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Anaheim"/>
      <p:regular r:id="rId63"/>
    </p:embeddedFont>
    <p:embeddedFont>
      <p:font typeface="Barlow Condensed ExtraBold"/>
      <p:bold r:id="rId64"/>
      <p:boldItalic r:id="rId65"/>
    </p:embeddedFont>
    <p:embeddedFont>
      <p:font typeface="Overpass Mono"/>
      <p:regular r:id="rId66"/>
      <p:bold r:id="rId67"/>
    </p:embeddedFont>
    <p:embeddedFont>
      <p:font typeface="Barlow"/>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63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0309E6-4C6D-48F8-9D2A-723E22701E52}">
  <a:tblStyle styleId="{C20309E6-4C6D-48F8-9D2A-723E22701E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3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Barlow-boldItalic.fntdata"/><Relationship Id="rId70" Type="http://schemas.openxmlformats.org/officeDocument/2006/relationships/font" Target="fonts/Barlow-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BarlowCondensedExtraBold-bold.fntdata"/><Relationship Id="rId63" Type="http://schemas.openxmlformats.org/officeDocument/2006/relationships/font" Target="fonts/Anaheim-regular.fntdata"/><Relationship Id="rId22" Type="http://schemas.openxmlformats.org/officeDocument/2006/relationships/slide" Target="slides/slide16.xml"/><Relationship Id="rId66" Type="http://schemas.openxmlformats.org/officeDocument/2006/relationships/font" Target="fonts/OverpassMono-regular.fntdata"/><Relationship Id="rId21" Type="http://schemas.openxmlformats.org/officeDocument/2006/relationships/slide" Target="slides/slide15.xml"/><Relationship Id="rId65" Type="http://schemas.openxmlformats.org/officeDocument/2006/relationships/font" Target="fonts/BarlowCondensedExtraBold-boldItalic.fntdata"/><Relationship Id="rId24" Type="http://schemas.openxmlformats.org/officeDocument/2006/relationships/slide" Target="slides/slide18.xml"/><Relationship Id="rId68" Type="http://schemas.openxmlformats.org/officeDocument/2006/relationships/font" Target="fonts/Barlow-regular.fntdata"/><Relationship Id="rId23" Type="http://schemas.openxmlformats.org/officeDocument/2006/relationships/slide" Target="slides/slide17.xml"/><Relationship Id="rId67" Type="http://schemas.openxmlformats.org/officeDocument/2006/relationships/font" Target="fonts/OverpassMono-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Barlow-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5f3b1d085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5f3b1d085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f3b1d085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f3b1d085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5f3b1d085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5f3b1d085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f3b1d085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f3b1d085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5f3b1d085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5f3b1d085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5f3b1d085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5f3b1d085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5f3b1d0858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5f3b1d0858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5f3b1d085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5f3b1d085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5f3b1d085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5f3b1d085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5f3b1d0858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5f3b1d0858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b3994a781_0_25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b3994a781_0_25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5f3b1d085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5f3b1d085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5f3b1d085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5f3b1d085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5f3b1d0858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5f3b1d0858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5f3b1d0858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5f3b1d0858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5f3b1d085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5f3b1d085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f3b1d085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5f3b1d085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5f3b1d0858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5f3b1d0858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5f3b1d085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5f3b1d085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5f41e52b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5f41e52b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5f41e52b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5f41e52b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f3b1d08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f3b1d08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5f41e52b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5f41e52b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5f41e52b1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5f41e52b1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5f41e52b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5f41e52b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5f41e52b1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5f41e52b1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5f41e52b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5f41e52b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25f41e52b1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25f41e52b1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5f41e52b1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5f41e52b1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5f41e52b1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5f41e52b1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5f41e52b1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5f41e52b1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5f41e52b1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5f41e52b1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5f3b1d08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5f3b1d08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5f41e52b1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5f41e52b1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5f41e52b1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5f41e52b1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5f41e52b1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5f41e52b1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5f41e52b1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5f41e52b1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5f41e52b1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5f41e52b1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5f41e52b1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5f41e52b1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5f41e52b1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5f41e52b1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5fa10173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5fa10173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5fa10173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5fa10173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5fa10173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5fa10173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f3b1d085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f3b1d085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5fa10173b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5fa10173b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5fa10173b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5fa10173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5fa10173b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25fa10173b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5fa10173b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5fa10173b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5fa10173b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5fa10173b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5fa10173b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5fa10173b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5fa10173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5fa10173b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5f3b1d085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5f3b1d085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f3b1d085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f3b1d085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f3b1d085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5f3b1d085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5f3b1d085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5f3b1d085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9.png"/><Relationship Id="rId13" Type="http://schemas.openxmlformats.org/officeDocument/2006/relationships/image" Target="../media/image18.png"/><Relationship Id="rId12" Type="http://schemas.openxmlformats.org/officeDocument/2006/relationships/image" Target="../media/image22.png"/><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5.png"/><Relationship Id="rId9" Type="http://schemas.openxmlformats.org/officeDocument/2006/relationships/image" Target="../media/image10.png"/><Relationship Id="rId15" Type="http://schemas.openxmlformats.org/officeDocument/2006/relationships/image" Target="../media/image16.png"/><Relationship Id="rId14" Type="http://schemas.openxmlformats.org/officeDocument/2006/relationships/image" Target="../media/image11.png"/><Relationship Id="rId17" Type="http://schemas.openxmlformats.org/officeDocument/2006/relationships/image" Target="../media/image14.png"/><Relationship Id="rId16" Type="http://schemas.openxmlformats.org/officeDocument/2006/relationships/image" Target="../media/image19.png"/><Relationship Id="rId5" Type="http://schemas.openxmlformats.org/officeDocument/2006/relationships/image" Target="../media/image8.png"/><Relationship Id="rId19" Type="http://schemas.openxmlformats.org/officeDocument/2006/relationships/image" Target="../media/image20.png"/><Relationship Id="rId6" Type="http://schemas.openxmlformats.org/officeDocument/2006/relationships/image" Target="../media/image2.png"/><Relationship Id="rId18"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7.jp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7.jp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www.w3c.org" TargetMode="External"/><Relationship Id="rId4" Type="http://schemas.openxmlformats.org/officeDocument/2006/relationships/image" Target="../media/image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7.jp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7.jp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HTML</a:t>
            </a:r>
            <a:endParaRPr/>
          </a:p>
        </p:txBody>
      </p:sp>
      <p:sp>
        <p:nvSpPr>
          <p:cNvPr id="331" name="Google Shape;331;p25"/>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b="1" lang="en" sz="2300">
                <a:solidFill>
                  <a:schemeClr val="dk2"/>
                </a:solidFill>
              </a:rPr>
              <a:t>H</a:t>
            </a:r>
            <a:r>
              <a:rPr lang="en">
                <a:solidFill>
                  <a:schemeClr val="dk2"/>
                </a:solidFill>
              </a:rPr>
              <a:t>yper</a:t>
            </a:r>
            <a:r>
              <a:rPr b="1" lang="en" sz="2300">
                <a:solidFill>
                  <a:schemeClr val="dk2"/>
                </a:solidFill>
              </a:rPr>
              <a:t>T</a:t>
            </a:r>
            <a:r>
              <a:rPr lang="en">
                <a:solidFill>
                  <a:schemeClr val="dk2"/>
                </a:solidFill>
              </a:rPr>
              <a:t>ext </a:t>
            </a:r>
            <a:r>
              <a:rPr b="1" lang="en" sz="2300">
                <a:solidFill>
                  <a:schemeClr val="dk2"/>
                </a:solidFill>
              </a:rPr>
              <a:t>M</a:t>
            </a:r>
            <a:r>
              <a:rPr lang="en">
                <a:solidFill>
                  <a:schemeClr val="dk2"/>
                </a:solidFill>
              </a:rPr>
              <a:t>arkup </a:t>
            </a:r>
            <a:r>
              <a:rPr b="1" lang="en" sz="2300">
                <a:solidFill>
                  <a:schemeClr val="dk2"/>
                </a:solidFill>
              </a:rPr>
              <a:t>L</a:t>
            </a:r>
            <a:r>
              <a:rPr lang="en">
                <a:solidFill>
                  <a:schemeClr val="dk2"/>
                </a:solidFill>
              </a:rPr>
              <a:t>anguage</a:t>
            </a:r>
            <a:endParaRPr sz="2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1439975" y="1146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HEAD</a:t>
            </a:r>
            <a:endParaRPr/>
          </a:p>
        </p:txBody>
      </p:sp>
      <p:pic>
        <p:nvPicPr>
          <p:cNvPr id="427" name="Google Shape;427;p34"/>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28" name="Google Shape;428;p34"/>
          <p:cNvGrpSpPr/>
          <p:nvPr/>
        </p:nvGrpSpPr>
        <p:grpSpPr>
          <a:xfrm>
            <a:off x="1223348" y="4553184"/>
            <a:ext cx="1015032" cy="325196"/>
            <a:chOff x="1156673" y="4600809"/>
            <a:chExt cx="1015032" cy="325196"/>
          </a:xfrm>
        </p:grpSpPr>
        <p:sp>
          <p:nvSpPr>
            <p:cNvPr id="429" name="Google Shape;429;p34"/>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4"/>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4"/>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4"/>
          <p:cNvSpPr txBox="1"/>
          <p:nvPr/>
        </p:nvSpPr>
        <p:spPr>
          <a:xfrm>
            <a:off x="2077250" y="1023038"/>
            <a:ext cx="6753300" cy="329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Es el cabezal del documento.</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Contiene información para spiders (buscadores, SEO), o para el propio navegador.</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No es visible por el usuario (excepto el título)</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Puede contener meta información (meta data), cuyo comportamiento es variable.</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txBox="1"/>
          <p:nvPr>
            <p:ph type="title"/>
          </p:nvPr>
        </p:nvSpPr>
        <p:spPr>
          <a:xfrm>
            <a:off x="1439975" y="1146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TITULO</a:t>
            </a:r>
            <a:endParaRPr/>
          </a:p>
        </p:txBody>
      </p:sp>
      <p:pic>
        <p:nvPicPr>
          <p:cNvPr id="440" name="Google Shape;440;p35"/>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41" name="Google Shape;441;p35"/>
          <p:cNvGrpSpPr/>
          <p:nvPr/>
        </p:nvGrpSpPr>
        <p:grpSpPr>
          <a:xfrm>
            <a:off x="1223348" y="4553184"/>
            <a:ext cx="1015032" cy="325196"/>
            <a:chOff x="1156673" y="4600809"/>
            <a:chExt cx="1015032" cy="325196"/>
          </a:xfrm>
        </p:grpSpPr>
        <p:sp>
          <p:nvSpPr>
            <p:cNvPr id="442" name="Google Shape;442;p35"/>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5"/>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35"/>
          <p:cNvSpPr txBox="1"/>
          <p:nvPr/>
        </p:nvSpPr>
        <p:spPr>
          <a:xfrm>
            <a:off x="2077250" y="1023038"/>
            <a:ext cx="6753300" cy="3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&lt;HEAD&gt;</a:t>
            </a:r>
            <a:endParaRPr>
              <a:solidFill>
                <a:schemeClr val="lt1"/>
              </a:solidFill>
              <a:latin typeface="Anaheim"/>
              <a:ea typeface="Anaheim"/>
              <a:cs typeface="Anaheim"/>
              <a:sym typeface="Anaheim"/>
            </a:endParaRPr>
          </a:p>
          <a:p>
            <a:pPr indent="457200" lvl="0" marL="0" rtl="0" algn="l">
              <a:spcBef>
                <a:spcPts val="0"/>
              </a:spcBef>
              <a:spcAft>
                <a:spcPts val="0"/>
              </a:spcAft>
              <a:buNone/>
            </a:pPr>
            <a:r>
              <a:rPr lang="en">
                <a:solidFill>
                  <a:schemeClr val="lt1"/>
                </a:solidFill>
                <a:latin typeface="Anaheim"/>
                <a:ea typeface="Anaheim"/>
                <a:cs typeface="Anaheim"/>
                <a:sym typeface="Anaheim"/>
              </a:rPr>
              <a:t>&lt;TITLE&gt; Nombre de la página &lt;/TITLE&gt;</a:t>
            </a:r>
            <a:endParaRPr>
              <a:solidFill>
                <a:schemeClr val="lt1"/>
              </a:solidFill>
              <a:latin typeface="Anaheim"/>
              <a:ea typeface="Anaheim"/>
              <a:cs typeface="Anaheim"/>
              <a:sym typeface="Anaheim"/>
            </a:endParaRPr>
          </a:p>
          <a:p>
            <a:pPr indent="457200" lvl="0" marL="0" rtl="0" algn="l">
              <a:spcBef>
                <a:spcPts val="0"/>
              </a:spcBef>
              <a:spcAft>
                <a:spcPts val="0"/>
              </a:spcAft>
              <a:buNone/>
            </a:pPr>
            <a:r>
              <a:rPr lang="en">
                <a:solidFill>
                  <a:schemeClr val="lt1"/>
                </a:solidFill>
                <a:latin typeface="Anaheim"/>
                <a:ea typeface="Anaheim"/>
                <a:cs typeface="Anaheim"/>
                <a:sym typeface="Anaheim"/>
              </a:rPr>
              <a: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&lt;/HEAD&gt;</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Es muy importante poner el título.</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Se despliega en la barra del navegador.</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Aparece cuando se imprime.</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Aparece como título en los motores de búsqueda.</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Sólo puede haber un título en cada página.</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txBox="1"/>
          <p:nvPr>
            <p:ph type="title"/>
          </p:nvPr>
        </p:nvSpPr>
        <p:spPr>
          <a:xfrm>
            <a:off x="1439975" y="1146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METADATA</a:t>
            </a:r>
            <a:endParaRPr/>
          </a:p>
        </p:txBody>
      </p:sp>
      <p:pic>
        <p:nvPicPr>
          <p:cNvPr id="453" name="Google Shape;453;p36"/>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4" name="Google Shape;454;p36"/>
          <p:cNvGrpSpPr/>
          <p:nvPr/>
        </p:nvGrpSpPr>
        <p:grpSpPr>
          <a:xfrm>
            <a:off x="1223348" y="4553184"/>
            <a:ext cx="1015032" cy="325196"/>
            <a:chOff x="1156673" y="4600809"/>
            <a:chExt cx="1015032" cy="325196"/>
          </a:xfrm>
        </p:grpSpPr>
        <p:sp>
          <p:nvSpPr>
            <p:cNvPr id="455" name="Google Shape;455;p36"/>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36"/>
          <p:cNvSpPr txBox="1"/>
          <p:nvPr/>
        </p:nvSpPr>
        <p:spPr>
          <a:xfrm>
            <a:off x="2124875" y="1610845"/>
            <a:ext cx="6753300" cy="1921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lt1"/>
                </a:solidFill>
                <a:latin typeface="Anaheim"/>
                <a:ea typeface="Anaheim"/>
                <a:cs typeface="Anaheim"/>
                <a:sym typeface="Anaheim"/>
              </a:rPr>
              <a:t>&lt;HEAD&gt;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&lt;TITLE&gt; Nombre de la página &lt;/TITLE&gt;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&lt;meta charset="UTF-8"&gt;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&lt;meta name="description" content=«Detalles del contenido"&gt;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&lt;meta name="keywords" content=«palabras claves"&gt;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a:t>
            </a:r>
            <a:r>
              <a:rPr lang="en">
                <a:solidFill>
                  <a:schemeClr val="lt1"/>
                </a:solidFill>
                <a:latin typeface="Anaheim"/>
                <a:ea typeface="Anaheim"/>
                <a:cs typeface="Anaheim"/>
                <a:sym typeface="Anaheim"/>
              </a:rPr>
              <a:t>&lt;meta </a:t>
            </a:r>
            <a:r>
              <a:rPr lang="en">
                <a:solidFill>
                  <a:schemeClr val="lt1"/>
                </a:solidFill>
                <a:latin typeface="Anaheim"/>
                <a:ea typeface="Anaheim"/>
                <a:cs typeface="Anaheim"/>
                <a:sym typeface="Anaheim"/>
              </a:rPr>
              <a:t>name="author" content=«nombre del autor</a:t>
            </a:r>
            <a:r>
              <a:rPr lang="en">
                <a:solidFill>
                  <a:schemeClr val="lt1"/>
                </a:solidFill>
                <a:latin typeface="Anaheim"/>
                <a:ea typeface="Anaheim"/>
                <a:cs typeface="Anaheim"/>
                <a:sym typeface="Anaheim"/>
              </a:rPr>
              <a:t>"&gt;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&lt;meta name="viewport" content="width=device-width, initial-scale=1.0"&gt;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&lt;/HEAD &gt;</a:t>
            </a:r>
            <a:endParaRPr>
              <a:solidFill>
                <a:schemeClr val="lt1"/>
              </a:solidFill>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7"/>
          <p:cNvSpPr txBox="1"/>
          <p:nvPr>
            <p:ph type="title"/>
          </p:nvPr>
        </p:nvSpPr>
        <p:spPr>
          <a:xfrm>
            <a:off x="1887650" y="114625"/>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DE CARACTERES </a:t>
            </a:r>
            <a:br>
              <a:rPr lang="en"/>
            </a:br>
            <a:r>
              <a:rPr lang="en"/>
              <a:t>(charset)</a:t>
            </a:r>
            <a:endParaRPr/>
          </a:p>
        </p:txBody>
      </p:sp>
      <p:pic>
        <p:nvPicPr>
          <p:cNvPr id="466" name="Google Shape;466;p3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67" name="Google Shape;467;p37"/>
          <p:cNvGrpSpPr/>
          <p:nvPr/>
        </p:nvGrpSpPr>
        <p:grpSpPr>
          <a:xfrm>
            <a:off x="1223348" y="4553184"/>
            <a:ext cx="1015032" cy="325196"/>
            <a:chOff x="1156673" y="4600809"/>
            <a:chExt cx="1015032" cy="325196"/>
          </a:xfrm>
        </p:grpSpPr>
        <p:sp>
          <p:nvSpPr>
            <p:cNvPr id="468" name="Google Shape;468;p3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37"/>
          <p:cNvSpPr txBox="1"/>
          <p:nvPr/>
        </p:nvSpPr>
        <p:spPr>
          <a:xfrm>
            <a:off x="2077250" y="1508826"/>
            <a:ext cx="6753300" cy="23301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Todo documento HTML es una secuencia de caracteres</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Los sistemas de computadoras identifican estos caracteres por su código ASCII. Ej.: 65, 66, 67 se refieren a ‘A’, ‘B’ y ‘C’ respectivamente</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Como el set de caracteres ASCII no es suficiente para un sistema global de información como es la Web, HTML usa un set de caracteres más completo llamado UCS (Universal Character Set)</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De todas formas el navegador debe saber qué codificación de caracteres (character encoding) usar para interpretar el contenido de la página web</a:t>
            </a:r>
            <a:endParaRPr>
              <a:solidFill>
                <a:schemeClr val="lt1"/>
              </a:solidFill>
              <a:latin typeface="Anaheim"/>
              <a:ea typeface="Anaheim"/>
              <a:cs typeface="Anaheim"/>
              <a:sym typeface="Anaheim"/>
            </a:endParaRPr>
          </a:p>
          <a:p>
            <a:pPr indent="0" lvl="0" marL="0" rtl="0" algn="l">
              <a:spcBef>
                <a:spcPts val="1000"/>
              </a:spcBef>
              <a:spcAft>
                <a:spcPts val="0"/>
              </a:spcAft>
              <a:buNone/>
            </a:pPr>
            <a:r>
              <a:t/>
            </a:r>
            <a:endParaRPr>
              <a:solidFill>
                <a:schemeClr val="lt1"/>
              </a:solidFill>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8"/>
          <p:cNvSpPr txBox="1"/>
          <p:nvPr>
            <p:ph type="title"/>
          </p:nvPr>
        </p:nvSpPr>
        <p:spPr>
          <a:xfrm>
            <a:off x="1887650" y="114625"/>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 ENCODING</a:t>
            </a:r>
            <a:endParaRPr/>
          </a:p>
        </p:txBody>
      </p:sp>
      <p:pic>
        <p:nvPicPr>
          <p:cNvPr id="479" name="Google Shape;479;p38"/>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80" name="Google Shape;480;p38"/>
          <p:cNvGrpSpPr/>
          <p:nvPr/>
        </p:nvGrpSpPr>
        <p:grpSpPr>
          <a:xfrm>
            <a:off x="1223348" y="4553184"/>
            <a:ext cx="1015032" cy="325196"/>
            <a:chOff x="1156673" y="4600809"/>
            <a:chExt cx="1015032" cy="325196"/>
          </a:xfrm>
        </p:grpSpPr>
        <p:sp>
          <p:nvSpPr>
            <p:cNvPr id="481" name="Google Shape;481;p38"/>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8"/>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8"/>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8"/>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8"/>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38"/>
          <p:cNvSpPr txBox="1"/>
          <p:nvPr/>
        </p:nvSpPr>
        <p:spPr>
          <a:xfrm>
            <a:off x="2077250" y="1508826"/>
            <a:ext cx="6753300" cy="23301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UTF-8 Nuestro set de caracteres por defecto.</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ISO-8859-1 conocido como “Latin-1”</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ISO-8859-5  soporta caracteres Cyrillic (alfabeto ruso, bulgaro, esloveno)</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SHIFT_JIS  codificación japonesa</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El tag a utilizar dentro del head:</a:t>
            </a:r>
            <a:br>
              <a:rPr lang="en">
                <a:solidFill>
                  <a:schemeClr val="lt1"/>
                </a:solidFill>
                <a:latin typeface="Anaheim"/>
                <a:ea typeface="Anaheim"/>
                <a:cs typeface="Anaheim"/>
                <a:sym typeface="Anaheim"/>
              </a:rPr>
            </a:br>
            <a:r>
              <a:rPr lang="en">
                <a:solidFill>
                  <a:schemeClr val="dk2"/>
                </a:solidFill>
                <a:latin typeface="Anaheim"/>
                <a:ea typeface="Anaheim"/>
                <a:cs typeface="Anaheim"/>
                <a:sym typeface="Anaheim"/>
              </a:rPr>
              <a:t>&lt;meta charset="UTF-8"&gt;</a:t>
            </a:r>
            <a:endParaRPr>
              <a:solidFill>
                <a:schemeClr val="dk2"/>
              </a:solidFill>
              <a:latin typeface="Anaheim"/>
              <a:ea typeface="Anaheim"/>
              <a:cs typeface="Anaheim"/>
              <a:sym typeface="Anahei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9"/>
          <p:cNvSpPr txBox="1"/>
          <p:nvPr>
            <p:ph type="title"/>
          </p:nvPr>
        </p:nvSpPr>
        <p:spPr>
          <a:xfrm>
            <a:off x="1887650" y="114625"/>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CARACTERES ESPECIALES</a:t>
            </a:r>
            <a:endParaRPr/>
          </a:p>
        </p:txBody>
      </p:sp>
      <p:pic>
        <p:nvPicPr>
          <p:cNvPr id="492" name="Google Shape;492;p3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93" name="Google Shape;493;p39"/>
          <p:cNvGrpSpPr/>
          <p:nvPr/>
        </p:nvGrpSpPr>
        <p:grpSpPr>
          <a:xfrm>
            <a:off x="1223348" y="4553184"/>
            <a:ext cx="1015032" cy="325196"/>
            <a:chOff x="1156673" y="4600809"/>
            <a:chExt cx="1015032" cy="325196"/>
          </a:xfrm>
        </p:grpSpPr>
        <p:sp>
          <p:nvSpPr>
            <p:cNvPr id="494" name="Google Shape;494;p3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9"/>
          <p:cNvSpPr txBox="1"/>
          <p:nvPr/>
        </p:nvSpPr>
        <p:spPr>
          <a:xfrm>
            <a:off x="2077250" y="1508826"/>
            <a:ext cx="6753300" cy="2330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lt1"/>
                </a:solidFill>
                <a:latin typeface="Anaheim"/>
                <a:ea typeface="Anaheim"/>
                <a:cs typeface="Anaheim"/>
                <a:sym typeface="Anaheim"/>
              </a:rPr>
              <a:t>Para estar seguro que los caracteres acentuados o especiales se visualicen de manera correcta en el navegador deben ingresarse (en el código) de la siguiente manera:</a:t>
            </a:r>
            <a:br>
              <a:rPr lang="en">
                <a:solidFill>
                  <a:schemeClr val="lt1"/>
                </a:solidFill>
                <a:latin typeface="Anaheim"/>
                <a:ea typeface="Anaheim"/>
                <a:cs typeface="Anaheim"/>
                <a:sym typeface="Anaheim"/>
              </a:rPr>
            </a:br>
            <a:br>
              <a:rPr lang="en">
                <a:solidFill>
                  <a:schemeClr val="dk2"/>
                </a:solidFill>
                <a:latin typeface="Anaheim"/>
                <a:ea typeface="Anaheim"/>
                <a:cs typeface="Anaheim"/>
                <a:sym typeface="Anaheim"/>
              </a:rPr>
            </a:br>
            <a:r>
              <a:rPr lang="en">
                <a:solidFill>
                  <a:schemeClr val="dk2"/>
                </a:solidFill>
                <a:latin typeface="Anaheim"/>
                <a:ea typeface="Anaheim"/>
                <a:cs typeface="Anaheim"/>
                <a:sym typeface="Anaheim"/>
              </a:rPr>
              <a:t>&amp;# + nº ASCII  o código especial</a:t>
            </a:r>
            <a:br>
              <a:rPr lang="en">
                <a:solidFill>
                  <a:schemeClr val="dk2"/>
                </a:solidFill>
                <a:latin typeface="Anaheim"/>
                <a:ea typeface="Anaheim"/>
                <a:cs typeface="Anaheim"/>
                <a:sym typeface="Anaheim"/>
              </a:rPr>
            </a:br>
            <a:br>
              <a:rPr lang="en">
                <a:solidFill>
                  <a:schemeClr val="dk2"/>
                </a:solidFill>
                <a:latin typeface="Anaheim"/>
                <a:ea typeface="Anaheim"/>
                <a:cs typeface="Anaheim"/>
                <a:sym typeface="Anaheim"/>
              </a:rPr>
            </a:br>
            <a:r>
              <a:rPr lang="en">
                <a:solidFill>
                  <a:schemeClr val="dk2"/>
                </a:solidFill>
                <a:latin typeface="Anaheim"/>
                <a:ea typeface="Anaheim"/>
                <a:cs typeface="Anaheim"/>
                <a:sym typeface="Anaheim"/>
              </a:rPr>
              <a:t>p</a:t>
            </a:r>
            <a:r>
              <a:rPr lang="en">
                <a:solidFill>
                  <a:schemeClr val="dk2"/>
                </a:solidFill>
                <a:latin typeface="Anaheim"/>
                <a:ea typeface="Anaheim"/>
                <a:cs typeface="Anaheim"/>
                <a:sym typeface="Anaheim"/>
              </a:rPr>
              <a:t>.ej.:   á  =  &amp;#224;   =  &amp;aacute;</a:t>
            </a:r>
            <a:br>
              <a:rPr lang="en">
                <a:solidFill>
                  <a:schemeClr val="dk2"/>
                </a:solidFill>
                <a:latin typeface="Anaheim"/>
                <a:ea typeface="Anaheim"/>
                <a:cs typeface="Anaheim"/>
                <a:sym typeface="Anaheim"/>
              </a:rPr>
            </a:br>
            <a:br>
              <a:rPr lang="en">
                <a:solidFill>
                  <a:schemeClr val="dk2"/>
                </a:solidFill>
                <a:latin typeface="Anaheim"/>
                <a:ea typeface="Anaheim"/>
                <a:cs typeface="Anaheim"/>
                <a:sym typeface="Anaheim"/>
              </a:rPr>
            </a:br>
            <a:r>
              <a:rPr lang="en">
                <a:solidFill>
                  <a:schemeClr val="dk2"/>
                </a:solidFill>
                <a:latin typeface="Anaheim"/>
                <a:ea typeface="Anaheim"/>
                <a:cs typeface="Anaheim"/>
                <a:sym typeface="Anaheim"/>
              </a:rPr>
              <a:t>   	 ñ  =  &amp;#241;   =  &amp;ntilde;</a:t>
            </a:r>
            <a:br>
              <a:rPr lang="en">
                <a:solidFill>
                  <a:schemeClr val="dk2"/>
                </a:solidFill>
                <a:latin typeface="Anaheim"/>
                <a:ea typeface="Anaheim"/>
                <a:cs typeface="Anaheim"/>
                <a:sym typeface="Anaheim"/>
              </a:rPr>
            </a:br>
            <a:br>
              <a:rPr lang="en">
                <a:solidFill>
                  <a:schemeClr val="dk2"/>
                </a:solidFill>
                <a:latin typeface="Anaheim"/>
                <a:ea typeface="Anaheim"/>
                <a:cs typeface="Anaheim"/>
                <a:sym typeface="Anaheim"/>
              </a:rPr>
            </a:br>
            <a:r>
              <a:rPr lang="en">
                <a:solidFill>
                  <a:schemeClr val="dk2"/>
                </a:solidFill>
                <a:latin typeface="Anaheim"/>
                <a:ea typeface="Anaheim"/>
                <a:cs typeface="Anaheim"/>
                <a:sym typeface="Anaheim"/>
              </a:rPr>
              <a:t>   	 &lt;  =  &amp;#60; 	=  &amp;lt;</a:t>
            </a:r>
            <a:br>
              <a:rPr lang="en">
                <a:solidFill>
                  <a:schemeClr val="dk2"/>
                </a:solidFill>
                <a:latin typeface="Anaheim"/>
                <a:ea typeface="Anaheim"/>
                <a:cs typeface="Anaheim"/>
                <a:sym typeface="Anaheim"/>
              </a:rPr>
            </a:br>
            <a:br>
              <a:rPr lang="en">
                <a:solidFill>
                  <a:schemeClr val="dk2"/>
                </a:solidFill>
                <a:latin typeface="Anaheim"/>
                <a:ea typeface="Anaheim"/>
                <a:cs typeface="Anaheim"/>
                <a:sym typeface="Anaheim"/>
              </a:rPr>
            </a:br>
            <a:r>
              <a:rPr lang="en">
                <a:solidFill>
                  <a:schemeClr val="dk2"/>
                </a:solidFill>
                <a:latin typeface="Anaheim"/>
                <a:ea typeface="Anaheim"/>
                <a:cs typeface="Anaheim"/>
                <a:sym typeface="Anaheim"/>
              </a:rPr>
              <a:t>   	 &amp;  =  &amp;#38; 	=  &amp;amp;</a:t>
            </a:r>
            <a:endParaRPr>
              <a:solidFill>
                <a:schemeClr val="dk2"/>
              </a:solidFill>
              <a:latin typeface="Anaheim"/>
              <a:ea typeface="Anaheim"/>
              <a:cs typeface="Anaheim"/>
              <a:sym typeface="Anaheim"/>
            </a:endParaRPr>
          </a:p>
          <a:p>
            <a:pPr indent="0" lvl="0" marL="0" rtl="0" algn="l">
              <a:spcBef>
                <a:spcPts val="1000"/>
              </a:spcBef>
              <a:spcAft>
                <a:spcPts val="0"/>
              </a:spcAft>
              <a:buNone/>
            </a:pPr>
            <a:r>
              <a:t/>
            </a:r>
            <a:endParaRPr>
              <a:solidFill>
                <a:schemeClr val="dk2"/>
              </a:solidFill>
              <a:latin typeface="Anaheim"/>
              <a:ea typeface="Anaheim"/>
              <a:cs typeface="Anaheim"/>
              <a:sym typeface="Anaheim"/>
            </a:endParaRPr>
          </a:p>
          <a:p>
            <a:pPr indent="0" lvl="0" marL="0" rtl="0" algn="l">
              <a:spcBef>
                <a:spcPts val="1000"/>
              </a:spcBef>
              <a:spcAft>
                <a:spcPts val="0"/>
              </a:spcAft>
              <a:buNone/>
            </a:pPr>
            <a:r>
              <a:t/>
            </a:r>
            <a:endParaRPr>
              <a:solidFill>
                <a:schemeClr val="dk2"/>
              </a:solidFill>
              <a:latin typeface="Anaheim"/>
              <a:ea typeface="Anaheim"/>
              <a:cs typeface="Anaheim"/>
              <a:sym typeface="Anahei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0"/>
          <p:cNvSpPr txBox="1"/>
          <p:nvPr>
            <p:ph type="title"/>
          </p:nvPr>
        </p:nvSpPr>
        <p:spPr>
          <a:xfrm>
            <a:off x="1887650" y="114625"/>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ViewPort</a:t>
            </a:r>
            <a:endParaRPr/>
          </a:p>
        </p:txBody>
      </p:sp>
      <p:pic>
        <p:nvPicPr>
          <p:cNvPr id="505" name="Google Shape;505;p4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06" name="Google Shape;506;p40"/>
          <p:cNvGrpSpPr/>
          <p:nvPr/>
        </p:nvGrpSpPr>
        <p:grpSpPr>
          <a:xfrm>
            <a:off x="1223348" y="4553184"/>
            <a:ext cx="1015032" cy="325196"/>
            <a:chOff x="1156673" y="4600809"/>
            <a:chExt cx="1015032" cy="325196"/>
          </a:xfrm>
        </p:grpSpPr>
        <p:sp>
          <p:nvSpPr>
            <p:cNvPr id="507" name="Google Shape;507;p4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40"/>
          <p:cNvSpPr txBox="1"/>
          <p:nvPr/>
        </p:nvSpPr>
        <p:spPr>
          <a:xfrm>
            <a:off x="2077250" y="1508826"/>
            <a:ext cx="6753300" cy="2330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lt1"/>
                </a:solidFill>
                <a:latin typeface="Anaheim"/>
                <a:ea typeface="Anaheim"/>
                <a:cs typeface="Anaheim"/>
                <a:sym typeface="Anaheim"/>
              </a:rPr>
              <a:t>Viewport es el área visible para la página web</a:t>
            </a:r>
            <a:endParaRPr>
              <a:solidFill>
                <a:schemeClr val="lt1"/>
              </a:solidFill>
              <a:latin typeface="Anaheim"/>
              <a:ea typeface="Anaheim"/>
              <a:cs typeface="Anaheim"/>
              <a:sym typeface="Anaheim"/>
            </a:endParaRPr>
          </a:p>
          <a:p>
            <a:pPr indent="0" lvl="0" marL="0" rtl="0" algn="l">
              <a:spcBef>
                <a:spcPts val="1000"/>
              </a:spcBef>
              <a:spcAft>
                <a:spcPts val="0"/>
              </a:spcAft>
              <a:buNone/>
            </a:pPr>
            <a:r>
              <a:rPr lang="en">
                <a:solidFill>
                  <a:schemeClr val="lt1"/>
                </a:solidFill>
                <a:latin typeface="Anaheim"/>
                <a:ea typeface="Anaheim"/>
                <a:cs typeface="Anaheim"/>
                <a:sym typeface="Anaheim"/>
              </a:rPr>
              <a:t>Varía con el dispositivo</a:t>
            </a:r>
            <a:endParaRPr>
              <a:solidFill>
                <a:schemeClr val="lt1"/>
              </a:solidFill>
              <a:latin typeface="Anaheim"/>
              <a:ea typeface="Anaheim"/>
              <a:cs typeface="Anaheim"/>
              <a:sym typeface="Anaheim"/>
            </a:endParaRPr>
          </a:p>
          <a:p>
            <a:pPr indent="0" lvl="0" marL="0" rtl="0" algn="l">
              <a:spcBef>
                <a:spcPts val="1000"/>
              </a:spcBef>
              <a:spcAft>
                <a:spcPts val="0"/>
              </a:spcAft>
              <a:buNone/>
            </a:pPr>
            <a:r>
              <a:rPr lang="en">
                <a:solidFill>
                  <a:schemeClr val="lt1"/>
                </a:solidFill>
                <a:latin typeface="Anaheim"/>
                <a:ea typeface="Anaheim"/>
                <a:cs typeface="Anaheim"/>
                <a:sym typeface="Anaheim"/>
              </a:rPr>
              <a:t>Debería incluirse siempre la línea:</a:t>
            </a:r>
            <a:endParaRPr>
              <a:solidFill>
                <a:schemeClr val="lt1"/>
              </a:solidFill>
              <a:latin typeface="Anaheim"/>
              <a:ea typeface="Anaheim"/>
              <a:cs typeface="Anaheim"/>
              <a:sym typeface="Anaheim"/>
            </a:endParaRPr>
          </a:p>
          <a:p>
            <a:pPr indent="0" lvl="0" marL="0" rtl="0" algn="l">
              <a:spcBef>
                <a:spcPts val="1000"/>
              </a:spcBef>
              <a:spcAft>
                <a:spcPts val="0"/>
              </a:spcAft>
              <a:buNone/>
            </a:pPr>
            <a:r>
              <a:rPr lang="en">
                <a:solidFill>
                  <a:schemeClr val="dk2"/>
                </a:solidFill>
                <a:latin typeface="Anaheim"/>
                <a:ea typeface="Anaheim"/>
                <a:cs typeface="Anaheim"/>
                <a:sym typeface="Anaheim"/>
              </a:rPr>
              <a:t>&lt;meta name="viewport" content="width=device-width, initial-scale=1.0"&gt;</a:t>
            </a:r>
            <a:endParaRPr>
              <a:solidFill>
                <a:schemeClr val="dk2"/>
              </a:solidFill>
              <a:latin typeface="Anaheim"/>
              <a:ea typeface="Anaheim"/>
              <a:cs typeface="Anaheim"/>
              <a:sym typeface="Anaheim"/>
            </a:endParaRPr>
          </a:p>
          <a:p>
            <a:pPr indent="0" lvl="0" marL="0" rtl="0" algn="l">
              <a:spcBef>
                <a:spcPts val="1000"/>
              </a:spcBef>
              <a:spcAft>
                <a:spcPts val="0"/>
              </a:spcAft>
              <a:buNone/>
            </a:pPr>
            <a:r>
              <a:t/>
            </a:r>
            <a:endParaRPr>
              <a:solidFill>
                <a:schemeClr val="lt1"/>
              </a:solidFill>
              <a:latin typeface="Anaheim"/>
              <a:ea typeface="Anaheim"/>
              <a:cs typeface="Anaheim"/>
              <a:sym typeface="Anaheim"/>
            </a:endParaRPr>
          </a:p>
          <a:p>
            <a:pPr indent="0" lvl="0" marL="0" rtl="0" algn="l">
              <a:spcBef>
                <a:spcPts val="1000"/>
              </a:spcBef>
              <a:spcAft>
                <a:spcPts val="0"/>
              </a:spcAft>
              <a:buNone/>
            </a:pPr>
            <a:r>
              <a:rPr lang="en">
                <a:solidFill>
                  <a:schemeClr val="lt1"/>
                </a:solidFill>
                <a:latin typeface="Anaheim"/>
                <a:ea typeface="Anaheim"/>
                <a:cs typeface="Anaheim"/>
                <a:sym typeface="Anaheim"/>
              </a:rPr>
              <a:t>Ejemplo en: https://www.w3schools.com/tags/tag_meta.asp</a:t>
            </a:r>
            <a:endParaRPr>
              <a:solidFill>
                <a:schemeClr val="lt1"/>
              </a:solidFill>
              <a:latin typeface="Anaheim"/>
              <a:ea typeface="Anaheim"/>
              <a:cs typeface="Anaheim"/>
              <a:sym typeface="Anaheim"/>
            </a:endParaRPr>
          </a:p>
          <a:p>
            <a:pPr indent="0" lvl="0" marL="0" rtl="0" algn="l">
              <a:spcBef>
                <a:spcPts val="1000"/>
              </a:spcBef>
              <a:spcAft>
                <a:spcPts val="0"/>
              </a:spcAft>
              <a:buNone/>
            </a:pPr>
            <a:r>
              <a:t/>
            </a:r>
            <a:endParaRPr>
              <a:solidFill>
                <a:schemeClr val="dk2"/>
              </a:solidFill>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1"/>
          <p:cNvSpPr txBox="1"/>
          <p:nvPr>
            <p:ph type="title"/>
          </p:nvPr>
        </p:nvSpPr>
        <p:spPr>
          <a:xfrm>
            <a:off x="1439975" y="1146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Estructura general de un documento HTML</a:t>
            </a:r>
            <a:endParaRPr/>
          </a:p>
        </p:txBody>
      </p:sp>
      <p:pic>
        <p:nvPicPr>
          <p:cNvPr id="518" name="Google Shape;518;p4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19" name="Google Shape;519;p41"/>
          <p:cNvGrpSpPr/>
          <p:nvPr/>
        </p:nvGrpSpPr>
        <p:grpSpPr>
          <a:xfrm>
            <a:off x="1223348" y="4553184"/>
            <a:ext cx="1015032" cy="325196"/>
            <a:chOff x="1156673" y="4600809"/>
            <a:chExt cx="1015032" cy="325196"/>
          </a:xfrm>
        </p:grpSpPr>
        <p:sp>
          <p:nvSpPr>
            <p:cNvPr id="520" name="Google Shape;520;p4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41"/>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&lt;!DOCTYPE html&gt; </a:t>
            </a:r>
            <a:r>
              <a:rPr lang="en">
                <a:solidFill>
                  <a:schemeClr val="dk2"/>
                </a:solidFill>
                <a:latin typeface="Anaheim"/>
                <a:ea typeface="Anaheim"/>
                <a:cs typeface="Anaheim"/>
                <a:sym typeface="Anaheim"/>
              </a:rPr>
              <a:t>version HTML</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&lt;HTML lang=“es”&gt;   </a:t>
            </a:r>
            <a:r>
              <a:rPr lang="en">
                <a:solidFill>
                  <a:schemeClr val="dk2"/>
                </a:solidFill>
                <a:latin typeface="Anaheim"/>
                <a:ea typeface="Anaheim"/>
                <a:cs typeface="Anaheim"/>
                <a:sym typeface="Anaheim"/>
              </a:rPr>
              <a:t>lenguaje de la página</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&lt;HEAD&gt;</a:t>
            </a:r>
            <a:endParaRPr>
              <a:solidFill>
                <a:schemeClr val="lt1"/>
              </a:solidFill>
              <a:latin typeface="Anaheim"/>
              <a:ea typeface="Anaheim"/>
              <a:cs typeface="Anaheim"/>
              <a:sym typeface="Anaheim"/>
            </a:endParaRPr>
          </a:p>
          <a:p>
            <a:pPr indent="457200" lvl="0" marL="914400" rtl="0" algn="l">
              <a:spcBef>
                <a:spcPts val="0"/>
              </a:spcBef>
              <a:spcAft>
                <a:spcPts val="0"/>
              </a:spcAft>
              <a:buNone/>
            </a:pPr>
            <a:r>
              <a:rPr lang="en">
                <a:solidFill>
                  <a:schemeClr val="lt1"/>
                </a:solidFill>
                <a:latin typeface="Anaheim"/>
                <a:ea typeface="Anaheim"/>
                <a:cs typeface="Anaheim"/>
                <a:sym typeface="Anaheim"/>
              </a:rPr>
              <a:t>Información que se necesita para que la    		 		  	   </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página funcione. No la ve el usuario.</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&lt;/HEAD&gt;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0" lvl="0" marL="0" rtl="0" algn="l">
              <a:spcBef>
                <a:spcPts val="0"/>
              </a:spcBef>
              <a:spcAft>
                <a:spcPts val="0"/>
              </a:spcAft>
              <a:buNone/>
            </a:pPr>
            <a:r>
              <a:rPr b="1" lang="en">
                <a:solidFill>
                  <a:schemeClr val="dk2"/>
                </a:solidFill>
                <a:latin typeface="Anaheim"/>
                <a:ea typeface="Anaheim"/>
                <a:cs typeface="Anaheim"/>
                <a:sym typeface="Anaheim"/>
              </a:rPr>
              <a:t>    &lt;BODY&gt;</a:t>
            </a:r>
            <a:endParaRPr b="1">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Contenido de la página - La ve el usuario</a:t>
            </a:r>
            <a:endParaRPr>
              <a:solidFill>
                <a:schemeClr val="lt1"/>
              </a:solidFill>
              <a:latin typeface="Anaheim"/>
              <a:ea typeface="Anaheim"/>
              <a:cs typeface="Anaheim"/>
              <a:sym typeface="Anaheim"/>
            </a:endParaRPr>
          </a:p>
          <a:p>
            <a:pPr indent="0" lvl="0" marL="0" rtl="0" algn="l">
              <a:spcBef>
                <a:spcPts val="0"/>
              </a:spcBef>
              <a:spcAft>
                <a:spcPts val="0"/>
              </a:spcAft>
              <a:buNone/>
            </a:pPr>
            <a:r>
              <a:rPr b="1" lang="en">
                <a:solidFill>
                  <a:schemeClr val="dk2"/>
                </a:solidFill>
                <a:latin typeface="Anaheim"/>
                <a:ea typeface="Anaheim"/>
                <a:cs typeface="Anaheim"/>
                <a:sym typeface="Anaheim"/>
              </a:rPr>
              <a:t>    &lt;/BODY&gt;</a:t>
            </a:r>
            <a:endParaRPr b="1">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&lt;/HTML&gt;</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526" name="Google Shape;526;p41"/>
          <p:cNvSpPr/>
          <p:nvPr/>
        </p:nvSpPr>
        <p:spPr>
          <a:xfrm>
            <a:off x="3020225" y="1839925"/>
            <a:ext cx="133500" cy="669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1"/>
          <p:cNvSpPr/>
          <p:nvPr/>
        </p:nvSpPr>
        <p:spPr>
          <a:xfrm>
            <a:off x="3020225" y="2821000"/>
            <a:ext cx="133500" cy="619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2"/>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BODY</a:t>
            </a:r>
            <a:endParaRPr/>
          </a:p>
        </p:txBody>
      </p:sp>
      <p:pic>
        <p:nvPicPr>
          <p:cNvPr id="533" name="Google Shape;533;p4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34" name="Google Shape;534;p42"/>
          <p:cNvGrpSpPr/>
          <p:nvPr/>
        </p:nvGrpSpPr>
        <p:grpSpPr>
          <a:xfrm>
            <a:off x="1223348" y="4553184"/>
            <a:ext cx="1015032" cy="325196"/>
            <a:chOff x="1156673" y="4600809"/>
            <a:chExt cx="1015032" cy="325196"/>
          </a:xfrm>
        </p:grpSpPr>
        <p:sp>
          <p:nvSpPr>
            <p:cNvPr id="535" name="Google Shape;535;p4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42"/>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Debe existir la etiqueta BODY de cierre.</a:t>
            </a:r>
            <a:br>
              <a:rPr lang="en">
                <a:solidFill>
                  <a:schemeClr val="lt1"/>
                </a:solidFill>
                <a:latin typeface="Anaheim"/>
                <a:ea typeface="Anaheim"/>
                <a:cs typeface="Anaheim"/>
                <a:sym typeface="Anaheim"/>
              </a:rPr>
            </a:br>
            <a:r>
              <a:rPr lang="en">
                <a:solidFill>
                  <a:schemeClr val="dk2"/>
                </a:solidFill>
                <a:latin typeface="Anaheim"/>
                <a:ea typeface="Anaheim"/>
                <a:cs typeface="Anaheim"/>
                <a:sym typeface="Anaheim"/>
              </a:rPr>
              <a:t>&lt;BODY&gt;</a:t>
            </a:r>
            <a:r>
              <a:rPr lang="en">
                <a:solidFill>
                  <a:schemeClr val="lt1"/>
                </a:solidFill>
                <a:latin typeface="Anaheim"/>
                <a:ea typeface="Anaheim"/>
                <a:cs typeface="Anaheim"/>
                <a:sym typeface="Anaheim"/>
              </a:rPr>
              <a:t> … </a:t>
            </a:r>
            <a:r>
              <a:rPr lang="en">
                <a:solidFill>
                  <a:schemeClr val="dk2"/>
                </a:solidFill>
                <a:latin typeface="Anaheim"/>
                <a:ea typeface="Anaheim"/>
                <a:cs typeface="Anaheim"/>
                <a:sym typeface="Anaheim"/>
              </a:rPr>
              <a:t>&lt;/BODY &gt;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Contiene el documento en sí, lo que mostraremos al usuario en pantalla.</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Colores en HTML</a:t>
            </a:r>
            <a:endParaRPr/>
          </a:p>
        </p:txBody>
      </p:sp>
      <p:pic>
        <p:nvPicPr>
          <p:cNvPr id="546" name="Google Shape;546;p4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47" name="Google Shape;547;p43"/>
          <p:cNvGrpSpPr/>
          <p:nvPr/>
        </p:nvGrpSpPr>
        <p:grpSpPr>
          <a:xfrm>
            <a:off x="1309073" y="3876909"/>
            <a:ext cx="1015032" cy="325196"/>
            <a:chOff x="1156673" y="4600809"/>
            <a:chExt cx="1015032" cy="325196"/>
          </a:xfrm>
        </p:grpSpPr>
        <p:sp>
          <p:nvSpPr>
            <p:cNvPr id="548" name="Google Shape;548;p4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43"/>
          <p:cNvSpPr txBox="1"/>
          <p:nvPr/>
        </p:nvSpPr>
        <p:spPr>
          <a:xfrm>
            <a:off x="1915325" y="696925"/>
            <a:ext cx="7020000" cy="6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Los colores en HTML deben ser especificados por su valor en formato hexadecimal o por su nombre (colores con nombre)</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554" name="Google Shape;554;p43"/>
          <p:cNvSpPr txBox="1"/>
          <p:nvPr/>
        </p:nvSpPr>
        <p:spPr>
          <a:xfrm>
            <a:off x="6677825" y="1365925"/>
            <a:ext cx="2028900" cy="3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Green #008000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Lime #00FF00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Olive #808000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Yellow #FFFF00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Navy #000080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Blue #0000FF</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Teal #008080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Aqua #00FFFF</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555" name="Google Shape;555;p43"/>
          <p:cNvPicPr preferRelativeResize="0"/>
          <p:nvPr/>
        </p:nvPicPr>
        <p:blipFill>
          <a:blip r:embed="rId4">
            <a:alphaModFix/>
          </a:blip>
          <a:stretch>
            <a:fillRect/>
          </a:stretch>
        </p:blipFill>
        <p:spPr>
          <a:xfrm>
            <a:off x="6401600" y="1454800"/>
            <a:ext cx="208750" cy="236802"/>
          </a:xfrm>
          <a:prstGeom prst="rect">
            <a:avLst/>
          </a:prstGeom>
          <a:noFill/>
          <a:ln>
            <a:noFill/>
          </a:ln>
        </p:spPr>
      </p:pic>
      <p:pic>
        <p:nvPicPr>
          <p:cNvPr id="556" name="Google Shape;556;p43"/>
          <p:cNvPicPr preferRelativeResize="0"/>
          <p:nvPr/>
        </p:nvPicPr>
        <p:blipFill>
          <a:blip r:embed="rId5">
            <a:alphaModFix/>
          </a:blip>
          <a:stretch>
            <a:fillRect/>
          </a:stretch>
        </p:blipFill>
        <p:spPr>
          <a:xfrm>
            <a:off x="6401600" y="1842496"/>
            <a:ext cx="208750" cy="236802"/>
          </a:xfrm>
          <a:prstGeom prst="rect">
            <a:avLst/>
          </a:prstGeom>
          <a:noFill/>
          <a:ln>
            <a:noFill/>
          </a:ln>
        </p:spPr>
      </p:pic>
      <p:pic>
        <p:nvPicPr>
          <p:cNvPr id="557" name="Google Shape;557;p43"/>
          <p:cNvPicPr preferRelativeResize="0"/>
          <p:nvPr/>
        </p:nvPicPr>
        <p:blipFill>
          <a:blip r:embed="rId6">
            <a:alphaModFix/>
          </a:blip>
          <a:stretch>
            <a:fillRect/>
          </a:stretch>
        </p:blipFill>
        <p:spPr>
          <a:xfrm>
            <a:off x="6401600" y="2290017"/>
            <a:ext cx="208750" cy="236802"/>
          </a:xfrm>
          <a:prstGeom prst="rect">
            <a:avLst/>
          </a:prstGeom>
          <a:noFill/>
          <a:ln>
            <a:noFill/>
          </a:ln>
        </p:spPr>
      </p:pic>
      <p:pic>
        <p:nvPicPr>
          <p:cNvPr id="558" name="Google Shape;558;p43"/>
          <p:cNvPicPr preferRelativeResize="0"/>
          <p:nvPr/>
        </p:nvPicPr>
        <p:blipFill>
          <a:blip r:embed="rId7">
            <a:alphaModFix/>
          </a:blip>
          <a:stretch>
            <a:fillRect/>
          </a:stretch>
        </p:blipFill>
        <p:spPr>
          <a:xfrm>
            <a:off x="6401600" y="2714088"/>
            <a:ext cx="208750" cy="236802"/>
          </a:xfrm>
          <a:prstGeom prst="rect">
            <a:avLst/>
          </a:prstGeom>
          <a:noFill/>
          <a:ln>
            <a:noFill/>
          </a:ln>
        </p:spPr>
      </p:pic>
      <p:pic>
        <p:nvPicPr>
          <p:cNvPr id="559" name="Google Shape;559;p43"/>
          <p:cNvPicPr preferRelativeResize="0"/>
          <p:nvPr/>
        </p:nvPicPr>
        <p:blipFill>
          <a:blip r:embed="rId8">
            <a:alphaModFix/>
          </a:blip>
          <a:stretch>
            <a:fillRect/>
          </a:stretch>
        </p:blipFill>
        <p:spPr>
          <a:xfrm>
            <a:off x="6401600" y="3138172"/>
            <a:ext cx="208750" cy="236802"/>
          </a:xfrm>
          <a:prstGeom prst="rect">
            <a:avLst/>
          </a:prstGeom>
          <a:noFill/>
          <a:ln>
            <a:noFill/>
          </a:ln>
        </p:spPr>
      </p:pic>
      <p:pic>
        <p:nvPicPr>
          <p:cNvPr id="560" name="Google Shape;560;p43"/>
          <p:cNvPicPr preferRelativeResize="0"/>
          <p:nvPr/>
        </p:nvPicPr>
        <p:blipFill>
          <a:blip r:embed="rId9">
            <a:alphaModFix/>
          </a:blip>
          <a:stretch>
            <a:fillRect/>
          </a:stretch>
        </p:blipFill>
        <p:spPr>
          <a:xfrm>
            <a:off x="6401600" y="3596480"/>
            <a:ext cx="208750" cy="236802"/>
          </a:xfrm>
          <a:prstGeom prst="rect">
            <a:avLst/>
          </a:prstGeom>
          <a:noFill/>
          <a:ln>
            <a:noFill/>
          </a:ln>
        </p:spPr>
      </p:pic>
      <p:pic>
        <p:nvPicPr>
          <p:cNvPr id="561" name="Google Shape;561;p43"/>
          <p:cNvPicPr preferRelativeResize="0"/>
          <p:nvPr/>
        </p:nvPicPr>
        <p:blipFill>
          <a:blip r:embed="rId10">
            <a:alphaModFix/>
          </a:blip>
          <a:stretch>
            <a:fillRect/>
          </a:stretch>
        </p:blipFill>
        <p:spPr>
          <a:xfrm>
            <a:off x="6401600" y="4033226"/>
            <a:ext cx="208750" cy="236802"/>
          </a:xfrm>
          <a:prstGeom prst="rect">
            <a:avLst/>
          </a:prstGeom>
          <a:noFill/>
          <a:ln>
            <a:noFill/>
          </a:ln>
        </p:spPr>
      </p:pic>
      <p:pic>
        <p:nvPicPr>
          <p:cNvPr id="562" name="Google Shape;562;p43"/>
          <p:cNvPicPr preferRelativeResize="0"/>
          <p:nvPr/>
        </p:nvPicPr>
        <p:blipFill>
          <a:blip r:embed="rId11">
            <a:alphaModFix/>
          </a:blip>
          <a:stretch>
            <a:fillRect/>
          </a:stretch>
        </p:blipFill>
        <p:spPr>
          <a:xfrm>
            <a:off x="6401600" y="4439173"/>
            <a:ext cx="208750" cy="236802"/>
          </a:xfrm>
          <a:prstGeom prst="rect">
            <a:avLst/>
          </a:prstGeom>
          <a:noFill/>
          <a:ln>
            <a:noFill/>
          </a:ln>
        </p:spPr>
      </p:pic>
      <p:grpSp>
        <p:nvGrpSpPr>
          <p:cNvPr id="563" name="Google Shape;563;p43"/>
          <p:cNvGrpSpPr/>
          <p:nvPr/>
        </p:nvGrpSpPr>
        <p:grpSpPr>
          <a:xfrm>
            <a:off x="2720550" y="1365925"/>
            <a:ext cx="2237650" cy="3512400"/>
            <a:chOff x="3234900" y="1365925"/>
            <a:chExt cx="2237650" cy="3512400"/>
          </a:xfrm>
        </p:grpSpPr>
        <p:sp>
          <p:nvSpPr>
            <p:cNvPr id="564" name="Google Shape;564;p43"/>
            <p:cNvSpPr txBox="1"/>
            <p:nvPr/>
          </p:nvSpPr>
          <p:spPr>
            <a:xfrm>
              <a:off x="3443650" y="1365925"/>
              <a:ext cx="2028900" cy="3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Black #000000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Silver #C0C0C0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Gray #808080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White #FFFFFF</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Maroon #800000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Red #FF0000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Purple #800080</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Fuchsia #FF00FF</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pic>
          <p:nvPicPr>
            <p:cNvPr id="565" name="Google Shape;565;p43"/>
            <p:cNvPicPr preferRelativeResize="0"/>
            <p:nvPr/>
          </p:nvPicPr>
          <p:blipFill>
            <a:blip r:embed="rId12">
              <a:alphaModFix/>
            </a:blip>
            <a:stretch>
              <a:fillRect/>
            </a:stretch>
          </p:blipFill>
          <p:spPr>
            <a:xfrm>
              <a:off x="3234900" y="1486588"/>
              <a:ext cx="208750" cy="173218"/>
            </a:xfrm>
            <a:prstGeom prst="rect">
              <a:avLst/>
            </a:prstGeom>
            <a:noFill/>
            <a:ln>
              <a:noFill/>
            </a:ln>
          </p:spPr>
        </p:pic>
        <p:pic>
          <p:nvPicPr>
            <p:cNvPr id="566" name="Google Shape;566;p43"/>
            <p:cNvPicPr preferRelativeResize="0"/>
            <p:nvPr/>
          </p:nvPicPr>
          <p:blipFill>
            <a:blip r:embed="rId13">
              <a:alphaModFix/>
            </a:blip>
            <a:stretch>
              <a:fillRect/>
            </a:stretch>
          </p:blipFill>
          <p:spPr>
            <a:xfrm>
              <a:off x="3236200" y="1908225"/>
              <a:ext cx="206160" cy="171067"/>
            </a:xfrm>
            <a:prstGeom prst="rect">
              <a:avLst/>
            </a:prstGeom>
            <a:noFill/>
            <a:ln>
              <a:noFill/>
            </a:ln>
          </p:spPr>
        </p:pic>
        <p:pic>
          <p:nvPicPr>
            <p:cNvPr id="567" name="Google Shape;567;p43"/>
            <p:cNvPicPr preferRelativeResize="0"/>
            <p:nvPr/>
          </p:nvPicPr>
          <p:blipFill>
            <a:blip r:embed="rId14">
              <a:alphaModFix/>
            </a:blip>
            <a:stretch>
              <a:fillRect/>
            </a:stretch>
          </p:blipFill>
          <p:spPr>
            <a:xfrm>
              <a:off x="3236200" y="2327723"/>
              <a:ext cx="206160" cy="171067"/>
            </a:xfrm>
            <a:prstGeom prst="rect">
              <a:avLst/>
            </a:prstGeom>
            <a:noFill/>
            <a:ln>
              <a:noFill/>
            </a:ln>
          </p:spPr>
        </p:pic>
        <p:pic>
          <p:nvPicPr>
            <p:cNvPr id="568" name="Google Shape;568;p43"/>
            <p:cNvPicPr preferRelativeResize="0"/>
            <p:nvPr/>
          </p:nvPicPr>
          <p:blipFill>
            <a:blip r:embed="rId15">
              <a:alphaModFix/>
            </a:blip>
            <a:stretch>
              <a:fillRect/>
            </a:stretch>
          </p:blipFill>
          <p:spPr>
            <a:xfrm>
              <a:off x="3236200" y="2747229"/>
              <a:ext cx="206160" cy="171067"/>
            </a:xfrm>
            <a:prstGeom prst="rect">
              <a:avLst/>
            </a:prstGeom>
            <a:noFill/>
            <a:ln>
              <a:noFill/>
            </a:ln>
          </p:spPr>
        </p:pic>
        <p:pic>
          <p:nvPicPr>
            <p:cNvPr id="569" name="Google Shape;569;p43"/>
            <p:cNvPicPr preferRelativeResize="0"/>
            <p:nvPr/>
          </p:nvPicPr>
          <p:blipFill>
            <a:blip r:embed="rId16">
              <a:alphaModFix/>
            </a:blip>
            <a:stretch>
              <a:fillRect/>
            </a:stretch>
          </p:blipFill>
          <p:spPr>
            <a:xfrm>
              <a:off x="3236200" y="3166719"/>
              <a:ext cx="206160" cy="171067"/>
            </a:xfrm>
            <a:prstGeom prst="rect">
              <a:avLst/>
            </a:prstGeom>
            <a:noFill/>
            <a:ln>
              <a:noFill/>
            </a:ln>
          </p:spPr>
        </p:pic>
        <p:pic>
          <p:nvPicPr>
            <p:cNvPr id="570" name="Google Shape;570;p43"/>
            <p:cNvPicPr preferRelativeResize="0"/>
            <p:nvPr/>
          </p:nvPicPr>
          <p:blipFill>
            <a:blip r:embed="rId17">
              <a:alphaModFix/>
            </a:blip>
            <a:stretch>
              <a:fillRect/>
            </a:stretch>
          </p:blipFill>
          <p:spPr>
            <a:xfrm>
              <a:off x="3236200" y="3586198"/>
              <a:ext cx="206160" cy="171067"/>
            </a:xfrm>
            <a:prstGeom prst="rect">
              <a:avLst/>
            </a:prstGeom>
            <a:noFill/>
            <a:ln>
              <a:noFill/>
            </a:ln>
          </p:spPr>
        </p:pic>
        <p:pic>
          <p:nvPicPr>
            <p:cNvPr id="571" name="Google Shape;571;p43"/>
            <p:cNvPicPr preferRelativeResize="0"/>
            <p:nvPr/>
          </p:nvPicPr>
          <p:blipFill>
            <a:blip r:embed="rId18">
              <a:alphaModFix/>
            </a:blip>
            <a:stretch>
              <a:fillRect/>
            </a:stretch>
          </p:blipFill>
          <p:spPr>
            <a:xfrm>
              <a:off x="3236200" y="4005709"/>
              <a:ext cx="206160" cy="171067"/>
            </a:xfrm>
            <a:prstGeom prst="rect">
              <a:avLst/>
            </a:prstGeom>
            <a:noFill/>
            <a:ln>
              <a:noFill/>
            </a:ln>
          </p:spPr>
        </p:pic>
        <p:pic>
          <p:nvPicPr>
            <p:cNvPr id="572" name="Google Shape;572;p43"/>
            <p:cNvPicPr preferRelativeResize="0"/>
            <p:nvPr/>
          </p:nvPicPr>
          <p:blipFill>
            <a:blip r:embed="rId19">
              <a:alphaModFix/>
            </a:blip>
            <a:stretch>
              <a:fillRect/>
            </a:stretch>
          </p:blipFill>
          <p:spPr>
            <a:xfrm>
              <a:off x="3236190" y="4425188"/>
              <a:ext cx="206160" cy="171067"/>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Inicios</a:t>
            </a:r>
            <a:endParaRPr/>
          </a:p>
        </p:txBody>
      </p:sp>
      <p:sp>
        <p:nvSpPr>
          <p:cNvPr id="337" name="Google Shape;337;p26"/>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Por qué fue creado?</a:t>
            </a:r>
            <a:endParaRPr b="1">
              <a:solidFill>
                <a:schemeClr val="dk2"/>
              </a:solidFill>
            </a:endParaRPr>
          </a:p>
          <a:p>
            <a:pPr indent="0" lvl="0" marL="0" rtl="0" algn="l">
              <a:spcBef>
                <a:spcPts val="0"/>
              </a:spcBef>
              <a:spcAft>
                <a:spcPts val="0"/>
              </a:spcAft>
              <a:buNone/>
            </a:pPr>
            <a:r>
              <a:t/>
            </a:r>
            <a:endParaRPr/>
          </a:p>
          <a:p>
            <a:pPr indent="-292100" lvl="0" marL="457200" rtl="0" algn="l">
              <a:lnSpc>
                <a:spcPct val="100000"/>
              </a:lnSpc>
              <a:spcBef>
                <a:spcPts val="1000"/>
              </a:spcBef>
              <a:spcAft>
                <a:spcPts val="0"/>
              </a:spcAft>
              <a:buSzPts val="1000"/>
              <a:buChar char="●"/>
            </a:pPr>
            <a:r>
              <a:rPr lang="en"/>
              <a:t>Para publicar información en la web que potencialmente todas las computadoras puedan entender, se necesita un lenguaje universal.</a:t>
            </a:r>
            <a:endParaRPr/>
          </a:p>
          <a:p>
            <a:pPr indent="-292100" lvl="0" marL="457200" rtl="0" algn="l">
              <a:lnSpc>
                <a:spcPct val="100000"/>
              </a:lnSpc>
              <a:spcBef>
                <a:spcPts val="1000"/>
              </a:spcBef>
              <a:spcAft>
                <a:spcPts val="0"/>
              </a:spcAft>
              <a:buSzPts val="1000"/>
              <a:buChar char="●"/>
            </a:pPr>
            <a:r>
              <a:rPr lang="en"/>
              <a:t>Este lenguaje usado por la WWW es HTML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2"/>
                </a:solidFill>
              </a:rPr>
              <a:t>Así se veía el primer sitio web creado en la historia! (1991)</a:t>
            </a:r>
            <a:endParaRPr b="1">
              <a:solidFill>
                <a:schemeClr val="dk2"/>
              </a:solidFill>
            </a:endParaRPr>
          </a:p>
          <a:p>
            <a:pPr indent="0" lvl="0" marL="0" rtl="0" algn="l">
              <a:spcBef>
                <a:spcPts val="0"/>
              </a:spcBef>
              <a:spcAft>
                <a:spcPts val="0"/>
              </a:spcAft>
              <a:buNone/>
            </a:pPr>
            <a:r>
              <a:t/>
            </a:r>
            <a:endParaRPr b="1">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38" name="Google Shape;338;p26"/>
          <p:cNvPicPr preferRelativeResize="0"/>
          <p:nvPr/>
        </p:nvPicPr>
        <p:blipFill>
          <a:blip r:embed="rId3">
            <a:alphaModFix/>
          </a:blip>
          <a:stretch>
            <a:fillRect/>
          </a:stretch>
        </p:blipFill>
        <p:spPr>
          <a:xfrm>
            <a:off x="2054075" y="2888550"/>
            <a:ext cx="5035851" cy="21382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EJEMPLO</a:t>
            </a:r>
            <a:endParaRPr/>
          </a:p>
        </p:txBody>
      </p:sp>
      <p:pic>
        <p:nvPicPr>
          <p:cNvPr id="578" name="Google Shape;578;p44"/>
          <p:cNvPicPr preferRelativeResize="0"/>
          <p:nvPr/>
        </p:nvPicPr>
        <p:blipFill>
          <a:blip r:embed="rId3">
            <a:alphaModFix/>
          </a:blip>
          <a:stretch>
            <a:fillRect/>
          </a:stretch>
        </p:blipFill>
        <p:spPr>
          <a:xfrm>
            <a:off x="342900" y="1059825"/>
            <a:ext cx="8458200" cy="3171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5"/>
          <p:cNvSpPr txBox="1"/>
          <p:nvPr>
            <p:ph idx="4294967295"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EJEMPLO</a:t>
            </a:r>
            <a:endParaRPr>
              <a:solidFill>
                <a:schemeClr val="dk2"/>
              </a:solidFill>
            </a:endParaRPr>
          </a:p>
        </p:txBody>
      </p:sp>
      <p:pic>
        <p:nvPicPr>
          <p:cNvPr id="584" name="Google Shape;584;p45"/>
          <p:cNvPicPr preferRelativeResize="0"/>
          <p:nvPr/>
        </p:nvPicPr>
        <p:blipFill>
          <a:blip r:embed="rId3">
            <a:alphaModFix/>
          </a:blip>
          <a:stretch>
            <a:fillRect/>
          </a:stretch>
        </p:blipFill>
        <p:spPr>
          <a:xfrm>
            <a:off x="150038" y="1114475"/>
            <a:ext cx="8844025" cy="304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6"/>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4400"/>
              <a:t>Texto en HTML</a:t>
            </a:r>
            <a:endParaRPr sz="4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7"/>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Saltos de línea y </a:t>
            </a:r>
            <a:endParaRPr/>
          </a:p>
          <a:p>
            <a:pPr indent="0" lvl="0" marL="0" rtl="0" algn="l">
              <a:spcBef>
                <a:spcPts val="0"/>
              </a:spcBef>
              <a:spcAft>
                <a:spcPts val="0"/>
              </a:spcAft>
              <a:buNone/>
            </a:pPr>
            <a:r>
              <a:rPr lang="en"/>
              <a:t>comentarios</a:t>
            </a:r>
            <a:endParaRPr/>
          </a:p>
        </p:txBody>
      </p:sp>
      <p:pic>
        <p:nvPicPr>
          <p:cNvPr id="595" name="Google Shape;595;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96" name="Google Shape;596;p47"/>
          <p:cNvGrpSpPr/>
          <p:nvPr/>
        </p:nvGrpSpPr>
        <p:grpSpPr>
          <a:xfrm>
            <a:off x="1223348" y="4553184"/>
            <a:ext cx="1015032" cy="325196"/>
            <a:chOff x="1156673" y="4600809"/>
            <a:chExt cx="1015032" cy="325196"/>
          </a:xfrm>
        </p:grpSpPr>
        <p:sp>
          <p:nvSpPr>
            <p:cNvPr id="597" name="Google Shape;597;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47"/>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Para que en el navegador aparezca un salto de línea debe ingresarse el siguiente código:</a:t>
            </a:r>
            <a:endParaRPr>
              <a:solidFill>
                <a:schemeClr val="lt1"/>
              </a:solidFill>
              <a:latin typeface="Anaheim"/>
              <a:ea typeface="Anaheim"/>
              <a:cs typeface="Anaheim"/>
              <a:sym typeface="Anaheim"/>
            </a:endParaRPr>
          </a:p>
          <a:p>
            <a:pPr indent="0" lvl="0" marL="914400" rtl="0" algn="l">
              <a:spcBef>
                <a:spcPts val="0"/>
              </a:spcBef>
              <a:spcAft>
                <a:spcPts val="0"/>
              </a:spcAft>
              <a:buNone/>
            </a:pPr>
            <a:r>
              <a:rPr lang="en">
                <a:solidFill>
                  <a:schemeClr val="dk2"/>
                </a:solidFill>
                <a:latin typeface="Anaheim"/>
                <a:ea typeface="Anaheim"/>
                <a:cs typeface="Anaheim"/>
                <a:sym typeface="Anaheim"/>
              </a:rPr>
              <a:t>&lt;br&gt;</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Los comentarios son porciones de texto incluido en el código, pero que no se representará en el navegador. </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a:t>
            </a:r>
            <a:r>
              <a:rPr lang="en">
                <a:solidFill>
                  <a:schemeClr val="dk2"/>
                </a:solidFill>
                <a:latin typeface="Anaheim"/>
                <a:ea typeface="Anaheim"/>
                <a:cs typeface="Anaheim"/>
                <a:sym typeface="Anaheim"/>
              </a:rPr>
              <a:t>&lt;!--</a:t>
            </a:r>
            <a:r>
              <a:rPr lang="en">
                <a:solidFill>
                  <a:schemeClr val="lt1"/>
                </a:solidFill>
                <a:latin typeface="Anaheim"/>
                <a:ea typeface="Anaheim"/>
                <a:cs typeface="Anaheim"/>
                <a:sym typeface="Anaheim"/>
              </a:rPr>
              <a:t> aqui va el comentario </a:t>
            </a:r>
            <a:r>
              <a:rPr lang="en">
                <a:solidFill>
                  <a:schemeClr val="dk2"/>
                </a:solidFill>
                <a:latin typeface="Anaheim"/>
                <a:ea typeface="Anaheim"/>
                <a:cs typeface="Anaheim"/>
                <a:sym typeface="Anaheim"/>
              </a:rPr>
              <a:t>--&gt;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8"/>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Regla horizontal</a:t>
            </a:r>
            <a:endParaRPr/>
          </a:p>
        </p:txBody>
      </p:sp>
      <p:pic>
        <p:nvPicPr>
          <p:cNvPr id="608" name="Google Shape;608;p48"/>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09" name="Google Shape;609;p48"/>
          <p:cNvGrpSpPr/>
          <p:nvPr/>
        </p:nvGrpSpPr>
        <p:grpSpPr>
          <a:xfrm>
            <a:off x="1223348" y="4553184"/>
            <a:ext cx="1015032" cy="325196"/>
            <a:chOff x="1156673" y="4600809"/>
            <a:chExt cx="1015032" cy="325196"/>
          </a:xfrm>
        </p:grpSpPr>
        <p:sp>
          <p:nvSpPr>
            <p:cNvPr id="610" name="Google Shape;610;p48"/>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8"/>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8"/>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8"/>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48"/>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&lt;hr&gt; Es un separador visual horizontal</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Algunos atributos son</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align (especifica la alineación de la regla</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n</a:t>
            </a:r>
            <a:r>
              <a:rPr lang="en">
                <a:solidFill>
                  <a:schemeClr val="lt1"/>
                </a:solidFill>
                <a:latin typeface="Anaheim"/>
                <a:ea typeface="Anaheim"/>
                <a:cs typeface="Anaheim"/>
                <a:sym typeface="Anaheim"/>
              </a:rPr>
              <a:t>oshade (booleano, especifica si debe tener formato 3D o no</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size (especifica el alto de la regla</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width (especifica el ancho de la regl</a:t>
            </a:r>
            <a:r>
              <a:rPr lang="en">
                <a:solidFill>
                  <a:schemeClr val="lt1"/>
                </a:solidFill>
                <a:latin typeface="Anaheim"/>
                <a:ea typeface="Anaheim"/>
                <a:cs typeface="Anaheim"/>
                <a:sym typeface="Anaheim"/>
              </a:rPr>
              <a:t>a</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Ejemplo: </a:t>
            </a:r>
            <a:r>
              <a:rPr lang="en">
                <a:solidFill>
                  <a:schemeClr val="dk2"/>
                </a:solidFill>
                <a:latin typeface="Anaheim"/>
                <a:ea typeface="Anaheim"/>
                <a:cs typeface="Anaheim"/>
                <a:sym typeface="Anaheim"/>
              </a:rPr>
              <a:t>hola&lt;hr size="2" width="50%" align="left"&gt;mundo</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Resultado: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616" name="Google Shape;616;p48"/>
          <p:cNvSpPr/>
          <p:nvPr/>
        </p:nvSpPr>
        <p:spPr>
          <a:xfrm>
            <a:off x="2991650" y="3340100"/>
            <a:ext cx="4524300" cy="669000"/>
          </a:xfrm>
          <a:prstGeom prst="rect">
            <a:avLst/>
          </a:prstGeom>
          <a:solidFill>
            <a:srgbClr val="E9EE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hola</a:t>
            </a:r>
            <a:endParaRPr/>
          </a:p>
          <a:p>
            <a:pPr indent="0" lvl="0" marL="0" rtl="0" algn="l">
              <a:spcBef>
                <a:spcPts val="0"/>
              </a:spcBef>
              <a:spcAft>
                <a:spcPts val="0"/>
              </a:spcAft>
              <a:buNone/>
            </a:pPr>
            <a:r>
              <a:rPr lang="en"/>
              <a:t>mundo</a:t>
            </a:r>
            <a:endParaRPr/>
          </a:p>
        </p:txBody>
      </p:sp>
      <p:cxnSp>
        <p:nvCxnSpPr>
          <p:cNvPr id="617" name="Google Shape;617;p48"/>
          <p:cNvCxnSpPr/>
          <p:nvPr/>
        </p:nvCxnSpPr>
        <p:spPr>
          <a:xfrm>
            <a:off x="3048800" y="3674600"/>
            <a:ext cx="3952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9"/>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Elementos de frase</a:t>
            </a:r>
            <a:endParaRPr/>
          </a:p>
        </p:txBody>
      </p:sp>
      <p:pic>
        <p:nvPicPr>
          <p:cNvPr id="623" name="Google Shape;623;p4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4" name="Google Shape;624;p49"/>
          <p:cNvGrpSpPr/>
          <p:nvPr/>
        </p:nvGrpSpPr>
        <p:grpSpPr>
          <a:xfrm>
            <a:off x="1223348" y="4553184"/>
            <a:ext cx="1015032" cy="325196"/>
            <a:chOff x="1156673" y="4600809"/>
            <a:chExt cx="1015032" cy="325196"/>
          </a:xfrm>
        </p:grpSpPr>
        <p:sp>
          <p:nvSpPr>
            <p:cNvPr id="625" name="Google Shape;625;p4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49"/>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&lt;em&gt; ... &lt;/em&gt;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indica énfasis  se visualiza como cursiva</a:t>
            </a:r>
            <a:endParaRPr>
              <a:solidFill>
                <a:schemeClr val="lt1"/>
              </a:solidFill>
              <a:latin typeface="Anaheim"/>
              <a:ea typeface="Anaheim"/>
              <a:cs typeface="Anaheim"/>
              <a:sym typeface="Anaheim"/>
            </a:endParaRPr>
          </a:p>
          <a:p>
            <a:pPr indent="0" lvl="0" marL="457200" rtl="0" algn="l">
              <a:spcBef>
                <a:spcPts val="0"/>
              </a:spcBef>
              <a:spcAft>
                <a:spcPts val="0"/>
              </a:spcAft>
              <a:buNone/>
            </a:pPr>
            <a:r>
              <a:rPr lang="en">
                <a:solidFill>
                  <a:schemeClr val="lt1"/>
                </a:solidFill>
                <a:latin typeface="Anaheim"/>
                <a:ea typeface="Anaheim"/>
                <a:cs typeface="Anaheim"/>
                <a:sym typeface="Anaheim"/>
              </a:rPr>
              <a:t>Ej. &lt;em&gt;hola mundo!&lt;/em&gt;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a:t>
            </a:r>
            <a:r>
              <a:rPr i="1" lang="en">
                <a:solidFill>
                  <a:schemeClr val="lt1"/>
                </a:solidFill>
                <a:latin typeface="Anaheim"/>
                <a:ea typeface="Anaheim"/>
                <a:cs typeface="Anaheim"/>
                <a:sym typeface="Anaheim"/>
              </a:rPr>
              <a:t>hola mundo!</a:t>
            </a:r>
            <a:endParaRPr i="1">
              <a:solidFill>
                <a:schemeClr val="lt1"/>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 &lt;strong&gt; ... &lt;/strong&gt;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indica mayor énfasis  se visualiza como negrita</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Ej. &lt;strong&gt;hola mundo!&lt;/strong&gt;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a:t>
            </a:r>
            <a:r>
              <a:rPr b="1" lang="en">
                <a:solidFill>
                  <a:schemeClr val="lt1"/>
                </a:solidFill>
                <a:latin typeface="Anaheim"/>
                <a:ea typeface="Anaheim"/>
                <a:cs typeface="Anaheim"/>
                <a:sym typeface="Anaheim"/>
              </a:rPr>
              <a:t>hola mundo!</a:t>
            </a:r>
            <a:br>
              <a:rPr b="1" lang="en">
                <a:solidFill>
                  <a:schemeClr val="lt1"/>
                </a:solidFill>
                <a:latin typeface="Anaheim"/>
                <a:ea typeface="Anaheim"/>
                <a:cs typeface="Anaheim"/>
                <a:sym typeface="Anaheim"/>
              </a:rPr>
            </a:br>
            <a:endParaRPr b="1">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&lt;u&gt; ... &lt;/u&gt;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indica mayor énfasis  se visualiza como subrayado</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Ej. &lt;u&gt;hola mundo!&lt;/u&gt;</a:t>
            </a:r>
            <a:br>
              <a:rPr lang="en">
                <a:solidFill>
                  <a:schemeClr val="lt1"/>
                </a:solidFill>
                <a:latin typeface="Anaheim"/>
                <a:ea typeface="Anaheim"/>
                <a:cs typeface="Anaheim"/>
                <a:sym typeface="Anaheim"/>
              </a:rPr>
            </a:br>
            <a:r>
              <a:rPr lang="en" u="sng">
                <a:solidFill>
                  <a:schemeClr val="lt1"/>
                </a:solidFill>
                <a:latin typeface="Anaheim"/>
                <a:ea typeface="Anaheim"/>
                <a:cs typeface="Anaheim"/>
                <a:sym typeface="Anaheim"/>
              </a:rPr>
              <a:t>	hola mundo</a:t>
            </a:r>
            <a:endParaRPr u="sng">
              <a:solidFill>
                <a:schemeClr val="lt1"/>
              </a:solidFill>
              <a:latin typeface="Anaheim"/>
              <a:ea typeface="Anaheim"/>
              <a:cs typeface="Anaheim"/>
              <a:sym typeface="Anahei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0"/>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Encabezados</a:t>
            </a:r>
            <a:endParaRPr/>
          </a:p>
        </p:txBody>
      </p:sp>
      <p:pic>
        <p:nvPicPr>
          <p:cNvPr id="636" name="Google Shape;636;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37" name="Google Shape;637;p50"/>
          <p:cNvGrpSpPr/>
          <p:nvPr/>
        </p:nvGrpSpPr>
        <p:grpSpPr>
          <a:xfrm>
            <a:off x="1223348" y="4553184"/>
            <a:ext cx="1015032" cy="325196"/>
            <a:chOff x="1156673" y="4600809"/>
            <a:chExt cx="1015032" cy="325196"/>
          </a:xfrm>
        </p:grpSpPr>
        <p:sp>
          <p:nvSpPr>
            <p:cNvPr id="638" name="Google Shape;638;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50"/>
          <p:cNvSpPr txBox="1"/>
          <p:nvPr/>
        </p:nvSpPr>
        <p:spPr>
          <a:xfrm>
            <a:off x="1934375" y="1239850"/>
            <a:ext cx="7020000" cy="84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Definen distintos tamaños de texto con destaque (negrita).</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Las etiquetas se nombran Hn siendo n un número entre 1 y 6.</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A menor valor de n, mayor destaque tiene el texto.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Ejemplos:</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&lt;h1&gt;  ....  &lt;/h1&gt;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&lt;h2&gt;  ....  &lt;/h2&gt;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&lt;h3&gt;  ....  &lt;/h3&gt;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&lt;h4&gt;  ....  &lt;/h4&gt;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&lt;h5&gt;  ....  &lt;/h5&gt;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&lt;h6&gt;  ....  &lt;/h6&gt;</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u="sng">
              <a:solidFill>
                <a:schemeClr val="lt1"/>
              </a:solidFill>
              <a:latin typeface="Anaheim"/>
              <a:ea typeface="Anaheim"/>
              <a:cs typeface="Anaheim"/>
              <a:sym typeface="Anaheim"/>
            </a:endParaRPr>
          </a:p>
        </p:txBody>
      </p:sp>
      <p:sp>
        <p:nvSpPr>
          <p:cNvPr id="644" name="Google Shape;644;p50"/>
          <p:cNvSpPr txBox="1"/>
          <p:nvPr/>
        </p:nvSpPr>
        <p:spPr>
          <a:xfrm>
            <a:off x="3410750" y="2082850"/>
            <a:ext cx="1619400" cy="22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chemeClr val="lt1"/>
                </a:solidFill>
                <a:latin typeface="Anaheim"/>
                <a:ea typeface="Anaheim"/>
                <a:cs typeface="Anaheim"/>
                <a:sym typeface="Anaheim"/>
              </a:rPr>
              <a:t>H1 - Hola</a:t>
            </a:r>
            <a:br>
              <a:rPr b="1" lang="en" sz="2300">
                <a:solidFill>
                  <a:schemeClr val="lt1"/>
                </a:solidFill>
                <a:latin typeface="Anaheim"/>
                <a:ea typeface="Anaheim"/>
                <a:cs typeface="Anaheim"/>
                <a:sym typeface="Anaheim"/>
              </a:rPr>
            </a:br>
            <a:r>
              <a:rPr b="1" lang="en" sz="2300">
                <a:solidFill>
                  <a:schemeClr val="lt1"/>
                </a:solidFill>
                <a:latin typeface="Anaheim"/>
                <a:ea typeface="Anaheim"/>
                <a:cs typeface="Anaheim"/>
                <a:sym typeface="Anaheim"/>
              </a:rPr>
              <a:t>H2 - </a:t>
            </a:r>
            <a:r>
              <a:rPr b="1" lang="en" sz="1700">
                <a:solidFill>
                  <a:schemeClr val="lt1"/>
                </a:solidFill>
                <a:latin typeface="Anaheim"/>
                <a:ea typeface="Anaheim"/>
                <a:cs typeface="Anaheim"/>
                <a:sym typeface="Anaheim"/>
              </a:rPr>
              <a:t>Hola</a:t>
            </a:r>
            <a:br>
              <a:rPr b="1" lang="en" sz="1700">
                <a:solidFill>
                  <a:schemeClr val="lt1"/>
                </a:solidFill>
                <a:latin typeface="Anaheim"/>
                <a:ea typeface="Anaheim"/>
                <a:cs typeface="Anaheim"/>
                <a:sym typeface="Anaheim"/>
              </a:rPr>
            </a:br>
            <a:r>
              <a:rPr b="1" lang="en" sz="1700">
                <a:solidFill>
                  <a:schemeClr val="lt1"/>
                </a:solidFill>
                <a:latin typeface="Anaheim"/>
                <a:ea typeface="Anaheim"/>
                <a:cs typeface="Anaheim"/>
                <a:sym typeface="Anaheim"/>
              </a:rPr>
              <a:t>H3 - </a:t>
            </a:r>
            <a:r>
              <a:rPr b="1" lang="en" sz="1300">
                <a:solidFill>
                  <a:schemeClr val="lt1"/>
                </a:solidFill>
                <a:latin typeface="Anaheim"/>
                <a:ea typeface="Anaheim"/>
                <a:cs typeface="Anaheim"/>
                <a:sym typeface="Anaheim"/>
              </a:rPr>
              <a:t>Hola</a:t>
            </a:r>
            <a:br>
              <a:rPr b="1" lang="en" sz="1300">
                <a:solidFill>
                  <a:schemeClr val="lt1"/>
                </a:solidFill>
                <a:latin typeface="Anaheim"/>
                <a:ea typeface="Anaheim"/>
                <a:cs typeface="Anaheim"/>
                <a:sym typeface="Anaheim"/>
              </a:rPr>
            </a:br>
            <a:r>
              <a:rPr b="1" lang="en" sz="1300">
                <a:solidFill>
                  <a:schemeClr val="lt1"/>
                </a:solidFill>
                <a:latin typeface="Anaheim"/>
                <a:ea typeface="Anaheim"/>
                <a:cs typeface="Anaheim"/>
                <a:sym typeface="Anaheim"/>
              </a:rPr>
              <a:t>H4 - </a:t>
            </a:r>
            <a:r>
              <a:rPr b="1" lang="en" sz="1200">
                <a:solidFill>
                  <a:schemeClr val="lt1"/>
                </a:solidFill>
                <a:latin typeface="Anaheim"/>
                <a:ea typeface="Anaheim"/>
                <a:cs typeface="Anaheim"/>
                <a:sym typeface="Anaheim"/>
              </a:rPr>
              <a:t>Hola</a:t>
            </a:r>
            <a:br>
              <a:rPr b="1" lang="en" sz="1200">
                <a:solidFill>
                  <a:schemeClr val="lt1"/>
                </a:solidFill>
                <a:latin typeface="Anaheim"/>
                <a:ea typeface="Anaheim"/>
                <a:cs typeface="Anaheim"/>
                <a:sym typeface="Anaheim"/>
              </a:rPr>
            </a:br>
            <a:r>
              <a:rPr b="1" lang="en" sz="1200">
                <a:solidFill>
                  <a:schemeClr val="lt1"/>
                </a:solidFill>
                <a:latin typeface="Anaheim"/>
                <a:ea typeface="Anaheim"/>
                <a:cs typeface="Anaheim"/>
                <a:sym typeface="Anaheim"/>
              </a:rPr>
              <a:t>H5 - </a:t>
            </a:r>
            <a:r>
              <a:rPr b="1" lang="en" sz="1000">
                <a:solidFill>
                  <a:schemeClr val="lt1"/>
                </a:solidFill>
                <a:latin typeface="Anaheim"/>
                <a:ea typeface="Anaheim"/>
                <a:cs typeface="Anaheim"/>
                <a:sym typeface="Anaheim"/>
              </a:rPr>
              <a:t>Hola</a:t>
            </a:r>
            <a:br>
              <a:rPr b="1" lang="en" sz="1000">
                <a:solidFill>
                  <a:schemeClr val="lt1"/>
                </a:solidFill>
                <a:latin typeface="Anaheim"/>
                <a:ea typeface="Anaheim"/>
                <a:cs typeface="Anaheim"/>
                <a:sym typeface="Anaheim"/>
              </a:rPr>
            </a:br>
            <a:r>
              <a:rPr b="1" lang="en" sz="1000">
                <a:solidFill>
                  <a:schemeClr val="lt1"/>
                </a:solidFill>
                <a:latin typeface="Anaheim"/>
                <a:ea typeface="Anaheim"/>
                <a:cs typeface="Anaheim"/>
                <a:sym typeface="Anaheim"/>
              </a:rPr>
              <a:t>H6 - </a:t>
            </a:r>
            <a:r>
              <a:rPr b="1" lang="en" sz="900">
                <a:solidFill>
                  <a:schemeClr val="lt1"/>
                </a:solidFill>
                <a:latin typeface="Anaheim"/>
                <a:ea typeface="Anaheim"/>
                <a:cs typeface="Anaheim"/>
                <a:sym typeface="Anaheim"/>
              </a:rPr>
              <a:t>Hola</a:t>
            </a:r>
            <a:endParaRPr b="1" sz="900">
              <a:solidFill>
                <a:schemeClr val="lt1"/>
              </a:solidFill>
              <a:latin typeface="Anaheim"/>
              <a:ea typeface="Anaheim"/>
              <a:cs typeface="Anaheim"/>
              <a:sym typeface="Anaheim"/>
            </a:endParaRPr>
          </a:p>
          <a:p>
            <a:pPr indent="0" lvl="0" marL="0" rtl="0" algn="l">
              <a:spcBef>
                <a:spcPts val="600"/>
              </a:spcBef>
              <a:spcAft>
                <a:spcPts val="0"/>
              </a:spcAft>
              <a:buNone/>
            </a:pPr>
            <a:r>
              <a:t/>
            </a:r>
            <a:endParaRPr>
              <a:solidFill>
                <a:schemeClr val="lt1"/>
              </a:solidFill>
              <a:latin typeface="Anaheim"/>
              <a:ea typeface="Anaheim"/>
              <a:cs typeface="Anaheim"/>
              <a:sym typeface="Anahei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1"/>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Regla horizontal</a:t>
            </a:r>
            <a:endParaRPr/>
          </a:p>
        </p:txBody>
      </p:sp>
      <p:pic>
        <p:nvPicPr>
          <p:cNvPr id="650" name="Google Shape;650;p5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51" name="Google Shape;651;p51"/>
          <p:cNvGrpSpPr/>
          <p:nvPr/>
        </p:nvGrpSpPr>
        <p:grpSpPr>
          <a:xfrm>
            <a:off x="1223348" y="4553184"/>
            <a:ext cx="1015032" cy="325196"/>
            <a:chOff x="1156673" y="4600809"/>
            <a:chExt cx="1015032" cy="325196"/>
          </a:xfrm>
        </p:grpSpPr>
        <p:sp>
          <p:nvSpPr>
            <p:cNvPr id="652" name="Google Shape;652;p5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51"/>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 Muchos de los elementos en HTML soportan el atributo align.</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 Para los elementos de texto puede tomar los siguientes valores:</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_ left    	         (izquierda)</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_ center   	 (centrado)</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_ right   	 (derecha)</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_ justify   	 (justificado)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Ejemplo: </a:t>
            </a:r>
            <a:r>
              <a:rPr lang="en">
                <a:solidFill>
                  <a:schemeClr val="dk2"/>
                </a:solidFill>
                <a:latin typeface="Anaheim"/>
                <a:ea typeface="Anaheim"/>
                <a:cs typeface="Anaheim"/>
                <a:sym typeface="Anaheim"/>
              </a:rPr>
              <a:t>&lt;h1 align=“right"&gt;Hola Mundo&lt;h1&gt;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Resultado: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658" name="Google Shape;658;p51"/>
          <p:cNvSpPr/>
          <p:nvPr/>
        </p:nvSpPr>
        <p:spPr>
          <a:xfrm>
            <a:off x="3070325" y="3322400"/>
            <a:ext cx="4524300" cy="669000"/>
          </a:xfrm>
          <a:prstGeom prst="rect">
            <a:avLst/>
          </a:prstGeom>
          <a:solidFill>
            <a:srgbClr val="E9EEF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a:t>Hola Mundo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2"/>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Elemento párrafo</a:t>
            </a:r>
            <a:endParaRPr/>
          </a:p>
        </p:txBody>
      </p:sp>
      <p:pic>
        <p:nvPicPr>
          <p:cNvPr id="664" name="Google Shape;664;p5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65" name="Google Shape;665;p52"/>
          <p:cNvGrpSpPr/>
          <p:nvPr/>
        </p:nvGrpSpPr>
        <p:grpSpPr>
          <a:xfrm>
            <a:off x="1223348" y="4553184"/>
            <a:ext cx="1015032" cy="325196"/>
            <a:chOff x="1156673" y="4600809"/>
            <a:chExt cx="1015032" cy="325196"/>
          </a:xfrm>
        </p:grpSpPr>
        <p:sp>
          <p:nvSpPr>
            <p:cNvPr id="666" name="Google Shape;666;p5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52"/>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Anaheim"/>
                <a:ea typeface="Anaheim"/>
                <a:cs typeface="Anaheim"/>
                <a:sym typeface="Anaheim"/>
              </a:rPr>
              <a:t> &lt;p&gt; ... &lt;/p&gt;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Representa un párrafo</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No puede contener otro elemento &lt;p&gt;</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No se recomienda el uso de elementos &lt;p&gt; vacíos</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Genera un retorno de carro antes de la etiqueta de apertura y luego de la etiqueta de cierre</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Ejemplo: </a:t>
            </a:r>
            <a:r>
              <a:rPr lang="en">
                <a:solidFill>
                  <a:schemeClr val="dk2"/>
                </a:solidFill>
                <a:latin typeface="Anaheim"/>
                <a:ea typeface="Anaheim"/>
                <a:cs typeface="Anaheim"/>
                <a:sym typeface="Anaheim"/>
              </a:rPr>
              <a:t>&lt;p&gt;hola mundo!&lt;/p&gt; cómo estás?</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Resultado:</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672" name="Google Shape;672;p52"/>
          <p:cNvSpPr/>
          <p:nvPr/>
        </p:nvSpPr>
        <p:spPr>
          <a:xfrm>
            <a:off x="3070325" y="3551000"/>
            <a:ext cx="4524300" cy="790500"/>
          </a:xfrm>
          <a:prstGeom prst="rect">
            <a:avLst/>
          </a:prstGeom>
          <a:solidFill>
            <a:srgbClr val="E9EEF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a:t>
            </a:r>
            <a:r>
              <a:rPr lang="en"/>
              <a:t>ola mundo!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ómo estás?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3"/>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Listas</a:t>
            </a:r>
            <a:endParaRPr/>
          </a:p>
        </p:txBody>
      </p:sp>
      <p:pic>
        <p:nvPicPr>
          <p:cNvPr id="678" name="Google Shape;678;p5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79" name="Google Shape;679;p53"/>
          <p:cNvGrpSpPr/>
          <p:nvPr/>
        </p:nvGrpSpPr>
        <p:grpSpPr>
          <a:xfrm>
            <a:off x="1223348" y="4553184"/>
            <a:ext cx="1015032" cy="325196"/>
            <a:chOff x="1156673" y="4600809"/>
            <a:chExt cx="1015032" cy="325196"/>
          </a:xfrm>
        </p:grpSpPr>
        <p:sp>
          <p:nvSpPr>
            <p:cNvPr id="680" name="Google Shape;680;p5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53"/>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 HTML ofrece varios mecanismos para presentar la información en formato de lista.</a:t>
            </a:r>
            <a:endParaRPr>
              <a:solidFill>
                <a:schemeClr val="lt1"/>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 Todas las listas deben contener al menos un elemento.</a:t>
            </a:r>
            <a:endParaRPr>
              <a:solidFill>
                <a:schemeClr val="lt1"/>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 Las listas pueden contener: </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_ Información desordenada</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_ Información ordenada</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_ Definiciones</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nvSpPr>
        <p:spPr>
          <a:xfrm>
            <a:off x="4535650" y="576600"/>
            <a:ext cx="4343100" cy="4301400"/>
          </a:xfrm>
          <a:prstGeom prst="rect">
            <a:avLst/>
          </a:prstGeom>
          <a:noFill/>
          <a:ln>
            <a:noFill/>
          </a:ln>
        </p:spPr>
        <p:txBody>
          <a:bodyPr anchorCtr="0" anchor="t" bIns="91425" lIns="91425" spcFirstLastPara="1" rIns="91425" wrap="square" tIns="91425">
            <a:noAutofit/>
          </a:bodyPr>
          <a:lstStyle/>
          <a:p>
            <a:pPr indent="-342900" lvl="0" marL="457200" rtl="0" algn="l">
              <a:spcBef>
                <a:spcPts val="1000"/>
              </a:spcBef>
              <a:spcAft>
                <a:spcPts val="0"/>
              </a:spcAft>
              <a:buClr>
                <a:schemeClr val="lt1"/>
              </a:buClr>
              <a:buSzPts val="1800"/>
              <a:buFont typeface="Anaheim"/>
              <a:buChar char="➔"/>
            </a:pPr>
            <a:r>
              <a:rPr lang="en" sz="1800">
                <a:solidFill>
                  <a:schemeClr val="lt1"/>
                </a:solidFill>
                <a:latin typeface="Anaheim"/>
                <a:ea typeface="Anaheim"/>
                <a:cs typeface="Anaheim"/>
                <a:sym typeface="Anaheim"/>
              </a:rPr>
              <a:t>Es un lenguaje que describe la estructura general del contenido de un documento.</a:t>
            </a:r>
            <a:endParaRPr sz="1800">
              <a:solidFill>
                <a:schemeClr val="lt1"/>
              </a:solidFill>
              <a:latin typeface="Anaheim"/>
              <a:ea typeface="Anaheim"/>
              <a:cs typeface="Anaheim"/>
              <a:sym typeface="Anaheim"/>
            </a:endParaRPr>
          </a:p>
          <a:p>
            <a:pPr indent="-342900" lvl="0" marL="457200" rtl="0" algn="l">
              <a:spcBef>
                <a:spcPts val="1000"/>
              </a:spcBef>
              <a:spcAft>
                <a:spcPts val="0"/>
              </a:spcAft>
              <a:buClr>
                <a:schemeClr val="lt1"/>
              </a:buClr>
              <a:buSzPts val="1800"/>
              <a:buFont typeface="Anaheim"/>
              <a:buChar char="➔"/>
            </a:pPr>
            <a:r>
              <a:rPr lang="en" sz="1800">
                <a:solidFill>
                  <a:schemeClr val="lt1"/>
                </a:solidFill>
                <a:latin typeface="Anaheim"/>
                <a:ea typeface="Anaheim"/>
                <a:cs typeface="Anaheim"/>
                <a:sym typeface="Anaheim"/>
              </a:rPr>
              <a:t>No define el aspecto en sí de la página en pantalla</a:t>
            </a:r>
            <a:endParaRPr sz="1800">
              <a:solidFill>
                <a:schemeClr val="lt1"/>
              </a:solidFill>
              <a:latin typeface="Anaheim"/>
              <a:ea typeface="Anaheim"/>
              <a:cs typeface="Anaheim"/>
              <a:sym typeface="Anaheim"/>
            </a:endParaRPr>
          </a:p>
          <a:p>
            <a:pPr indent="-342900" lvl="0" marL="457200" rtl="0" algn="l">
              <a:spcBef>
                <a:spcPts val="1000"/>
              </a:spcBef>
              <a:spcAft>
                <a:spcPts val="0"/>
              </a:spcAft>
              <a:buClr>
                <a:schemeClr val="lt1"/>
              </a:buClr>
              <a:buSzPts val="1800"/>
              <a:buFont typeface="Anaheim"/>
              <a:buChar char="➔"/>
            </a:pPr>
            <a:r>
              <a:rPr lang="en" sz="1800">
                <a:solidFill>
                  <a:schemeClr val="lt1"/>
                </a:solidFill>
                <a:latin typeface="Anaheim"/>
                <a:ea typeface="Anaheim"/>
                <a:cs typeface="Anaheim"/>
                <a:sym typeface="Anaheim"/>
              </a:rPr>
              <a:t>Si bien existen etiquetas que nos permiten manejar el aspecto del documento, se recomienda que éste sea manejado por hojas de estilo (CSS -&gt; Cascading Style Sheets)</a:t>
            </a:r>
            <a:endParaRPr sz="1800">
              <a:solidFill>
                <a:schemeClr val="lt1"/>
              </a:solidFill>
              <a:latin typeface="Anaheim"/>
              <a:ea typeface="Anaheim"/>
              <a:cs typeface="Anaheim"/>
              <a:sym typeface="Anahei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4"/>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 desordenada</a:t>
            </a:r>
            <a:endParaRPr/>
          </a:p>
        </p:txBody>
      </p:sp>
      <p:pic>
        <p:nvPicPr>
          <p:cNvPr id="691" name="Google Shape;691;p54"/>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92" name="Google Shape;692;p54"/>
          <p:cNvGrpSpPr/>
          <p:nvPr/>
        </p:nvGrpSpPr>
        <p:grpSpPr>
          <a:xfrm>
            <a:off x="1223348" y="4553184"/>
            <a:ext cx="1015032" cy="325196"/>
            <a:chOff x="1156673" y="4600809"/>
            <a:chExt cx="1015032" cy="325196"/>
          </a:xfrm>
        </p:grpSpPr>
        <p:sp>
          <p:nvSpPr>
            <p:cNvPr id="693" name="Google Shape;693;p54"/>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4"/>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4"/>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4"/>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4"/>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54"/>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dk2"/>
                </a:solidFill>
                <a:latin typeface="Anaheim"/>
                <a:ea typeface="Anaheim"/>
                <a:cs typeface="Anaheim"/>
                <a:sym typeface="Anaheim"/>
              </a:rPr>
              <a:t>  &lt;ul&gt; ... &lt;/ul&gt;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(unordered list)</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Ejemplo:</a:t>
            </a:r>
            <a:endParaRPr>
              <a:solidFill>
                <a:schemeClr val="lt1"/>
              </a:solidFill>
              <a:latin typeface="Anaheim"/>
              <a:ea typeface="Anaheim"/>
              <a:cs typeface="Anaheim"/>
              <a:sym typeface="Anaheim"/>
            </a:endParaRPr>
          </a:p>
          <a:p>
            <a:pPr indent="457200" lvl="0" marL="0" rtl="0" algn="l">
              <a:spcBef>
                <a:spcPts val="0"/>
              </a:spcBef>
              <a:spcAft>
                <a:spcPts val="0"/>
              </a:spcAft>
              <a:buNone/>
            </a:pPr>
            <a:r>
              <a:rPr lang="en">
                <a:solidFill>
                  <a:schemeClr val="dk2"/>
                </a:solidFill>
                <a:latin typeface="Anaheim"/>
                <a:ea typeface="Anaheim"/>
                <a:cs typeface="Anaheim"/>
                <a:sym typeface="Anaheim"/>
              </a:rPr>
              <a:t>&lt;ul&gt;</a:t>
            </a:r>
            <a:endParaRPr>
              <a:solidFill>
                <a:schemeClr val="dk2"/>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    &lt;li&gt;Az&amp;uacute;car&lt;/li&gt;</a:t>
            </a:r>
            <a:endParaRPr>
              <a:solidFill>
                <a:schemeClr val="dk2"/>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    &lt;li&gt;Harina&lt;/li&gt;</a:t>
            </a:r>
            <a:endParaRPr>
              <a:solidFill>
                <a:schemeClr val="dk2"/>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    &lt;li&gt;Dulce&lt;/li&gt;</a:t>
            </a:r>
            <a:endParaRPr>
              <a:solidFill>
                <a:schemeClr val="dk2"/>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&lt;/ul&gt;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Resultado: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699" name="Google Shape;699;p54"/>
          <p:cNvSpPr/>
          <p:nvPr/>
        </p:nvSpPr>
        <p:spPr>
          <a:xfrm>
            <a:off x="2950325" y="3479000"/>
            <a:ext cx="4524300" cy="790500"/>
          </a:xfrm>
          <a:prstGeom prst="rect">
            <a:avLst/>
          </a:prstGeom>
          <a:solidFill>
            <a:srgbClr val="E9EEF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Azúcar</a:t>
            </a:r>
            <a:endParaRPr/>
          </a:p>
          <a:p>
            <a:pPr indent="-317500" lvl="0" marL="457200" rtl="0" algn="l">
              <a:spcBef>
                <a:spcPts val="0"/>
              </a:spcBef>
              <a:spcAft>
                <a:spcPts val="0"/>
              </a:spcAft>
              <a:buSzPts val="1400"/>
              <a:buChar char="●"/>
            </a:pPr>
            <a:r>
              <a:rPr lang="en"/>
              <a:t>Harina </a:t>
            </a:r>
            <a:endParaRPr/>
          </a:p>
          <a:p>
            <a:pPr indent="-317500" lvl="0" marL="457200" rtl="0" algn="l">
              <a:spcBef>
                <a:spcPts val="0"/>
              </a:spcBef>
              <a:spcAft>
                <a:spcPts val="0"/>
              </a:spcAft>
              <a:buSzPts val="1400"/>
              <a:buChar char="●"/>
            </a:pPr>
            <a:r>
              <a:rPr lang="en"/>
              <a:t>Dulce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5"/>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 ordenada</a:t>
            </a:r>
            <a:endParaRPr/>
          </a:p>
        </p:txBody>
      </p:sp>
      <p:pic>
        <p:nvPicPr>
          <p:cNvPr id="705" name="Google Shape;705;p55"/>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706" name="Google Shape;706;p55"/>
          <p:cNvGrpSpPr/>
          <p:nvPr/>
        </p:nvGrpSpPr>
        <p:grpSpPr>
          <a:xfrm>
            <a:off x="1223348" y="4553184"/>
            <a:ext cx="1015032" cy="325196"/>
            <a:chOff x="1156673" y="4600809"/>
            <a:chExt cx="1015032" cy="325196"/>
          </a:xfrm>
        </p:grpSpPr>
        <p:sp>
          <p:nvSpPr>
            <p:cNvPr id="707" name="Google Shape;707;p55"/>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5"/>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5"/>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5"/>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5"/>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55"/>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dk2"/>
                </a:solidFill>
                <a:latin typeface="Anaheim"/>
                <a:ea typeface="Anaheim"/>
                <a:cs typeface="Anaheim"/>
                <a:sym typeface="Anaheim"/>
              </a:rPr>
              <a:t>  &lt;ol&gt; ... &lt;/ol&gt;</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(unordered list)</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Ejemplo:</a:t>
            </a:r>
            <a:endParaRPr>
              <a:solidFill>
                <a:schemeClr val="lt1"/>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&lt;ol&gt;</a:t>
            </a:r>
            <a:endParaRPr>
              <a:solidFill>
                <a:schemeClr val="dk2"/>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    &lt;li&gt;Mezclar los ingredientes&lt;/li&gt;</a:t>
            </a:r>
            <a:endParaRPr>
              <a:solidFill>
                <a:schemeClr val="dk2"/>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    &lt;li&gt;Calentar el horno por 5 min.&lt;/li&gt;</a:t>
            </a:r>
            <a:endParaRPr>
              <a:solidFill>
                <a:schemeClr val="dk2"/>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    &lt;li&gt;Hornear a 180 grados por 30 min.&lt;/li&gt;</a:t>
            </a:r>
            <a:endParaRPr>
              <a:solidFill>
                <a:schemeClr val="dk2"/>
              </a:solidFill>
              <a:latin typeface="Anaheim"/>
              <a:ea typeface="Anaheim"/>
              <a:cs typeface="Anaheim"/>
              <a:sym typeface="Anaheim"/>
            </a:endParaRPr>
          </a:p>
          <a:p>
            <a:pPr indent="0" lvl="0" marL="457200" rtl="0" algn="l">
              <a:spcBef>
                <a:spcPts val="0"/>
              </a:spcBef>
              <a:spcAft>
                <a:spcPts val="0"/>
              </a:spcAft>
              <a:buNone/>
            </a:pPr>
            <a:r>
              <a:rPr lang="en">
                <a:solidFill>
                  <a:schemeClr val="dk2"/>
                </a:solidFill>
                <a:latin typeface="Anaheim"/>
                <a:ea typeface="Anaheim"/>
                <a:cs typeface="Anaheim"/>
                <a:sym typeface="Anaheim"/>
              </a:rPr>
              <a:t>&lt;/ol&gt;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Resultado: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713" name="Google Shape;713;p55"/>
          <p:cNvSpPr/>
          <p:nvPr/>
        </p:nvSpPr>
        <p:spPr>
          <a:xfrm>
            <a:off x="2950325" y="3479000"/>
            <a:ext cx="4524300" cy="790500"/>
          </a:xfrm>
          <a:prstGeom prst="rect">
            <a:avLst/>
          </a:prstGeom>
          <a:solidFill>
            <a:srgbClr val="E9EEF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Azúcar</a:t>
            </a:r>
            <a:endParaRPr/>
          </a:p>
          <a:p>
            <a:pPr indent="-317500" lvl="0" marL="457200" rtl="0" algn="l">
              <a:spcBef>
                <a:spcPts val="0"/>
              </a:spcBef>
              <a:spcAft>
                <a:spcPts val="0"/>
              </a:spcAft>
              <a:buSzPts val="1400"/>
              <a:buAutoNum type="arabicPeriod"/>
            </a:pPr>
            <a:r>
              <a:rPr lang="en"/>
              <a:t>Harina </a:t>
            </a:r>
            <a:endParaRPr/>
          </a:p>
          <a:p>
            <a:pPr indent="-317500" lvl="0" marL="457200" rtl="0" algn="l">
              <a:spcBef>
                <a:spcPts val="0"/>
              </a:spcBef>
              <a:spcAft>
                <a:spcPts val="0"/>
              </a:spcAft>
              <a:buSzPts val="1400"/>
              <a:buAutoNum type="arabicPeriod"/>
            </a:pPr>
            <a:r>
              <a:rPr lang="en"/>
              <a:t>Dulce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6"/>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 ordenada:</a:t>
            </a:r>
            <a:br>
              <a:rPr lang="en"/>
            </a:br>
            <a:r>
              <a:rPr lang="en" sz="1900"/>
              <a:t>Atributos</a:t>
            </a:r>
            <a:endParaRPr sz="1900"/>
          </a:p>
        </p:txBody>
      </p:sp>
      <p:pic>
        <p:nvPicPr>
          <p:cNvPr id="719" name="Google Shape;719;p56"/>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720" name="Google Shape;720;p56"/>
          <p:cNvGrpSpPr/>
          <p:nvPr/>
        </p:nvGrpSpPr>
        <p:grpSpPr>
          <a:xfrm>
            <a:off x="1223348" y="4553184"/>
            <a:ext cx="1015032" cy="325196"/>
            <a:chOff x="1156673" y="4600809"/>
            <a:chExt cx="1015032" cy="325196"/>
          </a:xfrm>
        </p:grpSpPr>
        <p:sp>
          <p:nvSpPr>
            <p:cNvPr id="721" name="Google Shape;721;p56"/>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6"/>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6"/>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6"/>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6"/>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56"/>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Anaheim"/>
                <a:ea typeface="Anaheim"/>
                <a:cs typeface="Anaheim"/>
                <a:sym typeface="Anaheim"/>
              </a:rPr>
              <a:t> </a:t>
            </a:r>
            <a:r>
              <a:rPr lang="en">
                <a:solidFill>
                  <a:schemeClr val="lt1"/>
                </a:solidFill>
                <a:latin typeface="Anaheim"/>
                <a:ea typeface="Anaheim"/>
                <a:cs typeface="Anaheim"/>
                <a:sym typeface="Anaheim"/>
              </a:rPr>
              <a:t> type</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1    arabic numbers    1,2,3...</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a    lower alpha   	 a, b, c, ...</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A    upper alpha   	 A, B, C, ...</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i    lower roman   	 i, ii, iii, ...</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I    upper roman   	 I, II, III ...</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start  (solo para OL)</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especifica el valor del primer </a:t>
            </a:r>
            <a:r>
              <a:rPr lang="en">
                <a:solidFill>
                  <a:schemeClr val="lt1"/>
                </a:solidFill>
                <a:latin typeface="Anaheim"/>
                <a:ea typeface="Anaheim"/>
                <a:cs typeface="Anaheim"/>
                <a:sym typeface="Anaheim"/>
              </a:rPr>
              <a:t>ítem</a:t>
            </a:r>
            <a:r>
              <a:rPr lang="en">
                <a:solidFill>
                  <a:schemeClr val="lt1"/>
                </a:solidFill>
                <a:latin typeface="Anaheim"/>
                <a:ea typeface="Anaheim"/>
                <a:cs typeface="Anaheim"/>
                <a:sym typeface="Anaheim"/>
              </a:rPr>
              <a:t> de la lista</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value (solo para LI)</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especifica el valor del item</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57"/>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4400"/>
              <a:t>Imágenes </a:t>
            </a:r>
            <a:r>
              <a:rPr lang="en" sz="4400"/>
              <a:t>en HTML</a:t>
            </a:r>
            <a:endParaRPr sz="4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58"/>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Imágenes</a:t>
            </a:r>
            <a:endParaRPr sz="1900"/>
          </a:p>
        </p:txBody>
      </p:sp>
      <p:pic>
        <p:nvPicPr>
          <p:cNvPr id="737" name="Google Shape;737;p58"/>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738" name="Google Shape;738;p58"/>
          <p:cNvGrpSpPr/>
          <p:nvPr/>
        </p:nvGrpSpPr>
        <p:grpSpPr>
          <a:xfrm>
            <a:off x="1223348" y="4553184"/>
            <a:ext cx="1015032" cy="325196"/>
            <a:chOff x="1156673" y="4600809"/>
            <a:chExt cx="1015032" cy="325196"/>
          </a:xfrm>
        </p:grpSpPr>
        <p:sp>
          <p:nvSpPr>
            <p:cNvPr id="739" name="Google Shape;739;p58"/>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8"/>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8"/>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8"/>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8"/>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58"/>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Algunos de los formatos que se pueden</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utilizar en web son:</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.GIF</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Graphic Interchange Format</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.JPG</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Joint Photographic Experts Group</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.PNG</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Portable Network Graphic</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9"/>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Elemento IMG</a:t>
            </a:r>
            <a:endParaRPr sz="1900"/>
          </a:p>
        </p:txBody>
      </p:sp>
      <p:pic>
        <p:nvPicPr>
          <p:cNvPr id="750" name="Google Shape;750;p5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751" name="Google Shape;751;p59"/>
          <p:cNvGrpSpPr/>
          <p:nvPr/>
        </p:nvGrpSpPr>
        <p:grpSpPr>
          <a:xfrm>
            <a:off x="1223348" y="4553184"/>
            <a:ext cx="1015032" cy="325196"/>
            <a:chOff x="1156673" y="4600809"/>
            <a:chExt cx="1015032" cy="325196"/>
          </a:xfrm>
        </p:grpSpPr>
        <p:sp>
          <p:nvSpPr>
            <p:cNvPr id="752" name="Google Shape;752;p5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59"/>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chemeClr val="dk2"/>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En HTML se utiliza el elemento IMG para incluir una imagen en un documento</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Coloca la imagen especificada en la ubicación donde se define el elemento</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No necesita etiqueta de cierre</a:t>
            </a:r>
            <a:endParaRPr>
              <a:solidFill>
                <a:schemeClr val="lt1"/>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El atributo </a:t>
            </a:r>
            <a:r>
              <a:rPr b="1" lang="en">
                <a:solidFill>
                  <a:schemeClr val="dk2"/>
                </a:solidFill>
                <a:latin typeface="Anaheim"/>
                <a:ea typeface="Anaheim"/>
                <a:cs typeface="Anaheim"/>
                <a:sym typeface="Anaheim"/>
              </a:rPr>
              <a:t>src </a:t>
            </a:r>
            <a:r>
              <a:rPr lang="en">
                <a:solidFill>
                  <a:schemeClr val="lt1"/>
                </a:solidFill>
                <a:latin typeface="Anaheim"/>
                <a:ea typeface="Anaheim"/>
                <a:cs typeface="Anaheim"/>
                <a:sym typeface="Anaheim"/>
              </a:rPr>
              <a:t>indica la ubicación de la imagen a colocar (mediante uri)</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60"/>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chemeClr val="dk2"/>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 Se recomienda el uso del atributo alt que incluye una pequeña descripción de la imagen.</a:t>
            </a:r>
            <a:endParaRPr>
              <a:solidFill>
                <a:schemeClr val="lt1"/>
              </a:solidFill>
              <a:latin typeface="Anaheim"/>
              <a:ea typeface="Anaheim"/>
              <a:cs typeface="Anaheim"/>
              <a:sym typeface="Anaheim"/>
            </a:endParaRPr>
          </a:p>
          <a:p>
            <a:pPr indent="0" lvl="0" marL="0" rtl="0" algn="l">
              <a:spcBef>
                <a:spcPts val="1000"/>
              </a:spcBef>
              <a:spcAft>
                <a:spcPts val="0"/>
              </a:spcAft>
              <a:buNone/>
            </a:pPr>
            <a:r>
              <a:rPr lang="en">
                <a:solidFill>
                  <a:schemeClr val="lt1"/>
                </a:solidFill>
                <a:latin typeface="Anaheim"/>
                <a:ea typeface="Anaheim"/>
                <a:cs typeface="Anaheim"/>
                <a:sym typeface="Anaheim"/>
              </a:rPr>
              <a:t>Ejemplo: </a:t>
            </a:r>
            <a:r>
              <a:rPr lang="en">
                <a:solidFill>
                  <a:schemeClr val="dk2"/>
                </a:solidFill>
                <a:latin typeface="Anaheim"/>
                <a:ea typeface="Anaheim"/>
                <a:cs typeface="Anaheim"/>
                <a:sym typeface="Anaheim"/>
              </a:rPr>
              <a:t>&lt;img src="imagenes/balon.png" alt=“La pelota de Pedro"&gt;</a:t>
            </a:r>
            <a:endParaRPr>
              <a:solidFill>
                <a:schemeClr val="dk2"/>
              </a:solidFill>
              <a:latin typeface="Anaheim"/>
              <a:ea typeface="Anaheim"/>
              <a:cs typeface="Anaheim"/>
              <a:sym typeface="Anaheim"/>
            </a:endParaRPr>
          </a:p>
          <a:p>
            <a:pPr indent="0" lvl="0" marL="0" rtl="0" algn="l">
              <a:spcBef>
                <a:spcPts val="1000"/>
              </a:spcBef>
              <a:spcAft>
                <a:spcPts val="0"/>
              </a:spcAft>
              <a:buNone/>
            </a:pPr>
            <a:r>
              <a:t/>
            </a:r>
            <a:endParaRPr>
              <a:solidFill>
                <a:schemeClr val="dk2"/>
              </a:solidFill>
              <a:latin typeface="Anaheim"/>
              <a:ea typeface="Anaheim"/>
              <a:cs typeface="Anaheim"/>
              <a:sym typeface="Anaheim"/>
            </a:endParaRPr>
          </a:p>
          <a:p>
            <a:pPr indent="0" lvl="0" marL="0" rtl="0" algn="l">
              <a:spcBef>
                <a:spcPts val="1000"/>
              </a:spcBef>
              <a:spcAft>
                <a:spcPts val="0"/>
              </a:spcAft>
              <a:buNone/>
            </a:pPr>
            <a:r>
              <a:rPr lang="en">
                <a:solidFill>
                  <a:schemeClr val="lt1"/>
                </a:solidFill>
                <a:latin typeface="Anaheim"/>
                <a:ea typeface="Anaheim"/>
                <a:cs typeface="Anaheim"/>
                <a:sym typeface="Anaheim"/>
              </a:rPr>
              <a:t>Resultado: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763" name="Google Shape;763;p60"/>
          <p:cNvSpPr/>
          <p:nvPr/>
        </p:nvSpPr>
        <p:spPr>
          <a:xfrm>
            <a:off x="2942325" y="2975050"/>
            <a:ext cx="4524300" cy="790500"/>
          </a:xfrm>
          <a:prstGeom prst="rect">
            <a:avLst/>
          </a:prstGeom>
          <a:solidFill>
            <a:srgbClr val="E9EEF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Elemento IMG</a:t>
            </a:r>
            <a:endParaRPr sz="1900"/>
          </a:p>
        </p:txBody>
      </p:sp>
      <p:pic>
        <p:nvPicPr>
          <p:cNvPr id="765" name="Google Shape;765;p6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766" name="Google Shape;766;p60"/>
          <p:cNvGrpSpPr/>
          <p:nvPr/>
        </p:nvGrpSpPr>
        <p:grpSpPr>
          <a:xfrm>
            <a:off x="1223348" y="4553184"/>
            <a:ext cx="1015032" cy="325196"/>
            <a:chOff x="1156673" y="4600809"/>
            <a:chExt cx="1015032" cy="325196"/>
          </a:xfrm>
        </p:grpSpPr>
        <p:sp>
          <p:nvSpPr>
            <p:cNvPr id="767" name="Google Shape;767;p6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2" name="Google Shape;772;p60"/>
          <p:cNvPicPr preferRelativeResize="0"/>
          <p:nvPr/>
        </p:nvPicPr>
        <p:blipFill>
          <a:blip r:embed="rId4">
            <a:alphaModFix/>
          </a:blip>
          <a:stretch>
            <a:fillRect/>
          </a:stretch>
        </p:blipFill>
        <p:spPr>
          <a:xfrm>
            <a:off x="3071400" y="3035794"/>
            <a:ext cx="663970" cy="669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1"/>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dk2"/>
                </a:solidFill>
                <a:latin typeface="Anaheim"/>
                <a:ea typeface="Anaheim"/>
                <a:cs typeface="Anaheim"/>
                <a:sym typeface="Anaheim"/>
              </a:rPr>
              <a:t>width </a:t>
            </a:r>
            <a:r>
              <a:rPr lang="en">
                <a:solidFill>
                  <a:schemeClr val="lt1"/>
                </a:solidFill>
                <a:latin typeface="Anaheim"/>
                <a:ea typeface="Anaheim"/>
                <a:cs typeface="Anaheim"/>
                <a:sym typeface="Anaheim"/>
              </a:rPr>
              <a:t>y </a:t>
            </a:r>
            <a:r>
              <a:rPr lang="en">
                <a:solidFill>
                  <a:schemeClr val="dk2"/>
                </a:solidFill>
                <a:latin typeface="Anaheim"/>
                <a:ea typeface="Anaheim"/>
                <a:cs typeface="Anaheim"/>
                <a:sym typeface="Anaheim"/>
              </a:rPr>
              <a:t>height</a:t>
            </a:r>
            <a:endParaRPr>
              <a:solidFill>
                <a:schemeClr val="dk2"/>
              </a:solidFill>
              <a:latin typeface="Anaheim"/>
              <a:ea typeface="Anaheim"/>
              <a:cs typeface="Anaheim"/>
              <a:sym typeface="Anaheim"/>
            </a:endParaRPr>
          </a:p>
          <a:p>
            <a:pPr indent="-317500" lvl="0" marL="457200" rtl="0" algn="l">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especifican el ancho y alto de la imagen respectivamente.</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si se omiten, la imagen se visualizará con sus dimensiones de origen.</a:t>
            </a:r>
            <a:endParaRPr>
              <a:solidFill>
                <a:schemeClr val="lt1"/>
              </a:solidFill>
              <a:latin typeface="Anaheim"/>
              <a:ea typeface="Anaheim"/>
              <a:cs typeface="Anaheim"/>
              <a:sym typeface="Anaheim"/>
            </a:endParaRPr>
          </a:p>
          <a:p>
            <a:pPr indent="0" lvl="0" marL="0" rtl="0" algn="l">
              <a:spcBef>
                <a:spcPts val="1000"/>
              </a:spcBef>
              <a:spcAft>
                <a:spcPts val="0"/>
              </a:spcAft>
              <a:buNone/>
            </a:pPr>
            <a:r>
              <a:t/>
            </a:r>
            <a:endParaRPr>
              <a:solidFill>
                <a:schemeClr val="lt1"/>
              </a:solidFill>
              <a:latin typeface="Anaheim"/>
              <a:ea typeface="Anaheim"/>
              <a:cs typeface="Anaheim"/>
              <a:sym typeface="Anaheim"/>
            </a:endParaRPr>
          </a:p>
          <a:p>
            <a:pPr indent="0" lvl="0" marL="0" rtl="0" algn="l">
              <a:spcBef>
                <a:spcPts val="100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778" name="Google Shape;778;p61"/>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Elemento IMG:</a:t>
            </a:r>
            <a:endParaRPr/>
          </a:p>
          <a:p>
            <a:pPr indent="0" lvl="0" marL="0" rtl="0" algn="l">
              <a:spcBef>
                <a:spcPts val="0"/>
              </a:spcBef>
              <a:spcAft>
                <a:spcPts val="0"/>
              </a:spcAft>
              <a:buNone/>
            </a:pPr>
            <a:r>
              <a:rPr lang="en" sz="1600"/>
              <a:t>atributos</a:t>
            </a:r>
            <a:endParaRPr sz="1600"/>
          </a:p>
        </p:txBody>
      </p:sp>
      <p:pic>
        <p:nvPicPr>
          <p:cNvPr id="779" name="Google Shape;779;p6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780" name="Google Shape;780;p61"/>
          <p:cNvGrpSpPr/>
          <p:nvPr/>
        </p:nvGrpSpPr>
        <p:grpSpPr>
          <a:xfrm>
            <a:off x="1223348" y="4553184"/>
            <a:ext cx="1015032" cy="325196"/>
            <a:chOff x="1156673" y="4600809"/>
            <a:chExt cx="1015032" cy="325196"/>
          </a:xfrm>
        </p:grpSpPr>
        <p:sp>
          <p:nvSpPr>
            <p:cNvPr id="781" name="Google Shape;781;p6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6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2"/>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Este es el azucarero de mi tía.</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&lt;img src="imagenes/azucarero.jpg" alt="foto del azucarero de mi tía" width="150" heigth=“144"&gt;</a:t>
            </a:r>
            <a:r>
              <a:rPr lang="en">
                <a:solidFill>
                  <a:schemeClr val="lt1"/>
                </a:solidFill>
                <a:latin typeface="Anaheim"/>
                <a:ea typeface="Anaheim"/>
                <a:cs typeface="Anaheim"/>
                <a:sym typeface="Anaheim"/>
              </a:rPr>
              <a:t> Es amarillo y tiene dos asas.</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Resultado:</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791" name="Google Shape;791;p62"/>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Elemento IMG:</a:t>
            </a:r>
            <a:endParaRPr/>
          </a:p>
          <a:p>
            <a:pPr indent="0" lvl="0" marL="0" rtl="0" algn="l">
              <a:spcBef>
                <a:spcPts val="0"/>
              </a:spcBef>
              <a:spcAft>
                <a:spcPts val="0"/>
              </a:spcAft>
              <a:buNone/>
            </a:pPr>
            <a:r>
              <a:rPr lang="en" sz="1600"/>
              <a:t>ejemplo</a:t>
            </a:r>
            <a:endParaRPr sz="1600"/>
          </a:p>
        </p:txBody>
      </p:sp>
      <p:pic>
        <p:nvPicPr>
          <p:cNvPr id="792" name="Google Shape;792;p6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793" name="Google Shape;793;p62"/>
          <p:cNvGrpSpPr/>
          <p:nvPr/>
        </p:nvGrpSpPr>
        <p:grpSpPr>
          <a:xfrm>
            <a:off x="1223348" y="4553184"/>
            <a:ext cx="1015032" cy="325196"/>
            <a:chOff x="1156673" y="4600809"/>
            <a:chExt cx="1015032" cy="325196"/>
          </a:xfrm>
        </p:grpSpPr>
        <p:sp>
          <p:nvSpPr>
            <p:cNvPr id="794" name="Google Shape;794;p6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62"/>
          <p:cNvSpPr/>
          <p:nvPr/>
        </p:nvSpPr>
        <p:spPr>
          <a:xfrm>
            <a:off x="2886350" y="2703075"/>
            <a:ext cx="5961600" cy="948600"/>
          </a:xfrm>
          <a:prstGeom prst="rect">
            <a:avLst/>
          </a:prstGeom>
          <a:solidFill>
            <a:srgbClr val="E9EEF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Este es el azucarero de mi tía.              Es amarillo y tiene dos asas.</a:t>
            </a:r>
            <a:endParaRPr/>
          </a:p>
        </p:txBody>
      </p:sp>
      <p:pic>
        <p:nvPicPr>
          <p:cNvPr id="800" name="Google Shape;800;p62"/>
          <p:cNvPicPr preferRelativeResize="0"/>
          <p:nvPr/>
        </p:nvPicPr>
        <p:blipFill>
          <a:blip r:embed="rId4">
            <a:alphaModFix/>
          </a:blip>
          <a:stretch>
            <a:fillRect/>
          </a:stretch>
        </p:blipFill>
        <p:spPr>
          <a:xfrm>
            <a:off x="5452185" y="2839075"/>
            <a:ext cx="557925" cy="536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63"/>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4400"/>
              <a:t>Hipervínculos</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nvSpPr>
        <p:spPr>
          <a:xfrm>
            <a:off x="234100" y="734975"/>
            <a:ext cx="5977200" cy="360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Las páginas Web se crean usando HTML ya que permite mezclar texto con etiquetas de marcas.</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Los archivos HTML (html) son archivos de texto plano (ASCII), pueden leerse y editarse con cualquier editor de texto.</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El contenido se estructura mediante etiquetas (tags).</a:t>
            </a:r>
            <a:endParaRPr>
              <a:solidFill>
                <a:schemeClr val="lt1"/>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No es sensible a mayúsculas o minúsculas. Además el espaciado y la nueva línea se ignora.</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64"/>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Un hipervínculo es una conexión desde un recurso web a otro.</a:t>
            </a: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Un hipervínculo tiene dos puntas (llamadas anclas) y una dirección.</a:t>
            </a: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El hipervínculo comienza en el ancla de origen (source) y apunta hacia el ancla de destino.</a:t>
            </a: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El ancla de destino puede ser cualquier recurso web</a:t>
            </a: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Los navegadores generalmente representan los hipervínculos de modo que sean obvios para los usuarios (subrayados)</a:t>
            </a: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Para crear hipervínculos utilizamos el elemento</a:t>
            </a:r>
            <a:r>
              <a:rPr lang="en">
                <a:solidFill>
                  <a:schemeClr val="dk2"/>
                </a:solidFill>
                <a:latin typeface="Anaheim"/>
                <a:ea typeface="Anaheim"/>
                <a:cs typeface="Anaheim"/>
                <a:sym typeface="Anaheim"/>
              </a:rPr>
              <a:t> &lt;a&gt;</a:t>
            </a:r>
            <a:endParaRPr>
              <a:solidFill>
                <a:schemeClr val="dk2"/>
              </a:solidFill>
              <a:latin typeface="Anaheim"/>
              <a:ea typeface="Anaheim"/>
              <a:cs typeface="Anaheim"/>
              <a:sym typeface="Anaheim"/>
            </a:endParaRPr>
          </a:p>
          <a:p>
            <a:pPr indent="0" lvl="0" marL="0" rtl="0" algn="l">
              <a:spcBef>
                <a:spcPts val="100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811" name="Google Shape;811;p64"/>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Hipervínculos</a:t>
            </a:r>
            <a:endParaRPr sz="1600"/>
          </a:p>
        </p:txBody>
      </p:sp>
      <p:pic>
        <p:nvPicPr>
          <p:cNvPr id="812" name="Google Shape;812;p64"/>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813" name="Google Shape;813;p64"/>
          <p:cNvGrpSpPr/>
          <p:nvPr/>
        </p:nvGrpSpPr>
        <p:grpSpPr>
          <a:xfrm>
            <a:off x="1223348" y="4553184"/>
            <a:ext cx="1015032" cy="325196"/>
            <a:chOff x="1156673" y="4600809"/>
            <a:chExt cx="1015032" cy="325196"/>
          </a:xfrm>
        </p:grpSpPr>
        <p:sp>
          <p:nvSpPr>
            <p:cNvPr id="814" name="Google Shape;814;p64"/>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4"/>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4"/>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4"/>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4"/>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65"/>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lt1"/>
              </a:buClr>
              <a:buSzPts val="1400"/>
              <a:buFont typeface="Anaheim"/>
              <a:buChar char="➔"/>
            </a:pPr>
            <a:r>
              <a:rPr lang="en">
                <a:solidFill>
                  <a:schemeClr val="lt1"/>
                </a:solidFill>
                <a:latin typeface="Anaheim"/>
                <a:ea typeface="Anaheim"/>
                <a:cs typeface="Anaheim"/>
                <a:sym typeface="Anaheim"/>
              </a:rPr>
              <a:t>Cada elemento a define un ancla</a:t>
            </a: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El contenido del elemento a define la posición del ancla</a:t>
            </a: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El atributo href convierte el ancla en el origen de exactamente un hipervínculo</a:t>
            </a:r>
            <a:endParaRPr>
              <a:solidFill>
                <a:schemeClr val="lt1"/>
              </a:solidFill>
              <a:latin typeface="Anaheim"/>
              <a:ea typeface="Anaheim"/>
              <a:cs typeface="Anaheim"/>
              <a:sym typeface="Anaheim"/>
            </a:endParaRPr>
          </a:p>
          <a:p>
            <a:pPr indent="0" lvl="0" marL="0" rtl="0" algn="l">
              <a:lnSpc>
                <a:spcPct val="115000"/>
              </a:lnSpc>
              <a:spcBef>
                <a:spcPts val="1000"/>
              </a:spcBef>
              <a:spcAft>
                <a:spcPts val="0"/>
              </a:spcAft>
              <a:buNone/>
            </a:pPr>
            <a:r>
              <a:rPr lang="en">
                <a:solidFill>
                  <a:schemeClr val="lt1"/>
                </a:solidFill>
                <a:latin typeface="Anaheim"/>
                <a:ea typeface="Anaheim"/>
                <a:cs typeface="Anaheim"/>
                <a:sym typeface="Anaheim"/>
              </a:rPr>
              <a:t>Ejemplo:</a:t>
            </a:r>
            <a:endParaRPr>
              <a:solidFill>
                <a:schemeClr val="lt1"/>
              </a:solidFill>
              <a:latin typeface="Anaheim"/>
              <a:ea typeface="Anaheim"/>
              <a:cs typeface="Anaheim"/>
              <a:sym typeface="Anaheim"/>
            </a:endParaRPr>
          </a:p>
          <a:p>
            <a:pPr indent="0" lvl="0" marL="0" rtl="0" algn="l">
              <a:lnSpc>
                <a:spcPct val="115000"/>
              </a:lnSpc>
              <a:spcBef>
                <a:spcPts val="1000"/>
              </a:spcBef>
              <a:spcAft>
                <a:spcPts val="0"/>
              </a:spcAft>
              <a:buNone/>
            </a:pPr>
            <a:r>
              <a:rPr lang="en">
                <a:solidFill>
                  <a:schemeClr val="lt1"/>
                </a:solidFill>
                <a:latin typeface="Anaheim"/>
                <a:ea typeface="Anaheim"/>
                <a:cs typeface="Anaheim"/>
                <a:sym typeface="Anaheim"/>
              </a:rPr>
              <a:t>Por mas info consultar a </a:t>
            </a:r>
            <a:r>
              <a:rPr lang="en">
                <a:solidFill>
                  <a:schemeClr val="dk2"/>
                </a:solidFill>
                <a:latin typeface="Anaheim"/>
                <a:ea typeface="Anaheim"/>
                <a:cs typeface="Anaheim"/>
                <a:sym typeface="Anaheim"/>
              </a:rPr>
              <a:t>&lt;a href=“</a:t>
            </a:r>
            <a:r>
              <a:rPr lang="en" u="sng">
                <a:solidFill>
                  <a:schemeClr val="hlink"/>
                </a:solidFill>
                <a:latin typeface="Anaheim"/>
                <a:ea typeface="Anaheim"/>
                <a:cs typeface="Anaheim"/>
                <a:sym typeface="Anaheim"/>
                <a:hlinkClick r:id="rId3"/>
              </a:rPr>
              <a:t>http://www.w3c.org</a:t>
            </a:r>
            <a:r>
              <a:rPr lang="en">
                <a:solidFill>
                  <a:schemeClr val="dk2"/>
                </a:solidFill>
                <a:latin typeface="Anaheim"/>
                <a:ea typeface="Anaheim"/>
                <a:cs typeface="Anaheim"/>
                <a:sym typeface="Anaheim"/>
              </a:rPr>
              <a:t>”&gt;W3C&lt;/a&gt;</a:t>
            </a:r>
            <a:endParaRPr>
              <a:solidFill>
                <a:schemeClr val="dk2"/>
              </a:solidFill>
              <a:latin typeface="Anaheim"/>
              <a:ea typeface="Anaheim"/>
              <a:cs typeface="Anaheim"/>
              <a:sym typeface="Anaheim"/>
            </a:endParaRPr>
          </a:p>
          <a:p>
            <a:pPr indent="0" lvl="0" marL="0" rtl="0" algn="l">
              <a:lnSpc>
                <a:spcPct val="115000"/>
              </a:lnSpc>
              <a:spcBef>
                <a:spcPts val="1000"/>
              </a:spcBef>
              <a:spcAft>
                <a:spcPts val="0"/>
              </a:spcAft>
              <a:buNone/>
            </a:pPr>
            <a:r>
              <a:rPr lang="en">
                <a:solidFill>
                  <a:schemeClr val="lt1"/>
                </a:solidFill>
                <a:latin typeface="Anaheim"/>
                <a:ea typeface="Anaheim"/>
                <a:cs typeface="Anaheim"/>
                <a:sym typeface="Anaheim"/>
              </a:rPr>
              <a:t>Resultado: </a:t>
            </a:r>
            <a:endParaRPr>
              <a:solidFill>
                <a:schemeClr val="lt1"/>
              </a:solidFill>
              <a:latin typeface="Anaheim"/>
              <a:ea typeface="Anaheim"/>
              <a:cs typeface="Anaheim"/>
              <a:sym typeface="Anaheim"/>
            </a:endParaRPr>
          </a:p>
          <a:p>
            <a:pPr indent="0" lvl="0" marL="0" rtl="0" algn="l">
              <a:lnSpc>
                <a:spcPct val="115000"/>
              </a:lnSpc>
              <a:spcBef>
                <a:spcPts val="100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824" name="Google Shape;824;p65"/>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Elemento “a”</a:t>
            </a:r>
            <a:endParaRPr sz="1600"/>
          </a:p>
        </p:txBody>
      </p:sp>
      <p:pic>
        <p:nvPicPr>
          <p:cNvPr id="825" name="Google Shape;825;p65"/>
          <p:cNvPicPr preferRelativeResize="0"/>
          <p:nvPr/>
        </p:nvPicPr>
        <p:blipFill rotWithShape="1">
          <a:blip r:embed="rId4">
            <a:alphaModFix/>
          </a:blip>
          <a:srcRect b="0" l="61241" r="15108" t="0"/>
          <a:stretch/>
        </p:blipFill>
        <p:spPr>
          <a:xfrm>
            <a:off x="0" y="0"/>
            <a:ext cx="1823175" cy="5143500"/>
          </a:xfrm>
          <a:prstGeom prst="rect">
            <a:avLst/>
          </a:prstGeom>
          <a:noFill/>
          <a:ln>
            <a:noFill/>
          </a:ln>
        </p:spPr>
      </p:pic>
      <p:grpSp>
        <p:nvGrpSpPr>
          <p:cNvPr id="826" name="Google Shape;826;p65"/>
          <p:cNvGrpSpPr/>
          <p:nvPr/>
        </p:nvGrpSpPr>
        <p:grpSpPr>
          <a:xfrm>
            <a:off x="1223348" y="4553184"/>
            <a:ext cx="1015032" cy="325196"/>
            <a:chOff x="1156673" y="4600809"/>
            <a:chExt cx="1015032" cy="325196"/>
          </a:xfrm>
        </p:grpSpPr>
        <p:sp>
          <p:nvSpPr>
            <p:cNvPr id="827" name="Google Shape;827;p65"/>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5"/>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5"/>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5"/>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5"/>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65"/>
          <p:cNvSpPr/>
          <p:nvPr/>
        </p:nvSpPr>
        <p:spPr>
          <a:xfrm>
            <a:off x="2918350" y="3007050"/>
            <a:ext cx="4524300" cy="790500"/>
          </a:xfrm>
          <a:prstGeom prst="rect">
            <a:avLst/>
          </a:prstGeom>
          <a:solidFill>
            <a:srgbClr val="E9EEF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Por más info consultar a </a:t>
            </a:r>
            <a:r>
              <a:rPr lang="en" u="sng">
                <a:solidFill>
                  <a:srgbClr val="0000FF"/>
                </a:solidFill>
              </a:rPr>
              <a:t>W3C</a:t>
            </a:r>
            <a:endParaRPr u="sng">
              <a:solidFill>
                <a:srgbClr val="00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66"/>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4400"/>
              <a:t>Ejemplo 1</a:t>
            </a:r>
            <a:endParaRPr sz="4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67"/>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Escribir el código HTML que </a:t>
            </a:r>
            <a:r>
              <a:rPr lang="en" sz="1800"/>
              <a:t>permita</a:t>
            </a:r>
            <a:r>
              <a:rPr lang="en" sz="1800"/>
              <a:t> visualizar la siguiente página:</a:t>
            </a:r>
            <a:endParaRPr sz="400"/>
          </a:p>
        </p:txBody>
      </p:sp>
      <p:pic>
        <p:nvPicPr>
          <p:cNvPr id="843" name="Google Shape;843;p6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844" name="Google Shape;844;p67"/>
          <p:cNvGrpSpPr/>
          <p:nvPr/>
        </p:nvGrpSpPr>
        <p:grpSpPr>
          <a:xfrm>
            <a:off x="1223348" y="4553184"/>
            <a:ext cx="1015032" cy="325196"/>
            <a:chOff x="1156673" y="4600809"/>
            <a:chExt cx="1015032" cy="325196"/>
          </a:xfrm>
        </p:grpSpPr>
        <p:sp>
          <p:nvSpPr>
            <p:cNvPr id="845" name="Google Shape;845;p6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0" name="Google Shape;850;p67"/>
          <p:cNvPicPr preferRelativeResize="0"/>
          <p:nvPr/>
        </p:nvPicPr>
        <p:blipFill>
          <a:blip r:embed="rId4">
            <a:alphaModFix/>
          </a:blip>
          <a:stretch>
            <a:fillRect/>
          </a:stretch>
        </p:blipFill>
        <p:spPr>
          <a:xfrm>
            <a:off x="2928530" y="903575"/>
            <a:ext cx="4787586" cy="4055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4400"/>
              <a:t>Tablas</a:t>
            </a:r>
            <a:endParaRPr sz="4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69"/>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Las tablas HTML permiten acomodar datos en filas y columnas de celdas</a:t>
            </a:r>
            <a:endParaRPr>
              <a:solidFill>
                <a:schemeClr val="lt1"/>
              </a:solidFill>
              <a:latin typeface="Anaheim"/>
              <a:ea typeface="Anaheim"/>
              <a:cs typeface="Anaheim"/>
              <a:sym typeface="Anaheim"/>
            </a:endParaRPr>
          </a:p>
          <a:p>
            <a:pPr indent="-317500" lvl="0" marL="457200" rtl="0" algn="l">
              <a:lnSpc>
                <a:spcPct val="150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En HTML se utiliza el elemento table</a:t>
            </a:r>
            <a:endParaRPr>
              <a:solidFill>
                <a:schemeClr val="lt1"/>
              </a:solidFill>
              <a:latin typeface="Anaheim"/>
              <a:ea typeface="Anaheim"/>
              <a:cs typeface="Anaheim"/>
              <a:sym typeface="Anaheim"/>
            </a:endParaRPr>
          </a:p>
          <a:p>
            <a:pPr indent="-317500" lvl="0" marL="457200" rtl="0" algn="l">
              <a:lnSpc>
                <a:spcPct val="150000"/>
              </a:lnSpc>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Debe utilizarse etiqueta de cierre </a:t>
            </a:r>
            <a:r>
              <a:rPr lang="en">
                <a:solidFill>
                  <a:schemeClr val="dk2"/>
                </a:solidFill>
                <a:latin typeface="Anaheim"/>
                <a:ea typeface="Anaheim"/>
                <a:cs typeface="Anaheim"/>
                <a:sym typeface="Anaheim"/>
              </a:rPr>
              <a:t>&lt;/table&gt;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Ejemplo:</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&lt;table&gt;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&lt;/table&gt;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861" name="Google Shape;861;p69"/>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Definición</a:t>
            </a:r>
            <a:endParaRPr sz="1600"/>
          </a:p>
        </p:txBody>
      </p:sp>
      <p:pic>
        <p:nvPicPr>
          <p:cNvPr id="862" name="Google Shape;862;p6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863" name="Google Shape;863;p69"/>
          <p:cNvGrpSpPr/>
          <p:nvPr/>
        </p:nvGrpSpPr>
        <p:grpSpPr>
          <a:xfrm>
            <a:off x="1223348" y="4553184"/>
            <a:ext cx="1015032" cy="325196"/>
            <a:chOff x="1156673" y="4600809"/>
            <a:chExt cx="1015032" cy="325196"/>
          </a:xfrm>
        </p:grpSpPr>
        <p:sp>
          <p:nvSpPr>
            <p:cNvPr id="864" name="Google Shape;864;p6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70"/>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		Columna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Tabla 4x4</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Fila</a:t>
            </a:r>
            <a:endParaRPr>
              <a:solidFill>
                <a:schemeClr val="lt1"/>
              </a:solidFill>
              <a:latin typeface="Anaheim"/>
              <a:ea typeface="Anaheim"/>
              <a:cs typeface="Anaheim"/>
              <a:sym typeface="Anaheim"/>
            </a:endParaRPr>
          </a:p>
        </p:txBody>
      </p:sp>
      <p:sp>
        <p:nvSpPr>
          <p:cNvPr id="874" name="Google Shape;874;p70"/>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a:t>
            </a:r>
            <a:endParaRPr sz="1600"/>
          </a:p>
        </p:txBody>
      </p:sp>
      <p:pic>
        <p:nvPicPr>
          <p:cNvPr id="875" name="Google Shape;875;p7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876" name="Google Shape;876;p70"/>
          <p:cNvGrpSpPr/>
          <p:nvPr/>
        </p:nvGrpSpPr>
        <p:grpSpPr>
          <a:xfrm>
            <a:off x="1223348" y="4553184"/>
            <a:ext cx="1015032" cy="325196"/>
            <a:chOff x="1156673" y="4600809"/>
            <a:chExt cx="1015032" cy="325196"/>
          </a:xfrm>
        </p:grpSpPr>
        <p:sp>
          <p:nvSpPr>
            <p:cNvPr id="877" name="Google Shape;877;p7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882" name="Google Shape;882;p70"/>
          <p:cNvGraphicFramePr/>
          <p:nvPr/>
        </p:nvGraphicFramePr>
        <p:xfrm>
          <a:off x="2806300" y="2137007"/>
          <a:ext cx="3000000" cy="3000000"/>
        </p:xfrm>
        <a:graphic>
          <a:graphicData uri="http://schemas.openxmlformats.org/drawingml/2006/table">
            <a:tbl>
              <a:tblPr>
                <a:noFill/>
                <a:tableStyleId>{C20309E6-4C6D-48F8-9D2A-723E22701E52}</a:tableStyleId>
              </a:tblPr>
              <a:tblGrid>
                <a:gridCol w="1344125"/>
                <a:gridCol w="1344125"/>
                <a:gridCol w="1344125"/>
                <a:gridCol w="1344125"/>
              </a:tblGrid>
              <a:tr h="407075">
                <a:tc>
                  <a:txBody>
                    <a:bodyPr/>
                    <a:lstStyle/>
                    <a:p>
                      <a:pPr indent="0" lvl="0" marL="0" rtl="0" algn="l">
                        <a:spcBef>
                          <a:spcPts val="0"/>
                        </a:spcBef>
                        <a:spcAft>
                          <a:spcPts val="0"/>
                        </a:spcAft>
                        <a:buNone/>
                      </a:pPr>
                      <a:r>
                        <a:rPr lang="en">
                          <a:solidFill>
                            <a:srgbClr val="5F8195"/>
                          </a:solidFill>
                        </a:rPr>
                        <a:t>CELDA</a:t>
                      </a:r>
                      <a:endParaRPr>
                        <a:solidFill>
                          <a:srgbClr val="5F8195"/>
                        </a:solidFill>
                      </a:endParaRPr>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5F8195"/>
                      </a:solidFill>
                      <a:prstDash val="solid"/>
                      <a:round/>
                      <a:headEnd len="sm" w="sm" type="none"/>
                      <a:tailEnd len="sm" w="sm" type="none"/>
                    </a:lnL>
                    <a:solidFill>
                      <a:srgbClr val="E2E9ED"/>
                    </a:solidFill>
                  </a:tcPr>
                </a:tc>
                <a:tc>
                  <a:txBody>
                    <a:bodyPr/>
                    <a:lstStyle/>
                    <a:p>
                      <a:pPr indent="0" lvl="0" marL="0" rtl="0" algn="l">
                        <a:spcBef>
                          <a:spcPts val="0"/>
                        </a:spcBef>
                        <a:spcAft>
                          <a:spcPts val="0"/>
                        </a:spcAft>
                        <a:buNone/>
                      </a:pPr>
                      <a:r>
                        <a:t/>
                      </a:r>
                      <a:endParaRPr/>
                    </a:p>
                  </a:txBody>
                  <a:tcPr marT="91425" marB="91425" marR="91425" marL="91425">
                    <a:solidFill>
                      <a:srgbClr val="E2E9ED"/>
                    </a:solidFill>
                  </a:tcPr>
                </a:tc>
                <a:tc>
                  <a:txBody>
                    <a:bodyPr/>
                    <a:lstStyle/>
                    <a:p>
                      <a:pPr indent="0" lvl="0" marL="0" rtl="0" algn="l">
                        <a:spcBef>
                          <a:spcPts val="0"/>
                        </a:spcBef>
                        <a:spcAft>
                          <a:spcPts val="0"/>
                        </a:spcAft>
                        <a:buNone/>
                      </a:pPr>
                      <a:r>
                        <a:t/>
                      </a:r>
                      <a:endParaRPr/>
                    </a:p>
                  </a:txBody>
                  <a:tcPr marT="91425" marB="91425" marR="91425" marL="91425">
                    <a:solidFill>
                      <a:srgbClr val="E2E9ED"/>
                    </a:solidFill>
                  </a:tcPr>
                </a:tc>
              </a:tr>
              <a:tr h="407075">
                <a:tc>
                  <a:txBody>
                    <a:bodyPr/>
                    <a:lstStyle/>
                    <a:p>
                      <a:pPr indent="0" lvl="0" marL="0" rtl="0" algn="l">
                        <a:spcBef>
                          <a:spcPts val="0"/>
                        </a:spcBef>
                        <a:spcAft>
                          <a:spcPts val="0"/>
                        </a:spcAft>
                        <a:buNone/>
                      </a:pPr>
                      <a:r>
                        <a:t/>
                      </a:r>
                      <a:endParaRPr/>
                    </a:p>
                  </a:txBody>
                  <a:tcPr marT="91425" marB="91425" marR="91425" marL="91425">
                    <a:lnT cap="flat" cmpd="sng" w="9525">
                      <a:solidFill>
                        <a:srgbClr val="5F8195"/>
                      </a:solidFill>
                      <a:prstDash val="solid"/>
                      <a:round/>
                      <a:headEnd len="sm" w="sm" type="none"/>
                      <a:tailEnd len="sm" w="sm" type="none"/>
                    </a:lnT>
                    <a:solidFill>
                      <a:srgbClr val="DAE2E7"/>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50">
                <a:tc>
                  <a:txBody>
                    <a:bodyPr/>
                    <a:lstStyle/>
                    <a:p>
                      <a:pPr indent="0" lvl="0" marL="0" rtl="0" algn="l">
                        <a:spcBef>
                          <a:spcPts val="0"/>
                        </a:spcBef>
                        <a:spcAft>
                          <a:spcPts val="0"/>
                        </a:spcAft>
                        <a:buNone/>
                      </a:pPr>
                      <a:r>
                        <a:t/>
                      </a:r>
                      <a:endParaRPr/>
                    </a:p>
                  </a:txBody>
                  <a:tcPr marT="91425" marB="91425" marR="91425" marL="91425">
                    <a:solidFill>
                      <a:srgbClr val="DAE2E7"/>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1450">
                <a:tc>
                  <a:txBody>
                    <a:bodyPr/>
                    <a:lstStyle/>
                    <a:p>
                      <a:pPr indent="0" lvl="0" marL="0" rtl="0" algn="l">
                        <a:spcBef>
                          <a:spcPts val="0"/>
                        </a:spcBef>
                        <a:spcAft>
                          <a:spcPts val="0"/>
                        </a:spcAft>
                        <a:buNone/>
                      </a:pPr>
                      <a:r>
                        <a:t/>
                      </a:r>
                      <a:endParaRPr/>
                    </a:p>
                  </a:txBody>
                  <a:tcPr marT="91425" marB="91425" marR="91425" marL="91425">
                    <a:solidFill>
                      <a:srgbClr val="DAE2E7"/>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883" name="Google Shape;883;p70"/>
          <p:cNvCxnSpPr/>
          <p:nvPr/>
        </p:nvCxnSpPr>
        <p:spPr>
          <a:xfrm>
            <a:off x="3272350" y="1593175"/>
            <a:ext cx="0" cy="440100"/>
          </a:xfrm>
          <a:prstGeom prst="straightConnector1">
            <a:avLst/>
          </a:prstGeom>
          <a:noFill/>
          <a:ln cap="flat" cmpd="sng" w="9525">
            <a:solidFill>
              <a:schemeClr val="dk2"/>
            </a:solidFill>
            <a:prstDash val="solid"/>
            <a:round/>
            <a:headEnd len="med" w="med" type="none"/>
            <a:tailEnd len="med" w="med" type="triangle"/>
          </a:ln>
        </p:spPr>
      </p:cxnSp>
      <p:cxnSp>
        <p:nvCxnSpPr>
          <p:cNvPr id="884" name="Google Shape;884;p70"/>
          <p:cNvCxnSpPr/>
          <p:nvPr/>
        </p:nvCxnSpPr>
        <p:spPr>
          <a:xfrm>
            <a:off x="2360425" y="2321100"/>
            <a:ext cx="33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71"/>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Las filas de la tabla pueden estar agrupadas en: </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cabezal de tabla (thead)</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pie de tabla (tfoot)</a:t>
            </a:r>
            <a:endParaRPr>
              <a:solidFill>
                <a:schemeClr val="lt1"/>
              </a:solidFill>
              <a:latin typeface="Anaheim"/>
              <a:ea typeface="Anaheim"/>
              <a:cs typeface="Anaheim"/>
              <a:sym typeface="Anaheim"/>
            </a:endParaRPr>
          </a:p>
          <a:p>
            <a:pPr indent="-317500" lvl="1" marL="9144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uno o más cuerpos de tabla (tbody)</a:t>
            </a:r>
            <a:endParaRPr>
              <a:solidFill>
                <a:schemeClr val="lt1"/>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thead y tfoot deben aparecer antes del tbody, así el navegador puede representarlos mientras recibe los datos de las filas del cuerpo de la tabla.</a:t>
            </a:r>
            <a:endParaRPr>
              <a:solidFill>
                <a:schemeClr val="lt1"/>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Las secciones thead, tfoot y tbody deben contener el mismo número de columnas.</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890" name="Google Shape;890;p71"/>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Secciones de una tabla</a:t>
            </a:r>
            <a:endParaRPr sz="1600"/>
          </a:p>
        </p:txBody>
      </p:sp>
      <p:pic>
        <p:nvPicPr>
          <p:cNvPr id="891" name="Google Shape;891;p7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892" name="Google Shape;892;p71"/>
          <p:cNvGrpSpPr/>
          <p:nvPr/>
        </p:nvGrpSpPr>
        <p:grpSpPr>
          <a:xfrm>
            <a:off x="1223348" y="4553184"/>
            <a:ext cx="1015032" cy="325196"/>
            <a:chOff x="1156673" y="4600809"/>
            <a:chExt cx="1015032" cy="325196"/>
          </a:xfrm>
        </p:grpSpPr>
        <p:sp>
          <p:nvSpPr>
            <p:cNvPr id="893" name="Google Shape;893;p7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72"/>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Thead</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Tbody</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Tfoot</a:t>
            </a:r>
            <a:endParaRPr>
              <a:solidFill>
                <a:schemeClr val="lt1"/>
              </a:solidFill>
              <a:latin typeface="Anaheim"/>
              <a:ea typeface="Anaheim"/>
              <a:cs typeface="Anaheim"/>
              <a:sym typeface="Anaheim"/>
            </a:endParaRPr>
          </a:p>
        </p:txBody>
      </p:sp>
      <p:sp>
        <p:nvSpPr>
          <p:cNvPr id="903" name="Google Shape;903;p72"/>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a:t>
            </a:r>
            <a:endParaRPr sz="1600"/>
          </a:p>
        </p:txBody>
      </p:sp>
      <p:pic>
        <p:nvPicPr>
          <p:cNvPr id="904" name="Google Shape;904;p7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905" name="Google Shape;905;p72"/>
          <p:cNvGrpSpPr/>
          <p:nvPr/>
        </p:nvGrpSpPr>
        <p:grpSpPr>
          <a:xfrm>
            <a:off x="1223348" y="4553184"/>
            <a:ext cx="1015032" cy="325196"/>
            <a:chOff x="1156673" y="4600809"/>
            <a:chExt cx="1015032" cy="325196"/>
          </a:xfrm>
        </p:grpSpPr>
        <p:sp>
          <p:nvSpPr>
            <p:cNvPr id="906" name="Google Shape;906;p7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7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11" name="Google Shape;911;p72"/>
          <p:cNvGraphicFramePr/>
          <p:nvPr/>
        </p:nvGraphicFramePr>
        <p:xfrm>
          <a:off x="3609525" y="2144382"/>
          <a:ext cx="3000000" cy="3000000"/>
        </p:xfrm>
        <a:graphic>
          <a:graphicData uri="http://schemas.openxmlformats.org/drawingml/2006/table">
            <a:tbl>
              <a:tblPr>
                <a:noFill/>
                <a:tableStyleId>{C20309E6-4C6D-48F8-9D2A-723E22701E52}</a:tableStyleId>
              </a:tblPr>
              <a:tblGrid>
                <a:gridCol w="1344125"/>
                <a:gridCol w="1344125"/>
                <a:gridCol w="1344125"/>
              </a:tblGrid>
              <a:tr h="407075">
                <a:tc>
                  <a:txBody>
                    <a:bodyPr/>
                    <a:lstStyle/>
                    <a:p>
                      <a:pPr indent="0" lvl="0" marL="0" rtl="0" algn="l">
                        <a:spcBef>
                          <a:spcPts val="0"/>
                        </a:spcBef>
                        <a:spcAft>
                          <a:spcPts val="0"/>
                        </a:spcAft>
                        <a:buNone/>
                      </a:pPr>
                      <a:r>
                        <a:rPr b="1" lang="en">
                          <a:solidFill>
                            <a:schemeClr val="dk1"/>
                          </a:solidFill>
                        </a:rPr>
                        <a:t>Nombre</a:t>
                      </a:r>
                      <a:endParaRPr b="1">
                        <a:solidFill>
                          <a:schemeClr val="dk1"/>
                        </a:solidFill>
                      </a:endParaRPr>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rgbClr val="D4DDE3"/>
                    </a:solidFill>
                  </a:tcPr>
                </a:tc>
                <a:tc>
                  <a:txBody>
                    <a:bodyPr/>
                    <a:lstStyle/>
                    <a:p>
                      <a:pPr indent="0" lvl="0" marL="0" rtl="0" algn="l">
                        <a:spcBef>
                          <a:spcPts val="0"/>
                        </a:spcBef>
                        <a:spcAft>
                          <a:spcPts val="0"/>
                        </a:spcAft>
                        <a:buNone/>
                      </a:pPr>
                      <a:r>
                        <a:rPr b="1" lang="en"/>
                        <a:t>Apellido</a:t>
                      </a:r>
                      <a:endParaRPr b="1"/>
                    </a:p>
                  </a:txBody>
                  <a:tcPr marT="91425" marB="91425" marR="91425" marL="91425">
                    <a:lnL cap="flat" cmpd="sng" w="9525">
                      <a:solidFill>
                        <a:srgbClr val="5F8195"/>
                      </a:solidFill>
                      <a:prstDash val="solid"/>
                      <a:round/>
                      <a:headEnd len="sm" w="sm" type="none"/>
                      <a:tailEnd len="sm" w="sm" type="none"/>
                    </a:lnL>
                    <a:solidFill>
                      <a:srgbClr val="D4DDE3"/>
                    </a:solidFill>
                  </a:tcPr>
                </a:tc>
                <a:tc>
                  <a:txBody>
                    <a:bodyPr/>
                    <a:lstStyle/>
                    <a:p>
                      <a:pPr indent="0" lvl="0" marL="0" rtl="0" algn="l">
                        <a:spcBef>
                          <a:spcPts val="0"/>
                        </a:spcBef>
                        <a:spcAft>
                          <a:spcPts val="0"/>
                        </a:spcAft>
                        <a:buNone/>
                      </a:pPr>
                      <a:r>
                        <a:rPr b="1" lang="en"/>
                        <a:t>Edad</a:t>
                      </a:r>
                      <a:endParaRPr b="1"/>
                    </a:p>
                  </a:txBody>
                  <a:tcPr marT="91425" marB="91425" marR="91425" marL="91425">
                    <a:solidFill>
                      <a:srgbClr val="D4DDE3"/>
                    </a:solidFill>
                  </a:tcPr>
                </a:tc>
              </a:tr>
              <a:tr h="407075">
                <a:tc>
                  <a:txBody>
                    <a:bodyPr/>
                    <a:lstStyle/>
                    <a:p>
                      <a:pPr indent="0" lvl="0" marL="0" rtl="0" algn="l">
                        <a:spcBef>
                          <a:spcPts val="0"/>
                        </a:spcBef>
                        <a:spcAft>
                          <a:spcPts val="0"/>
                        </a:spcAft>
                        <a:buNone/>
                      </a:pPr>
                      <a:r>
                        <a:rPr lang="en"/>
                        <a:t>Juan</a:t>
                      </a:r>
                      <a:endParaRPr/>
                    </a:p>
                  </a:txBody>
                  <a:tcPr marT="91425" marB="91425" marR="91425" marL="91425">
                    <a:lnT cap="flat" cmpd="sng" w="9525">
                      <a:solidFill>
                        <a:srgbClr val="5F8195"/>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
                        <a:t>Perez</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29</a:t>
                      </a:r>
                      <a:endParaRPr/>
                    </a:p>
                  </a:txBody>
                  <a:tcPr marT="91425" marB="91425" marR="91425" marL="91425">
                    <a:solidFill>
                      <a:schemeClr val="lt1"/>
                    </a:solidFill>
                  </a:tcPr>
                </a:tc>
              </a:tr>
              <a:tr h="391450">
                <a:tc>
                  <a:txBody>
                    <a:bodyPr/>
                    <a:lstStyle/>
                    <a:p>
                      <a:pPr indent="0" lvl="0" marL="0" rtl="0" algn="l">
                        <a:spcBef>
                          <a:spcPts val="0"/>
                        </a:spcBef>
                        <a:spcAft>
                          <a:spcPts val="0"/>
                        </a:spcAft>
                        <a:buNone/>
                      </a:pPr>
                      <a:r>
                        <a:rPr lang="en"/>
                        <a:t>Lucía</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López</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28</a:t>
                      </a:r>
                      <a:endParaRPr/>
                    </a:p>
                  </a:txBody>
                  <a:tcPr marT="91425" marB="91425" marR="91425" marL="91425">
                    <a:solidFill>
                      <a:schemeClr val="lt1"/>
                    </a:solidFill>
                  </a:tcPr>
                </a:tc>
              </a:tr>
              <a:tr h="391450">
                <a:tc>
                  <a:txBody>
                    <a:bodyPr/>
                    <a:lstStyle/>
                    <a:p>
                      <a:pPr indent="0" lvl="0" marL="0" rtl="0" algn="l">
                        <a:spcBef>
                          <a:spcPts val="0"/>
                        </a:spcBef>
                        <a:spcAft>
                          <a:spcPts val="0"/>
                        </a:spcAft>
                        <a:buNone/>
                      </a:pPr>
                      <a:r>
                        <a:rPr lang="en"/>
                        <a:t>Francisco</a:t>
                      </a:r>
                      <a:endParaRPr/>
                    </a:p>
                  </a:txBody>
                  <a:tcPr marT="91425" marB="91425" marR="91425" marL="91425">
                    <a:lnB cap="flat" cmpd="sng" w="9525">
                      <a:solidFill>
                        <a:srgbClr val="B7B7B7"/>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Gutierrez</a:t>
                      </a:r>
                      <a:endParaRPr/>
                    </a:p>
                  </a:txBody>
                  <a:tcPr marT="91425" marB="91425" marR="91425" marL="91425">
                    <a:lnB cap="flat" cmpd="sng" w="9525">
                      <a:solidFill>
                        <a:srgbClr val="B7B7B7"/>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30</a:t>
                      </a:r>
                      <a:endParaRPr/>
                    </a:p>
                  </a:txBody>
                  <a:tcPr marT="91425" marB="91425" marR="91425" marL="91425">
                    <a:lnB cap="flat" cmpd="sng" w="9525">
                      <a:solidFill>
                        <a:srgbClr val="B7B7B7"/>
                      </a:solidFill>
                      <a:prstDash val="solid"/>
                      <a:round/>
                      <a:headEnd len="sm" w="sm" type="none"/>
                      <a:tailEnd len="sm" w="sm" type="none"/>
                    </a:lnB>
                    <a:solidFill>
                      <a:schemeClr val="lt1"/>
                    </a:solidFill>
                  </a:tcPr>
                </a:tc>
              </a:tr>
              <a:tr h="391450">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5F8195"/>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5F8195"/>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5F8195"/>
                    </a:solidFill>
                  </a:tcPr>
                </a:tc>
              </a:tr>
            </a:tbl>
          </a:graphicData>
        </a:graphic>
      </p:graphicFrame>
      <p:cxnSp>
        <p:nvCxnSpPr>
          <p:cNvPr id="912" name="Google Shape;912;p72"/>
          <p:cNvCxnSpPr/>
          <p:nvPr/>
        </p:nvCxnSpPr>
        <p:spPr>
          <a:xfrm>
            <a:off x="3141550" y="2328475"/>
            <a:ext cx="336000" cy="0"/>
          </a:xfrm>
          <a:prstGeom prst="straightConnector1">
            <a:avLst/>
          </a:prstGeom>
          <a:noFill/>
          <a:ln cap="flat" cmpd="sng" w="9525">
            <a:solidFill>
              <a:schemeClr val="dk2"/>
            </a:solidFill>
            <a:prstDash val="solid"/>
            <a:round/>
            <a:headEnd len="med" w="med" type="none"/>
            <a:tailEnd len="med" w="med" type="triangle"/>
          </a:ln>
        </p:spPr>
      </p:cxnSp>
      <p:cxnSp>
        <p:nvCxnSpPr>
          <p:cNvPr id="913" name="Google Shape;913;p72"/>
          <p:cNvCxnSpPr/>
          <p:nvPr/>
        </p:nvCxnSpPr>
        <p:spPr>
          <a:xfrm>
            <a:off x="3141550" y="3145775"/>
            <a:ext cx="336000" cy="0"/>
          </a:xfrm>
          <a:prstGeom prst="straightConnector1">
            <a:avLst/>
          </a:prstGeom>
          <a:noFill/>
          <a:ln cap="flat" cmpd="sng" w="9525">
            <a:solidFill>
              <a:schemeClr val="dk2"/>
            </a:solidFill>
            <a:prstDash val="solid"/>
            <a:round/>
            <a:headEnd len="med" w="med" type="none"/>
            <a:tailEnd len="med" w="med" type="triangle"/>
          </a:ln>
        </p:spPr>
      </p:cxnSp>
      <p:cxnSp>
        <p:nvCxnSpPr>
          <p:cNvPr id="914" name="Google Shape;914;p72"/>
          <p:cNvCxnSpPr/>
          <p:nvPr/>
        </p:nvCxnSpPr>
        <p:spPr>
          <a:xfrm>
            <a:off x="3141550" y="4003900"/>
            <a:ext cx="33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3"/>
          <p:cNvSpPr txBox="1"/>
          <p:nvPr/>
        </p:nvSpPr>
        <p:spPr>
          <a:xfrm>
            <a:off x="1934375" y="101140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Anaheim"/>
                <a:ea typeface="Anaheim"/>
                <a:cs typeface="Anaheim"/>
                <a:sym typeface="Anaheim"/>
              </a:rPr>
              <a:t>&lt;table&gt;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&lt;thead&gt;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...Información del cabezal...</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&lt;/thead&gt;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&lt;tfoot&gt;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...Información del pie...</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&lt;/tfoot&gt;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&lt;tbody&gt;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...Información del cuerpo...</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&lt;/tbody&gt;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&lt;/table&gt;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920" name="Google Shape;920;p73"/>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 código</a:t>
            </a:r>
            <a:endParaRPr sz="1600"/>
          </a:p>
        </p:txBody>
      </p:sp>
      <p:pic>
        <p:nvPicPr>
          <p:cNvPr id="921" name="Google Shape;921;p7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922" name="Google Shape;922;p73"/>
          <p:cNvGrpSpPr/>
          <p:nvPr/>
        </p:nvGrpSpPr>
        <p:grpSpPr>
          <a:xfrm>
            <a:off x="1223348" y="4553184"/>
            <a:ext cx="1015032" cy="325196"/>
            <a:chOff x="1156673" y="4600809"/>
            <a:chExt cx="1015032" cy="325196"/>
          </a:xfrm>
        </p:grpSpPr>
        <p:sp>
          <p:nvSpPr>
            <p:cNvPr id="923" name="Google Shape;923;p7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7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7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9"/>
          <p:cNvSpPr txBox="1"/>
          <p:nvPr/>
        </p:nvSpPr>
        <p:spPr>
          <a:xfrm>
            <a:off x="2091950" y="3043675"/>
            <a:ext cx="49602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Overpass Mono"/>
                <a:ea typeface="Overpass Mono"/>
                <a:cs typeface="Overpass Mono"/>
                <a:sym typeface="Overpass Mono"/>
              </a:rPr>
              <a:t>&lt;p&gt;Esto es un párrafo!&lt;/p&gt;</a:t>
            </a:r>
            <a:endParaRPr b="1">
              <a:solidFill>
                <a:schemeClr val="dk1"/>
              </a:solidFill>
              <a:latin typeface="Overpass Mono"/>
              <a:ea typeface="Overpass Mono"/>
              <a:cs typeface="Overpass Mono"/>
              <a:sym typeface="Overpass Mono"/>
            </a:endParaRPr>
          </a:p>
        </p:txBody>
      </p:sp>
      <p:sp>
        <p:nvSpPr>
          <p:cNvPr id="354" name="Google Shape;354;p2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 </a:t>
            </a:r>
            <a:r>
              <a:rPr lang="en"/>
              <a:t>Etiquetas (tags) /&gt;</a:t>
            </a:r>
            <a:endParaRPr/>
          </a:p>
        </p:txBody>
      </p:sp>
      <p:grpSp>
        <p:nvGrpSpPr>
          <p:cNvPr id="355" name="Google Shape;355;p29"/>
          <p:cNvGrpSpPr/>
          <p:nvPr/>
        </p:nvGrpSpPr>
        <p:grpSpPr>
          <a:xfrm>
            <a:off x="3123887" y="2996052"/>
            <a:ext cx="361859" cy="161931"/>
            <a:chOff x="2847575" y="1618850"/>
            <a:chExt cx="1066800" cy="362100"/>
          </a:xfrm>
        </p:grpSpPr>
        <p:cxnSp>
          <p:nvCxnSpPr>
            <p:cNvPr id="356" name="Google Shape;356;p29"/>
            <p:cNvCxnSpPr/>
            <p:nvPr/>
          </p:nvCxnSpPr>
          <p:spPr>
            <a:xfrm>
              <a:off x="2847575" y="1618850"/>
              <a:ext cx="0" cy="362100"/>
            </a:xfrm>
            <a:prstGeom prst="straightConnector1">
              <a:avLst/>
            </a:prstGeom>
            <a:noFill/>
            <a:ln cap="flat" cmpd="sng" w="28575">
              <a:solidFill>
                <a:schemeClr val="dk2"/>
              </a:solidFill>
              <a:prstDash val="solid"/>
              <a:round/>
              <a:headEnd len="med" w="med" type="none"/>
              <a:tailEnd len="med" w="med" type="none"/>
            </a:ln>
          </p:spPr>
        </p:cxnSp>
        <p:cxnSp>
          <p:nvCxnSpPr>
            <p:cNvPr id="357" name="Google Shape;357;p29"/>
            <p:cNvCxnSpPr/>
            <p:nvPr/>
          </p:nvCxnSpPr>
          <p:spPr>
            <a:xfrm>
              <a:off x="2847575" y="1633175"/>
              <a:ext cx="1066800" cy="0"/>
            </a:xfrm>
            <a:prstGeom prst="straightConnector1">
              <a:avLst/>
            </a:prstGeom>
            <a:noFill/>
            <a:ln cap="flat" cmpd="sng" w="28575">
              <a:solidFill>
                <a:schemeClr val="dk2"/>
              </a:solidFill>
              <a:prstDash val="solid"/>
              <a:round/>
              <a:headEnd len="med" w="med" type="none"/>
              <a:tailEnd len="med" w="med" type="none"/>
            </a:ln>
          </p:spPr>
        </p:cxnSp>
        <p:cxnSp>
          <p:nvCxnSpPr>
            <p:cNvPr id="358" name="Google Shape;358;p29"/>
            <p:cNvCxnSpPr/>
            <p:nvPr/>
          </p:nvCxnSpPr>
          <p:spPr>
            <a:xfrm>
              <a:off x="3914375" y="1618850"/>
              <a:ext cx="0" cy="362100"/>
            </a:xfrm>
            <a:prstGeom prst="straightConnector1">
              <a:avLst/>
            </a:prstGeom>
            <a:noFill/>
            <a:ln cap="flat" cmpd="sng" w="28575">
              <a:solidFill>
                <a:schemeClr val="dk2"/>
              </a:solidFill>
              <a:prstDash val="solid"/>
              <a:round/>
              <a:headEnd len="med" w="med" type="none"/>
              <a:tailEnd len="med" w="med" type="none"/>
            </a:ln>
          </p:spPr>
        </p:cxnSp>
      </p:grpSp>
      <p:grpSp>
        <p:nvGrpSpPr>
          <p:cNvPr id="359" name="Google Shape;359;p29"/>
          <p:cNvGrpSpPr/>
          <p:nvPr/>
        </p:nvGrpSpPr>
        <p:grpSpPr>
          <a:xfrm>
            <a:off x="5552690" y="2996077"/>
            <a:ext cx="442829" cy="161931"/>
            <a:chOff x="2847575" y="1618850"/>
            <a:chExt cx="1066800" cy="362100"/>
          </a:xfrm>
        </p:grpSpPr>
        <p:cxnSp>
          <p:nvCxnSpPr>
            <p:cNvPr id="360" name="Google Shape;360;p29"/>
            <p:cNvCxnSpPr/>
            <p:nvPr/>
          </p:nvCxnSpPr>
          <p:spPr>
            <a:xfrm>
              <a:off x="2847575" y="1618850"/>
              <a:ext cx="0" cy="362100"/>
            </a:xfrm>
            <a:prstGeom prst="straightConnector1">
              <a:avLst/>
            </a:prstGeom>
            <a:noFill/>
            <a:ln cap="flat" cmpd="sng" w="28575">
              <a:solidFill>
                <a:schemeClr val="dk2"/>
              </a:solidFill>
              <a:prstDash val="solid"/>
              <a:round/>
              <a:headEnd len="med" w="med" type="none"/>
              <a:tailEnd len="med" w="med" type="none"/>
            </a:ln>
          </p:spPr>
        </p:cxnSp>
        <p:cxnSp>
          <p:nvCxnSpPr>
            <p:cNvPr id="361" name="Google Shape;361;p29"/>
            <p:cNvCxnSpPr/>
            <p:nvPr/>
          </p:nvCxnSpPr>
          <p:spPr>
            <a:xfrm>
              <a:off x="2847575" y="1633175"/>
              <a:ext cx="1066800" cy="0"/>
            </a:xfrm>
            <a:prstGeom prst="straightConnector1">
              <a:avLst/>
            </a:prstGeom>
            <a:noFill/>
            <a:ln cap="flat" cmpd="sng" w="28575">
              <a:solidFill>
                <a:schemeClr val="dk2"/>
              </a:solidFill>
              <a:prstDash val="solid"/>
              <a:round/>
              <a:headEnd len="med" w="med" type="none"/>
              <a:tailEnd len="med" w="med" type="none"/>
            </a:ln>
          </p:spPr>
        </p:cxnSp>
        <p:cxnSp>
          <p:nvCxnSpPr>
            <p:cNvPr id="362" name="Google Shape;362;p29"/>
            <p:cNvCxnSpPr/>
            <p:nvPr/>
          </p:nvCxnSpPr>
          <p:spPr>
            <a:xfrm>
              <a:off x="3914375" y="1618850"/>
              <a:ext cx="0" cy="362100"/>
            </a:xfrm>
            <a:prstGeom prst="straightConnector1">
              <a:avLst/>
            </a:prstGeom>
            <a:noFill/>
            <a:ln cap="flat" cmpd="sng" w="28575">
              <a:solidFill>
                <a:schemeClr val="dk2"/>
              </a:solidFill>
              <a:prstDash val="solid"/>
              <a:round/>
              <a:headEnd len="med" w="med" type="none"/>
              <a:tailEnd len="med" w="med" type="none"/>
            </a:ln>
          </p:spPr>
        </p:cxnSp>
      </p:grpSp>
      <p:sp>
        <p:nvSpPr>
          <p:cNvPr id="363" name="Google Shape;363;p29"/>
          <p:cNvSpPr txBox="1"/>
          <p:nvPr/>
        </p:nvSpPr>
        <p:spPr>
          <a:xfrm>
            <a:off x="2728500" y="1938250"/>
            <a:ext cx="1152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naheim"/>
                <a:ea typeface="Anaheim"/>
                <a:cs typeface="Anaheim"/>
                <a:sym typeface="Anaheim"/>
              </a:rPr>
              <a:t>Etiqueta de </a:t>
            </a:r>
            <a:endParaRPr>
              <a:latin typeface="Anaheim"/>
              <a:ea typeface="Anaheim"/>
              <a:cs typeface="Anaheim"/>
              <a:sym typeface="Anaheim"/>
            </a:endParaRPr>
          </a:p>
          <a:p>
            <a:pPr indent="0" lvl="0" marL="0" rtl="0" algn="ctr">
              <a:spcBef>
                <a:spcPts val="0"/>
              </a:spcBef>
              <a:spcAft>
                <a:spcPts val="0"/>
              </a:spcAft>
              <a:buNone/>
            </a:pPr>
            <a:r>
              <a:rPr lang="en">
                <a:latin typeface="Anaheim"/>
                <a:ea typeface="Anaheim"/>
                <a:cs typeface="Anaheim"/>
                <a:sym typeface="Anaheim"/>
              </a:rPr>
              <a:t>inicio</a:t>
            </a:r>
            <a:endParaRPr>
              <a:latin typeface="Anaheim"/>
              <a:ea typeface="Anaheim"/>
              <a:cs typeface="Anaheim"/>
              <a:sym typeface="Anaheim"/>
            </a:endParaRPr>
          </a:p>
        </p:txBody>
      </p:sp>
      <p:sp>
        <p:nvSpPr>
          <p:cNvPr id="364" name="Google Shape;364;p29"/>
          <p:cNvSpPr txBox="1"/>
          <p:nvPr/>
        </p:nvSpPr>
        <p:spPr>
          <a:xfrm>
            <a:off x="5197813" y="1938250"/>
            <a:ext cx="1152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naheim"/>
                <a:ea typeface="Anaheim"/>
                <a:cs typeface="Anaheim"/>
                <a:sym typeface="Anaheim"/>
              </a:rPr>
              <a:t>Etiqueta de </a:t>
            </a:r>
            <a:endParaRPr>
              <a:latin typeface="Anaheim"/>
              <a:ea typeface="Anaheim"/>
              <a:cs typeface="Anaheim"/>
              <a:sym typeface="Anaheim"/>
            </a:endParaRPr>
          </a:p>
          <a:p>
            <a:pPr indent="0" lvl="0" marL="0" rtl="0" algn="ctr">
              <a:spcBef>
                <a:spcPts val="0"/>
              </a:spcBef>
              <a:spcAft>
                <a:spcPts val="0"/>
              </a:spcAft>
              <a:buNone/>
            </a:pPr>
            <a:r>
              <a:rPr lang="en">
                <a:latin typeface="Anaheim"/>
                <a:ea typeface="Anaheim"/>
                <a:cs typeface="Anaheim"/>
                <a:sym typeface="Anaheim"/>
              </a:rPr>
              <a:t>cierre</a:t>
            </a:r>
            <a:endParaRPr>
              <a:latin typeface="Anaheim"/>
              <a:ea typeface="Anaheim"/>
              <a:cs typeface="Anaheim"/>
              <a:sym typeface="Anaheim"/>
            </a:endParaRPr>
          </a:p>
        </p:txBody>
      </p:sp>
      <p:cxnSp>
        <p:nvCxnSpPr>
          <p:cNvPr id="365" name="Google Shape;365;p29"/>
          <p:cNvCxnSpPr/>
          <p:nvPr/>
        </p:nvCxnSpPr>
        <p:spPr>
          <a:xfrm>
            <a:off x="3304800" y="2501550"/>
            <a:ext cx="0" cy="295200"/>
          </a:xfrm>
          <a:prstGeom prst="straightConnector1">
            <a:avLst/>
          </a:prstGeom>
          <a:noFill/>
          <a:ln cap="flat" cmpd="sng" w="9525">
            <a:solidFill>
              <a:schemeClr val="dk2"/>
            </a:solidFill>
            <a:prstDash val="solid"/>
            <a:round/>
            <a:headEnd len="med" w="med" type="none"/>
            <a:tailEnd len="med" w="med" type="triangle"/>
          </a:ln>
        </p:spPr>
      </p:cxnSp>
      <p:cxnSp>
        <p:nvCxnSpPr>
          <p:cNvPr id="366" name="Google Shape;366;p29"/>
          <p:cNvCxnSpPr/>
          <p:nvPr/>
        </p:nvCxnSpPr>
        <p:spPr>
          <a:xfrm>
            <a:off x="5774125" y="2553850"/>
            <a:ext cx="0" cy="295200"/>
          </a:xfrm>
          <a:prstGeom prst="straightConnector1">
            <a:avLst/>
          </a:prstGeom>
          <a:noFill/>
          <a:ln cap="flat" cmpd="sng" w="9525">
            <a:solidFill>
              <a:schemeClr val="dk2"/>
            </a:solidFill>
            <a:prstDash val="solid"/>
            <a:round/>
            <a:headEnd len="med" w="med" type="none"/>
            <a:tailEnd len="med" w="med" type="triangle"/>
          </a:ln>
        </p:spPr>
      </p:cxnSp>
      <p:grpSp>
        <p:nvGrpSpPr>
          <p:cNvPr id="367" name="Google Shape;367;p29"/>
          <p:cNvGrpSpPr/>
          <p:nvPr/>
        </p:nvGrpSpPr>
        <p:grpSpPr>
          <a:xfrm flipH="1" rot="10800000">
            <a:off x="3485655" y="3338317"/>
            <a:ext cx="2066925" cy="161931"/>
            <a:chOff x="2847575" y="1618850"/>
            <a:chExt cx="1066800" cy="362100"/>
          </a:xfrm>
        </p:grpSpPr>
        <p:cxnSp>
          <p:nvCxnSpPr>
            <p:cNvPr id="368" name="Google Shape;368;p29"/>
            <p:cNvCxnSpPr/>
            <p:nvPr/>
          </p:nvCxnSpPr>
          <p:spPr>
            <a:xfrm>
              <a:off x="2847575" y="1618850"/>
              <a:ext cx="0" cy="362100"/>
            </a:xfrm>
            <a:prstGeom prst="straightConnector1">
              <a:avLst/>
            </a:prstGeom>
            <a:noFill/>
            <a:ln cap="flat" cmpd="sng" w="28575">
              <a:solidFill>
                <a:schemeClr val="dk2"/>
              </a:solidFill>
              <a:prstDash val="solid"/>
              <a:round/>
              <a:headEnd len="med" w="med" type="none"/>
              <a:tailEnd len="med" w="med" type="none"/>
            </a:ln>
          </p:spPr>
        </p:cxnSp>
        <p:cxnSp>
          <p:nvCxnSpPr>
            <p:cNvPr id="369" name="Google Shape;369;p29"/>
            <p:cNvCxnSpPr/>
            <p:nvPr/>
          </p:nvCxnSpPr>
          <p:spPr>
            <a:xfrm>
              <a:off x="2847575" y="1633175"/>
              <a:ext cx="1066800" cy="0"/>
            </a:xfrm>
            <a:prstGeom prst="straightConnector1">
              <a:avLst/>
            </a:prstGeom>
            <a:noFill/>
            <a:ln cap="flat" cmpd="sng" w="28575">
              <a:solidFill>
                <a:schemeClr val="dk2"/>
              </a:solidFill>
              <a:prstDash val="solid"/>
              <a:round/>
              <a:headEnd len="med" w="med" type="none"/>
              <a:tailEnd len="med" w="med" type="none"/>
            </a:ln>
          </p:spPr>
        </p:cxnSp>
        <p:cxnSp>
          <p:nvCxnSpPr>
            <p:cNvPr id="370" name="Google Shape;370;p29"/>
            <p:cNvCxnSpPr/>
            <p:nvPr/>
          </p:nvCxnSpPr>
          <p:spPr>
            <a:xfrm>
              <a:off x="3914375" y="1618850"/>
              <a:ext cx="0" cy="362100"/>
            </a:xfrm>
            <a:prstGeom prst="straightConnector1">
              <a:avLst/>
            </a:prstGeom>
            <a:noFill/>
            <a:ln cap="flat" cmpd="sng" w="28575">
              <a:solidFill>
                <a:schemeClr val="dk2"/>
              </a:solidFill>
              <a:prstDash val="solid"/>
              <a:round/>
              <a:headEnd len="med" w="med" type="none"/>
              <a:tailEnd len="med" w="med" type="none"/>
            </a:ln>
          </p:spPr>
        </p:cxnSp>
      </p:grpSp>
      <p:sp>
        <p:nvSpPr>
          <p:cNvPr id="371" name="Google Shape;371;p29"/>
          <p:cNvSpPr txBox="1"/>
          <p:nvPr/>
        </p:nvSpPr>
        <p:spPr>
          <a:xfrm>
            <a:off x="3942813" y="3843350"/>
            <a:ext cx="1152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Anaheim"/>
                <a:ea typeface="Anaheim"/>
                <a:cs typeface="Anaheim"/>
                <a:sym typeface="Anaheim"/>
              </a:rPr>
              <a:t>Contenido</a:t>
            </a:r>
            <a:endParaRPr>
              <a:latin typeface="Anaheim"/>
              <a:ea typeface="Anaheim"/>
              <a:cs typeface="Anaheim"/>
              <a:sym typeface="Anaheim"/>
            </a:endParaRPr>
          </a:p>
        </p:txBody>
      </p:sp>
      <p:cxnSp>
        <p:nvCxnSpPr>
          <p:cNvPr id="372" name="Google Shape;372;p29"/>
          <p:cNvCxnSpPr/>
          <p:nvPr/>
        </p:nvCxnSpPr>
        <p:spPr>
          <a:xfrm rot="10800000">
            <a:off x="4519125" y="3600650"/>
            <a:ext cx="0" cy="31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74"/>
          <p:cNvSpPr txBox="1"/>
          <p:nvPr/>
        </p:nvSpPr>
        <p:spPr>
          <a:xfrm>
            <a:off x="1934375" y="101140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 Para determinar el tamaño de la tabla utilizamos el atributo width</a:t>
            </a:r>
            <a:endParaRPr>
              <a:solidFill>
                <a:schemeClr val="lt1"/>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 El valor puede ser expresado en pixeles o como porcentaje.</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Ejemplo:</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&lt;table width=“100%”&gt;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&lt;/table&gt;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933" name="Google Shape;933;p74"/>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Tamaño</a:t>
            </a:r>
            <a:endParaRPr sz="1600"/>
          </a:p>
        </p:txBody>
      </p:sp>
      <p:pic>
        <p:nvPicPr>
          <p:cNvPr id="934" name="Google Shape;934;p74"/>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935" name="Google Shape;935;p74"/>
          <p:cNvGrpSpPr/>
          <p:nvPr/>
        </p:nvGrpSpPr>
        <p:grpSpPr>
          <a:xfrm>
            <a:off x="1223348" y="4553184"/>
            <a:ext cx="1015032" cy="325196"/>
            <a:chOff x="1156673" y="4600809"/>
            <a:chExt cx="1015032" cy="325196"/>
          </a:xfrm>
        </p:grpSpPr>
        <p:sp>
          <p:nvSpPr>
            <p:cNvPr id="936" name="Google Shape;936;p74"/>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4"/>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4"/>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4"/>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4"/>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75"/>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El elemento CAPTION, cuando está presente debe describir la naturaleza de la tabla.</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El elemento CAPTION es permitido solo inmediatamente después de la etiqueta de comienzo TABLE.</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Un elemento TABLE puede contener sólo un elemento CAPTION.</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&lt;caption&gt; </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Esta es una tabla de datos varios</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&lt;/caption&gt;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946" name="Google Shape;946;p75"/>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Caption</a:t>
            </a:r>
            <a:endParaRPr sz="1600"/>
          </a:p>
        </p:txBody>
      </p:sp>
      <p:pic>
        <p:nvPicPr>
          <p:cNvPr id="947" name="Google Shape;947;p75"/>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948" name="Google Shape;948;p75"/>
          <p:cNvGrpSpPr/>
          <p:nvPr/>
        </p:nvGrpSpPr>
        <p:grpSpPr>
          <a:xfrm>
            <a:off x="1223348" y="4553184"/>
            <a:ext cx="1015032" cy="325196"/>
            <a:chOff x="1156673" y="4600809"/>
            <a:chExt cx="1015032" cy="325196"/>
          </a:xfrm>
        </p:grpSpPr>
        <p:sp>
          <p:nvSpPr>
            <p:cNvPr id="949" name="Google Shape;949;p75"/>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5"/>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5"/>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5"/>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5"/>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76"/>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457200" rtl="0" algn="l">
              <a:spcBef>
                <a:spcPts val="0"/>
              </a:spcBef>
              <a:spcAft>
                <a:spcPts val="0"/>
              </a:spcAft>
              <a:buNone/>
            </a:pPr>
            <a:r>
              <a:rPr lang="en">
                <a:solidFill>
                  <a:schemeClr val="lt1"/>
                </a:solidFill>
                <a:latin typeface="Anaheim"/>
                <a:ea typeface="Anaheim"/>
                <a:cs typeface="Anaheim"/>
                <a:sym typeface="Anaheim"/>
              </a:rPr>
              <a:t>      Caption          Tabla de datos de los socios del club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p:txBody>
      </p:sp>
      <p:sp>
        <p:nvSpPr>
          <p:cNvPr id="959" name="Google Shape;959;p76"/>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a:t>
            </a:r>
            <a:endParaRPr sz="1600"/>
          </a:p>
        </p:txBody>
      </p:sp>
      <p:pic>
        <p:nvPicPr>
          <p:cNvPr id="960" name="Google Shape;960;p76"/>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961" name="Google Shape;961;p76"/>
          <p:cNvGrpSpPr/>
          <p:nvPr/>
        </p:nvGrpSpPr>
        <p:grpSpPr>
          <a:xfrm>
            <a:off x="1223348" y="4553184"/>
            <a:ext cx="1015032" cy="325196"/>
            <a:chOff x="1156673" y="4600809"/>
            <a:chExt cx="1015032" cy="325196"/>
          </a:xfrm>
        </p:grpSpPr>
        <p:sp>
          <p:nvSpPr>
            <p:cNvPr id="962" name="Google Shape;962;p76"/>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6"/>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6"/>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6"/>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6"/>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967" name="Google Shape;967;p76"/>
          <p:cNvGraphicFramePr/>
          <p:nvPr/>
        </p:nvGraphicFramePr>
        <p:xfrm>
          <a:off x="3609525" y="2144382"/>
          <a:ext cx="3000000" cy="3000000"/>
        </p:xfrm>
        <a:graphic>
          <a:graphicData uri="http://schemas.openxmlformats.org/drawingml/2006/table">
            <a:tbl>
              <a:tblPr>
                <a:noFill/>
                <a:tableStyleId>{C20309E6-4C6D-48F8-9D2A-723E22701E52}</a:tableStyleId>
              </a:tblPr>
              <a:tblGrid>
                <a:gridCol w="1344125"/>
                <a:gridCol w="1344125"/>
                <a:gridCol w="1344125"/>
              </a:tblGrid>
              <a:tr h="407075">
                <a:tc>
                  <a:txBody>
                    <a:bodyPr/>
                    <a:lstStyle/>
                    <a:p>
                      <a:pPr indent="0" lvl="0" marL="0" rtl="0" algn="l">
                        <a:spcBef>
                          <a:spcPts val="0"/>
                        </a:spcBef>
                        <a:spcAft>
                          <a:spcPts val="0"/>
                        </a:spcAft>
                        <a:buNone/>
                      </a:pPr>
                      <a:r>
                        <a:rPr b="1" lang="en">
                          <a:solidFill>
                            <a:schemeClr val="dk1"/>
                          </a:solidFill>
                        </a:rPr>
                        <a:t>Nombre</a:t>
                      </a:r>
                      <a:endParaRPr b="1">
                        <a:solidFill>
                          <a:schemeClr val="dk1"/>
                        </a:solidFill>
                      </a:endParaRPr>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rgbClr val="D4DDE3"/>
                    </a:solidFill>
                  </a:tcPr>
                </a:tc>
                <a:tc>
                  <a:txBody>
                    <a:bodyPr/>
                    <a:lstStyle/>
                    <a:p>
                      <a:pPr indent="0" lvl="0" marL="0" rtl="0" algn="l">
                        <a:spcBef>
                          <a:spcPts val="0"/>
                        </a:spcBef>
                        <a:spcAft>
                          <a:spcPts val="0"/>
                        </a:spcAft>
                        <a:buNone/>
                      </a:pPr>
                      <a:r>
                        <a:rPr b="1" lang="en"/>
                        <a:t>Apellido</a:t>
                      </a:r>
                      <a:endParaRPr b="1"/>
                    </a:p>
                  </a:txBody>
                  <a:tcPr marT="91425" marB="91425" marR="91425" marL="91425">
                    <a:lnL cap="flat" cmpd="sng" w="9525">
                      <a:solidFill>
                        <a:srgbClr val="5F8195"/>
                      </a:solidFill>
                      <a:prstDash val="solid"/>
                      <a:round/>
                      <a:headEnd len="sm" w="sm" type="none"/>
                      <a:tailEnd len="sm" w="sm" type="none"/>
                    </a:lnL>
                    <a:solidFill>
                      <a:srgbClr val="D4DDE3"/>
                    </a:solidFill>
                  </a:tcPr>
                </a:tc>
                <a:tc>
                  <a:txBody>
                    <a:bodyPr/>
                    <a:lstStyle/>
                    <a:p>
                      <a:pPr indent="0" lvl="0" marL="0" rtl="0" algn="l">
                        <a:spcBef>
                          <a:spcPts val="0"/>
                        </a:spcBef>
                        <a:spcAft>
                          <a:spcPts val="0"/>
                        </a:spcAft>
                        <a:buNone/>
                      </a:pPr>
                      <a:r>
                        <a:rPr b="1" lang="en"/>
                        <a:t>Edad</a:t>
                      </a:r>
                      <a:endParaRPr b="1"/>
                    </a:p>
                  </a:txBody>
                  <a:tcPr marT="91425" marB="91425" marR="91425" marL="91425">
                    <a:solidFill>
                      <a:srgbClr val="D4DDE3"/>
                    </a:solidFill>
                  </a:tcPr>
                </a:tc>
              </a:tr>
              <a:tr h="407075">
                <a:tc>
                  <a:txBody>
                    <a:bodyPr/>
                    <a:lstStyle/>
                    <a:p>
                      <a:pPr indent="0" lvl="0" marL="0" rtl="0" algn="l">
                        <a:spcBef>
                          <a:spcPts val="0"/>
                        </a:spcBef>
                        <a:spcAft>
                          <a:spcPts val="0"/>
                        </a:spcAft>
                        <a:buNone/>
                      </a:pPr>
                      <a:r>
                        <a:rPr lang="en"/>
                        <a:t>Juan</a:t>
                      </a:r>
                      <a:endParaRPr/>
                    </a:p>
                  </a:txBody>
                  <a:tcPr marT="91425" marB="91425" marR="91425" marL="91425">
                    <a:lnT cap="flat" cmpd="sng" w="9525">
                      <a:solidFill>
                        <a:srgbClr val="5F8195"/>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
                        <a:t>Perez</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29</a:t>
                      </a:r>
                      <a:endParaRPr/>
                    </a:p>
                  </a:txBody>
                  <a:tcPr marT="91425" marB="91425" marR="91425" marL="91425">
                    <a:solidFill>
                      <a:schemeClr val="lt1"/>
                    </a:solidFill>
                  </a:tcPr>
                </a:tc>
              </a:tr>
              <a:tr h="391450">
                <a:tc>
                  <a:txBody>
                    <a:bodyPr/>
                    <a:lstStyle/>
                    <a:p>
                      <a:pPr indent="0" lvl="0" marL="0" rtl="0" algn="l">
                        <a:spcBef>
                          <a:spcPts val="0"/>
                        </a:spcBef>
                        <a:spcAft>
                          <a:spcPts val="0"/>
                        </a:spcAft>
                        <a:buNone/>
                      </a:pPr>
                      <a:r>
                        <a:rPr lang="en"/>
                        <a:t>Lucía</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López</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28</a:t>
                      </a:r>
                      <a:endParaRPr/>
                    </a:p>
                  </a:txBody>
                  <a:tcPr marT="91425" marB="91425" marR="91425" marL="91425">
                    <a:solidFill>
                      <a:schemeClr val="lt1"/>
                    </a:solidFill>
                  </a:tcPr>
                </a:tc>
              </a:tr>
              <a:tr h="391450">
                <a:tc>
                  <a:txBody>
                    <a:bodyPr/>
                    <a:lstStyle/>
                    <a:p>
                      <a:pPr indent="0" lvl="0" marL="0" rtl="0" algn="l">
                        <a:spcBef>
                          <a:spcPts val="0"/>
                        </a:spcBef>
                        <a:spcAft>
                          <a:spcPts val="0"/>
                        </a:spcAft>
                        <a:buNone/>
                      </a:pPr>
                      <a:r>
                        <a:rPr lang="en"/>
                        <a:t>Francisco</a:t>
                      </a:r>
                      <a:endParaRPr/>
                    </a:p>
                  </a:txBody>
                  <a:tcPr marT="91425" marB="91425" marR="91425" marL="91425">
                    <a:lnB cap="flat" cmpd="sng" w="9525">
                      <a:solidFill>
                        <a:srgbClr val="B7B7B7"/>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Gutierrez</a:t>
                      </a:r>
                      <a:endParaRPr/>
                    </a:p>
                  </a:txBody>
                  <a:tcPr marT="91425" marB="91425" marR="91425" marL="91425">
                    <a:lnB cap="flat" cmpd="sng" w="9525">
                      <a:solidFill>
                        <a:srgbClr val="B7B7B7"/>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30</a:t>
                      </a:r>
                      <a:endParaRPr/>
                    </a:p>
                  </a:txBody>
                  <a:tcPr marT="91425" marB="91425" marR="91425" marL="91425">
                    <a:lnB cap="flat" cmpd="sng" w="9525">
                      <a:solidFill>
                        <a:srgbClr val="B7B7B7"/>
                      </a:solidFill>
                      <a:prstDash val="solid"/>
                      <a:round/>
                      <a:headEnd len="sm" w="sm" type="none"/>
                      <a:tailEnd len="sm" w="sm" type="none"/>
                    </a:lnB>
                    <a:solidFill>
                      <a:schemeClr val="lt1"/>
                    </a:solidFill>
                  </a:tcPr>
                </a:tc>
              </a:tr>
              <a:tr h="391450">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5F8195"/>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5F8195"/>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5F8195"/>
                    </a:solidFill>
                  </a:tcPr>
                </a:tc>
              </a:tr>
            </a:tbl>
          </a:graphicData>
        </a:graphic>
      </p:graphicFrame>
      <p:cxnSp>
        <p:nvCxnSpPr>
          <p:cNvPr id="968" name="Google Shape;968;p76"/>
          <p:cNvCxnSpPr/>
          <p:nvPr/>
        </p:nvCxnSpPr>
        <p:spPr>
          <a:xfrm>
            <a:off x="3477550" y="1864250"/>
            <a:ext cx="336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77"/>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Filas y celdas</a:t>
            </a:r>
            <a:endParaRPr sz="1600"/>
          </a:p>
        </p:txBody>
      </p:sp>
      <p:pic>
        <p:nvPicPr>
          <p:cNvPr id="974" name="Google Shape;974;p7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975" name="Google Shape;975;p77"/>
          <p:cNvGrpSpPr/>
          <p:nvPr/>
        </p:nvGrpSpPr>
        <p:grpSpPr>
          <a:xfrm>
            <a:off x="1223348" y="4553184"/>
            <a:ext cx="1015032" cy="325196"/>
            <a:chOff x="1156673" y="4600809"/>
            <a:chExt cx="1015032" cy="325196"/>
          </a:xfrm>
        </p:grpSpPr>
        <p:sp>
          <p:nvSpPr>
            <p:cNvPr id="976" name="Google Shape;976;p7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1" name="Google Shape;981;p77"/>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El elemento TR actúa como contenedor de una fila de celdas.</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Las celdas de una tabla pueden contener dos tipos de información: cabezal (TH) y datos (TD).</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La diferencia entre ambos contenidos es la forma en que se representa en el navegador, generalmente la información de cabezal (TH) se representa en negrita.</a:t>
            </a:r>
            <a:endParaRPr>
              <a:solidFill>
                <a:schemeClr val="dk2"/>
              </a:solidFill>
              <a:latin typeface="Anaheim"/>
              <a:ea typeface="Anaheim"/>
              <a:cs typeface="Anaheim"/>
              <a:sym typeface="Anaheim"/>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78"/>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Estructura código</a:t>
            </a:r>
            <a:endParaRPr sz="1600"/>
          </a:p>
        </p:txBody>
      </p:sp>
      <p:pic>
        <p:nvPicPr>
          <p:cNvPr id="987" name="Google Shape;987;p78"/>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988" name="Google Shape;988;p78"/>
          <p:cNvGrpSpPr/>
          <p:nvPr/>
        </p:nvGrpSpPr>
        <p:grpSpPr>
          <a:xfrm>
            <a:off x="1223348" y="4553184"/>
            <a:ext cx="1015032" cy="325196"/>
            <a:chOff x="1156673" y="4600809"/>
            <a:chExt cx="1015032" cy="325196"/>
          </a:xfrm>
        </p:grpSpPr>
        <p:sp>
          <p:nvSpPr>
            <p:cNvPr id="989" name="Google Shape;989;p78"/>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8"/>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8"/>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8"/>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8"/>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78"/>
          <p:cNvSpPr txBox="1"/>
          <p:nvPr/>
        </p:nvSpPr>
        <p:spPr>
          <a:xfrm>
            <a:off x="1934375" y="1239850"/>
            <a:ext cx="30324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Anaheim"/>
                <a:ea typeface="Anaheim"/>
                <a:cs typeface="Anaheim"/>
                <a:sym typeface="Anaheim"/>
              </a:rPr>
              <a:t>&lt;table&gt;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&lt;tr&gt;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&lt;th&gt;Nombre&lt;/th&gt;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&lt;th&gt;Apellido&lt;/th&gt;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&lt;/tr&gt;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&lt;tr&gt;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&lt;td&gt;Juan&lt;/td&gt;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&lt;td&gt;Pérez&lt;/td&gt;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&lt;/tr&gt;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&lt;tr&gt;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&lt;td&gt;Ana&lt;/td&gt;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&lt;td&gt;López&lt;/td&gt;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	&lt;/tr&gt;</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dk2"/>
                </a:solidFill>
                <a:latin typeface="Anaheim"/>
                <a:ea typeface="Anaheim"/>
                <a:cs typeface="Anaheim"/>
                <a:sym typeface="Anaheim"/>
              </a:rPr>
              <a:t>&lt;/table&gt;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p:txBody>
      </p:sp>
      <p:graphicFrame>
        <p:nvGraphicFramePr>
          <p:cNvPr id="995" name="Google Shape;995;p78"/>
          <p:cNvGraphicFramePr/>
          <p:nvPr/>
        </p:nvGraphicFramePr>
        <p:xfrm>
          <a:off x="5300200" y="2000250"/>
          <a:ext cx="3000000" cy="3000000"/>
        </p:xfrm>
        <a:graphic>
          <a:graphicData uri="http://schemas.openxmlformats.org/drawingml/2006/table">
            <a:tbl>
              <a:tblPr>
                <a:noFill/>
                <a:tableStyleId>{C20309E6-4C6D-48F8-9D2A-723E22701E52}</a:tableStyleId>
              </a:tblPr>
              <a:tblGrid>
                <a:gridCol w="1512150"/>
                <a:gridCol w="1379150"/>
              </a:tblGrid>
              <a:tr h="381000">
                <a:tc>
                  <a:txBody>
                    <a:bodyPr/>
                    <a:lstStyle/>
                    <a:p>
                      <a:pPr indent="0" lvl="0" marL="0" rtl="0" algn="l">
                        <a:spcBef>
                          <a:spcPts val="0"/>
                        </a:spcBef>
                        <a:spcAft>
                          <a:spcPts val="0"/>
                        </a:spcAft>
                        <a:buNone/>
                      </a:pPr>
                      <a:r>
                        <a:rPr b="1" lang="en"/>
                        <a:t>Nombre</a:t>
                      </a:r>
                      <a:endParaRPr b="1"/>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a:t>Apellido</a:t>
                      </a:r>
                      <a:endParaRPr b="1"/>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Juan </a:t>
                      </a:r>
                      <a:endParaRPr/>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Pérez</a:t>
                      </a:r>
                      <a:endParaRPr/>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t>Ana </a:t>
                      </a:r>
                      <a:endParaRPr/>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López</a:t>
                      </a:r>
                      <a:endParaRPr/>
                    </a:p>
                  </a:txBody>
                  <a:tcPr marT="91425" marB="91425" marR="91425" marL="91425">
                    <a:lnL cap="flat" cmpd="sng" w="9525">
                      <a:solidFill>
                        <a:srgbClr val="5F8195"/>
                      </a:solidFill>
                      <a:prstDash val="solid"/>
                      <a:round/>
                      <a:headEnd len="sm" w="sm" type="none"/>
                      <a:tailEnd len="sm" w="sm" type="none"/>
                    </a:lnL>
                    <a:lnR cap="flat" cmpd="sng" w="9525">
                      <a:solidFill>
                        <a:srgbClr val="5F8195"/>
                      </a:solidFill>
                      <a:prstDash val="solid"/>
                      <a:round/>
                      <a:headEnd len="sm" w="sm" type="none"/>
                      <a:tailEnd len="sm" w="sm" type="none"/>
                    </a:lnR>
                    <a:lnT cap="flat" cmpd="sng" w="9525">
                      <a:solidFill>
                        <a:srgbClr val="5F8195"/>
                      </a:solidFill>
                      <a:prstDash val="solid"/>
                      <a:round/>
                      <a:headEnd len="sm" w="sm" type="none"/>
                      <a:tailEnd len="sm" w="sm" type="none"/>
                    </a:lnT>
                    <a:lnB cap="flat" cmpd="sng" w="9525">
                      <a:solidFill>
                        <a:srgbClr val="5F819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79"/>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4400"/>
              <a:t>Ejemplo 2</a:t>
            </a:r>
            <a:endParaRPr sz="4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80"/>
          <p:cNvSpPr txBox="1"/>
          <p:nvPr>
            <p:ph type="title"/>
          </p:nvPr>
        </p:nvSpPr>
        <p:spPr>
          <a:xfrm>
            <a:off x="2105825" y="114600"/>
            <a:ext cx="5610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Escribir el código HTML que permita visualizar la siguiente página:</a:t>
            </a:r>
            <a:endParaRPr sz="400"/>
          </a:p>
        </p:txBody>
      </p:sp>
      <p:pic>
        <p:nvPicPr>
          <p:cNvPr id="1006" name="Google Shape;1006;p8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1007" name="Google Shape;1007;p80"/>
          <p:cNvGrpSpPr/>
          <p:nvPr/>
        </p:nvGrpSpPr>
        <p:grpSpPr>
          <a:xfrm>
            <a:off x="1223348" y="4553184"/>
            <a:ext cx="1015032" cy="325196"/>
            <a:chOff x="1156673" y="4600809"/>
            <a:chExt cx="1015032" cy="325196"/>
          </a:xfrm>
        </p:grpSpPr>
        <p:sp>
          <p:nvSpPr>
            <p:cNvPr id="1008" name="Google Shape;1008;p8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3" name="Google Shape;1013;p80"/>
          <p:cNvPicPr preferRelativeResize="0"/>
          <p:nvPr/>
        </p:nvPicPr>
        <p:blipFill>
          <a:blip r:embed="rId4">
            <a:alphaModFix/>
          </a:blip>
          <a:stretch>
            <a:fillRect/>
          </a:stretch>
        </p:blipFill>
        <p:spPr>
          <a:xfrm>
            <a:off x="2832905" y="936025"/>
            <a:ext cx="5271630" cy="405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nvSpPr>
        <p:spPr>
          <a:xfrm>
            <a:off x="234100" y="734975"/>
            <a:ext cx="5977200" cy="360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Las etiquetas HTML son comandos escritos entre signos &lt;  &gt;</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Existen versiones de apertura y de cierre para la mayoría de las etiquetas, pero no todas</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Tanto las etiquetas de apertura como las de cierre usan el mismo comando pero la etiqueta de cierre agrega una /.</a:t>
            </a:r>
            <a:endParaRPr>
              <a:solidFill>
                <a:schemeClr val="lt1"/>
              </a:solidFill>
              <a:latin typeface="Anaheim"/>
              <a:ea typeface="Anaheim"/>
              <a:cs typeface="Anaheim"/>
              <a:sym typeface="Anaheim"/>
            </a:endParaRPr>
          </a:p>
          <a:p>
            <a:pPr indent="0" lvl="0" marL="457200" rtl="0" algn="l">
              <a:spcBef>
                <a:spcPts val="0"/>
              </a:spcBef>
              <a:spcAft>
                <a:spcPts val="0"/>
              </a:spcAft>
              <a:buNone/>
            </a:pPr>
            <a:r>
              <a:rPr lang="en">
                <a:solidFill>
                  <a:schemeClr val="lt1"/>
                </a:solidFill>
                <a:latin typeface="Anaheim"/>
                <a:ea typeface="Anaheim"/>
                <a:cs typeface="Anaheim"/>
                <a:sym typeface="Anaheim"/>
              </a:rPr>
              <a:t>    ej.:   &lt;HTML&gt;   &lt;/HTML&gt;</a:t>
            </a:r>
            <a:endParaRPr>
              <a:solidFill>
                <a:schemeClr val="lt1"/>
              </a:solidFill>
              <a:latin typeface="Anaheim"/>
              <a:ea typeface="Anaheim"/>
              <a:cs typeface="Anaheim"/>
              <a:sym typeface="Anaheim"/>
            </a:endParaRPr>
          </a:p>
          <a:p>
            <a:pPr indent="0" lvl="0" marL="457200" rtl="0" algn="l">
              <a:spcBef>
                <a:spcPts val="0"/>
              </a:spcBef>
              <a:spcAft>
                <a:spcPts val="0"/>
              </a:spcAft>
              <a:buNone/>
            </a:pPr>
            <a:r>
              <a:rPr lang="en">
                <a:solidFill>
                  <a:schemeClr val="lt1"/>
                </a:solidFill>
                <a:latin typeface="Anaheim"/>
                <a:ea typeface="Anaheim"/>
                <a:cs typeface="Anaheim"/>
                <a:sym typeface="Anaheim"/>
              </a:rPr>
              <a:t>   	</a:t>
            </a:r>
            <a:r>
              <a:rPr lang="en">
                <a:solidFill>
                  <a:schemeClr val="dk2"/>
                </a:solidFill>
                <a:latin typeface="Anaheim"/>
                <a:ea typeface="Anaheim"/>
                <a:cs typeface="Anaheim"/>
                <a:sym typeface="Anaheim"/>
              </a:rPr>
              <a:t>   “abre”    	“cierra”</a:t>
            </a:r>
            <a:br>
              <a:rPr lang="en">
                <a:solidFill>
                  <a:schemeClr val="lt1"/>
                </a:solidFill>
                <a:latin typeface="Anaheim"/>
                <a:ea typeface="Anaheim"/>
                <a:cs typeface="Anaheim"/>
                <a:sym typeface="Anaheim"/>
              </a:rPr>
            </a:b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&lt;IMG src=“foto1.jpg” width=“50” height=“20”&gt;</a:t>
            </a:r>
            <a:endParaRPr>
              <a:solidFill>
                <a:schemeClr val="lt1"/>
              </a:solidFill>
              <a:latin typeface="Anaheim"/>
              <a:ea typeface="Anaheim"/>
              <a:cs typeface="Anaheim"/>
              <a:sym typeface="Anaheim"/>
            </a:endParaRPr>
          </a:p>
          <a:p>
            <a:pPr indent="0" lvl="0" marL="457200" rtl="0" algn="l">
              <a:spcBef>
                <a:spcPts val="0"/>
              </a:spcBef>
              <a:spcAft>
                <a:spcPts val="0"/>
              </a:spcAft>
              <a:buNone/>
            </a:pPr>
            <a:r>
              <a:rPr lang="en">
                <a:solidFill>
                  <a:schemeClr val="lt1"/>
                </a:solidFill>
                <a:latin typeface="Anaheim"/>
                <a:ea typeface="Anaheim"/>
                <a:cs typeface="Anaheim"/>
                <a:sym typeface="Anaheim"/>
              </a:rPr>
              <a:t>   	  </a:t>
            </a:r>
            <a:r>
              <a:rPr lang="en">
                <a:solidFill>
                  <a:schemeClr val="dk2"/>
                </a:solidFill>
                <a:latin typeface="Anaheim"/>
                <a:ea typeface="Anaheim"/>
                <a:cs typeface="Anaheim"/>
                <a:sym typeface="Anaheim"/>
              </a:rPr>
              <a:t> “abre y no necesita ser cerrada”</a:t>
            </a:r>
            <a:endParaRPr>
              <a:solidFill>
                <a:schemeClr val="dk2"/>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0" lvl="0" marL="457200" rtl="0" algn="l">
              <a:spcBef>
                <a:spcPts val="0"/>
              </a:spcBef>
              <a:spcAft>
                <a:spcPts val="0"/>
              </a:spcAft>
              <a:buNone/>
            </a:pPr>
            <a:r>
              <a:t/>
            </a:r>
            <a:endParaRPr>
              <a:solidFill>
                <a:schemeClr val="lt1"/>
              </a:solidFill>
              <a:latin typeface="Anaheim"/>
              <a:ea typeface="Anaheim"/>
              <a:cs typeface="Anaheim"/>
              <a:sym typeface="Anaheim"/>
            </a:endParaRPr>
          </a:p>
          <a:p>
            <a:pPr indent="-317500" lvl="0" marL="457200" rtl="0" algn="l">
              <a:spcBef>
                <a:spcPts val="0"/>
              </a:spcBef>
              <a:spcAft>
                <a:spcPts val="0"/>
              </a:spcAft>
              <a:buClr>
                <a:schemeClr val="lt1"/>
              </a:buClr>
              <a:buSzPts val="1400"/>
              <a:buFont typeface="Anaheim"/>
              <a:buChar char="➔"/>
            </a:pPr>
            <a:r>
              <a:rPr lang="en">
                <a:solidFill>
                  <a:schemeClr val="lt1"/>
                </a:solidFill>
                <a:latin typeface="Anaheim"/>
                <a:ea typeface="Anaheim"/>
                <a:cs typeface="Anaheim"/>
                <a:sym typeface="Anaheim"/>
              </a:rPr>
              <a:t>Cada etiqueta puede tener atributos, en el ejemplo anterior IMG tiene como atributos </a:t>
            </a:r>
            <a:r>
              <a:rPr lang="en">
                <a:solidFill>
                  <a:schemeClr val="dk2"/>
                </a:solidFill>
                <a:latin typeface="Anaheim"/>
                <a:ea typeface="Anaheim"/>
                <a:cs typeface="Anaheim"/>
                <a:sym typeface="Anaheim"/>
              </a:rPr>
              <a:t>src</a:t>
            </a:r>
            <a:r>
              <a:rPr lang="en">
                <a:solidFill>
                  <a:schemeClr val="lt1"/>
                </a:solidFill>
                <a:latin typeface="Anaheim"/>
                <a:ea typeface="Anaheim"/>
                <a:cs typeface="Anaheim"/>
                <a:sym typeface="Anaheim"/>
              </a:rPr>
              <a:t>, </a:t>
            </a:r>
            <a:r>
              <a:rPr lang="en">
                <a:solidFill>
                  <a:schemeClr val="dk2"/>
                </a:solidFill>
                <a:latin typeface="Anaheim"/>
                <a:ea typeface="Anaheim"/>
                <a:cs typeface="Anaheim"/>
                <a:sym typeface="Anaheim"/>
              </a:rPr>
              <a:t>width </a:t>
            </a:r>
            <a:r>
              <a:rPr lang="en">
                <a:solidFill>
                  <a:schemeClr val="lt1"/>
                </a:solidFill>
                <a:latin typeface="Anaheim"/>
                <a:ea typeface="Anaheim"/>
                <a:cs typeface="Anaheim"/>
                <a:sym typeface="Anaheim"/>
              </a:rPr>
              <a:t>y </a:t>
            </a:r>
            <a:r>
              <a:rPr lang="en">
                <a:solidFill>
                  <a:schemeClr val="dk2"/>
                </a:solidFill>
                <a:latin typeface="Anaheim"/>
                <a:ea typeface="Anaheim"/>
                <a:cs typeface="Anaheim"/>
                <a:sym typeface="Anaheim"/>
              </a:rPr>
              <a:t>height</a:t>
            </a:r>
            <a:r>
              <a:rPr lang="en">
                <a:solidFill>
                  <a:schemeClr val="lt1"/>
                </a:solidFill>
                <a:latin typeface="Anaheim"/>
                <a:ea typeface="Anaheim"/>
                <a:cs typeface="Anaheim"/>
                <a:sym typeface="Anaheim"/>
              </a:rPr>
              <a:t>.</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p:txBody>
      </p:sp>
      <p:sp>
        <p:nvSpPr>
          <p:cNvPr id="378" name="Google Shape;378;p30"/>
          <p:cNvSpPr txBox="1"/>
          <p:nvPr>
            <p:ph type="title"/>
          </p:nvPr>
        </p:nvSpPr>
        <p:spPr>
          <a:xfrm>
            <a:off x="234100" y="143175"/>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Etiquetas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title"/>
          </p:nvPr>
        </p:nvSpPr>
        <p:spPr>
          <a:xfrm>
            <a:off x="1439975" y="1146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Estructura general de un documento HTML</a:t>
            </a:r>
            <a:endParaRPr/>
          </a:p>
        </p:txBody>
      </p:sp>
      <p:pic>
        <p:nvPicPr>
          <p:cNvPr id="384" name="Google Shape;384;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5" name="Google Shape;385;p31"/>
          <p:cNvGrpSpPr/>
          <p:nvPr/>
        </p:nvGrpSpPr>
        <p:grpSpPr>
          <a:xfrm>
            <a:off x="1223348" y="4553184"/>
            <a:ext cx="1015032" cy="325196"/>
            <a:chOff x="1156673" y="4600809"/>
            <a:chExt cx="1015032" cy="325196"/>
          </a:xfrm>
        </p:grpSpPr>
        <p:sp>
          <p:nvSpPr>
            <p:cNvPr id="386" name="Google Shape;386;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31"/>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&lt;!DOCTYPE html&gt; </a:t>
            </a:r>
            <a:r>
              <a:rPr lang="en">
                <a:solidFill>
                  <a:schemeClr val="dk2"/>
                </a:solidFill>
                <a:latin typeface="Anaheim"/>
                <a:ea typeface="Anaheim"/>
                <a:cs typeface="Anaheim"/>
                <a:sym typeface="Anaheim"/>
              </a:rPr>
              <a:t>version HTML</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&lt;HTML lang=“es”&gt;   </a:t>
            </a:r>
            <a:r>
              <a:rPr lang="en">
                <a:solidFill>
                  <a:schemeClr val="dk2"/>
                </a:solidFill>
                <a:latin typeface="Anaheim"/>
                <a:ea typeface="Anaheim"/>
                <a:cs typeface="Anaheim"/>
                <a:sym typeface="Anaheim"/>
              </a:rPr>
              <a:t>lenguaje de la </a:t>
            </a:r>
            <a:r>
              <a:rPr lang="en">
                <a:solidFill>
                  <a:schemeClr val="dk2"/>
                </a:solidFill>
                <a:latin typeface="Anaheim"/>
                <a:ea typeface="Anaheim"/>
                <a:cs typeface="Anaheim"/>
                <a:sym typeface="Anaheim"/>
              </a:rPr>
              <a:t>página</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&lt;HEAD&gt;</a:t>
            </a:r>
            <a:endParaRPr>
              <a:solidFill>
                <a:schemeClr val="lt1"/>
              </a:solidFill>
              <a:latin typeface="Anaheim"/>
              <a:ea typeface="Anaheim"/>
              <a:cs typeface="Anaheim"/>
              <a:sym typeface="Anaheim"/>
            </a:endParaRPr>
          </a:p>
          <a:p>
            <a:pPr indent="457200" lvl="0" marL="914400" rtl="0" algn="l">
              <a:spcBef>
                <a:spcPts val="0"/>
              </a:spcBef>
              <a:spcAft>
                <a:spcPts val="0"/>
              </a:spcAft>
              <a:buNone/>
            </a:pPr>
            <a:r>
              <a:rPr lang="en">
                <a:solidFill>
                  <a:schemeClr val="lt1"/>
                </a:solidFill>
                <a:latin typeface="Anaheim"/>
                <a:ea typeface="Anaheim"/>
                <a:cs typeface="Anaheim"/>
                <a:sym typeface="Anaheim"/>
              </a:rPr>
              <a:t>Información que se necesita para que la    		 		  	   </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página funcione. No la ve el usuario.</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&lt;/HEAD&gt;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&lt;BODY&gt;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Contenido de la página - La ve el usuario</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&lt;/BODY&gt;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&lt;/HTML&gt;</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392" name="Google Shape;392;p31"/>
          <p:cNvSpPr/>
          <p:nvPr/>
        </p:nvSpPr>
        <p:spPr>
          <a:xfrm>
            <a:off x="3020225" y="1839925"/>
            <a:ext cx="133500" cy="669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3020225" y="2821000"/>
            <a:ext cx="133500" cy="619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1439975" y="1146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Estructura general de un documento HTML</a:t>
            </a:r>
            <a:endParaRPr/>
          </a:p>
        </p:txBody>
      </p:sp>
      <p:pic>
        <p:nvPicPr>
          <p:cNvPr id="399" name="Google Shape;399;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0" name="Google Shape;400;p32"/>
          <p:cNvGrpSpPr/>
          <p:nvPr/>
        </p:nvGrpSpPr>
        <p:grpSpPr>
          <a:xfrm>
            <a:off x="1223348" y="4553184"/>
            <a:ext cx="1015032" cy="325196"/>
            <a:chOff x="1156673" y="4600809"/>
            <a:chExt cx="1015032" cy="325196"/>
          </a:xfrm>
        </p:grpSpPr>
        <p:sp>
          <p:nvSpPr>
            <p:cNvPr id="401" name="Google Shape;401;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6" name="Google Shape;406;p32"/>
          <p:cNvPicPr preferRelativeResize="0"/>
          <p:nvPr/>
        </p:nvPicPr>
        <p:blipFill>
          <a:blip r:embed="rId4">
            <a:alphaModFix/>
          </a:blip>
          <a:stretch>
            <a:fillRect/>
          </a:stretch>
        </p:blipFill>
        <p:spPr>
          <a:xfrm>
            <a:off x="2763052" y="1485102"/>
            <a:ext cx="5518475" cy="273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ph type="title"/>
          </p:nvPr>
        </p:nvSpPr>
        <p:spPr>
          <a:xfrm>
            <a:off x="1439975" y="1146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Estructura general de un documento HTML</a:t>
            </a:r>
            <a:endParaRPr/>
          </a:p>
        </p:txBody>
      </p:sp>
      <p:pic>
        <p:nvPicPr>
          <p:cNvPr id="412" name="Google Shape;412;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3" name="Google Shape;413;p33"/>
          <p:cNvGrpSpPr/>
          <p:nvPr/>
        </p:nvGrpSpPr>
        <p:grpSpPr>
          <a:xfrm>
            <a:off x="1223348" y="4553184"/>
            <a:ext cx="1015032" cy="325196"/>
            <a:chOff x="1156673" y="4600809"/>
            <a:chExt cx="1015032" cy="325196"/>
          </a:xfrm>
        </p:grpSpPr>
        <p:sp>
          <p:nvSpPr>
            <p:cNvPr id="414" name="Google Shape;414;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3"/>
          <p:cNvSpPr txBox="1"/>
          <p:nvPr/>
        </p:nvSpPr>
        <p:spPr>
          <a:xfrm>
            <a:off x="1934375" y="1239850"/>
            <a:ext cx="7020000" cy="3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&lt;!DOCTYPE html&gt; </a:t>
            </a:r>
            <a:r>
              <a:rPr lang="en">
                <a:solidFill>
                  <a:schemeClr val="dk2"/>
                </a:solidFill>
                <a:latin typeface="Anaheim"/>
                <a:ea typeface="Anaheim"/>
                <a:cs typeface="Anaheim"/>
                <a:sym typeface="Anaheim"/>
              </a:rPr>
              <a:t>version HTML</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&lt;HTML lang=“es”&gt;   </a:t>
            </a:r>
            <a:r>
              <a:rPr lang="en">
                <a:solidFill>
                  <a:schemeClr val="dk2"/>
                </a:solidFill>
                <a:latin typeface="Anaheim"/>
                <a:ea typeface="Anaheim"/>
                <a:cs typeface="Anaheim"/>
                <a:sym typeface="Anaheim"/>
              </a:rPr>
              <a:t>lenguaje de la página</a:t>
            </a:r>
            <a:endParaRPr>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r>
              <a:rPr b="1" lang="en">
                <a:solidFill>
                  <a:schemeClr val="dk2"/>
                </a:solidFill>
                <a:latin typeface="Anaheim"/>
                <a:ea typeface="Anaheim"/>
                <a:cs typeface="Anaheim"/>
                <a:sym typeface="Anaheim"/>
              </a:rPr>
              <a:t>&lt;HEAD&gt;</a:t>
            </a:r>
            <a:endParaRPr b="1">
              <a:solidFill>
                <a:schemeClr val="dk2"/>
              </a:solidFill>
              <a:latin typeface="Anaheim"/>
              <a:ea typeface="Anaheim"/>
              <a:cs typeface="Anaheim"/>
              <a:sym typeface="Anaheim"/>
            </a:endParaRPr>
          </a:p>
          <a:p>
            <a:pPr indent="457200" lvl="0" marL="914400" rtl="0" algn="l">
              <a:spcBef>
                <a:spcPts val="0"/>
              </a:spcBef>
              <a:spcAft>
                <a:spcPts val="0"/>
              </a:spcAft>
              <a:buNone/>
            </a:pPr>
            <a:r>
              <a:rPr lang="en">
                <a:solidFill>
                  <a:schemeClr val="lt1"/>
                </a:solidFill>
                <a:latin typeface="Anaheim"/>
                <a:ea typeface="Anaheim"/>
                <a:cs typeface="Anaheim"/>
                <a:sym typeface="Anaheim"/>
              </a:rPr>
              <a:t>Información que se necesita para que la    		 		  	   </a:t>
            </a:r>
            <a:br>
              <a:rPr lang="en">
                <a:solidFill>
                  <a:schemeClr val="lt1"/>
                </a:solidFill>
                <a:latin typeface="Anaheim"/>
                <a:ea typeface="Anaheim"/>
                <a:cs typeface="Anaheim"/>
                <a:sym typeface="Anaheim"/>
              </a:rPr>
            </a:br>
            <a:r>
              <a:rPr lang="en">
                <a:solidFill>
                  <a:schemeClr val="lt1"/>
                </a:solidFill>
                <a:latin typeface="Anaheim"/>
                <a:ea typeface="Anaheim"/>
                <a:cs typeface="Anaheim"/>
                <a:sym typeface="Anaheim"/>
              </a:rPr>
              <a:t>        página funcione. No la ve el usuario.</a:t>
            </a:r>
            <a:endParaRPr>
              <a:solidFill>
                <a:schemeClr val="lt1"/>
              </a:solidFill>
              <a:latin typeface="Anaheim"/>
              <a:ea typeface="Anaheim"/>
              <a:cs typeface="Anaheim"/>
              <a:sym typeface="Anaheim"/>
            </a:endParaRPr>
          </a:p>
          <a:p>
            <a:pPr indent="0" lvl="0" marL="0" rtl="0" algn="l">
              <a:spcBef>
                <a:spcPts val="0"/>
              </a:spcBef>
              <a:spcAft>
                <a:spcPts val="0"/>
              </a:spcAft>
              <a:buNone/>
            </a:pPr>
            <a:r>
              <a:rPr b="1" lang="en">
                <a:solidFill>
                  <a:schemeClr val="dk2"/>
                </a:solidFill>
                <a:latin typeface="Anaheim"/>
                <a:ea typeface="Anaheim"/>
                <a:cs typeface="Anaheim"/>
                <a:sym typeface="Anaheim"/>
              </a:rPr>
              <a:t>    &lt;/HEAD&gt;</a:t>
            </a:r>
            <a:endParaRPr b="1">
              <a:solidFill>
                <a:schemeClr val="dk2"/>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&lt;BODY&gt;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Contenido de la página - La ve el usuario</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    &lt;/BODY&gt;</a:t>
            </a:r>
            <a:endParaRPr>
              <a:solidFill>
                <a:schemeClr val="lt1"/>
              </a:solidFill>
              <a:latin typeface="Anaheim"/>
              <a:ea typeface="Anaheim"/>
              <a:cs typeface="Anaheim"/>
              <a:sym typeface="Anaheim"/>
            </a:endParaRPr>
          </a:p>
          <a:p>
            <a:pPr indent="0" lvl="0" marL="0" rtl="0" algn="l">
              <a:spcBef>
                <a:spcPts val="0"/>
              </a:spcBef>
              <a:spcAft>
                <a:spcPts val="0"/>
              </a:spcAft>
              <a:buNone/>
            </a:pPr>
            <a:r>
              <a:rPr lang="en">
                <a:solidFill>
                  <a:schemeClr val="lt1"/>
                </a:solidFill>
                <a:latin typeface="Anaheim"/>
                <a:ea typeface="Anaheim"/>
                <a:cs typeface="Anaheim"/>
                <a:sym typeface="Anaheim"/>
              </a:rPr>
              <a:t>&lt;/HTML&gt;</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a:p>
            <a:pPr indent="0" lvl="0" marL="0" rtl="0" algn="l">
              <a:spcBef>
                <a:spcPts val="0"/>
              </a:spcBef>
              <a:spcAft>
                <a:spcPts val="0"/>
              </a:spcAft>
              <a:buNone/>
            </a:pPr>
            <a:r>
              <a:t/>
            </a:r>
            <a:endParaRPr>
              <a:latin typeface="Anaheim"/>
              <a:ea typeface="Anaheim"/>
              <a:cs typeface="Anaheim"/>
              <a:sym typeface="Anaheim"/>
            </a:endParaRPr>
          </a:p>
        </p:txBody>
      </p:sp>
      <p:sp>
        <p:nvSpPr>
          <p:cNvPr id="420" name="Google Shape;420;p33"/>
          <p:cNvSpPr/>
          <p:nvPr/>
        </p:nvSpPr>
        <p:spPr>
          <a:xfrm>
            <a:off x="3020225" y="1839925"/>
            <a:ext cx="133500" cy="669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3020225" y="2821000"/>
            <a:ext cx="133500" cy="619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