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Anaheim"/>
      <p:regular r:id="rId29"/>
    </p:embeddedFont>
    <p:embeddedFont>
      <p:font typeface="Barlow Condensed ExtraBold"/>
      <p:bold r:id="rId30"/>
      <p:boldItalic r:id="rId31"/>
    </p:embeddedFont>
    <p:embeddedFont>
      <p:font typeface="Overpass Mono"/>
      <p:regular r:id="rId32"/>
      <p:bold r:id="rId33"/>
    </p:embeddedFont>
    <p:embeddedFont>
      <p:font typeface="Barlow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633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5ACF7A-A179-44F4-AE6D-E2A79FE29920}">
  <a:tblStyle styleId="{275ACF7A-A179-44F4-AE6D-E2A79FE2992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3BDCDD2-B530-45BE-BAAF-811980BF386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63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Anahei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CondensedExtraBold-boldItalic.fntdata"/><Relationship Id="rId30" Type="http://schemas.openxmlformats.org/officeDocument/2006/relationships/font" Target="fonts/BarlowCondensedExtraBold-bold.fntdata"/><Relationship Id="rId11" Type="http://schemas.openxmlformats.org/officeDocument/2006/relationships/slide" Target="slides/slide5.xml"/><Relationship Id="rId33" Type="http://schemas.openxmlformats.org/officeDocument/2006/relationships/font" Target="fonts/OverpassMono-bold.fntdata"/><Relationship Id="rId10" Type="http://schemas.openxmlformats.org/officeDocument/2006/relationships/slide" Target="slides/slide4.xml"/><Relationship Id="rId32" Type="http://schemas.openxmlformats.org/officeDocument/2006/relationships/font" Target="fonts/OverpassMono-regular.fntdata"/><Relationship Id="rId13" Type="http://schemas.openxmlformats.org/officeDocument/2006/relationships/slide" Target="slides/slide7.xml"/><Relationship Id="rId35" Type="http://schemas.openxmlformats.org/officeDocument/2006/relationships/font" Target="fonts/Barlow-bold.fntdata"/><Relationship Id="rId12" Type="http://schemas.openxmlformats.org/officeDocument/2006/relationships/slide" Target="slides/slide6.xml"/><Relationship Id="rId34" Type="http://schemas.openxmlformats.org/officeDocument/2006/relationships/font" Target="fonts/Barlow-regular.fntdata"/><Relationship Id="rId15" Type="http://schemas.openxmlformats.org/officeDocument/2006/relationships/slide" Target="slides/slide9.xml"/><Relationship Id="rId37" Type="http://schemas.openxmlformats.org/officeDocument/2006/relationships/font" Target="fonts/Barlow-boldItalic.fntdata"/><Relationship Id="rId14" Type="http://schemas.openxmlformats.org/officeDocument/2006/relationships/slide" Target="slides/slide8.xml"/><Relationship Id="rId36" Type="http://schemas.openxmlformats.org/officeDocument/2006/relationships/font" Target="fonts/Barlow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75a11b95d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75a11b95d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75a11b95d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75a11b95d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75a11b95d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75a11b95d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75a11b95d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75a11b95d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75a11b95d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75a11b95d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75a11b95d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75a11b95d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75a11b95d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75a11b95d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75a11b95d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75a11b95d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75a11b95d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75a11b95d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75a11b95d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75a11b95d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b3994a781_0_25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b3994a781_0_25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75a11b95d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75a11b95d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75a11b95d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75a11b95d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75a11b95d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75a11b95d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75a11b95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75a11b95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f3b1d085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5f3b1d085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3ba981369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3ba981369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75a11b95d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75a11b95d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3ba981369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3ba981369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75a11b95d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75a11b95d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75a11b95d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75a11b95d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Introducción a JavaScript</a:t>
            </a:r>
            <a:endParaRPr sz="5200"/>
          </a:p>
        </p:txBody>
      </p:sp>
      <p:sp>
        <p:nvSpPr>
          <p:cNvPr id="331" name="Google Shape;331;p25"/>
          <p:cNvSpPr txBox="1"/>
          <p:nvPr>
            <p:ph idx="1" type="subTitle"/>
          </p:nvPr>
        </p:nvSpPr>
        <p:spPr>
          <a:xfrm>
            <a:off x="769050" y="3396100"/>
            <a:ext cx="7889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</a:rPr>
              <a:t>Introducción - Programación 1 AP/ATI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4"/>
          <p:cNvSpPr txBox="1"/>
          <p:nvPr/>
        </p:nvSpPr>
        <p:spPr>
          <a:xfrm>
            <a:off x="241475" y="1385350"/>
            <a:ext cx="5977200" cy="24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Char char="➔"/>
            </a:pPr>
            <a:r>
              <a:rPr b="1" lang="en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En el HTML:</a:t>
            </a:r>
            <a:endParaRPr b="1"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Definimos la etiqueta (vacia) en el lugar donde vamos a querer mostrar la información, recordando siempre asignarle un ID para poder manipularla.</a:t>
            </a:r>
            <a:br>
              <a:rPr lang="en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</a:b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&lt;p </a:t>
            </a:r>
            <a:r>
              <a:rPr b="1" lang="en" sz="15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id=“resultado”</a:t>
            </a:r>
            <a:r>
              <a:rPr lang="en" sz="15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&gt;&lt;/p&gt;     ó</a:t>
            </a:r>
            <a:endParaRPr sz="15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&lt;div </a:t>
            </a:r>
            <a:r>
              <a:rPr b="1" lang="en" sz="15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id=“otroResultado”</a:t>
            </a:r>
            <a:r>
              <a:rPr lang="en" sz="15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&gt;&lt;/div&gt;</a:t>
            </a:r>
            <a:endParaRPr sz="15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01" name="Google Shape;401;p34"/>
          <p:cNvSpPr txBox="1"/>
          <p:nvPr>
            <p:ph type="title"/>
          </p:nvPr>
        </p:nvSpPr>
        <p:spPr>
          <a:xfrm>
            <a:off x="241475" y="205500"/>
            <a:ext cx="74469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+ 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Mostrar datos en un formulario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/>
          <p:nvPr/>
        </p:nvSpPr>
        <p:spPr>
          <a:xfrm>
            <a:off x="241475" y="1385350"/>
            <a:ext cx="5977200" cy="24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Char char="➔"/>
            </a:pPr>
            <a:r>
              <a:rPr b="1" lang="en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En el archivo JS:</a:t>
            </a:r>
            <a:endParaRPr b="1"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Para cargar información en las etiquetas debemos utilizar las siguientes instrucciones:</a:t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document.querySelector(“#</a:t>
            </a:r>
            <a:r>
              <a:rPr i="1" lang="en" sz="15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idEtiqueta</a:t>
            </a:r>
            <a:r>
              <a:rPr lang="en" sz="15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”).innerHTML= “……….”;</a:t>
            </a:r>
            <a:endParaRPr sz="15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</a:b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07" name="Google Shape;407;p35"/>
          <p:cNvSpPr txBox="1"/>
          <p:nvPr>
            <p:ph type="title"/>
          </p:nvPr>
        </p:nvSpPr>
        <p:spPr>
          <a:xfrm>
            <a:off x="241475" y="205500"/>
            <a:ext cx="74469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+ 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Mostrar datos en un formulario</a:t>
            </a:r>
            <a:endParaRPr sz="1800"/>
          </a:p>
        </p:txBody>
      </p:sp>
      <p:sp>
        <p:nvSpPr>
          <p:cNvPr id="408" name="Google Shape;408;p35"/>
          <p:cNvSpPr txBox="1"/>
          <p:nvPr/>
        </p:nvSpPr>
        <p:spPr>
          <a:xfrm>
            <a:off x="1437375" y="3522350"/>
            <a:ext cx="2588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Id de la etiqueta p o div en la cual queremos cargar información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409" name="Google Shape;409;p35"/>
          <p:cNvCxnSpPr/>
          <p:nvPr/>
        </p:nvCxnSpPr>
        <p:spPr>
          <a:xfrm rot="10800000">
            <a:off x="2731725" y="2844450"/>
            <a:ext cx="0" cy="60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0" name="Google Shape;410;p35"/>
          <p:cNvSpPr txBox="1"/>
          <p:nvPr/>
        </p:nvSpPr>
        <p:spPr>
          <a:xfrm>
            <a:off x="5060525" y="3522350"/>
            <a:ext cx="258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Información que queremos cargar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411" name="Google Shape;411;p35"/>
          <p:cNvCxnSpPr/>
          <p:nvPr/>
        </p:nvCxnSpPr>
        <p:spPr>
          <a:xfrm rot="10800000">
            <a:off x="4723475" y="2785350"/>
            <a:ext cx="1631400" cy="6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6"/>
          <p:cNvSpPr txBox="1"/>
          <p:nvPr/>
        </p:nvSpPr>
        <p:spPr>
          <a:xfrm>
            <a:off x="241475" y="1385350"/>
            <a:ext cx="5977200" cy="3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Char char="➔"/>
            </a:pPr>
            <a:r>
              <a:rPr b="1" lang="en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Ejemplos:</a:t>
            </a:r>
            <a:endParaRPr b="1"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Para cargar un mensaje en la etiqueta “p” con ID “mensaje”:  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document.querySelector(“#mensaje”).innerHTML =“Mensaje de prueba”;</a:t>
            </a:r>
            <a:endParaRPr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Para cargar el valor de la variable sueldo en la etiqueta “div” con ID “mostrarSueldo”: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document.querySelector(“#mostrarSueldo”).innerHTML = sueldo;</a:t>
            </a:r>
            <a:endParaRPr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Para cargar una imagen en un “div” con ID “mostrarImagen”: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document.querySelector(“#mostrarSueldo”).innerHTML=“&lt;img src=‘imagen.jpg’&gt;”;</a:t>
            </a:r>
            <a:endParaRPr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</a:b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17" name="Google Shape;417;p36"/>
          <p:cNvSpPr txBox="1"/>
          <p:nvPr>
            <p:ph type="title"/>
          </p:nvPr>
        </p:nvSpPr>
        <p:spPr>
          <a:xfrm>
            <a:off x="241475" y="205500"/>
            <a:ext cx="74469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+ 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Mostrar datos en un formulario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7"/>
          <p:cNvSpPr txBox="1"/>
          <p:nvPr/>
        </p:nvSpPr>
        <p:spPr>
          <a:xfrm>
            <a:off x="241475" y="1385350"/>
            <a:ext cx="5977200" cy="3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En JavaScript no se define el tipo al crear la variable</a:t>
            </a:r>
            <a:endParaRPr b="1"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let nomVariable;</a:t>
            </a:r>
            <a:endParaRPr sz="15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nomVariable = unValor;</a:t>
            </a:r>
            <a:endParaRPr sz="15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En general, usamos “</a:t>
            </a:r>
            <a:r>
              <a:rPr lang="en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camelcase</a:t>
            </a:r>
            <a:r>
              <a:rPr lang="en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” para nombrar las variables, por ejemplo:</a:t>
            </a:r>
            <a:br>
              <a:rPr lang="en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en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estoEsCamelCase.</a:t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let unNumero=8;</a:t>
            </a:r>
            <a:endParaRPr sz="15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</a:b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23" name="Google Shape;423;p37"/>
          <p:cNvSpPr txBox="1"/>
          <p:nvPr>
            <p:ph type="title"/>
          </p:nvPr>
        </p:nvSpPr>
        <p:spPr>
          <a:xfrm>
            <a:off x="241475" y="205500"/>
            <a:ext cx="74469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Variables: tipo de dato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8"/>
          <p:cNvSpPr txBox="1"/>
          <p:nvPr>
            <p:ph type="title"/>
          </p:nvPr>
        </p:nvSpPr>
        <p:spPr>
          <a:xfrm>
            <a:off x="241475" y="205500"/>
            <a:ext cx="74469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datos</a:t>
            </a:r>
            <a:endParaRPr sz="1800"/>
          </a:p>
        </p:txBody>
      </p:sp>
      <p:graphicFrame>
        <p:nvGraphicFramePr>
          <p:cNvPr id="429" name="Google Shape;429;p38"/>
          <p:cNvGraphicFramePr/>
          <p:nvPr/>
        </p:nvGraphicFramePr>
        <p:xfrm>
          <a:off x="241475" y="767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{C3BDCDD2-B530-45BE-BAAF-811980BF386F}</a:tableStyleId>
              </a:tblPr>
              <a:tblGrid>
                <a:gridCol w="2086750"/>
                <a:gridCol w="4046900"/>
              </a:tblGrid>
              <a:tr h="377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Tipo</a:t>
                      </a:r>
                      <a:endParaRPr b="1">
                        <a:solidFill>
                          <a:schemeClr val="dk2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Descripción</a:t>
                      </a:r>
                      <a:endParaRPr b="1">
                        <a:solidFill>
                          <a:schemeClr val="dk2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T="91425" marB="91425" marR="91425" marL="91425"/>
                </a:tc>
              </a:tr>
              <a:tr h="148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Numérico</a:t>
                      </a:r>
                      <a:endParaRPr sz="10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Sólo existe un tipo de datos numérico.Todos los números son por tanto del tipo numérico, independientemente de la precisión que tengan o si son números reales o enteros. Los números enteros son números que no tienen coma, </a:t>
                      </a:r>
                      <a:br>
                        <a:rPr lang="en" sz="10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</a:br>
                      <a:r>
                        <a:rPr lang="en" sz="10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como 3 o 339. Los números reales son números fraccionarios, como 2.69 o 0.25, que también se pueden escribir en notación científica, por ejemplo 2.482e12. </a:t>
                      </a:r>
                      <a:endParaRPr sz="10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</a:tr>
              <a:tr h="46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Booleano (valor lógico true o false)</a:t>
                      </a:r>
                      <a:endParaRPr sz="10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Toma solo el valor true o false</a:t>
                      </a:r>
                      <a:endParaRPr sz="10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</a:tr>
              <a:tr h="162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Cadena de caracteres de longitud variable (string)</a:t>
                      </a:r>
                      <a:endParaRPr sz="10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Una cadena de caracteres puede estar compuesto de números, letras y cualquier otro tipo de caracteres y signos. Los textos se escriben entre comillas, dobles o simples. En  la cadena se pueden introducir cualquier número de caracteres.  Si se desea incluir las comillas dobles antes del texto, deberán estar precedidas de “\” (Ejemplo: “\”Hola\” Mundo”)</a:t>
                      </a:r>
                      <a:endParaRPr sz="10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9"/>
          <p:cNvSpPr txBox="1"/>
          <p:nvPr>
            <p:ph type="title"/>
          </p:nvPr>
        </p:nvSpPr>
        <p:spPr>
          <a:xfrm>
            <a:off x="241475" y="205500"/>
            <a:ext cx="74469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Cadena de Caracteres</a:t>
            </a:r>
            <a:endParaRPr sz="1800"/>
          </a:p>
        </p:txBody>
      </p:sp>
      <p:graphicFrame>
        <p:nvGraphicFramePr>
          <p:cNvPr id="435" name="Google Shape;435;p39"/>
          <p:cNvGraphicFramePr/>
          <p:nvPr/>
        </p:nvGraphicFramePr>
        <p:xfrm>
          <a:off x="897300" y="21081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{C3BDCDD2-B530-45BE-BAAF-811980BF386F}</a:tableStyleId>
              </a:tblPr>
              <a:tblGrid>
                <a:gridCol w="2086750"/>
                <a:gridCol w="2086775"/>
              </a:tblGrid>
              <a:tr h="407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Secuencia de escape</a:t>
                      </a:r>
                      <a:endParaRPr b="1" sz="1200">
                        <a:solidFill>
                          <a:schemeClr val="dk2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Descripción</a:t>
                      </a:r>
                      <a:endParaRPr b="1" sz="1200">
                        <a:solidFill>
                          <a:schemeClr val="dk2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T="91425" marB="91425" marR="91425" marL="91425"/>
                </a:tc>
              </a:tr>
              <a:tr h="4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\n</a:t>
                      </a:r>
                      <a:endParaRPr sz="1000">
                        <a:solidFill>
                          <a:schemeClr val="lt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Retorno de carro</a:t>
                      </a:r>
                      <a:endParaRPr sz="1000">
                        <a:solidFill>
                          <a:schemeClr val="lt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T="91425" marB="91425" marR="91425" marL="91425"/>
                </a:tc>
              </a:tr>
              <a:tr h="46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\t</a:t>
                      </a:r>
                      <a:endParaRPr sz="1000">
                        <a:solidFill>
                          <a:schemeClr val="lt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Tabulador</a:t>
                      </a:r>
                      <a:endParaRPr sz="1000">
                        <a:solidFill>
                          <a:schemeClr val="lt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6" name="Google Shape;436;p39"/>
          <p:cNvSpPr txBox="1"/>
          <p:nvPr/>
        </p:nvSpPr>
        <p:spPr>
          <a:xfrm>
            <a:off x="257900" y="781100"/>
            <a:ext cx="5954100" cy="3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➔"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Secuencias de escape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◆"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Son caracteres especiales “no imprimibles” que se pueden incluir como parte de un texto.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◆"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Dependiendo del carácter utilizado es el resultado obtenido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◆"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Algunas secuencias de escape </a:t>
            </a: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más</a:t>
            </a: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utilizadas: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Ejemplo: let texto = “Primera línea \n Segunda Linea”;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                          (Funciona solo con alert o en consola)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0"/>
          <p:cNvSpPr txBox="1"/>
          <p:nvPr>
            <p:ph type="title"/>
          </p:nvPr>
        </p:nvSpPr>
        <p:spPr>
          <a:xfrm>
            <a:off x="241475" y="205500"/>
            <a:ext cx="74469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Constante</a:t>
            </a:r>
            <a:endParaRPr sz="1800"/>
          </a:p>
        </p:txBody>
      </p:sp>
      <p:sp>
        <p:nvSpPr>
          <p:cNvPr id="442" name="Google Shape;442;p40"/>
          <p:cNvSpPr txBox="1"/>
          <p:nvPr/>
        </p:nvSpPr>
        <p:spPr>
          <a:xfrm>
            <a:off x="257900" y="781100"/>
            <a:ext cx="59541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Es un lugar de memoria en donde guardamos un valor que una vez definido no puede cambiar en el tiempo.</a:t>
            </a:r>
            <a:endParaRPr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Definición de constantes:</a:t>
            </a:r>
            <a:endParaRPr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const NombreConstante = Valor;</a:t>
            </a:r>
            <a:endParaRPr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Ejemplo:</a:t>
            </a:r>
            <a:endParaRPr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c</a:t>
            </a:r>
            <a:r>
              <a:rPr lang="en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onst pi = 3.141516;</a:t>
            </a:r>
            <a:endParaRPr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1"/>
          <p:cNvSpPr txBox="1"/>
          <p:nvPr>
            <p:ph type="title"/>
          </p:nvPr>
        </p:nvSpPr>
        <p:spPr>
          <a:xfrm>
            <a:off x="241475" y="205500"/>
            <a:ext cx="74469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Usos de variables</a:t>
            </a:r>
            <a:endParaRPr sz="1800"/>
          </a:p>
        </p:txBody>
      </p:sp>
      <p:sp>
        <p:nvSpPr>
          <p:cNvPr id="448" name="Google Shape;448;p41"/>
          <p:cNvSpPr txBox="1"/>
          <p:nvPr/>
        </p:nvSpPr>
        <p:spPr>
          <a:xfrm>
            <a:off x="257900" y="781100"/>
            <a:ext cx="59541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 Mono"/>
              <a:buChar char="➔"/>
            </a:pP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Acumulador 		</a:t>
            </a:r>
            <a:endParaRPr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 Mono"/>
              <a:buChar char="◆"/>
            </a:pP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Es una variable cuya misión es almacenar valores resultantes de sumas sucesivas </a:t>
            </a:r>
            <a:endParaRPr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Ejemplo: </a:t>
            </a:r>
            <a:r>
              <a:rPr lang="en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suma = suma + dato </a:t>
            </a:r>
            <a:endParaRPr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 Mono"/>
              <a:buChar char="➔"/>
            </a:pP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Contador  		  </a:t>
            </a:r>
            <a:endParaRPr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 Mono"/>
              <a:buChar char="◆"/>
            </a:pP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Es una variable cuyo valor se incrementa o decrementa en una cantidad constante en cada iteración</a:t>
            </a:r>
            <a:endParaRPr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Ejemplo: </a:t>
            </a:r>
            <a:r>
              <a:rPr lang="en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van = van + 1 </a:t>
            </a:r>
            <a:endParaRPr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2"/>
          <p:cNvSpPr txBox="1"/>
          <p:nvPr/>
        </p:nvSpPr>
        <p:spPr>
          <a:xfrm>
            <a:off x="241475" y="1385350"/>
            <a:ext cx="5977200" cy="3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Char char="➔"/>
            </a:pPr>
            <a:r>
              <a:rPr lang="en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Una expresión aritmética es una constante o variable numérica, o combinación de constantes o variables vinculadas por operadores aritméticos</a:t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Char char="➔"/>
            </a:pPr>
            <a:r>
              <a:rPr lang="en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Siempre tiene resultado numérico</a:t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Char char="➔"/>
            </a:pPr>
            <a:r>
              <a:rPr lang="en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Pude contener paréntesis</a:t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Ejemplo:   </a:t>
            </a:r>
            <a:r>
              <a:rPr lang="en" sz="15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 (2 +  </a:t>
            </a:r>
            <a:r>
              <a:rPr b="1" lang="en" sz="15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Dato1</a:t>
            </a:r>
            <a:r>
              <a:rPr lang="en" sz="15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)* 4 – </a:t>
            </a:r>
            <a:r>
              <a:rPr b="1" lang="en" sz="15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Dato1 </a:t>
            </a:r>
            <a:r>
              <a:rPr lang="en" sz="15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/ 5</a:t>
            </a:r>
            <a:endParaRPr sz="15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</a:b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54" name="Google Shape;454;p42"/>
          <p:cNvSpPr txBox="1"/>
          <p:nvPr>
            <p:ph type="title"/>
          </p:nvPr>
        </p:nvSpPr>
        <p:spPr>
          <a:xfrm>
            <a:off x="241475" y="205500"/>
            <a:ext cx="74469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Expresiones aritméticas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3"/>
          <p:cNvSpPr txBox="1"/>
          <p:nvPr/>
        </p:nvSpPr>
        <p:spPr>
          <a:xfrm>
            <a:off x="241475" y="1385350"/>
            <a:ext cx="5977200" cy="3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Char char="➔"/>
            </a:pPr>
            <a:r>
              <a:rPr lang="en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Se utilizan para realizar cálculos matemáticos dentro de expresiones aritméticas </a:t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Char char="➔"/>
            </a:pPr>
            <a:r>
              <a:rPr lang="en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El resultado de su aplicación siempre es un valor numérico</a:t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Ejemplo:   </a:t>
            </a:r>
            <a:br>
              <a:rPr lang="en" sz="15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en" sz="15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let dato = document.querySelector(“#txtValor”).value;</a:t>
            </a:r>
            <a:endParaRPr sz="15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let datoNumerico = Number(dato);</a:t>
            </a:r>
            <a:endParaRPr sz="15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let resultado = datoNumerico *2;</a:t>
            </a:r>
            <a:endParaRPr sz="15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</a:b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60" name="Google Shape;460;p43"/>
          <p:cNvSpPr txBox="1"/>
          <p:nvPr>
            <p:ph type="title"/>
          </p:nvPr>
        </p:nvSpPr>
        <p:spPr>
          <a:xfrm>
            <a:off x="241475" y="205500"/>
            <a:ext cx="74469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Operadores </a:t>
            </a:r>
            <a:r>
              <a:rPr lang="en"/>
              <a:t>aritméticos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337" name="Google Shape;337;p26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b="1" lang="en" sz="2100">
                <a:solidFill>
                  <a:schemeClr val="dk2"/>
                </a:solidFill>
              </a:rPr>
              <a:t>Qué es?</a:t>
            </a:r>
            <a:endParaRPr b="1" sz="2100">
              <a:solidFill>
                <a:schemeClr val="dk2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b="1" lang="en" sz="2100"/>
              <a:t>Es un lenguaje más de programación</a:t>
            </a:r>
            <a:endParaRPr b="1"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b="1" lang="en" sz="2100"/>
              <a:t>Interpretado</a:t>
            </a:r>
            <a:endParaRPr b="1"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b="1" lang="en" sz="2100"/>
              <a:t>No es fuertemente tipado</a:t>
            </a:r>
            <a:endParaRPr b="1"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b="1" lang="en" sz="2100"/>
              <a:t>Compilado </a:t>
            </a:r>
            <a:r>
              <a:rPr b="1" i="1" lang="en" sz="2100"/>
              <a:t>Just-in-time</a:t>
            </a:r>
            <a:endParaRPr b="1" i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4"/>
          <p:cNvSpPr txBox="1"/>
          <p:nvPr>
            <p:ph type="title"/>
          </p:nvPr>
        </p:nvSpPr>
        <p:spPr>
          <a:xfrm>
            <a:off x="241475" y="205500"/>
            <a:ext cx="74469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Operadores aritméticos</a:t>
            </a:r>
            <a:endParaRPr sz="1800"/>
          </a:p>
        </p:txBody>
      </p:sp>
      <p:graphicFrame>
        <p:nvGraphicFramePr>
          <p:cNvPr id="466" name="Google Shape;466;p44"/>
          <p:cNvGraphicFramePr/>
          <p:nvPr/>
        </p:nvGraphicFramePr>
        <p:xfrm>
          <a:off x="9525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{C3BDCDD2-B530-45BE-BAAF-811980BF386F}</a:tableStyleId>
              </a:tblPr>
              <a:tblGrid>
                <a:gridCol w="888625"/>
                <a:gridCol w="1809750"/>
                <a:gridCol w="932850"/>
                <a:gridCol w="991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Operador</a:t>
                      </a:r>
                      <a:endParaRPr b="1">
                        <a:solidFill>
                          <a:schemeClr val="dk2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Descripción</a:t>
                      </a:r>
                      <a:endParaRPr b="1">
                        <a:solidFill>
                          <a:schemeClr val="dk2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Ejemplo</a:t>
                      </a:r>
                      <a:endParaRPr b="1">
                        <a:solidFill>
                          <a:schemeClr val="dk2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Resultado</a:t>
                      </a:r>
                      <a:endParaRPr b="1">
                        <a:solidFill>
                          <a:schemeClr val="dk2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+</a:t>
                      </a:r>
                      <a:endParaRPr sz="1300"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Suma</a:t>
                      </a:r>
                      <a:endParaRPr sz="1300"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x=y+2</a:t>
                      </a:r>
                      <a:endParaRPr sz="1300"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x=7</a:t>
                      </a:r>
                      <a:endParaRPr sz="1300"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-</a:t>
                      </a:r>
                      <a:endParaRPr sz="1300"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Resta</a:t>
                      </a:r>
                      <a:endParaRPr sz="1300"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x=y-2</a:t>
                      </a:r>
                      <a:endParaRPr sz="1300"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x=3</a:t>
                      </a:r>
                      <a:endParaRPr sz="1300"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*</a:t>
                      </a:r>
                      <a:endParaRPr sz="1300"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Multiplicación</a:t>
                      </a:r>
                      <a:endParaRPr sz="1300"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x=y*2</a:t>
                      </a:r>
                      <a:endParaRPr sz="1300"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x=10</a:t>
                      </a:r>
                      <a:endParaRPr sz="1300"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/</a:t>
                      </a:r>
                      <a:endParaRPr sz="1300"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División</a:t>
                      </a:r>
                      <a:endParaRPr sz="1300"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x=y/2</a:t>
                      </a:r>
                      <a:endParaRPr sz="1300"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x=2.5</a:t>
                      </a:r>
                      <a:endParaRPr sz="1300"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%</a:t>
                      </a:r>
                      <a:endParaRPr sz="1300"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Modulo (resto división entera)</a:t>
                      </a:r>
                      <a:endParaRPr sz="1300"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x=y%2</a:t>
                      </a:r>
                      <a:endParaRPr sz="1300"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x=1</a:t>
                      </a:r>
                      <a:endParaRPr sz="1300"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++</a:t>
                      </a:r>
                      <a:endParaRPr sz="1300"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Incremento</a:t>
                      </a:r>
                      <a:endParaRPr sz="1300"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y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=++</a:t>
                      </a:r>
                      <a:endParaRPr sz="1300"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y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=6</a:t>
                      </a:r>
                      <a:endParaRPr sz="1300"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--</a:t>
                      </a:r>
                      <a:endParaRPr sz="1300"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Decremento</a:t>
                      </a:r>
                      <a:endParaRPr sz="1300"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y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=--</a:t>
                      </a:r>
                      <a:endParaRPr sz="1300"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y</a:t>
                      </a:r>
                      <a:r>
                        <a:rPr lang="en" sz="1300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=4</a:t>
                      </a:r>
                      <a:endParaRPr sz="1300"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67" name="Google Shape;467;p44"/>
          <p:cNvSpPr txBox="1"/>
          <p:nvPr/>
        </p:nvSpPr>
        <p:spPr>
          <a:xfrm>
            <a:off x="5836175" y="759000"/>
            <a:ext cx="14811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Siendo y=5</a:t>
            </a:r>
            <a:endParaRPr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5"/>
          <p:cNvSpPr txBox="1"/>
          <p:nvPr>
            <p:ph type="title"/>
          </p:nvPr>
        </p:nvSpPr>
        <p:spPr>
          <a:xfrm>
            <a:off x="241475" y="205500"/>
            <a:ext cx="74469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Operadores de asignación</a:t>
            </a:r>
            <a:endParaRPr sz="1800"/>
          </a:p>
        </p:txBody>
      </p:sp>
      <p:graphicFrame>
        <p:nvGraphicFramePr>
          <p:cNvPr id="473" name="Google Shape;473;p45"/>
          <p:cNvGraphicFramePr/>
          <p:nvPr/>
        </p:nvGraphicFramePr>
        <p:xfrm>
          <a:off x="930400" y="145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{C3BDCDD2-B530-45BE-BAAF-811980BF386F}</a:tableStyleId>
              </a:tblPr>
              <a:tblGrid>
                <a:gridCol w="888625"/>
                <a:gridCol w="1809750"/>
                <a:gridCol w="932850"/>
                <a:gridCol w="991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Operador</a:t>
                      </a:r>
                      <a:endParaRPr b="1">
                        <a:solidFill>
                          <a:schemeClr val="dk2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Ejemplo</a:t>
                      </a:r>
                      <a:endParaRPr b="1">
                        <a:solidFill>
                          <a:schemeClr val="dk2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Similar a</a:t>
                      </a:r>
                      <a:endParaRPr b="1">
                        <a:solidFill>
                          <a:schemeClr val="dk2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Resultado</a:t>
                      </a:r>
                      <a:endParaRPr b="1">
                        <a:solidFill>
                          <a:schemeClr val="dk2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=</a:t>
                      </a:r>
                      <a:endParaRPr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x=y</a:t>
                      </a:r>
                      <a:endParaRPr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x=5</a:t>
                      </a:r>
                      <a:endParaRPr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+=</a:t>
                      </a:r>
                      <a:endParaRPr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x+=y</a:t>
                      </a:r>
                      <a:endParaRPr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x=x+y</a:t>
                      </a:r>
                      <a:endParaRPr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x=15</a:t>
                      </a:r>
                      <a:endParaRPr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-=</a:t>
                      </a:r>
                      <a:endParaRPr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x-=y</a:t>
                      </a:r>
                      <a:endParaRPr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x=x-y</a:t>
                      </a:r>
                      <a:endParaRPr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x=5</a:t>
                      </a:r>
                      <a:endParaRPr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*=</a:t>
                      </a:r>
                      <a:endParaRPr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x*=y</a:t>
                      </a:r>
                      <a:endParaRPr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x=x*y</a:t>
                      </a:r>
                      <a:endParaRPr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x=50</a:t>
                      </a:r>
                      <a:endParaRPr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/=</a:t>
                      </a:r>
                      <a:endParaRPr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x/=y</a:t>
                      </a:r>
                      <a:endParaRPr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x=x/y</a:t>
                      </a:r>
                      <a:endParaRPr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x=2</a:t>
                      </a:r>
                      <a:endParaRPr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%=</a:t>
                      </a:r>
                      <a:endParaRPr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x%=y</a:t>
                      </a:r>
                      <a:endParaRPr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x=x%y</a:t>
                      </a:r>
                      <a:endParaRPr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x=0</a:t>
                      </a:r>
                      <a:endParaRPr>
                        <a:solidFill>
                          <a:srgbClr val="FFFFFF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4" name="Google Shape;474;p45"/>
          <p:cNvSpPr txBox="1"/>
          <p:nvPr/>
        </p:nvSpPr>
        <p:spPr>
          <a:xfrm>
            <a:off x="5836175" y="759000"/>
            <a:ext cx="14811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Siendo x=10</a:t>
            </a:r>
            <a:endParaRPr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Siendo y=5</a:t>
            </a:r>
            <a:endParaRPr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6"/>
          <p:cNvSpPr txBox="1"/>
          <p:nvPr>
            <p:ph type="title"/>
          </p:nvPr>
        </p:nvSpPr>
        <p:spPr>
          <a:xfrm>
            <a:off x="241475" y="205500"/>
            <a:ext cx="74469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Operadores de asignación</a:t>
            </a:r>
            <a:endParaRPr sz="1800"/>
          </a:p>
        </p:txBody>
      </p:sp>
      <p:sp>
        <p:nvSpPr>
          <p:cNvPr id="480" name="Google Shape;480;p46"/>
          <p:cNvSpPr txBox="1"/>
          <p:nvPr/>
        </p:nvSpPr>
        <p:spPr>
          <a:xfrm>
            <a:off x="368450" y="847425"/>
            <a:ext cx="5843700" cy="3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Ejemplos: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let  dato1 = 10;</a:t>
            </a:r>
            <a:endParaRPr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let dato2 = 3;</a:t>
            </a:r>
            <a:endParaRPr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dato1 = dato2;</a:t>
            </a: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→</a:t>
            </a: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El valor de dato1 ahora es 3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let dato1 = "Hello “;</a:t>
            </a:r>
            <a:endParaRPr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let dato2 = "World!“;</a:t>
            </a:r>
            <a:endParaRPr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dato1 += dato2; </a:t>
            </a: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→ </a:t>
            </a: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El valor de dato1 es ahora "Hello World!" 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7"/>
          <p:cNvSpPr/>
          <p:nvPr/>
        </p:nvSpPr>
        <p:spPr>
          <a:xfrm>
            <a:off x="4532625" y="3448650"/>
            <a:ext cx="986700" cy="1093200"/>
          </a:xfrm>
          <a:prstGeom prst="ellipse">
            <a:avLst/>
          </a:prstGeom>
          <a:solidFill>
            <a:srgbClr val="FFFFFF">
              <a:alpha val="1960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Memoria</a:t>
            </a:r>
            <a:endParaRPr/>
          </a:p>
        </p:txBody>
      </p:sp>
      <p:sp>
        <p:nvSpPr>
          <p:cNvPr id="344" name="Google Shape;344;p27"/>
          <p:cNvSpPr txBox="1"/>
          <p:nvPr>
            <p:ph idx="1" type="subTitle"/>
          </p:nvPr>
        </p:nvSpPr>
        <p:spPr>
          <a:xfrm flipH="1">
            <a:off x="720000" y="1132375"/>
            <a:ext cx="7704000" cy="12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b="1" lang="en" sz="1400"/>
              <a:t>¿Qué es la memoria?</a:t>
            </a:r>
            <a:endParaRPr b="1" sz="14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</a:pPr>
            <a:r>
              <a:rPr lang="en"/>
              <a:t>Un lugar para almacenar un dato que luego puedo recuperar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/>
              <a:t>Que pasa si necesito guardar varios datos a la vez?</a:t>
            </a:r>
            <a:endParaRPr/>
          </a:p>
        </p:txBody>
      </p:sp>
      <p:graphicFrame>
        <p:nvGraphicFramePr>
          <p:cNvPr id="345" name="Google Shape;345;p27"/>
          <p:cNvGraphicFramePr/>
          <p:nvPr/>
        </p:nvGraphicFramePr>
        <p:xfrm>
          <a:off x="1028700" y="25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{275ACF7A-A179-44F4-AE6D-E2A79FE29920}</a:tableStyleId>
              </a:tblPr>
              <a:tblGrid>
                <a:gridCol w="885825"/>
                <a:gridCol w="885825"/>
                <a:gridCol w="885825"/>
                <a:gridCol w="885825"/>
                <a:gridCol w="885825"/>
                <a:gridCol w="885825"/>
                <a:gridCol w="885825"/>
                <a:gridCol w="885825"/>
              </a:tblGrid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1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1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23,4</a:t>
                      </a:r>
                      <a:endParaRPr sz="11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1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Profesor</a:t>
                      </a:r>
                      <a:endParaRPr sz="11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-45</a:t>
                      </a:r>
                      <a:endParaRPr sz="11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P1</a:t>
                      </a:r>
                      <a:endParaRPr sz="11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11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Dato1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Dato2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Precio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Suma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Cargo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Saldo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Materia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Pac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Fiat</a:t>
                      </a:r>
                      <a:endParaRPr sz="11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VERDE</a:t>
                      </a:r>
                      <a:endParaRPr sz="11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Verdadero</a:t>
                      </a:r>
                      <a:endParaRPr sz="11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1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29021505</a:t>
                      </a:r>
                      <a:endParaRPr sz="11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-45</a:t>
                      </a:r>
                      <a:endParaRPr sz="11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Enero</a:t>
                      </a:r>
                      <a:endParaRPr sz="11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Marca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Color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HaceFrio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Dato4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Telefono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Dato3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Mes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Dia</a:t>
                      </a:r>
                      <a:endParaRPr b="1"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6" name="Google Shape;346;p27"/>
          <p:cNvSpPr txBox="1"/>
          <p:nvPr/>
        </p:nvSpPr>
        <p:spPr>
          <a:xfrm>
            <a:off x="5457825" y="4743300"/>
            <a:ext cx="11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Variable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347" name="Google Shape;347;p27"/>
          <p:cNvCxnSpPr>
            <a:stCxn id="346" idx="1"/>
            <a:endCxn id="342" idx="4"/>
          </p:cNvCxnSpPr>
          <p:nvPr/>
        </p:nvCxnSpPr>
        <p:spPr>
          <a:xfrm rot="10800000">
            <a:off x="5026125" y="4542000"/>
            <a:ext cx="431700" cy="4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27"/>
          <p:cNvCxnSpPr/>
          <p:nvPr/>
        </p:nvCxnSpPr>
        <p:spPr>
          <a:xfrm rot="10800000">
            <a:off x="2474150" y="4400100"/>
            <a:ext cx="431700" cy="4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" name="Google Shape;349;p27"/>
          <p:cNvSpPr txBox="1"/>
          <p:nvPr/>
        </p:nvSpPr>
        <p:spPr>
          <a:xfrm>
            <a:off x="2832150" y="4711475"/>
            <a:ext cx="11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Nombre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350" name="Google Shape;350;p27"/>
          <p:cNvCxnSpPr/>
          <p:nvPr/>
        </p:nvCxnSpPr>
        <p:spPr>
          <a:xfrm flipH="1" rot="10800000">
            <a:off x="1908550" y="3847050"/>
            <a:ext cx="305400" cy="100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27"/>
          <p:cNvSpPr txBox="1"/>
          <p:nvPr/>
        </p:nvSpPr>
        <p:spPr>
          <a:xfrm>
            <a:off x="1525500" y="4777525"/>
            <a:ext cx="11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Valor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"/>
          <p:cNvSpPr txBox="1"/>
          <p:nvPr/>
        </p:nvSpPr>
        <p:spPr>
          <a:xfrm>
            <a:off x="4535650" y="576600"/>
            <a:ext cx="4343100" cy="43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➔"/>
            </a:pPr>
            <a:r>
              <a:rPr b="1"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Que es una Variable?</a:t>
            </a:r>
            <a:endParaRPr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◆"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Una variable es un lugar de la memoria de la computadora donde se puede almacenar un valor. 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➔"/>
            </a:pPr>
            <a:r>
              <a:rPr b="1"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Tiene nombre y tipo:</a:t>
            </a:r>
            <a:endParaRPr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◆"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Nombre debe ser “nemotécnico”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◆"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En JavaScript, no es necesario declarar el tipo de variable al inicializar la misma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57" name="Google Shape;357;p28"/>
          <p:cNvSpPr txBox="1"/>
          <p:nvPr>
            <p:ph idx="4294967295" type="title"/>
          </p:nvPr>
        </p:nvSpPr>
        <p:spPr>
          <a:xfrm>
            <a:off x="76900" y="416875"/>
            <a:ext cx="34308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Qué es una variable?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9"/>
          <p:cNvSpPr txBox="1"/>
          <p:nvPr/>
        </p:nvSpPr>
        <p:spPr>
          <a:xfrm>
            <a:off x="241475" y="874500"/>
            <a:ext cx="5977200" cy="3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➔"/>
            </a:pPr>
            <a:r>
              <a:rPr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En Javascript una variable se define de la siguiente forma:</a:t>
            </a: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aheim"/>
              <a:buChar char="◆"/>
            </a:pPr>
            <a:r>
              <a:rPr lang="en" sz="16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let NombreVariable;</a:t>
            </a:r>
            <a:endParaRPr sz="16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Ej:</a:t>
            </a: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Si queremos definir una variable que almacene el sueldo de una persona pondremos “</a:t>
            </a:r>
            <a:r>
              <a:rPr lang="en" sz="16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let sueldo;</a:t>
            </a:r>
            <a:r>
              <a:rPr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”</a:t>
            </a:r>
            <a:br>
              <a:rPr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</a:b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➔"/>
            </a:pPr>
            <a:r>
              <a:rPr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Al definir una variable no debemos indicar el tipo de dato.  Se define el tipo al asignarle un valor específico.</a:t>
            </a: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➔"/>
            </a:pPr>
            <a:r>
              <a:rPr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Son case sensitive: las mayúsculas y minúsculas importan.</a:t>
            </a: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63" name="Google Shape;363;p29"/>
          <p:cNvSpPr txBox="1"/>
          <p:nvPr>
            <p:ph type="title"/>
          </p:nvPr>
        </p:nvSpPr>
        <p:spPr>
          <a:xfrm>
            <a:off x="241475" y="205500"/>
            <a:ext cx="74469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Cómo definir una variable en JS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0"/>
          <p:cNvSpPr txBox="1"/>
          <p:nvPr/>
        </p:nvSpPr>
        <p:spPr>
          <a:xfrm>
            <a:off x="241475" y="874500"/>
            <a:ext cx="8674800" cy="3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➔"/>
            </a:pPr>
            <a:r>
              <a:rPr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Asignar valor a una variable:</a:t>
            </a: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aheim"/>
              <a:buChar char="◆"/>
            </a:pPr>
            <a:r>
              <a:rPr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“</a:t>
            </a:r>
            <a:r>
              <a:rPr lang="en" sz="16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let sueldo;</a:t>
            </a:r>
            <a:r>
              <a:rPr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” → defino la variable</a:t>
            </a: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aheim"/>
              <a:buChar char="◆"/>
            </a:pPr>
            <a:r>
              <a:rPr lang="en" sz="16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s</a:t>
            </a:r>
            <a:r>
              <a:rPr lang="en" sz="16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ueldo = 2500;</a:t>
            </a:r>
            <a:endParaRPr sz="16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➔"/>
            </a:pPr>
            <a:r>
              <a:rPr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Obtener el valor de una variable.</a:t>
            </a: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◆"/>
            </a:pPr>
            <a:r>
              <a:rPr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Alcanza con escribir su nombre por ejemplo al querer mostrarla en pantalla o usarla como parte de una operación.</a:t>
            </a: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69" name="Google Shape;369;p30"/>
          <p:cNvSpPr txBox="1"/>
          <p:nvPr>
            <p:ph type="title"/>
          </p:nvPr>
        </p:nvSpPr>
        <p:spPr>
          <a:xfrm>
            <a:off x="241475" y="205500"/>
            <a:ext cx="74469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Asignación de valores</a:t>
            </a:r>
            <a:endParaRPr/>
          </a:p>
        </p:txBody>
      </p:sp>
      <p:cxnSp>
        <p:nvCxnSpPr>
          <p:cNvPr id="370" name="Google Shape;370;p30"/>
          <p:cNvCxnSpPr>
            <a:stCxn id="371" idx="1"/>
          </p:cNvCxnSpPr>
          <p:nvPr/>
        </p:nvCxnSpPr>
        <p:spPr>
          <a:xfrm flipH="1">
            <a:off x="2586575" y="1816375"/>
            <a:ext cx="7851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p30"/>
          <p:cNvSpPr txBox="1"/>
          <p:nvPr/>
        </p:nvSpPr>
        <p:spPr>
          <a:xfrm>
            <a:off x="3371675" y="1616275"/>
            <a:ext cx="11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Valor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372" name="Google Shape;372;p30"/>
          <p:cNvCxnSpPr/>
          <p:nvPr/>
        </p:nvCxnSpPr>
        <p:spPr>
          <a:xfrm rot="10800000">
            <a:off x="1916850" y="1943375"/>
            <a:ext cx="0" cy="4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3" name="Google Shape;373;p30"/>
          <p:cNvSpPr txBox="1"/>
          <p:nvPr/>
        </p:nvSpPr>
        <p:spPr>
          <a:xfrm>
            <a:off x="1486300" y="2371650"/>
            <a:ext cx="11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Asignación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374" name="Google Shape;374;p30"/>
          <p:cNvCxnSpPr/>
          <p:nvPr/>
        </p:nvCxnSpPr>
        <p:spPr>
          <a:xfrm flipH="1" rot="10800000">
            <a:off x="1083225" y="1968350"/>
            <a:ext cx="322500" cy="50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p30"/>
          <p:cNvSpPr txBox="1"/>
          <p:nvPr/>
        </p:nvSpPr>
        <p:spPr>
          <a:xfrm>
            <a:off x="503600" y="2371650"/>
            <a:ext cx="11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Nombre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1"/>
          <p:cNvSpPr txBox="1"/>
          <p:nvPr/>
        </p:nvSpPr>
        <p:spPr>
          <a:xfrm>
            <a:off x="241475" y="1385350"/>
            <a:ext cx="59772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Char char="➔"/>
            </a:pPr>
            <a:r>
              <a:rPr lang="en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Obtener el valor de una caja de texto con ID igual a txtTexto y almacenarlo como texto en una variable de nombre texto.</a:t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let texto;</a:t>
            </a:r>
            <a:endParaRPr sz="15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texto = document.querySelector(</a:t>
            </a:r>
            <a:r>
              <a:rPr lang="en" sz="1500" u="sng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“#txtTexto”</a:t>
            </a:r>
            <a:r>
              <a:rPr lang="en" sz="15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).value;</a:t>
            </a:r>
            <a:endParaRPr sz="15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81" name="Google Shape;381;p31"/>
          <p:cNvSpPr txBox="1"/>
          <p:nvPr>
            <p:ph type="title"/>
          </p:nvPr>
        </p:nvSpPr>
        <p:spPr>
          <a:xfrm>
            <a:off x="241475" y="205500"/>
            <a:ext cx="74469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+ 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Obtener datos de un formulario</a:t>
            </a:r>
            <a:endParaRPr sz="1800"/>
          </a:p>
        </p:txBody>
      </p:sp>
      <p:sp>
        <p:nvSpPr>
          <p:cNvPr id="382" name="Google Shape;382;p31"/>
          <p:cNvSpPr txBox="1"/>
          <p:nvPr/>
        </p:nvSpPr>
        <p:spPr>
          <a:xfrm>
            <a:off x="1193750" y="3176000"/>
            <a:ext cx="476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Id de la caja de texto desde donde queremos obtener el valor.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383" name="Google Shape;383;p31"/>
          <p:cNvCxnSpPr/>
          <p:nvPr/>
        </p:nvCxnSpPr>
        <p:spPr>
          <a:xfrm rot="10800000">
            <a:off x="3205475" y="2564425"/>
            <a:ext cx="0" cy="60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2"/>
          <p:cNvSpPr txBox="1"/>
          <p:nvPr/>
        </p:nvSpPr>
        <p:spPr>
          <a:xfrm>
            <a:off x="241475" y="1385350"/>
            <a:ext cx="5977200" cy="24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Char char="➔"/>
            </a:pPr>
            <a:r>
              <a:rPr lang="en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Obtener el valor de una caja de texto con ID igual a txtValor y almacenarlo como </a:t>
            </a:r>
            <a:r>
              <a:rPr lang="en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número</a:t>
            </a:r>
            <a:r>
              <a:rPr lang="en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en una variable de nombre valorNumerico.</a:t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let texto;</a:t>
            </a:r>
            <a:endParaRPr sz="15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texto = document.querySelector(“#txtTexto”).value;</a:t>
            </a:r>
            <a:endParaRPr sz="15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let  </a:t>
            </a:r>
            <a:r>
              <a:rPr lang="en" sz="15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valorNumerico</a:t>
            </a:r>
            <a:r>
              <a:rPr lang="en" sz="15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;</a:t>
            </a:r>
            <a:endParaRPr sz="15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valorNumerico</a:t>
            </a:r>
            <a:r>
              <a:rPr lang="en" sz="15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= </a:t>
            </a:r>
            <a:r>
              <a:rPr b="1" lang="en" sz="15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Number(texto);</a:t>
            </a:r>
            <a:endParaRPr b="1" sz="15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89" name="Google Shape;389;p32"/>
          <p:cNvSpPr txBox="1"/>
          <p:nvPr>
            <p:ph type="title"/>
          </p:nvPr>
        </p:nvSpPr>
        <p:spPr>
          <a:xfrm>
            <a:off x="241475" y="205500"/>
            <a:ext cx="74469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+ 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Obtener datos de un formulario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"/>
          <p:cNvSpPr txBox="1"/>
          <p:nvPr/>
        </p:nvSpPr>
        <p:spPr>
          <a:xfrm>
            <a:off x="241475" y="1385350"/>
            <a:ext cx="5977200" cy="24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Char char="➔"/>
            </a:pPr>
            <a:r>
              <a:rPr lang="en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Para cargar información en una página desde código javascript, podemos utilizar dos etiquetas contenedoras como son &lt;p&gt; y &lt;div&gt;.</a:t>
            </a:r>
            <a:br>
              <a:rPr lang="en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</a:b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Char char="➔"/>
            </a:pPr>
            <a:r>
              <a:rPr lang="en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En ambas etiquetas podemos cargar información, ya sea texto, o incluso otras etiquetas HTML (como pueden ser imágenes). </a:t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95" name="Google Shape;395;p33"/>
          <p:cNvSpPr txBox="1"/>
          <p:nvPr>
            <p:ph type="title"/>
          </p:nvPr>
        </p:nvSpPr>
        <p:spPr>
          <a:xfrm>
            <a:off x="241475" y="205500"/>
            <a:ext cx="74469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+ 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Mostrar datos en un formulario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