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ra Code Medium"/>
      <p:regular r:id="rId14"/>
      <p:bold r:id="rId15"/>
    </p:embeddedFont>
    <p:embeddedFont>
      <p:font typeface="Fira Code SemiBold"/>
      <p:regular r:id="rId16"/>
      <p:bold r:id="rId17"/>
    </p:embeddedFont>
    <p:embeddedFont>
      <p:font typeface="Fira Code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DB48E5-7320-463F-A643-33F6D8899B49}">
  <a:tblStyle styleId="{00DB48E5-7320-463F-A643-33F6D8899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CodeMedium-bold.fntdata"/><Relationship Id="rId14" Type="http://schemas.openxmlformats.org/officeDocument/2006/relationships/font" Target="fonts/FiraCodeMedium-regular.fntdata"/><Relationship Id="rId17" Type="http://schemas.openxmlformats.org/officeDocument/2006/relationships/font" Target="fonts/FiraCodeSemiBold-bold.fntdata"/><Relationship Id="rId16" Type="http://schemas.openxmlformats.org/officeDocument/2006/relationships/font" Target="fonts/FiraCode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Code-bold.fntdata"/><Relationship Id="rId6" Type="http://schemas.openxmlformats.org/officeDocument/2006/relationships/slide" Target="slides/slide1.xml"/><Relationship Id="rId18" Type="http://schemas.openxmlformats.org/officeDocument/2006/relationships/font" Target="fonts/FiraCod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77f7aeba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77f7aeba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77f7aeba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77f7aeba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77f7aeba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77f7aeba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7f7aeba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7f7aeba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7f7aeba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77f7aeba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77f7aeba1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77f7aeba1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72762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1 </a:t>
            </a:r>
            <a:r>
              <a:rPr lang="en">
                <a:solidFill>
                  <a:schemeClr val="accent2"/>
                </a:solidFill>
              </a:rPr>
              <a:t>‘JavaScript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3348725" y="4020625"/>
            <a:ext cx="52971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Universidad ORT - Agosto de 2023</a:t>
            </a:r>
            <a:r>
              <a:rPr lang="en"/>
              <a:t> 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&lt; AP / ATI&gt;</a:t>
            </a:r>
            <a:endParaRPr sz="800"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17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6"/>
                </a:solidFill>
              </a:rPr>
              <a:t>[</a:t>
            </a:r>
            <a:endParaRPr sz="2300">
              <a:solidFill>
                <a:schemeClr val="accent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Expresiones lógicas &amp;&amp;</a:t>
            </a:r>
            <a:endParaRPr sz="2300"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Relacionales</a:t>
            </a:r>
            <a:endParaRPr sz="23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6"/>
                </a:solidFill>
              </a:rPr>
              <a:t>] </a:t>
            </a:r>
            <a:endParaRPr sz="2300"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 relacionales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1464250" y="1229125"/>
            <a:ext cx="7489500" cy="29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-"/>
            </a:pPr>
            <a:r>
              <a:rPr lang="en" sz="1400">
                <a:solidFill>
                  <a:schemeClr val="accent3"/>
                </a:solidFill>
              </a:rPr>
              <a:t>Las expresiones relacionales </a:t>
            </a:r>
            <a:r>
              <a:rPr b="1" lang="en" sz="1400">
                <a:solidFill>
                  <a:schemeClr val="accent3"/>
                </a:solidFill>
              </a:rPr>
              <a:t>permiten determinar si una relación dada se verifica</a:t>
            </a:r>
            <a:r>
              <a:rPr lang="en" sz="1400">
                <a:solidFill>
                  <a:schemeClr val="accent3"/>
                </a:solidFill>
              </a:rPr>
              <a:t> entre dos valores. 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-"/>
            </a:pPr>
            <a:r>
              <a:rPr lang="en" sz="1400">
                <a:solidFill>
                  <a:schemeClr val="accent3"/>
                </a:solidFill>
              </a:rPr>
              <a:t>Siempre </a:t>
            </a:r>
            <a:r>
              <a:rPr b="1" lang="en" sz="1400">
                <a:solidFill>
                  <a:schemeClr val="accent3"/>
                </a:solidFill>
              </a:rPr>
              <a:t>tiene resultado lógico</a:t>
            </a:r>
            <a:r>
              <a:rPr lang="en" sz="1400">
                <a:solidFill>
                  <a:schemeClr val="accent3"/>
                </a:solidFill>
              </a:rPr>
              <a:t> o booleano </a:t>
            </a:r>
            <a:r>
              <a:rPr b="1" lang="en" sz="1400">
                <a:solidFill>
                  <a:schemeClr val="accent3"/>
                </a:solidFill>
              </a:rPr>
              <a:t>(Verdadero o Falso)</a:t>
            </a:r>
            <a:endParaRPr b="1"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-"/>
            </a:pPr>
            <a:r>
              <a:rPr lang="en" sz="1400">
                <a:solidFill>
                  <a:schemeClr val="accent3"/>
                </a:solidFill>
              </a:rPr>
              <a:t>Utiliza operadores relacionales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-"/>
            </a:pPr>
            <a:r>
              <a:rPr lang="en" sz="1400">
                <a:solidFill>
                  <a:schemeClr val="accent3"/>
                </a:solidFill>
              </a:rPr>
              <a:t>La forma general de una expresión relacional es: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    valor1   OPERADOR  valor2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-"/>
            </a:pPr>
            <a:r>
              <a:rPr lang="en" sz="1400">
                <a:solidFill>
                  <a:schemeClr val="accent3"/>
                </a:solidFill>
              </a:rPr>
              <a:t>Ejemplos:    A &gt;= 2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		    6 == B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Siendo A y B variables del tipo numérico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Operadores relacionales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477" name="Google Shape;477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8" name="Google Shape;478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9" name="Google Shape;479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1220150" y="896150"/>
            <a:ext cx="77259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Dado x=5, la siguiente tabla explica la comparación entre operadores: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481" name="Google Shape;481;p27"/>
          <p:cNvGraphicFramePr/>
          <p:nvPr/>
        </p:nvGraphicFramePr>
        <p:xfrm>
          <a:off x="1169050" y="12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Operador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Descripción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Ejemplo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==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igual a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x==8  es false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===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exactamente igual a (valor y tipo)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x==5 es true x==="5“ es false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x==“5”  es true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!==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 es igual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x!=8 es true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&gt;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mayor que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x&gt;8 es false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&lt;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menor que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x&lt;8 es true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&gt;=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mayor o igual que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x&gt;=8 es false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&lt;=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Es menor o igual que</a:t>
                      </a:r>
                      <a:endParaRPr sz="1000">
                        <a:solidFill>
                          <a:srgbClr val="FFFFFF"/>
                        </a:solidFill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x&lt;=8 es true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Operadores lógicos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87" name="Google Shape;487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8" name="Google Shape;488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9" name="Google Shape;489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1220150" y="896150"/>
            <a:ext cx="77259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-Se utilizan para realizar operaciones entre constantes o variables del tipo lógico (Verdadero o Falso) o entre expresiones relacionales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-Generalmente se utilizan como parte de expresiones lógicas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-El resultado de la operación siempre es un valor lógico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				(Siendo A y B variables de tipo lógico o booleano, verdadero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O falso)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491" name="Google Shape;491;p28"/>
          <p:cNvGraphicFramePr/>
          <p:nvPr/>
        </p:nvGraphicFramePr>
        <p:xfrm>
          <a:off x="1301450" y="2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876875"/>
                <a:gridCol w="84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Y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 y 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O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 o 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NO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NO A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Operadores lógicos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497" name="Google Shape;497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8" name="Google Shape;498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9" name="Google Shape;499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1220150" y="896150"/>
            <a:ext cx="1803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-Tablas de verdad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501" name="Google Shape;501;p29"/>
          <p:cNvGraphicFramePr/>
          <p:nvPr/>
        </p:nvGraphicFramePr>
        <p:xfrm>
          <a:off x="1301425" y="179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588200"/>
                <a:gridCol w="566925"/>
                <a:gridCol w="9617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Y (and &amp;&amp;)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 Y 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2" name="Google Shape;502;p29"/>
          <p:cNvGraphicFramePr/>
          <p:nvPr/>
        </p:nvGraphicFramePr>
        <p:xfrm>
          <a:off x="4033338" y="179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588200"/>
                <a:gridCol w="566925"/>
                <a:gridCol w="96175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O (or ||)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 O B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03" name="Google Shape;503;p29"/>
          <p:cNvGraphicFramePr/>
          <p:nvPr/>
        </p:nvGraphicFramePr>
        <p:xfrm>
          <a:off x="6650788" y="179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588200"/>
                <a:gridCol w="8337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NO (not !)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A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!A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F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V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Operadores lógicos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509" name="Google Shape;509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0" name="Google Shape;510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30"/>
          <p:cNvSpPr txBox="1"/>
          <p:nvPr/>
        </p:nvSpPr>
        <p:spPr>
          <a:xfrm>
            <a:off x="1220150" y="896150"/>
            <a:ext cx="7575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Dados x=6 e y=3 la tabla de abajo explica los operadores lógicos. </a:t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aphicFrame>
        <p:nvGraphicFramePr>
          <p:cNvPr id="513" name="Google Shape;513;p30"/>
          <p:cNvGraphicFramePr/>
          <p:nvPr/>
        </p:nvGraphicFramePr>
        <p:xfrm>
          <a:off x="1708263" y="149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{00DB48E5-7320-463F-A643-33F6D8899B49}</a:tableStyleId>
              </a:tblPr>
              <a:tblGrid>
                <a:gridCol w="1260475"/>
                <a:gridCol w="1559350"/>
                <a:gridCol w="3778950"/>
              </a:tblGrid>
              <a:tr h="45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Operador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Descripción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SemiBold"/>
                          <a:ea typeface="Fira Code SemiBold"/>
                          <a:cs typeface="Fira Code SemiBold"/>
                          <a:sym typeface="Fira Code SemiBold"/>
                        </a:rPr>
                        <a:t>Ejemplo</a:t>
                      </a:r>
                      <a:endParaRPr sz="1500">
                        <a:solidFill>
                          <a:schemeClr val="accent6"/>
                        </a:solidFill>
                        <a:latin typeface="Fira Code SemiBold"/>
                        <a:ea typeface="Fira Code SemiBold"/>
                        <a:cs typeface="Fira Code SemiBold"/>
                        <a:sym typeface="Fira Code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&amp;&amp;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Y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(x &lt; 10 &amp;&amp; y &gt; 1) es true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||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O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(x==5 || y==5) es false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!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NO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6"/>
                          </a:solidFill>
                          <a:latin typeface="Fira Code Medium"/>
                          <a:ea typeface="Fira Code Medium"/>
                          <a:cs typeface="Fira Code Medium"/>
                          <a:sym typeface="Fira Code Medium"/>
                        </a:rPr>
                        <a:t>!(x==y) es true</a:t>
                      </a:r>
                      <a:endParaRPr sz="1500">
                        <a:solidFill>
                          <a:schemeClr val="accent6"/>
                        </a:solidFill>
                        <a:latin typeface="Fira Code Medium"/>
                        <a:ea typeface="Fira Code Medium"/>
                        <a:cs typeface="Fira Code Medium"/>
                        <a:sym typeface="Fira Code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" name="Google Shape;514;p30"/>
          <p:cNvSpPr txBox="1"/>
          <p:nvPr/>
        </p:nvSpPr>
        <p:spPr>
          <a:xfrm>
            <a:off x="1250650" y="3225450"/>
            <a:ext cx="70563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Ejemplos: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let a = 10 ;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let b = 8 ;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let c = 6 ;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let check ;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check = a &gt; b &amp;&amp; b &gt; c   // True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check = b &gt; a || b &gt; c   // True. 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check =  ! a &gt; b. //  False</a:t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Expresiones lógicas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20" name="Google Shape;520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1" name="Google Shape;52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1220150" y="896150"/>
            <a:ext cx="75750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-Las expresiones lógicas permiten combinar valores lógicos con expresiones lógicas a través del uso de operadores lógicos 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-Siempre tiene resultado lógico o booleano (Verdadero o Falso)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-La forma general de una expresión lógica es: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   expr1 OPERADOR  expr2 OPERADOR expr3….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Ejemplo:    A </a:t>
            </a:r>
            <a:r>
              <a:rPr lang="en" sz="1500">
                <a:solidFill>
                  <a:schemeClr val="accent6"/>
                </a:solidFill>
              </a:rPr>
              <a:t>&gt;=</a:t>
            </a: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2  O  B &gt; 8  Y  C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Siendo A y B variables del tipo numérico y C del tipo lógico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Expresiones lógicas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529" name="Google Shape;529;p3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Programación 1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0" name="Google Shape;530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1" name="Google Shape;531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codigo.js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2" name="Google Shape;532;p32"/>
          <p:cNvSpPr txBox="1"/>
          <p:nvPr/>
        </p:nvSpPr>
        <p:spPr>
          <a:xfrm>
            <a:off x="1220150" y="992175"/>
            <a:ext cx="7575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-Precedencia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-Así como en matemáticas se sabe que las operaciones de multiplicar y dividir se ejecutan antes que la suma y la resta, la precedencia de los operadores lógicos es: NO, Y, O. 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-Primero se evaluará el “NO”, luego el “Y” y finalmente el O. 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S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-Se recomienda, a los efectos de clarificar, utilizar paréntesis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Ejemplo :  Si   A=6, B=7  y  C= -1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" sz="1500">
                <a:solidFill>
                  <a:schemeClr val="accent6"/>
                </a:solidFill>
              </a:rPr>
              <a:t>&gt;=</a:t>
            </a: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 10   O   NO  B&lt;C   Y  A &lt; 8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Da  como resultado:   Verdadero</a:t>
            </a:r>
            <a:endParaRPr sz="15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