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8" r:id="rId1"/>
  </p:sldMasterIdLst>
  <p:notesMasterIdLst>
    <p:notesMasterId r:id="rId95"/>
  </p:notesMasterIdLst>
  <p:sldIdLst>
    <p:sldId id="257" r:id="rId2"/>
    <p:sldId id="317" r:id="rId3"/>
    <p:sldId id="258" r:id="rId4"/>
    <p:sldId id="259" r:id="rId5"/>
    <p:sldId id="261" r:id="rId6"/>
    <p:sldId id="264" r:id="rId7"/>
    <p:sldId id="260" r:id="rId8"/>
    <p:sldId id="265" r:id="rId9"/>
    <p:sldId id="267" r:id="rId10"/>
    <p:sldId id="268" r:id="rId11"/>
    <p:sldId id="269" r:id="rId12"/>
    <p:sldId id="270" r:id="rId13"/>
    <p:sldId id="262" r:id="rId14"/>
    <p:sldId id="263" r:id="rId15"/>
    <p:sldId id="355" r:id="rId16"/>
    <p:sldId id="274" r:id="rId17"/>
    <p:sldId id="277" r:id="rId18"/>
    <p:sldId id="279" r:id="rId19"/>
    <p:sldId id="350" r:id="rId20"/>
    <p:sldId id="351" r:id="rId21"/>
    <p:sldId id="352" r:id="rId22"/>
    <p:sldId id="353" r:id="rId23"/>
    <p:sldId id="281" r:id="rId24"/>
    <p:sldId id="280" r:id="rId25"/>
    <p:sldId id="282" r:id="rId26"/>
    <p:sldId id="356" r:id="rId27"/>
    <p:sldId id="305" r:id="rId28"/>
    <p:sldId id="302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03" r:id="rId38"/>
    <p:sldId id="357" r:id="rId39"/>
    <p:sldId id="307" r:id="rId40"/>
    <p:sldId id="319" r:id="rId41"/>
    <p:sldId id="328" r:id="rId42"/>
    <p:sldId id="329" r:id="rId43"/>
    <p:sldId id="330" r:id="rId44"/>
    <p:sldId id="332" r:id="rId45"/>
    <p:sldId id="331" r:id="rId46"/>
    <p:sldId id="308" r:id="rId47"/>
    <p:sldId id="310" r:id="rId48"/>
    <p:sldId id="311" r:id="rId49"/>
    <p:sldId id="283" r:id="rId50"/>
    <p:sldId id="313" r:id="rId51"/>
    <p:sldId id="358" r:id="rId52"/>
    <p:sldId id="284" r:id="rId53"/>
    <p:sldId id="285" r:id="rId54"/>
    <p:sldId id="359" r:id="rId55"/>
    <p:sldId id="298" r:id="rId56"/>
    <p:sldId id="288" r:id="rId57"/>
    <p:sldId id="289" r:id="rId58"/>
    <p:sldId id="290" r:id="rId59"/>
    <p:sldId id="292" r:id="rId60"/>
    <p:sldId id="314" r:id="rId61"/>
    <p:sldId id="316" r:id="rId62"/>
    <p:sldId id="315" r:id="rId63"/>
    <p:sldId id="291" r:id="rId64"/>
    <p:sldId id="287" r:id="rId65"/>
    <p:sldId id="294" r:id="rId66"/>
    <p:sldId id="295" r:id="rId67"/>
    <p:sldId id="296" r:id="rId68"/>
    <p:sldId id="297" r:id="rId69"/>
    <p:sldId id="354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299" r:id="rId85"/>
    <p:sldId id="300" r:id="rId86"/>
    <p:sldId id="301" r:id="rId87"/>
    <p:sldId id="275" r:id="rId88"/>
    <p:sldId id="273" r:id="rId89"/>
    <p:sldId id="272" r:id="rId90"/>
    <p:sldId id="318" r:id="rId91"/>
    <p:sldId id="347" r:id="rId92"/>
    <p:sldId id="348" r:id="rId93"/>
    <p:sldId id="349" r:id="rId94"/>
  </p:sldIdLst>
  <p:sldSz cx="9144000" cy="6858000" type="letter"/>
  <p:notesSz cx="68580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2201" autoAdjust="0"/>
  </p:normalViewPr>
  <p:slideViewPr>
    <p:cSldViewPr snapToGrid="0" snapToObjects="1">
      <p:cViewPr>
        <p:scale>
          <a:sx n="95" d="100"/>
          <a:sy n="95" d="100"/>
        </p:scale>
        <p:origin x="-102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notesMaster" Target="notesMasters/notesMaster1.xml"/><Relationship Id="rId96" Type="http://schemas.openxmlformats.org/officeDocument/2006/relationships/printerSettings" Target="printerSettings/printerSettings1.bin"/><Relationship Id="rId97" Type="http://schemas.openxmlformats.org/officeDocument/2006/relationships/presProps" Target="presProps.xml"/><Relationship Id="rId98" Type="http://schemas.openxmlformats.org/officeDocument/2006/relationships/viewProps" Target="viewProps.xml"/><Relationship Id="rId9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ableStyles" Target="tableStyle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19D83-6D43-9A49-9288-84F9CB4FB631}" type="datetimeFigureOut">
              <a:rPr lang="fr-FR" smtClean="0"/>
              <a:t>12-06-14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0F3C0-FC1F-3840-8AA1-4FF29BDBE3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11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88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8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75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88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88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88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86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9391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A" dirty="0" smtClean="0"/>
              <a:t>Traite le cas</a:t>
            </a:r>
            <a:r>
              <a:rPr lang="fr-CA" baseline="0" dirty="0" smtClean="0"/>
              <a:t> avec plusieurs sorties</a:t>
            </a:r>
          </a:p>
          <a:p>
            <a:pPr marL="171450" indent="-171450">
              <a:buFontTx/>
              <a:buChar char="-"/>
            </a:pPr>
            <a:r>
              <a:rPr lang="fr-CA" baseline="0" dirty="0" smtClean="0"/>
              <a:t>Bug dans la la notation: dans </a:t>
            </a:r>
            <a:r>
              <a:rPr lang="fr-CA" baseline="0" dirty="0" err="1" smtClean="0"/>
              <a:t>y_i</a:t>
            </a:r>
            <a:r>
              <a:rPr lang="fr-CA" baseline="0" dirty="0" smtClean="0"/>
              <a:t> et dans </a:t>
            </a:r>
            <a:r>
              <a:rPr lang="fr-CA" baseline="0" dirty="0" err="1" smtClean="0"/>
              <a:t>a_j</a:t>
            </a:r>
            <a:r>
              <a:rPr lang="fr-CA" baseline="0" dirty="0" smtClean="0"/>
              <a:t>, j ne veut pas dire la même chose! 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5889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022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022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022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8500"/>
            <a:ext cx="4645025" cy="3484563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29" y="4415866"/>
            <a:ext cx="5485745" cy="41820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064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06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noProof="0" dirty="0" smtClean="0"/>
              <a:t>Cliquez</a:t>
            </a:r>
            <a:r>
              <a:rPr lang="fr-CA" dirty="0" smtClean="0"/>
              <a:t> et modifiez le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70EBC-DEDC-B64A-8137-F5EF666874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1583444" y="65228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873E9-403C-E54C-B3EF-EEEB6CCF45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67087-DBD4-E14D-B83F-3C1B1C6C18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4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01600"/>
            <a:ext cx="8683625" cy="9906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013" y="1244600"/>
            <a:ext cx="4265612" cy="5029200"/>
          </a:xfrm>
        </p:spPr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244600"/>
            <a:ext cx="4265613" cy="5029200"/>
          </a:xfrm>
        </p:spPr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B26AA-EAB6-E242-A2C7-DBF0D7ED98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3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1_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01600"/>
            <a:ext cx="8683625" cy="9906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44600"/>
            <a:ext cx="4265612" cy="5029200"/>
          </a:xfrm>
        </p:spPr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244600"/>
            <a:ext cx="4265613" cy="5029200"/>
          </a:xfrm>
        </p:spPr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en-US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en-US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E19DA-3BF2-924C-9825-7E4F96C87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2264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Cliquez</a:t>
            </a:r>
            <a:r>
              <a:rPr lang="fr-CA" dirty="0" smtClean="0"/>
              <a:t> et modifiez le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F92C-10F7-FF43-A8A5-46A9B0E150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AB9FA-4AC1-5C4A-9858-B3C85FD235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5264E-3AC8-5047-9E51-6AFC4E8883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177E7-32DB-8649-BE34-1EBD5CCED9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35F6E-183C-CD44-89F2-98093DF21D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6F5CF-C135-B045-8852-9027F9DA96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Faire glisser l'image vers l'espace réservé ou cliquer sur l'icône pour l'ajouter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3484B-B1A0-2649-B1F7-2535E12756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 dirty="0"/>
              <a:t>Cliquez</a:t>
            </a:r>
            <a:r>
              <a:rPr lang="fr-CA" dirty="0"/>
              <a:t>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D2E19DA-3BF2-924C-9825-7E4F96C87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660066"/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24.emf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emf"/><Relationship Id="rId12" Type="http://schemas.openxmlformats.org/officeDocument/2006/relationships/image" Target="../media/image35.emf"/><Relationship Id="rId13" Type="http://schemas.openxmlformats.org/officeDocument/2006/relationships/image" Target="../media/image36.emf"/><Relationship Id="rId14" Type="http://schemas.openxmlformats.org/officeDocument/2006/relationships/image" Target="../media/image37.emf"/><Relationship Id="rId15" Type="http://schemas.openxmlformats.org/officeDocument/2006/relationships/image" Target="../media/image38.emf"/><Relationship Id="rId16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8" Type="http://schemas.openxmlformats.org/officeDocument/2006/relationships/image" Target="../media/image31.emf"/><Relationship Id="rId9" Type="http://schemas.openxmlformats.org/officeDocument/2006/relationships/image" Target="../media/image32.emf"/><Relationship Id="rId10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6" Type="http://schemas.openxmlformats.org/officeDocument/2006/relationships/image" Target="../media/image42.emf"/><Relationship Id="rId7" Type="http://schemas.openxmlformats.org/officeDocument/2006/relationships/image" Target="../media/image43.emf"/><Relationship Id="rId8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image" Target="../media/image43.emf"/><Relationship Id="rId5" Type="http://schemas.openxmlformats.org/officeDocument/2006/relationships/image" Target="../media/image45.emf"/><Relationship Id="rId6" Type="http://schemas.openxmlformats.org/officeDocument/2006/relationships/image" Target="../media/image44.emf"/><Relationship Id="rId7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emf"/><Relationship Id="rId5" Type="http://schemas.openxmlformats.org/officeDocument/2006/relationships/image" Target="../media/image51.emf"/><Relationship Id="rId6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7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5" Type="http://schemas.openxmlformats.org/officeDocument/2006/relationships/image" Target="../media/image64.emf"/><Relationship Id="rId6" Type="http://schemas.openxmlformats.org/officeDocument/2006/relationships/image" Target="../media/image65.emf"/><Relationship Id="rId7" Type="http://schemas.openxmlformats.org/officeDocument/2006/relationships/image" Target="../media/image6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4" Type="http://schemas.openxmlformats.org/officeDocument/2006/relationships/image" Target="../media/image69.emf"/><Relationship Id="rId5" Type="http://schemas.openxmlformats.org/officeDocument/2006/relationships/image" Target="../media/image70.emf"/><Relationship Id="rId6" Type="http://schemas.openxmlformats.org/officeDocument/2006/relationships/image" Target="../media/image71.emf"/><Relationship Id="rId7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4" Type="http://schemas.openxmlformats.org/officeDocument/2006/relationships/image" Target="../media/image73.emf"/><Relationship Id="rId5" Type="http://schemas.openxmlformats.org/officeDocument/2006/relationships/image" Target="../media/image74.emf"/><Relationship Id="rId6" Type="http://schemas.openxmlformats.org/officeDocument/2006/relationships/image" Target="../media/image75.emf"/><Relationship Id="rId7" Type="http://schemas.openxmlformats.org/officeDocument/2006/relationships/image" Target="../media/image7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emf"/><Relationship Id="rId3" Type="http://schemas.openxmlformats.org/officeDocument/2006/relationships/image" Target="../media/image7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4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4" Type="http://schemas.openxmlformats.org/officeDocument/2006/relationships/image" Target="../media/image8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4" Type="http://schemas.openxmlformats.org/officeDocument/2006/relationships/image" Target="../media/image8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4" Type="http://schemas.openxmlformats.org/officeDocument/2006/relationships/image" Target="../media/image9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4" Type="http://schemas.openxmlformats.org/officeDocument/2006/relationships/image" Target="../media/image8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4" Type="http://schemas.openxmlformats.org/officeDocument/2006/relationships/image" Target="../media/image9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4" Type="http://schemas.openxmlformats.org/officeDocument/2006/relationships/image" Target="../media/image96.emf"/><Relationship Id="rId5" Type="http://schemas.openxmlformats.org/officeDocument/2006/relationships/image" Target="../media/image97.emf"/><Relationship Id="rId6" Type="http://schemas.openxmlformats.org/officeDocument/2006/relationships/image" Target="../media/image9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4" Type="http://schemas.openxmlformats.org/officeDocument/2006/relationships/image" Target="../media/image100.emf"/><Relationship Id="rId5" Type="http://schemas.openxmlformats.org/officeDocument/2006/relationships/image" Target="../media/image101.emf"/><Relationship Id="rId6" Type="http://schemas.openxmlformats.org/officeDocument/2006/relationships/image" Target="../media/image102.emf"/><Relationship Id="rId7" Type="http://schemas.openxmlformats.org/officeDocument/2006/relationships/image" Target="../media/image103.emf"/><Relationship Id="rId8" Type="http://schemas.openxmlformats.org/officeDocument/2006/relationships/image" Target="../media/image10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4" Type="http://schemas.openxmlformats.org/officeDocument/2006/relationships/image" Target="../media/image106.emf"/><Relationship Id="rId5" Type="http://schemas.openxmlformats.org/officeDocument/2006/relationships/image" Target="../media/image104.emf"/><Relationship Id="rId6" Type="http://schemas.openxmlformats.org/officeDocument/2006/relationships/image" Target="../media/image10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4" Type="http://schemas.openxmlformats.org/officeDocument/2006/relationships/image" Target="../media/image101.emf"/><Relationship Id="rId5" Type="http://schemas.openxmlformats.org/officeDocument/2006/relationships/image" Target="../media/image102.emf"/><Relationship Id="rId6" Type="http://schemas.openxmlformats.org/officeDocument/2006/relationships/image" Target="../media/image103.emf"/><Relationship Id="rId7" Type="http://schemas.openxmlformats.org/officeDocument/2006/relationships/image" Target="../media/image10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4" Type="http://schemas.openxmlformats.org/officeDocument/2006/relationships/image" Target="../media/image110.emf"/><Relationship Id="rId5" Type="http://schemas.openxmlformats.org/officeDocument/2006/relationships/image" Target="../media/image111.emf"/><Relationship Id="rId6" Type="http://schemas.openxmlformats.org/officeDocument/2006/relationships/image" Target="../media/image112.emf"/><Relationship Id="rId7" Type="http://schemas.openxmlformats.org/officeDocument/2006/relationships/image" Target="../media/image1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4" Type="http://schemas.openxmlformats.org/officeDocument/2006/relationships/image" Target="../media/image114.emf"/><Relationship Id="rId5" Type="http://schemas.openxmlformats.org/officeDocument/2006/relationships/image" Target="../media/image1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4" Type="http://schemas.openxmlformats.org/officeDocument/2006/relationships/image" Target="../media/image112.emf"/><Relationship Id="rId5" Type="http://schemas.openxmlformats.org/officeDocument/2006/relationships/image" Target="../media/image117.emf"/><Relationship Id="rId6" Type="http://schemas.openxmlformats.org/officeDocument/2006/relationships/image" Target="../media/image1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4" Type="http://schemas.openxmlformats.org/officeDocument/2006/relationships/image" Target="../media/image120.emf"/><Relationship Id="rId5" Type="http://schemas.openxmlformats.org/officeDocument/2006/relationships/image" Target="../media/image1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4" Type="http://schemas.openxmlformats.org/officeDocument/2006/relationships/image" Target="../media/image124.emf"/><Relationship Id="rId5" Type="http://schemas.openxmlformats.org/officeDocument/2006/relationships/image" Target="../media/image1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4" Type="http://schemas.openxmlformats.org/officeDocument/2006/relationships/image" Target="../media/image124.emf"/><Relationship Id="rId5" Type="http://schemas.openxmlformats.org/officeDocument/2006/relationships/image" Target="../media/image1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4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4" Type="http://schemas.openxmlformats.org/officeDocument/2006/relationships/image" Target="../media/image128.emf"/><Relationship Id="rId5" Type="http://schemas.openxmlformats.org/officeDocument/2006/relationships/image" Target="../media/image129.emf"/><Relationship Id="rId6" Type="http://schemas.openxmlformats.org/officeDocument/2006/relationships/image" Target="../media/image1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131.emf"/><Relationship Id="rId5" Type="http://schemas.openxmlformats.org/officeDocument/2006/relationships/image" Target="../media/image13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4" Type="http://schemas.openxmlformats.org/officeDocument/2006/relationships/image" Target="../media/image134.emf"/><Relationship Id="rId5" Type="http://schemas.openxmlformats.org/officeDocument/2006/relationships/image" Target="../media/image135.png"/><Relationship Id="rId6" Type="http://schemas.openxmlformats.org/officeDocument/2006/relationships/image" Target="../media/image13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emf"/><Relationship Id="rId12" Type="http://schemas.openxmlformats.org/officeDocument/2006/relationships/image" Target="../media/image36.emf"/><Relationship Id="rId13" Type="http://schemas.openxmlformats.org/officeDocument/2006/relationships/image" Target="../media/image139.png"/><Relationship Id="rId14" Type="http://schemas.openxmlformats.org/officeDocument/2006/relationships/image" Target="../media/image136.emf"/><Relationship Id="rId15" Type="http://schemas.openxmlformats.org/officeDocument/2006/relationships/image" Target="../media/image14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7.emf"/><Relationship Id="rId4" Type="http://schemas.openxmlformats.org/officeDocument/2006/relationships/image" Target="../media/image13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31.emf"/><Relationship Id="rId8" Type="http://schemas.openxmlformats.org/officeDocument/2006/relationships/image" Target="../media/image32.emf"/><Relationship Id="rId9" Type="http://schemas.openxmlformats.org/officeDocument/2006/relationships/image" Target="../media/image33.emf"/><Relationship Id="rId10" Type="http://schemas.openxmlformats.org/officeDocument/2006/relationships/image" Target="../media/image3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4" Type="http://schemas.openxmlformats.org/officeDocument/2006/relationships/image" Target="../media/image142.emf"/><Relationship Id="rId5" Type="http://schemas.openxmlformats.org/officeDocument/2006/relationships/image" Target="../media/image143.emf"/><Relationship Id="rId6" Type="http://schemas.openxmlformats.org/officeDocument/2006/relationships/image" Target="../media/image144.emf"/><Relationship Id="rId7" Type="http://schemas.openxmlformats.org/officeDocument/2006/relationships/image" Target="../media/image145.emf"/><Relationship Id="rId8" Type="http://schemas.openxmlformats.org/officeDocument/2006/relationships/image" Target="../media/image131.emf"/><Relationship Id="rId9" Type="http://schemas.openxmlformats.org/officeDocument/2006/relationships/image" Target="../media/image42.emf"/><Relationship Id="rId10" Type="http://schemas.openxmlformats.org/officeDocument/2006/relationships/image" Target="../media/image14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4" Type="http://schemas.openxmlformats.org/officeDocument/2006/relationships/image" Target="../media/image15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4" Type="http://schemas.openxmlformats.org/officeDocument/2006/relationships/image" Target="../media/image15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5.emf"/><Relationship Id="rId12" Type="http://schemas.openxmlformats.org/officeDocument/2006/relationships/image" Target="../media/image15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151.emf"/><Relationship Id="rId6" Type="http://schemas.openxmlformats.org/officeDocument/2006/relationships/image" Target="../media/image29.emf"/><Relationship Id="rId7" Type="http://schemas.openxmlformats.org/officeDocument/2006/relationships/image" Target="../media/image31.emf"/><Relationship Id="rId8" Type="http://schemas.openxmlformats.org/officeDocument/2006/relationships/image" Target="../media/image152.emf"/><Relationship Id="rId9" Type="http://schemas.openxmlformats.org/officeDocument/2006/relationships/image" Target="../media/image153.emf"/><Relationship Id="rId10" Type="http://schemas.openxmlformats.org/officeDocument/2006/relationships/image" Target="../media/image154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4" Type="http://schemas.openxmlformats.org/officeDocument/2006/relationships/image" Target="../media/image158.emf"/><Relationship Id="rId5" Type="http://schemas.openxmlformats.org/officeDocument/2006/relationships/image" Target="../media/image159.emf"/><Relationship Id="rId6" Type="http://schemas.openxmlformats.org/officeDocument/2006/relationships/image" Target="../media/image16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4" Type="http://schemas.openxmlformats.org/officeDocument/2006/relationships/image" Target="../media/image163.emf"/><Relationship Id="rId5" Type="http://schemas.openxmlformats.org/officeDocument/2006/relationships/image" Target="../media/image164.emf"/><Relationship Id="rId6" Type="http://schemas.openxmlformats.org/officeDocument/2006/relationships/image" Target="../media/image165.emf"/><Relationship Id="rId7" Type="http://schemas.openxmlformats.org/officeDocument/2006/relationships/image" Target="../media/image166.emf"/><Relationship Id="rId8" Type="http://schemas.openxmlformats.org/officeDocument/2006/relationships/image" Target="../media/image167.emf"/><Relationship Id="rId9" Type="http://schemas.openxmlformats.org/officeDocument/2006/relationships/image" Target="../media/image16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4" Type="http://schemas.openxmlformats.org/officeDocument/2006/relationships/image" Target="../media/image170.emf"/><Relationship Id="rId5" Type="http://schemas.openxmlformats.org/officeDocument/2006/relationships/image" Target="../media/image171.emf"/><Relationship Id="rId6" Type="http://schemas.openxmlformats.org/officeDocument/2006/relationships/image" Target="../media/image172.emf"/><Relationship Id="rId7" Type="http://schemas.openxmlformats.org/officeDocument/2006/relationships/image" Target="../media/image173.emf"/><Relationship Id="rId8" Type="http://schemas.openxmlformats.org/officeDocument/2006/relationships/image" Target="../media/image174.emf"/><Relationship Id="rId9" Type="http://schemas.openxmlformats.org/officeDocument/2006/relationships/image" Target="../media/image175.emf"/><Relationship Id="rId10" Type="http://schemas.openxmlformats.org/officeDocument/2006/relationships/image" Target="../media/image176.emf"/><Relationship Id="rId11" Type="http://schemas.openxmlformats.org/officeDocument/2006/relationships/image" Target="../media/image17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4" Type="http://schemas.openxmlformats.org/officeDocument/2006/relationships/image" Target="../media/image178.emf"/><Relationship Id="rId5" Type="http://schemas.openxmlformats.org/officeDocument/2006/relationships/image" Target="../media/image17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4" Type="http://schemas.openxmlformats.org/officeDocument/2006/relationships/image" Target="../media/image182.emf"/><Relationship Id="rId5" Type="http://schemas.openxmlformats.org/officeDocument/2006/relationships/image" Target="../media/image18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5.emf"/><Relationship Id="rId3" Type="http://schemas.openxmlformats.org/officeDocument/2006/relationships/image" Target="../media/image18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emf"/><Relationship Id="rId4" Type="http://schemas.openxmlformats.org/officeDocument/2006/relationships/image" Target="../media/image188.emf"/><Relationship Id="rId5" Type="http://schemas.openxmlformats.org/officeDocument/2006/relationships/image" Target="../media/image18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emf"/><Relationship Id="rId4" Type="http://schemas.openxmlformats.org/officeDocument/2006/relationships/image" Target="../media/image179.emf"/><Relationship Id="rId5" Type="http://schemas.openxmlformats.org/officeDocument/2006/relationships/image" Target="../media/image190.emf"/><Relationship Id="rId6" Type="http://schemas.openxmlformats.org/officeDocument/2006/relationships/image" Target="../media/image191.emf"/><Relationship Id="rId7" Type="http://schemas.openxmlformats.org/officeDocument/2006/relationships/image" Target="../media/image19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4" Type="http://schemas.openxmlformats.org/officeDocument/2006/relationships/image" Target="../media/image194.emf"/><Relationship Id="rId5" Type="http://schemas.openxmlformats.org/officeDocument/2006/relationships/image" Target="../media/image195.png"/><Relationship Id="rId6" Type="http://schemas.openxmlformats.org/officeDocument/2006/relationships/image" Target="../media/image196.png"/><Relationship Id="rId7" Type="http://schemas.openxmlformats.org/officeDocument/2006/relationships/image" Target="../media/image197.emf"/><Relationship Id="rId8" Type="http://schemas.openxmlformats.org/officeDocument/2006/relationships/image" Target="../media/image18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4" Type="http://schemas.openxmlformats.org/officeDocument/2006/relationships/image" Target="../media/image19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emf"/><Relationship Id="rId3" Type="http://schemas.openxmlformats.org/officeDocument/2006/relationships/image" Target="../media/image199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emf"/><Relationship Id="rId3" Type="http://schemas.openxmlformats.org/officeDocument/2006/relationships/image" Target="../media/image199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emf"/><Relationship Id="rId3" Type="http://schemas.openxmlformats.org/officeDocument/2006/relationships/image" Target="../media/image199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emf"/><Relationship Id="rId3" Type="http://schemas.openxmlformats.org/officeDocument/2006/relationships/image" Target="../media/image199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emf"/><Relationship Id="rId3" Type="http://schemas.openxmlformats.org/officeDocument/2006/relationships/image" Target="../media/image199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emf"/><Relationship Id="rId4" Type="http://schemas.openxmlformats.org/officeDocument/2006/relationships/image" Target="../media/image18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emf"/><Relationship Id="rId4" Type="http://schemas.openxmlformats.org/officeDocument/2006/relationships/image" Target="../media/image18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emf"/><Relationship Id="rId4" Type="http://schemas.openxmlformats.org/officeDocument/2006/relationships/image" Target="../media/image18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emf"/><Relationship Id="rId3" Type="http://schemas.openxmlformats.org/officeDocument/2006/relationships/image" Target="../media/image19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emf"/><Relationship Id="rId3" Type="http://schemas.openxmlformats.org/officeDocument/2006/relationships/image" Target="../media/image199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emf"/><Relationship Id="rId3" Type="http://schemas.openxmlformats.org/officeDocument/2006/relationships/image" Target="../media/image199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emf"/><Relationship Id="rId3" Type="http://schemas.openxmlformats.org/officeDocument/2006/relationships/image" Target="../media/image199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emf"/><Relationship Id="rId3" Type="http://schemas.openxmlformats.org/officeDocument/2006/relationships/image" Target="../media/image199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1.emf"/><Relationship Id="rId3" Type="http://schemas.openxmlformats.org/officeDocument/2006/relationships/image" Target="../media/image202.e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3.emf"/><Relationship Id="rId3" Type="http://schemas.openxmlformats.org/officeDocument/2006/relationships/image" Target="../media/image20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4" Type="http://schemas.openxmlformats.org/officeDocument/2006/relationships/image" Target="../media/image207.png"/><Relationship Id="rId5" Type="http://schemas.openxmlformats.org/officeDocument/2006/relationships/image" Target="../media/image20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5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66900"/>
            <a:ext cx="7772400" cy="13192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noProof="0" dirty="0" smtClean="0">
                <a:ea typeface="+mj-ea"/>
                <a:cs typeface="Arial"/>
              </a:rPr>
              <a:t>IFT 615 – Intelligence artificielle</a:t>
            </a:r>
            <a:br>
              <a:rPr lang="fr-CA" noProof="0" dirty="0" smtClean="0">
                <a:ea typeface="+mj-ea"/>
                <a:cs typeface="Arial"/>
              </a:rPr>
            </a:br>
            <a:r>
              <a:rPr lang="fr-CA" noProof="0" dirty="0" smtClean="0">
                <a:ea typeface="+mj-ea"/>
                <a:cs typeface="Arial"/>
              </a:rPr>
              <a:t/>
            </a:r>
            <a:br>
              <a:rPr lang="fr-CA" noProof="0" dirty="0" smtClean="0">
                <a:ea typeface="+mj-ea"/>
                <a:cs typeface="Arial"/>
              </a:rPr>
            </a:br>
            <a:r>
              <a:rPr lang="fr-CA" sz="2000" noProof="0" dirty="0" smtClean="0">
                <a:solidFill>
                  <a:schemeClr val="tx1"/>
                </a:solidFill>
                <a:ea typeface="+mj-ea"/>
                <a:cs typeface="Arial"/>
              </a:rPr>
              <a:t/>
            </a:r>
            <a:br>
              <a:rPr lang="fr-CA" sz="2000" noProof="0" dirty="0" smtClean="0">
                <a:solidFill>
                  <a:schemeClr val="tx1"/>
                </a:solidFill>
                <a:ea typeface="+mj-ea"/>
                <a:cs typeface="Arial"/>
              </a:rPr>
            </a:br>
            <a:r>
              <a:rPr lang="fr-CA" sz="2400" noProof="0" dirty="0" smtClean="0">
                <a:ea typeface="+mj-ea"/>
                <a:cs typeface="Arial"/>
              </a:rPr>
              <a:t/>
            </a:r>
            <a:br>
              <a:rPr lang="fr-CA" sz="2400" noProof="0" dirty="0" smtClean="0">
                <a:ea typeface="+mj-ea"/>
                <a:cs typeface="Arial"/>
              </a:rPr>
            </a:br>
            <a:r>
              <a:rPr lang="fr-CA" sz="2400" noProof="0" dirty="0" smtClean="0">
                <a:solidFill>
                  <a:srgbClr val="000066"/>
                </a:solidFill>
                <a:ea typeface="굴림" charset="0"/>
                <a:cs typeface="Arial"/>
              </a:rPr>
              <a:t>Apprentissage automatique</a:t>
            </a:r>
            <a:endParaRPr lang="fr-CA" sz="2400" noProof="0" dirty="0">
              <a:ea typeface="+mj-ea"/>
              <a:cs typeface="Arial"/>
            </a:endParaRP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noProof="0" dirty="0" smtClean="0">
                <a:latin typeface="Calibri" charset="0"/>
                <a:cs typeface="Calibri" charset="0"/>
              </a:rPr>
              <a:t>Hugo </a:t>
            </a:r>
            <a:r>
              <a:rPr lang="fr-CA" noProof="0" dirty="0" err="1" smtClean="0">
                <a:latin typeface="Calibri" charset="0"/>
                <a:cs typeface="Calibri" charset="0"/>
              </a:rPr>
              <a:t>Larochelle</a:t>
            </a:r>
            <a:endParaRPr lang="fr-CA" noProof="0" dirty="0" smtClean="0">
              <a:latin typeface="Calibri" charset="0"/>
              <a:cs typeface="Calibri" charset="0"/>
            </a:endParaRPr>
          </a:p>
          <a:p>
            <a:r>
              <a:rPr lang="fr-CA" noProof="0" dirty="0" smtClean="0">
                <a:latin typeface="Calibri" charset="0"/>
                <a:cs typeface="Calibri" charset="0"/>
              </a:rPr>
              <a:t>Département d’informatique</a:t>
            </a:r>
          </a:p>
          <a:p>
            <a:r>
              <a:rPr lang="fr-CA" noProof="0" dirty="0" smtClean="0">
                <a:latin typeface="Calibri" charset="0"/>
                <a:cs typeface="Calibri" charset="0"/>
              </a:rPr>
              <a:t>Université de Sherbrooke</a:t>
            </a:r>
          </a:p>
          <a:p>
            <a:r>
              <a:rPr lang="fr-CA" sz="1800" noProof="0" dirty="0" smtClean="0">
                <a:solidFill>
                  <a:srgbClr val="000066"/>
                </a:solidFill>
                <a:latin typeface="Calibri" charset="0"/>
                <a:cs typeface="Calibri" charset="0"/>
              </a:rPr>
              <a:t>http://</a:t>
            </a:r>
            <a:r>
              <a:rPr lang="fr-CA" sz="1800" noProof="0" dirty="0" err="1" smtClean="0">
                <a:solidFill>
                  <a:srgbClr val="000066"/>
                </a:solidFill>
                <a:latin typeface="Calibri" charset="0"/>
                <a:cs typeface="Calibri" charset="0"/>
              </a:rPr>
              <a:t>www.dmi.usherb.ca</a:t>
            </a:r>
            <a:r>
              <a:rPr lang="fr-CA" sz="1800" noProof="0" dirty="0" smtClean="0">
                <a:solidFill>
                  <a:srgbClr val="000066"/>
                </a:solidFill>
                <a:latin typeface="Calibri" charset="0"/>
                <a:cs typeface="Calibri" charset="0"/>
              </a:rPr>
              <a:t>/~</a:t>
            </a:r>
            <a:r>
              <a:rPr lang="fr-CA" sz="1800" noProof="0" dirty="0" err="1" smtClean="0">
                <a:solidFill>
                  <a:srgbClr val="000066"/>
                </a:solidFill>
                <a:latin typeface="Calibri" charset="0"/>
                <a:cs typeface="Calibri" charset="0"/>
              </a:rPr>
              <a:t>larocheh</a:t>
            </a:r>
            <a:r>
              <a:rPr lang="fr-CA" sz="1800" noProof="0" dirty="0" smtClean="0">
                <a:solidFill>
                  <a:srgbClr val="000066"/>
                </a:solidFill>
                <a:latin typeface="Calibri" charset="0"/>
                <a:cs typeface="Calibri" charset="0"/>
              </a:rPr>
              <a:t>/cours/ift615.html</a:t>
            </a:r>
            <a:endParaRPr lang="fr-CA" sz="1800" noProof="0" dirty="0">
              <a:solidFill>
                <a:srgbClr val="000066"/>
              </a:solidFill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065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Illustration: 3 plus proches voisins</a:t>
            </a:r>
            <a:endParaRPr lang="fr-CA" noProof="0" dirty="0"/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Reconnaissance de caractère: est-ce un ‘e’ ou un ‘o’?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5C2-26F0-C84F-B484-A651D7D8109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8" name="Accolade ouvrante 27"/>
          <p:cNvSpPr/>
          <p:nvPr/>
        </p:nvSpPr>
        <p:spPr>
          <a:xfrm>
            <a:off x="2856182" y="3123662"/>
            <a:ext cx="247300" cy="3570261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fr-CA"/>
          </a:p>
        </p:txBody>
      </p:sp>
      <p:sp>
        <p:nvSpPr>
          <p:cNvPr id="29" name="Accolade ouvrante 28"/>
          <p:cNvSpPr/>
          <p:nvPr/>
        </p:nvSpPr>
        <p:spPr>
          <a:xfrm>
            <a:off x="6396194" y="4281913"/>
            <a:ext cx="209242" cy="1272557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fr-CA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41" y="2303375"/>
            <a:ext cx="5791040" cy="244070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878861" y="5128736"/>
            <a:ext cx="222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latin typeface="+mj-lt"/>
              </a:rPr>
              <a:t>3 plus proches voisins</a:t>
            </a:r>
            <a:endParaRPr lang="fr-CA" dirty="0"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710972" y="5122672"/>
            <a:ext cx="166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latin typeface="+mj-lt"/>
              </a:rPr>
              <a:t>nouvelle entrée</a:t>
            </a:r>
            <a:endParaRPr lang="fr-CA" dirty="0"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528823" y="3308328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000090"/>
                </a:solidFill>
                <a:latin typeface="+mj-lt"/>
              </a:rPr>
              <a:t>Vrai!</a:t>
            </a:r>
            <a:endParaRPr lang="fr-CA" b="1" dirty="0">
              <a:solidFill>
                <a:srgbClr val="000090"/>
              </a:solidFill>
              <a:latin typeface="+mj-lt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826000" y="2000250"/>
            <a:ext cx="1460500" cy="469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2016125" y="2000250"/>
            <a:ext cx="2809875" cy="469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3173413" y="2000250"/>
            <a:ext cx="1652587" cy="469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4318000" y="2000252"/>
            <a:ext cx="508000" cy="469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 rot="1056970">
            <a:off x="4887808" y="1884960"/>
            <a:ext cx="122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>
                <a:latin typeface="+mj-lt"/>
              </a:rPr>
              <a:t>vote</a:t>
            </a:r>
          </a:p>
          <a:p>
            <a:pPr algn="ctr"/>
            <a:r>
              <a:rPr lang="fr-CA" dirty="0" smtClean="0">
                <a:latin typeface="+mj-lt"/>
              </a:rPr>
              <a:t>majoritaire</a:t>
            </a:r>
            <a:endParaRPr lang="fr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787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Illustration: 3 plus proches voisins</a:t>
            </a:r>
            <a:endParaRPr lang="fr-CA" noProof="0" dirty="0"/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Reconnaissance de caractère: est-ce un ‘e’ ou un ‘o’?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5C2-26F0-C84F-B484-A651D7D8109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" name="Accolade ouvrante 27"/>
          <p:cNvSpPr/>
          <p:nvPr/>
        </p:nvSpPr>
        <p:spPr>
          <a:xfrm>
            <a:off x="2856182" y="3123662"/>
            <a:ext cx="247300" cy="3570261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fr-CA"/>
          </a:p>
        </p:txBody>
      </p:sp>
      <p:sp>
        <p:nvSpPr>
          <p:cNvPr id="29" name="Accolade ouvrante 28"/>
          <p:cNvSpPr/>
          <p:nvPr/>
        </p:nvSpPr>
        <p:spPr>
          <a:xfrm>
            <a:off x="6396194" y="4281913"/>
            <a:ext cx="209242" cy="1272557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1878861" y="5128736"/>
            <a:ext cx="222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latin typeface="+mj-lt"/>
              </a:rPr>
              <a:t>3 plus proches voisins</a:t>
            </a:r>
            <a:endParaRPr lang="fr-CA" dirty="0"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710972" y="5122672"/>
            <a:ext cx="166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latin typeface="+mj-lt"/>
              </a:rPr>
              <a:t>nouvelle entrée</a:t>
            </a:r>
            <a:endParaRPr lang="fr-CA" dirty="0">
              <a:latin typeface="+mj-l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39" y="2370080"/>
            <a:ext cx="5797262" cy="233877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498505" y="3308328"/>
            <a:ext cx="70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FF0000"/>
                </a:solidFill>
                <a:latin typeface="+mj-lt"/>
              </a:rPr>
              <a:t>Faux!</a:t>
            </a:r>
            <a:endParaRPr lang="fr-CA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826000" y="2000250"/>
            <a:ext cx="1460500" cy="469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2016125" y="2000250"/>
            <a:ext cx="2809875" cy="469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173413" y="2000250"/>
            <a:ext cx="1652587" cy="469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318000" y="2000252"/>
            <a:ext cx="508000" cy="469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 rot="1056970">
            <a:off x="4887808" y="1884960"/>
            <a:ext cx="122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>
                <a:latin typeface="+mj-lt"/>
              </a:rPr>
              <a:t>vote</a:t>
            </a:r>
          </a:p>
          <a:p>
            <a:pPr algn="ctr"/>
            <a:r>
              <a:rPr lang="fr-CA" dirty="0" smtClean="0">
                <a:latin typeface="+mj-lt"/>
              </a:rPr>
              <a:t>majoritaire</a:t>
            </a:r>
            <a:endParaRPr lang="fr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401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Illustration: 3 plus proches voisins</a:t>
            </a:r>
            <a:endParaRPr lang="fr-CA" noProof="0" dirty="0"/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Reconnaissance de caractère: est-ce un ‘e’ ou un ‘o’?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5C2-26F0-C84F-B484-A651D7D8109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8" name="Accolade ouvrante 27"/>
          <p:cNvSpPr/>
          <p:nvPr/>
        </p:nvSpPr>
        <p:spPr>
          <a:xfrm>
            <a:off x="2856182" y="3123662"/>
            <a:ext cx="247300" cy="3570261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fr-CA"/>
          </a:p>
        </p:txBody>
      </p:sp>
      <p:sp>
        <p:nvSpPr>
          <p:cNvPr id="29" name="Accolade ouvrante 28"/>
          <p:cNvSpPr/>
          <p:nvPr/>
        </p:nvSpPr>
        <p:spPr>
          <a:xfrm>
            <a:off x="6396194" y="4281913"/>
            <a:ext cx="209242" cy="1272557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1878861" y="5128736"/>
            <a:ext cx="222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latin typeface="+mj-lt"/>
              </a:rPr>
              <a:t>3 plus proches voisins</a:t>
            </a:r>
            <a:endParaRPr lang="fr-CA" dirty="0"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710972" y="5122672"/>
            <a:ext cx="166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latin typeface="+mj-lt"/>
              </a:rPr>
              <a:t>nouvelle entrée</a:t>
            </a:r>
            <a:endParaRPr lang="fr-CA" dirty="0"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528832" y="3308328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000090"/>
                </a:solidFill>
                <a:latin typeface="+mj-lt"/>
              </a:rPr>
              <a:t>Vrai!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86" y="2367173"/>
            <a:ext cx="5726603" cy="2283392"/>
          </a:xfrm>
          <a:prstGeom prst="rect">
            <a:avLst/>
          </a:prstGeom>
        </p:spPr>
      </p:pic>
      <p:sp>
        <p:nvSpPr>
          <p:cNvPr id="20" name="Forme libre 19"/>
          <p:cNvSpPr/>
          <p:nvPr/>
        </p:nvSpPr>
        <p:spPr>
          <a:xfrm>
            <a:off x="298277" y="4323991"/>
            <a:ext cx="992279" cy="1339588"/>
          </a:xfrm>
          <a:custGeom>
            <a:avLst/>
            <a:gdLst>
              <a:gd name="connsiteX0" fmla="*/ 992279 w 992279"/>
              <a:gd name="connsiteY0" fmla="*/ 46718 h 2054063"/>
              <a:gd name="connsiteX1" fmla="*/ 111423 w 992279"/>
              <a:gd name="connsiteY1" fmla="*/ 149134 h 2054063"/>
              <a:gd name="connsiteX2" fmla="*/ 90938 w 992279"/>
              <a:gd name="connsiteY2" fmla="*/ 1285946 h 2054063"/>
              <a:gd name="connsiteX3" fmla="*/ 828399 w 992279"/>
              <a:gd name="connsiteY3" fmla="*/ 2054063 h 205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279" h="2054063">
                <a:moveTo>
                  <a:pt x="992279" y="46718"/>
                </a:moveTo>
                <a:cubicBezTo>
                  <a:pt x="626962" y="-5343"/>
                  <a:pt x="261646" y="-57404"/>
                  <a:pt x="111423" y="149134"/>
                </a:cubicBezTo>
                <a:cubicBezTo>
                  <a:pt x="-38800" y="355672"/>
                  <a:pt x="-28558" y="968458"/>
                  <a:pt x="90938" y="1285946"/>
                </a:cubicBezTo>
                <a:cubicBezTo>
                  <a:pt x="210434" y="1603434"/>
                  <a:pt x="628670" y="1891905"/>
                  <a:pt x="828399" y="2054063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ZoneTexte 22"/>
          <p:cNvSpPr txBox="1"/>
          <p:nvPr/>
        </p:nvSpPr>
        <p:spPr>
          <a:xfrm>
            <a:off x="1092299" y="5493018"/>
            <a:ext cx="163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solidFill>
                  <a:srgbClr val="000090"/>
                </a:solidFill>
                <a:latin typeface="+mj-lt"/>
              </a:rPr>
              <a:t>nouveau voisin</a:t>
            </a:r>
            <a:endParaRPr lang="fr-CA" b="1" dirty="0">
              <a:solidFill>
                <a:srgbClr val="000090"/>
              </a:solidFill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047889" y="1594128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solidFill>
                  <a:srgbClr val="000090"/>
                </a:solidFill>
                <a:latin typeface="+mj-lt"/>
              </a:rPr>
              <a:t>Si on ajoute</a:t>
            </a:r>
          </a:p>
          <a:p>
            <a:r>
              <a:rPr lang="fr-CA" b="1" dirty="0" smtClean="0">
                <a:solidFill>
                  <a:srgbClr val="000090"/>
                </a:solidFill>
                <a:latin typeface="+mj-lt"/>
              </a:rPr>
              <a:t>200 exemples </a:t>
            </a:r>
            <a:r>
              <a:rPr lang="fr-CA" b="1" dirty="0">
                <a:solidFill>
                  <a:srgbClr val="000090"/>
                </a:solidFill>
                <a:latin typeface="+mj-lt"/>
              </a:rPr>
              <a:t/>
            </a:r>
            <a:br>
              <a:rPr lang="fr-CA" b="1" dirty="0">
                <a:solidFill>
                  <a:srgbClr val="000090"/>
                </a:solidFill>
                <a:latin typeface="+mj-lt"/>
              </a:rPr>
            </a:br>
            <a:r>
              <a:rPr lang="fr-CA" b="1" dirty="0">
                <a:solidFill>
                  <a:srgbClr val="000090"/>
                </a:solidFill>
                <a:latin typeface="+mj-lt"/>
              </a:rPr>
              <a:t>par </a:t>
            </a:r>
            <a:r>
              <a:rPr lang="fr-CA" b="1" dirty="0" smtClean="0">
                <a:solidFill>
                  <a:srgbClr val="000090"/>
                </a:solidFill>
                <a:latin typeface="+mj-lt"/>
              </a:rPr>
              <a:t>classe... </a:t>
            </a:r>
            <a:endParaRPr lang="fr-CA" b="1" dirty="0">
              <a:solidFill>
                <a:srgbClr val="000090"/>
              </a:solidFill>
              <a:latin typeface="+mj-lt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4826000" y="2000250"/>
            <a:ext cx="1460500" cy="469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2016125" y="2000250"/>
            <a:ext cx="2809875" cy="469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3173413" y="2000250"/>
            <a:ext cx="1652587" cy="469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4318000" y="2000252"/>
            <a:ext cx="508000" cy="469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1056970">
            <a:off x="4887808" y="1884960"/>
            <a:ext cx="122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>
                <a:latin typeface="+mj-lt"/>
              </a:rPr>
              <a:t>vote</a:t>
            </a:r>
          </a:p>
          <a:p>
            <a:pPr algn="ctr"/>
            <a:r>
              <a:rPr lang="fr-CA" dirty="0" smtClean="0">
                <a:latin typeface="+mj-lt"/>
              </a:rPr>
              <a:t>majoritaire</a:t>
            </a:r>
            <a:endParaRPr lang="fr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1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problème d’apprentissage supervisé est formulé comme suit:</a:t>
            </a:r>
          </a:p>
          <a:p>
            <a:pPr marL="0" indent="0">
              <a:buNone/>
            </a:pPr>
            <a:r>
              <a:rPr lang="fr-CA" dirty="0"/>
              <a:t>	« Étant donné un </a:t>
            </a:r>
            <a:r>
              <a:rPr lang="fr-CA" b="1" dirty="0"/>
              <a:t>ensemble d’entraînement</a:t>
            </a:r>
            <a:r>
              <a:rPr lang="fr-CA" dirty="0"/>
              <a:t> de </a:t>
            </a:r>
            <a:r>
              <a:rPr lang="fr-CA" i="1" dirty="0">
                <a:latin typeface="Times"/>
                <a:cs typeface="Times"/>
              </a:rPr>
              <a:t>N</a:t>
            </a:r>
            <a:r>
              <a:rPr lang="fr-CA" dirty="0"/>
              <a:t> exemples: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	   où chaque       a été généré par une </a:t>
            </a:r>
            <a:r>
              <a:rPr lang="fr-CA" b="1" dirty="0"/>
              <a:t>fonction inconnue</a:t>
            </a:r>
            <a:r>
              <a:rPr lang="fr-CA" dirty="0"/>
              <a:t>                    ,</a:t>
            </a:r>
            <a:br>
              <a:rPr lang="fr-CA" dirty="0"/>
            </a:br>
            <a:r>
              <a:rPr lang="fr-CA" dirty="0"/>
              <a:t>	   découvrir une nouvelle fonction    </a:t>
            </a:r>
            <a:r>
              <a:rPr lang="fr-CA" dirty="0" smtClean="0"/>
              <a:t> (</a:t>
            </a:r>
            <a:r>
              <a:rPr lang="fr-CA" b="1" dirty="0" smtClean="0"/>
              <a:t>modèle</a:t>
            </a:r>
            <a:r>
              <a:rPr lang="fr-CA" dirty="0" smtClean="0"/>
              <a:t> ou </a:t>
            </a:r>
            <a:r>
              <a:rPr lang="fr-CA" b="1" dirty="0" smtClean="0"/>
              <a:t>hypothèse</a:t>
            </a:r>
            <a:r>
              <a:rPr lang="fr-CA" dirty="0" smtClean="0"/>
              <a:t>)</a:t>
            </a:r>
            <a:br>
              <a:rPr lang="fr-CA" dirty="0" smtClean="0"/>
            </a:br>
            <a:r>
              <a:rPr lang="fr-CA" dirty="0" smtClean="0"/>
              <a:t>           qui </a:t>
            </a:r>
            <a:r>
              <a:rPr lang="fr-CA" dirty="0"/>
              <a:t>sera une </a:t>
            </a:r>
            <a:r>
              <a:rPr lang="fr-CA" dirty="0" smtClean="0"/>
              <a:t>bonne </a:t>
            </a:r>
            <a:r>
              <a:rPr lang="fr-CA" dirty="0"/>
              <a:t>approximation de     </a:t>
            </a:r>
            <a:r>
              <a:rPr lang="fr-CA" dirty="0" smtClean="0"/>
              <a:t>(</a:t>
            </a:r>
            <a:r>
              <a:rPr lang="fr-CA" dirty="0"/>
              <a:t>c’est à dire                         ) »</a:t>
            </a:r>
          </a:p>
          <a:p>
            <a:endParaRPr lang="fr-CA" dirty="0"/>
          </a:p>
          <a:p>
            <a:r>
              <a:rPr lang="fr-CA" dirty="0"/>
              <a:t>Un algorithme d’apprentissage peut donc être </a:t>
            </a:r>
            <a:r>
              <a:rPr lang="fr-CA" dirty="0" smtClean="0"/>
              <a:t>vu </a:t>
            </a:r>
            <a:r>
              <a:rPr lang="fr-CA" dirty="0"/>
              <a:t>comme étant une fonction        à laquelle on donne un ensemble d’entraînement et qui donne en retour cette fonction 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Apprentissage supervisé</a:t>
            </a:r>
            <a:endParaRPr lang="fr-CA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20" y="3209355"/>
            <a:ext cx="238315" cy="23831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86" y="3453057"/>
            <a:ext cx="152285" cy="22842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593" y="3769548"/>
            <a:ext cx="141405" cy="26709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93" y="5095803"/>
            <a:ext cx="167514" cy="2512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338" y="2571140"/>
            <a:ext cx="342900" cy="330200"/>
          </a:xfrm>
          <a:prstGeom prst="rect">
            <a:avLst/>
          </a:prstGeom>
        </p:spPr>
      </p:pic>
      <p:sp>
        <p:nvSpPr>
          <p:cNvPr id="8" name="Accolade fermante 7"/>
          <p:cNvSpPr/>
          <p:nvPr/>
        </p:nvSpPr>
        <p:spPr>
          <a:xfrm>
            <a:off x="6678116" y="2530172"/>
            <a:ext cx="159164" cy="4091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4254" y="4763791"/>
            <a:ext cx="238542" cy="2576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6800" y="5614955"/>
            <a:ext cx="1930400" cy="4699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5037" y="2596446"/>
            <a:ext cx="3964142" cy="32094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1519" y="3131544"/>
            <a:ext cx="1048797" cy="29177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1253" y="3771401"/>
            <a:ext cx="1319063" cy="2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1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Dans le cas de l’algorithme </a:t>
            </a:r>
            <a:r>
              <a:rPr lang="fr-CA" i="1" dirty="0"/>
              <a:t>k</a:t>
            </a:r>
            <a:r>
              <a:rPr lang="fr-CA" dirty="0"/>
              <a:t> plus proches voisins:</a:t>
            </a:r>
          </a:p>
          <a:p>
            <a:pPr lvl="1"/>
            <a:r>
              <a:rPr lang="fr-CA" dirty="0"/>
              <a:t>     est un programme qui produit lui-même un programme, soit celui qui fait une prédiction à l’aide de la procédure </a:t>
            </a:r>
            <a:r>
              <a:rPr lang="fr-CA" i="1" dirty="0"/>
              <a:t>k</a:t>
            </a:r>
            <a:r>
              <a:rPr lang="fr-CA" dirty="0"/>
              <a:t> plus proches voisins</a:t>
            </a:r>
          </a:p>
          <a:p>
            <a:pPr lvl="1"/>
            <a:r>
              <a:rPr lang="fr-CA" dirty="0"/>
              <a:t>                         est le programme qui fait voter les </a:t>
            </a:r>
            <a:r>
              <a:rPr lang="fr-CA" i="1" dirty="0"/>
              <a:t>k</a:t>
            </a:r>
            <a:r>
              <a:rPr lang="fr-CA" dirty="0"/>
              <a:t> plus proches voisins dans d’une entrée donnée</a:t>
            </a:r>
          </a:p>
          <a:p>
            <a:pPr lvl="1"/>
            <a:r>
              <a:rPr lang="fr-CA" dirty="0"/>
              <a:t>            est la sortie du programme pour l’entrée     , c’est à dire une prédiction de la classe de </a:t>
            </a:r>
          </a:p>
          <a:p>
            <a:pPr lvl="1"/>
            <a:r>
              <a:rPr lang="fr-CA" dirty="0"/>
              <a:t>      est la « fonction » qui a généré nos données d’entraînement</a:t>
            </a:r>
          </a:p>
          <a:p>
            <a:pPr lvl="2"/>
            <a:r>
              <a:rPr lang="fr-CA" dirty="0"/>
              <a:t>ex.: l’être humain qui a étiqueté les images de caractères</a:t>
            </a:r>
          </a:p>
          <a:p>
            <a:r>
              <a:rPr lang="fr-CA" dirty="0"/>
              <a:t>On peut démontrer que plus       est grand, plus      sera une bonne approximation de </a:t>
            </a:r>
          </a:p>
          <a:p>
            <a:pPr lvl="1"/>
            <a:r>
              <a:rPr lang="fr-CA" dirty="0"/>
              <a:t>i</a:t>
            </a:r>
            <a:r>
              <a:rPr lang="fr-CA" dirty="0" smtClean="0"/>
              <a:t>ntuition</a:t>
            </a:r>
            <a:r>
              <a:rPr lang="fr-CA" dirty="0"/>
              <a:t>: en augmentant la taille de l’ensemble d’entraînement, les </a:t>
            </a:r>
            <a:r>
              <a:rPr lang="fr-CA" i="1" dirty="0"/>
              <a:t>k</a:t>
            </a:r>
            <a:r>
              <a:rPr lang="fr-CA" dirty="0"/>
              <a:t> plus proches voisins ne peuvent changer qu’en étant encore plus proches (plus similaires) à l’entrée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Retour </a:t>
            </a:r>
            <a:r>
              <a:rPr lang="fr-CA" dirty="0"/>
              <a:t>sur </a:t>
            </a:r>
            <a:r>
              <a:rPr lang="fr-CA" dirty="0" err="1"/>
              <a:t>classifieur</a:t>
            </a:r>
            <a:r>
              <a:rPr lang="fr-CA" dirty="0"/>
              <a:t> </a:t>
            </a:r>
            <a:br>
              <a:rPr lang="fr-CA" dirty="0"/>
            </a:br>
            <a:r>
              <a:rPr lang="fr-CA" i="1" dirty="0"/>
              <a:t>k</a:t>
            </a:r>
            <a:r>
              <a:rPr lang="fr-CA" dirty="0"/>
              <a:t> plus proches voisins</a:t>
            </a:r>
            <a:endParaRPr lang="fr-CA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54" y="2015118"/>
            <a:ext cx="216856" cy="23420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94" y="2621312"/>
            <a:ext cx="1167084" cy="29177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960" y="2612422"/>
            <a:ext cx="257625" cy="24808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746" y="4475189"/>
            <a:ext cx="257625" cy="24808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770" y="4463242"/>
            <a:ext cx="167514" cy="25127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948" y="4785471"/>
            <a:ext cx="188210" cy="35550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337" y="3852392"/>
            <a:ext cx="155545" cy="293809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6994" y="3226887"/>
            <a:ext cx="512571" cy="29177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8820" y="3287142"/>
            <a:ext cx="190834" cy="16220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0820" y="3557017"/>
            <a:ext cx="190834" cy="1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9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Comment évaluer le succès d’un algorithme?</a:t>
            </a:r>
          </a:p>
          <a:p>
            <a:pPr lvl="1"/>
            <a:r>
              <a:rPr lang="fr-CA" dirty="0"/>
              <a:t>o</a:t>
            </a:r>
            <a:r>
              <a:rPr lang="fr-CA" dirty="0" smtClean="0"/>
              <a:t>n </a:t>
            </a:r>
            <a:r>
              <a:rPr lang="fr-CA" dirty="0"/>
              <a:t>pourrait regarder l’erreur moyenne commise sur les exemples d’entraînement, mais cette erreur sera nécessairement optimiste</a:t>
            </a:r>
          </a:p>
          <a:p>
            <a:pPr lvl="2"/>
            <a:r>
              <a:rPr lang="fr-CA" dirty="0"/>
              <a:t>     a déjà vu la bonne réponse pour ces exemples!</a:t>
            </a:r>
          </a:p>
          <a:p>
            <a:pPr lvl="2"/>
            <a:r>
              <a:rPr lang="fr-CA" dirty="0" smtClean="0"/>
              <a:t>on </a:t>
            </a:r>
            <a:r>
              <a:rPr lang="fr-CA" dirty="0"/>
              <a:t>mesure donc seulement la capacité de l’algorithme à </a:t>
            </a:r>
            <a:r>
              <a:rPr lang="fr-CA" b="1" dirty="0"/>
              <a:t>mémoriser</a:t>
            </a:r>
          </a:p>
          <a:p>
            <a:pPr lvl="2"/>
            <a:r>
              <a:rPr lang="fr-CA" dirty="0"/>
              <a:t>d</a:t>
            </a:r>
            <a:r>
              <a:rPr lang="fr-CA" dirty="0" smtClean="0"/>
              <a:t>ans </a:t>
            </a:r>
            <a:r>
              <a:rPr lang="fr-CA" dirty="0"/>
              <a:t>le cas 1 plus proche voisin, l’erreur sera de 0!</a:t>
            </a:r>
          </a:p>
          <a:p>
            <a:endParaRPr lang="fr-CA" dirty="0" smtClean="0"/>
          </a:p>
          <a:p>
            <a:r>
              <a:rPr lang="fr-CA" dirty="0" smtClean="0"/>
              <a:t>Ce </a:t>
            </a:r>
            <a:r>
              <a:rPr lang="fr-CA" dirty="0"/>
              <a:t>qui nous intéresse vraiment, c’est la capacité de l’algorithme à </a:t>
            </a:r>
            <a:r>
              <a:rPr lang="fr-CA" b="1" dirty="0"/>
              <a:t>généraliser</a:t>
            </a:r>
            <a:r>
              <a:rPr lang="fr-CA" dirty="0"/>
              <a:t> sur de </a:t>
            </a:r>
            <a:r>
              <a:rPr lang="fr-CA" b="1" dirty="0"/>
              <a:t>nouveaux </a:t>
            </a:r>
            <a:r>
              <a:rPr lang="fr-CA" b="1" dirty="0" smtClean="0"/>
              <a:t>exemples</a:t>
            </a:r>
          </a:p>
          <a:p>
            <a:pPr lvl="1"/>
            <a:r>
              <a:rPr lang="fr-CA" dirty="0" smtClean="0"/>
              <a:t>ça reflète mieux le contexte dans lequel on va utiliser </a:t>
            </a:r>
          </a:p>
          <a:p>
            <a:pPr lvl="1"/>
            <a:endParaRPr lang="fr-CA" dirty="0"/>
          </a:p>
          <a:p>
            <a:r>
              <a:rPr lang="fr-CA" dirty="0"/>
              <a:t>Pour mesurer la généralisation, on met de côté des exemples étiquetés, qui seront utilisés seulement à la toute fin, pour calculer l’erreur</a:t>
            </a:r>
          </a:p>
          <a:p>
            <a:pPr lvl="1"/>
            <a:r>
              <a:rPr lang="fr-CA" dirty="0"/>
              <a:t>o</a:t>
            </a:r>
            <a:r>
              <a:rPr lang="fr-CA" dirty="0" smtClean="0"/>
              <a:t>n </a:t>
            </a:r>
            <a:r>
              <a:rPr lang="fr-CA" dirty="0"/>
              <a:t>l’appel l’</a:t>
            </a:r>
            <a:r>
              <a:rPr lang="fr-CA" b="1" dirty="0"/>
              <a:t>ensemble de test</a:t>
            </a:r>
          </a:p>
          <a:p>
            <a:endParaRPr lang="fr-CA" b="1" dirty="0"/>
          </a:p>
          <a:p>
            <a:endParaRPr lang="fr-CA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Mesure de la performance d’un </a:t>
            </a:r>
            <a:br>
              <a:rPr lang="fr-CA" noProof="0" dirty="0" smtClean="0"/>
            </a:br>
            <a:r>
              <a:rPr lang="fr-CA" noProof="0" dirty="0" smtClean="0"/>
              <a:t>algorithme d’apprentissage</a:t>
            </a:r>
            <a:endParaRPr lang="fr-CA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88" y="2631932"/>
            <a:ext cx="125855" cy="18878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58" y="4539995"/>
            <a:ext cx="152285" cy="22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Deuxième algorithme: Perceptron</a:t>
            </a:r>
            <a:br>
              <a:rPr lang="fr-CA" noProof="0" dirty="0" smtClean="0"/>
            </a:br>
            <a:r>
              <a:rPr lang="fr-CA" sz="1800" dirty="0" smtClean="0"/>
              <a:t>(</a:t>
            </a:r>
            <a:r>
              <a:rPr lang="fr-CA" sz="1800" dirty="0" err="1" smtClean="0"/>
              <a:t>Rosenblatt</a:t>
            </a:r>
            <a:r>
              <a:rPr lang="fr-CA" sz="1800" dirty="0" smtClean="0"/>
              <a:t>, 1957)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des plus vieux algorithmes de classification</a:t>
            </a:r>
          </a:p>
          <a:p>
            <a:r>
              <a:rPr lang="fr-CA" b="1" dirty="0"/>
              <a:t>Idée</a:t>
            </a:r>
            <a:r>
              <a:rPr lang="fr-CA" dirty="0"/>
              <a:t>: modéliser </a:t>
            </a:r>
            <a:r>
              <a:rPr lang="fr-CA" dirty="0" smtClean="0"/>
              <a:t>la décision </a:t>
            </a:r>
            <a:r>
              <a:rPr lang="fr-CA" dirty="0"/>
              <a:t>à l’aide d’une fonction linéaire, suivi d’un </a:t>
            </a:r>
            <a:r>
              <a:rPr lang="fr-CA" dirty="0" smtClean="0"/>
              <a:t>seuil:</a:t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où                                      si            , sinon 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Le </a:t>
            </a:r>
            <a:r>
              <a:rPr lang="fr-CA" b="1" dirty="0" smtClean="0"/>
              <a:t>vecteur de poids</a:t>
            </a:r>
            <a:r>
              <a:rPr lang="fr-CA" dirty="0" smtClean="0"/>
              <a:t>       correspond aux </a:t>
            </a:r>
            <a:r>
              <a:rPr lang="fr-CA" b="1" dirty="0" smtClean="0"/>
              <a:t>paramètres</a:t>
            </a:r>
            <a:r>
              <a:rPr lang="fr-CA" dirty="0" smtClean="0"/>
              <a:t> du modèle</a:t>
            </a:r>
          </a:p>
          <a:p>
            <a:r>
              <a:rPr lang="fr-CA" dirty="0" smtClean="0"/>
              <a:t>On ajoute également un biais    , qui équivaut à ajouter une entrée</a:t>
            </a:r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84" y="2429621"/>
            <a:ext cx="3233136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62" y="2995931"/>
            <a:ext cx="1964256" cy="26524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789" y="3006888"/>
            <a:ext cx="580674" cy="21506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050" y="2969406"/>
            <a:ext cx="2168568" cy="291771"/>
          </a:xfrm>
          <a:prstGeom prst="rect">
            <a:avLst/>
          </a:prstGeom>
        </p:spPr>
      </p:pic>
      <p:grpSp>
        <p:nvGrpSpPr>
          <p:cNvPr id="49" name="Grouper 48"/>
          <p:cNvGrpSpPr/>
          <p:nvPr/>
        </p:nvGrpSpPr>
        <p:grpSpPr>
          <a:xfrm>
            <a:off x="1918485" y="3326367"/>
            <a:ext cx="4814012" cy="1702207"/>
            <a:chOff x="1770938" y="4096077"/>
            <a:chExt cx="4814012" cy="1702207"/>
          </a:xfrm>
        </p:grpSpPr>
        <p:sp>
          <p:nvSpPr>
            <p:cNvPr id="14" name="Ellipse 13"/>
            <p:cNvSpPr/>
            <p:nvPr/>
          </p:nvSpPr>
          <p:spPr>
            <a:xfrm>
              <a:off x="3239318" y="4424351"/>
              <a:ext cx="2332607" cy="1259711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2269409" y="4226714"/>
              <a:ext cx="1041013" cy="551763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2265749" y="4726424"/>
              <a:ext cx="973569" cy="20821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2285023" y="5298870"/>
              <a:ext cx="1014991" cy="38968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7421" y="4096077"/>
              <a:ext cx="277577" cy="199508"/>
            </a:xfrm>
            <a:prstGeom prst="rect">
              <a:avLst/>
            </a:prstGeom>
            <a:effectLst/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27421" y="4626668"/>
              <a:ext cx="277577" cy="199508"/>
            </a:xfrm>
            <a:prstGeom prst="rect">
              <a:avLst/>
            </a:prstGeom>
            <a:effectLst/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22248" y="5578825"/>
              <a:ext cx="343501" cy="219459"/>
            </a:xfrm>
            <a:prstGeom prst="rect">
              <a:avLst/>
            </a:prstGeom>
            <a:effectLst/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18410" y="4126960"/>
              <a:ext cx="320948" cy="199508"/>
            </a:xfrm>
            <a:prstGeom prst="rect">
              <a:avLst/>
            </a:prstGeom>
            <a:effectLst/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18410" y="4578969"/>
              <a:ext cx="329623" cy="199508"/>
            </a:xfrm>
            <a:prstGeom prst="rect">
              <a:avLst/>
            </a:prstGeom>
            <a:effectLst/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08000" y="5278048"/>
              <a:ext cx="355645" cy="199508"/>
            </a:xfrm>
            <a:prstGeom prst="rect">
              <a:avLst/>
            </a:prstGeom>
            <a:effectLst/>
          </p:spPr>
        </p:pic>
        <p:sp>
          <p:nvSpPr>
            <p:cNvPr id="38" name="ZoneTexte 37"/>
            <p:cNvSpPr txBox="1"/>
            <p:nvPr/>
          </p:nvSpPr>
          <p:spPr>
            <a:xfrm>
              <a:off x="1770938" y="4986692"/>
              <a:ext cx="463851" cy="369332"/>
            </a:xfrm>
            <a:prstGeom prst="rect">
              <a:avLst/>
            </a:prstGeom>
            <a:noFill/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fr-CA" dirty="0" smtClean="0">
                  <a:latin typeface="+mj-lt"/>
                </a:rPr>
                <a:t>. . .</a:t>
              </a:r>
              <a:endParaRPr lang="fr-CA" dirty="0">
                <a:latin typeface="+mj-lt"/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3893389" y="4481610"/>
              <a:ext cx="0" cy="114519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4909819" y="4488256"/>
              <a:ext cx="0" cy="114519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52666" y="4881515"/>
              <a:ext cx="344104" cy="372778"/>
            </a:xfrm>
            <a:prstGeom prst="rect">
              <a:avLst/>
            </a:prstGeom>
            <a:effectLst/>
          </p:spPr>
        </p:pic>
        <p:cxnSp>
          <p:nvCxnSpPr>
            <p:cNvPr id="44" name="Connecteur en angle 43"/>
            <p:cNvCxnSpPr/>
            <p:nvPr/>
          </p:nvCxnSpPr>
          <p:spPr>
            <a:xfrm flipV="1">
              <a:off x="4018311" y="4726424"/>
              <a:ext cx="701976" cy="699079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3869640" y="4394378"/>
              <a:ext cx="1064414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fr-CA" sz="1600" i="1" dirty="0" err="1" smtClean="0">
                  <a:latin typeface="Times"/>
                  <a:cs typeface="Times"/>
                </a:rPr>
                <a:t>Threshold</a:t>
              </a:r>
              <a:endParaRPr lang="fr-CA" sz="1600" i="1" dirty="0">
                <a:latin typeface="Times"/>
                <a:cs typeface="Times"/>
              </a:endParaRPr>
            </a:p>
          </p:txBody>
        </p:sp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47827" y="4939134"/>
              <a:ext cx="593057" cy="241133"/>
            </a:xfrm>
            <a:prstGeom prst="rect">
              <a:avLst/>
            </a:prstGeom>
          </p:spPr>
        </p:pic>
        <p:cxnSp>
          <p:nvCxnSpPr>
            <p:cNvPr id="48" name="Connecteur droit 47"/>
            <p:cNvCxnSpPr>
              <a:stCxn id="14" idx="6"/>
            </p:cNvCxnSpPr>
            <p:nvPr/>
          </p:nvCxnSpPr>
          <p:spPr>
            <a:xfrm>
              <a:off x="5571925" y="5054207"/>
              <a:ext cx="101302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Image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03200" y="5892993"/>
            <a:ext cx="1088227" cy="268114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92381" y="5564515"/>
            <a:ext cx="267168" cy="17175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72968" y="5890516"/>
            <a:ext cx="121440" cy="234205"/>
          </a:xfrm>
          <a:prstGeom prst="rect">
            <a:avLst/>
          </a:prstGeom>
        </p:spPr>
      </p:pic>
      <p:grpSp>
        <p:nvGrpSpPr>
          <p:cNvPr id="17" name="Grouper 16"/>
          <p:cNvGrpSpPr/>
          <p:nvPr/>
        </p:nvGrpSpPr>
        <p:grpSpPr>
          <a:xfrm>
            <a:off x="2086730" y="4655794"/>
            <a:ext cx="1492059" cy="836135"/>
            <a:chOff x="2086730" y="4655794"/>
            <a:chExt cx="1492059" cy="836135"/>
          </a:xfrm>
        </p:grpSpPr>
        <p:cxnSp>
          <p:nvCxnSpPr>
            <p:cNvPr id="8" name="Connecteur droit avec flèche 7"/>
            <p:cNvCxnSpPr/>
            <p:nvPr/>
          </p:nvCxnSpPr>
          <p:spPr>
            <a:xfrm flipV="1">
              <a:off x="2432570" y="4655794"/>
              <a:ext cx="1146219" cy="63810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2086730" y="5122597"/>
              <a:ext cx="280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CMU Serif Roman"/>
                  <a:cs typeface="CMU Serif Roman"/>
                </a:rPr>
                <a:t>1</a:t>
              </a:r>
              <a:endParaRPr lang="fr-FR" dirty="0">
                <a:latin typeface="CMU Serif Roman"/>
                <a:cs typeface="CMU Serif Roman"/>
              </a:endParaRPr>
            </a:p>
          </p:txBody>
        </p:sp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82181" y="4857092"/>
              <a:ext cx="121440" cy="234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053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Deuxième algorithme: Perceptron</a:t>
            </a:r>
            <a:br>
              <a:rPr lang="fr-CA" noProof="0" dirty="0" smtClean="0"/>
            </a:br>
            <a:r>
              <a:rPr lang="fr-CA" sz="1800" dirty="0" smtClean="0"/>
              <a:t>(</a:t>
            </a:r>
            <a:r>
              <a:rPr lang="fr-CA" sz="1800" dirty="0" err="1" smtClean="0"/>
              <a:t>Rosenblatt</a:t>
            </a:r>
            <a:r>
              <a:rPr lang="fr-CA" sz="1800" dirty="0" smtClean="0"/>
              <a:t>, 1957)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L’algorithme d’apprentissage doit adapter la valeur des paramètres (c’est-à-dire les poids et le biais) de façon à ce que               soit la bonne réponse sur les données d’entraînement</a:t>
            </a:r>
            <a:endParaRPr lang="fr-CA" dirty="0"/>
          </a:p>
          <a:p>
            <a:endParaRPr lang="fr-CA" dirty="0" smtClean="0"/>
          </a:p>
          <a:p>
            <a:r>
              <a:rPr lang="fr-CA" dirty="0" smtClean="0"/>
              <a:t>Algorithme du Perceptron: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 smtClean="0"/>
              <a:t>pour chaque paire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fr-CA" dirty="0" smtClean="0"/>
              <a:t>calculer</a:t>
            </a:r>
          </a:p>
          <a:p>
            <a:pPr marL="1257300" lvl="2" indent="-342900">
              <a:buFont typeface="+mj-lt"/>
              <a:buAutoNum type="alphaLcPeriod"/>
            </a:pPr>
            <a:r>
              <a:rPr lang="fr-CA" dirty="0" smtClean="0"/>
              <a:t>si 	</a:t>
            </a:r>
          </a:p>
          <a:p>
            <a:pPr lvl="3">
              <a:buFont typeface="Arial"/>
              <a:buChar char="•"/>
            </a:pPr>
            <a:r>
              <a:rPr lang="fr-CA" dirty="0" smtClean="0"/>
              <a:t>                                                                                    (mise à jour des poids et biais)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 smtClean="0"/>
              <a:t>retourner à 1 jusqu’à l’atteinte d’un critère d’arrêt (nb. maximal d’itérations atteint ou nb. d’erreurs est 0)</a:t>
            </a:r>
          </a:p>
          <a:p>
            <a:pPr marL="400050">
              <a:buFont typeface="Lucida Grande"/>
              <a:buChar char="•"/>
            </a:pPr>
            <a:r>
              <a:rPr lang="fr-CA" dirty="0" smtClean="0"/>
              <a:t>La mise à jour des poids est appelée la </a:t>
            </a:r>
            <a:r>
              <a:rPr lang="fr-CA" b="1" dirty="0" smtClean="0"/>
              <a:t>règle d’apprentissage du Perceptron</a:t>
            </a:r>
            <a:r>
              <a:rPr lang="fr-CA" dirty="0" smtClean="0"/>
              <a:t>. La multiplicateur      est appelé le </a:t>
            </a:r>
            <a:r>
              <a:rPr lang="fr-CA" b="1" dirty="0" smtClean="0"/>
              <a:t>taux d’apprentissage</a:t>
            </a:r>
            <a:endParaRPr lang="fr-CA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306" y="1996259"/>
            <a:ext cx="717599" cy="29177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878" y="3683941"/>
            <a:ext cx="2834942" cy="24113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248" y="3961555"/>
            <a:ext cx="1304725" cy="26524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702" y="4247623"/>
            <a:ext cx="3684773" cy="279584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175" y="3362904"/>
            <a:ext cx="1276050" cy="26524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2469" y="5556720"/>
            <a:ext cx="198146" cy="17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7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Deuxième algorithme: Perceptron</a:t>
            </a:r>
            <a:br>
              <a:rPr lang="fr-CA" noProof="0" dirty="0" smtClean="0"/>
            </a:br>
            <a:r>
              <a:rPr lang="fr-CA" sz="1800" dirty="0" smtClean="0"/>
              <a:t>(</a:t>
            </a:r>
            <a:r>
              <a:rPr lang="fr-CA" sz="1800" dirty="0" err="1" smtClean="0"/>
              <a:t>Rosenblatt</a:t>
            </a:r>
            <a:r>
              <a:rPr lang="fr-CA" sz="1800" dirty="0" smtClean="0"/>
              <a:t>, 1957)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L’algorithme d’apprentissage doit adapter la valeur des paramètres (c’est-à-dire les poids et le biais) de façon à ce que               soit la bonne réponse sur les données d’entraînement</a:t>
            </a:r>
            <a:endParaRPr lang="fr-CA" dirty="0"/>
          </a:p>
          <a:p>
            <a:endParaRPr lang="fr-CA" dirty="0" smtClean="0"/>
          </a:p>
          <a:p>
            <a:r>
              <a:rPr lang="fr-CA" dirty="0" smtClean="0"/>
              <a:t>Algorithme du Perceptron: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 smtClean="0"/>
              <a:t>pour chaque paire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fr-CA" dirty="0" smtClean="0"/>
              <a:t>calculer</a:t>
            </a:r>
          </a:p>
          <a:p>
            <a:pPr marL="1257300" lvl="2" indent="-342900">
              <a:buFont typeface="+mj-lt"/>
              <a:buAutoNum type="alphaLcPeriod"/>
            </a:pPr>
            <a:r>
              <a:rPr lang="fr-CA" dirty="0" smtClean="0"/>
              <a:t>si 	</a:t>
            </a:r>
          </a:p>
          <a:p>
            <a:pPr lvl="3">
              <a:buFont typeface="Arial"/>
              <a:buChar char="•"/>
            </a:pPr>
            <a:r>
              <a:rPr lang="fr-CA" dirty="0" smtClean="0"/>
              <a:t>                                                                                    (mise à jour des poids et biais)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 smtClean="0"/>
              <a:t>retourner à 1 jusqu’à l’atteinte d’un critère d’arrêt (nb. maximal d’itérations atteint ou nb. d’erreurs est 0)</a:t>
            </a:r>
            <a:r>
              <a:rPr lang="fr-CA" dirty="0"/>
              <a:t> </a:t>
            </a:r>
            <a:endParaRPr lang="fr-CA" dirty="0" smtClean="0"/>
          </a:p>
          <a:p>
            <a:pPr marL="400050">
              <a:buFont typeface="Lucida Grande"/>
              <a:buChar char="•"/>
            </a:pPr>
            <a:r>
              <a:rPr lang="fr-CA" dirty="0" smtClean="0"/>
              <a:t>La </a:t>
            </a:r>
            <a:r>
              <a:rPr lang="fr-CA" dirty="0"/>
              <a:t>mise à jour des poids est appelée la </a:t>
            </a:r>
            <a:r>
              <a:rPr lang="fr-CA" b="1" dirty="0"/>
              <a:t>règle d’apprentissage du P</a:t>
            </a:r>
            <a:r>
              <a:rPr lang="fr-CA" b="1" dirty="0" smtClean="0"/>
              <a:t>erceptron</a:t>
            </a:r>
            <a:r>
              <a:rPr lang="fr-CA" dirty="0"/>
              <a:t>. La multiplicateur      est appelé le </a:t>
            </a:r>
            <a:r>
              <a:rPr lang="fr-CA" b="1" dirty="0"/>
              <a:t>taux d’apprentissage</a:t>
            </a:r>
          </a:p>
          <a:p>
            <a:pPr marL="800100" lvl="1" indent="-342900">
              <a:buFont typeface="+mj-lt"/>
              <a:buAutoNum type="arabicPeriod"/>
            </a:pPr>
            <a:endParaRPr lang="fr-CA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878" y="3683941"/>
            <a:ext cx="2834942" cy="24113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248" y="3961555"/>
            <a:ext cx="1304725" cy="26524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175" y="3362904"/>
            <a:ext cx="1276050" cy="26524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239" y="4245977"/>
            <a:ext cx="3046748" cy="26524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325037" y="3821362"/>
            <a:ext cx="183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solidFill>
                  <a:srgbClr val="000090"/>
                </a:solidFill>
                <a:latin typeface="+mn-lt"/>
              </a:rPr>
              <a:t>forme vectorielle</a:t>
            </a:r>
            <a:endParaRPr lang="fr-CA" b="1" dirty="0">
              <a:solidFill>
                <a:srgbClr val="000090"/>
              </a:solidFill>
              <a:latin typeface="+mn-lt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5069734" y="4070555"/>
            <a:ext cx="286086" cy="175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469" y="5556720"/>
            <a:ext cx="198146" cy="17833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5306" y="1996259"/>
            <a:ext cx="717599" cy="2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2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Simulation </a:t>
            </a:r>
            <a:r>
              <a:rPr lang="fr-CA" b="1" dirty="0" smtClean="0"/>
              <a:t>avec biais</a:t>
            </a:r>
            <a:r>
              <a:rPr lang="fr-CA" dirty="0" smtClean="0"/>
              <a:t>, </a:t>
            </a:r>
            <a:r>
              <a:rPr lang="fr-CA" dirty="0">
                <a:cs typeface="CMU Serif Roman Slanted"/>
              </a:rPr>
              <a:t>α</a:t>
            </a:r>
            <a:r>
              <a:rPr lang="fr-CA" dirty="0"/>
              <a:t> = </a:t>
            </a:r>
            <a:r>
              <a:rPr lang="fr-CA" dirty="0" smtClean="0"/>
              <a:t>0.1</a:t>
            </a:r>
          </a:p>
          <a:p>
            <a:endParaRPr lang="fr-CA" dirty="0" smtClean="0"/>
          </a:p>
          <a:p>
            <a:r>
              <a:rPr lang="fr-CA" dirty="0" smtClean="0"/>
              <a:t>Initialisation : </a:t>
            </a:r>
            <a:r>
              <a:rPr lang="fr-CA" b="1" dirty="0" smtClean="0">
                <a:cs typeface="CMU Serif Roman"/>
              </a:rPr>
              <a:t>w</a:t>
            </a:r>
            <a:r>
              <a:rPr lang="fr-CA" dirty="0" smtClean="0"/>
              <a:t> ⟵ [0, 0], </a:t>
            </a:r>
            <a:r>
              <a:rPr lang="fr-CA" i="1" dirty="0" smtClean="0">
                <a:cs typeface="CMU Serif Roman"/>
              </a:rPr>
              <a:t>b</a:t>
            </a:r>
            <a:r>
              <a:rPr lang="fr-CA" dirty="0" smtClean="0"/>
              <a:t> = 0.5</a:t>
            </a:r>
          </a:p>
          <a:p>
            <a:endParaRPr lang="fr-CA" dirty="0"/>
          </a:p>
          <a:p>
            <a:r>
              <a:rPr lang="fr-CA" dirty="0" smtClean="0"/>
              <a:t>Paire (</a:t>
            </a:r>
            <a:r>
              <a:rPr lang="fr-CA" b="1" dirty="0" smtClean="0"/>
              <a:t>x</a:t>
            </a:r>
            <a:r>
              <a:rPr lang="fr-CA" baseline="-25000" dirty="0" smtClean="0"/>
              <a:t>1</a:t>
            </a:r>
            <a:r>
              <a:rPr lang="fr-CA" dirty="0" smtClean="0"/>
              <a:t>,</a:t>
            </a:r>
            <a:r>
              <a:rPr lang="fr-CA" i="1" dirty="0" smtClean="0"/>
              <a:t>y</a:t>
            </a:r>
            <a:r>
              <a:rPr lang="fr-CA" baseline="-25000" dirty="0" smtClean="0"/>
              <a:t>1</a:t>
            </a:r>
            <a:r>
              <a:rPr lang="fr-CA" dirty="0" smtClean="0"/>
              <a:t>) :</a:t>
            </a:r>
          </a:p>
          <a:p>
            <a:pPr lvl="1"/>
            <a:r>
              <a:rPr lang="fr-CA" i="1" dirty="0" smtClean="0">
                <a:cs typeface="CMU Classical Serif Italic"/>
              </a:rPr>
              <a:t>h</a:t>
            </a:r>
            <a:r>
              <a:rPr lang="fr-CA" dirty="0" smtClean="0">
                <a:cs typeface="CMU Classical Serif Italic"/>
              </a:rPr>
              <a:t>(</a:t>
            </a:r>
            <a:r>
              <a:rPr lang="fr-CA" b="1" dirty="0" smtClean="0">
                <a:cs typeface="CMU Classical Serif Italic"/>
              </a:rPr>
              <a:t>x</a:t>
            </a:r>
            <a:r>
              <a:rPr lang="fr-CA" baseline="-25000" dirty="0" smtClean="0">
                <a:cs typeface="CMU Classical Serif Italic"/>
              </a:rPr>
              <a:t>1</a:t>
            </a:r>
            <a:r>
              <a:rPr lang="fr-CA" dirty="0" smtClean="0">
                <a:cs typeface="CMU Classical Serif Italic"/>
              </a:rPr>
              <a:t>) = </a:t>
            </a:r>
            <a:r>
              <a:rPr lang="fr-CA" i="1" dirty="0" err="1" smtClean="0">
                <a:cs typeface="CMU Classical Serif Italic"/>
              </a:rPr>
              <a:t>Threshold</a:t>
            </a:r>
            <a:r>
              <a:rPr lang="fr-CA" dirty="0" smtClean="0">
                <a:cs typeface="CMU Classical Serif Italic"/>
              </a:rPr>
              <a:t>( </a:t>
            </a:r>
            <a:r>
              <a:rPr lang="fr-CA" b="1" dirty="0" smtClean="0">
                <a:cs typeface="CMU Classical Serif Italic"/>
              </a:rPr>
              <a:t>w </a:t>
            </a:r>
            <a:r>
              <a:rPr lang="fr-CA" b="1" baseline="30000" dirty="0" smtClean="0">
                <a:cs typeface="CMU Classical Serif Italic"/>
              </a:rPr>
              <a:t>.</a:t>
            </a:r>
            <a:r>
              <a:rPr lang="fr-CA" dirty="0" smtClean="0">
                <a:cs typeface="CMU Classical Serif Italic"/>
              </a:rPr>
              <a:t> </a:t>
            </a:r>
            <a:r>
              <a:rPr lang="fr-CA" b="1" dirty="0" smtClean="0">
                <a:cs typeface="CMU Classical Serif Italic"/>
              </a:rPr>
              <a:t>x</a:t>
            </a:r>
            <a:r>
              <a:rPr lang="fr-CA" baseline="-25000" dirty="0" smtClean="0">
                <a:cs typeface="CMU Classical Serif Italic"/>
              </a:rPr>
              <a:t>1</a:t>
            </a:r>
            <a:r>
              <a:rPr lang="fr-CA" dirty="0" smtClean="0">
                <a:cs typeface="CMU Classical Serif Italic"/>
              </a:rPr>
              <a:t> + </a:t>
            </a:r>
            <a:r>
              <a:rPr lang="fr-CA" i="1" dirty="0" smtClean="0">
                <a:cs typeface="CMU Classical Serif Italic"/>
              </a:rPr>
              <a:t>b</a:t>
            </a:r>
            <a:r>
              <a:rPr lang="fr-CA" dirty="0" smtClean="0">
                <a:cs typeface="CMU Classical Serif Italic"/>
              </a:rPr>
              <a:t>) = </a:t>
            </a:r>
            <a:r>
              <a:rPr lang="fr-CA" i="1" dirty="0" err="1" smtClean="0">
                <a:cs typeface="CMU Classical Serif Italic"/>
              </a:rPr>
              <a:t>Threshold</a:t>
            </a:r>
            <a:r>
              <a:rPr lang="fr-CA" dirty="0" smtClean="0">
                <a:cs typeface="CMU Classical Serif Italic"/>
              </a:rPr>
              <a:t>(0.5) = 1</a:t>
            </a:r>
          </a:p>
          <a:p>
            <a:pPr lvl="1"/>
            <a:r>
              <a:rPr lang="fr-CA" dirty="0" smtClean="0"/>
              <a:t>puisque </a:t>
            </a:r>
            <a:r>
              <a:rPr lang="fr-CA" i="1" dirty="0" smtClean="0"/>
              <a:t>h</a:t>
            </a:r>
            <a:r>
              <a:rPr lang="fr-CA" dirty="0" smtClean="0"/>
              <a:t>(</a:t>
            </a:r>
            <a:r>
              <a:rPr lang="fr-CA" b="1" dirty="0" smtClean="0"/>
              <a:t>x</a:t>
            </a:r>
            <a:r>
              <a:rPr lang="fr-CA" baseline="-25000" dirty="0" smtClean="0"/>
              <a:t>1</a:t>
            </a:r>
            <a:r>
              <a:rPr lang="fr-CA" dirty="0" smtClean="0"/>
              <a:t>) = </a:t>
            </a:r>
            <a:r>
              <a:rPr lang="fr-CA" i="1" dirty="0" smtClean="0"/>
              <a:t>y</a:t>
            </a:r>
            <a:r>
              <a:rPr lang="fr-CA" baseline="-25000" dirty="0" smtClean="0"/>
              <a:t>1</a:t>
            </a:r>
            <a:r>
              <a:rPr lang="fr-CA" dirty="0" smtClean="0"/>
              <a:t>, on ne fait pas de mise à jour de </a:t>
            </a:r>
            <a:r>
              <a:rPr lang="fr-CA" b="1" dirty="0" smtClean="0"/>
              <a:t>w</a:t>
            </a:r>
            <a:r>
              <a:rPr lang="fr-CA" dirty="0" smtClean="0"/>
              <a:t> et </a:t>
            </a:r>
            <a:r>
              <a:rPr lang="fr-CA" i="1" dirty="0" smtClean="0"/>
              <a:t>b</a:t>
            </a:r>
          </a:p>
        </p:txBody>
      </p:sp>
      <p:pic>
        <p:nvPicPr>
          <p:cNvPr id="10" name="Image 9" descr="bl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68" y="1600200"/>
            <a:ext cx="2275251" cy="212766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584950" y="1045042"/>
            <a:ext cx="6151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CMU Serif Roman Slanted"/>
                <a:cs typeface="CMU Serif Roman Slanted"/>
              </a:rPr>
              <a:t>D</a:t>
            </a:r>
            <a:endParaRPr lang="fr-FR" sz="3200" dirty="0">
              <a:latin typeface="CMU Serif Roman Slanted"/>
              <a:cs typeface="CMU Serif Roman Slante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0148" y="1015424"/>
            <a:ext cx="133261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sz="1600" dirty="0" smtClean="0">
                <a:latin typeface="+mn-lt"/>
              </a:rPr>
              <a:t>ensemble</a:t>
            </a:r>
            <a:br>
              <a:rPr lang="fr-CA" sz="1600" dirty="0" smtClean="0">
                <a:latin typeface="+mn-lt"/>
              </a:rPr>
            </a:br>
            <a:r>
              <a:rPr lang="fr-CA" sz="1600" dirty="0" smtClean="0">
                <a:latin typeface="+mn-lt"/>
              </a:rPr>
              <a:t>entraînement</a:t>
            </a:r>
            <a:endParaRPr lang="fr-F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006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Sujets couverts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Concepts de base en apprentissage automatique (</a:t>
            </a:r>
            <a:r>
              <a:rPr lang="fr-CA" i="1" dirty="0" smtClean="0"/>
              <a:t>machine </a:t>
            </a:r>
            <a:r>
              <a:rPr lang="fr-CA" i="1" dirty="0" err="1" smtClean="0"/>
              <a:t>learning</a:t>
            </a:r>
            <a:r>
              <a:rPr lang="fr-CA" dirty="0" smtClean="0"/>
              <a:t>)</a:t>
            </a:r>
          </a:p>
          <a:p>
            <a:r>
              <a:rPr lang="fr-CA" dirty="0" smtClean="0"/>
              <a:t>Algorithme des </a:t>
            </a:r>
            <a:r>
              <a:rPr lang="fr-CA" i="1" dirty="0" smtClean="0"/>
              <a:t>k</a:t>
            </a:r>
            <a:r>
              <a:rPr lang="fr-CA" dirty="0" smtClean="0"/>
              <a:t> plus proches voisins</a:t>
            </a:r>
          </a:p>
          <a:p>
            <a:r>
              <a:rPr lang="fr-CA" dirty="0" smtClean="0"/>
              <a:t>Classification linéaire avec le Perceptron et la régression logistique</a:t>
            </a:r>
          </a:p>
          <a:p>
            <a:pPr lvl="1"/>
            <a:r>
              <a:rPr lang="fr-CA" dirty="0" smtClean="0"/>
              <a:t>dérivées partielles</a:t>
            </a:r>
          </a:p>
          <a:p>
            <a:pPr lvl="1"/>
            <a:r>
              <a:rPr lang="fr-CA" dirty="0" smtClean="0"/>
              <a:t>descente de gradient (stochastique)</a:t>
            </a:r>
          </a:p>
          <a:p>
            <a:r>
              <a:rPr lang="fr-CA" dirty="0" smtClean="0"/>
              <a:t>Réseau de neurones artificiel</a:t>
            </a:r>
          </a:p>
          <a:p>
            <a:pPr lvl="1"/>
            <a:r>
              <a:rPr lang="fr-CA" dirty="0" smtClean="0"/>
              <a:t>dérivation en chaîne</a:t>
            </a:r>
          </a:p>
          <a:p>
            <a:pPr lvl="1"/>
            <a:r>
              <a:rPr lang="fr-CA" dirty="0" err="1" smtClean="0"/>
              <a:t>rétropropagation</a:t>
            </a:r>
            <a:r>
              <a:rPr lang="fr-CA" dirty="0" smtClean="0"/>
              <a:t> (</a:t>
            </a:r>
            <a:r>
              <a:rPr lang="fr-CA" i="1" dirty="0" err="1" smtClean="0"/>
              <a:t>backpropagation</a:t>
            </a:r>
            <a:r>
              <a:rPr lang="fr-CA" dirty="0" smtClean="0"/>
              <a:t>)</a:t>
            </a:r>
          </a:p>
          <a:p>
            <a:pPr lvl="1"/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4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Simulation </a:t>
            </a:r>
            <a:r>
              <a:rPr lang="fr-CA" b="1" dirty="0" smtClean="0"/>
              <a:t>avec biais</a:t>
            </a:r>
            <a:r>
              <a:rPr lang="fr-CA" dirty="0" smtClean="0"/>
              <a:t>, </a:t>
            </a:r>
            <a:r>
              <a:rPr lang="fr-CA" dirty="0">
                <a:cs typeface="CMU Serif Roman Slanted"/>
              </a:rPr>
              <a:t>α</a:t>
            </a:r>
            <a:r>
              <a:rPr lang="fr-CA" dirty="0"/>
              <a:t> = </a:t>
            </a:r>
            <a:r>
              <a:rPr lang="fr-CA" dirty="0" smtClean="0"/>
              <a:t>0.1</a:t>
            </a:r>
          </a:p>
          <a:p>
            <a:endParaRPr lang="fr-CA" dirty="0" smtClean="0"/>
          </a:p>
          <a:p>
            <a:r>
              <a:rPr lang="fr-CA" dirty="0"/>
              <a:t>Valeur courante : </a:t>
            </a:r>
            <a:r>
              <a:rPr lang="fr-CA" b="1" dirty="0" smtClean="0">
                <a:cs typeface="CMU Serif Roman"/>
              </a:rPr>
              <a:t>w</a:t>
            </a:r>
            <a:r>
              <a:rPr lang="fr-CA" dirty="0" smtClean="0"/>
              <a:t> ⟵ [0, 0], </a:t>
            </a:r>
            <a:r>
              <a:rPr lang="fr-CA" i="1" dirty="0" smtClean="0">
                <a:cs typeface="CMU Serif Roman"/>
              </a:rPr>
              <a:t>b</a:t>
            </a:r>
            <a:r>
              <a:rPr lang="fr-CA" dirty="0" smtClean="0"/>
              <a:t> = 0.5</a:t>
            </a:r>
          </a:p>
          <a:p>
            <a:endParaRPr lang="fr-CA" dirty="0"/>
          </a:p>
          <a:p>
            <a:r>
              <a:rPr lang="fr-CA" dirty="0"/>
              <a:t>Paire (</a:t>
            </a:r>
            <a:r>
              <a:rPr lang="fr-CA" b="1" dirty="0" smtClean="0"/>
              <a:t>x</a:t>
            </a:r>
            <a:r>
              <a:rPr lang="fr-CA" baseline="-25000" dirty="0" smtClean="0"/>
              <a:t>2</a:t>
            </a:r>
            <a:r>
              <a:rPr lang="fr-CA" dirty="0" smtClean="0"/>
              <a:t>,</a:t>
            </a:r>
            <a:r>
              <a:rPr lang="fr-CA" i="1" dirty="0" smtClean="0"/>
              <a:t>y</a:t>
            </a:r>
            <a:r>
              <a:rPr lang="fr-CA" baseline="-25000" dirty="0" smtClean="0"/>
              <a:t>2</a:t>
            </a:r>
            <a:r>
              <a:rPr lang="fr-CA" dirty="0" smtClean="0"/>
              <a:t>) :</a:t>
            </a:r>
          </a:p>
          <a:p>
            <a:pPr lvl="1"/>
            <a:r>
              <a:rPr lang="fr-CA" i="1" dirty="0" smtClean="0">
                <a:cs typeface="CMU Classical Serif Italic"/>
              </a:rPr>
              <a:t>h</a:t>
            </a:r>
            <a:r>
              <a:rPr lang="fr-CA" dirty="0" smtClean="0">
                <a:cs typeface="CMU Classical Serif Italic"/>
              </a:rPr>
              <a:t>(</a:t>
            </a:r>
            <a:r>
              <a:rPr lang="fr-CA" b="1" dirty="0" smtClean="0">
                <a:cs typeface="CMU Classical Serif Italic"/>
              </a:rPr>
              <a:t>x</a:t>
            </a:r>
            <a:r>
              <a:rPr lang="fr-CA" baseline="-25000" dirty="0">
                <a:cs typeface="CMU Classical Serif Italic"/>
              </a:rPr>
              <a:t>2</a:t>
            </a:r>
            <a:r>
              <a:rPr lang="fr-CA" dirty="0" smtClean="0">
                <a:cs typeface="CMU Classical Serif Italic"/>
              </a:rPr>
              <a:t>) = </a:t>
            </a:r>
            <a:r>
              <a:rPr lang="fr-CA" i="1" dirty="0" err="1" smtClean="0">
                <a:cs typeface="CMU Classical Serif Italic"/>
              </a:rPr>
              <a:t>Threshold</a:t>
            </a:r>
            <a:r>
              <a:rPr lang="fr-CA" dirty="0" smtClean="0">
                <a:cs typeface="CMU Classical Serif Italic"/>
              </a:rPr>
              <a:t>( </a:t>
            </a:r>
            <a:r>
              <a:rPr lang="fr-CA" b="1" dirty="0" smtClean="0">
                <a:cs typeface="CMU Classical Serif Italic"/>
              </a:rPr>
              <a:t>w </a:t>
            </a:r>
            <a:r>
              <a:rPr lang="fr-CA" b="1" baseline="30000" dirty="0" smtClean="0">
                <a:cs typeface="CMU Classical Serif Italic"/>
              </a:rPr>
              <a:t>.</a:t>
            </a:r>
            <a:r>
              <a:rPr lang="fr-CA" dirty="0" smtClean="0">
                <a:cs typeface="CMU Classical Serif Italic"/>
              </a:rPr>
              <a:t> </a:t>
            </a:r>
            <a:r>
              <a:rPr lang="fr-CA" b="1" dirty="0" smtClean="0">
                <a:cs typeface="CMU Classical Serif Italic"/>
              </a:rPr>
              <a:t>x</a:t>
            </a:r>
            <a:r>
              <a:rPr lang="fr-CA" baseline="-25000" dirty="0">
                <a:cs typeface="CMU Classical Serif Italic"/>
              </a:rPr>
              <a:t>2</a:t>
            </a:r>
            <a:r>
              <a:rPr lang="fr-CA" dirty="0" smtClean="0">
                <a:cs typeface="CMU Classical Serif Italic"/>
              </a:rPr>
              <a:t> + </a:t>
            </a:r>
            <a:r>
              <a:rPr lang="fr-CA" i="1" dirty="0" smtClean="0">
                <a:cs typeface="CMU Classical Serif Italic"/>
              </a:rPr>
              <a:t>b</a:t>
            </a:r>
            <a:r>
              <a:rPr lang="fr-CA" dirty="0" smtClean="0">
                <a:cs typeface="CMU Classical Serif Italic"/>
              </a:rPr>
              <a:t>) = </a:t>
            </a:r>
            <a:r>
              <a:rPr lang="fr-CA" i="1" dirty="0" err="1" smtClean="0">
                <a:cs typeface="CMU Classical Serif Italic"/>
              </a:rPr>
              <a:t>Threshold</a:t>
            </a:r>
            <a:r>
              <a:rPr lang="fr-CA" dirty="0" smtClean="0">
                <a:cs typeface="CMU Classical Serif Italic"/>
              </a:rPr>
              <a:t>(0.5) = 1</a:t>
            </a:r>
          </a:p>
          <a:p>
            <a:pPr lvl="1"/>
            <a:r>
              <a:rPr lang="fr-CA" dirty="0" smtClean="0"/>
              <a:t>puisque </a:t>
            </a:r>
            <a:r>
              <a:rPr lang="fr-CA" i="1" dirty="0" smtClean="0"/>
              <a:t>h</a:t>
            </a:r>
            <a:r>
              <a:rPr lang="fr-CA" dirty="0" smtClean="0"/>
              <a:t>(</a:t>
            </a:r>
            <a:r>
              <a:rPr lang="fr-CA" b="1" dirty="0" smtClean="0"/>
              <a:t>x</a:t>
            </a:r>
            <a:r>
              <a:rPr lang="fr-CA" baseline="-25000" dirty="0"/>
              <a:t>2</a:t>
            </a:r>
            <a:r>
              <a:rPr lang="fr-CA" dirty="0" smtClean="0"/>
              <a:t>) ≠ </a:t>
            </a:r>
            <a:r>
              <a:rPr lang="fr-CA" i="1" dirty="0" smtClean="0"/>
              <a:t>y</a:t>
            </a:r>
            <a:r>
              <a:rPr lang="fr-CA" baseline="-25000" dirty="0"/>
              <a:t>2</a:t>
            </a:r>
            <a:r>
              <a:rPr lang="fr-CA" dirty="0" smtClean="0"/>
              <a:t>, on met à jour </a:t>
            </a:r>
            <a:r>
              <a:rPr lang="fr-CA" b="1" dirty="0" smtClean="0"/>
              <a:t>w</a:t>
            </a:r>
            <a:r>
              <a:rPr lang="fr-CA" dirty="0" smtClean="0"/>
              <a:t> et </a:t>
            </a:r>
            <a:r>
              <a:rPr lang="fr-CA" i="1" dirty="0" smtClean="0"/>
              <a:t>b</a:t>
            </a:r>
            <a:endParaRPr lang="fr-CA" dirty="0" smtClean="0"/>
          </a:p>
          <a:p>
            <a:pPr lvl="2"/>
            <a:r>
              <a:rPr lang="fr-CA" b="1" dirty="0" smtClean="0"/>
              <a:t>w</a:t>
            </a:r>
            <a:r>
              <a:rPr lang="fr-CA" i="1" dirty="0" smtClean="0"/>
              <a:t> </a:t>
            </a:r>
            <a:r>
              <a:rPr lang="fr-CA" dirty="0" smtClean="0"/>
              <a:t>⟵ </a:t>
            </a:r>
            <a:r>
              <a:rPr lang="fr-CA" b="1" dirty="0" smtClean="0">
                <a:cs typeface="CMU Serif Roman"/>
              </a:rPr>
              <a:t>w</a:t>
            </a:r>
            <a:r>
              <a:rPr lang="fr-CA" dirty="0" smtClean="0">
                <a:cs typeface="CMU Serif Roman"/>
              </a:rPr>
              <a:t> + </a:t>
            </a:r>
            <a:r>
              <a:rPr lang="fr-CA" dirty="0" smtClean="0">
                <a:cs typeface="CMU Serif Roman Slanted"/>
              </a:rPr>
              <a:t>α ( </a:t>
            </a:r>
            <a:r>
              <a:rPr lang="fr-CA" i="1" dirty="0" smtClean="0"/>
              <a:t>y</a:t>
            </a:r>
            <a:r>
              <a:rPr lang="fr-CA" baseline="-25000" dirty="0"/>
              <a:t>2</a:t>
            </a:r>
            <a:r>
              <a:rPr lang="fr-CA" dirty="0" smtClean="0"/>
              <a:t> - </a:t>
            </a:r>
            <a:r>
              <a:rPr lang="fr-CA" i="1" dirty="0"/>
              <a:t>h</a:t>
            </a:r>
            <a:r>
              <a:rPr lang="fr-CA" dirty="0"/>
              <a:t>(</a:t>
            </a:r>
            <a:r>
              <a:rPr lang="fr-CA" b="1" dirty="0"/>
              <a:t>x</a:t>
            </a:r>
            <a:r>
              <a:rPr lang="fr-CA" baseline="-25000" dirty="0"/>
              <a:t>2</a:t>
            </a:r>
            <a:r>
              <a:rPr lang="fr-CA" dirty="0" smtClean="0"/>
              <a:t>) )</a:t>
            </a:r>
            <a:r>
              <a:rPr lang="fr-CA" dirty="0" smtClean="0">
                <a:cs typeface="CMU Serif Roman Slanted"/>
              </a:rPr>
              <a:t> </a:t>
            </a:r>
            <a:r>
              <a:rPr lang="fr-CA" b="1" dirty="0" smtClean="0">
                <a:cs typeface="CMU Classical Serif Italic"/>
              </a:rPr>
              <a:t>x</a:t>
            </a:r>
            <a:r>
              <a:rPr lang="fr-CA" baseline="-25000" dirty="0" smtClean="0">
                <a:cs typeface="CMU Classical Serif Italic"/>
              </a:rPr>
              <a:t>2 </a:t>
            </a:r>
            <a:r>
              <a:rPr lang="fr-CA" dirty="0" smtClean="0">
                <a:cs typeface="CMU Classical Serif Italic"/>
              </a:rPr>
              <a:t>= </a:t>
            </a:r>
            <a:r>
              <a:rPr lang="fr-CA" dirty="0" smtClean="0"/>
              <a:t>[0, 0] + 0.1 * (0 </a:t>
            </a:r>
            <a:r>
              <a:rPr lang="fr-FR" dirty="0" smtClean="0"/>
              <a:t>–</a:t>
            </a:r>
            <a:r>
              <a:rPr lang="fr-CA" dirty="0" smtClean="0"/>
              <a:t> 1) [0, 3] = [0, -0.3]</a:t>
            </a:r>
          </a:p>
          <a:p>
            <a:pPr lvl="2"/>
            <a:r>
              <a:rPr lang="fr-CA" i="1" dirty="0" smtClean="0"/>
              <a:t>b  </a:t>
            </a:r>
            <a:r>
              <a:rPr lang="fr-CA" dirty="0" smtClean="0"/>
              <a:t>⟵ </a:t>
            </a:r>
            <a:r>
              <a:rPr lang="fr-CA" i="1" dirty="0" smtClean="0"/>
              <a:t>b </a:t>
            </a:r>
            <a:r>
              <a:rPr lang="fr-CA" dirty="0" smtClean="0"/>
              <a:t>+ </a:t>
            </a:r>
            <a:r>
              <a:rPr lang="fr-CA" dirty="0" smtClean="0">
                <a:cs typeface="CMU Serif Roman Slanted"/>
              </a:rPr>
              <a:t>α </a:t>
            </a:r>
            <a:r>
              <a:rPr lang="fr-CA" dirty="0">
                <a:cs typeface="CMU Serif Roman Slanted"/>
              </a:rPr>
              <a:t>( </a:t>
            </a:r>
            <a:r>
              <a:rPr lang="fr-CA" i="1" dirty="0"/>
              <a:t>y</a:t>
            </a:r>
            <a:r>
              <a:rPr lang="fr-CA" baseline="-25000" dirty="0"/>
              <a:t>2</a:t>
            </a:r>
            <a:r>
              <a:rPr lang="fr-CA" dirty="0"/>
              <a:t> - </a:t>
            </a:r>
            <a:r>
              <a:rPr lang="fr-CA" i="1" dirty="0"/>
              <a:t>h</a:t>
            </a:r>
            <a:r>
              <a:rPr lang="fr-CA" dirty="0"/>
              <a:t>(</a:t>
            </a:r>
            <a:r>
              <a:rPr lang="fr-CA" b="1" dirty="0"/>
              <a:t>x</a:t>
            </a:r>
            <a:r>
              <a:rPr lang="fr-CA" baseline="-25000" dirty="0"/>
              <a:t>2</a:t>
            </a:r>
            <a:r>
              <a:rPr lang="fr-CA" dirty="0"/>
              <a:t>) )</a:t>
            </a:r>
            <a:r>
              <a:rPr lang="fr-CA" dirty="0">
                <a:cs typeface="CMU Serif Roman Slanted"/>
              </a:rPr>
              <a:t> </a:t>
            </a:r>
            <a:r>
              <a:rPr lang="fr-CA" dirty="0" smtClean="0">
                <a:cs typeface="CMU Serif Roman Slanted"/>
              </a:rPr>
              <a:t> = 0.5 + 0.1 (0 </a:t>
            </a:r>
            <a:r>
              <a:rPr lang="fr-FR" dirty="0" smtClean="0">
                <a:cs typeface="CMU Serif Roman Slanted"/>
              </a:rPr>
              <a:t>–</a:t>
            </a:r>
            <a:r>
              <a:rPr lang="fr-CA" dirty="0" smtClean="0">
                <a:cs typeface="CMU Serif Roman Slanted"/>
              </a:rPr>
              <a:t> 1) = 0.4</a:t>
            </a:r>
            <a:endParaRPr lang="fr-CA" dirty="0" smtClean="0"/>
          </a:p>
        </p:txBody>
      </p:sp>
      <p:pic>
        <p:nvPicPr>
          <p:cNvPr id="10" name="Image 9" descr="bl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68" y="1600200"/>
            <a:ext cx="2275251" cy="212766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584950" y="1045042"/>
            <a:ext cx="6151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CMU Serif Roman Slanted"/>
                <a:cs typeface="CMU Serif Roman Slanted"/>
              </a:rPr>
              <a:t>D</a:t>
            </a:r>
            <a:endParaRPr lang="fr-FR" sz="3200" dirty="0">
              <a:latin typeface="CMU Serif Roman Slanted"/>
              <a:cs typeface="CMU Serif Roman Slante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0148" y="1015424"/>
            <a:ext cx="133261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sz="1600" dirty="0" smtClean="0">
                <a:latin typeface="+mn-lt"/>
              </a:rPr>
              <a:t>ensemble</a:t>
            </a:r>
            <a:br>
              <a:rPr lang="fr-CA" sz="1600" dirty="0" smtClean="0">
                <a:latin typeface="+mn-lt"/>
              </a:rPr>
            </a:br>
            <a:r>
              <a:rPr lang="fr-CA" sz="1600" dirty="0" smtClean="0">
                <a:latin typeface="+mn-lt"/>
              </a:rPr>
              <a:t>entraînement</a:t>
            </a:r>
            <a:endParaRPr lang="fr-F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37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Simulation </a:t>
            </a:r>
            <a:r>
              <a:rPr lang="fr-CA" b="1" dirty="0" smtClean="0"/>
              <a:t>avec biais</a:t>
            </a:r>
            <a:r>
              <a:rPr lang="fr-CA" dirty="0" smtClean="0"/>
              <a:t>, </a:t>
            </a:r>
            <a:r>
              <a:rPr lang="fr-CA" dirty="0">
                <a:cs typeface="CMU Serif Roman Slanted"/>
              </a:rPr>
              <a:t>α</a:t>
            </a:r>
            <a:r>
              <a:rPr lang="fr-CA" dirty="0"/>
              <a:t> = </a:t>
            </a:r>
            <a:r>
              <a:rPr lang="fr-CA" dirty="0" smtClean="0"/>
              <a:t>0.1</a:t>
            </a:r>
          </a:p>
          <a:p>
            <a:endParaRPr lang="fr-CA" dirty="0" smtClean="0"/>
          </a:p>
          <a:p>
            <a:r>
              <a:rPr lang="fr-CA" dirty="0" smtClean="0"/>
              <a:t>Valeur courante : </a:t>
            </a:r>
            <a:r>
              <a:rPr lang="fr-CA" b="1" dirty="0" smtClean="0">
                <a:cs typeface="CMU Serif Roman"/>
              </a:rPr>
              <a:t>w</a:t>
            </a:r>
            <a:r>
              <a:rPr lang="fr-CA" dirty="0" smtClean="0"/>
              <a:t> ⟵ [0, -0.3], </a:t>
            </a:r>
            <a:r>
              <a:rPr lang="fr-CA" i="1" dirty="0" smtClean="0">
                <a:cs typeface="CMU Serif Roman"/>
              </a:rPr>
              <a:t>b</a:t>
            </a:r>
            <a:r>
              <a:rPr lang="fr-CA" dirty="0" smtClean="0"/>
              <a:t> = 0.4</a:t>
            </a:r>
          </a:p>
          <a:p>
            <a:endParaRPr lang="fr-CA" dirty="0"/>
          </a:p>
          <a:p>
            <a:r>
              <a:rPr lang="fr-CA" dirty="0"/>
              <a:t>Paire (</a:t>
            </a:r>
            <a:r>
              <a:rPr lang="fr-CA" b="1" dirty="0" smtClean="0"/>
              <a:t>x</a:t>
            </a:r>
            <a:r>
              <a:rPr lang="fr-CA" baseline="-25000" dirty="0" smtClean="0"/>
              <a:t>3</a:t>
            </a:r>
            <a:r>
              <a:rPr lang="fr-CA" dirty="0" smtClean="0"/>
              <a:t>,</a:t>
            </a:r>
            <a:r>
              <a:rPr lang="fr-CA" i="1" dirty="0" smtClean="0"/>
              <a:t>y</a:t>
            </a:r>
            <a:r>
              <a:rPr lang="fr-CA" baseline="-25000" dirty="0" smtClean="0"/>
              <a:t>3</a:t>
            </a:r>
            <a:r>
              <a:rPr lang="fr-CA" dirty="0" smtClean="0"/>
              <a:t>) :</a:t>
            </a:r>
          </a:p>
          <a:p>
            <a:pPr lvl="1"/>
            <a:r>
              <a:rPr lang="fr-CA" i="1" dirty="0" smtClean="0">
                <a:cs typeface="CMU Classical Serif Italic"/>
              </a:rPr>
              <a:t>h</a:t>
            </a:r>
            <a:r>
              <a:rPr lang="fr-CA" dirty="0" smtClean="0">
                <a:cs typeface="CMU Classical Serif Italic"/>
              </a:rPr>
              <a:t>(</a:t>
            </a:r>
            <a:r>
              <a:rPr lang="fr-CA" b="1" dirty="0" smtClean="0">
                <a:cs typeface="CMU Classical Serif Italic"/>
              </a:rPr>
              <a:t>x</a:t>
            </a:r>
            <a:r>
              <a:rPr lang="fr-CA" baseline="-25000" dirty="0" smtClean="0">
                <a:cs typeface="CMU Classical Serif Italic"/>
              </a:rPr>
              <a:t>3</a:t>
            </a:r>
            <a:r>
              <a:rPr lang="fr-CA" dirty="0" smtClean="0">
                <a:cs typeface="CMU Classical Serif Italic"/>
              </a:rPr>
              <a:t>) = </a:t>
            </a:r>
            <a:r>
              <a:rPr lang="fr-CA" i="1" dirty="0" err="1" smtClean="0">
                <a:cs typeface="CMU Classical Serif Italic"/>
              </a:rPr>
              <a:t>Threshold</a:t>
            </a:r>
            <a:r>
              <a:rPr lang="fr-CA" dirty="0" smtClean="0">
                <a:cs typeface="CMU Classical Serif Italic"/>
              </a:rPr>
              <a:t>( </a:t>
            </a:r>
            <a:r>
              <a:rPr lang="fr-CA" b="1" dirty="0" smtClean="0">
                <a:cs typeface="CMU Classical Serif Italic"/>
              </a:rPr>
              <a:t>w </a:t>
            </a:r>
            <a:r>
              <a:rPr lang="fr-CA" b="1" baseline="30000" dirty="0" smtClean="0">
                <a:cs typeface="CMU Classical Serif Italic"/>
              </a:rPr>
              <a:t>.</a:t>
            </a:r>
            <a:r>
              <a:rPr lang="fr-CA" dirty="0" smtClean="0">
                <a:cs typeface="CMU Classical Serif Italic"/>
              </a:rPr>
              <a:t> </a:t>
            </a:r>
            <a:r>
              <a:rPr lang="fr-CA" b="1" dirty="0" smtClean="0">
                <a:cs typeface="CMU Classical Serif Italic"/>
              </a:rPr>
              <a:t>x</a:t>
            </a:r>
            <a:r>
              <a:rPr lang="fr-CA" baseline="-25000" dirty="0" smtClean="0">
                <a:cs typeface="CMU Classical Serif Italic"/>
              </a:rPr>
              <a:t>3</a:t>
            </a:r>
            <a:r>
              <a:rPr lang="fr-CA" dirty="0" smtClean="0">
                <a:cs typeface="CMU Classical Serif Italic"/>
              </a:rPr>
              <a:t> + </a:t>
            </a:r>
            <a:r>
              <a:rPr lang="fr-CA" i="1" dirty="0" smtClean="0">
                <a:cs typeface="CMU Classical Serif Italic"/>
              </a:rPr>
              <a:t>b</a:t>
            </a:r>
            <a:r>
              <a:rPr lang="fr-CA" dirty="0" smtClean="0">
                <a:cs typeface="CMU Classical Serif Italic"/>
              </a:rPr>
              <a:t>) = </a:t>
            </a:r>
            <a:r>
              <a:rPr lang="fr-CA" i="1" dirty="0" err="1" smtClean="0">
                <a:cs typeface="CMU Classical Serif Italic"/>
              </a:rPr>
              <a:t>Threshold</a:t>
            </a:r>
            <a:r>
              <a:rPr lang="fr-CA" dirty="0" smtClean="0">
                <a:cs typeface="CMU Classical Serif Italic"/>
              </a:rPr>
              <a:t>(0.4) = 1</a:t>
            </a:r>
          </a:p>
          <a:p>
            <a:pPr lvl="1"/>
            <a:r>
              <a:rPr lang="fr-CA" dirty="0" smtClean="0"/>
              <a:t>puisque </a:t>
            </a:r>
            <a:r>
              <a:rPr lang="fr-CA" i="1" dirty="0" smtClean="0"/>
              <a:t>h</a:t>
            </a:r>
            <a:r>
              <a:rPr lang="fr-CA" dirty="0" smtClean="0"/>
              <a:t>(</a:t>
            </a:r>
            <a:r>
              <a:rPr lang="fr-CA" b="1" dirty="0" smtClean="0"/>
              <a:t>x</a:t>
            </a:r>
            <a:r>
              <a:rPr lang="fr-CA" baseline="-25000" dirty="0" smtClean="0"/>
              <a:t>3</a:t>
            </a:r>
            <a:r>
              <a:rPr lang="fr-CA" dirty="0" smtClean="0"/>
              <a:t>) ≠ </a:t>
            </a:r>
            <a:r>
              <a:rPr lang="fr-CA" i="1" dirty="0" smtClean="0"/>
              <a:t>y</a:t>
            </a:r>
            <a:r>
              <a:rPr lang="fr-CA" baseline="-25000" dirty="0" smtClean="0"/>
              <a:t>3</a:t>
            </a:r>
            <a:r>
              <a:rPr lang="fr-CA" dirty="0" smtClean="0"/>
              <a:t>, on met à jour </a:t>
            </a:r>
            <a:r>
              <a:rPr lang="fr-CA" b="1" dirty="0" smtClean="0"/>
              <a:t>w</a:t>
            </a:r>
            <a:r>
              <a:rPr lang="fr-CA" dirty="0" smtClean="0"/>
              <a:t> et </a:t>
            </a:r>
            <a:r>
              <a:rPr lang="fr-CA" i="1" dirty="0" smtClean="0"/>
              <a:t>b</a:t>
            </a:r>
            <a:endParaRPr lang="fr-CA" dirty="0" smtClean="0"/>
          </a:p>
          <a:p>
            <a:pPr lvl="2"/>
            <a:r>
              <a:rPr lang="fr-CA" b="1" dirty="0" smtClean="0"/>
              <a:t>w</a:t>
            </a:r>
            <a:r>
              <a:rPr lang="fr-CA" i="1" dirty="0" smtClean="0"/>
              <a:t> </a:t>
            </a:r>
            <a:r>
              <a:rPr lang="fr-CA" dirty="0" smtClean="0"/>
              <a:t>⟵ </a:t>
            </a:r>
            <a:r>
              <a:rPr lang="fr-CA" b="1" dirty="0" smtClean="0">
                <a:cs typeface="CMU Serif Roman"/>
              </a:rPr>
              <a:t>w</a:t>
            </a:r>
            <a:r>
              <a:rPr lang="fr-CA" dirty="0" smtClean="0">
                <a:cs typeface="CMU Serif Roman"/>
              </a:rPr>
              <a:t> + </a:t>
            </a:r>
            <a:r>
              <a:rPr lang="fr-CA" dirty="0" smtClean="0">
                <a:cs typeface="CMU Serif Roman Slanted"/>
              </a:rPr>
              <a:t>α ( </a:t>
            </a:r>
            <a:r>
              <a:rPr lang="fr-CA" i="1" dirty="0" smtClean="0"/>
              <a:t>y</a:t>
            </a:r>
            <a:r>
              <a:rPr lang="fr-CA" baseline="-25000" dirty="0" smtClean="0"/>
              <a:t>3</a:t>
            </a:r>
            <a:r>
              <a:rPr lang="fr-CA" dirty="0" smtClean="0"/>
              <a:t> - </a:t>
            </a:r>
            <a:r>
              <a:rPr lang="fr-CA" i="1" dirty="0"/>
              <a:t>h</a:t>
            </a:r>
            <a:r>
              <a:rPr lang="fr-CA" dirty="0"/>
              <a:t>(</a:t>
            </a:r>
            <a:r>
              <a:rPr lang="fr-CA" b="1" dirty="0" smtClean="0"/>
              <a:t>x</a:t>
            </a:r>
            <a:r>
              <a:rPr lang="fr-CA" baseline="-25000" dirty="0" smtClean="0"/>
              <a:t>3</a:t>
            </a:r>
            <a:r>
              <a:rPr lang="fr-CA" dirty="0" smtClean="0"/>
              <a:t>) )</a:t>
            </a:r>
            <a:r>
              <a:rPr lang="fr-CA" dirty="0" smtClean="0">
                <a:cs typeface="CMU Serif Roman Slanted"/>
              </a:rPr>
              <a:t> </a:t>
            </a:r>
            <a:r>
              <a:rPr lang="fr-CA" b="1" dirty="0" smtClean="0">
                <a:cs typeface="CMU Classical Serif Italic"/>
              </a:rPr>
              <a:t>x</a:t>
            </a:r>
            <a:r>
              <a:rPr lang="fr-CA" baseline="-25000" dirty="0">
                <a:cs typeface="CMU Classical Serif Italic"/>
              </a:rPr>
              <a:t>3</a:t>
            </a:r>
            <a:r>
              <a:rPr lang="fr-CA" baseline="-25000" dirty="0" smtClean="0">
                <a:cs typeface="CMU Classical Serif Italic"/>
              </a:rPr>
              <a:t> </a:t>
            </a:r>
            <a:r>
              <a:rPr lang="fr-CA" dirty="0" smtClean="0">
                <a:cs typeface="CMU Classical Serif Italic"/>
              </a:rPr>
              <a:t>= </a:t>
            </a:r>
            <a:r>
              <a:rPr lang="fr-CA" dirty="0" smtClean="0"/>
              <a:t>[0, -0.3] + 0.1 * (0 </a:t>
            </a:r>
            <a:r>
              <a:rPr lang="fr-FR" dirty="0" smtClean="0"/>
              <a:t>–</a:t>
            </a:r>
            <a:r>
              <a:rPr lang="fr-CA" dirty="0" smtClean="0"/>
              <a:t> 1) [3, 0] = [-0.3, -0.3]</a:t>
            </a:r>
          </a:p>
          <a:p>
            <a:pPr lvl="2"/>
            <a:r>
              <a:rPr lang="fr-CA" i="1" dirty="0" smtClean="0"/>
              <a:t>b  </a:t>
            </a:r>
            <a:r>
              <a:rPr lang="fr-CA" dirty="0" smtClean="0"/>
              <a:t>⟵ </a:t>
            </a:r>
            <a:r>
              <a:rPr lang="fr-CA" i="1" dirty="0" smtClean="0"/>
              <a:t>b </a:t>
            </a:r>
            <a:r>
              <a:rPr lang="fr-CA" dirty="0" smtClean="0"/>
              <a:t>+ </a:t>
            </a:r>
            <a:r>
              <a:rPr lang="fr-CA" dirty="0" smtClean="0">
                <a:cs typeface="CMU Serif Roman Slanted"/>
              </a:rPr>
              <a:t>α </a:t>
            </a:r>
            <a:r>
              <a:rPr lang="fr-CA" dirty="0">
                <a:cs typeface="CMU Serif Roman Slanted"/>
              </a:rPr>
              <a:t>( </a:t>
            </a:r>
            <a:r>
              <a:rPr lang="fr-CA" i="1" dirty="0" smtClean="0"/>
              <a:t>y</a:t>
            </a:r>
            <a:r>
              <a:rPr lang="fr-CA" baseline="-25000" dirty="0" smtClean="0"/>
              <a:t>3</a:t>
            </a:r>
            <a:r>
              <a:rPr lang="fr-CA" dirty="0" smtClean="0"/>
              <a:t> </a:t>
            </a:r>
            <a:r>
              <a:rPr lang="fr-CA" dirty="0"/>
              <a:t>- </a:t>
            </a:r>
            <a:r>
              <a:rPr lang="fr-CA" i="1" dirty="0"/>
              <a:t>h</a:t>
            </a:r>
            <a:r>
              <a:rPr lang="fr-CA" dirty="0"/>
              <a:t>(</a:t>
            </a:r>
            <a:r>
              <a:rPr lang="fr-CA" b="1" dirty="0" smtClean="0"/>
              <a:t>x</a:t>
            </a:r>
            <a:r>
              <a:rPr lang="fr-CA" baseline="-25000" dirty="0" smtClean="0"/>
              <a:t>3</a:t>
            </a:r>
            <a:r>
              <a:rPr lang="fr-CA" dirty="0" smtClean="0"/>
              <a:t>) </a:t>
            </a:r>
            <a:r>
              <a:rPr lang="fr-CA" dirty="0"/>
              <a:t>)</a:t>
            </a:r>
            <a:r>
              <a:rPr lang="fr-CA" dirty="0">
                <a:cs typeface="CMU Serif Roman Slanted"/>
              </a:rPr>
              <a:t> </a:t>
            </a:r>
            <a:r>
              <a:rPr lang="fr-CA" dirty="0" smtClean="0">
                <a:cs typeface="CMU Serif Roman Slanted"/>
              </a:rPr>
              <a:t> = 0.4 + 0.1 (0 </a:t>
            </a:r>
            <a:r>
              <a:rPr lang="fr-FR" dirty="0" smtClean="0">
                <a:cs typeface="CMU Serif Roman Slanted"/>
              </a:rPr>
              <a:t>–</a:t>
            </a:r>
            <a:r>
              <a:rPr lang="fr-CA" dirty="0" smtClean="0">
                <a:cs typeface="CMU Serif Roman Slanted"/>
              </a:rPr>
              <a:t> 1) = 0.3</a:t>
            </a:r>
            <a:endParaRPr lang="fr-CA" dirty="0" smtClean="0"/>
          </a:p>
        </p:txBody>
      </p:sp>
      <p:pic>
        <p:nvPicPr>
          <p:cNvPr id="10" name="Image 9" descr="bl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68" y="1600200"/>
            <a:ext cx="2275251" cy="212766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584950" y="1045042"/>
            <a:ext cx="6151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CMU Serif Roman Slanted"/>
                <a:cs typeface="CMU Serif Roman Slanted"/>
              </a:rPr>
              <a:t>D</a:t>
            </a:r>
            <a:endParaRPr lang="fr-FR" sz="3200" dirty="0">
              <a:latin typeface="CMU Serif Roman Slanted"/>
              <a:cs typeface="CMU Serif Roman Slante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0148" y="1015424"/>
            <a:ext cx="133261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sz="1600" dirty="0" smtClean="0">
                <a:latin typeface="+mn-lt"/>
              </a:rPr>
              <a:t>ensemble</a:t>
            </a:r>
            <a:br>
              <a:rPr lang="fr-CA" sz="1600" dirty="0" smtClean="0">
                <a:latin typeface="+mn-lt"/>
              </a:rPr>
            </a:br>
            <a:r>
              <a:rPr lang="fr-CA" sz="1600" dirty="0" smtClean="0">
                <a:latin typeface="+mn-lt"/>
              </a:rPr>
              <a:t>entraînement</a:t>
            </a:r>
            <a:endParaRPr lang="fr-F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976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Simulation </a:t>
            </a:r>
            <a:r>
              <a:rPr lang="fr-CA" b="1" dirty="0" smtClean="0"/>
              <a:t>avec biais</a:t>
            </a:r>
            <a:r>
              <a:rPr lang="fr-CA" dirty="0" smtClean="0"/>
              <a:t>, </a:t>
            </a:r>
            <a:r>
              <a:rPr lang="fr-CA" dirty="0">
                <a:cs typeface="CMU Serif Roman Slanted"/>
              </a:rPr>
              <a:t>α</a:t>
            </a:r>
            <a:r>
              <a:rPr lang="fr-CA" dirty="0"/>
              <a:t> = </a:t>
            </a:r>
            <a:r>
              <a:rPr lang="fr-CA" dirty="0" smtClean="0"/>
              <a:t>0.1</a:t>
            </a:r>
          </a:p>
          <a:p>
            <a:endParaRPr lang="fr-CA" dirty="0" smtClean="0"/>
          </a:p>
          <a:p>
            <a:r>
              <a:rPr lang="fr-CA" dirty="0" smtClean="0"/>
              <a:t>Valeur courante : </a:t>
            </a:r>
            <a:r>
              <a:rPr lang="fr-CA" b="1" dirty="0" smtClean="0">
                <a:cs typeface="CMU Serif Roman"/>
              </a:rPr>
              <a:t>w</a:t>
            </a:r>
            <a:r>
              <a:rPr lang="fr-CA" dirty="0" smtClean="0"/>
              <a:t> ⟵ [-0.3, -0.3], </a:t>
            </a:r>
            <a:r>
              <a:rPr lang="fr-CA" i="1" dirty="0" smtClean="0">
                <a:cs typeface="CMU Serif Roman"/>
              </a:rPr>
              <a:t>b</a:t>
            </a:r>
            <a:r>
              <a:rPr lang="fr-CA" dirty="0" smtClean="0"/>
              <a:t> = 0.3</a:t>
            </a:r>
          </a:p>
          <a:p>
            <a:endParaRPr lang="fr-CA" dirty="0"/>
          </a:p>
          <a:p>
            <a:r>
              <a:rPr lang="fr-CA" dirty="0"/>
              <a:t>Paire (</a:t>
            </a:r>
            <a:r>
              <a:rPr lang="fr-CA" b="1" dirty="0" smtClean="0"/>
              <a:t>x</a:t>
            </a:r>
            <a:r>
              <a:rPr lang="fr-CA" baseline="-25000" dirty="0"/>
              <a:t>4</a:t>
            </a:r>
            <a:r>
              <a:rPr lang="fr-CA" dirty="0" smtClean="0"/>
              <a:t>,</a:t>
            </a:r>
            <a:r>
              <a:rPr lang="fr-CA" i="1" dirty="0" smtClean="0"/>
              <a:t>y</a:t>
            </a:r>
            <a:r>
              <a:rPr lang="fr-CA" baseline="-25000" dirty="0"/>
              <a:t>4</a:t>
            </a:r>
            <a:r>
              <a:rPr lang="fr-CA" dirty="0" smtClean="0"/>
              <a:t>) :</a:t>
            </a:r>
          </a:p>
          <a:p>
            <a:pPr lvl="1"/>
            <a:r>
              <a:rPr lang="fr-CA" i="1" dirty="0" smtClean="0">
                <a:cs typeface="CMU Classical Serif Italic"/>
              </a:rPr>
              <a:t>h</a:t>
            </a:r>
            <a:r>
              <a:rPr lang="fr-CA" dirty="0" smtClean="0">
                <a:cs typeface="CMU Classical Serif Italic"/>
              </a:rPr>
              <a:t>(</a:t>
            </a:r>
            <a:r>
              <a:rPr lang="fr-CA" b="1" dirty="0" smtClean="0">
                <a:cs typeface="CMU Classical Serif Italic"/>
              </a:rPr>
              <a:t>x</a:t>
            </a:r>
            <a:r>
              <a:rPr lang="fr-CA" baseline="-25000" dirty="0">
                <a:cs typeface="CMU Classical Serif Italic"/>
              </a:rPr>
              <a:t>4</a:t>
            </a:r>
            <a:r>
              <a:rPr lang="fr-CA" dirty="0" smtClean="0">
                <a:cs typeface="CMU Classical Serif Italic"/>
              </a:rPr>
              <a:t>) = </a:t>
            </a:r>
            <a:r>
              <a:rPr lang="fr-CA" i="1" dirty="0" err="1" smtClean="0">
                <a:cs typeface="CMU Classical Serif Italic"/>
              </a:rPr>
              <a:t>Threshold</a:t>
            </a:r>
            <a:r>
              <a:rPr lang="fr-CA" dirty="0" smtClean="0">
                <a:cs typeface="CMU Classical Serif Italic"/>
              </a:rPr>
              <a:t>( </a:t>
            </a:r>
            <a:r>
              <a:rPr lang="fr-CA" b="1" dirty="0" smtClean="0">
                <a:cs typeface="CMU Classical Serif Italic"/>
              </a:rPr>
              <a:t>w </a:t>
            </a:r>
            <a:r>
              <a:rPr lang="fr-CA" b="1" baseline="30000" dirty="0" smtClean="0">
                <a:cs typeface="CMU Classical Serif Italic"/>
              </a:rPr>
              <a:t>.</a:t>
            </a:r>
            <a:r>
              <a:rPr lang="fr-CA" dirty="0" smtClean="0">
                <a:cs typeface="CMU Classical Serif Italic"/>
              </a:rPr>
              <a:t> </a:t>
            </a:r>
            <a:r>
              <a:rPr lang="fr-CA" b="1" dirty="0" smtClean="0">
                <a:cs typeface="CMU Classical Serif Italic"/>
              </a:rPr>
              <a:t>x</a:t>
            </a:r>
            <a:r>
              <a:rPr lang="fr-CA" baseline="-25000" dirty="0">
                <a:cs typeface="CMU Classical Serif Italic"/>
              </a:rPr>
              <a:t>4</a:t>
            </a:r>
            <a:r>
              <a:rPr lang="fr-CA" dirty="0" smtClean="0">
                <a:cs typeface="CMU Classical Serif Italic"/>
              </a:rPr>
              <a:t> + </a:t>
            </a:r>
            <a:r>
              <a:rPr lang="fr-CA" i="1" dirty="0" smtClean="0">
                <a:cs typeface="CMU Classical Serif Italic"/>
              </a:rPr>
              <a:t>b</a:t>
            </a:r>
            <a:r>
              <a:rPr lang="fr-CA" dirty="0" smtClean="0">
                <a:cs typeface="CMU Classical Serif Italic"/>
              </a:rPr>
              <a:t>) = </a:t>
            </a:r>
            <a:r>
              <a:rPr lang="fr-CA" i="1" dirty="0" err="1" smtClean="0">
                <a:cs typeface="CMU Classical Serif Italic"/>
              </a:rPr>
              <a:t>Threshold</a:t>
            </a:r>
            <a:r>
              <a:rPr lang="fr-CA" dirty="0" smtClean="0">
                <a:cs typeface="CMU Classical Serif Italic"/>
              </a:rPr>
              <a:t>(-0.3) = 0</a:t>
            </a:r>
          </a:p>
          <a:p>
            <a:pPr lvl="1"/>
            <a:r>
              <a:rPr lang="fr-CA" dirty="0" smtClean="0"/>
              <a:t>puisque </a:t>
            </a:r>
            <a:r>
              <a:rPr lang="fr-CA" i="1" dirty="0" smtClean="0"/>
              <a:t>h</a:t>
            </a:r>
            <a:r>
              <a:rPr lang="fr-CA" dirty="0" smtClean="0"/>
              <a:t>(</a:t>
            </a:r>
            <a:r>
              <a:rPr lang="fr-CA" b="1" dirty="0" smtClean="0"/>
              <a:t>x</a:t>
            </a:r>
            <a:r>
              <a:rPr lang="fr-CA" baseline="-25000" dirty="0"/>
              <a:t>4</a:t>
            </a:r>
            <a:r>
              <a:rPr lang="fr-CA" dirty="0" smtClean="0"/>
              <a:t>) ≠ </a:t>
            </a:r>
            <a:r>
              <a:rPr lang="fr-CA" i="1" dirty="0" smtClean="0"/>
              <a:t>y</a:t>
            </a:r>
            <a:r>
              <a:rPr lang="fr-CA" baseline="-25000" dirty="0"/>
              <a:t>4</a:t>
            </a:r>
            <a:r>
              <a:rPr lang="fr-CA" dirty="0" smtClean="0"/>
              <a:t>, on met à jour </a:t>
            </a:r>
            <a:r>
              <a:rPr lang="fr-CA" b="1" dirty="0" smtClean="0"/>
              <a:t>w</a:t>
            </a:r>
            <a:r>
              <a:rPr lang="fr-CA" dirty="0" smtClean="0"/>
              <a:t> et </a:t>
            </a:r>
            <a:r>
              <a:rPr lang="fr-CA" i="1" dirty="0" smtClean="0"/>
              <a:t>b</a:t>
            </a:r>
            <a:endParaRPr lang="fr-CA" dirty="0" smtClean="0"/>
          </a:p>
          <a:p>
            <a:pPr lvl="2"/>
            <a:r>
              <a:rPr lang="fr-CA" b="1" dirty="0" smtClean="0"/>
              <a:t>w</a:t>
            </a:r>
            <a:r>
              <a:rPr lang="fr-CA" i="1" dirty="0" smtClean="0"/>
              <a:t> </a:t>
            </a:r>
            <a:r>
              <a:rPr lang="fr-CA" dirty="0" smtClean="0"/>
              <a:t>⟵ </a:t>
            </a:r>
            <a:r>
              <a:rPr lang="fr-CA" b="1" dirty="0" smtClean="0">
                <a:cs typeface="CMU Serif Roman"/>
              </a:rPr>
              <a:t>w</a:t>
            </a:r>
            <a:r>
              <a:rPr lang="fr-CA" dirty="0" smtClean="0">
                <a:cs typeface="CMU Serif Roman"/>
              </a:rPr>
              <a:t> + </a:t>
            </a:r>
            <a:r>
              <a:rPr lang="fr-CA" dirty="0" smtClean="0">
                <a:cs typeface="CMU Serif Roman Slanted"/>
              </a:rPr>
              <a:t>α ( </a:t>
            </a:r>
            <a:r>
              <a:rPr lang="fr-CA" i="1" dirty="0" smtClean="0"/>
              <a:t>y</a:t>
            </a:r>
            <a:r>
              <a:rPr lang="fr-CA" baseline="-25000" dirty="0"/>
              <a:t>4</a:t>
            </a:r>
            <a:r>
              <a:rPr lang="fr-CA" dirty="0" smtClean="0"/>
              <a:t> - </a:t>
            </a:r>
            <a:r>
              <a:rPr lang="fr-CA" i="1" dirty="0"/>
              <a:t>h</a:t>
            </a:r>
            <a:r>
              <a:rPr lang="fr-CA" dirty="0"/>
              <a:t>(</a:t>
            </a:r>
            <a:r>
              <a:rPr lang="fr-CA" b="1" dirty="0" smtClean="0"/>
              <a:t>x</a:t>
            </a:r>
            <a:r>
              <a:rPr lang="fr-CA" baseline="-25000" dirty="0"/>
              <a:t>4</a:t>
            </a:r>
            <a:r>
              <a:rPr lang="fr-CA" dirty="0" smtClean="0"/>
              <a:t>) )</a:t>
            </a:r>
            <a:r>
              <a:rPr lang="fr-CA" dirty="0" smtClean="0">
                <a:cs typeface="CMU Serif Roman Slanted"/>
              </a:rPr>
              <a:t> </a:t>
            </a:r>
            <a:r>
              <a:rPr lang="fr-CA" b="1" dirty="0" smtClean="0">
                <a:cs typeface="CMU Classical Serif Italic"/>
              </a:rPr>
              <a:t>x</a:t>
            </a:r>
            <a:r>
              <a:rPr lang="fr-CA" baseline="-25000" dirty="0" smtClean="0">
                <a:cs typeface="CMU Classical Serif Italic"/>
              </a:rPr>
              <a:t>4 </a:t>
            </a:r>
            <a:r>
              <a:rPr lang="fr-CA" dirty="0" smtClean="0">
                <a:cs typeface="CMU Classical Serif Italic"/>
              </a:rPr>
              <a:t>= </a:t>
            </a:r>
            <a:r>
              <a:rPr lang="fr-CA" dirty="0" smtClean="0"/>
              <a:t>[-0.3, -0.3] + 0.1 * (1 </a:t>
            </a:r>
            <a:r>
              <a:rPr lang="fr-FR" dirty="0" smtClean="0"/>
              <a:t>–</a:t>
            </a:r>
            <a:r>
              <a:rPr lang="fr-CA" dirty="0" smtClean="0"/>
              <a:t> 0) [1, </a:t>
            </a:r>
            <a:r>
              <a:rPr lang="fr-CA" dirty="0"/>
              <a:t>1</a:t>
            </a:r>
            <a:r>
              <a:rPr lang="fr-CA" dirty="0" smtClean="0"/>
              <a:t>] = [-0.2, -0.2]</a:t>
            </a:r>
          </a:p>
          <a:p>
            <a:pPr lvl="2"/>
            <a:r>
              <a:rPr lang="fr-CA" i="1" dirty="0" smtClean="0"/>
              <a:t>b  </a:t>
            </a:r>
            <a:r>
              <a:rPr lang="fr-CA" dirty="0" smtClean="0"/>
              <a:t>⟵ </a:t>
            </a:r>
            <a:r>
              <a:rPr lang="fr-CA" i="1" dirty="0" smtClean="0"/>
              <a:t>b </a:t>
            </a:r>
            <a:r>
              <a:rPr lang="fr-CA" dirty="0" smtClean="0"/>
              <a:t>+ </a:t>
            </a:r>
            <a:r>
              <a:rPr lang="fr-CA" dirty="0" smtClean="0">
                <a:cs typeface="CMU Serif Roman Slanted"/>
              </a:rPr>
              <a:t>α </a:t>
            </a:r>
            <a:r>
              <a:rPr lang="fr-CA" dirty="0">
                <a:cs typeface="CMU Serif Roman Slanted"/>
              </a:rPr>
              <a:t>( </a:t>
            </a:r>
            <a:r>
              <a:rPr lang="fr-CA" i="1" dirty="0" smtClean="0"/>
              <a:t>y</a:t>
            </a:r>
            <a:r>
              <a:rPr lang="fr-CA" baseline="-25000" dirty="0"/>
              <a:t>4</a:t>
            </a:r>
            <a:r>
              <a:rPr lang="fr-CA" dirty="0" smtClean="0"/>
              <a:t> </a:t>
            </a:r>
            <a:r>
              <a:rPr lang="fr-CA" dirty="0"/>
              <a:t>- </a:t>
            </a:r>
            <a:r>
              <a:rPr lang="fr-CA" i="1" dirty="0"/>
              <a:t>h</a:t>
            </a:r>
            <a:r>
              <a:rPr lang="fr-CA" dirty="0"/>
              <a:t>(</a:t>
            </a:r>
            <a:r>
              <a:rPr lang="fr-CA" b="1" dirty="0" smtClean="0"/>
              <a:t>x</a:t>
            </a:r>
            <a:r>
              <a:rPr lang="fr-CA" baseline="-25000" dirty="0"/>
              <a:t>4</a:t>
            </a:r>
            <a:r>
              <a:rPr lang="fr-CA" dirty="0" smtClean="0"/>
              <a:t>) </a:t>
            </a:r>
            <a:r>
              <a:rPr lang="fr-CA" dirty="0"/>
              <a:t>)</a:t>
            </a:r>
            <a:r>
              <a:rPr lang="fr-CA" dirty="0">
                <a:cs typeface="CMU Serif Roman Slanted"/>
              </a:rPr>
              <a:t> </a:t>
            </a:r>
            <a:r>
              <a:rPr lang="fr-CA" dirty="0" smtClean="0">
                <a:cs typeface="CMU Serif Roman Slanted"/>
              </a:rPr>
              <a:t> = 0.3 + 0.1 (1 </a:t>
            </a:r>
            <a:r>
              <a:rPr lang="fr-FR" dirty="0" smtClean="0">
                <a:cs typeface="CMU Serif Roman Slanted"/>
              </a:rPr>
              <a:t>–</a:t>
            </a:r>
            <a:r>
              <a:rPr lang="fr-CA" dirty="0" smtClean="0">
                <a:cs typeface="CMU Serif Roman Slanted"/>
              </a:rPr>
              <a:t> 0) = 0.4</a:t>
            </a:r>
          </a:p>
          <a:p>
            <a:pPr lvl="2"/>
            <a:endParaRPr lang="fr-CA" dirty="0">
              <a:cs typeface="CMU Serif Roman Slanted"/>
            </a:endParaRPr>
          </a:p>
          <a:p>
            <a:pPr lvl="2"/>
            <a:endParaRPr lang="fr-CA" dirty="0" smtClean="0">
              <a:cs typeface="CMU Serif Roman Slanted"/>
            </a:endParaRPr>
          </a:p>
          <a:p>
            <a:r>
              <a:rPr lang="fr-CA" dirty="0" smtClean="0">
                <a:cs typeface="CMU Serif Roman Slanted"/>
              </a:rPr>
              <a:t>Et ainsi de suite, jusqu’à l’atteinte d’un critère d’arrêt...</a:t>
            </a:r>
            <a:endParaRPr lang="fr-CA" dirty="0" smtClean="0"/>
          </a:p>
        </p:txBody>
      </p:sp>
      <p:pic>
        <p:nvPicPr>
          <p:cNvPr id="10" name="Image 9" descr="bl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68" y="1600200"/>
            <a:ext cx="2275251" cy="212766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584950" y="1045042"/>
            <a:ext cx="6151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CMU Serif Roman Slanted"/>
                <a:cs typeface="CMU Serif Roman Slanted"/>
              </a:rPr>
              <a:t>D</a:t>
            </a:r>
            <a:endParaRPr lang="fr-FR" sz="3200" dirty="0">
              <a:latin typeface="CMU Serif Roman Slanted"/>
              <a:cs typeface="CMU Serif Roman Slante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0148" y="1015424"/>
            <a:ext cx="133261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sz="1600" dirty="0" smtClean="0">
                <a:latin typeface="+mn-lt"/>
              </a:rPr>
              <a:t>ensemble</a:t>
            </a:r>
            <a:br>
              <a:rPr lang="fr-CA" sz="1600" dirty="0" smtClean="0">
                <a:latin typeface="+mn-lt"/>
              </a:rPr>
            </a:br>
            <a:r>
              <a:rPr lang="fr-CA" sz="1600" dirty="0" smtClean="0">
                <a:latin typeface="+mn-lt"/>
              </a:rPr>
              <a:t>entraînement</a:t>
            </a:r>
            <a:endParaRPr lang="fr-F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33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Surface de séparation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 Perceptron cherche donc un </a:t>
            </a:r>
            <a:r>
              <a:rPr lang="fr-CA" b="1" dirty="0" smtClean="0"/>
              <a:t>séparateur linéaire </a:t>
            </a:r>
            <a:r>
              <a:rPr lang="fr-CA" dirty="0" smtClean="0"/>
              <a:t>entre les deux classes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r>
              <a:rPr lang="fr-CA" dirty="0" smtClean="0"/>
              <a:t>La </a:t>
            </a:r>
            <a:r>
              <a:rPr lang="fr-CA" b="1" dirty="0" smtClean="0"/>
              <a:t>surface de décision </a:t>
            </a:r>
            <a:r>
              <a:rPr lang="fr-CA" dirty="0" smtClean="0"/>
              <a:t>d’un </a:t>
            </a:r>
            <a:r>
              <a:rPr lang="fr-CA" dirty="0" err="1" smtClean="0"/>
              <a:t>classifieur</a:t>
            </a:r>
            <a:r>
              <a:rPr lang="fr-CA" dirty="0" smtClean="0"/>
              <a:t> est la surface (dans le cas du perceptron en 2D, une droite) qui sépare les deux régions classifiées dans les deux classes différentes</a:t>
            </a:r>
          </a:p>
        </p:txBody>
      </p:sp>
      <p:pic>
        <p:nvPicPr>
          <p:cNvPr id="14" name="Image 13" descr="Sans tit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08" y="1964909"/>
            <a:ext cx="4486242" cy="321513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196538" y="18218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6423051" y="2269517"/>
            <a:ext cx="801580" cy="93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048738" y="1998401"/>
            <a:ext cx="126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b="1" dirty="0" smtClean="0">
                <a:solidFill>
                  <a:srgbClr val="000090"/>
                </a:solidFill>
                <a:latin typeface="+mn-lt"/>
              </a:rPr>
              <a:t>surface</a:t>
            </a:r>
          </a:p>
          <a:p>
            <a:pPr algn="ctr"/>
            <a:r>
              <a:rPr lang="fr-CA" b="1" dirty="0" smtClean="0">
                <a:solidFill>
                  <a:srgbClr val="000090"/>
                </a:solidFill>
                <a:latin typeface="+mn-lt"/>
              </a:rPr>
              <a:t>de décision</a:t>
            </a:r>
            <a:endParaRPr lang="fr-CA" b="1" dirty="0">
              <a:solidFill>
                <a:srgbClr val="000090"/>
              </a:solidFill>
              <a:latin typeface="+mn-lt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5194656" y="3091956"/>
            <a:ext cx="312304" cy="47888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488" y="2933867"/>
            <a:ext cx="456197" cy="4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7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Convergence et séparabilité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457200" y="1600200"/>
            <a:ext cx="8480426" cy="4525963"/>
          </a:xfrm>
        </p:spPr>
        <p:txBody>
          <a:bodyPr/>
          <a:lstStyle/>
          <a:p>
            <a:r>
              <a:rPr lang="fr-CA" dirty="0" smtClean="0"/>
              <a:t>Si les exemples d’entraînement sont </a:t>
            </a:r>
            <a:r>
              <a:rPr lang="fr-CA" b="1" dirty="0" smtClean="0"/>
              <a:t>linéairement séparables </a:t>
            </a:r>
            <a:r>
              <a:rPr lang="fr-CA" dirty="0" smtClean="0"/>
              <a:t>(gauche), l’algorithme est garanti de converger à </a:t>
            </a:r>
            <a:r>
              <a:rPr lang="fr-CA" b="1" dirty="0" smtClean="0"/>
              <a:t>une solution avec une erreur nulle</a:t>
            </a:r>
            <a:r>
              <a:rPr lang="fr-CA" dirty="0" smtClean="0"/>
              <a:t> sur l’ensemble d’entraînement, quel que soit le choix de 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r>
              <a:rPr lang="fr-CA" dirty="0" smtClean="0"/>
              <a:t>Si non-séparable linéairement (droite), pour garantir la convergence à une </a:t>
            </a:r>
            <a:r>
              <a:rPr lang="fr-CA" b="1" dirty="0" smtClean="0"/>
              <a:t>solution avec la plus petite erreur possible en entraînement</a:t>
            </a:r>
            <a:r>
              <a:rPr lang="fr-CA" dirty="0"/>
              <a:t>, </a:t>
            </a:r>
            <a:r>
              <a:rPr lang="fr-CA" dirty="0" smtClean="0"/>
              <a:t>on </a:t>
            </a:r>
            <a:r>
              <a:rPr lang="fr-CA" dirty="0"/>
              <a:t>doit décroître le taux </a:t>
            </a:r>
            <a:r>
              <a:rPr lang="fr-CA" dirty="0" smtClean="0"/>
              <a:t>d’apprentissage, par ex. selon </a:t>
            </a:r>
          </a:p>
          <a:p>
            <a:endParaRPr lang="fr-CA" dirty="0"/>
          </a:p>
        </p:txBody>
      </p:sp>
      <p:pic>
        <p:nvPicPr>
          <p:cNvPr id="16" name="Image 15" descr="Sans tit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25" y="2750713"/>
            <a:ext cx="7040875" cy="251251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900" y="2374056"/>
            <a:ext cx="173485" cy="15613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202" y="5863765"/>
            <a:ext cx="820113" cy="5756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436" y="5903869"/>
            <a:ext cx="591427" cy="1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5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Courbe d’apprentissage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Pour visualiser la progression de l’apprentissage, on peut regarder la </a:t>
            </a:r>
            <a:r>
              <a:rPr lang="fr-CA" b="1" dirty="0" smtClean="0"/>
              <a:t>courbe d’apprentissage</a:t>
            </a:r>
            <a:r>
              <a:rPr lang="fr-CA" dirty="0" smtClean="0"/>
              <a:t>, c’est-à-dire la courbe du taux d’erreur (ou de succès) en fonction du nombre de mises à jour des paramètres</a:t>
            </a:r>
            <a:endParaRPr lang="fr-CA" dirty="0"/>
          </a:p>
        </p:txBody>
      </p:sp>
      <p:pic>
        <p:nvPicPr>
          <p:cNvPr id="3" name="Image 2" descr="Sans tit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7" y="2737870"/>
            <a:ext cx="8845592" cy="220846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215459" y="4946332"/>
            <a:ext cx="138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>
                <a:latin typeface="+mj-lt"/>
              </a:rPr>
              <a:t>linéairement </a:t>
            </a:r>
            <a:br>
              <a:rPr lang="fr-CA" dirty="0" smtClean="0">
                <a:latin typeface="+mj-lt"/>
              </a:rPr>
            </a:br>
            <a:r>
              <a:rPr lang="fr-CA" dirty="0" smtClean="0">
                <a:latin typeface="+mj-lt"/>
              </a:rPr>
              <a:t>séparable</a:t>
            </a:r>
            <a:endParaRPr lang="fr-CA" dirty="0"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905738" y="4965064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>
                <a:latin typeface="+mj-lt"/>
              </a:rPr>
              <a:t>pas linéairement </a:t>
            </a:r>
            <a:br>
              <a:rPr lang="fr-CA" dirty="0" smtClean="0">
                <a:latin typeface="+mj-lt"/>
              </a:rPr>
            </a:br>
            <a:r>
              <a:rPr lang="fr-CA" dirty="0" smtClean="0">
                <a:latin typeface="+mj-lt"/>
              </a:rPr>
              <a:t>séparable</a:t>
            </a:r>
            <a:endParaRPr lang="fr-CA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598805" y="4973150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 smtClean="0">
                <a:latin typeface="+mj-lt"/>
              </a:rPr>
              <a:t>pas linéairement </a:t>
            </a:r>
            <a:br>
              <a:rPr lang="fr-CA" dirty="0" smtClean="0">
                <a:latin typeface="+mj-lt"/>
              </a:rPr>
            </a:br>
            <a:r>
              <a:rPr lang="fr-CA" dirty="0" smtClean="0">
                <a:latin typeface="+mj-lt"/>
              </a:rPr>
              <a:t>séparable, avec taux </a:t>
            </a:r>
            <a:br>
              <a:rPr lang="fr-CA" dirty="0" smtClean="0">
                <a:latin typeface="+mj-lt"/>
              </a:rPr>
            </a:br>
            <a:r>
              <a:rPr lang="fr-CA" dirty="0" err="1" smtClean="0">
                <a:latin typeface="+mj-lt"/>
              </a:rPr>
              <a:t>d’app</a:t>
            </a:r>
            <a:r>
              <a:rPr lang="fr-CA" dirty="0" smtClean="0">
                <a:latin typeface="+mj-lt"/>
              </a:rPr>
              <a:t>. décroissant</a:t>
            </a:r>
            <a:endParaRPr lang="fr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420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Apprentissage </a:t>
            </a:r>
            <a:r>
              <a:rPr lang="fr-CA" dirty="0" smtClean="0"/>
              <a:t>vue comme </a:t>
            </a:r>
            <a:br>
              <a:rPr lang="fr-CA" dirty="0" smtClean="0"/>
            </a:br>
            <a:r>
              <a:rPr lang="fr-CA" dirty="0" smtClean="0"/>
              <a:t>la minimisation </a:t>
            </a:r>
            <a:r>
              <a:rPr lang="fr-CA" noProof="0" dirty="0" smtClean="0"/>
              <a:t>d’une perte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 problème de l’apprentissage peut être formulé comme un problème d’optimisation</a:t>
            </a:r>
          </a:p>
          <a:p>
            <a:pPr lvl="1"/>
            <a:r>
              <a:rPr lang="fr-CA" dirty="0" smtClean="0"/>
              <a:t>pour chaque exemple d’entraînement, on souhaite minimiser une certaine distance                                 entre la cible      et la prédiction </a:t>
            </a:r>
          </a:p>
          <a:p>
            <a:pPr lvl="1"/>
            <a:r>
              <a:rPr lang="fr-CA" dirty="0"/>
              <a:t>o</a:t>
            </a:r>
            <a:r>
              <a:rPr lang="fr-CA" dirty="0" smtClean="0"/>
              <a:t>n appelle cette distance une </a:t>
            </a:r>
            <a:r>
              <a:rPr lang="fr-CA" b="1" dirty="0" smtClean="0"/>
              <a:t>perte</a:t>
            </a:r>
          </a:p>
          <a:p>
            <a:endParaRPr lang="fr-CA" dirty="0" smtClean="0"/>
          </a:p>
          <a:p>
            <a:r>
              <a:rPr lang="fr-CA" dirty="0" smtClean="0"/>
              <a:t>Dans le cas du perceptron:</a:t>
            </a:r>
          </a:p>
          <a:p>
            <a:endParaRPr lang="fr-CA" dirty="0"/>
          </a:p>
          <a:p>
            <a:endParaRPr lang="fr-CA" dirty="0" smtClean="0"/>
          </a:p>
          <a:p>
            <a:pPr lvl="1"/>
            <a:r>
              <a:rPr lang="fr-CA" dirty="0" smtClean="0"/>
              <a:t>si la prédiction est bonne, le coût est 0</a:t>
            </a:r>
          </a:p>
          <a:p>
            <a:pPr lvl="1"/>
            <a:r>
              <a:rPr lang="fr-CA" dirty="0" smtClean="0"/>
              <a:t>si la prédiction est mauvaise, le coût est la distance entre                 et le seuil à franchir pour que la prédiction soit bonne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134" y="2666604"/>
            <a:ext cx="186390" cy="17922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783" y="2630401"/>
            <a:ext cx="1498935" cy="2192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204" y="2606269"/>
            <a:ext cx="738388" cy="26524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387" y="5136694"/>
            <a:ext cx="686056" cy="18137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5949" y="4147605"/>
            <a:ext cx="5459494" cy="3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4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Recherche locale pour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la minimisation </a:t>
            </a:r>
            <a:r>
              <a:rPr lang="fr-CA" noProof="0" dirty="0" smtClean="0"/>
              <a:t>d’une perte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1571625" y="2206625"/>
            <a:ext cx="1" cy="358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571625" y="5794375"/>
            <a:ext cx="60801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5953125"/>
            <a:ext cx="355600" cy="228600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4953000" y="2619375"/>
            <a:ext cx="222250" cy="1825625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6718315" y="5720249"/>
            <a:ext cx="180000" cy="180000"/>
          </a:xfrm>
          <a:prstGeom prst="ellipse">
            <a:avLst/>
          </a:prstGeom>
          <a:solidFill>
            <a:srgbClr val="000090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7" name="Connecteur droit 26"/>
          <p:cNvCxnSpPr/>
          <p:nvPr/>
        </p:nvCxnSpPr>
        <p:spPr>
          <a:xfrm>
            <a:off x="6799425" y="4587875"/>
            <a:ext cx="0" cy="1127125"/>
          </a:xfrm>
          <a:prstGeom prst="line">
            <a:avLst/>
          </a:prstGeom>
          <a:ln>
            <a:solidFill>
              <a:srgbClr val="00009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6398500" y="5522037"/>
            <a:ext cx="3198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6883400" y="5522037"/>
            <a:ext cx="31981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397625" y="4970956"/>
            <a:ext cx="44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 smtClean="0">
                <a:latin typeface="+mn-lt"/>
              </a:rPr>
              <a:t>?</a:t>
            </a:r>
            <a:endParaRPr lang="fr-CA" sz="2800" b="1" dirty="0">
              <a:latin typeface="+mn-lt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867525" y="4951192"/>
            <a:ext cx="44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 smtClean="0">
                <a:latin typeface="+mn-lt"/>
              </a:rPr>
              <a:t>?</a:t>
            </a:r>
            <a:endParaRPr lang="fr-CA" sz="2800" b="1" dirty="0">
              <a:latin typeface="+mn-lt"/>
            </a:endParaRPr>
          </a:p>
        </p:txBody>
      </p:sp>
      <p:sp>
        <p:nvSpPr>
          <p:cNvPr id="40" name="Forme libre 39"/>
          <p:cNvSpPr/>
          <p:nvPr/>
        </p:nvSpPr>
        <p:spPr>
          <a:xfrm>
            <a:off x="1571625" y="3000375"/>
            <a:ext cx="6127750" cy="2560834"/>
          </a:xfrm>
          <a:custGeom>
            <a:avLst/>
            <a:gdLst>
              <a:gd name="connsiteX0" fmla="*/ 0 w 6127750"/>
              <a:gd name="connsiteY0" fmla="*/ 0 h 2560834"/>
              <a:gd name="connsiteX1" fmla="*/ 1127125 w 6127750"/>
              <a:gd name="connsiteY1" fmla="*/ 2492375 h 2560834"/>
              <a:gd name="connsiteX2" fmla="*/ 2317750 w 6127750"/>
              <a:gd name="connsiteY2" fmla="*/ 1905000 h 2560834"/>
              <a:gd name="connsiteX3" fmla="*/ 3270250 w 6127750"/>
              <a:gd name="connsiteY3" fmla="*/ 2397125 h 2560834"/>
              <a:gd name="connsiteX4" fmla="*/ 3905250 w 6127750"/>
              <a:gd name="connsiteY4" fmla="*/ 841375 h 2560834"/>
              <a:gd name="connsiteX5" fmla="*/ 4095750 w 6127750"/>
              <a:gd name="connsiteY5" fmla="*/ 1555750 h 2560834"/>
              <a:gd name="connsiteX6" fmla="*/ 4381500 w 6127750"/>
              <a:gd name="connsiteY6" fmla="*/ 1857375 h 2560834"/>
              <a:gd name="connsiteX7" fmla="*/ 5524500 w 6127750"/>
              <a:gd name="connsiteY7" fmla="*/ 1460500 h 2560834"/>
              <a:gd name="connsiteX8" fmla="*/ 6127750 w 6127750"/>
              <a:gd name="connsiteY8" fmla="*/ 1111250 h 25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7750" h="2560834">
                <a:moveTo>
                  <a:pt x="0" y="0"/>
                </a:moveTo>
                <a:cubicBezTo>
                  <a:pt x="370416" y="1087437"/>
                  <a:pt x="740833" y="2174875"/>
                  <a:pt x="1127125" y="2492375"/>
                </a:cubicBezTo>
                <a:cubicBezTo>
                  <a:pt x="1513417" y="2809875"/>
                  <a:pt x="1960563" y="1920875"/>
                  <a:pt x="2317750" y="1905000"/>
                </a:cubicBezTo>
                <a:cubicBezTo>
                  <a:pt x="2674938" y="1889125"/>
                  <a:pt x="3005667" y="2574396"/>
                  <a:pt x="3270250" y="2397125"/>
                </a:cubicBezTo>
                <a:cubicBezTo>
                  <a:pt x="3534833" y="2219854"/>
                  <a:pt x="3767667" y="981604"/>
                  <a:pt x="3905250" y="841375"/>
                </a:cubicBezTo>
                <a:cubicBezTo>
                  <a:pt x="4042833" y="701146"/>
                  <a:pt x="4016375" y="1386417"/>
                  <a:pt x="4095750" y="1555750"/>
                </a:cubicBezTo>
                <a:cubicBezTo>
                  <a:pt x="4175125" y="1725083"/>
                  <a:pt x="4143375" y="1873250"/>
                  <a:pt x="4381500" y="1857375"/>
                </a:cubicBezTo>
                <a:cubicBezTo>
                  <a:pt x="4619625" y="1841500"/>
                  <a:pt x="5233458" y="1584854"/>
                  <a:pt x="5524500" y="1460500"/>
                </a:cubicBezTo>
                <a:cubicBezTo>
                  <a:pt x="5815542" y="1336146"/>
                  <a:pt x="6127750" y="1111250"/>
                  <a:pt x="6127750" y="11112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6" y="1753149"/>
            <a:ext cx="5092700" cy="1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Dérivées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On peut obtenir la direction de descente via la </a:t>
            </a:r>
            <a:r>
              <a:rPr lang="fr-CA" b="1" dirty="0" smtClean="0"/>
              <a:t>dérivée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r>
              <a:rPr lang="fr-CA" dirty="0" smtClean="0"/>
              <a:t>Le signe de la dérivée est la </a:t>
            </a:r>
            <a:r>
              <a:rPr lang="fr-CA" b="1" dirty="0" smtClean="0"/>
              <a:t>direction d’augmentation</a:t>
            </a:r>
            <a:r>
              <a:rPr lang="fr-CA" dirty="0" smtClean="0"/>
              <a:t> de </a:t>
            </a:r>
          </a:p>
          <a:p>
            <a:pPr lvl="1"/>
            <a:r>
              <a:rPr lang="fr-CA" dirty="0" smtClean="0"/>
              <a:t>signe positif indique que             augmente lorsque      augmente</a:t>
            </a:r>
          </a:p>
          <a:p>
            <a:pPr lvl="1"/>
            <a:r>
              <a:rPr lang="fr-CA" dirty="0" smtClean="0"/>
              <a:t>signe négatif indique que            diminue lorsque      augmente </a:t>
            </a:r>
          </a:p>
          <a:p>
            <a:r>
              <a:rPr lang="fr-CA" dirty="0" smtClean="0"/>
              <a:t>La valeur absolue de la dérivée est le </a:t>
            </a:r>
            <a:r>
              <a:rPr lang="fr-CA" b="1" dirty="0" smtClean="0"/>
              <a:t>taux d’augmentation</a:t>
            </a:r>
            <a:r>
              <a:rPr lang="fr-CA" dirty="0" smtClean="0"/>
              <a:t> de</a:t>
            </a:r>
          </a:p>
          <a:p>
            <a:endParaRPr lang="fr-CA" dirty="0" smtClean="0"/>
          </a:p>
          <a:p>
            <a:r>
              <a:rPr lang="fr-CA" dirty="0" smtClean="0"/>
              <a:t>Plutôt que      , je vais utiliser le symbole  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75" y="2378621"/>
            <a:ext cx="5784850" cy="76090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988" y="3466471"/>
            <a:ext cx="188925" cy="35685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513" y="4523746"/>
            <a:ext cx="188925" cy="35685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22" y="3843639"/>
            <a:ext cx="496799" cy="29177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925" y="3912860"/>
            <a:ext cx="147463" cy="15613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572" y="4170664"/>
            <a:ext cx="496799" cy="29177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575" y="4239885"/>
            <a:ext cx="147463" cy="1561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723" y="5227861"/>
            <a:ext cx="178430" cy="28338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0939" y="5208103"/>
            <a:ext cx="199422" cy="2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5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Dérivées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Les dérivées usuelles les plus importantes sont les suivantes:</a:t>
            </a:r>
            <a:endParaRPr lang="fr-CA" b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90" y="3339234"/>
            <a:ext cx="2172645" cy="80818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63" y="2307359"/>
            <a:ext cx="1154545" cy="80818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075" y="5317474"/>
            <a:ext cx="2690760" cy="74425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786" y="4396724"/>
            <a:ext cx="1898797" cy="744252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810376" y="2651125"/>
            <a:ext cx="1619250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n-lt"/>
              </a:rPr>
              <a:t>       et       sont</a:t>
            </a:r>
          </a:p>
          <a:p>
            <a:r>
              <a:rPr lang="fr-FR" dirty="0" smtClean="0">
                <a:latin typeface="+mn-lt"/>
              </a:rPr>
              <a:t>des constantes</a:t>
            </a:r>
            <a:endParaRPr lang="fr-FR" dirty="0">
              <a:latin typeface="+mn-lt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6921" y="2784625"/>
            <a:ext cx="162209" cy="17175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3258" y="2800239"/>
            <a:ext cx="173485" cy="15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3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smtClean="0"/>
              <a:t>Apprentissage automatique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 smtClean="0"/>
              <a:t>Un agent </a:t>
            </a:r>
            <a:r>
              <a:rPr lang="fr-CA" b="1" noProof="0" dirty="0" smtClean="0"/>
              <a:t>apprend</a:t>
            </a:r>
            <a:r>
              <a:rPr lang="fr-CA" noProof="0" dirty="0" smtClean="0"/>
              <a:t> s’il améliore sa performance sur des tâches futures avec l’expérience</a:t>
            </a:r>
          </a:p>
          <a:p>
            <a:r>
              <a:rPr lang="fr-CA" noProof="0" dirty="0" smtClean="0"/>
              <a:t>On va se concentrer sur un problème d’apprentissage simple mais ayant beaucoup d’applications:</a:t>
            </a:r>
          </a:p>
          <a:p>
            <a:pPr marL="360000" indent="0">
              <a:buNone/>
            </a:pPr>
            <a:r>
              <a:rPr lang="fr-CA" noProof="0" dirty="0" smtClean="0"/>
              <a:t>« Étant donnée une collection de paires (</a:t>
            </a:r>
            <a:r>
              <a:rPr lang="fr-CA" b="1" noProof="0" dirty="0" err="1" smtClean="0"/>
              <a:t>entrées</a:t>
            </a:r>
            <a:r>
              <a:rPr lang="fr-CA" noProof="0" dirty="0" err="1" smtClean="0"/>
              <a:t>,</a:t>
            </a:r>
            <a:r>
              <a:rPr lang="fr-CA" b="1" noProof="0" dirty="0" err="1" smtClean="0"/>
              <a:t>sorties</a:t>
            </a:r>
            <a:r>
              <a:rPr lang="fr-CA" noProof="0" dirty="0" smtClean="0"/>
              <a:t>) appelées </a:t>
            </a:r>
            <a:r>
              <a:rPr lang="fr-CA" b="1" noProof="0" dirty="0" smtClean="0"/>
              <a:t>exemples d’apprentissage</a:t>
            </a:r>
            <a:r>
              <a:rPr lang="fr-CA" noProof="0" dirty="0" smtClean="0"/>
              <a:t>, comment apprendre une </a:t>
            </a:r>
            <a:r>
              <a:rPr lang="fr-CA" b="1" noProof="0" dirty="0" smtClean="0"/>
              <a:t>fonction</a:t>
            </a:r>
            <a:r>
              <a:rPr lang="fr-CA" noProof="0" dirty="0" smtClean="0"/>
              <a:t> qui peut prédire correctement une sortie étant donnée une </a:t>
            </a:r>
            <a:r>
              <a:rPr lang="fr-CA" b="1" noProof="0" dirty="0" smtClean="0"/>
              <a:t>nouvelle entrée</a:t>
            </a:r>
            <a:r>
              <a:rPr lang="fr-CA" noProof="0" dirty="0" smtClean="0"/>
              <a:t>. »</a:t>
            </a:r>
          </a:p>
          <a:p>
            <a:r>
              <a:rPr lang="fr-CA" noProof="0" dirty="0" smtClean="0"/>
              <a:t>Pourquoi programmer des programmes qui apprennent:</a:t>
            </a:r>
          </a:p>
          <a:p>
            <a:pPr lvl="1"/>
            <a:r>
              <a:rPr lang="fr-CA" noProof="0" dirty="0" smtClean="0"/>
              <a:t>il est trop difficile d’anticiper toutes les entrées à traiter correctement</a:t>
            </a:r>
          </a:p>
          <a:p>
            <a:pPr lvl="1"/>
            <a:r>
              <a:rPr lang="fr-CA" dirty="0"/>
              <a:t>i</a:t>
            </a:r>
            <a:r>
              <a:rPr lang="fr-CA" noProof="0" dirty="0" smtClean="0"/>
              <a:t>l est possible que la relation entre l’entrée et la sortie </a:t>
            </a:r>
            <a:r>
              <a:rPr lang="fr-CA" b="1" noProof="0" dirty="0" smtClean="0"/>
              <a:t>évolue dans le temps</a:t>
            </a:r>
            <a:r>
              <a:rPr lang="fr-CA" noProof="0" dirty="0" smtClean="0"/>
              <a:t> (ex.: classification de pourriels)</a:t>
            </a:r>
          </a:p>
          <a:p>
            <a:pPr lvl="1"/>
            <a:r>
              <a:rPr lang="fr-CA" noProof="0" dirty="0" smtClean="0"/>
              <a:t>parfois, on a aucune idée comment programmer la fonction désirée </a:t>
            </a:r>
            <a:br>
              <a:rPr lang="fr-CA" noProof="0" dirty="0" smtClean="0"/>
            </a:br>
            <a:r>
              <a:rPr lang="fr-CA" noProof="0" dirty="0" smtClean="0"/>
              <a:t>(ex.: reconnaissance de visage)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29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Dérivées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On peut obtenir des dérivées de composition de fonctions</a:t>
            </a:r>
            <a:endParaRPr lang="fr-CA" b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810376" y="2651125"/>
            <a:ext cx="1619250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n-lt"/>
              </a:rPr>
              <a:t>       et       sont</a:t>
            </a:r>
          </a:p>
          <a:p>
            <a:r>
              <a:rPr lang="fr-FR" dirty="0" smtClean="0">
                <a:latin typeface="+mn-lt"/>
              </a:rPr>
              <a:t>des constantes</a:t>
            </a:r>
            <a:endParaRPr lang="fr-FR" dirty="0">
              <a:latin typeface="+mn-lt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21" y="2784625"/>
            <a:ext cx="162209" cy="17175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258" y="2800239"/>
            <a:ext cx="173485" cy="15613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014" y="2255361"/>
            <a:ext cx="2394098" cy="6765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014" y="3090704"/>
            <a:ext cx="3513079" cy="67659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9389" y="5169770"/>
            <a:ext cx="3788054" cy="8205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850" y="4090829"/>
            <a:ext cx="4154976" cy="67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Dérivées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 1: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461" y="1582987"/>
            <a:ext cx="1763305" cy="44082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606675"/>
            <a:ext cx="6045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2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Dérivées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 2: </a:t>
            </a:r>
            <a:endParaRPr lang="fr-CA" b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02" y="1338263"/>
            <a:ext cx="2802396" cy="93413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18" y="2532784"/>
            <a:ext cx="6904182" cy="131618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807" y="4369378"/>
            <a:ext cx="6511636" cy="102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3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Dérivées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Pour des combinaisons plus complexes:</a:t>
            </a:r>
            <a:endParaRPr lang="fr-CA" b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38" y="2546823"/>
            <a:ext cx="5111487" cy="81867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78" y="3843289"/>
            <a:ext cx="6087604" cy="8186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758" y="5010465"/>
            <a:ext cx="5699256" cy="10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1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Dérivées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 3:</a:t>
            </a:r>
            <a:endParaRPr lang="fr-CA" b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63" y="1609227"/>
            <a:ext cx="2540000" cy="38834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25" y="2727325"/>
            <a:ext cx="6362700" cy="9906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0" y="4219575"/>
            <a:ext cx="3924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Dérivées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 4:</a:t>
            </a:r>
            <a:endParaRPr lang="fr-CA" b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99" y="1352787"/>
            <a:ext cx="2340578" cy="81867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3971925"/>
            <a:ext cx="3797300" cy="990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989" y="2772353"/>
            <a:ext cx="5911273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Dérivées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 4:</a:t>
            </a:r>
            <a:endParaRPr lang="fr-CA" b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99" y="1352787"/>
            <a:ext cx="2340578" cy="81867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664835" y="1631763"/>
            <a:ext cx="2430780" cy="4013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n-lt"/>
              </a:rPr>
              <a:t>dérivation alternative!</a:t>
            </a:r>
            <a:endParaRPr lang="fr-FR" dirty="0"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205" y="2705966"/>
            <a:ext cx="5865091" cy="9698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3971925"/>
            <a:ext cx="3797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0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-920750" y="6159500"/>
            <a:ext cx="115093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Imag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5" y="6270625"/>
            <a:ext cx="355600" cy="228600"/>
          </a:xfrm>
          <a:prstGeom prst="rect">
            <a:avLst/>
          </a:prstGeom>
        </p:spPr>
      </p:pic>
      <p:sp>
        <p:nvSpPr>
          <p:cNvPr id="42" name="Ellipse 41"/>
          <p:cNvSpPr/>
          <p:nvPr/>
        </p:nvSpPr>
        <p:spPr>
          <a:xfrm>
            <a:off x="7496190" y="6085374"/>
            <a:ext cx="180000" cy="180000"/>
          </a:xfrm>
          <a:prstGeom prst="ellipse">
            <a:avLst/>
          </a:prstGeom>
          <a:solidFill>
            <a:srgbClr val="000090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3" name="Connecteur droit 42"/>
          <p:cNvCxnSpPr/>
          <p:nvPr/>
        </p:nvCxnSpPr>
        <p:spPr>
          <a:xfrm flipH="1">
            <a:off x="7586190" y="3833771"/>
            <a:ext cx="0" cy="2340500"/>
          </a:xfrm>
          <a:prstGeom prst="line">
            <a:avLst/>
          </a:prstGeom>
          <a:ln>
            <a:solidFill>
              <a:srgbClr val="00009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 flipV="1">
            <a:off x="6886575" y="5497349"/>
            <a:ext cx="67485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6801825" y="6090625"/>
            <a:ext cx="180000" cy="180000"/>
          </a:xfrm>
          <a:prstGeom prst="ellipse">
            <a:avLst/>
          </a:prstGeom>
          <a:solidFill>
            <a:srgbClr val="000090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Ellipse 51"/>
          <p:cNvSpPr/>
          <p:nvPr/>
        </p:nvSpPr>
        <p:spPr>
          <a:xfrm>
            <a:off x="6176963" y="6085374"/>
            <a:ext cx="180000" cy="180000"/>
          </a:xfrm>
          <a:prstGeom prst="ellipse">
            <a:avLst/>
          </a:prstGeom>
          <a:solidFill>
            <a:srgbClr val="000090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6295408" y="5925974"/>
            <a:ext cx="3437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>
            <a:off x="6244037" y="5708323"/>
            <a:ext cx="6085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39763"/>
            <a:ext cx="8229600" cy="1143000"/>
          </a:xfrm>
        </p:spPr>
        <p:txBody>
          <a:bodyPr/>
          <a:lstStyle/>
          <a:p>
            <a:r>
              <a:rPr lang="fr-CA" dirty="0" smtClean="0"/>
              <a:t>Algorithme de descente de gradient</a:t>
            </a:r>
            <a:endParaRPr lang="fr-CA" dirty="0"/>
          </a:p>
        </p:txBody>
      </p:sp>
      <p:sp>
        <p:nvSpPr>
          <p:cNvPr id="66" name="Ellipse 65"/>
          <p:cNvSpPr/>
          <p:nvPr/>
        </p:nvSpPr>
        <p:spPr>
          <a:xfrm>
            <a:off x="6534150" y="6085374"/>
            <a:ext cx="180000" cy="180000"/>
          </a:xfrm>
          <a:prstGeom prst="ellipse">
            <a:avLst/>
          </a:prstGeom>
          <a:solidFill>
            <a:srgbClr val="000090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7" name="Connecteur droit 66"/>
          <p:cNvCxnSpPr/>
          <p:nvPr/>
        </p:nvCxnSpPr>
        <p:spPr>
          <a:xfrm flipH="1">
            <a:off x="6886575" y="4017459"/>
            <a:ext cx="0" cy="2127727"/>
          </a:xfrm>
          <a:prstGeom prst="line">
            <a:avLst/>
          </a:prstGeom>
          <a:ln>
            <a:solidFill>
              <a:srgbClr val="00009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6276975" y="4074609"/>
            <a:ext cx="0" cy="2127727"/>
          </a:xfrm>
          <a:prstGeom prst="line">
            <a:avLst/>
          </a:prstGeom>
          <a:ln>
            <a:solidFill>
              <a:srgbClr val="00009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orme libre 69"/>
          <p:cNvSpPr/>
          <p:nvPr/>
        </p:nvSpPr>
        <p:spPr>
          <a:xfrm>
            <a:off x="-5000625" y="-698499"/>
            <a:ext cx="16113125" cy="6624474"/>
          </a:xfrm>
          <a:custGeom>
            <a:avLst/>
            <a:gdLst>
              <a:gd name="connsiteX0" fmla="*/ 0 w 6127750"/>
              <a:gd name="connsiteY0" fmla="*/ 0 h 2560834"/>
              <a:gd name="connsiteX1" fmla="*/ 1127125 w 6127750"/>
              <a:gd name="connsiteY1" fmla="*/ 2492375 h 2560834"/>
              <a:gd name="connsiteX2" fmla="*/ 2317750 w 6127750"/>
              <a:gd name="connsiteY2" fmla="*/ 1905000 h 2560834"/>
              <a:gd name="connsiteX3" fmla="*/ 3270250 w 6127750"/>
              <a:gd name="connsiteY3" fmla="*/ 2397125 h 2560834"/>
              <a:gd name="connsiteX4" fmla="*/ 3905250 w 6127750"/>
              <a:gd name="connsiteY4" fmla="*/ 841375 h 2560834"/>
              <a:gd name="connsiteX5" fmla="*/ 4095750 w 6127750"/>
              <a:gd name="connsiteY5" fmla="*/ 1555750 h 2560834"/>
              <a:gd name="connsiteX6" fmla="*/ 4381500 w 6127750"/>
              <a:gd name="connsiteY6" fmla="*/ 1857375 h 2560834"/>
              <a:gd name="connsiteX7" fmla="*/ 5524500 w 6127750"/>
              <a:gd name="connsiteY7" fmla="*/ 1460500 h 2560834"/>
              <a:gd name="connsiteX8" fmla="*/ 6127750 w 6127750"/>
              <a:gd name="connsiteY8" fmla="*/ 1111250 h 25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7750" h="2560834">
                <a:moveTo>
                  <a:pt x="0" y="0"/>
                </a:moveTo>
                <a:cubicBezTo>
                  <a:pt x="370416" y="1087437"/>
                  <a:pt x="740833" y="2174875"/>
                  <a:pt x="1127125" y="2492375"/>
                </a:cubicBezTo>
                <a:cubicBezTo>
                  <a:pt x="1513417" y="2809875"/>
                  <a:pt x="1960563" y="1920875"/>
                  <a:pt x="2317750" y="1905000"/>
                </a:cubicBezTo>
                <a:cubicBezTo>
                  <a:pt x="2674938" y="1889125"/>
                  <a:pt x="3005667" y="2574396"/>
                  <a:pt x="3270250" y="2397125"/>
                </a:cubicBezTo>
                <a:cubicBezTo>
                  <a:pt x="3534833" y="2219854"/>
                  <a:pt x="3767667" y="981604"/>
                  <a:pt x="3905250" y="841375"/>
                </a:cubicBezTo>
                <a:cubicBezTo>
                  <a:pt x="4042833" y="701146"/>
                  <a:pt x="4016375" y="1386417"/>
                  <a:pt x="4095750" y="1555750"/>
                </a:cubicBezTo>
                <a:cubicBezTo>
                  <a:pt x="4175125" y="1725083"/>
                  <a:pt x="4143375" y="1873250"/>
                  <a:pt x="4381500" y="1857375"/>
                </a:cubicBezTo>
                <a:cubicBezTo>
                  <a:pt x="4619625" y="1841500"/>
                  <a:pt x="5233458" y="1584854"/>
                  <a:pt x="5524500" y="1460500"/>
                </a:cubicBezTo>
                <a:cubicBezTo>
                  <a:pt x="5815542" y="1336146"/>
                  <a:pt x="6127750" y="1111250"/>
                  <a:pt x="6127750" y="11112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831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0" grpId="0" animBg="1"/>
      <p:bldP spid="52" grpId="0" animBg="1"/>
      <p:bldP spid="6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Dérivée partielle et gradient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79853" cy="4525963"/>
          </a:xfrm>
        </p:spPr>
        <p:txBody>
          <a:bodyPr/>
          <a:lstStyle/>
          <a:p>
            <a:r>
              <a:rPr lang="fr-CA" dirty="0" smtClean="0"/>
              <a:t>Dans notre cas, la fonction à optimiser dépend de plus d’une variable</a:t>
            </a:r>
          </a:p>
          <a:p>
            <a:pPr lvl="1"/>
            <a:r>
              <a:rPr lang="fr-CA" dirty="0" smtClean="0"/>
              <a:t>elle dépend de tout le vecteur </a:t>
            </a:r>
          </a:p>
          <a:p>
            <a:r>
              <a:rPr lang="fr-CA" dirty="0" smtClean="0"/>
              <a:t>Dans ce cas, on va considérer les </a:t>
            </a:r>
            <a:r>
              <a:rPr lang="fr-CA" b="1" dirty="0" smtClean="0"/>
              <a:t>dérivées partielles</a:t>
            </a:r>
            <a:r>
              <a:rPr lang="fr-CA" dirty="0" smtClean="0"/>
              <a:t>, c.-à-d. la dérivée par rapport à chacune des variables en supposant que les autres sont constantes: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110" y="2084107"/>
            <a:ext cx="242880" cy="1561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25" y="3457575"/>
            <a:ext cx="5991225" cy="82564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50" y="4813053"/>
            <a:ext cx="5943600" cy="819082"/>
          </a:xfrm>
          <a:prstGeom prst="rect">
            <a:avLst/>
          </a:prstGeom>
        </p:spPr>
      </p:pic>
      <p:grpSp>
        <p:nvGrpSpPr>
          <p:cNvPr id="23" name="Grouper 22"/>
          <p:cNvGrpSpPr/>
          <p:nvPr/>
        </p:nvGrpSpPr>
        <p:grpSpPr>
          <a:xfrm>
            <a:off x="1936750" y="3409950"/>
            <a:ext cx="4032250" cy="2295210"/>
            <a:chOff x="1936750" y="3409950"/>
            <a:chExt cx="4032250" cy="2295210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1936750" y="3952875"/>
              <a:ext cx="619125" cy="428625"/>
            </a:xfrm>
            <a:prstGeom prst="roundRect">
              <a:avLst/>
            </a:prstGeom>
            <a:noFill/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4581525" y="3409950"/>
              <a:ext cx="1038225" cy="428625"/>
            </a:xfrm>
            <a:prstGeom prst="roundRect">
              <a:avLst/>
            </a:prstGeom>
            <a:noFill/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1952625" y="5276535"/>
              <a:ext cx="619125" cy="428625"/>
            </a:xfrm>
            <a:prstGeom prst="roundRect">
              <a:avLst/>
            </a:prstGeom>
            <a:noFill/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930775" y="4733610"/>
              <a:ext cx="1038225" cy="428625"/>
            </a:xfrm>
            <a:prstGeom prst="roundRect">
              <a:avLst/>
            </a:prstGeom>
            <a:noFill/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908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Dérivée partielle et gradient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 de fonction à deux variables: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r>
              <a:rPr lang="fr-CA" dirty="0" smtClean="0"/>
              <a:t>Dérivées partielles: 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5" name="Accolade ouvrante 14"/>
          <p:cNvSpPr/>
          <p:nvPr/>
        </p:nvSpPr>
        <p:spPr>
          <a:xfrm>
            <a:off x="3508375" y="4794086"/>
            <a:ext cx="174625" cy="1002041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Accolade ouvrante 23"/>
          <p:cNvSpPr/>
          <p:nvPr/>
        </p:nvSpPr>
        <p:spPr>
          <a:xfrm>
            <a:off x="7608887" y="4779118"/>
            <a:ext cx="174625" cy="1002041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/>
          <p:cNvSpPr txBox="1"/>
          <p:nvPr/>
        </p:nvSpPr>
        <p:spPr>
          <a:xfrm>
            <a:off x="2916238" y="5442670"/>
            <a:ext cx="162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+mn-lt"/>
              </a:rPr>
              <a:t>traite</a:t>
            </a:r>
          </a:p>
          <a:p>
            <a:r>
              <a:rPr lang="fr-CA" dirty="0" smtClean="0">
                <a:latin typeface="+mn-lt"/>
              </a:rPr>
              <a:t>comme une constante</a:t>
            </a:r>
            <a:endParaRPr lang="fr-CA" dirty="0">
              <a:latin typeface="+mn-lt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019131" y="5449740"/>
            <a:ext cx="162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+mn-lt"/>
              </a:rPr>
              <a:t>traite</a:t>
            </a:r>
          </a:p>
          <a:p>
            <a:r>
              <a:rPr lang="fr-CA" dirty="0" smtClean="0">
                <a:latin typeface="+mn-lt"/>
              </a:rPr>
              <a:t>comme une constante</a:t>
            </a:r>
            <a:endParaRPr lang="fr-CA" dirty="0">
              <a:latin typeface="+mn-l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0" y="2187575"/>
            <a:ext cx="2425700" cy="11049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79" y="4073525"/>
            <a:ext cx="2806700" cy="10795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264" y="5553804"/>
            <a:ext cx="178430" cy="26239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315" y="5551825"/>
            <a:ext cx="207818" cy="20781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400" y="4038600"/>
            <a:ext cx="3136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7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smtClean="0"/>
              <a:t>Apprentissage dans un agent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 smtClean="0"/>
              <a:t>Dans un agent, on distingue 6 composantes: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une correspondance entre les conditions de l’état courant et les </a:t>
            </a:r>
            <a:r>
              <a:rPr lang="fr-CA" dirty="0" smtClean="0"/>
              <a:t>actions (plan ou politique)</a:t>
            </a:r>
            <a:endParaRPr lang="fr-CA" dirty="0"/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un moyen de déduire, à partir des perceptions reçues, des propriétés pertinentes du monde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des informations sur la façon dont le monde évolue et sur les résultats des actions de l’agent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des informations sur l’utilité / la désirabilité des états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des informations sur la valeur / la désirabilité des actions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/>
              <a:t>des buts, identifiant les classes d’états dont l’atteinte maximise l’utilité de </a:t>
            </a:r>
            <a:r>
              <a:rPr lang="fr-CA" dirty="0" smtClean="0"/>
              <a:t>l’agent</a:t>
            </a:r>
            <a:endParaRPr lang="fr-CA" noProof="0" dirty="0" smtClean="0"/>
          </a:p>
          <a:p>
            <a:r>
              <a:rPr lang="fr-CA" noProof="0" dirty="0" smtClean="0"/>
              <a:t>Chacune de ces composantes peut être « apprise » à l’aide d’un algorithme d’apprentissage approprié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Un deuxième exemple: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r>
              <a:rPr lang="fr-CA" dirty="0" smtClean="0"/>
              <a:t>Dérivée partielle                  :</a:t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équivaut à faire la dérivée de</a:t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où                   </a:t>
            </a:r>
            <a:br>
              <a:rPr lang="fr-CA" dirty="0" smtClean="0"/>
            </a:br>
            <a:r>
              <a:rPr lang="fr-CA" dirty="0" smtClean="0"/>
              <a:t>et on a des </a:t>
            </a:r>
            <a:r>
              <a:rPr lang="fr-CA" b="1" dirty="0" smtClean="0"/>
              <a:t>constantes</a:t>
            </a:r>
            <a:r>
              <a:rPr lang="fr-CA" dirty="0" smtClean="0"/>
              <a:t>                                et </a:t>
            </a:r>
            <a:br>
              <a:rPr lang="fr-CA" dirty="0" smtClean="0"/>
            </a:b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69" y="2103507"/>
            <a:ext cx="4918312" cy="74598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396" y="3703258"/>
            <a:ext cx="798033" cy="71996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787" y="5767646"/>
            <a:ext cx="867426" cy="1995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893" y="5982850"/>
            <a:ext cx="1570043" cy="32094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2688" y="6012027"/>
            <a:ext cx="2689024" cy="29177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4583" y="4585253"/>
            <a:ext cx="2959835" cy="7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9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Un deuxième exemple: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98" y="2950293"/>
            <a:ext cx="6183021" cy="8205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76" y="4223628"/>
            <a:ext cx="4656349" cy="81104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313" y="1544638"/>
            <a:ext cx="2959835" cy="78719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1076" y="5538939"/>
            <a:ext cx="2356799" cy="8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Un deuxième exemple:</a:t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où                   ,                               ,</a:t>
            </a:r>
          </a:p>
          <a:p>
            <a:endParaRPr lang="fr-CA" dirty="0"/>
          </a:p>
          <a:p>
            <a:r>
              <a:rPr lang="fr-CA" dirty="0" smtClean="0"/>
              <a:t>On remplace: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05" y="2392795"/>
            <a:ext cx="4087091" cy="9929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787" y="3926146"/>
            <a:ext cx="867426" cy="19950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496" y="3818994"/>
            <a:ext cx="1570043" cy="3209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3600" y="3829171"/>
            <a:ext cx="2957926" cy="3209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818" y="5160018"/>
            <a:ext cx="6696364" cy="9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1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Un troisième exemple: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r>
              <a:rPr lang="fr-CA" dirty="0" smtClean="0"/>
              <a:t>Dérivée partielle                  :</a:t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équivaut à faire la dérivée de</a:t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où                   </a:t>
            </a:r>
            <a:br>
              <a:rPr lang="fr-CA" dirty="0" smtClean="0"/>
            </a:br>
            <a:r>
              <a:rPr lang="fr-CA" dirty="0" smtClean="0"/>
              <a:t>et on a une constante  </a:t>
            </a:r>
            <a:br>
              <a:rPr lang="fr-CA" dirty="0" smtClean="0"/>
            </a:b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69" y="2103507"/>
            <a:ext cx="4918312" cy="7459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870" y="3645795"/>
            <a:ext cx="877836" cy="791961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3141663" y="4159250"/>
            <a:ext cx="391293" cy="410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271" y="4484909"/>
            <a:ext cx="2959835" cy="90264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263" y="5756248"/>
            <a:ext cx="963712" cy="219459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0413" y="5981564"/>
            <a:ext cx="2957926" cy="3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83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Un troisième exemple: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02" y="1390178"/>
            <a:ext cx="2959835" cy="90264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221" y="4294257"/>
            <a:ext cx="4059559" cy="74598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38" y="3023188"/>
            <a:ext cx="7557025" cy="7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9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Un troisième </a:t>
            </a:r>
            <a:r>
              <a:rPr lang="fr-CA" dirty="0"/>
              <a:t>exemple:</a:t>
            </a:r>
            <a:br>
              <a:rPr lang="fr-CA" dirty="0"/>
            </a:br>
            <a:r>
              <a:rPr lang="fr-CA" dirty="0"/>
              <a:t/>
            </a:r>
            <a:br>
              <a:rPr lang="fr-CA" dirty="0"/>
            </a:br>
            <a:r>
              <a:rPr lang="fr-CA" dirty="0"/>
              <a:t/>
            </a:r>
            <a:br>
              <a:rPr lang="fr-CA" dirty="0"/>
            </a:br>
            <a:r>
              <a:rPr lang="fr-CA" dirty="0"/>
              <a:t/>
            </a:r>
            <a:br>
              <a:rPr lang="fr-CA" dirty="0"/>
            </a:br>
            <a:r>
              <a:rPr lang="fr-CA" dirty="0"/>
              <a:t/>
            </a:r>
            <a:br>
              <a:rPr lang="fr-CA" dirty="0"/>
            </a:br>
            <a:r>
              <a:rPr lang="fr-CA" dirty="0"/>
              <a:t/>
            </a:r>
            <a:br>
              <a:rPr lang="fr-CA" dirty="0"/>
            </a:br>
            <a:r>
              <a:rPr lang="fr-CA" dirty="0"/>
              <a:t>où </a:t>
            </a:r>
            <a:r>
              <a:rPr lang="fr-CA" dirty="0" smtClean="0"/>
              <a:t>                    , </a:t>
            </a:r>
            <a:r>
              <a:rPr lang="fr-CA" dirty="0"/>
              <a:t/>
            </a:r>
            <a:br>
              <a:rPr lang="fr-CA" dirty="0"/>
            </a:b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On remplace:</a:t>
            </a:r>
          </a:p>
          <a:p>
            <a:endParaRPr lang="fr-CA" dirty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86" y="2342678"/>
            <a:ext cx="6024628" cy="90264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263" y="3565498"/>
            <a:ext cx="963712" cy="21945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88" y="5244845"/>
            <a:ext cx="7557025" cy="57209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538" y="3498687"/>
            <a:ext cx="2957926" cy="3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7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Dérivée partielle et gradient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On va appeler </a:t>
            </a:r>
            <a:r>
              <a:rPr lang="fr-CA" b="1" dirty="0" smtClean="0"/>
              <a:t>gradient</a:t>
            </a:r>
            <a:r>
              <a:rPr lang="fr-CA" dirty="0" smtClean="0"/>
              <a:t>         d’une fonction     le vecteur contenant les dérivées partielles de     par rapport à toutes les variables</a:t>
            </a:r>
          </a:p>
          <a:p>
            <a:endParaRPr lang="fr-CA" dirty="0"/>
          </a:p>
          <a:p>
            <a:r>
              <a:rPr lang="fr-CA" dirty="0" smtClean="0"/>
              <a:t>Dans l’exemple avec la fonction                   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531" y="1676576"/>
            <a:ext cx="416365" cy="2949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75" y="1676576"/>
            <a:ext cx="171750" cy="32441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400" y="1987726"/>
            <a:ext cx="171750" cy="324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36" y="2690504"/>
            <a:ext cx="944628" cy="35304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525" y="3508375"/>
            <a:ext cx="6934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apture d’écran 2012-02-28 à 17.3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4" y="1900845"/>
            <a:ext cx="7851775" cy="4363429"/>
          </a:xfrm>
          <a:prstGeom prst="rect">
            <a:avLst/>
          </a:prstGeom>
        </p:spPr>
      </p:pic>
      <p:sp>
        <p:nvSpPr>
          <p:cNvPr id="9" name="Multiplication 8"/>
          <p:cNvSpPr/>
          <p:nvPr/>
        </p:nvSpPr>
        <p:spPr>
          <a:xfrm>
            <a:off x="3937000" y="3524250"/>
            <a:ext cx="238125" cy="254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Descente de gradient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 gradient donne la direction (vecteur) ayant le taux d’accroissement de la fonction le plus élevé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937000" y="3222625"/>
            <a:ext cx="63500" cy="3175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3778250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/>
          <p:cNvSpPr/>
          <p:nvPr/>
        </p:nvSpPr>
        <p:spPr>
          <a:xfrm>
            <a:off x="1962150" y="5915024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7416800" y="5368924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63" y="5818976"/>
            <a:ext cx="188925" cy="1889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110" y="5625076"/>
            <a:ext cx="178430" cy="26239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10" y="2915929"/>
            <a:ext cx="944628" cy="3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5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apture d’écran 2012-02-28 à 17.3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4" y="1900845"/>
            <a:ext cx="7851775" cy="4363429"/>
          </a:xfrm>
          <a:prstGeom prst="rect">
            <a:avLst/>
          </a:prstGeom>
        </p:spPr>
      </p:pic>
      <p:sp>
        <p:nvSpPr>
          <p:cNvPr id="9" name="Multiplication 8"/>
          <p:cNvSpPr/>
          <p:nvPr/>
        </p:nvSpPr>
        <p:spPr>
          <a:xfrm>
            <a:off x="3937000" y="3524250"/>
            <a:ext cx="238125" cy="254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Descente de gradient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La direction opposée au gradient nous donne la direction à suivre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064000" y="3667125"/>
            <a:ext cx="63500" cy="3175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3937000" y="4016375"/>
            <a:ext cx="174625" cy="28575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3905250" y="4318000"/>
            <a:ext cx="47625" cy="3175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921125" y="4639281"/>
            <a:ext cx="142875" cy="2146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ultiplication 13"/>
          <p:cNvSpPr/>
          <p:nvPr/>
        </p:nvSpPr>
        <p:spPr>
          <a:xfrm>
            <a:off x="3937000" y="3524250"/>
            <a:ext cx="238125" cy="25400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064000" y="3667125"/>
            <a:ext cx="63500" cy="3175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3778250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/>
          <p:cNvSpPr/>
          <p:nvPr/>
        </p:nvSpPr>
        <p:spPr>
          <a:xfrm>
            <a:off x="1962150" y="5915024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/>
          <p:cNvSpPr/>
          <p:nvPr/>
        </p:nvSpPr>
        <p:spPr>
          <a:xfrm>
            <a:off x="7416800" y="5368924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63" y="5818976"/>
            <a:ext cx="188925" cy="188925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110" y="5625076"/>
            <a:ext cx="178430" cy="26239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10" y="2915929"/>
            <a:ext cx="944628" cy="3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Apprentissage </a:t>
            </a:r>
            <a:r>
              <a:rPr lang="fr-CA" dirty="0" smtClean="0"/>
              <a:t>vue comme </a:t>
            </a:r>
            <a:br>
              <a:rPr lang="fr-CA" dirty="0" smtClean="0"/>
            </a:br>
            <a:r>
              <a:rPr lang="fr-CA" dirty="0" smtClean="0"/>
              <a:t>la minimisation </a:t>
            </a:r>
            <a:r>
              <a:rPr lang="fr-CA" noProof="0" dirty="0" smtClean="0"/>
              <a:t>d’une perte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En apprentissage automatique, on souhaite optimiser: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r>
              <a:rPr lang="fr-CA" dirty="0" smtClean="0"/>
              <a:t>Le gradient par rapport à la perte moyenne contient les dérivées partielles: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r>
              <a:rPr lang="fr-CA" dirty="0" smtClean="0"/>
              <a:t>Devrait calculer la moyenne des dérivées sur tous les exemples d’entraînement avant de faire une mise à jour des paramètres!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4305301"/>
            <a:ext cx="6178550" cy="109222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676" y="2270125"/>
            <a:ext cx="5092700" cy="1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1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Types de problèmes d’apprentissage</a:t>
            </a:r>
            <a:endParaRPr lang="fr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36328"/>
            <a:ext cx="8229600" cy="4838700"/>
          </a:xfrm>
        </p:spPr>
        <p:txBody>
          <a:bodyPr/>
          <a:lstStyle/>
          <a:p>
            <a:r>
              <a:rPr lang="fr-CA" noProof="0" dirty="0" smtClean="0"/>
              <a:t>Il existe plusieurs sortes de problèmes d’apprentissage, qui se distinguent par la nature de la supervision offerte par nos données</a:t>
            </a:r>
          </a:p>
          <a:p>
            <a:pPr lvl="1"/>
            <a:r>
              <a:rPr lang="fr-CA" b="1" dirty="0" smtClean="0"/>
              <a:t>apprentissage supervisé</a:t>
            </a:r>
            <a:r>
              <a:rPr lang="fr-CA" dirty="0" smtClean="0"/>
              <a:t> : sortie désirée (cible ou « </a:t>
            </a:r>
            <a:r>
              <a:rPr lang="fr-CA" dirty="0" err="1" smtClean="0"/>
              <a:t>target</a:t>
            </a:r>
            <a:r>
              <a:rPr lang="fr-CA" dirty="0" smtClean="0"/>
              <a:t> ») est fournie explicitement par les données (sujet de ce cours)</a:t>
            </a:r>
          </a:p>
          <a:p>
            <a:pPr lvl="2"/>
            <a:r>
              <a:rPr lang="fr-CA" dirty="0" smtClean="0"/>
              <a:t>ex.: reconnaissance de caractères, à l’aide d’un ensemble de paires </a:t>
            </a:r>
            <a:br>
              <a:rPr lang="fr-CA" dirty="0" smtClean="0"/>
            </a:br>
            <a:r>
              <a:rPr lang="fr-CA" dirty="0" smtClean="0"/>
              <a:t>(images, identité du caractère)</a:t>
            </a:r>
          </a:p>
          <a:p>
            <a:pPr lvl="1"/>
            <a:r>
              <a:rPr lang="fr-CA" b="1" dirty="0" smtClean="0"/>
              <a:t>apprentissage par renforcement </a:t>
            </a:r>
            <a:r>
              <a:rPr lang="fr-CA" dirty="0" smtClean="0"/>
              <a:t>: le signal d’apprentissage correspond seulement à des récompenses et punitions</a:t>
            </a:r>
            <a:r>
              <a:rPr lang="fr-CA" dirty="0"/>
              <a:t> </a:t>
            </a:r>
            <a:r>
              <a:rPr lang="fr-CA" dirty="0" smtClean="0"/>
              <a:t>(vu plus tard dans le cours)</a:t>
            </a:r>
          </a:p>
          <a:p>
            <a:pPr lvl="2"/>
            <a:r>
              <a:rPr lang="fr-CA" dirty="0" smtClean="0"/>
              <a:t>ex.: est-ce que le modèle a gagné sa partie d’échec (1) ou pas (-1)</a:t>
            </a:r>
          </a:p>
          <a:p>
            <a:pPr lvl="1"/>
            <a:r>
              <a:rPr lang="fr-CA" b="1" dirty="0" smtClean="0"/>
              <a:t>apprentissage non-supervisé</a:t>
            </a:r>
            <a:r>
              <a:rPr lang="fr-CA" dirty="0"/>
              <a:t> </a:t>
            </a:r>
            <a:r>
              <a:rPr lang="fr-CA" dirty="0" smtClean="0"/>
              <a:t>: les données ne fournissent pas de signal explicite et le modèle doit extraire de l’information uniquement à partir de la structure des entrées</a:t>
            </a:r>
          </a:p>
          <a:p>
            <a:pPr lvl="2"/>
            <a:r>
              <a:rPr lang="fr-CA" dirty="0" smtClean="0"/>
              <a:t>ex.: identifier différents thèmes d’articles de journaux en regroupant les articles similaires (« </a:t>
            </a:r>
            <a:r>
              <a:rPr lang="fr-CA" dirty="0" err="1" smtClean="0"/>
              <a:t>clustering</a:t>
            </a:r>
            <a:r>
              <a:rPr lang="fr-CA" dirty="0" smtClean="0"/>
              <a:t> »)</a:t>
            </a:r>
          </a:p>
          <a:p>
            <a:pPr lvl="2"/>
            <a:r>
              <a:rPr lang="fr-CA" dirty="0" smtClean="0"/>
              <a:t>voir </a:t>
            </a:r>
            <a:r>
              <a:rPr lang="fr-CA" b="1" dirty="0"/>
              <a:t>IFT 603 </a:t>
            </a:r>
            <a:r>
              <a:rPr lang="fr-CA" b="1" dirty="0" smtClean="0"/>
              <a:t>- </a:t>
            </a:r>
            <a:r>
              <a:rPr lang="fr-FR" b="1" dirty="0"/>
              <a:t>Techniques d'apprentissage, IFT 501 -</a:t>
            </a:r>
            <a:r>
              <a:rPr lang="fr-FR" b="1" dirty="0" smtClean="0"/>
              <a:t> Forage de données</a:t>
            </a:r>
            <a:endParaRPr lang="fr-CA" dirty="0" smtClean="0"/>
          </a:p>
          <a:p>
            <a:pPr lvl="1"/>
            <a:r>
              <a:rPr lang="fr-CA" dirty="0" smtClean="0"/>
              <a:t>et plusieurs autres!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9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Descente de gradient stochastique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199" y="1600200"/>
            <a:ext cx="8261351" cy="4525963"/>
          </a:xfrm>
        </p:spPr>
        <p:txBody>
          <a:bodyPr/>
          <a:lstStyle/>
          <a:p>
            <a:r>
              <a:rPr lang="fr-CA" b="1" dirty="0" smtClean="0"/>
              <a:t>Descente de gradient stochastique</a:t>
            </a:r>
            <a:r>
              <a:rPr lang="fr-CA" dirty="0" smtClean="0"/>
              <a:t>: mettre à jour les paramètres à partir du (c.-à-d. des dérivées partielles) d’un seul exemple, choisi aléatoirement:</a:t>
            </a:r>
          </a:p>
          <a:p>
            <a:pPr marL="0" indent="0">
              <a:buNone/>
            </a:pP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endParaRPr lang="fr-CA" dirty="0"/>
          </a:p>
          <a:p>
            <a:r>
              <a:rPr lang="fr-CA" dirty="0" smtClean="0"/>
              <a:t>Cette procédure est beaucoup plus efficace lorsque l’ensemble d’entraînement est grand</a:t>
            </a:r>
          </a:p>
          <a:p>
            <a:pPr lvl="1"/>
            <a:r>
              <a:rPr lang="fr-CA" dirty="0" smtClean="0"/>
              <a:t>on fait         mises à jour des paramètres après chaque parcours de l’ensemble d’entraînement, plutôt qu’une seule mise à jour avec la descente de gradient normale</a:t>
            </a:r>
          </a:p>
          <a:p>
            <a:pPr marL="0" indent="0">
              <a:buNone/>
            </a:pPr>
            <a:endParaRPr lang="fr-CA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589" y="5510511"/>
            <a:ext cx="331199" cy="291771"/>
          </a:xfrm>
          <a:prstGeom prst="rect">
            <a:avLst/>
          </a:prstGeom>
        </p:spPr>
      </p:pic>
      <p:grpSp>
        <p:nvGrpSpPr>
          <p:cNvPr id="16" name="Grouper 15"/>
          <p:cNvGrpSpPr/>
          <p:nvPr/>
        </p:nvGrpSpPr>
        <p:grpSpPr>
          <a:xfrm>
            <a:off x="1171267" y="2509213"/>
            <a:ext cx="7131358" cy="2123658"/>
            <a:chOff x="1171267" y="2509213"/>
            <a:chExt cx="7131358" cy="2123658"/>
          </a:xfrm>
        </p:grpSpPr>
        <p:sp>
          <p:nvSpPr>
            <p:cNvPr id="14" name="ZoneTexte 13"/>
            <p:cNvSpPr txBox="1"/>
            <p:nvPr/>
          </p:nvSpPr>
          <p:spPr>
            <a:xfrm>
              <a:off x="1171267" y="2509213"/>
              <a:ext cx="7131358" cy="212365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fr-CA" sz="2000" dirty="0" smtClean="0">
                  <a:latin typeface="+mn-lt"/>
                </a:rPr>
                <a:t>- Initialiser         </a:t>
              </a:r>
              <a:r>
                <a:rPr lang="fr-CA" sz="2000" dirty="0">
                  <a:latin typeface="+mn-lt"/>
                </a:rPr>
                <a:t>aléatoirement</a:t>
              </a:r>
            </a:p>
            <a:p>
              <a:r>
                <a:rPr lang="fr-CA" sz="2000" dirty="0" smtClean="0">
                  <a:latin typeface="+mn-lt"/>
                </a:rPr>
                <a:t>- Pour </a:t>
              </a:r>
              <a:r>
                <a:rPr lang="fr-CA" sz="2000" i="1" dirty="0">
                  <a:latin typeface="+mn-lt"/>
                </a:rPr>
                <a:t>T</a:t>
              </a:r>
              <a:r>
                <a:rPr lang="fr-CA" sz="2000" dirty="0" smtClean="0">
                  <a:latin typeface="+mn-lt"/>
                </a:rPr>
                <a:t> </a:t>
              </a:r>
              <a:r>
                <a:rPr lang="fr-CA" sz="2000" dirty="0">
                  <a:latin typeface="+mn-lt"/>
                </a:rPr>
                <a:t>itérations</a:t>
              </a:r>
            </a:p>
            <a:p>
              <a:pPr lvl="1"/>
              <a:r>
                <a:rPr lang="fr-CA" sz="2000" dirty="0" smtClean="0">
                  <a:latin typeface="+mn-lt"/>
                </a:rPr>
                <a:t>- Pour </a:t>
              </a:r>
              <a:r>
                <a:rPr lang="fr-CA" sz="2000" dirty="0">
                  <a:latin typeface="+mn-lt"/>
                </a:rPr>
                <a:t>chaque exemple d’entraînement</a:t>
              </a:r>
              <a:r>
                <a:rPr lang="fr-CA" dirty="0"/>
                <a:t/>
              </a:r>
              <a:br>
                <a:rPr lang="fr-CA" dirty="0"/>
              </a:br>
              <a:endParaRPr lang="fr-CA" dirty="0"/>
            </a:p>
            <a:p>
              <a:pPr lvl="2"/>
              <a:r>
                <a:rPr lang="fr-CA" dirty="0" smtClean="0"/>
                <a:t>- </a:t>
              </a:r>
              <a:r>
                <a:rPr lang="fr-CA" dirty="0"/>
                <a:t/>
              </a:r>
              <a:br>
                <a:rPr lang="fr-CA" dirty="0"/>
              </a:br>
              <a:endParaRPr lang="fr-CA" dirty="0"/>
            </a:p>
            <a:p>
              <a:endParaRPr lang="fr-CA" dirty="0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8588" y="3545803"/>
              <a:ext cx="5005054" cy="711290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3613" y="3204631"/>
              <a:ext cx="796456" cy="291771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35028" y="2637294"/>
              <a:ext cx="293885" cy="188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279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Retour sur le Perceptron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pourrait utiliser le </a:t>
            </a:r>
            <a:r>
              <a:rPr lang="fr-CA" dirty="0" smtClean="0"/>
              <a:t>gradient (dérivée partielle) </a:t>
            </a:r>
            <a:r>
              <a:rPr lang="fr-CA" dirty="0"/>
              <a:t>pour déterminer une direction de mise à jour des paramètres:</a:t>
            </a:r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r>
              <a:rPr lang="fr-CA" dirty="0" smtClean="0"/>
              <a:t>Par </a:t>
            </a:r>
            <a:r>
              <a:rPr lang="fr-CA" dirty="0" smtClean="0"/>
              <a:t>définition, le gradient donne la direction (locale) d’augmentation la plus grande de la perte</a:t>
            </a:r>
          </a:p>
          <a:p>
            <a:pPr lvl="1"/>
            <a:r>
              <a:rPr lang="fr-CA" dirty="0"/>
              <a:t>p</a:t>
            </a:r>
            <a:r>
              <a:rPr lang="fr-CA" dirty="0" smtClean="0"/>
              <a:t>our </a:t>
            </a:r>
            <a:r>
              <a:rPr lang="fr-CA" dirty="0" smtClean="0"/>
              <a:t>mettre à jour les paramètres, on va dans la direction opposée à ce gradient:</a:t>
            </a:r>
          </a:p>
          <a:p>
            <a:endParaRPr lang="fr-CA" dirty="0"/>
          </a:p>
          <a:p>
            <a:endParaRPr lang="fr-CA" dirty="0" smtClean="0"/>
          </a:p>
          <a:p>
            <a:pPr lvl="1"/>
            <a:r>
              <a:rPr lang="fr-CA" dirty="0"/>
              <a:t>o</a:t>
            </a:r>
            <a:r>
              <a:rPr lang="fr-CA" dirty="0" smtClean="0"/>
              <a:t>n </a:t>
            </a:r>
            <a:r>
              <a:rPr lang="fr-CA" dirty="0" smtClean="0"/>
              <a:t>obtient à nouveau la règle d’apprentissage du Perceptron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521" y="5971530"/>
            <a:ext cx="4053250" cy="30754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521" y="4664082"/>
            <a:ext cx="4136408" cy="5878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008" y="2569555"/>
            <a:ext cx="7557025" cy="5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2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Apprentissage </a:t>
            </a:r>
            <a:r>
              <a:rPr lang="fr-CA" dirty="0" smtClean="0"/>
              <a:t>vue comme </a:t>
            </a:r>
            <a:br>
              <a:rPr lang="fr-CA" dirty="0" smtClean="0"/>
            </a:br>
            <a:r>
              <a:rPr lang="fr-CA" dirty="0" smtClean="0"/>
              <a:t>la minimisation </a:t>
            </a:r>
            <a:r>
              <a:rPr lang="fr-CA" noProof="0" dirty="0" smtClean="0"/>
              <a:t>d’une perte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La procédure de descente de gradient stochastique est applicable à n’importe quelle perte dérivable partout</a:t>
            </a:r>
          </a:p>
          <a:p>
            <a:endParaRPr lang="fr-CA" dirty="0"/>
          </a:p>
          <a:p>
            <a:r>
              <a:rPr lang="fr-CA" dirty="0" smtClean="0"/>
              <a:t>Dans le cas du Perceptron, on a un peu triché:</a:t>
            </a:r>
          </a:p>
          <a:p>
            <a:pPr lvl="1"/>
            <a:r>
              <a:rPr lang="fr-CA" dirty="0" smtClean="0"/>
              <a:t>la dérivée de                    n’est pas </a:t>
            </a:r>
            <a:br>
              <a:rPr lang="fr-CA" dirty="0" smtClean="0"/>
            </a:br>
            <a:r>
              <a:rPr lang="fr-CA" dirty="0" smtClean="0"/>
              <a:t>définie lorsque </a:t>
            </a:r>
          </a:p>
          <a:p>
            <a:endParaRPr lang="fr-CA" dirty="0"/>
          </a:p>
          <a:p>
            <a:r>
              <a:rPr lang="fr-CA" dirty="0"/>
              <a:t>L</a:t>
            </a:r>
            <a:r>
              <a:rPr lang="fr-CA" dirty="0" smtClean="0"/>
              <a:t>’utilisation de la fonction </a:t>
            </a:r>
            <a:r>
              <a:rPr lang="fr-CA" i="1" dirty="0" err="1" smtClean="0"/>
              <a:t>Threshold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(qui est constante par partie)</a:t>
            </a:r>
            <a:br>
              <a:rPr lang="fr-CA" dirty="0" smtClean="0"/>
            </a:br>
            <a:r>
              <a:rPr lang="fr-CA" dirty="0" smtClean="0"/>
              <a:t>fait que la courbe d’entraînement </a:t>
            </a:r>
            <a:br>
              <a:rPr lang="fr-CA" dirty="0" smtClean="0"/>
            </a:br>
            <a:r>
              <a:rPr lang="fr-CA" dirty="0" smtClean="0"/>
              <a:t>peut être instable</a:t>
            </a:r>
            <a:br>
              <a:rPr lang="fr-CA" dirty="0" smtClean="0"/>
            </a:br>
            <a:endParaRPr lang="fr-CA" dirty="0" smtClean="0"/>
          </a:p>
          <a:p>
            <a:pPr lvl="1"/>
            <a:endParaRPr lang="fr-CA" dirty="0"/>
          </a:p>
          <a:p>
            <a:endParaRPr lang="fr-CA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292" y="3071063"/>
            <a:ext cx="820113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528" y="3349571"/>
            <a:ext cx="1119770" cy="205029"/>
          </a:xfrm>
          <a:prstGeom prst="rect">
            <a:avLst/>
          </a:prstGeom>
        </p:spPr>
      </p:pic>
      <p:pic>
        <p:nvPicPr>
          <p:cNvPr id="11" name="Image 10" descr="Sans titr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863" y="3386009"/>
            <a:ext cx="2584450" cy="278219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184" y="6168201"/>
            <a:ext cx="667919" cy="15613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526" y="4540551"/>
            <a:ext cx="745557" cy="265246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8834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456" y="274638"/>
            <a:ext cx="8686801" cy="1143000"/>
          </a:xfrm>
        </p:spPr>
        <p:txBody>
          <a:bodyPr/>
          <a:lstStyle/>
          <a:p>
            <a:r>
              <a:rPr lang="fr-CA" noProof="0" dirty="0" smtClean="0"/>
              <a:t>Troisième algorithme: régression logistique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 smtClean="0"/>
              <a:t>Idée</a:t>
            </a:r>
            <a:r>
              <a:rPr lang="fr-CA" dirty="0" smtClean="0"/>
              <a:t>: plutôt que de prédire une classe, prédire une probabilité d’appartenir à la classe 1 (ou la classe 0, ça marche aussi)</a:t>
            </a:r>
          </a:p>
          <a:p>
            <a:endParaRPr lang="fr-CA" dirty="0"/>
          </a:p>
          <a:p>
            <a:pPr marL="0" indent="0">
              <a:buNone/>
            </a:pPr>
            <a:endParaRPr lang="fr-CA" dirty="0" smtClean="0"/>
          </a:p>
          <a:p>
            <a:r>
              <a:rPr lang="fr-CA" dirty="0" smtClean="0"/>
              <a:t>Pour choisir une classe, prendre</a:t>
            </a:r>
            <a:br>
              <a:rPr lang="fr-CA" dirty="0" smtClean="0"/>
            </a:br>
            <a:r>
              <a:rPr lang="fr-CA" dirty="0" smtClean="0"/>
              <a:t>la plus probable selon le modèle</a:t>
            </a:r>
          </a:p>
          <a:p>
            <a:pPr lvl="1"/>
            <a:r>
              <a:rPr lang="fr-CA" dirty="0" smtClean="0"/>
              <a:t>si                              choisir la classe 1</a:t>
            </a:r>
          </a:p>
          <a:p>
            <a:pPr lvl="1"/>
            <a:r>
              <a:rPr lang="fr-CA" dirty="0" smtClean="0"/>
              <a:t>sinon, choisir la classe 0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37" y="2390367"/>
            <a:ext cx="5677705" cy="54991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851" y="3761123"/>
            <a:ext cx="1394661" cy="241133"/>
          </a:xfrm>
          <a:prstGeom prst="rect">
            <a:avLst/>
          </a:prstGeom>
        </p:spPr>
      </p:pic>
      <p:grpSp>
        <p:nvGrpSpPr>
          <p:cNvPr id="49" name="Grouper 48"/>
          <p:cNvGrpSpPr/>
          <p:nvPr/>
        </p:nvGrpSpPr>
        <p:grpSpPr>
          <a:xfrm>
            <a:off x="619766" y="4552438"/>
            <a:ext cx="4814012" cy="1702207"/>
            <a:chOff x="619766" y="4552438"/>
            <a:chExt cx="4814012" cy="1702207"/>
          </a:xfrm>
        </p:grpSpPr>
        <p:sp>
          <p:nvSpPr>
            <p:cNvPr id="23" name="Ellipse 22"/>
            <p:cNvSpPr/>
            <p:nvPr/>
          </p:nvSpPr>
          <p:spPr>
            <a:xfrm>
              <a:off x="2088146" y="4880712"/>
              <a:ext cx="2332607" cy="1259711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1118237" y="4683075"/>
              <a:ext cx="1041013" cy="551763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1114577" y="5182785"/>
              <a:ext cx="973569" cy="20821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V="1">
              <a:off x="1133851" y="5755231"/>
              <a:ext cx="1014991" cy="38968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249" y="4552438"/>
              <a:ext cx="277577" cy="199508"/>
            </a:xfrm>
            <a:prstGeom prst="rect">
              <a:avLst/>
            </a:prstGeom>
            <a:effectLst/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6249" y="5083029"/>
              <a:ext cx="277577" cy="199508"/>
            </a:xfrm>
            <a:prstGeom prst="rect">
              <a:avLst/>
            </a:prstGeom>
            <a:effectLst/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076" y="6035186"/>
              <a:ext cx="343501" cy="219459"/>
            </a:xfrm>
            <a:prstGeom prst="rect">
              <a:avLst/>
            </a:prstGeom>
            <a:effectLst/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67238" y="4583321"/>
              <a:ext cx="320948" cy="199508"/>
            </a:xfrm>
            <a:prstGeom prst="rect">
              <a:avLst/>
            </a:prstGeom>
            <a:effectLst/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67238" y="5035330"/>
              <a:ext cx="329623" cy="199508"/>
            </a:xfrm>
            <a:prstGeom prst="rect">
              <a:avLst/>
            </a:prstGeom>
            <a:effectLst/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56828" y="5734409"/>
              <a:ext cx="355645" cy="199508"/>
            </a:xfrm>
            <a:prstGeom prst="rect">
              <a:avLst/>
            </a:prstGeom>
            <a:effectLst/>
          </p:spPr>
        </p:pic>
        <p:sp>
          <p:nvSpPr>
            <p:cNvPr id="33" name="ZoneTexte 32"/>
            <p:cNvSpPr txBox="1"/>
            <p:nvPr/>
          </p:nvSpPr>
          <p:spPr>
            <a:xfrm>
              <a:off x="619766" y="5443053"/>
              <a:ext cx="463851" cy="369332"/>
            </a:xfrm>
            <a:prstGeom prst="rect">
              <a:avLst/>
            </a:prstGeom>
            <a:noFill/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fr-CA" dirty="0" smtClean="0">
                  <a:latin typeface="+mj-lt"/>
                </a:rPr>
                <a:t>. . .</a:t>
              </a:r>
              <a:endParaRPr lang="fr-CA" dirty="0">
                <a:latin typeface="+mj-lt"/>
              </a:endParaRPr>
            </a:p>
          </p:txBody>
        </p:sp>
        <p:cxnSp>
          <p:nvCxnSpPr>
            <p:cNvPr id="34" name="Connecteur droit 33"/>
            <p:cNvCxnSpPr/>
            <p:nvPr/>
          </p:nvCxnSpPr>
          <p:spPr>
            <a:xfrm>
              <a:off x="2742217" y="4937971"/>
              <a:ext cx="0" cy="114519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758647" y="4944617"/>
              <a:ext cx="0" cy="114519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01494" y="5337876"/>
              <a:ext cx="344104" cy="372778"/>
            </a:xfrm>
            <a:prstGeom prst="rect">
              <a:avLst/>
            </a:prstGeom>
            <a:effectLst/>
          </p:spPr>
        </p:pic>
        <p:sp>
          <p:nvSpPr>
            <p:cNvPr id="38" name="ZoneTexte 37"/>
            <p:cNvSpPr txBox="1"/>
            <p:nvPr/>
          </p:nvSpPr>
          <p:spPr>
            <a:xfrm>
              <a:off x="2785308" y="4850739"/>
              <a:ext cx="900908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fr-CA" sz="1600" i="1" dirty="0" err="1" smtClean="0">
                  <a:latin typeface="Times"/>
                  <a:cs typeface="Times"/>
                </a:rPr>
                <a:t>Logistic</a:t>
              </a:r>
              <a:endParaRPr lang="fr-CA" sz="1600" i="1" dirty="0">
                <a:latin typeface="Times"/>
                <a:cs typeface="Times"/>
              </a:endParaRPr>
            </a:p>
          </p:txBody>
        </p:sp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96655" y="5395495"/>
              <a:ext cx="593057" cy="241133"/>
            </a:xfrm>
            <a:prstGeom prst="rect">
              <a:avLst/>
            </a:prstGeom>
          </p:spPr>
        </p:pic>
        <p:cxnSp>
          <p:nvCxnSpPr>
            <p:cNvPr id="40" name="Connecteur droit 39"/>
            <p:cNvCxnSpPr>
              <a:stCxn id="23" idx="6"/>
            </p:cNvCxnSpPr>
            <p:nvPr/>
          </p:nvCxnSpPr>
          <p:spPr>
            <a:xfrm>
              <a:off x="4420753" y="5510568"/>
              <a:ext cx="101302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rme libre 45"/>
          <p:cNvSpPr/>
          <p:nvPr/>
        </p:nvSpPr>
        <p:spPr>
          <a:xfrm>
            <a:off x="2929880" y="5234838"/>
            <a:ext cx="570166" cy="665198"/>
          </a:xfrm>
          <a:custGeom>
            <a:avLst/>
            <a:gdLst>
              <a:gd name="connsiteX0" fmla="*/ 0 w 975895"/>
              <a:gd name="connsiteY0" fmla="*/ 975895 h 985528"/>
              <a:gd name="connsiteX1" fmla="*/ 227263 w 975895"/>
              <a:gd name="connsiteY1" fmla="*/ 962527 h 985528"/>
              <a:gd name="connsiteX2" fmla="*/ 441158 w 975895"/>
              <a:gd name="connsiteY2" fmla="*/ 775369 h 985528"/>
              <a:gd name="connsiteX3" fmla="*/ 508000 w 975895"/>
              <a:gd name="connsiteY3" fmla="*/ 307474 h 985528"/>
              <a:gd name="connsiteX4" fmla="*/ 695158 w 975895"/>
              <a:gd name="connsiteY4" fmla="*/ 53474 h 985528"/>
              <a:gd name="connsiteX5" fmla="*/ 975895 w 975895"/>
              <a:gd name="connsiteY5" fmla="*/ 0 h 98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5895" h="985528">
                <a:moveTo>
                  <a:pt x="0" y="975895"/>
                </a:moveTo>
                <a:cubicBezTo>
                  <a:pt x="76868" y="985921"/>
                  <a:pt x="153737" y="995948"/>
                  <a:pt x="227263" y="962527"/>
                </a:cubicBezTo>
                <a:cubicBezTo>
                  <a:pt x="300789" y="929106"/>
                  <a:pt x="394369" y="884544"/>
                  <a:pt x="441158" y="775369"/>
                </a:cubicBezTo>
                <a:cubicBezTo>
                  <a:pt x="487948" y="666193"/>
                  <a:pt x="465667" y="427790"/>
                  <a:pt x="508000" y="307474"/>
                </a:cubicBezTo>
                <a:cubicBezTo>
                  <a:pt x="550333" y="187158"/>
                  <a:pt x="617176" y="104720"/>
                  <a:pt x="695158" y="53474"/>
                </a:cubicBezTo>
                <a:cubicBezTo>
                  <a:pt x="773140" y="2228"/>
                  <a:pt x="975895" y="0"/>
                  <a:pt x="975895" y="0"/>
                </a:cubicBezTo>
              </a:path>
            </a:pathLst>
          </a:cu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>
              <a:ln w="38100" cmpd="sng">
                <a:solidFill>
                  <a:schemeClr val="tx1"/>
                </a:solidFill>
              </a:ln>
            </a:endParaRPr>
          </a:p>
        </p:txBody>
      </p:sp>
      <p:grpSp>
        <p:nvGrpSpPr>
          <p:cNvPr id="8" name="Grouper 7"/>
          <p:cNvGrpSpPr/>
          <p:nvPr/>
        </p:nvGrpSpPr>
        <p:grpSpPr>
          <a:xfrm>
            <a:off x="5339235" y="3002520"/>
            <a:ext cx="2903392" cy="3000554"/>
            <a:chOff x="5339235" y="3002520"/>
            <a:chExt cx="2903392" cy="3000554"/>
          </a:xfrm>
        </p:grpSpPr>
        <p:grpSp>
          <p:nvGrpSpPr>
            <p:cNvPr id="17" name="Grouper 16"/>
            <p:cNvGrpSpPr/>
            <p:nvPr/>
          </p:nvGrpSpPr>
          <p:grpSpPr>
            <a:xfrm>
              <a:off x="5645477" y="3002520"/>
              <a:ext cx="2597150" cy="3000554"/>
              <a:chOff x="2931695" y="3167647"/>
              <a:chExt cx="2597150" cy="3000554"/>
            </a:xfrm>
          </p:grpSpPr>
          <p:pic>
            <p:nvPicPr>
              <p:cNvPr id="14" name="Image 13" descr="Sans titre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695" y="3167647"/>
                <a:ext cx="2597150" cy="2790554"/>
              </a:xfrm>
              <a:prstGeom prst="rect">
                <a:avLst/>
              </a:prstGeom>
            </p:spPr>
          </p:pic>
          <p:pic>
            <p:nvPicPr>
              <p:cNvPr id="19" name="Image 18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19710" y="6012065"/>
                <a:ext cx="667919" cy="156136"/>
              </a:xfrm>
              <a:prstGeom prst="rect">
                <a:avLst/>
              </a:prstGeom>
            </p:spPr>
          </p:pic>
        </p:grpSp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16200000">
              <a:off x="5105029" y="4152115"/>
              <a:ext cx="789359" cy="320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70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456" y="274638"/>
            <a:ext cx="8686801" cy="1143000"/>
          </a:xfrm>
        </p:spPr>
        <p:txBody>
          <a:bodyPr/>
          <a:lstStyle/>
          <a:p>
            <a:r>
              <a:rPr lang="fr-CA" noProof="0" dirty="0" smtClean="0"/>
              <a:t>Dérivation de la règle d’apprentissage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Pour obtenir une règle d’apprentissage, on définit d’abord une perte</a:t>
            </a:r>
            <a:endParaRPr lang="fr-CA" dirty="0"/>
          </a:p>
          <a:p>
            <a:endParaRPr lang="fr-CA" dirty="0" smtClean="0"/>
          </a:p>
          <a:p>
            <a:endParaRPr lang="fr-CA" dirty="0" smtClean="0"/>
          </a:p>
          <a:p>
            <a:pPr lvl="1"/>
            <a:r>
              <a:rPr lang="fr-CA" dirty="0" smtClean="0"/>
              <a:t>si               </a:t>
            </a:r>
            <a:r>
              <a:rPr lang="fr-CA" dirty="0" smtClean="0"/>
              <a:t>, on souhaite maximiser la probabilité</a:t>
            </a:r>
          </a:p>
          <a:p>
            <a:pPr lvl="1"/>
            <a:r>
              <a:rPr lang="fr-CA" dirty="0" smtClean="0"/>
              <a:t>si               , on souhaite maximiser la probabilité </a:t>
            </a:r>
            <a:endParaRPr lang="fr-CA" dirty="0"/>
          </a:p>
          <a:p>
            <a:endParaRPr lang="fr-CA" dirty="0" smtClean="0"/>
          </a:p>
          <a:p>
            <a:r>
              <a:rPr lang="fr-CA" dirty="0" smtClean="0"/>
              <a:t>On </a:t>
            </a:r>
            <a:r>
              <a:rPr lang="fr-CA" dirty="0" smtClean="0"/>
              <a:t>dérive la règle d’apprentissage comme une descente de gradient</a:t>
            </a:r>
            <a:r>
              <a:rPr lang="fr-CA" dirty="0"/>
              <a:t/>
            </a:r>
            <a:br>
              <a:rPr lang="fr-CA" dirty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ce qui donne</a:t>
            </a:r>
          </a:p>
          <a:p>
            <a:endParaRPr lang="fr-CA" dirty="0"/>
          </a:p>
          <a:p>
            <a:r>
              <a:rPr lang="fr-CA" dirty="0" smtClean="0"/>
              <a:t>La règle est donc la même que pour le Perceptron, mais la définition de </a:t>
            </a:r>
            <a:br>
              <a:rPr lang="fr-CA" dirty="0" smtClean="0"/>
            </a:br>
            <a:r>
              <a:rPr lang="fr-CA" dirty="0" smtClean="0"/>
              <a:t>               est différente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23" y="2187048"/>
            <a:ext cx="6870023" cy="2704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629" y="2786935"/>
            <a:ext cx="659532" cy="2365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304" y="2771733"/>
            <a:ext cx="2351373" cy="2652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1546" y="3125069"/>
            <a:ext cx="673869" cy="23657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304" y="3098472"/>
            <a:ext cx="2795839" cy="26524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0521" y="4137716"/>
            <a:ext cx="4136408" cy="5878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2041" y="5074242"/>
            <a:ext cx="3684773" cy="279584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019" y="5783045"/>
            <a:ext cx="738388" cy="2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456" y="274638"/>
            <a:ext cx="8686801" cy="1143000"/>
          </a:xfrm>
        </p:spPr>
        <p:txBody>
          <a:bodyPr/>
          <a:lstStyle/>
          <a:p>
            <a:r>
              <a:rPr lang="fr-CA" noProof="0" dirty="0" smtClean="0"/>
              <a:t>Limitation des </a:t>
            </a:r>
            <a:r>
              <a:rPr lang="fr-CA" noProof="0" dirty="0" err="1" smtClean="0"/>
              <a:t>classifieurs</a:t>
            </a:r>
            <a:r>
              <a:rPr lang="fr-CA" noProof="0" dirty="0" smtClean="0"/>
              <a:t> linéaires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Si les données d’entraînement sont séparables linéairement, le Perceptron et la régression logistique vont trouver cette séparation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r>
              <a:rPr lang="fr-CA" i="1" dirty="0" smtClean="0"/>
              <a:t>k</a:t>
            </a:r>
            <a:r>
              <a:rPr lang="fr-CA" dirty="0" smtClean="0"/>
              <a:t> plus proche voisins est non-linéaire, mais coûteux en mémoire et temps de calcul (pas approprié pour des problèmes avec beaucoup de données)</a:t>
            </a:r>
          </a:p>
        </p:txBody>
      </p:sp>
      <p:pic>
        <p:nvPicPr>
          <p:cNvPr id="8" name="Image 7" descr="Sans tit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441575"/>
            <a:ext cx="4159250" cy="2982355"/>
          </a:xfrm>
          <a:prstGeom prst="rect">
            <a:avLst/>
          </a:prstGeom>
        </p:spPr>
      </p:pic>
      <p:pic>
        <p:nvPicPr>
          <p:cNvPr id="9" name="Image 8" descr="Sans tit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88" y="3159125"/>
            <a:ext cx="276225" cy="25649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069013" y="3118756"/>
            <a:ext cx="2078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latin typeface="+mj-lt"/>
              </a:rPr>
              <a:t>= prédiction classe </a:t>
            </a:r>
            <a:r>
              <a:rPr lang="fr-CA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fr-CA" dirty="0" smtClean="0">
              <a:latin typeface="+mj-lt"/>
            </a:endParaRPr>
          </a:p>
          <a:p>
            <a:r>
              <a:rPr lang="fr-CA" dirty="0">
                <a:latin typeface="+mj-lt"/>
              </a:rPr>
              <a:t> </a:t>
            </a:r>
            <a:r>
              <a:rPr lang="fr-CA" dirty="0" smtClean="0">
                <a:latin typeface="+mj-lt"/>
              </a:rPr>
              <a:t>  par k plus </a:t>
            </a:r>
            <a:br>
              <a:rPr lang="fr-CA" dirty="0" smtClean="0">
                <a:latin typeface="+mj-lt"/>
              </a:rPr>
            </a:br>
            <a:r>
              <a:rPr lang="fr-CA" dirty="0" smtClean="0">
                <a:latin typeface="+mj-lt"/>
              </a:rPr>
              <a:t>   proche voisins </a:t>
            </a:r>
            <a:endParaRPr lang="fr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266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456" y="274638"/>
            <a:ext cx="8686801" cy="1143000"/>
          </a:xfrm>
        </p:spPr>
        <p:txBody>
          <a:bodyPr/>
          <a:lstStyle/>
          <a:p>
            <a:r>
              <a:rPr lang="fr-CA" noProof="0" dirty="0" smtClean="0"/>
              <a:t>Limitation des </a:t>
            </a:r>
            <a:r>
              <a:rPr lang="fr-CA" noProof="0" dirty="0" err="1" smtClean="0"/>
              <a:t>classifieurs</a:t>
            </a:r>
            <a:r>
              <a:rPr lang="fr-CA" noProof="0" dirty="0" smtClean="0"/>
              <a:t> linéaires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Cependant, la majorité des problèmes de classification ne sont pas linéaires</a:t>
            </a:r>
          </a:p>
          <a:p>
            <a:r>
              <a:rPr lang="fr-CA" dirty="0" smtClean="0"/>
              <a:t>En fait, un </a:t>
            </a:r>
            <a:r>
              <a:rPr lang="fr-CA" dirty="0" err="1" smtClean="0"/>
              <a:t>classifieur</a:t>
            </a:r>
            <a:r>
              <a:rPr lang="fr-CA" dirty="0" smtClean="0"/>
              <a:t> linéaire ne peut même pas apprendre XOR!</a:t>
            </a:r>
          </a:p>
        </p:txBody>
      </p:sp>
      <p:grpSp>
        <p:nvGrpSpPr>
          <p:cNvPr id="18" name="Grouper 17"/>
          <p:cNvGrpSpPr/>
          <p:nvPr/>
        </p:nvGrpSpPr>
        <p:grpSpPr>
          <a:xfrm>
            <a:off x="453718" y="3326783"/>
            <a:ext cx="2373895" cy="2147753"/>
            <a:chOff x="614134" y="3818908"/>
            <a:chExt cx="2373895" cy="2147753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975909" y="3909594"/>
              <a:ext cx="0" cy="1712484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961553" y="5628105"/>
              <a:ext cx="1900305" cy="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/>
            <p:cNvSpPr/>
            <p:nvPr/>
          </p:nvSpPr>
          <p:spPr>
            <a:xfrm>
              <a:off x="2312753" y="5547894"/>
              <a:ext cx="160421" cy="160421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844578" y="5628107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600" dirty="0" smtClean="0">
                  <a:latin typeface="+mj-lt"/>
                </a:rPr>
                <a:t>0</a:t>
              </a:r>
              <a:endParaRPr lang="fr-CA" sz="1600" dirty="0">
                <a:latin typeface="+mj-lt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65120" y="5441953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600" dirty="0" smtClean="0">
                  <a:latin typeface="+mj-lt"/>
                </a:rPr>
                <a:t>0</a:t>
              </a:r>
              <a:endParaRPr lang="fr-CA" sz="1600" dirty="0">
                <a:latin typeface="+mj-lt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65120" y="4032000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600" dirty="0" smtClean="0">
                  <a:latin typeface="+mj-lt"/>
                </a:rPr>
                <a:t>1</a:t>
              </a:r>
              <a:endParaRPr lang="fr-CA" sz="1600" dirty="0">
                <a:latin typeface="+mj-lt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8631" y="5614736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600" dirty="0" smtClean="0">
                  <a:latin typeface="+mj-lt"/>
                </a:rPr>
                <a:t>1</a:t>
              </a:r>
              <a:endParaRPr lang="fr-CA" sz="1600" dirty="0">
                <a:latin typeface="+mj-lt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894710" y="4143293"/>
              <a:ext cx="160421" cy="160421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" name="Ellipse 28"/>
            <p:cNvSpPr/>
            <p:nvPr/>
          </p:nvSpPr>
          <p:spPr>
            <a:xfrm>
              <a:off x="899069" y="5534525"/>
              <a:ext cx="160421" cy="160421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282925" y="4148642"/>
              <a:ext cx="160421" cy="1604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5686" y="5762851"/>
              <a:ext cx="252343" cy="181371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134" y="3818908"/>
              <a:ext cx="252343" cy="181371"/>
            </a:xfrm>
            <a:prstGeom prst="rect">
              <a:avLst/>
            </a:prstGeom>
          </p:spPr>
        </p:pic>
      </p:grpSp>
      <p:grpSp>
        <p:nvGrpSpPr>
          <p:cNvPr id="33" name="Grouper 32"/>
          <p:cNvGrpSpPr/>
          <p:nvPr/>
        </p:nvGrpSpPr>
        <p:grpSpPr>
          <a:xfrm>
            <a:off x="3333271" y="3332798"/>
            <a:ext cx="2373895" cy="2147753"/>
            <a:chOff x="3333271" y="3824923"/>
            <a:chExt cx="2373895" cy="2147753"/>
          </a:xfrm>
        </p:grpSpPr>
        <p:grpSp>
          <p:nvGrpSpPr>
            <p:cNvPr id="34" name="Grouper 33"/>
            <p:cNvGrpSpPr/>
            <p:nvPr/>
          </p:nvGrpSpPr>
          <p:grpSpPr>
            <a:xfrm>
              <a:off x="3384257" y="3915609"/>
              <a:ext cx="2196738" cy="2057067"/>
              <a:chOff x="3384257" y="3915609"/>
              <a:chExt cx="2196738" cy="2057067"/>
            </a:xfrm>
          </p:grpSpPr>
          <p:cxnSp>
            <p:nvCxnSpPr>
              <p:cNvPr id="37" name="Connecteur droit 36"/>
              <p:cNvCxnSpPr/>
              <p:nvPr/>
            </p:nvCxnSpPr>
            <p:spPr>
              <a:xfrm>
                <a:off x="3695046" y="3915609"/>
                <a:ext cx="0" cy="1712484"/>
              </a:xfrm>
              <a:prstGeom prst="line">
                <a:avLst/>
              </a:prstGeom>
              <a:ln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>
                <a:off x="3680690" y="5634120"/>
                <a:ext cx="1900305" cy="0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/>
              <p:cNvSpPr/>
              <p:nvPr/>
            </p:nvSpPr>
            <p:spPr>
              <a:xfrm>
                <a:off x="5031890" y="5553909"/>
                <a:ext cx="160421" cy="1604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>
                <a:off x="3563715" y="5634122"/>
                <a:ext cx="2886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dirty="0" smtClean="0">
                    <a:latin typeface="+mj-lt"/>
                  </a:rPr>
                  <a:t>0</a:t>
                </a:r>
                <a:endParaRPr lang="fr-CA" sz="1600" dirty="0">
                  <a:latin typeface="+mj-lt"/>
                </a:endParaRPr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3384257" y="5447968"/>
                <a:ext cx="2886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dirty="0" smtClean="0">
                    <a:latin typeface="+mj-lt"/>
                  </a:rPr>
                  <a:t>0</a:t>
                </a:r>
                <a:endParaRPr lang="fr-CA" sz="1600" dirty="0">
                  <a:latin typeface="+mj-lt"/>
                </a:endParaRPr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3384257" y="4038015"/>
                <a:ext cx="2886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dirty="0" smtClean="0">
                    <a:latin typeface="+mj-lt"/>
                  </a:rPr>
                  <a:t>1</a:t>
                </a:r>
                <a:endParaRPr lang="fr-CA" sz="1600" dirty="0">
                  <a:latin typeface="+mj-lt"/>
                </a:endParaRPr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4967768" y="5620751"/>
                <a:ext cx="2886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dirty="0" smtClean="0">
                    <a:latin typeface="+mj-lt"/>
                  </a:rPr>
                  <a:t>1</a:t>
                </a:r>
                <a:endParaRPr lang="fr-CA" sz="1600" dirty="0">
                  <a:latin typeface="+mj-lt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3613847" y="4149308"/>
                <a:ext cx="160421" cy="1604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3618206" y="5540540"/>
                <a:ext cx="160421" cy="1604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5002062" y="4154657"/>
                <a:ext cx="160421" cy="1604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4823" y="5768866"/>
              <a:ext cx="252343" cy="181371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3271" y="3824923"/>
              <a:ext cx="252343" cy="181371"/>
            </a:xfrm>
            <a:prstGeom prst="rect">
              <a:avLst/>
            </a:prstGeom>
          </p:spPr>
        </p:pic>
      </p:grpSp>
      <p:grpSp>
        <p:nvGrpSpPr>
          <p:cNvPr id="47" name="Grouper 46"/>
          <p:cNvGrpSpPr/>
          <p:nvPr/>
        </p:nvGrpSpPr>
        <p:grpSpPr>
          <a:xfrm>
            <a:off x="6216061" y="3326783"/>
            <a:ext cx="2373895" cy="2147753"/>
            <a:chOff x="3333271" y="3824923"/>
            <a:chExt cx="2373895" cy="2147753"/>
          </a:xfrm>
        </p:grpSpPr>
        <p:grpSp>
          <p:nvGrpSpPr>
            <p:cNvPr id="48" name="Grouper 47"/>
            <p:cNvGrpSpPr/>
            <p:nvPr/>
          </p:nvGrpSpPr>
          <p:grpSpPr>
            <a:xfrm>
              <a:off x="3384257" y="3915609"/>
              <a:ext cx="2196738" cy="2057067"/>
              <a:chOff x="3384257" y="3915609"/>
              <a:chExt cx="2196738" cy="2057067"/>
            </a:xfrm>
          </p:grpSpPr>
          <p:cxnSp>
            <p:nvCxnSpPr>
              <p:cNvPr id="51" name="Connecteur droit 50"/>
              <p:cNvCxnSpPr/>
              <p:nvPr/>
            </p:nvCxnSpPr>
            <p:spPr>
              <a:xfrm>
                <a:off x="3695046" y="3915609"/>
                <a:ext cx="0" cy="1712484"/>
              </a:xfrm>
              <a:prstGeom prst="line">
                <a:avLst/>
              </a:prstGeom>
              <a:ln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>
              <a:xfrm>
                <a:off x="3680690" y="5634120"/>
                <a:ext cx="1900305" cy="0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Ellipse 52"/>
              <p:cNvSpPr/>
              <p:nvPr/>
            </p:nvSpPr>
            <p:spPr>
              <a:xfrm>
                <a:off x="5031890" y="5553909"/>
                <a:ext cx="160421" cy="1604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3563715" y="5634122"/>
                <a:ext cx="2886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dirty="0" smtClean="0">
                    <a:latin typeface="+mj-lt"/>
                  </a:rPr>
                  <a:t>0</a:t>
                </a:r>
                <a:endParaRPr lang="fr-CA" sz="1600" dirty="0">
                  <a:latin typeface="+mj-lt"/>
                </a:endParaRPr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3384257" y="5447968"/>
                <a:ext cx="2886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dirty="0" smtClean="0">
                    <a:latin typeface="+mj-lt"/>
                  </a:rPr>
                  <a:t>0</a:t>
                </a:r>
                <a:endParaRPr lang="fr-CA" sz="1600" dirty="0">
                  <a:latin typeface="+mj-lt"/>
                </a:endParaRP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3384257" y="4038015"/>
                <a:ext cx="2886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dirty="0" smtClean="0">
                    <a:latin typeface="+mj-lt"/>
                  </a:rPr>
                  <a:t>1</a:t>
                </a:r>
                <a:endParaRPr lang="fr-CA" sz="1600" dirty="0">
                  <a:latin typeface="+mj-lt"/>
                </a:endParaRPr>
              </a:p>
            </p:txBody>
          </p:sp>
          <p:sp>
            <p:nvSpPr>
              <p:cNvPr id="57" name="ZoneTexte 56"/>
              <p:cNvSpPr txBox="1"/>
              <p:nvPr/>
            </p:nvSpPr>
            <p:spPr>
              <a:xfrm>
                <a:off x="4967768" y="5620751"/>
                <a:ext cx="2886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dirty="0" smtClean="0">
                    <a:latin typeface="+mj-lt"/>
                  </a:rPr>
                  <a:t>1</a:t>
                </a:r>
                <a:endParaRPr lang="fr-CA" sz="1600" dirty="0">
                  <a:latin typeface="+mj-lt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3613847" y="4149308"/>
                <a:ext cx="160421" cy="1604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3618206" y="5540540"/>
                <a:ext cx="160421" cy="1604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5002062" y="4154657"/>
                <a:ext cx="160421" cy="1604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4823" y="5768866"/>
              <a:ext cx="252343" cy="181371"/>
            </a:xfrm>
            <a:prstGeom prst="rect">
              <a:avLst/>
            </a:prstGeom>
          </p:spPr>
        </p:pic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3271" y="3824923"/>
              <a:ext cx="252343" cy="181371"/>
            </a:xfrm>
            <a:prstGeom prst="rect">
              <a:avLst/>
            </a:prstGeom>
          </p:spPr>
        </p:pic>
      </p:grpSp>
      <p:cxnSp>
        <p:nvCxnSpPr>
          <p:cNvPr id="61" name="Connecteur droit 60"/>
          <p:cNvCxnSpPr/>
          <p:nvPr/>
        </p:nvCxnSpPr>
        <p:spPr>
          <a:xfrm>
            <a:off x="972823" y="3417469"/>
            <a:ext cx="1728619" cy="1624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384257" y="4039770"/>
            <a:ext cx="1321427" cy="1254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227033" y="4002257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>
                <a:latin typeface="+mj-lt"/>
              </a:rPr>
              <a:t>?</a:t>
            </a:r>
            <a:endParaRPr lang="fr-CA" sz="3200" dirty="0">
              <a:latin typeface="+mj-l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1402617" y="3127040"/>
            <a:ext cx="62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latin typeface="+mj-lt"/>
              </a:rPr>
              <a:t>AND</a:t>
            </a:r>
            <a:endParaRPr lang="fr-CA" b="1" dirty="0">
              <a:latin typeface="+mj-l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345670" y="3159262"/>
            <a:ext cx="47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latin typeface="+mj-lt"/>
              </a:rPr>
              <a:t>OR</a:t>
            </a:r>
            <a:endParaRPr lang="fr-CA" b="1" dirty="0">
              <a:latin typeface="+mj-lt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7227033" y="3165277"/>
            <a:ext cx="59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latin typeface="+mj-lt"/>
              </a:rPr>
              <a:t>XOR</a:t>
            </a:r>
            <a:endParaRPr lang="fr-CA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297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4456" y="274638"/>
            <a:ext cx="8686801" cy="1143000"/>
          </a:xfrm>
        </p:spPr>
        <p:txBody>
          <a:bodyPr/>
          <a:lstStyle/>
          <a:p>
            <a:r>
              <a:rPr lang="fr-CA" noProof="0" dirty="0" smtClean="0"/>
              <a:t>Limitation des </a:t>
            </a:r>
            <a:r>
              <a:rPr lang="fr-CA" noProof="0" dirty="0" err="1" smtClean="0"/>
              <a:t>classifieurs</a:t>
            </a:r>
            <a:r>
              <a:rPr lang="fr-CA" noProof="0" dirty="0" smtClean="0"/>
              <a:t> linéaires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Par contre, on pourrait transformer l’entrée de façon à rendre le problème linéairement séparable sous cette nouvelle représentation</a:t>
            </a:r>
            <a:endParaRPr lang="fr-CA" dirty="0"/>
          </a:p>
          <a:p>
            <a:r>
              <a:rPr lang="fr-CA" dirty="0" smtClean="0"/>
              <a:t>Dans le cas de XOR, on pourrait remplacer</a:t>
            </a:r>
          </a:p>
          <a:p>
            <a:pPr lvl="1"/>
            <a:r>
              <a:rPr lang="fr-CA" dirty="0" smtClean="0"/>
              <a:t>       par AND(      ,      ) et </a:t>
            </a:r>
          </a:p>
          <a:p>
            <a:pPr lvl="1"/>
            <a:r>
              <a:rPr lang="fr-CA" dirty="0"/>
              <a:t> </a:t>
            </a:r>
            <a:r>
              <a:rPr lang="fr-CA" dirty="0" smtClean="0"/>
              <a:t>      par OR(      ,      )</a:t>
            </a:r>
          </a:p>
          <a:p>
            <a:pPr marL="0" indent="0">
              <a:buNone/>
            </a:pPr>
            <a:r>
              <a:rPr lang="fr-CA" dirty="0" smtClean="0"/>
              <a:t>     </a:t>
            </a:r>
          </a:p>
        </p:txBody>
      </p:sp>
      <p:grpSp>
        <p:nvGrpSpPr>
          <p:cNvPr id="70" name="Grouper 69"/>
          <p:cNvGrpSpPr/>
          <p:nvPr/>
        </p:nvGrpSpPr>
        <p:grpSpPr>
          <a:xfrm>
            <a:off x="1170490" y="3788951"/>
            <a:ext cx="2373895" cy="2147753"/>
            <a:chOff x="3333271" y="3824923"/>
            <a:chExt cx="2373895" cy="2147753"/>
          </a:xfrm>
        </p:grpSpPr>
        <p:grpSp>
          <p:nvGrpSpPr>
            <p:cNvPr id="71" name="Grouper 70"/>
            <p:cNvGrpSpPr/>
            <p:nvPr/>
          </p:nvGrpSpPr>
          <p:grpSpPr>
            <a:xfrm>
              <a:off x="3384257" y="3915609"/>
              <a:ext cx="2196738" cy="2057067"/>
              <a:chOff x="3384257" y="3915609"/>
              <a:chExt cx="2196738" cy="2057067"/>
            </a:xfrm>
          </p:grpSpPr>
          <p:cxnSp>
            <p:nvCxnSpPr>
              <p:cNvPr id="74" name="Connecteur droit 73"/>
              <p:cNvCxnSpPr/>
              <p:nvPr/>
            </p:nvCxnSpPr>
            <p:spPr>
              <a:xfrm>
                <a:off x="3695046" y="3915609"/>
                <a:ext cx="0" cy="1712484"/>
              </a:xfrm>
              <a:prstGeom prst="line">
                <a:avLst/>
              </a:prstGeom>
              <a:ln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>
                <a:off x="3680690" y="5634120"/>
                <a:ext cx="1900305" cy="0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lipse 75"/>
              <p:cNvSpPr/>
              <p:nvPr/>
            </p:nvSpPr>
            <p:spPr>
              <a:xfrm>
                <a:off x="5031890" y="5553909"/>
                <a:ext cx="160421" cy="1604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" name="ZoneTexte 76"/>
              <p:cNvSpPr txBox="1"/>
              <p:nvPr/>
            </p:nvSpPr>
            <p:spPr>
              <a:xfrm>
                <a:off x="3563715" y="5634122"/>
                <a:ext cx="2886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dirty="0" smtClean="0">
                    <a:latin typeface="+mj-lt"/>
                  </a:rPr>
                  <a:t>0</a:t>
                </a:r>
                <a:endParaRPr lang="fr-CA" sz="1600" dirty="0">
                  <a:latin typeface="+mj-lt"/>
                </a:endParaRPr>
              </a:p>
            </p:txBody>
          </p:sp>
          <p:sp>
            <p:nvSpPr>
              <p:cNvPr id="78" name="ZoneTexte 77"/>
              <p:cNvSpPr txBox="1"/>
              <p:nvPr/>
            </p:nvSpPr>
            <p:spPr>
              <a:xfrm>
                <a:off x="3384257" y="5447968"/>
                <a:ext cx="2886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dirty="0" smtClean="0">
                    <a:latin typeface="+mj-lt"/>
                  </a:rPr>
                  <a:t>0</a:t>
                </a:r>
                <a:endParaRPr lang="fr-CA" sz="1600" dirty="0">
                  <a:latin typeface="+mj-lt"/>
                </a:endParaRPr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3384257" y="4038015"/>
                <a:ext cx="2886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dirty="0" smtClean="0">
                    <a:latin typeface="+mj-lt"/>
                  </a:rPr>
                  <a:t>1</a:t>
                </a:r>
                <a:endParaRPr lang="fr-CA" sz="1600" dirty="0">
                  <a:latin typeface="+mj-lt"/>
                </a:endParaRPr>
              </a:p>
            </p:txBody>
          </p:sp>
          <p:sp>
            <p:nvSpPr>
              <p:cNvPr id="80" name="ZoneTexte 79"/>
              <p:cNvSpPr txBox="1"/>
              <p:nvPr/>
            </p:nvSpPr>
            <p:spPr>
              <a:xfrm>
                <a:off x="4967768" y="5620751"/>
                <a:ext cx="2886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dirty="0" smtClean="0">
                    <a:latin typeface="+mj-lt"/>
                  </a:rPr>
                  <a:t>1</a:t>
                </a:r>
                <a:endParaRPr lang="fr-CA" sz="1600" dirty="0">
                  <a:latin typeface="+mj-lt"/>
                </a:endParaRPr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3613847" y="4149308"/>
                <a:ext cx="160421" cy="16042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3618206" y="5540540"/>
                <a:ext cx="160421" cy="1604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5002062" y="4154657"/>
                <a:ext cx="160421" cy="1604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pic>
          <p:nvPicPr>
            <p:cNvPr id="72" name="Image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4823" y="5768866"/>
              <a:ext cx="252343" cy="181371"/>
            </a:xfrm>
            <a:prstGeom prst="rect">
              <a:avLst/>
            </a:prstGeom>
          </p:spPr>
        </p:pic>
        <p:pic>
          <p:nvPicPr>
            <p:cNvPr id="73" name="Image 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3271" y="3824923"/>
              <a:ext cx="252343" cy="181371"/>
            </a:xfrm>
            <a:prstGeom prst="rect">
              <a:avLst/>
            </a:prstGeom>
          </p:spPr>
        </p:pic>
      </p:grpSp>
      <p:sp>
        <p:nvSpPr>
          <p:cNvPr id="93" name="ZoneTexte 92"/>
          <p:cNvSpPr txBox="1"/>
          <p:nvPr/>
        </p:nvSpPr>
        <p:spPr>
          <a:xfrm>
            <a:off x="2181462" y="4464425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>
                <a:latin typeface="+mj-lt"/>
              </a:rPr>
              <a:t>?</a:t>
            </a:r>
            <a:endParaRPr lang="fr-CA" sz="3200" dirty="0">
              <a:latin typeface="+mj-lt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2181462" y="3627445"/>
            <a:ext cx="59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latin typeface="+mj-lt"/>
              </a:rPr>
              <a:t>XOR</a:t>
            </a:r>
            <a:endParaRPr lang="fr-CA" b="1" dirty="0">
              <a:latin typeface="+mj-lt"/>
            </a:endParaRPr>
          </a:p>
        </p:txBody>
      </p:sp>
      <p:grpSp>
        <p:nvGrpSpPr>
          <p:cNvPr id="145" name="Grouper 144"/>
          <p:cNvGrpSpPr/>
          <p:nvPr/>
        </p:nvGrpSpPr>
        <p:grpSpPr>
          <a:xfrm>
            <a:off x="4993376" y="3879637"/>
            <a:ext cx="2196738" cy="2057067"/>
            <a:chOff x="3384257" y="3915609"/>
            <a:chExt cx="2196738" cy="2057067"/>
          </a:xfrm>
        </p:grpSpPr>
        <p:cxnSp>
          <p:nvCxnSpPr>
            <p:cNvPr id="148" name="Connecteur droit 147"/>
            <p:cNvCxnSpPr/>
            <p:nvPr/>
          </p:nvCxnSpPr>
          <p:spPr>
            <a:xfrm>
              <a:off x="3695046" y="3915609"/>
              <a:ext cx="0" cy="1712484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3680690" y="5634120"/>
              <a:ext cx="1900305" cy="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3563715" y="5634122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600" dirty="0" smtClean="0">
                  <a:latin typeface="+mj-lt"/>
                </a:rPr>
                <a:t>0</a:t>
              </a:r>
              <a:endParaRPr lang="fr-CA" sz="1600" dirty="0">
                <a:latin typeface="+mj-lt"/>
              </a:endParaRPr>
            </a:p>
          </p:txBody>
        </p:sp>
        <p:sp>
          <p:nvSpPr>
            <p:cNvPr id="152" name="ZoneTexte 151"/>
            <p:cNvSpPr txBox="1"/>
            <p:nvPr/>
          </p:nvSpPr>
          <p:spPr>
            <a:xfrm>
              <a:off x="3384257" y="5447968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600" dirty="0" smtClean="0">
                  <a:latin typeface="+mj-lt"/>
                </a:rPr>
                <a:t>0</a:t>
              </a:r>
              <a:endParaRPr lang="fr-CA" sz="1600" dirty="0">
                <a:latin typeface="+mj-lt"/>
              </a:endParaRPr>
            </a:p>
          </p:txBody>
        </p:sp>
        <p:sp>
          <p:nvSpPr>
            <p:cNvPr id="153" name="ZoneTexte 152"/>
            <p:cNvSpPr txBox="1"/>
            <p:nvPr/>
          </p:nvSpPr>
          <p:spPr>
            <a:xfrm>
              <a:off x="3384257" y="4038015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600" dirty="0" smtClean="0">
                  <a:latin typeface="+mj-lt"/>
                </a:rPr>
                <a:t>1</a:t>
              </a:r>
              <a:endParaRPr lang="fr-CA" sz="1600" dirty="0">
                <a:latin typeface="+mj-lt"/>
              </a:endParaRPr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4967768" y="5620751"/>
              <a:ext cx="288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600" dirty="0" smtClean="0">
                  <a:latin typeface="+mj-lt"/>
                </a:rPr>
                <a:t>1</a:t>
              </a:r>
              <a:endParaRPr lang="fr-CA" sz="1600" dirty="0">
                <a:latin typeface="+mj-lt"/>
              </a:endParaRPr>
            </a:p>
          </p:txBody>
        </p:sp>
        <p:sp>
          <p:nvSpPr>
            <p:cNvPr id="155" name="Ellipse 154"/>
            <p:cNvSpPr/>
            <p:nvPr/>
          </p:nvSpPr>
          <p:spPr>
            <a:xfrm>
              <a:off x="3613847" y="4149308"/>
              <a:ext cx="160421" cy="160421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3618206" y="5540540"/>
              <a:ext cx="160421" cy="1604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57" name="Ellipse 156"/>
            <p:cNvSpPr/>
            <p:nvPr/>
          </p:nvSpPr>
          <p:spPr>
            <a:xfrm>
              <a:off x="5002062" y="4154657"/>
              <a:ext cx="160421" cy="1604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59" name="ZoneTexte 158"/>
          <p:cNvSpPr txBox="1"/>
          <p:nvPr/>
        </p:nvSpPr>
        <p:spPr>
          <a:xfrm>
            <a:off x="5953362" y="3627445"/>
            <a:ext cx="59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latin typeface="+mj-lt"/>
              </a:rPr>
              <a:t>XOR</a:t>
            </a:r>
            <a:endParaRPr lang="fr-CA" b="1" dirty="0">
              <a:latin typeface="+mj-lt"/>
            </a:endParaRPr>
          </a:p>
        </p:txBody>
      </p:sp>
      <p:pic>
        <p:nvPicPr>
          <p:cNvPr id="160" name="Image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383" y="2755536"/>
            <a:ext cx="252343" cy="181371"/>
          </a:xfrm>
          <a:prstGeom prst="rect">
            <a:avLst/>
          </a:prstGeom>
        </p:spPr>
      </p:pic>
      <p:pic>
        <p:nvPicPr>
          <p:cNvPr id="161" name="Imag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358" y="2771411"/>
            <a:ext cx="252343" cy="181371"/>
          </a:xfrm>
          <a:prstGeom prst="rect">
            <a:avLst/>
          </a:prstGeom>
        </p:spPr>
      </p:pic>
      <p:pic>
        <p:nvPicPr>
          <p:cNvPr id="162" name="Imag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926" y="2768632"/>
            <a:ext cx="252343" cy="181371"/>
          </a:xfrm>
          <a:prstGeom prst="rect">
            <a:avLst/>
          </a:prstGeom>
        </p:spPr>
      </p:pic>
      <p:pic>
        <p:nvPicPr>
          <p:cNvPr id="163" name="Image 1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383" y="3098040"/>
            <a:ext cx="252343" cy="181371"/>
          </a:xfrm>
          <a:prstGeom prst="rect">
            <a:avLst/>
          </a:prstGeom>
        </p:spPr>
      </p:pic>
      <p:pic>
        <p:nvPicPr>
          <p:cNvPr id="164" name="Imag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540" y="3105182"/>
            <a:ext cx="252343" cy="181371"/>
          </a:xfrm>
          <a:prstGeom prst="rect">
            <a:avLst/>
          </a:prstGeom>
        </p:spPr>
      </p:pic>
      <p:pic>
        <p:nvPicPr>
          <p:cNvPr id="165" name="Image 1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108" y="3102403"/>
            <a:ext cx="252343" cy="181371"/>
          </a:xfrm>
          <a:prstGeom prst="rect">
            <a:avLst/>
          </a:prstGeom>
        </p:spPr>
      </p:pic>
      <p:grpSp>
        <p:nvGrpSpPr>
          <p:cNvPr id="169" name="Grouper 168"/>
          <p:cNvGrpSpPr/>
          <p:nvPr/>
        </p:nvGrpSpPr>
        <p:grpSpPr>
          <a:xfrm>
            <a:off x="6849716" y="5613849"/>
            <a:ext cx="1433055" cy="369332"/>
            <a:chOff x="5953362" y="2567575"/>
            <a:chExt cx="1433055" cy="369332"/>
          </a:xfrm>
        </p:grpSpPr>
        <p:sp>
          <p:nvSpPr>
            <p:cNvPr id="166" name="ZoneTexte 165"/>
            <p:cNvSpPr txBox="1"/>
            <p:nvPr/>
          </p:nvSpPr>
          <p:spPr>
            <a:xfrm>
              <a:off x="5953362" y="2567575"/>
              <a:ext cx="1433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+mj-lt"/>
                </a:rPr>
                <a:t>AND(      ,      ) </a:t>
              </a:r>
            </a:p>
          </p:txBody>
        </p:sp>
        <p:pic>
          <p:nvPicPr>
            <p:cNvPr id="167" name="Image 1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1110" y="2721039"/>
              <a:ext cx="252343" cy="181371"/>
            </a:xfrm>
            <a:prstGeom prst="rect">
              <a:avLst/>
            </a:prstGeom>
          </p:spPr>
        </p:pic>
        <p:pic>
          <p:nvPicPr>
            <p:cNvPr id="168" name="Image 1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3678" y="2718260"/>
              <a:ext cx="252343" cy="181371"/>
            </a:xfrm>
            <a:prstGeom prst="rect">
              <a:avLst/>
            </a:prstGeom>
          </p:spPr>
        </p:pic>
      </p:grpSp>
      <p:grpSp>
        <p:nvGrpSpPr>
          <p:cNvPr id="172" name="Grouper 171"/>
          <p:cNvGrpSpPr/>
          <p:nvPr/>
        </p:nvGrpSpPr>
        <p:grpSpPr>
          <a:xfrm>
            <a:off x="4095477" y="3581750"/>
            <a:ext cx="1286643" cy="369332"/>
            <a:chOff x="5953362" y="2567575"/>
            <a:chExt cx="1286643" cy="369332"/>
          </a:xfrm>
        </p:grpSpPr>
        <p:sp>
          <p:nvSpPr>
            <p:cNvPr id="173" name="ZoneTexte 172"/>
            <p:cNvSpPr txBox="1"/>
            <p:nvPr/>
          </p:nvSpPr>
          <p:spPr>
            <a:xfrm>
              <a:off x="5953362" y="2567575"/>
              <a:ext cx="1286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 smtClean="0">
                  <a:latin typeface="+mj-lt"/>
                </a:rPr>
                <a:t>OR(      </a:t>
              </a:r>
              <a:r>
                <a:rPr lang="fr-CA" dirty="0">
                  <a:latin typeface="+mj-lt"/>
                </a:rPr>
                <a:t>,      ) </a:t>
              </a:r>
            </a:p>
          </p:txBody>
        </p:sp>
        <p:pic>
          <p:nvPicPr>
            <p:cNvPr id="174" name="Image 1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8235" y="2721039"/>
              <a:ext cx="252343" cy="181371"/>
            </a:xfrm>
            <a:prstGeom prst="rect">
              <a:avLst/>
            </a:prstGeom>
          </p:spPr>
        </p:pic>
        <p:pic>
          <p:nvPicPr>
            <p:cNvPr id="175" name="Image 1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0803" y="2718260"/>
              <a:ext cx="252343" cy="181371"/>
            </a:xfrm>
            <a:prstGeom prst="rect">
              <a:avLst/>
            </a:prstGeom>
          </p:spPr>
        </p:pic>
      </p:grpSp>
      <p:grpSp>
        <p:nvGrpSpPr>
          <p:cNvPr id="181" name="Grouper 180"/>
          <p:cNvGrpSpPr/>
          <p:nvPr/>
        </p:nvGrpSpPr>
        <p:grpSpPr>
          <a:xfrm>
            <a:off x="1647596" y="3395603"/>
            <a:ext cx="5179798" cy="2748071"/>
            <a:chOff x="1647596" y="3395603"/>
            <a:chExt cx="5179798" cy="2748071"/>
          </a:xfrm>
        </p:grpSpPr>
        <p:sp>
          <p:nvSpPr>
            <p:cNvPr id="176" name="Forme libre 175"/>
            <p:cNvSpPr/>
            <p:nvPr/>
          </p:nvSpPr>
          <p:spPr>
            <a:xfrm>
              <a:off x="1666875" y="5699125"/>
              <a:ext cx="3508375" cy="444549"/>
            </a:xfrm>
            <a:custGeom>
              <a:avLst/>
              <a:gdLst>
                <a:gd name="connsiteX0" fmla="*/ 0 w 3508375"/>
                <a:gd name="connsiteY0" fmla="*/ 0 h 444549"/>
                <a:gd name="connsiteX1" fmla="*/ 2063750 w 3508375"/>
                <a:gd name="connsiteY1" fmla="*/ 444500 h 444549"/>
                <a:gd name="connsiteX2" fmla="*/ 3508375 w 3508375"/>
                <a:gd name="connsiteY2" fmla="*/ 31750 h 44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8375" h="444549">
                  <a:moveTo>
                    <a:pt x="0" y="0"/>
                  </a:moveTo>
                  <a:cubicBezTo>
                    <a:pt x="739510" y="219604"/>
                    <a:pt x="1479021" y="439208"/>
                    <a:pt x="2063750" y="444500"/>
                  </a:cubicBezTo>
                  <a:cubicBezTo>
                    <a:pt x="2648479" y="449792"/>
                    <a:pt x="3508375" y="31750"/>
                    <a:pt x="3508375" y="31750"/>
                  </a:cubicBezTo>
                </a:path>
              </a:pathLst>
            </a:custGeom>
            <a:ln w="38100" cmpd="sng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7" name="Forme libre 176"/>
            <p:cNvSpPr/>
            <p:nvPr/>
          </p:nvSpPr>
          <p:spPr>
            <a:xfrm>
              <a:off x="3029530" y="4397375"/>
              <a:ext cx="2209220" cy="1120562"/>
            </a:xfrm>
            <a:custGeom>
              <a:avLst/>
              <a:gdLst>
                <a:gd name="connsiteX0" fmla="*/ 0 w 2238375"/>
                <a:gd name="connsiteY0" fmla="*/ 1000125 h 1000125"/>
                <a:gd name="connsiteX1" fmla="*/ 1651000 w 2238375"/>
                <a:gd name="connsiteY1" fmla="*/ 698500 h 1000125"/>
                <a:gd name="connsiteX2" fmla="*/ 2238375 w 2238375"/>
                <a:gd name="connsiteY2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8375" h="1000125">
                  <a:moveTo>
                    <a:pt x="0" y="1000125"/>
                  </a:moveTo>
                  <a:cubicBezTo>
                    <a:pt x="638969" y="932656"/>
                    <a:pt x="1277938" y="865187"/>
                    <a:pt x="1651000" y="698500"/>
                  </a:cubicBezTo>
                  <a:cubicBezTo>
                    <a:pt x="2024062" y="531813"/>
                    <a:pt x="2238375" y="0"/>
                    <a:pt x="2238375" y="0"/>
                  </a:cubicBezTo>
                </a:path>
              </a:pathLst>
            </a:custGeom>
            <a:ln w="38100" cmpd="sng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8" name="Forme libre 177"/>
            <p:cNvSpPr/>
            <p:nvPr/>
          </p:nvSpPr>
          <p:spPr>
            <a:xfrm>
              <a:off x="1647596" y="4238625"/>
              <a:ext cx="3464154" cy="413142"/>
            </a:xfrm>
            <a:custGeom>
              <a:avLst/>
              <a:gdLst>
                <a:gd name="connsiteX0" fmla="*/ 0 w 3365500"/>
                <a:gd name="connsiteY0" fmla="*/ 0 h 413142"/>
                <a:gd name="connsiteX1" fmla="*/ 1905000 w 3365500"/>
                <a:gd name="connsiteY1" fmla="*/ 412750 h 413142"/>
                <a:gd name="connsiteX2" fmla="*/ 3365500 w 3365500"/>
                <a:gd name="connsiteY2" fmla="*/ 79375 h 413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5500" h="413142">
                  <a:moveTo>
                    <a:pt x="0" y="0"/>
                  </a:moveTo>
                  <a:cubicBezTo>
                    <a:pt x="672041" y="199760"/>
                    <a:pt x="1344083" y="399521"/>
                    <a:pt x="1905000" y="412750"/>
                  </a:cubicBezTo>
                  <a:cubicBezTo>
                    <a:pt x="2465917" y="425979"/>
                    <a:pt x="3137958" y="100542"/>
                    <a:pt x="3365500" y="79375"/>
                  </a:cubicBezTo>
                </a:path>
              </a:pathLst>
            </a:custGeom>
            <a:ln w="38100" cmpd="sng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9" name="Forme libre 178"/>
            <p:cNvSpPr/>
            <p:nvPr/>
          </p:nvSpPr>
          <p:spPr>
            <a:xfrm>
              <a:off x="3016250" y="3395603"/>
              <a:ext cx="3811144" cy="652522"/>
            </a:xfrm>
            <a:custGeom>
              <a:avLst/>
              <a:gdLst>
                <a:gd name="connsiteX0" fmla="*/ 0 w 3811144"/>
                <a:gd name="connsiteY0" fmla="*/ 589022 h 652522"/>
                <a:gd name="connsiteX1" fmla="*/ 1714500 w 3811144"/>
                <a:gd name="connsiteY1" fmla="*/ 17522 h 652522"/>
                <a:gd name="connsiteX2" fmla="*/ 3603625 w 3811144"/>
                <a:gd name="connsiteY2" fmla="*/ 192147 h 652522"/>
                <a:gd name="connsiteX3" fmla="*/ 3762375 w 3811144"/>
                <a:gd name="connsiteY3" fmla="*/ 652522 h 652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1144" h="652522">
                  <a:moveTo>
                    <a:pt x="0" y="589022"/>
                  </a:moveTo>
                  <a:cubicBezTo>
                    <a:pt x="556948" y="336345"/>
                    <a:pt x="1113896" y="83668"/>
                    <a:pt x="1714500" y="17522"/>
                  </a:cubicBezTo>
                  <a:cubicBezTo>
                    <a:pt x="2315104" y="-48624"/>
                    <a:pt x="3262313" y="86314"/>
                    <a:pt x="3603625" y="192147"/>
                  </a:cubicBezTo>
                  <a:cubicBezTo>
                    <a:pt x="3944938" y="297980"/>
                    <a:pt x="3762375" y="652522"/>
                    <a:pt x="3762375" y="652522"/>
                  </a:cubicBezTo>
                </a:path>
              </a:pathLst>
            </a:custGeom>
            <a:ln w="38100" cmpd="sng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180" name="Connecteur droit 179"/>
          <p:cNvCxnSpPr>
            <a:stCxn id="152" idx="0"/>
          </p:cNvCxnSpPr>
          <p:nvPr/>
        </p:nvCxnSpPr>
        <p:spPr>
          <a:xfrm flipV="1">
            <a:off x="5137707" y="3879637"/>
            <a:ext cx="1633895" cy="1532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8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Quatrième </a:t>
            </a:r>
            <a:r>
              <a:rPr lang="fr-CA" dirty="0"/>
              <a:t>algorithme</a:t>
            </a:r>
            <a:r>
              <a:rPr lang="fr-CA" dirty="0" smtClean="0"/>
              <a:t>: </a:t>
            </a:r>
            <a:br>
              <a:rPr lang="fr-CA" dirty="0" smtClean="0"/>
            </a:br>
            <a:r>
              <a:rPr lang="fr-CA" dirty="0" smtClean="0"/>
              <a:t>réseau de neurones artificiel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 smtClean="0"/>
              <a:t>Idée</a:t>
            </a:r>
            <a:r>
              <a:rPr lang="fr-CA" dirty="0" smtClean="0"/>
              <a:t>: apprendre les poids du </a:t>
            </a:r>
            <a:r>
              <a:rPr lang="fr-CA" dirty="0" err="1" smtClean="0"/>
              <a:t>classifieur</a:t>
            </a:r>
            <a:r>
              <a:rPr lang="fr-CA" dirty="0" smtClean="0"/>
              <a:t> linéaire </a:t>
            </a:r>
            <a:r>
              <a:rPr lang="fr-CA" b="1" dirty="0" smtClean="0"/>
              <a:t>et</a:t>
            </a:r>
            <a:r>
              <a:rPr lang="fr-CA" dirty="0" smtClean="0"/>
              <a:t> une transformation qui va rendre le problème linéairement séparable</a:t>
            </a:r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grpSp>
        <p:nvGrpSpPr>
          <p:cNvPr id="98" name="Grouper 97"/>
          <p:cNvGrpSpPr/>
          <p:nvPr/>
        </p:nvGrpSpPr>
        <p:grpSpPr>
          <a:xfrm>
            <a:off x="4473659" y="3051817"/>
            <a:ext cx="4346534" cy="1461841"/>
            <a:chOff x="4473659" y="3464567"/>
            <a:chExt cx="4346534" cy="1461841"/>
          </a:xfrm>
        </p:grpSpPr>
        <p:grpSp>
          <p:nvGrpSpPr>
            <p:cNvPr id="80" name="Grouper 79"/>
            <p:cNvGrpSpPr/>
            <p:nvPr/>
          </p:nvGrpSpPr>
          <p:grpSpPr>
            <a:xfrm>
              <a:off x="4473659" y="3464567"/>
              <a:ext cx="4346534" cy="1461841"/>
              <a:chOff x="4473659" y="3464567"/>
              <a:chExt cx="4346534" cy="1461841"/>
            </a:xfrm>
          </p:grpSpPr>
          <p:grpSp>
            <p:nvGrpSpPr>
              <p:cNvPr id="26" name="Grouper 25"/>
              <p:cNvGrpSpPr/>
              <p:nvPr/>
            </p:nvGrpSpPr>
            <p:grpSpPr>
              <a:xfrm>
                <a:off x="4473659" y="3464567"/>
                <a:ext cx="4346534" cy="1461841"/>
                <a:chOff x="619766" y="4683075"/>
                <a:chExt cx="4346534" cy="1461841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2088146" y="4880712"/>
                  <a:ext cx="2332607" cy="1259711"/>
                </a:xfrm>
                <a:prstGeom prst="ellipse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cxnSp>
              <p:nvCxnSpPr>
                <p:cNvPr id="9" name="Connecteur droit avec flèche 8"/>
                <p:cNvCxnSpPr/>
                <p:nvPr/>
              </p:nvCxnSpPr>
              <p:spPr>
                <a:xfrm>
                  <a:off x="1118237" y="4683075"/>
                  <a:ext cx="1041013" cy="551763"/>
                </a:xfrm>
                <a:prstGeom prst="straightConnector1">
                  <a:avLst/>
                </a:prstGeom>
                <a:ln w="6350" cmpd="sng">
                  <a:solidFill>
                    <a:schemeClr val="tx1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avec flèche 9"/>
                <p:cNvCxnSpPr/>
                <p:nvPr/>
              </p:nvCxnSpPr>
              <p:spPr>
                <a:xfrm>
                  <a:off x="1093066" y="5472547"/>
                  <a:ext cx="979205" cy="13701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avec flèche 10"/>
                <p:cNvCxnSpPr/>
                <p:nvPr/>
              </p:nvCxnSpPr>
              <p:spPr>
                <a:xfrm flipV="1">
                  <a:off x="1133851" y="5755231"/>
                  <a:ext cx="1014991" cy="389685"/>
                </a:xfrm>
                <a:prstGeom prst="straightConnector1">
                  <a:avLst/>
                </a:prstGeom>
                <a:ln w="19050" cmpd="sng">
                  <a:solidFill>
                    <a:schemeClr val="tx1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ZoneTexte 17"/>
                <p:cNvSpPr txBox="1"/>
                <p:nvPr/>
              </p:nvSpPr>
              <p:spPr>
                <a:xfrm>
                  <a:off x="619766" y="5633553"/>
                  <a:ext cx="463851" cy="369332"/>
                </a:xfrm>
                <a:prstGeom prst="rect">
                  <a:avLst/>
                </a:prstGeom>
                <a:noFill/>
                <a:effectLst/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fr-CA" dirty="0" smtClean="0">
                      <a:latin typeface="+mj-lt"/>
                    </a:rPr>
                    <a:t>. . .</a:t>
                  </a:r>
                  <a:endParaRPr lang="fr-CA" dirty="0">
                    <a:latin typeface="+mj-lt"/>
                  </a:endParaRPr>
                </a:p>
              </p:txBody>
            </p:sp>
            <p:cxnSp>
              <p:nvCxnSpPr>
                <p:cNvPr id="19" name="Connecteur droit 18"/>
                <p:cNvCxnSpPr/>
                <p:nvPr/>
              </p:nvCxnSpPr>
              <p:spPr>
                <a:xfrm>
                  <a:off x="2742217" y="4937971"/>
                  <a:ext cx="0" cy="1145192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/>
                <p:cNvCxnSpPr/>
                <p:nvPr/>
              </p:nvCxnSpPr>
              <p:spPr>
                <a:xfrm>
                  <a:off x="3758647" y="4944617"/>
                  <a:ext cx="0" cy="1145192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1" name="Image 2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01494" y="5337876"/>
                  <a:ext cx="344104" cy="372778"/>
                </a:xfrm>
                <a:prstGeom prst="rect">
                  <a:avLst/>
                </a:prstGeom>
                <a:effectLst/>
              </p:spPr>
            </p:pic>
            <p:sp>
              <p:nvSpPr>
                <p:cNvPr id="22" name="ZoneTexte 21"/>
                <p:cNvSpPr txBox="1"/>
                <p:nvPr/>
              </p:nvSpPr>
              <p:spPr>
                <a:xfrm>
                  <a:off x="2785308" y="4850739"/>
                  <a:ext cx="900908" cy="338554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fr-CA" sz="1600" i="1" dirty="0" err="1" smtClean="0">
                      <a:latin typeface="Times"/>
                      <a:cs typeface="Times"/>
                    </a:rPr>
                    <a:t>Logistic</a:t>
                  </a:r>
                  <a:endParaRPr lang="fr-CA" sz="1600" i="1" dirty="0">
                    <a:latin typeface="Times"/>
                    <a:cs typeface="Times"/>
                  </a:endParaRPr>
                </a:p>
              </p:txBody>
            </p:sp>
            <p:pic>
              <p:nvPicPr>
                <p:cNvPr id="23" name="Image 2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96655" y="5395495"/>
                  <a:ext cx="593057" cy="241133"/>
                </a:xfrm>
                <a:prstGeom prst="rect">
                  <a:avLst/>
                </a:prstGeom>
              </p:spPr>
            </p:pic>
            <p:cxnSp>
              <p:nvCxnSpPr>
                <p:cNvPr id="24" name="Connecteur droit 23"/>
                <p:cNvCxnSpPr>
                  <a:stCxn id="8" idx="6"/>
                </p:cNvCxnSpPr>
                <p:nvPr/>
              </p:nvCxnSpPr>
              <p:spPr>
                <a:xfrm>
                  <a:off x="4420753" y="5510568"/>
                  <a:ext cx="5455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orme libre 24"/>
                <p:cNvSpPr/>
                <p:nvPr/>
              </p:nvSpPr>
              <p:spPr>
                <a:xfrm>
                  <a:off x="2929880" y="5234838"/>
                  <a:ext cx="570166" cy="665198"/>
                </a:xfrm>
                <a:custGeom>
                  <a:avLst/>
                  <a:gdLst>
                    <a:gd name="connsiteX0" fmla="*/ 0 w 975895"/>
                    <a:gd name="connsiteY0" fmla="*/ 975895 h 985528"/>
                    <a:gd name="connsiteX1" fmla="*/ 227263 w 975895"/>
                    <a:gd name="connsiteY1" fmla="*/ 962527 h 985528"/>
                    <a:gd name="connsiteX2" fmla="*/ 441158 w 975895"/>
                    <a:gd name="connsiteY2" fmla="*/ 775369 h 985528"/>
                    <a:gd name="connsiteX3" fmla="*/ 508000 w 975895"/>
                    <a:gd name="connsiteY3" fmla="*/ 307474 h 985528"/>
                    <a:gd name="connsiteX4" fmla="*/ 695158 w 975895"/>
                    <a:gd name="connsiteY4" fmla="*/ 53474 h 985528"/>
                    <a:gd name="connsiteX5" fmla="*/ 975895 w 975895"/>
                    <a:gd name="connsiteY5" fmla="*/ 0 h 98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75895" h="985528">
                      <a:moveTo>
                        <a:pt x="0" y="975895"/>
                      </a:moveTo>
                      <a:cubicBezTo>
                        <a:pt x="76868" y="985921"/>
                        <a:pt x="153737" y="995948"/>
                        <a:pt x="227263" y="962527"/>
                      </a:cubicBezTo>
                      <a:cubicBezTo>
                        <a:pt x="300789" y="929106"/>
                        <a:pt x="394369" y="884544"/>
                        <a:pt x="441158" y="775369"/>
                      </a:cubicBezTo>
                      <a:cubicBezTo>
                        <a:pt x="487948" y="666193"/>
                        <a:pt x="465667" y="427790"/>
                        <a:pt x="508000" y="307474"/>
                      </a:cubicBezTo>
                      <a:cubicBezTo>
                        <a:pt x="550333" y="187158"/>
                        <a:pt x="617176" y="104720"/>
                        <a:pt x="695158" y="53474"/>
                      </a:cubicBezTo>
                      <a:cubicBezTo>
                        <a:pt x="773140" y="2228"/>
                        <a:pt x="975895" y="0"/>
                        <a:pt x="975895" y="0"/>
                      </a:cubicBezTo>
                    </a:path>
                  </a:pathLst>
                </a:custGeom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CA">
                    <a:ln w="38100" cmpd="sng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77" name="ZoneTexte 76"/>
              <p:cNvSpPr txBox="1"/>
              <p:nvPr/>
            </p:nvSpPr>
            <p:spPr>
              <a:xfrm>
                <a:off x="4476268" y="3613700"/>
                <a:ext cx="463851" cy="369332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fr-CA" dirty="0" smtClean="0">
                    <a:latin typeface="+mj-lt"/>
                  </a:rPr>
                  <a:t>. . .</a:t>
                </a:r>
                <a:endParaRPr lang="fr-CA" dirty="0">
                  <a:latin typeface="+mj-lt"/>
                </a:endParaRPr>
              </a:p>
            </p:txBody>
          </p:sp>
        </p:grpSp>
        <p:pic>
          <p:nvPicPr>
            <p:cNvPr id="95" name="Image 9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3473" y="4076421"/>
              <a:ext cx="276709" cy="267168"/>
            </a:xfrm>
            <a:prstGeom prst="rect">
              <a:avLst/>
            </a:prstGeom>
          </p:spPr>
        </p:pic>
      </p:grpSp>
      <p:grpSp>
        <p:nvGrpSpPr>
          <p:cNvPr id="97" name="Grouper 96"/>
          <p:cNvGrpSpPr/>
          <p:nvPr/>
        </p:nvGrpSpPr>
        <p:grpSpPr>
          <a:xfrm>
            <a:off x="44346" y="2784550"/>
            <a:ext cx="4410460" cy="1719516"/>
            <a:chOff x="63199" y="2848270"/>
            <a:chExt cx="4410460" cy="1719516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581" y="2865579"/>
              <a:ext cx="277577" cy="199508"/>
            </a:xfrm>
            <a:prstGeom prst="rect">
              <a:avLst/>
            </a:prstGeom>
            <a:effectLst/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408" y="4348327"/>
              <a:ext cx="343501" cy="219459"/>
            </a:xfrm>
            <a:prstGeom prst="rect">
              <a:avLst/>
            </a:prstGeom>
            <a:effectLst/>
          </p:spPr>
        </p:pic>
        <p:grpSp>
          <p:nvGrpSpPr>
            <p:cNvPr id="57" name="Grouper 56"/>
            <p:cNvGrpSpPr/>
            <p:nvPr/>
          </p:nvGrpSpPr>
          <p:grpSpPr>
            <a:xfrm>
              <a:off x="63625" y="3029479"/>
              <a:ext cx="4410034" cy="1461841"/>
              <a:chOff x="556266" y="4683075"/>
              <a:chExt cx="4410034" cy="1461841"/>
            </a:xfrm>
          </p:grpSpPr>
          <p:sp>
            <p:nvSpPr>
              <p:cNvPr id="62" name="Ellipse 61"/>
              <p:cNvSpPr/>
              <p:nvPr/>
            </p:nvSpPr>
            <p:spPr>
              <a:xfrm>
                <a:off x="2088146" y="4880712"/>
                <a:ext cx="2332607" cy="1259711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63" name="Connecteur droit avec flèche 62"/>
              <p:cNvCxnSpPr/>
              <p:nvPr/>
            </p:nvCxnSpPr>
            <p:spPr>
              <a:xfrm>
                <a:off x="1118237" y="4683075"/>
                <a:ext cx="1041013" cy="551763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/>
              <p:cNvCxnSpPr/>
              <p:nvPr/>
            </p:nvCxnSpPr>
            <p:spPr>
              <a:xfrm flipV="1">
                <a:off x="1114577" y="5491476"/>
                <a:ext cx="973569" cy="4497"/>
              </a:xfrm>
              <a:prstGeom prst="straightConnector1">
                <a:avLst/>
              </a:prstGeom>
              <a:ln w="3175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64"/>
              <p:cNvCxnSpPr/>
              <p:nvPr/>
            </p:nvCxnSpPr>
            <p:spPr>
              <a:xfrm flipV="1">
                <a:off x="1133851" y="5755231"/>
                <a:ext cx="1014991" cy="389685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ZoneTexte 67"/>
              <p:cNvSpPr txBox="1"/>
              <p:nvPr/>
            </p:nvSpPr>
            <p:spPr>
              <a:xfrm>
                <a:off x="556266" y="5554178"/>
                <a:ext cx="463851" cy="369332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fr-CA" dirty="0" smtClean="0">
                    <a:latin typeface="+mj-lt"/>
                  </a:rPr>
                  <a:t>. . .</a:t>
                </a:r>
                <a:endParaRPr lang="fr-CA" dirty="0">
                  <a:latin typeface="+mj-lt"/>
                </a:endParaRPr>
              </a:p>
            </p:txBody>
          </p:sp>
          <p:cxnSp>
            <p:nvCxnSpPr>
              <p:cNvPr id="69" name="Connecteur droit 68"/>
              <p:cNvCxnSpPr/>
              <p:nvPr/>
            </p:nvCxnSpPr>
            <p:spPr>
              <a:xfrm>
                <a:off x="2742217" y="4937971"/>
                <a:ext cx="0" cy="114519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/>
              <p:cNvCxnSpPr/>
              <p:nvPr/>
            </p:nvCxnSpPr>
            <p:spPr>
              <a:xfrm>
                <a:off x="3758647" y="4944617"/>
                <a:ext cx="0" cy="114519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1494" y="5337876"/>
                <a:ext cx="344104" cy="372778"/>
              </a:xfrm>
              <a:prstGeom prst="rect">
                <a:avLst/>
              </a:prstGeom>
              <a:effectLst/>
            </p:spPr>
          </p:pic>
          <p:sp>
            <p:nvSpPr>
              <p:cNvPr id="72" name="ZoneTexte 71"/>
              <p:cNvSpPr txBox="1"/>
              <p:nvPr/>
            </p:nvSpPr>
            <p:spPr>
              <a:xfrm>
                <a:off x="2785308" y="4850739"/>
                <a:ext cx="900908" cy="33855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fr-CA" sz="1600" i="1" dirty="0" err="1" smtClean="0">
                    <a:latin typeface="Times"/>
                    <a:cs typeface="Times"/>
                  </a:rPr>
                  <a:t>Logistic</a:t>
                </a:r>
                <a:endParaRPr lang="fr-CA" sz="1600" i="1" dirty="0">
                  <a:latin typeface="Times"/>
                  <a:cs typeface="Times"/>
                </a:endParaRPr>
              </a:p>
            </p:txBody>
          </p:sp>
          <p:cxnSp>
            <p:nvCxnSpPr>
              <p:cNvPr id="74" name="Connecteur droit 73"/>
              <p:cNvCxnSpPr>
                <a:stCxn id="62" idx="6"/>
              </p:cNvCxnSpPr>
              <p:nvPr/>
            </p:nvCxnSpPr>
            <p:spPr>
              <a:xfrm>
                <a:off x="4420753" y="5510568"/>
                <a:ext cx="54554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orme libre 74"/>
              <p:cNvSpPr/>
              <p:nvPr/>
            </p:nvSpPr>
            <p:spPr>
              <a:xfrm>
                <a:off x="2929880" y="5234838"/>
                <a:ext cx="570166" cy="665198"/>
              </a:xfrm>
              <a:custGeom>
                <a:avLst/>
                <a:gdLst>
                  <a:gd name="connsiteX0" fmla="*/ 0 w 975895"/>
                  <a:gd name="connsiteY0" fmla="*/ 975895 h 985528"/>
                  <a:gd name="connsiteX1" fmla="*/ 227263 w 975895"/>
                  <a:gd name="connsiteY1" fmla="*/ 962527 h 985528"/>
                  <a:gd name="connsiteX2" fmla="*/ 441158 w 975895"/>
                  <a:gd name="connsiteY2" fmla="*/ 775369 h 985528"/>
                  <a:gd name="connsiteX3" fmla="*/ 508000 w 975895"/>
                  <a:gd name="connsiteY3" fmla="*/ 307474 h 985528"/>
                  <a:gd name="connsiteX4" fmla="*/ 695158 w 975895"/>
                  <a:gd name="connsiteY4" fmla="*/ 53474 h 985528"/>
                  <a:gd name="connsiteX5" fmla="*/ 975895 w 975895"/>
                  <a:gd name="connsiteY5" fmla="*/ 0 h 98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895" h="985528">
                    <a:moveTo>
                      <a:pt x="0" y="975895"/>
                    </a:moveTo>
                    <a:cubicBezTo>
                      <a:pt x="76868" y="985921"/>
                      <a:pt x="153737" y="995948"/>
                      <a:pt x="227263" y="962527"/>
                    </a:cubicBezTo>
                    <a:cubicBezTo>
                      <a:pt x="300789" y="929106"/>
                      <a:pt x="394369" y="884544"/>
                      <a:pt x="441158" y="775369"/>
                    </a:cubicBezTo>
                    <a:cubicBezTo>
                      <a:pt x="487948" y="666193"/>
                      <a:pt x="465667" y="427790"/>
                      <a:pt x="508000" y="307474"/>
                    </a:cubicBezTo>
                    <a:cubicBezTo>
                      <a:pt x="550333" y="187158"/>
                      <a:pt x="617176" y="104720"/>
                      <a:pt x="695158" y="53474"/>
                    </a:cubicBezTo>
                    <a:cubicBezTo>
                      <a:pt x="773140" y="2228"/>
                      <a:pt x="975895" y="0"/>
                      <a:pt x="975895" y="0"/>
                    </a:cubicBezTo>
                  </a:path>
                </a:pathLst>
              </a:custGeom>
              <a:ln w="2857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>
                  <a:ln w="38100" cmpd="sng">
                    <a:solidFill>
                      <a:schemeClr val="tx1"/>
                    </a:solidFill>
                  </a:ln>
                </a:endParaRPr>
              </a:p>
            </p:txBody>
          </p:sp>
        </p:grpSp>
        <p:pic>
          <p:nvPicPr>
            <p:cNvPr id="85" name="Image 8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502" y="3551827"/>
              <a:ext cx="515252" cy="267168"/>
            </a:xfrm>
            <a:prstGeom prst="rect">
              <a:avLst/>
            </a:prstGeom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5252" y="2848270"/>
              <a:ext cx="562960" cy="267168"/>
            </a:xfrm>
            <a:prstGeom prst="rect">
              <a:avLst/>
            </a:prstGeom>
          </p:spPr>
        </p:pic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8581" y="3660617"/>
              <a:ext cx="276709" cy="219459"/>
            </a:xfrm>
            <a:prstGeom prst="rect">
              <a:avLst/>
            </a:prstGeom>
          </p:spPr>
        </p:pic>
        <p:pic>
          <p:nvPicPr>
            <p:cNvPr id="91" name="Image 9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3502" y="4022212"/>
              <a:ext cx="591586" cy="267168"/>
            </a:xfrm>
            <a:prstGeom prst="rect">
              <a:avLst/>
            </a:prstGeom>
          </p:spPr>
        </p:pic>
        <p:sp>
          <p:nvSpPr>
            <p:cNvPr id="92" name="ZoneTexte 91"/>
            <p:cNvSpPr txBox="1"/>
            <p:nvPr/>
          </p:nvSpPr>
          <p:spPr>
            <a:xfrm>
              <a:off x="63199" y="3106355"/>
              <a:ext cx="463851" cy="369332"/>
            </a:xfrm>
            <a:prstGeom prst="rect">
              <a:avLst/>
            </a:prstGeom>
            <a:noFill/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fr-CA" dirty="0" smtClean="0">
                  <a:latin typeface="+mj-lt"/>
                </a:rPr>
                <a:t>. . .</a:t>
              </a:r>
              <a:endParaRPr lang="fr-CA" dirty="0">
                <a:latin typeface="+mj-lt"/>
              </a:endParaRPr>
            </a:p>
          </p:txBody>
        </p:sp>
        <p:pic>
          <p:nvPicPr>
            <p:cNvPr id="96" name="Image 9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9998" y="3800196"/>
              <a:ext cx="276709" cy="267168"/>
            </a:xfrm>
            <a:prstGeom prst="rect">
              <a:avLst/>
            </a:prstGeom>
          </p:spPr>
        </p:pic>
      </p:grpSp>
      <p:sp>
        <p:nvSpPr>
          <p:cNvPr id="121" name="ZoneTexte 120"/>
          <p:cNvSpPr txBox="1"/>
          <p:nvPr/>
        </p:nvSpPr>
        <p:spPr>
          <a:xfrm>
            <a:off x="666399" y="4889500"/>
            <a:ext cx="47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latin typeface="+mj-lt"/>
              </a:rPr>
              <a:t>Réseau de neurones à une seule couche cachée</a:t>
            </a:r>
            <a:endParaRPr lang="fr-CA" b="1" dirty="0">
              <a:latin typeface="+mj-l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01850" y="3543606"/>
            <a:ext cx="553418" cy="2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5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Cas général à L couches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Rien n’empêche d’avoir plus d’une couche cachée</a:t>
            </a:r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r>
              <a:rPr lang="fr-CA" dirty="0" smtClean="0"/>
              <a:t>On note        l’activité du </a:t>
            </a:r>
            <a:r>
              <a:rPr lang="fr-CA" i="1" dirty="0" smtClean="0"/>
              <a:t>j</a:t>
            </a:r>
            <a:r>
              <a:rPr lang="fr-CA" baseline="30000" dirty="0" smtClean="0"/>
              <a:t>e</a:t>
            </a:r>
            <a:r>
              <a:rPr lang="fr-CA" dirty="0" smtClean="0"/>
              <a:t> « neurone », incluant les neurones d’entrée et de sortie. Donc on aura</a:t>
            </a:r>
          </a:p>
          <a:p>
            <a:r>
              <a:rPr lang="fr-CA" dirty="0" smtClean="0"/>
              <a:t>On note           l’activité du </a:t>
            </a:r>
            <a:r>
              <a:rPr lang="fr-CA" i="1" dirty="0" smtClean="0"/>
              <a:t>j</a:t>
            </a:r>
            <a:r>
              <a:rPr lang="fr-CA" baseline="30000" dirty="0" smtClean="0"/>
              <a:t>e</a:t>
            </a:r>
            <a:r>
              <a:rPr lang="fr-CA" dirty="0" smtClean="0"/>
              <a:t> neurone avant la non-linéarité logistique,</a:t>
            </a:r>
            <a:r>
              <a:rPr lang="fr-CA" dirty="0"/>
              <a:t> </a:t>
            </a:r>
            <a:r>
              <a:rPr lang="fr-CA" dirty="0" smtClean="0"/>
              <a:t>c’est à dire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63" y="5369812"/>
            <a:ext cx="928147" cy="19950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477" y="5037646"/>
            <a:ext cx="251554" cy="242880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6505704" y="1799540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rgbClr val="000090"/>
                </a:solidFill>
                <a:latin typeface="+mj-lt"/>
              </a:rPr>
              <a:t>Il y a L = 4 couches</a:t>
            </a:r>
          </a:p>
          <a:p>
            <a:r>
              <a:rPr lang="fr-CA" dirty="0" smtClean="0">
                <a:solidFill>
                  <a:srgbClr val="000090"/>
                </a:solidFill>
                <a:latin typeface="+mj-lt"/>
              </a:rPr>
              <a:t>dont 2 couches cachées</a:t>
            </a: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642" y="5676793"/>
            <a:ext cx="346971" cy="283885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5181" y="5956517"/>
            <a:ext cx="4967991" cy="307542"/>
          </a:xfrm>
          <a:prstGeom prst="rect">
            <a:avLst/>
          </a:prstGeom>
        </p:spPr>
      </p:pic>
      <p:grpSp>
        <p:nvGrpSpPr>
          <p:cNvPr id="48" name="Grouper 47"/>
          <p:cNvGrpSpPr/>
          <p:nvPr/>
        </p:nvGrpSpPr>
        <p:grpSpPr>
          <a:xfrm>
            <a:off x="1420211" y="2248529"/>
            <a:ext cx="6549039" cy="2334041"/>
            <a:chOff x="1420211" y="2248529"/>
            <a:chExt cx="6549039" cy="2334041"/>
          </a:xfrm>
        </p:grpSpPr>
        <p:cxnSp>
          <p:nvCxnSpPr>
            <p:cNvPr id="100" name="Connecteur droit avec flèche 99"/>
            <p:cNvCxnSpPr/>
            <p:nvPr/>
          </p:nvCxnSpPr>
          <p:spPr>
            <a:xfrm>
              <a:off x="6235013" y="2708455"/>
              <a:ext cx="577613" cy="61618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 flipV="1">
              <a:off x="6235013" y="3663000"/>
              <a:ext cx="587625" cy="55358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none"/>
              <a:tailEnd type="triangl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er 101"/>
            <p:cNvGrpSpPr/>
            <p:nvPr/>
          </p:nvGrpSpPr>
          <p:grpSpPr>
            <a:xfrm>
              <a:off x="6772573" y="317377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03" name="Ellipse 102"/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4" name="ZoneTexte 103"/>
              <p:cNvSpPr txBox="1"/>
              <p:nvPr/>
            </p:nvSpPr>
            <p:spPr>
              <a:xfrm>
                <a:off x="7413274" y="3633294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2800" dirty="0" smtClean="0">
                    <a:latin typeface="Times"/>
                    <a:cs typeface="Times"/>
                  </a:rPr>
                  <a:t>7</a:t>
                </a:r>
                <a:endParaRPr lang="fr-CA" sz="2800" dirty="0">
                  <a:latin typeface="Times"/>
                  <a:cs typeface="Times"/>
                </a:endParaRPr>
              </a:p>
            </p:txBody>
          </p:sp>
        </p:grpSp>
        <p:sp>
          <p:nvSpPr>
            <p:cNvPr id="105" name="ZoneTexte 104"/>
            <p:cNvSpPr txBox="1"/>
            <p:nvPr/>
          </p:nvSpPr>
          <p:spPr>
            <a:xfrm>
              <a:off x="6420667" y="2578370"/>
              <a:ext cx="62275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2000" i="1" dirty="0" smtClean="0">
                  <a:latin typeface="Times"/>
                  <a:cs typeface="Times"/>
                </a:rPr>
                <a:t>w</a:t>
              </a:r>
              <a:r>
                <a:rPr lang="fr-CA" sz="2000" i="1" baseline="-25000" dirty="0" smtClean="0">
                  <a:latin typeface="Times"/>
                  <a:cs typeface="Times"/>
                </a:rPr>
                <a:t>5,7</a:t>
              </a:r>
              <a:endParaRPr lang="fr-CA" sz="2000" i="1" baseline="-25000" dirty="0">
                <a:latin typeface="Times"/>
                <a:cs typeface="Times"/>
              </a:endParaRPr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6447529" y="3857775"/>
              <a:ext cx="62275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2000" i="1" dirty="0" smtClean="0">
                  <a:latin typeface="Times"/>
                  <a:cs typeface="Times"/>
                </a:rPr>
                <a:t>w</a:t>
              </a:r>
              <a:r>
                <a:rPr lang="fr-CA" sz="2000" i="1" baseline="-25000" dirty="0" smtClean="0">
                  <a:latin typeface="Times"/>
                  <a:cs typeface="Times"/>
                </a:rPr>
                <a:t>6,7</a:t>
              </a:r>
              <a:endParaRPr lang="fr-CA" sz="2000" i="1" baseline="-25000" dirty="0">
                <a:latin typeface="Times"/>
                <a:cs typeface="Times"/>
              </a:endParaRPr>
            </a:p>
          </p:txBody>
        </p:sp>
        <p:grpSp>
          <p:nvGrpSpPr>
            <p:cNvPr id="107" name="Grouper 106"/>
            <p:cNvGrpSpPr/>
            <p:nvPr/>
          </p:nvGrpSpPr>
          <p:grpSpPr>
            <a:xfrm>
              <a:off x="4983461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08" name="Ellipse 107"/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9" name="ZoneTexte 108"/>
              <p:cNvSpPr txBox="1"/>
              <p:nvPr/>
            </p:nvSpPr>
            <p:spPr>
              <a:xfrm>
                <a:off x="7413274" y="3633294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2800" dirty="0">
                    <a:latin typeface="Times"/>
                    <a:cs typeface="Times"/>
                  </a:rPr>
                  <a:t>5</a:t>
                </a:r>
              </a:p>
            </p:txBody>
          </p:sp>
        </p:grpSp>
        <p:grpSp>
          <p:nvGrpSpPr>
            <p:cNvPr id="110" name="Grouper 109"/>
            <p:cNvGrpSpPr/>
            <p:nvPr/>
          </p:nvGrpSpPr>
          <p:grpSpPr>
            <a:xfrm>
              <a:off x="4983461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11" name="Ellipse 110"/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7413274" y="3633294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2800" dirty="0">
                    <a:latin typeface="Times"/>
                    <a:cs typeface="Times"/>
                  </a:rPr>
                  <a:t>6</a:t>
                </a:r>
              </a:p>
            </p:txBody>
          </p:sp>
        </p:grpSp>
        <p:grpSp>
          <p:nvGrpSpPr>
            <p:cNvPr id="113" name="Grouper 112"/>
            <p:cNvGrpSpPr/>
            <p:nvPr/>
          </p:nvGrpSpPr>
          <p:grpSpPr>
            <a:xfrm>
              <a:off x="2935288" y="232911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14" name="Ellipse 113"/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5" name="ZoneTexte 114"/>
              <p:cNvSpPr txBox="1"/>
              <p:nvPr/>
            </p:nvSpPr>
            <p:spPr>
              <a:xfrm>
                <a:off x="7413274" y="3633294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2800" dirty="0">
                    <a:latin typeface="Times"/>
                    <a:cs typeface="Times"/>
                  </a:rPr>
                  <a:t>3</a:t>
                </a:r>
              </a:p>
            </p:txBody>
          </p:sp>
        </p:grpSp>
        <p:grpSp>
          <p:nvGrpSpPr>
            <p:cNvPr id="116" name="Grouper 115"/>
            <p:cNvGrpSpPr/>
            <p:nvPr/>
          </p:nvGrpSpPr>
          <p:grpSpPr>
            <a:xfrm>
              <a:off x="2935288" y="3933200"/>
              <a:ext cx="1196677" cy="649370"/>
              <a:chOff x="7010698" y="3586520"/>
              <a:chExt cx="1196677" cy="64937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17" name="Ellipse 116"/>
              <p:cNvSpPr/>
              <p:nvPr/>
            </p:nvSpPr>
            <p:spPr>
              <a:xfrm>
                <a:off x="7010698" y="3586520"/>
                <a:ext cx="1196677" cy="649370"/>
              </a:xfrm>
              <a:prstGeom prst="ellipse">
                <a:avLst/>
              </a:prstGeom>
              <a:noFill/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8" name="ZoneTexte 117"/>
              <p:cNvSpPr txBox="1"/>
              <p:nvPr/>
            </p:nvSpPr>
            <p:spPr>
              <a:xfrm>
                <a:off x="7413274" y="3633294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2800" dirty="0">
                    <a:latin typeface="Times"/>
                    <a:cs typeface="Times"/>
                  </a:rPr>
                  <a:t>4</a:t>
                </a:r>
              </a:p>
            </p:txBody>
          </p:sp>
        </p:grpSp>
        <p:sp>
          <p:nvSpPr>
            <p:cNvPr id="119" name="ZoneTexte 118"/>
            <p:cNvSpPr txBox="1"/>
            <p:nvPr/>
          </p:nvSpPr>
          <p:spPr>
            <a:xfrm>
              <a:off x="1531336" y="2375884"/>
              <a:ext cx="364202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atin typeface="Times"/>
                  <a:cs typeface="Times"/>
                </a:rPr>
                <a:t>1</a:t>
              </a:r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1531336" y="3979974"/>
              <a:ext cx="364202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420211" y="2360860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420211" y="3973953"/>
              <a:ext cx="564164" cy="569994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24" name="Connecteur droit avec flèche 123"/>
            <p:cNvCxnSpPr/>
            <p:nvPr/>
          </p:nvCxnSpPr>
          <p:spPr>
            <a:xfrm>
              <a:off x="4205856" y="265774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4205856" y="4264205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avec flèche 125"/>
            <p:cNvCxnSpPr/>
            <p:nvPr/>
          </p:nvCxnSpPr>
          <p:spPr>
            <a:xfrm>
              <a:off x="4158231" y="28191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/>
            <p:cNvCxnSpPr/>
            <p:nvPr/>
          </p:nvCxnSpPr>
          <p:spPr>
            <a:xfrm>
              <a:off x="4183631" y="2781039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/>
            <p:nvPr/>
          </p:nvCxnSpPr>
          <p:spPr>
            <a:xfrm>
              <a:off x="2115119" y="264863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128"/>
            <p:cNvCxnSpPr/>
            <p:nvPr/>
          </p:nvCxnSpPr>
          <p:spPr>
            <a:xfrm>
              <a:off x="2115119" y="4255099"/>
              <a:ext cx="703715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/>
            <p:cNvCxnSpPr/>
            <p:nvPr/>
          </p:nvCxnSpPr>
          <p:spPr>
            <a:xfrm>
              <a:off x="2067494" y="28100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/>
            <p:nvPr/>
          </p:nvCxnSpPr>
          <p:spPr>
            <a:xfrm>
              <a:off x="2092894" y="2771933"/>
              <a:ext cx="856115" cy="126117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4216652" y="2248529"/>
              <a:ext cx="62275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2000" i="1" dirty="0" smtClean="0">
                  <a:latin typeface="Times"/>
                  <a:cs typeface="Times"/>
                </a:rPr>
                <a:t>w</a:t>
              </a:r>
              <a:r>
                <a:rPr lang="fr-CA" sz="2000" i="1" baseline="-25000" dirty="0" smtClean="0">
                  <a:latin typeface="Times"/>
                  <a:cs typeface="Times"/>
                </a:rPr>
                <a:t>3,5</a:t>
              </a:r>
              <a:endParaRPr lang="fr-CA" sz="2000" i="1" baseline="-25000" dirty="0">
                <a:latin typeface="Times"/>
                <a:cs typeface="Times"/>
              </a:endParaRPr>
            </a:p>
          </p:txBody>
        </p:sp>
        <p:sp>
          <p:nvSpPr>
            <p:cNvPr id="133" name="ZoneTexte 132"/>
            <p:cNvSpPr txBox="1"/>
            <p:nvPr/>
          </p:nvSpPr>
          <p:spPr>
            <a:xfrm>
              <a:off x="4268473" y="2783464"/>
              <a:ext cx="62275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2000" i="1" dirty="0" smtClean="0">
                  <a:latin typeface="Times"/>
                  <a:cs typeface="Times"/>
                </a:rPr>
                <a:t>w</a:t>
              </a:r>
              <a:r>
                <a:rPr lang="fr-CA" sz="2000" i="1" baseline="-25000" dirty="0" smtClean="0">
                  <a:latin typeface="Times"/>
                  <a:cs typeface="Times"/>
                </a:rPr>
                <a:t>3,6</a:t>
              </a:r>
              <a:endParaRPr lang="fr-CA" sz="2000" i="1" baseline="-25000" dirty="0">
                <a:latin typeface="Times"/>
                <a:cs typeface="Times"/>
              </a:endParaRPr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4261808" y="3748455"/>
              <a:ext cx="62275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2000" i="1" dirty="0" smtClean="0">
                  <a:latin typeface="Times"/>
                  <a:cs typeface="Times"/>
                </a:rPr>
                <a:t>w</a:t>
              </a:r>
              <a:r>
                <a:rPr lang="fr-CA" sz="2000" i="1" baseline="-25000" dirty="0" smtClean="0">
                  <a:latin typeface="Times"/>
                  <a:cs typeface="Times"/>
                </a:rPr>
                <a:t>4,5</a:t>
              </a:r>
              <a:endParaRPr lang="fr-CA" sz="2000" i="1" baseline="-25000" dirty="0">
                <a:latin typeface="Times"/>
                <a:cs typeface="Times"/>
              </a:endParaRPr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4271333" y="4170730"/>
              <a:ext cx="62275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2000" i="1" dirty="0" smtClean="0">
                  <a:latin typeface="Times"/>
                  <a:cs typeface="Times"/>
                </a:rPr>
                <a:t>w</a:t>
              </a:r>
              <a:r>
                <a:rPr lang="fr-CA" sz="2000" i="1" baseline="-25000" dirty="0" smtClean="0">
                  <a:latin typeface="Times"/>
                  <a:cs typeface="Times"/>
                </a:rPr>
                <a:t>4,6</a:t>
              </a:r>
              <a:endParaRPr lang="fr-CA" sz="2000" i="1" baseline="-25000" dirty="0">
                <a:latin typeface="Times"/>
                <a:cs typeface="Times"/>
              </a:endParaRPr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2115119" y="2249735"/>
              <a:ext cx="62275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2000" i="1" dirty="0" smtClean="0">
                  <a:latin typeface="Times"/>
                  <a:cs typeface="Times"/>
                </a:rPr>
                <a:t>w</a:t>
              </a:r>
              <a:r>
                <a:rPr lang="fr-CA" sz="2000" i="1" baseline="-25000" dirty="0" smtClean="0">
                  <a:latin typeface="Times"/>
                  <a:cs typeface="Times"/>
                </a:rPr>
                <a:t>1,3</a:t>
              </a:r>
              <a:endParaRPr lang="fr-CA" sz="2000" i="1" baseline="-25000" dirty="0">
                <a:latin typeface="Times"/>
                <a:cs typeface="Times"/>
              </a:endParaRPr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2166940" y="2784670"/>
              <a:ext cx="62275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2000" i="1" dirty="0" smtClean="0">
                  <a:latin typeface="Times"/>
                  <a:cs typeface="Times"/>
                </a:rPr>
                <a:t>w</a:t>
              </a:r>
              <a:r>
                <a:rPr lang="fr-CA" sz="2000" i="1" baseline="-25000" dirty="0" smtClean="0">
                  <a:latin typeface="Times"/>
                  <a:cs typeface="Times"/>
                </a:rPr>
                <a:t>1,4</a:t>
              </a:r>
              <a:endParaRPr lang="fr-CA" sz="2000" i="1" baseline="-25000" dirty="0">
                <a:latin typeface="Times"/>
                <a:cs typeface="Times"/>
              </a:endParaRPr>
            </a:p>
          </p:txBody>
        </p:sp>
        <p:sp>
          <p:nvSpPr>
            <p:cNvPr id="139" name="ZoneTexte 138"/>
            <p:cNvSpPr txBox="1"/>
            <p:nvPr/>
          </p:nvSpPr>
          <p:spPr>
            <a:xfrm>
              <a:off x="2160275" y="3749661"/>
              <a:ext cx="62275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2000" i="1" dirty="0" smtClean="0">
                  <a:latin typeface="Times"/>
                  <a:cs typeface="Times"/>
                </a:rPr>
                <a:t>w</a:t>
              </a:r>
              <a:r>
                <a:rPr lang="fr-CA" sz="2000" i="1" baseline="-25000" dirty="0" smtClean="0">
                  <a:latin typeface="Times"/>
                  <a:cs typeface="Times"/>
                </a:rPr>
                <a:t>2,3</a:t>
              </a:r>
              <a:endParaRPr lang="fr-CA" sz="2000" i="1" baseline="-25000" dirty="0">
                <a:latin typeface="Times"/>
                <a:cs typeface="Times"/>
              </a:endParaRPr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2169800" y="4171936"/>
              <a:ext cx="622754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CA" sz="2000" i="1" dirty="0" smtClean="0">
                  <a:latin typeface="Times"/>
                  <a:cs typeface="Times"/>
                </a:rPr>
                <a:t>w</a:t>
              </a:r>
              <a:r>
                <a:rPr lang="fr-CA" sz="2000" i="1" baseline="-25000" dirty="0" smtClean="0">
                  <a:latin typeface="Times"/>
                  <a:cs typeface="Times"/>
                </a:rPr>
                <a:t>2,4</a:t>
              </a:r>
              <a:endParaRPr lang="fr-CA" sz="2000" i="1" baseline="-25000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95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Types de problèmes d’apprentissage</a:t>
            </a:r>
            <a:endParaRPr lang="fr-CA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Dans ce cours, on va se concentrer sur l’apprentissage supervisé</a:t>
            </a:r>
          </a:p>
          <a:p>
            <a:endParaRPr lang="fr-CA" dirty="0"/>
          </a:p>
          <a:p>
            <a:r>
              <a:rPr lang="fr-CA" dirty="0"/>
              <a:t>Plus spécifiquement, on va s’intéresser au problème de la </a:t>
            </a:r>
            <a:r>
              <a:rPr lang="fr-CA" dirty="0" smtClean="0"/>
              <a:t>classification</a:t>
            </a:r>
          </a:p>
          <a:p>
            <a:endParaRPr lang="fr-CA" dirty="0"/>
          </a:p>
          <a:p>
            <a:r>
              <a:rPr lang="fr-CA" dirty="0" smtClean="0"/>
              <a:t>Voir le cours </a:t>
            </a:r>
            <a:r>
              <a:rPr lang="fr-CA" b="1" dirty="0"/>
              <a:t>IFT 603 - </a:t>
            </a:r>
            <a:r>
              <a:rPr lang="fr-FR" b="1" dirty="0"/>
              <a:t>Techniques </a:t>
            </a:r>
            <a:r>
              <a:rPr lang="fr-FR" b="1" dirty="0" smtClean="0"/>
              <a:t>d'apprentissage </a:t>
            </a:r>
            <a:r>
              <a:rPr lang="fr-FR" dirty="0" smtClean="0"/>
              <a:t>pour en savoir plus sur le grand monde de l’apprentissage automatique</a:t>
            </a:r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78393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Dérivation de la règle d’apprentissage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La dérivation de la règle d’apprentissage se fait encore avec les gradients</a:t>
            </a:r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r>
              <a:rPr lang="fr-CA" dirty="0" smtClean="0"/>
              <a:t>Calculer ces dérivées partielles peut paraître ardu</a:t>
            </a:r>
            <a:br>
              <a:rPr lang="fr-CA" dirty="0" smtClean="0"/>
            </a:br>
            <a:endParaRPr lang="fr-CA" dirty="0" smtClean="0"/>
          </a:p>
          <a:p>
            <a:r>
              <a:rPr lang="fr-CA" dirty="0" smtClean="0"/>
              <a:t>Le calcul est grandement facilité en utilisant </a:t>
            </a:r>
            <a:r>
              <a:rPr lang="fr-CA" b="1" dirty="0" smtClean="0"/>
              <a:t>la règle de dérivation en chaîne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82" y="2117084"/>
            <a:ext cx="6798116" cy="8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Dérivation en chaîne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Si on peut écrire une fonction            à partir d’un résultat </a:t>
            </a:r>
            <a:br>
              <a:rPr lang="fr-CA" dirty="0" smtClean="0"/>
            </a:br>
            <a:r>
              <a:rPr lang="fr-CA" dirty="0" smtClean="0"/>
              <a:t>intermédiaire  </a:t>
            </a:r>
            <a:br>
              <a:rPr lang="fr-CA" dirty="0" smtClean="0"/>
            </a:br>
            <a:endParaRPr lang="fr-CA" dirty="0"/>
          </a:p>
          <a:p>
            <a:endParaRPr lang="fr-CA" dirty="0" smtClean="0"/>
          </a:p>
          <a:p>
            <a:pPr marL="0" indent="0">
              <a:buNone/>
            </a:pPr>
            <a:endParaRPr lang="fr-CA" dirty="0"/>
          </a:p>
          <a:p>
            <a:r>
              <a:rPr lang="fr-CA" dirty="0" smtClean="0"/>
              <a:t>De façon récurrente, si on peut exprimer           à partir de 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/>
            </a:r>
            <a:br>
              <a:rPr lang="fr-CA" dirty="0"/>
            </a:br>
            <a:endParaRPr lang="fr-CA" dirty="0" smtClean="0"/>
          </a:p>
          <a:p>
            <a:r>
              <a:rPr lang="fr-CA" dirty="0" smtClean="0"/>
              <a:t>Si on peut écrire une fonction             à partir de résultats intermédiaires               , alors on peut écrire la dérivée partielle</a:t>
            </a:r>
          </a:p>
          <a:p>
            <a:pPr lvl="1"/>
            <a:endParaRPr lang="fr-CA" dirty="0"/>
          </a:p>
          <a:p>
            <a:pPr lvl="1"/>
            <a:endParaRPr lang="fr-CA" dirty="0" smtClean="0"/>
          </a:p>
          <a:p>
            <a:pPr marL="457200" lvl="1" indent="0">
              <a:buNone/>
            </a:pPr>
            <a:endParaRPr lang="fr-CA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544" y="5075546"/>
            <a:ext cx="641896" cy="32094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174" y="4754426"/>
            <a:ext cx="555153" cy="32094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112" y="5534748"/>
            <a:ext cx="3565125" cy="82405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247" y="1969290"/>
            <a:ext cx="546479" cy="32094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7634" y="2503557"/>
            <a:ext cx="2905880" cy="7459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199" y="1668326"/>
            <a:ext cx="555153" cy="32094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4399" y="3361836"/>
            <a:ext cx="546479" cy="3209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2049" y="3358172"/>
            <a:ext cx="555153" cy="32094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4009" y="3865632"/>
            <a:ext cx="3781982" cy="7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9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Dérivation en chaîne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Exemple:</a:t>
            </a:r>
          </a:p>
          <a:p>
            <a:endParaRPr lang="fr-CA" dirty="0"/>
          </a:p>
          <a:p>
            <a:r>
              <a:rPr lang="fr-CA" dirty="0" smtClean="0"/>
              <a:t>On considère                                      et</a:t>
            </a:r>
          </a:p>
          <a:p>
            <a:r>
              <a:rPr lang="fr-CA" dirty="0" smtClean="0"/>
              <a:t>Donc on peut écrire </a:t>
            </a:r>
          </a:p>
          <a:p>
            <a:r>
              <a:rPr lang="fr-CA" dirty="0" smtClean="0"/>
              <a:t>On peut obtenir la dérivée partielle avec les morceaux: </a:t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endParaRPr lang="fr-CA" dirty="0" smtClean="0"/>
          </a:p>
          <a:p>
            <a:r>
              <a:rPr lang="fr-CA" dirty="0" smtClean="0"/>
              <a:t>Donc: 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796" y="2389051"/>
            <a:ext cx="1986408" cy="3209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840" y="1611716"/>
            <a:ext cx="3712588" cy="36431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409" y="3552825"/>
            <a:ext cx="1465262" cy="73263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379" y="2373176"/>
            <a:ext cx="1821596" cy="32094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2448" y="2709999"/>
            <a:ext cx="3218155" cy="36431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8808" y="4521200"/>
            <a:ext cx="2188313" cy="70485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8322" y="3582829"/>
            <a:ext cx="2203265" cy="67659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3033" y="4529410"/>
            <a:ext cx="1474625" cy="67659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6739" y="5480565"/>
            <a:ext cx="6870023" cy="69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2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Dérivation de la règle d’apprentissage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La dérivation de la règle d’apprentissage se fait encore avec les gradients</a:t>
            </a:r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 smtClean="0"/>
              <a:t>Par l’application de la dérivée en chaîne, on peut décomposer cette règle d’apprentissage comme suit: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pPr marL="0" indent="0">
              <a:buNone/>
            </a:pPr>
            <a:r>
              <a:rPr lang="fr-CA" dirty="0" smtClean="0"/>
              <a:t/>
            </a:r>
            <a:br>
              <a:rPr lang="fr-CA" dirty="0" smtClean="0"/>
            </a:br>
            <a:endParaRPr lang="fr-CA" dirty="0" smtClean="0"/>
          </a:p>
          <a:p>
            <a:r>
              <a:rPr lang="fr-CA" dirty="0" smtClean="0"/>
              <a:t>Par contre, un calcul naïf de tous ces gradients serait très inefficace</a:t>
            </a:r>
          </a:p>
          <a:p>
            <a:r>
              <a:rPr lang="fr-CA" dirty="0" smtClean="0"/>
              <a:t>Pour un calcul efficace, on utilise la procédure de </a:t>
            </a:r>
            <a:r>
              <a:rPr lang="fr-CA" b="1" dirty="0" err="1" smtClean="0"/>
              <a:t>rétropropagation</a:t>
            </a:r>
            <a:r>
              <a:rPr lang="fr-CA" b="1" dirty="0" smtClean="0"/>
              <a:t> des gradients (ou erreurs)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82" y="2053585"/>
            <a:ext cx="5314963" cy="67817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38" y="3420556"/>
            <a:ext cx="7557025" cy="646028"/>
          </a:xfrm>
          <a:prstGeom prst="rect">
            <a:avLst/>
          </a:prstGeom>
        </p:spPr>
      </p:pic>
      <p:sp>
        <p:nvSpPr>
          <p:cNvPr id="73" name="Accolade ouvrante 72"/>
          <p:cNvSpPr/>
          <p:nvPr/>
        </p:nvSpPr>
        <p:spPr>
          <a:xfrm>
            <a:off x="3745182" y="2943399"/>
            <a:ext cx="247300" cy="2438536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fr-CA"/>
          </a:p>
        </p:txBody>
      </p:sp>
      <p:sp>
        <p:nvSpPr>
          <p:cNvPr id="78" name="Accolade ouvrante 77"/>
          <p:cNvSpPr/>
          <p:nvPr/>
        </p:nvSpPr>
        <p:spPr>
          <a:xfrm>
            <a:off x="6151738" y="3154175"/>
            <a:ext cx="247300" cy="2015319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fr-CA"/>
          </a:p>
        </p:txBody>
      </p:sp>
      <p:sp>
        <p:nvSpPr>
          <p:cNvPr id="79" name="Accolade ouvrante 78"/>
          <p:cNvSpPr/>
          <p:nvPr/>
        </p:nvSpPr>
        <p:spPr>
          <a:xfrm>
            <a:off x="7859888" y="3644662"/>
            <a:ext cx="247300" cy="1034177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fr-CA"/>
          </a:p>
        </p:txBody>
      </p:sp>
      <p:sp>
        <p:nvSpPr>
          <p:cNvPr id="17" name="ZoneTexte 16"/>
          <p:cNvSpPr txBox="1"/>
          <p:nvPr/>
        </p:nvSpPr>
        <p:spPr>
          <a:xfrm>
            <a:off x="3141663" y="4253389"/>
            <a:ext cx="15644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 smtClean="0">
                <a:latin typeface="+mj-lt"/>
              </a:rPr>
              <a:t>gradient du coût </a:t>
            </a:r>
            <a:br>
              <a:rPr lang="fr-CA" sz="1600" dirty="0" smtClean="0">
                <a:latin typeface="+mj-lt"/>
              </a:rPr>
            </a:br>
            <a:r>
              <a:rPr lang="fr-CA" sz="1600" dirty="0" smtClean="0">
                <a:latin typeface="+mj-lt"/>
              </a:rPr>
              <a:t>p/r au neurone</a:t>
            </a:r>
            <a:endParaRPr lang="fr-CA" sz="1600" dirty="0">
              <a:latin typeface="+mj-lt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5024438" y="4245928"/>
            <a:ext cx="24619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 smtClean="0">
                <a:latin typeface="+mj-lt"/>
              </a:rPr>
              <a:t>gradient du neurone</a:t>
            </a:r>
            <a:br>
              <a:rPr lang="fr-CA" sz="1600" dirty="0" smtClean="0">
                <a:latin typeface="+mj-lt"/>
              </a:rPr>
            </a:br>
            <a:r>
              <a:rPr lang="fr-CA" sz="1600" dirty="0" smtClean="0">
                <a:latin typeface="+mj-lt"/>
              </a:rPr>
              <a:t>p/r à la somme des entrées</a:t>
            </a:r>
            <a:endParaRPr lang="fr-CA" sz="1600" dirty="0">
              <a:latin typeface="+mj-lt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7446080" y="4222592"/>
            <a:ext cx="1332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 smtClean="0">
                <a:latin typeface="+mj-lt"/>
              </a:rPr>
              <a:t>gradient de la </a:t>
            </a:r>
            <a:br>
              <a:rPr lang="fr-CA" sz="1600" dirty="0" smtClean="0">
                <a:latin typeface="+mj-lt"/>
              </a:rPr>
            </a:br>
            <a:r>
              <a:rPr lang="fr-CA" sz="1600" dirty="0" smtClean="0">
                <a:latin typeface="+mj-lt"/>
              </a:rPr>
              <a:t>somme p/r </a:t>
            </a:r>
          </a:p>
          <a:p>
            <a:pPr algn="ctr"/>
            <a:r>
              <a:rPr lang="fr-CA" sz="1600" dirty="0" smtClean="0">
                <a:latin typeface="+mj-lt"/>
              </a:rPr>
              <a:t>au poids</a:t>
            </a:r>
            <a:endParaRPr lang="fr-CA" sz="1600" dirty="0">
              <a:latin typeface="+mj-lt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513" y="4848050"/>
            <a:ext cx="387116" cy="2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0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 smtClean="0"/>
              <a:t>Rétropropagation</a:t>
            </a:r>
            <a:r>
              <a:rPr lang="fr-CA" noProof="0" dirty="0" smtClean="0"/>
              <a:t> des gradients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Utiliser le fait que la dérivée pour un neurone à la couche </a:t>
            </a:r>
            <a:r>
              <a:rPr lang="fr-CA" i="1" dirty="0" smtClean="0">
                <a:latin typeface="Times"/>
                <a:cs typeface="Times"/>
              </a:rPr>
              <a:t>l</a:t>
            </a:r>
            <a:r>
              <a:rPr lang="fr-CA" dirty="0" smtClean="0"/>
              <a:t> peut être calculée à partir de la dérivée des neurones connectés à la couche </a:t>
            </a:r>
            <a:r>
              <a:rPr lang="fr-CA" i="1" dirty="0" smtClean="0">
                <a:latin typeface="Times"/>
                <a:cs typeface="Times"/>
              </a:rPr>
              <a:t>l+1</a:t>
            </a:r>
            <a:r>
              <a:rPr lang="fr-CA" dirty="0" smtClean="0"/>
              <a:t> </a:t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où                                    et</a:t>
            </a:r>
            <a:endParaRPr lang="fr-CA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33" y="5618054"/>
            <a:ext cx="1792205" cy="5950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01464" y="5604686"/>
            <a:ext cx="2233589" cy="59501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37" y="5657607"/>
            <a:ext cx="2105482" cy="291771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V="1">
            <a:off x="1603375" y="3079750"/>
            <a:ext cx="1650207" cy="523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03225" y="3603626"/>
            <a:ext cx="1763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+mn-lt"/>
              </a:rPr>
              <a:t>     itère sur les neurones cachés de la couche </a:t>
            </a:r>
            <a:r>
              <a:rPr lang="fr-CA" i="1" dirty="0" smtClean="0">
                <a:latin typeface="Times"/>
                <a:cs typeface="Times"/>
              </a:rPr>
              <a:t>l+1</a:t>
            </a:r>
            <a:endParaRPr lang="fr-CA" i="1" dirty="0">
              <a:latin typeface="Times"/>
              <a:cs typeface="Times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06" y="3657974"/>
            <a:ext cx="138788" cy="23420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568305" y="5891922"/>
            <a:ext cx="205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n-lt"/>
              </a:rPr>
              <a:t>(pour simplifier notation)</a:t>
            </a:r>
            <a:endParaRPr lang="fr-FR" sz="1400" dirty="0">
              <a:latin typeface="+mn-l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500" y="2322041"/>
            <a:ext cx="7232316" cy="28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4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Visualisation </a:t>
            </a:r>
            <a:r>
              <a:rPr lang="fr-CA" dirty="0" smtClean="0"/>
              <a:t>de la </a:t>
            </a:r>
            <a:r>
              <a:rPr lang="fr-CA" dirty="0" err="1" smtClean="0"/>
              <a:t>rétropropagation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L’algorithme d’apprentissage commence par une </a:t>
            </a:r>
            <a:r>
              <a:rPr lang="fr-CA" b="1" dirty="0" smtClean="0"/>
              <a:t>propagation avant</a:t>
            </a:r>
            <a:endParaRPr lang="fr-CA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er 2"/>
          <p:cNvGrpSpPr/>
          <p:nvPr/>
        </p:nvGrpSpPr>
        <p:grpSpPr>
          <a:xfrm>
            <a:off x="6724948" y="314202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14" name="Ellipse 1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413274" y="36332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 smtClean="0">
                  <a:latin typeface="Times"/>
                  <a:cs typeface="Times"/>
                </a:rPr>
                <a:t>7</a:t>
              </a:r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6373042" y="2546620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5,7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6,7</a:t>
            </a:r>
            <a:endParaRPr lang="fr-CA" sz="2000" i="1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atin typeface="Times"/>
                  <a:cs typeface="Times"/>
                </a:rPr>
                <a:t>5</a:t>
              </a: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atin typeface="Times"/>
                  <a:cs typeface="Times"/>
                </a:rPr>
                <a:t>6</a:t>
              </a: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atin typeface="Times"/>
                  <a:cs typeface="Times"/>
                </a:rPr>
                <a:t>3</a:t>
              </a: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atin typeface="Times"/>
                  <a:cs typeface="Times"/>
                </a:rPr>
                <a:t>4</a:t>
              </a:r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1483711" y="2344134"/>
            <a:ext cx="364202" cy="52322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Times"/>
                <a:cs typeface="Times"/>
              </a:rPr>
              <a:t>1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483711" y="3948224"/>
            <a:ext cx="364202" cy="52322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Times"/>
                <a:cs typeface="Time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3,5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3,6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4,5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4,6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1,3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1,4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2,3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2,4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449672" y="2277212"/>
            <a:ext cx="882312" cy="584776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3200" i="1" dirty="0" smtClean="0">
                <a:latin typeface="Times"/>
                <a:cs typeface="Times"/>
              </a:rPr>
              <a:t>x</a:t>
            </a:r>
            <a:r>
              <a:rPr lang="fr-CA" sz="3200" i="1" baseline="-25000" dirty="0" smtClean="0">
                <a:latin typeface="Times"/>
                <a:cs typeface="Times"/>
              </a:rPr>
              <a:t>1</a:t>
            </a:r>
            <a:r>
              <a:rPr lang="fr-CA" sz="3200" i="1" dirty="0" smtClean="0">
                <a:latin typeface="Times"/>
                <a:cs typeface="Times"/>
              </a:rPr>
              <a:t> </a:t>
            </a:r>
            <a:r>
              <a:rPr lang="fr-CA" sz="3200" dirty="0" smtClean="0">
                <a:latin typeface="Times"/>
                <a:cs typeface="Times"/>
              </a:rPr>
              <a:t>=</a:t>
            </a:r>
            <a:endParaRPr lang="fr-CA" sz="3200" baseline="-25000" dirty="0">
              <a:latin typeface="Times"/>
              <a:cs typeface="Times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49672" y="3906689"/>
            <a:ext cx="882312" cy="584776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3200" i="1" dirty="0" smtClean="0">
                <a:latin typeface="Times"/>
                <a:cs typeface="Times"/>
              </a:rPr>
              <a:t>x</a:t>
            </a:r>
            <a:r>
              <a:rPr lang="fr-CA" sz="3200" i="1" baseline="-25000" dirty="0">
                <a:latin typeface="Times"/>
                <a:cs typeface="Times"/>
              </a:rPr>
              <a:t>2</a:t>
            </a:r>
            <a:r>
              <a:rPr lang="fr-CA" sz="3200" i="1" dirty="0" smtClean="0">
                <a:latin typeface="Times"/>
                <a:cs typeface="Times"/>
              </a:rPr>
              <a:t> </a:t>
            </a:r>
            <a:r>
              <a:rPr lang="fr-CA" sz="3200" dirty="0" smtClean="0">
                <a:latin typeface="Times"/>
                <a:cs typeface="Times"/>
              </a:rPr>
              <a:t>=</a:t>
            </a:r>
            <a:endParaRPr lang="fr-CA" sz="3200" baseline="-25000" dirty="0">
              <a:latin typeface="Times"/>
              <a:cs typeface="Times"/>
            </a:endParaRPr>
          </a:p>
        </p:txBody>
      </p:sp>
      <p:sp>
        <p:nvSpPr>
          <p:cNvPr id="63" name="Flèche droite rayée 62"/>
          <p:cNvSpPr/>
          <p:nvPr/>
        </p:nvSpPr>
        <p:spPr>
          <a:xfrm>
            <a:off x="3016250" y="4730750"/>
            <a:ext cx="2476500" cy="303898"/>
          </a:xfrm>
          <a:prstGeom prst="stripedRightArrow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97" y="5143500"/>
            <a:ext cx="2659522" cy="110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0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Visualisation </a:t>
            </a:r>
            <a:r>
              <a:rPr lang="fr-CA" dirty="0" smtClean="0"/>
              <a:t>de la </a:t>
            </a:r>
            <a:r>
              <a:rPr lang="fr-CA" dirty="0" err="1" smtClean="0"/>
              <a:t>rétropropagation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Ensuite, le gradient sur la sortie est calculé, et le gradient </a:t>
            </a:r>
            <a:r>
              <a:rPr lang="fr-CA" dirty="0" err="1" smtClean="0"/>
              <a:t>rétropropagé</a:t>
            </a:r>
            <a:endParaRPr lang="fr-CA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er 2"/>
          <p:cNvGrpSpPr/>
          <p:nvPr/>
        </p:nvGrpSpPr>
        <p:grpSpPr>
          <a:xfrm>
            <a:off x="6724948" y="314202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14" name="Ellipse 1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413274" y="36332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 smtClean="0">
                  <a:latin typeface="Times"/>
                  <a:cs typeface="Times"/>
                </a:rPr>
                <a:t>7</a:t>
              </a:r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6373042" y="2546620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5,7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6,7</a:t>
            </a:r>
            <a:endParaRPr lang="fr-CA" sz="2000" i="1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atin typeface="Times"/>
                  <a:cs typeface="Times"/>
                </a:rPr>
                <a:t>5</a:t>
              </a: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atin typeface="Times"/>
                  <a:cs typeface="Times"/>
                </a:rPr>
                <a:t>6</a:t>
              </a: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atin typeface="Times"/>
                  <a:cs typeface="Times"/>
                </a:rPr>
                <a:t>3</a:t>
              </a: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atin typeface="Times"/>
                  <a:cs typeface="Times"/>
                </a:rPr>
                <a:t>4</a:t>
              </a:r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1483711" y="2344134"/>
            <a:ext cx="364202" cy="52322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Times"/>
                <a:cs typeface="Times"/>
              </a:rPr>
              <a:t>1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483711" y="3948224"/>
            <a:ext cx="364202" cy="52322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Times"/>
                <a:cs typeface="Time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3,5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3,6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4,5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4,6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1,3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1,4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2,3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2,4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449672" y="2277212"/>
            <a:ext cx="882312" cy="584776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3200" i="1" dirty="0" smtClean="0">
                <a:latin typeface="Times"/>
                <a:cs typeface="Times"/>
              </a:rPr>
              <a:t>x</a:t>
            </a:r>
            <a:r>
              <a:rPr lang="fr-CA" sz="3200" i="1" baseline="-25000" dirty="0" smtClean="0">
                <a:latin typeface="Times"/>
                <a:cs typeface="Times"/>
              </a:rPr>
              <a:t>1</a:t>
            </a:r>
            <a:r>
              <a:rPr lang="fr-CA" sz="3200" i="1" dirty="0" smtClean="0">
                <a:latin typeface="Times"/>
                <a:cs typeface="Times"/>
              </a:rPr>
              <a:t> </a:t>
            </a:r>
            <a:r>
              <a:rPr lang="fr-CA" sz="3200" dirty="0" smtClean="0">
                <a:latin typeface="Times"/>
                <a:cs typeface="Times"/>
              </a:rPr>
              <a:t>=</a:t>
            </a:r>
            <a:endParaRPr lang="fr-CA" sz="3200" baseline="-25000" dirty="0">
              <a:latin typeface="Times"/>
              <a:cs typeface="Times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49672" y="3906689"/>
            <a:ext cx="882312" cy="584776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3200" i="1" dirty="0" smtClean="0">
                <a:latin typeface="Times"/>
                <a:cs typeface="Times"/>
              </a:rPr>
              <a:t>x</a:t>
            </a:r>
            <a:r>
              <a:rPr lang="fr-CA" sz="3200" i="1" baseline="-25000" dirty="0">
                <a:latin typeface="Times"/>
                <a:cs typeface="Times"/>
              </a:rPr>
              <a:t>2</a:t>
            </a:r>
            <a:r>
              <a:rPr lang="fr-CA" sz="3200" i="1" dirty="0" smtClean="0">
                <a:latin typeface="Times"/>
                <a:cs typeface="Times"/>
              </a:rPr>
              <a:t> </a:t>
            </a:r>
            <a:r>
              <a:rPr lang="fr-CA" sz="3200" dirty="0" smtClean="0">
                <a:latin typeface="Times"/>
                <a:cs typeface="Times"/>
              </a:rPr>
              <a:t>=</a:t>
            </a:r>
            <a:endParaRPr lang="fr-CA" sz="3200" baseline="-25000" dirty="0">
              <a:latin typeface="Times"/>
              <a:cs typeface="Times"/>
            </a:endParaRPr>
          </a:p>
        </p:txBody>
      </p:sp>
      <p:sp>
        <p:nvSpPr>
          <p:cNvPr id="63" name="Flèche droite rayée 62"/>
          <p:cNvSpPr/>
          <p:nvPr/>
        </p:nvSpPr>
        <p:spPr>
          <a:xfrm>
            <a:off x="3016250" y="4730750"/>
            <a:ext cx="2476500" cy="303898"/>
          </a:xfrm>
          <a:prstGeom prst="stripedRightArrow">
            <a:avLst/>
          </a:prstGeom>
          <a:solidFill>
            <a:srgbClr val="000090"/>
          </a:solidFill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732" y="5238830"/>
            <a:ext cx="4281935" cy="74914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2353369"/>
            <a:ext cx="1056684" cy="646627"/>
          </a:xfrm>
          <a:prstGeom prst="rect">
            <a:avLst/>
          </a:prstGeom>
        </p:spPr>
      </p:pic>
      <p:cxnSp>
        <p:nvCxnSpPr>
          <p:cNvPr id="64" name="Connecteur droit avec flèche 63"/>
          <p:cNvCxnSpPr>
            <a:stCxn id="14" idx="6"/>
          </p:cNvCxnSpPr>
          <p:nvPr/>
        </p:nvCxnSpPr>
        <p:spPr>
          <a:xfrm flipV="1">
            <a:off x="7921625" y="3063496"/>
            <a:ext cx="381000" cy="40320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4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Visualisation </a:t>
            </a:r>
            <a:r>
              <a:rPr lang="fr-CA" dirty="0" smtClean="0"/>
              <a:t>de la </a:t>
            </a:r>
            <a:r>
              <a:rPr lang="fr-CA" dirty="0" err="1" smtClean="0"/>
              <a:t>rétropropagation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Peut propager                                      aussi </a:t>
            </a:r>
            <a:r>
              <a:rPr lang="fr-CA" sz="1600" dirty="0" smtClean="0"/>
              <a:t>(décomposition équivalente du livre) </a:t>
            </a:r>
            <a:endParaRPr lang="fr-CA" sz="1600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er 2"/>
          <p:cNvGrpSpPr/>
          <p:nvPr/>
        </p:nvGrpSpPr>
        <p:grpSpPr>
          <a:xfrm>
            <a:off x="6724948" y="314202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14" name="Ellipse 1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413274" y="36332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 smtClean="0">
                  <a:latin typeface="Times"/>
                  <a:cs typeface="Times"/>
                </a:rPr>
                <a:t>7</a:t>
              </a:r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6373042" y="2546620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5,7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6,7</a:t>
            </a:r>
            <a:endParaRPr lang="fr-CA" sz="2000" i="1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atin typeface="Times"/>
                  <a:cs typeface="Times"/>
                </a:rPr>
                <a:t>5</a:t>
              </a: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atin typeface="Times"/>
                  <a:cs typeface="Times"/>
                </a:rPr>
                <a:t>6</a:t>
              </a: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atin typeface="Times"/>
                  <a:cs typeface="Times"/>
                </a:rPr>
                <a:t>3</a:t>
              </a: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800" dirty="0">
                  <a:latin typeface="Times"/>
                  <a:cs typeface="Times"/>
                </a:rPr>
                <a:t>4</a:t>
              </a:r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1483711" y="2344134"/>
            <a:ext cx="364202" cy="52322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Times"/>
                <a:cs typeface="Times"/>
              </a:rPr>
              <a:t>1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483711" y="3948224"/>
            <a:ext cx="364202" cy="52322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Times"/>
                <a:cs typeface="Time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3,5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3,6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4,5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4,6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1,3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1,4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2,3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62275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i="1" dirty="0" smtClean="0">
                <a:latin typeface="Times"/>
                <a:cs typeface="Times"/>
              </a:rPr>
              <a:t>w</a:t>
            </a:r>
            <a:r>
              <a:rPr lang="fr-CA" sz="2000" i="1" baseline="-25000" dirty="0" smtClean="0">
                <a:latin typeface="Times"/>
                <a:cs typeface="Times"/>
              </a:rPr>
              <a:t>2,4</a:t>
            </a:r>
            <a:endParaRPr lang="fr-CA" sz="2000" i="1" baseline="-25000" dirty="0">
              <a:latin typeface="Times"/>
              <a:cs typeface="Times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449672" y="2277212"/>
            <a:ext cx="882312" cy="584776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3200" i="1" dirty="0" smtClean="0">
                <a:latin typeface="Times"/>
                <a:cs typeface="Times"/>
              </a:rPr>
              <a:t>x</a:t>
            </a:r>
            <a:r>
              <a:rPr lang="fr-CA" sz="3200" i="1" baseline="-25000" dirty="0" smtClean="0">
                <a:latin typeface="Times"/>
                <a:cs typeface="Times"/>
              </a:rPr>
              <a:t>1</a:t>
            </a:r>
            <a:r>
              <a:rPr lang="fr-CA" sz="3200" i="1" dirty="0" smtClean="0">
                <a:latin typeface="Times"/>
                <a:cs typeface="Times"/>
              </a:rPr>
              <a:t> </a:t>
            </a:r>
            <a:r>
              <a:rPr lang="fr-CA" sz="3200" dirty="0" smtClean="0">
                <a:latin typeface="Times"/>
                <a:cs typeface="Times"/>
              </a:rPr>
              <a:t>=</a:t>
            </a:r>
            <a:endParaRPr lang="fr-CA" sz="3200" baseline="-25000" dirty="0">
              <a:latin typeface="Times"/>
              <a:cs typeface="Times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49672" y="3906689"/>
            <a:ext cx="882312" cy="584776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3200" i="1" dirty="0" smtClean="0">
                <a:latin typeface="Times"/>
                <a:cs typeface="Times"/>
              </a:rPr>
              <a:t>x</a:t>
            </a:r>
            <a:r>
              <a:rPr lang="fr-CA" sz="3200" i="1" baseline="-25000" dirty="0">
                <a:latin typeface="Times"/>
                <a:cs typeface="Times"/>
              </a:rPr>
              <a:t>2</a:t>
            </a:r>
            <a:r>
              <a:rPr lang="fr-CA" sz="3200" i="1" dirty="0" smtClean="0">
                <a:latin typeface="Times"/>
                <a:cs typeface="Times"/>
              </a:rPr>
              <a:t> </a:t>
            </a:r>
            <a:r>
              <a:rPr lang="fr-CA" sz="3200" dirty="0" smtClean="0">
                <a:latin typeface="Times"/>
                <a:cs typeface="Times"/>
              </a:rPr>
              <a:t>=</a:t>
            </a:r>
            <a:endParaRPr lang="fr-CA" sz="3200" baseline="-25000" dirty="0">
              <a:latin typeface="Times"/>
              <a:cs typeface="Times"/>
            </a:endParaRPr>
          </a:p>
        </p:txBody>
      </p:sp>
      <p:sp>
        <p:nvSpPr>
          <p:cNvPr id="63" name="Flèche droite rayée 62"/>
          <p:cNvSpPr/>
          <p:nvPr/>
        </p:nvSpPr>
        <p:spPr>
          <a:xfrm>
            <a:off x="3016250" y="4730750"/>
            <a:ext cx="2476500" cy="303898"/>
          </a:xfrm>
          <a:prstGeom prst="stripedRightArrow">
            <a:avLst/>
          </a:prstGeom>
          <a:solidFill>
            <a:srgbClr val="000090"/>
          </a:solidFill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4" name="Connecteur droit avec flèche 63"/>
          <p:cNvCxnSpPr>
            <a:stCxn id="14" idx="6"/>
          </p:cNvCxnSpPr>
          <p:nvPr/>
        </p:nvCxnSpPr>
        <p:spPr>
          <a:xfrm flipV="1">
            <a:off x="7921625" y="3063496"/>
            <a:ext cx="381000" cy="40320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534" y="2358393"/>
            <a:ext cx="1403655" cy="64662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678" y="1542655"/>
            <a:ext cx="2071788" cy="6165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728" y="5341015"/>
            <a:ext cx="4621021" cy="62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8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Retour sur la règle d’apprentissage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La dérivation de la règle d’apprentissage se fait encore avec les gradients</a:t>
            </a:r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r>
              <a:rPr lang="fr-CA" dirty="0" smtClean="0"/>
              <a:t>Donc la règle de mise à jour peut être écrite comme suite:</a:t>
            </a:r>
          </a:p>
          <a:p>
            <a:endParaRPr lang="fr-CA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22" y="2297371"/>
            <a:ext cx="7557025" cy="646028"/>
          </a:xfrm>
          <a:prstGeom prst="rect">
            <a:avLst/>
          </a:prstGeom>
        </p:spPr>
      </p:pic>
      <p:sp>
        <p:nvSpPr>
          <p:cNvPr id="73" name="Accolade ouvrante 72"/>
          <p:cNvSpPr/>
          <p:nvPr/>
        </p:nvSpPr>
        <p:spPr>
          <a:xfrm>
            <a:off x="3358066" y="1820214"/>
            <a:ext cx="247300" cy="2438536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fr-CA"/>
          </a:p>
        </p:txBody>
      </p:sp>
      <p:sp>
        <p:nvSpPr>
          <p:cNvPr id="78" name="Accolade ouvrante 77"/>
          <p:cNvSpPr/>
          <p:nvPr/>
        </p:nvSpPr>
        <p:spPr>
          <a:xfrm>
            <a:off x="5764622" y="2030990"/>
            <a:ext cx="247300" cy="2015319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fr-CA"/>
          </a:p>
        </p:txBody>
      </p:sp>
      <p:sp>
        <p:nvSpPr>
          <p:cNvPr id="79" name="Accolade ouvrante 78"/>
          <p:cNvSpPr/>
          <p:nvPr/>
        </p:nvSpPr>
        <p:spPr>
          <a:xfrm>
            <a:off x="7472772" y="2521477"/>
            <a:ext cx="247300" cy="1034177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fr-CA"/>
          </a:p>
        </p:txBody>
      </p:sp>
      <p:sp>
        <p:nvSpPr>
          <p:cNvPr id="17" name="ZoneTexte 16"/>
          <p:cNvSpPr txBox="1"/>
          <p:nvPr/>
        </p:nvSpPr>
        <p:spPr>
          <a:xfrm>
            <a:off x="2754547" y="3130204"/>
            <a:ext cx="15644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 smtClean="0">
                <a:latin typeface="+mj-lt"/>
              </a:rPr>
              <a:t>gradient du coût </a:t>
            </a:r>
            <a:br>
              <a:rPr lang="fr-CA" sz="1600" dirty="0" smtClean="0">
                <a:latin typeface="+mj-lt"/>
              </a:rPr>
            </a:br>
            <a:r>
              <a:rPr lang="fr-CA" sz="1600" dirty="0" smtClean="0">
                <a:latin typeface="+mj-lt"/>
              </a:rPr>
              <a:t>p/r au neurone</a:t>
            </a:r>
            <a:endParaRPr lang="fr-CA" sz="1600" dirty="0">
              <a:latin typeface="+mj-lt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4637322" y="3122743"/>
            <a:ext cx="24619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 smtClean="0">
                <a:latin typeface="+mj-lt"/>
              </a:rPr>
              <a:t>gradient du neurone</a:t>
            </a:r>
            <a:br>
              <a:rPr lang="fr-CA" sz="1600" dirty="0" smtClean="0">
                <a:latin typeface="+mj-lt"/>
              </a:rPr>
            </a:br>
            <a:r>
              <a:rPr lang="fr-CA" sz="1600" dirty="0" smtClean="0">
                <a:latin typeface="+mj-lt"/>
              </a:rPr>
              <a:t>p/r à la somme des entrées</a:t>
            </a:r>
            <a:endParaRPr lang="fr-CA" sz="1600" dirty="0">
              <a:latin typeface="+mj-lt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7058964" y="3099407"/>
            <a:ext cx="1332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600" dirty="0" smtClean="0">
                <a:latin typeface="+mj-lt"/>
              </a:rPr>
              <a:t>gradient de la </a:t>
            </a:r>
            <a:br>
              <a:rPr lang="fr-CA" sz="1600" dirty="0" smtClean="0">
                <a:latin typeface="+mj-lt"/>
              </a:rPr>
            </a:br>
            <a:r>
              <a:rPr lang="fr-CA" sz="1600" dirty="0" smtClean="0">
                <a:latin typeface="+mj-lt"/>
              </a:rPr>
              <a:t>somme p/r </a:t>
            </a:r>
          </a:p>
          <a:p>
            <a:pPr algn="ctr"/>
            <a:r>
              <a:rPr lang="fr-CA" sz="1600" dirty="0" smtClean="0">
                <a:latin typeface="+mj-lt"/>
              </a:rPr>
              <a:t>au poids</a:t>
            </a:r>
            <a:endParaRPr lang="fr-CA" sz="1600" dirty="0">
              <a:latin typeface="+mj-lt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397" y="3724865"/>
            <a:ext cx="387116" cy="200727"/>
          </a:xfrm>
          <a:prstGeom prst="rect">
            <a:avLst/>
          </a:prstGeom>
        </p:spPr>
      </p:pic>
      <p:sp>
        <p:nvSpPr>
          <p:cNvPr id="18" name="Accolade ouvrante 17"/>
          <p:cNvSpPr/>
          <p:nvPr/>
        </p:nvSpPr>
        <p:spPr>
          <a:xfrm>
            <a:off x="4494716" y="1730706"/>
            <a:ext cx="247300" cy="4752018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981" y="4401036"/>
            <a:ext cx="300182" cy="265545"/>
          </a:xfrm>
          <a:prstGeom prst="rect">
            <a:avLst/>
          </a:prstGeom>
        </p:spPr>
      </p:pic>
      <p:sp>
        <p:nvSpPr>
          <p:cNvPr id="20" name="Accolade ouvrante 19"/>
          <p:cNvSpPr/>
          <p:nvPr/>
        </p:nvSpPr>
        <p:spPr>
          <a:xfrm>
            <a:off x="7524069" y="3587404"/>
            <a:ext cx="247300" cy="1034177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fr-CA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116" y="4349101"/>
            <a:ext cx="754662" cy="32094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8146" y="5459087"/>
            <a:ext cx="3415928" cy="3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2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grpSp>
        <p:nvGrpSpPr>
          <p:cNvPr id="12" name="Grouper 11"/>
          <p:cNvGrpSpPr/>
          <p:nvPr/>
        </p:nvGrpSpPr>
        <p:grpSpPr>
          <a:xfrm>
            <a:off x="980879" y="119394"/>
            <a:ext cx="7178872" cy="6190768"/>
            <a:chOff x="250629" y="119394"/>
            <a:chExt cx="7178872" cy="6190768"/>
          </a:xfrm>
        </p:grpSpPr>
        <p:pic>
          <p:nvPicPr>
            <p:cNvPr id="3" name="Image 2" descr="Sans titre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629" y="119394"/>
              <a:ext cx="7178872" cy="619076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990726" y="4206875"/>
              <a:ext cx="1849437" cy="2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065" y="4202386"/>
            <a:ext cx="2488351" cy="23106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15" y="1260939"/>
            <a:ext cx="3705041" cy="4828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28800" y="1750375"/>
            <a:ext cx="3048000" cy="2003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625" y="1754920"/>
            <a:ext cx="768350" cy="22352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975487" y="4861928"/>
            <a:ext cx="3089577" cy="3074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1503" y="4889921"/>
            <a:ext cx="2754889" cy="26660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015540" y="5405879"/>
            <a:ext cx="2233589" cy="59501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9013" y="5458800"/>
            <a:ext cx="2105482" cy="291771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6082381" y="5693115"/>
            <a:ext cx="205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n-lt"/>
              </a:rPr>
              <a:t>(pour simplifier notation)</a:t>
            </a:r>
            <a:endParaRPr lang="fr-F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90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Représentation des données</a:t>
            </a:r>
            <a:endParaRPr lang="fr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1600" cy="4525963"/>
          </a:xfrm>
        </p:spPr>
        <p:txBody>
          <a:bodyPr/>
          <a:lstStyle/>
          <a:p>
            <a:r>
              <a:rPr lang="fr-CA" noProof="0" dirty="0" smtClean="0"/>
              <a:t>L’</a:t>
            </a:r>
            <a:r>
              <a:rPr lang="fr-CA" b="1" noProof="0" dirty="0" smtClean="0"/>
              <a:t>entrée   </a:t>
            </a:r>
            <a:r>
              <a:rPr lang="fr-CA" noProof="0" dirty="0" smtClean="0"/>
              <a:t>   est représentée par un vecteur de valeurs d’attributs réels (représentation factorisée)</a:t>
            </a:r>
          </a:p>
          <a:p>
            <a:pPr lvl="1"/>
            <a:r>
              <a:rPr lang="fr-CA" dirty="0" smtClean="0"/>
              <a:t>ex.: une image est représentée par un vecteur contenant la valeur de chacun des pixels</a:t>
            </a:r>
          </a:p>
          <a:p>
            <a:pPr lvl="1"/>
            <a:endParaRPr lang="fr-CA" noProof="0" dirty="0"/>
          </a:p>
          <a:p>
            <a:pPr lvl="1"/>
            <a:endParaRPr lang="fr-CA" dirty="0" smtClean="0"/>
          </a:p>
          <a:p>
            <a:pPr lvl="1"/>
            <a:endParaRPr lang="fr-CA" noProof="0" dirty="0"/>
          </a:p>
          <a:p>
            <a:pPr lvl="1"/>
            <a:endParaRPr lang="fr-CA" dirty="0" smtClean="0"/>
          </a:p>
          <a:p>
            <a:pPr lvl="1"/>
            <a:endParaRPr lang="fr-CA" noProof="0" dirty="0" smtClean="0"/>
          </a:p>
          <a:p>
            <a:r>
              <a:rPr lang="fr-CA" noProof="0" dirty="0" smtClean="0"/>
              <a:t>La </a:t>
            </a:r>
            <a:r>
              <a:rPr lang="fr-CA" b="1" noProof="0" dirty="0" smtClean="0"/>
              <a:t>sortie désirée </a:t>
            </a:r>
            <a:r>
              <a:rPr lang="fr-CA" noProof="0" dirty="0" smtClean="0"/>
              <a:t>ou </a:t>
            </a:r>
            <a:r>
              <a:rPr lang="fr-CA" b="1" noProof="0" dirty="0" smtClean="0"/>
              <a:t>cible</a:t>
            </a:r>
            <a:r>
              <a:rPr lang="fr-CA" noProof="0" dirty="0" smtClean="0"/>
              <a:t>      aura une représentation différente selon le problème à résoudre:</a:t>
            </a:r>
          </a:p>
          <a:p>
            <a:pPr lvl="1"/>
            <a:r>
              <a:rPr lang="fr-CA" dirty="0" smtClean="0"/>
              <a:t>problème de classification en </a:t>
            </a:r>
            <a:r>
              <a:rPr lang="fr-CA" i="1" dirty="0" smtClean="0"/>
              <a:t>C</a:t>
            </a:r>
            <a:r>
              <a:rPr lang="fr-CA" dirty="0" smtClean="0"/>
              <a:t> classes: valeur discrète (index de 0 à </a:t>
            </a:r>
            <a:r>
              <a:rPr lang="fr-CA" i="1" dirty="0" smtClean="0"/>
              <a:t>C</a:t>
            </a:r>
            <a:r>
              <a:rPr lang="fr-CA" dirty="0" smtClean="0"/>
              <a:t>-1)</a:t>
            </a:r>
          </a:p>
          <a:p>
            <a:pPr lvl="1"/>
            <a:r>
              <a:rPr lang="fr-CA" noProof="0" dirty="0" smtClean="0"/>
              <a:t>problème de régression: valeur réelle ou continue</a:t>
            </a:r>
          </a:p>
          <a:p>
            <a:endParaRPr lang="fr-CA" noProof="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41" y="2920076"/>
            <a:ext cx="800272" cy="157472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322279" y="3069661"/>
            <a:ext cx="4821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err="1">
                <a:latin typeface="Monaco"/>
              </a:rPr>
              <a:t>array</a:t>
            </a:r>
            <a:r>
              <a:rPr lang="tr-TR" sz="800" dirty="0">
                <a:latin typeface="Monaco"/>
              </a:rPr>
              <a:t>([ 0.,  0.,  0.,  0.,  0.,  0.,  0.,  0.,  0.,  0.,  0.,  0.,  0.,</a:t>
            </a:r>
          </a:p>
          <a:p>
            <a:r>
              <a:rPr lang="tr-TR" sz="800" dirty="0">
                <a:latin typeface="Monaco"/>
              </a:rPr>
              <a:t>        0.,  0.,  0.,  0.,  0.,  0.,  1.,  1.,  0.,  0.,  0.,  0.,  0.,</a:t>
            </a:r>
          </a:p>
          <a:p>
            <a:r>
              <a:rPr lang="tr-TR" sz="800" dirty="0">
                <a:latin typeface="Monaco"/>
              </a:rPr>
              <a:t>        1.,  1.,  1.,  1.,  0.,  0.,  0.,  1.,  1.,  0.,  0.,  1.,  0.,</a:t>
            </a:r>
          </a:p>
          <a:p>
            <a:r>
              <a:rPr lang="tr-TR" sz="800" dirty="0">
                <a:latin typeface="Monaco"/>
              </a:rPr>
              <a:t>        0.,  0.,  1.,  0.,  0.,  0.,  1.,  0.,  0.,  0.,  1.,  0.,  0.,</a:t>
            </a:r>
          </a:p>
          <a:p>
            <a:r>
              <a:rPr lang="tr-TR" sz="800" dirty="0">
                <a:latin typeface="Monaco"/>
              </a:rPr>
              <a:t>        1.,  1.,  0.,  0.,  1.,  1.,  0.,  1.,  1.,  0.,  0.,  0.,  1.,</a:t>
            </a:r>
          </a:p>
          <a:p>
            <a:r>
              <a:rPr lang="tr-TR" sz="800" dirty="0">
                <a:latin typeface="Monaco"/>
              </a:rPr>
              <a:t>        1.,  1.,  1.,  0.,  0.,  0.,  0.,  0.,  1.,  0.,  0.,  0.,  0.,</a:t>
            </a:r>
          </a:p>
          <a:p>
            <a:r>
              <a:rPr lang="tr-TR" sz="800" dirty="0">
                <a:latin typeface="Monaco"/>
              </a:rPr>
              <a:t>        0.,  0.,  0.,  1.,  0.,  0.,  0.,  0.,  0.,  1.,  0.,  1.,  0.,</a:t>
            </a:r>
          </a:p>
          <a:p>
            <a:r>
              <a:rPr lang="tr-TR" sz="800" dirty="0">
                <a:latin typeface="Monaco"/>
              </a:rPr>
              <a:t>        0.,  0.,  0.,  0.,  1.,  0.,  1.,  1.,  1.,  1.,  1.,  1.,  1.,</a:t>
            </a:r>
          </a:p>
          <a:p>
            <a:r>
              <a:rPr lang="tr-TR" sz="800" dirty="0">
                <a:latin typeface="Monaco"/>
              </a:rPr>
              <a:t>        0.,  0.,  0.,  1.,  1.,  0.,  0.,  0.,  0.,  0.,  0.,  0.,  0.,</a:t>
            </a:r>
          </a:p>
          <a:p>
            <a:r>
              <a:rPr lang="tr-TR" sz="800" dirty="0">
                <a:latin typeface="Monaco"/>
              </a:rPr>
              <a:t>        0.,  0.,  0.,  0.,  0.,  0.,  0.,  0.,  0.,  0.,  0.])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3421002" y="3707441"/>
            <a:ext cx="839886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445" y="1747267"/>
            <a:ext cx="190834" cy="1622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671" y="4668629"/>
            <a:ext cx="162209" cy="2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9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Exemple:                          , </a:t>
            </a:r>
            <a:endParaRPr lang="fr-CA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724948" y="3142020"/>
            <a:ext cx="1196677" cy="649370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6373042" y="2546620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-3</a:t>
            </a:r>
            <a:endParaRPr lang="fr-CA" sz="2000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1510447" y="2397606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>
                <a:latin typeface="Times"/>
                <a:cs typeface="Times"/>
              </a:rPr>
              <a:t>2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443607" y="401506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3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40267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-4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-2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3" name="Flèche droite rayée 62"/>
          <p:cNvSpPr/>
          <p:nvPr/>
        </p:nvSpPr>
        <p:spPr>
          <a:xfrm>
            <a:off x="3016250" y="5051582"/>
            <a:ext cx="2476500" cy="303898"/>
          </a:xfrm>
          <a:prstGeom prst="stripedRightArrow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782" y="5480102"/>
            <a:ext cx="2197952" cy="91406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78" y="1696377"/>
            <a:ext cx="1293255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824" y="1688529"/>
            <a:ext cx="702615" cy="28625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90239" y="4682250"/>
            <a:ext cx="195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smtClean="0">
                <a:latin typeface="+mn-lt"/>
              </a:rPr>
              <a:t>propagation avant</a:t>
            </a:r>
            <a:endParaRPr lang="fr-F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132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Exemple:                          , </a:t>
            </a:r>
            <a:endParaRPr lang="fr-CA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724948" y="3142020"/>
            <a:ext cx="1196677" cy="649370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6373042" y="2546620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-3</a:t>
            </a:r>
            <a:endParaRPr lang="fr-CA" sz="2000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3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40267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-4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-2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3" name="Flèche droite rayée 62"/>
          <p:cNvSpPr/>
          <p:nvPr/>
        </p:nvSpPr>
        <p:spPr>
          <a:xfrm>
            <a:off x="3016250" y="5051582"/>
            <a:ext cx="2476500" cy="303898"/>
          </a:xfrm>
          <a:prstGeom prst="stripedRightArrow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78" y="1696377"/>
            <a:ext cx="1293255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24" y="1688529"/>
            <a:ext cx="702615" cy="286251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3116801" y="24259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0.378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510447" y="2397606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>
                <a:latin typeface="Times"/>
                <a:cs typeface="Times"/>
              </a:rPr>
              <a:t>2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443607" y="401506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1778630" y="5726053"/>
            <a:ext cx="566521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2000" i="1" dirty="0" err="1">
                <a:latin typeface="Times"/>
                <a:cs typeface="Times"/>
              </a:rPr>
              <a:t>Logistic</a:t>
            </a:r>
            <a:r>
              <a:rPr lang="fr-CA" sz="2000" dirty="0">
                <a:latin typeface="Times"/>
                <a:cs typeface="Times"/>
              </a:rPr>
              <a:t>(0.5 * 2 </a:t>
            </a:r>
            <a:r>
              <a:rPr lang="fr-FR" sz="2000" dirty="0">
                <a:latin typeface="Times"/>
                <a:cs typeface="Times"/>
              </a:rPr>
              <a:t>+ </a:t>
            </a:r>
            <a:r>
              <a:rPr lang="fr-CA" sz="2000" dirty="0">
                <a:latin typeface="Times"/>
                <a:cs typeface="Times"/>
              </a:rPr>
              <a:t>1.5 * </a:t>
            </a:r>
            <a:r>
              <a:rPr lang="fr-CA" sz="2000" dirty="0" smtClean="0">
                <a:latin typeface="Times"/>
                <a:cs typeface="Times"/>
              </a:rPr>
              <a:t>-1) </a:t>
            </a:r>
            <a:r>
              <a:rPr lang="fr-CA" sz="2000" dirty="0">
                <a:latin typeface="Times"/>
                <a:cs typeface="Times"/>
              </a:rPr>
              <a:t>= </a:t>
            </a:r>
            <a:r>
              <a:rPr lang="fr-CA" sz="2000" i="1" dirty="0" err="1">
                <a:latin typeface="Times"/>
                <a:cs typeface="Times"/>
              </a:rPr>
              <a:t>Logistic</a:t>
            </a:r>
            <a:r>
              <a:rPr lang="fr-CA" sz="2000" dirty="0">
                <a:latin typeface="Times"/>
                <a:cs typeface="Times"/>
              </a:rPr>
              <a:t>(-0.5) = 0.378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290239" y="4682250"/>
            <a:ext cx="195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smtClean="0">
                <a:latin typeface="+mn-lt"/>
              </a:rPr>
              <a:t>propagation avant</a:t>
            </a:r>
            <a:endParaRPr lang="fr-F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369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Exemple:                          , </a:t>
            </a:r>
            <a:endParaRPr lang="fr-CA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724948" y="3142020"/>
            <a:ext cx="1196677" cy="649370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6373042" y="2546620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-3</a:t>
            </a:r>
            <a:endParaRPr lang="fr-CA" sz="2000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3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40267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-4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-2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3" name="Flèche droite rayée 62"/>
          <p:cNvSpPr/>
          <p:nvPr/>
        </p:nvSpPr>
        <p:spPr>
          <a:xfrm>
            <a:off x="3016250" y="5051582"/>
            <a:ext cx="2476500" cy="303898"/>
          </a:xfrm>
          <a:prstGeom prst="stripedRightArrow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78" y="1696377"/>
            <a:ext cx="1293255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24" y="1688529"/>
            <a:ext cx="702615" cy="286251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3116801" y="24259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0.378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510447" y="2397606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>
                <a:latin typeface="Times"/>
                <a:cs typeface="Times"/>
              </a:rPr>
              <a:t>2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443607" y="401506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1778630" y="5726053"/>
            <a:ext cx="474624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2000" i="1" dirty="0" err="1" smtClean="0">
                <a:latin typeface="Times"/>
                <a:cs typeface="Times"/>
              </a:rPr>
              <a:t>Logistic</a:t>
            </a:r>
            <a:r>
              <a:rPr lang="fr-CA" sz="2000" dirty="0" smtClean="0">
                <a:latin typeface="Times"/>
                <a:cs typeface="Times"/>
              </a:rPr>
              <a:t>(-1 * 2 </a:t>
            </a:r>
            <a:r>
              <a:rPr lang="fr-FR" sz="2000" dirty="0" smtClean="0">
                <a:latin typeface="Times"/>
                <a:cs typeface="Times"/>
              </a:rPr>
              <a:t>+ -2</a:t>
            </a:r>
            <a:r>
              <a:rPr lang="fr-CA" sz="2000" dirty="0" smtClean="0">
                <a:latin typeface="Times"/>
                <a:cs typeface="Times"/>
              </a:rPr>
              <a:t> * -1) = </a:t>
            </a:r>
            <a:r>
              <a:rPr lang="fr-CA" sz="2000" i="1" dirty="0" err="1" smtClean="0">
                <a:latin typeface="Times"/>
                <a:cs typeface="Times"/>
              </a:rPr>
              <a:t>Logistic</a:t>
            </a:r>
            <a:r>
              <a:rPr lang="fr-CA" sz="2000" dirty="0" smtClean="0">
                <a:latin typeface="Times"/>
                <a:cs typeface="Times"/>
              </a:rPr>
              <a:t>(0) = 0.5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250481" y="4035052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90239" y="4682250"/>
            <a:ext cx="195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smtClean="0">
                <a:latin typeface="+mn-lt"/>
              </a:rPr>
              <a:t>propagation avant</a:t>
            </a:r>
            <a:endParaRPr lang="fr-F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590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Exemple:                          , </a:t>
            </a:r>
            <a:endParaRPr lang="fr-CA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724948" y="3142020"/>
            <a:ext cx="1196677" cy="649370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6373042" y="2546620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-3</a:t>
            </a:r>
            <a:endParaRPr lang="fr-CA" sz="2000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3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40267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-4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-2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3" name="Flèche droite rayée 62"/>
          <p:cNvSpPr/>
          <p:nvPr/>
        </p:nvSpPr>
        <p:spPr>
          <a:xfrm>
            <a:off x="3016250" y="5051582"/>
            <a:ext cx="2476500" cy="303898"/>
          </a:xfrm>
          <a:prstGeom prst="stripedRightArrow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78" y="1696377"/>
            <a:ext cx="1293255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24" y="1688529"/>
            <a:ext cx="702615" cy="286251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3116801" y="24259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0.378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510447" y="2397606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>
                <a:latin typeface="Times"/>
                <a:cs typeface="Times"/>
              </a:rPr>
              <a:t>2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443607" y="401506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1778630" y="5726053"/>
            <a:ext cx="5836535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2000" i="1" dirty="0" err="1" smtClean="0">
                <a:latin typeface="Times"/>
                <a:cs typeface="Times"/>
              </a:rPr>
              <a:t>Logistic</a:t>
            </a:r>
            <a:r>
              <a:rPr lang="fr-CA" sz="2000" dirty="0" smtClean="0">
                <a:latin typeface="Times"/>
                <a:cs typeface="Times"/>
              </a:rPr>
              <a:t>(1 * 0.378 </a:t>
            </a:r>
            <a:r>
              <a:rPr lang="fr-FR" sz="2000" dirty="0" smtClean="0">
                <a:latin typeface="Times"/>
                <a:cs typeface="Times"/>
              </a:rPr>
              <a:t>+ 3</a:t>
            </a:r>
            <a:r>
              <a:rPr lang="fr-CA" sz="2000" dirty="0" smtClean="0">
                <a:latin typeface="Times"/>
                <a:cs typeface="Times"/>
              </a:rPr>
              <a:t> * 0.5) = </a:t>
            </a:r>
            <a:r>
              <a:rPr lang="fr-CA" sz="2000" i="1" dirty="0" err="1" smtClean="0">
                <a:latin typeface="Times"/>
                <a:cs typeface="Times"/>
              </a:rPr>
              <a:t>Logistic</a:t>
            </a:r>
            <a:r>
              <a:rPr lang="fr-CA" sz="2000" dirty="0" smtClean="0">
                <a:latin typeface="Times"/>
                <a:cs typeface="Times"/>
              </a:rPr>
              <a:t>(</a:t>
            </a:r>
            <a:r>
              <a:rPr lang="fr-FR" sz="2000" dirty="0">
                <a:latin typeface="Times"/>
                <a:cs typeface="Times"/>
              </a:rPr>
              <a:t>1.878</a:t>
            </a:r>
            <a:r>
              <a:rPr lang="fr-CA" sz="2000" dirty="0" smtClean="0">
                <a:latin typeface="Times"/>
                <a:cs typeface="Times"/>
              </a:rPr>
              <a:t>) = </a:t>
            </a:r>
            <a:r>
              <a:rPr lang="fr-FR" sz="2000" dirty="0">
                <a:latin typeface="Times"/>
                <a:cs typeface="Times"/>
              </a:rPr>
              <a:t>0.867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250481" y="4035052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142204" y="24180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0.867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90239" y="4682250"/>
            <a:ext cx="195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smtClean="0">
                <a:latin typeface="+mn-lt"/>
              </a:rPr>
              <a:t>propagation avant</a:t>
            </a:r>
            <a:endParaRPr lang="fr-F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046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Exemple:                          , </a:t>
            </a:r>
            <a:endParaRPr lang="fr-CA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724948" y="3142020"/>
            <a:ext cx="1196677" cy="649370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6373042" y="2546620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-3</a:t>
            </a:r>
            <a:endParaRPr lang="fr-CA" sz="2000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3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40267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-4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-2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3" name="Flèche droite rayée 62"/>
          <p:cNvSpPr/>
          <p:nvPr/>
        </p:nvSpPr>
        <p:spPr>
          <a:xfrm>
            <a:off x="3016250" y="5051582"/>
            <a:ext cx="2476500" cy="303898"/>
          </a:xfrm>
          <a:prstGeom prst="stripedRightArrow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78" y="1696377"/>
            <a:ext cx="1293255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24" y="1688529"/>
            <a:ext cx="702615" cy="286251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3116801" y="24259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0.378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510447" y="2397606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>
                <a:latin typeface="Times"/>
                <a:cs typeface="Times"/>
              </a:rPr>
              <a:t>2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443607" y="401506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1778630" y="5726053"/>
            <a:ext cx="6092765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2000" i="1" dirty="0" err="1" smtClean="0">
                <a:latin typeface="Times"/>
                <a:cs typeface="Times"/>
              </a:rPr>
              <a:t>Logistic</a:t>
            </a:r>
            <a:r>
              <a:rPr lang="fr-CA" sz="2000" dirty="0" smtClean="0">
                <a:latin typeface="Times"/>
                <a:cs typeface="Times"/>
              </a:rPr>
              <a:t>(-1 * 0.378 </a:t>
            </a:r>
            <a:r>
              <a:rPr lang="fr-FR" sz="2000" dirty="0" smtClean="0">
                <a:latin typeface="Times"/>
                <a:cs typeface="Times"/>
              </a:rPr>
              <a:t>+ -4</a:t>
            </a:r>
            <a:r>
              <a:rPr lang="fr-CA" sz="2000" dirty="0" smtClean="0">
                <a:latin typeface="Times"/>
                <a:cs typeface="Times"/>
              </a:rPr>
              <a:t> * 0.5) = </a:t>
            </a:r>
            <a:r>
              <a:rPr lang="fr-CA" sz="2000" i="1" dirty="0" err="1" smtClean="0">
                <a:latin typeface="Times"/>
                <a:cs typeface="Times"/>
              </a:rPr>
              <a:t>Logistic</a:t>
            </a:r>
            <a:r>
              <a:rPr lang="fr-CA" sz="2000" dirty="0" smtClean="0">
                <a:latin typeface="Times"/>
                <a:cs typeface="Times"/>
              </a:rPr>
              <a:t>(</a:t>
            </a:r>
            <a:r>
              <a:rPr lang="fr-FR" sz="2000" dirty="0">
                <a:latin typeface="Times"/>
                <a:cs typeface="Times"/>
              </a:rPr>
              <a:t>-</a:t>
            </a:r>
            <a:r>
              <a:rPr lang="fr-FR" sz="2000" dirty="0" smtClean="0">
                <a:latin typeface="Times"/>
                <a:cs typeface="Times"/>
              </a:rPr>
              <a:t>2.378</a:t>
            </a:r>
            <a:r>
              <a:rPr lang="fr-CA" sz="2000" dirty="0" smtClean="0">
                <a:latin typeface="Times"/>
                <a:cs typeface="Times"/>
              </a:rPr>
              <a:t>) = </a:t>
            </a:r>
            <a:r>
              <a:rPr lang="fr-FR" sz="2000" dirty="0" smtClean="0">
                <a:latin typeface="Times"/>
                <a:cs typeface="Times"/>
              </a:rPr>
              <a:t>0.085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250481" y="4035052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142204" y="24180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0.867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177418" y="4044598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0.085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0239" y="4682250"/>
            <a:ext cx="195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smtClean="0">
                <a:latin typeface="+mn-lt"/>
              </a:rPr>
              <a:t>propagation avant</a:t>
            </a:r>
            <a:endParaRPr lang="fr-F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954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Exemple:                          , </a:t>
            </a:r>
            <a:endParaRPr lang="fr-CA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none"/>
            <a:tailEnd type="triangl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724948" y="3142020"/>
            <a:ext cx="1196677" cy="649370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6373042" y="2546620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-3</a:t>
            </a:r>
            <a:endParaRPr lang="fr-CA" sz="2000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3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40267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-4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-2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3" name="Flèche droite rayée 62"/>
          <p:cNvSpPr/>
          <p:nvPr/>
        </p:nvSpPr>
        <p:spPr>
          <a:xfrm>
            <a:off x="3016250" y="5051582"/>
            <a:ext cx="2476500" cy="303898"/>
          </a:xfrm>
          <a:prstGeom prst="stripedRightArrow">
            <a:avLst/>
          </a:prstGeom>
          <a:solidFill>
            <a:srgbClr val="00009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78" y="1696377"/>
            <a:ext cx="1293255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24" y="1688529"/>
            <a:ext cx="702615" cy="286251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3116801" y="24259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0.378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510447" y="2397606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>
                <a:latin typeface="Times"/>
                <a:cs typeface="Times"/>
              </a:rPr>
              <a:t>2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443607" y="401506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1778630" y="5726053"/>
            <a:ext cx="6178425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2000" i="1" dirty="0" err="1" smtClean="0">
                <a:latin typeface="Times"/>
                <a:cs typeface="Times"/>
              </a:rPr>
              <a:t>Logistic</a:t>
            </a:r>
            <a:r>
              <a:rPr lang="fr-CA" sz="2000" dirty="0" smtClean="0">
                <a:latin typeface="Times"/>
                <a:cs typeface="Times"/>
              </a:rPr>
              <a:t>(1 </a:t>
            </a:r>
            <a:r>
              <a:rPr lang="fr-CA" sz="2000" dirty="0">
                <a:latin typeface="Times"/>
                <a:cs typeface="Times"/>
              </a:rPr>
              <a:t>* 0.867 </a:t>
            </a:r>
            <a:r>
              <a:rPr lang="fr-FR" sz="2000" dirty="0" smtClean="0">
                <a:latin typeface="Times"/>
                <a:cs typeface="Times"/>
              </a:rPr>
              <a:t>+ -3</a:t>
            </a:r>
            <a:r>
              <a:rPr lang="fr-CA" sz="2000" dirty="0" smtClean="0">
                <a:latin typeface="Times"/>
                <a:cs typeface="Times"/>
              </a:rPr>
              <a:t> * </a:t>
            </a:r>
            <a:r>
              <a:rPr lang="fr-FR" sz="2000" dirty="0">
                <a:latin typeface="Times"/>
                <a:cs typeface="Times"/>
              </a:rPr>
              <a:t>0.085</a:t>
            </a:r>
            <a:r>
              <a:rPr lang="fr-CA" sz="2000" dirty="0" smtClean="0">
                <a:latin typeface="Times"/>
                <a:cs typeface="Times"/>
              </a:rPr>
              <a:t>) = </a:t>
            </a:r>
            <a:r>
              <a:rPr lang="fr-CA" sz="2000" i="1" dirty="0" err="1" smtClean="0">
                <a:latin typeface="Times"/>
                <a:cs typeface="Times"/>
              </a:rPr>
              <a:t>Logistic</a:t>
            </a:r>
            <a:r>
              <a:rPr lang="fr-CA" sz="2000" dirty="0" smtClean="0">
                <a:latin typeface="Times"/>
                <a:cs typeface="Times"/>
              </a:rPr>
              <a:t>(</a:t>
            </a:r>
            <a:r>
              <a:rPr lang="fr-FR" sz="2000" dirty="0">
                <a:latin typeface="Times"/>
                <a:cs typeface="Times"/>
              </a:rPr>
              <a:t>0.612</a:t>
            </a:r>
            <a:r>
              <a:rPr lang="fr-CA" sz="2000" dirty="0" smtClean="0">
                <a:latin typeface="Times"/>
                <a:cs typeface="Times"/>
              </a:rPr>
              <a:t>) = </a:t>
            </a:r>
            <a:r>
              <a:rPr lang="fr-FR" sz="2000" dirty="0">
                <a:latin typeface="Times"/>
                <a:cs typeface="Times"/>
              </a:rPr>
              <a:t>0.648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250481" y="4035052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142204" y="24180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0.867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177418" y="4044598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0.085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27012" y="3279526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0.648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90239" y="4682250"/>
            <a:ext cx="195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smtClean="0">
                <a:latin typeface="+mn-lt"/>
              </a:rPr>
              <a:t>propagation avant</a:t>
            </a:r>
            <a:endParaRPr lang="fr-F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048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Exemple:                          , </a:t>
            </a:r>
            <a:endParaRPr lang="fr-CA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724948" y="3142020"/>
            <a:ext cx="1196677" cy="649370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6373042" y="2546620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-3</a:t>
            </a:r>
            <a:endParaRPr lang="fr-CA" sz="2000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3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40267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-4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-2</a:t>
            </a:r>
            <a:endParaRPr lang="fr-CA" sz="2000" dirty="0">
              <a:latin typeface="Times"/>
              <a:cs typeface="Times"/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78" y="1696377"/>
            <a:ext cx="1293255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24" y="1688529"/>
            <a:ext cx="702615" cy="286251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3116801" y="24259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0.378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510447" y="2397606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>
                <a:latin typeface="Times"/>
                <a:cs typeface="Times"/>
              </a:rPr>
              <a:t>2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443607" y="401506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250481" y="4035052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142204" y="24180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0.867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177418" y="4044598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0.085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27012" y="3279526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0.648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6" name="Flèche droite rayée 65"/>
          <p:cNvSpPr/>
          <p:nvPr/>
        </p:nvSpPr>
        <p:spPr>
          <a:xfrm>
            <a:off x="3016250" y="5051582"/>
            <a:ext cx="2476500" cy="303898"/>
          </a:xfrm>
          <a:prstGeom prst="stripedRightArrow">
            <a:avLst/>
          </a:prstGeom>
          <a:solidFill>
            <a:srgbClr val="000090"/>
          </a:solidFill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6886908" y="2762064"/>
            <a:ext cx="1007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CA" i="1" dirty="0" smtClean="0">
                <a:latin typeface="Times"/>
                <a:cs typeface="Times"/>
              </a:rPr>
              <a:t>y </a:t>
            </a:r>
            <a:r>
              <a:rPr lang="fr-FR" i="1" dirty="0">
                <a:latin typeface="Times"/>
                <a:cs typeface="Times"/>
              </a:rPr>
              <a:t>- a</a:t>
            </a:r>
            <a:endParaRPr lang="fr-FR" dirty="0"/>
          </a:p>
        </p:txBody>
      </p:sp>
      <p:sp>
        <p:nvSpPr>
          <p:cNvPr id="72" name="Rectangle 71"/>
          <p:cNvSpPr/>
          <p:nvPr/>
        </p:nvSpPr>
        <p:spPr>
          <a:xfrm>
            <a:off x="3290239" y="4682250"/>
            <a:ext cx="184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err="1" smtClean="0">
                <a:latin typeface="+mn-lt"/>
              </a:rPr>
              <a:t>rétropropagation</a:t>
            </a:r>
            <a:endParaRPr lang="fr-FR" b="1" dirty="0">
              <a:latin typeface="+mn-lt"/>
            </a:endParaRP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728" y="5701951"/>
            <a:ext cx="4621021" cy="62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8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Exemple:                          , </a:t>
            </a:r>
            <a:endParaRPr lang="fr-CA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724948" y="3142020"/>
            <a:ext cx="1196677" cy="649370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6373042" y="2546620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-3</a:t>
            </a:r>
            <a:endParaRPr lang="fr-CA" sz="2000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3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40267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-4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-2</a:t>
            </a:r>
            <a:endParaRPr lang="fr-CA" sz="2000" dirty="0">
              <a:latin typeface="Times"/>
              <a:cs typeface="Times"/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78" y="1696377"/>
            <a:ext cx="1293255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24" y="1688529"/>
            <a:ext cx="702615" cy="286251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3116801" y="24259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0.378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510447" y="2397606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>
                <a:latin typeface="Times"/>
                <a:cs typeface="Times"/>
              </a:rPr>
              <a:t>2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443607" y="401506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250481" y="4035052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142204" y="24180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0.867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177418" y="4044598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0.085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27012" y="3279526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0.648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6" name="Flèche droite rayée 65"/>
          <p:cNvSpPr/>
          <p:nvPr/>
        </p:nvSpPr>
        <p:spPr>
          <a:xfrm>
            <a:off x="3016250" y="5051582"/>
            <a:ext cx="2476500" cy="303898"/>
          </a:xfrm>
          <a:prstGeom prst="stripedRightArrow">
            <a:avLst/>
          </a:prstGeom>
          <a:solidFill>
            <a:srgbClr val="000090"/>
          </a:solidFill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6886908" y="2762064"/>
            <a:ext cx="1424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1</a:t>
            </a:r>
            <a:r>
              <a:rPr lang="fr-CA" i="1" dirty="0" smtClean="0">
                <a:latin typeface="Times"/>
                <a:cs typeface="Times"/>
              </a:rPr>
              <a:t> </a:t>
            </a:r>
            <a:r>
              <a:rPr lang="fr-FR" i="1" dirty="0">
                <a:latin typeface="Times"/>
                <a:cs typeface="Times"/>
              </a:rPr>
              <a:t>- </a:t>
            </a:r>
            <a:r>
              <a:rPr lang="fr-FR" dirty="0" smtClean="0">
                <a:latin typeface="Times"/>
                <a:cs typeface="Times"/>
              </a:rPr>
              <a:t>0.648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3290239" y="4682250"/>
            <a:ext cx="184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err="1" smtClean="0">
                <a:latin typeface="+mn-lt"/>
              </a:rPr>
              <a:t>rétropropagation</a:t>
            </a:r>
            <a:endParaRPr lang="fr-FR" b="1" dirty="0">
              <a:latin typeface="+mn-lt"/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728" y="5701951"/>
            <a:ext cx="4621021" cy="62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1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Exemple:                          , </a:t>
            </a:r>
            <a:endParaRPr lang="fr-CA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724948" y="3142020"/>
            <a:ext cx="1196677" cy="649370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6373042" y="2546620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-3</a:t>
            </a:r>
            <a:endParaRPr lang="fr-CA" sz="2000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3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40267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-4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-2</a:t>
            </a:r>
            <a:endParaRPr lang="fr-CA" sz="2000" dirty="0">
              <a:latin typeface="Times"/>
              <a:cs typeface="Times"/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78" y="1696377"/>
            <a:ext cx="1293255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24" y="1688529"/>
            <a:ext cx="702615" cy="286251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3116801" y="24259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0.378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510447" y="2397606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>
                <a:latin typeface="Times"/>
                <a:cs typeface="Times"/>
              </a:rPr>
              <a:t>2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443607" y="401506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250481" y="4035052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142204" y="24180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0.867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177418" y="4044598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0.085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27012" y="3279526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0.648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6" name="Flèche droite rayée 65"/>
          <p:cNvSpPr/>
          <p:nvPr/>
        </p:nvSpPr>
        <p:spPr>
          <a:xfrm>
            <a:off x="3016250" y="5051582"/>
            <a:ext cx="2476500" cy="303898"/>
          </a:xfrm>
          <a:prstGeom prst="stripedRightArrow">
            <a:avLst/>
          </a:prstGeom>
          <a:solidFill>
            <a:srgbClr val="000090"/>
          </a:solidFill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6886908" y="2762064"/>
            <a:ext cx="111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0.352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3290239" y="4682250"/>
            <a:ext cx="184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err="1" smtClean="0">
                <a:latin typeface="+mn-lt"/>
              </a:rPr>
              <a:t>rétropropagation</a:t>
            </a:r>
            <a:endParaRPr lang="fr-FR" b="1" dirty="0">
              <a:latin typeface="+mn-lt"/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728" y="5701951"/>
            <a:ext cx="4621021" cy="62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0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Exemple:                          , </a:t>
            </a:r>
            <a:endParaRPr lang="fr-CA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724948" y="3142020"/>
            <a:ext cx="1196677" cy="649370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6373042" y="2546620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-3</a:t>
            </a:r>
            <a:endParaRPr lang="fr-CA" sz="2000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3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40267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-4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-2</a:t>
            </a:r>
            <a:endParaRPr lang="fr-CA" sz="2000" dirty="0">
              <a:latin typeface="Times"/>
              <a:cs typeface="Times"/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78" y="1696377"/>
            <a:ext cx="1293255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24" y="1688529"/>
            <a:ext cx="702615" cy="286251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3116801" y="24259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0.378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510447" y="2397606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>
                <a:latin typeface="Times"/>
                <a:cs typeface="Times"/>
              </a:rPr>
              <a:t>2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443607" y="401506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2125064" y="5726053"/>
            <a:ext cx="450613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2000" dirty="0" err="1" smtClean="0">
                <a:latin typeface="Times"/>
                <a:cs typeface="Times"/>
              </a:rPr>
              <a:t>Δ</a:t>
            </a:r>
            <a:r>
              <a:rPr lang="fr-CA" sz="2000" dirty="0" smtClean="0">
                <a:latin typeface="Times"/>
                <a:cs typeface="Times"/>
              </a:rPr>
              <a:t> = 0.867 * (1-0.867) * 1 * </a:t>
            </a:r>
            <a:r>
              <a:rPr lang="fr-FR" sz="2000" dirty="0">
                <a:latin typeface="Times"/>
                <a:cs typeface="Times"/>
              </a:rPr>
              <a:t>0.352 = </a:t>
            </a:r>
            <a:r>
              <a:rPr lang="fr-FR" sz="2000" dirty="0" smtClean="0">
                <a:latin typeface="Times"/>
                <a:cs typeface="Times"/>
              </a:rPr>
              <a:t>0.041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250481" y="4035052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142204" y="24180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0.867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177418" y="4044598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0.085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27012" y="3279526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0.648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6" name="Flèche droite rayée 65"/>
          <p:cNvSpPr/>
          <p:nvPr/>
        </p:nvSpPr>
        <p:spPr>
          <a:xfrm>
            <a:off x="3016250" y="5051582"/>
            <a:ext cx="2476500" cy="303898"/>
          </a:xfrm>
          <a:prstGeom prst="stripedRightArrow">
            <a:avLst/>
          </a:prstGeom>
          <a:solidFill>
            <a:srgbClr val="000090"/>
          </a:solidFill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6886908" y="2762064"/>
            <a:ext cx="111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0.352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5004212" y="1934676"/>
            <a:ext cx="111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0.041</a:t>
            </a:r>
            <a:endParaRPr lang="fr-FR" dirty="0"/>
          </a:p>
        </p:txBody>
      </p:sp>
      <p:sp>
        <p:nvSpPr>
          <p:cNvPr id="72" name="Rectangle 71"/>
          <p:cNvSpPr/>
          <p:nvPr/>
        </p:nvSpPr>
        <p:spPr>
          <a:xfrm>
            <a:off x="3290239" y="4682250"/>
            <a:ext cx="184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err="1" smtClean="0">
                <a:latin typeface="+mn-lt"/>
              </a:rPr>
              <a:t>rétropropagation</a:t>
            </a:r>
            <a:endParaRPr lang="fr-F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118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Exemple: </a:t>
            </a:r>
            <a:r>
              <a:rPr lang="fr-CA" noProof="0" dirty="0" err="1" smtClean="0"/>
              <a:t>classifieur</a:t>
            </a:r>
            <a:r>
              <a:rPr lang="fr-CA" noProof="0" dirty="0" smtClean="0"/>
              <a:t> </a:t>
            </a:r>
            <a:br>
              <a:rPr lang="fr-CA" noProof="0" dirty="0" smtClean="0"/>
            </a:br>
            <a:r>
              <a:rPr lang="fr-CA" i="1" noProof="0" dirty="0" smtClean="0"/>
              <a:t>k</a:t>
            </a:r>
            <a:r>
              <a:rPr lang="fr-CA" noProof="0" dirty="0" smtClean="0"/>
              <a:t> plus proches voisins</a:t>
            </a:r>
            <a:endParaRPr lang="fr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 smtClean="0"/>
              <a:t>Possiblement l’algorithme d’apprentissage </a:t>
            </a:r>
            <a:r>
              <a:rPr lang="fr-CA" dirty="0" smtClean="0"/>
              <a:t>de </a:t>
            </a:r>
            <a:r>
              <a:rPr lang="fr-CA" noProof="0" dirty="0" smtClean="0"/>
              <a:t>classification le plus simple</a:t>
            </a:r>
          </a:p>
          <a:p>
            <a:r>
              <a:rPr lang="fr-CA" b="1" dirty="0" smtClean="0"/>
              <a:t>Idée</a:t>
            </a:r>
            <a:r>
              <a:rPr lang="fr-CA" dirty="0" smtClean="0"/>
              <a:t>: étant donnée une entrée 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 smtClean="0"/>
              <a:t>trouver les </a:t>
            </a:r>
            <a:r>
              <a:rPr lang="fr-CA" i="1" dirty="0" smtClean="0"/>
              <a:t>k</a:t>
            </a:r>
            <a:r>
              <a:rPr lang="fr-CA" dirty="0" smtClean="0"/>
              <a:t> entrées         parmi les exemples d’apprentissage qui sont les plus « proches » 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noProof="0" dirty="0" smtClean="0"/>
              <a:t>faire voter chacune de ces entrées pour leur classe associée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dirty="0" smtClean="0"/>
              <a:t>retourner la classe majoritaire</a:t>
            </a:r>
            <a:endParaRPr lang="fr-CA" dirty="0"/>
          </a:p>
          <a:p>
            <a:r>
              <a:rPr lang="fr-CA" dirty="0" smtClean="0"/>
              <a:t>Le succès de cet algorithme va dépendre de deux facteurs</a:t>
            </a:r>
          </a:p>
          <a:p>
            <a:pPr lvl="1"/>
            <a:r>
              <a:rPr lang="fr-CA" noProof="0" dirty="0" smtClean="0"/>
              <a:t>la quantité de données d’entraînement (plus il y en a, meilleure sera la performance)</a:t>
            </a:r>
          </a:p>
          <a:p>
            <a:pPr lvl="1"/>
            <a:r>
              <a:rPr lang="fr-CA" dirty="0" smtClean="0"/>
              <a:t>la qualité de la mesure de distance (est-ce que deux entrées jugées similaires sont de la même classe?)</a:t>
            </a:r>
          </a:p>
          <a:p>
            <a:pPr lvl="2"/>
            <a:r>
              <a:rPr lang="fr-CA" noProof="0" dirty="0" smtClean="0"/>
              <a:t>en pratique, on utilise souvent la distance Euclidienne: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113" y="2112392"/>
            <a:ext cx="190834" cy="16220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242" y="5692359"/>
            <a:ext cx="190834" cy="1622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062" y="6012705"/>
            <a:ext cx="156136" cy="156136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030076" y="5564271"/>
            <a:ext cx="111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latin typeface="+mj-lt"/>
              </a:rPr>
              <a:t>=  vecteur</a:t>
            </a:r>
            <a:endParaRPr lang="fr-CA" dirty="0"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036736" y="5872836"/>
            <a:ext cx="11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latin typeface="+mj-lt"/>
              </a:rPr>
              <a:t>=  scalaire</a:t>
            </a:r>
            <a:endParaRPr lang="fr-CA" dirty="0">
              <a:latin typeface="+mj-lt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778664" y="5564271"/>
            <a:ext cx="2121222" cy="677897"/>
          </a:xfrm>
          <a:prstGeom prst="round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315" y="5625749"/>
            <a:ext cx="3455370" cy="78140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366" y="2464279"/>
            <a:ext cx="268903" cy="1995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573" y="3053155"/>
            <a:ext cx="225532" cy="21685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38" y="2709292"/>
            <a:ext cx="190834" cy="1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2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Exemple:                          , </a:t>
            </a:r>
            <a:endParaRPr lang="fr-CA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724948" y="3142020"/>
            <a:ext cx="1196677" cy="649370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6373042" y="2546620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-3</a:t>
            </a:r>
            <a:endParaRPr lang="fr-CA" sz="2000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3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40267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-4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-2</a:t>
            </a:r>
            <a:endParaRPr lang="fr-CA" sz="2000" dirty="0">
              <a:latin typeface="Times"/>
              <a:cs typeface="Times"/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78" y="1696377"/>
            <a:ext cx="1293255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24" y="1688529"/>
            <a:ext cx="702615" cy="286251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3116801" y="24259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0.378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510447" y="2397606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>
                <a:latin typeface="Times"/>
                <a:cs typeface="Times"/>
              </a:rPr>
              <a:t>2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443607" y="401506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2125064" y="5726053"/>
            <a:ext cx="467695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2000" dirty="0" err="1" smtClean="0">
                <a:latin typeface="Times"/>
                <a:cs typeface="Times"/>
              </a:rPr>
              <a:t>Δ</a:t>
            </a:r>
            <a:r>
              <a:rPr lang="fr-CA" sz="2000" dirty="0" smtClean="0">
                <a:latin typeface="Times"/>
                <a:cs typeface="Times"/>
              </a:rPr>
              <a:t> = </a:t>
            </a:r>
            <a:r>
              <a:rPr lang="fr-FR" sz="2000" dirty="0" smtClean="0">
                <a:latin typeface="Times"/>
                <a:cs typeface="Times"/>
              </a:rPr>
              <a:t>0.085 </a:t>
            </a:r>
            <a:r>
              <a:rPr lang="fr-CA" sz="2000" dirty="0" smtClean="0">
                <a:latin typeface="Times"/>
                <a:cs typeface="Times"/>
              </a:rPr>
              <a:t>* (1-</a:t>
            </a:r>
            <a:r>
              <a:rPr lang="fr-FR" sz="2000" dirty="0">
                <a:latin typeface="Times"/>
                <a:cs typeface="Times"/>
              </a:rPr>
              <a:t>0.085</a:t>
            </a:r>
            <a:r>
              <a:rPr lang="fr-CA" sz="2000" dirty="0" smtClean="0">
                <a:latin typeface="Times"/>
                <a:cs typeface="Times"/>
              </a:rPr>
              <a:t>) * -3 * </a:t>
            </a:r>
            <a:r>
              <a:rPr lang="fr-FR" sz="2000" dirty="0">
                <a:latin typeface="Times"/>
                <a:cs typeface="Times"/>
              </a:rPr>
              <a:t>0.352 = </a:t>
            </a:r>
            <a:r>
              <a:rPr lang="fr-FR" sz="2000" dirty="0" smtClean="0">
                <a:latin typeface="Times"/>
                <a:cs typeface="Times"/>
              </a:rPr>
              <a:t>-0.082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250481" y="4035052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142204" y="24180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0.867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177418" y="4044598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0.085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27012" y="3279526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0.648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6" name="Flèche droite rayée 65"/>
          <p:cNvSpPr/>
          <p:nvPr/>
        </p:nvSpPr>
        <p:spPr>
          <a:xfrm>
            <a:off x="3016250" y="5051582"/>
            <a:ext cx="2476500" cy="303898"/>
          </a:xfrm>
          <a:prstGeom prst="stripedRightArrow">
            <a:avLst/>
          </a:prstGeom>
          <a:solidFill>
            <a:srgbClr val="000090"/>
          </a:solidFill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6886908" y="2762064"/>
            <a:ext cx="111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0.352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5004212" y="1934676"/>
            <a:ext cx="111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0.041</a:t>
            </a:r>
            <a:endParaRPr lang="fr-FR" dirty="0"/>
          </a:p>
        </p:txBody>
      </p:sp>
      <p:sp>
        <p:nvSpPr>
          <p:cNvPr id="71" name="Rectangle 70"/>
          <p:cNvSpPr/>
          <p:nvPr/>
        </p:nvSpPr>
        <p:spPr>
          <a:xfrm>
            <a:off x="5016177" y="3572871"/>
            <a:ext cx="1193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-0.082</a:t>
            </a:r>
            <a:endParaRPr lang="fr-FR" dirty="0"/>
          </a:p>
        </p:txBody>
      </p:sp>
      <p:sp>
        <p:nvSpPr>
          <p:cNvPr id="72" name="Rectangle 71"/>
          <p:cNvSpPr/>
          <p:nvPr/>
        </p:nvSpPr>
        <p:spPr>
          <a:xfrm>
            <a:off x="3290239" y="4682250"/>
            <a:ext cx="184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err="1" smtClean="0">
                <a:latin typeface="+mn-lt"/>
              </a:rPr>
              <a:t>rétropropagation</a:t>
            </a:r>
            <a:endParaRPr lang="fr-F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444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Exemple:                          , </a:t>
            </a:r>
            <a:endParaRPr lang="fr-CA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724948" y="3142020"/>
            <a:ext cx="1196677" cy="649370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6373042" y="2546620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-3</a:t>
            </a:r>
            <a:endParaRPr lang="fr-CA" sz="2000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3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40267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-4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-2</a:t>
            </a:r>
            <a:endParaRPr lang="fr-CA" sz="2000" dirty="0">
              <a:latin typeface="Times"/>
              <a:cs typeface="Times"/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78" y="1696377"/>
            <a:ext cx="1293255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24" y="1688529"/>
            <a:ext cx="702615" cy="286251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3116801" y="24259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0.378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510447" y="2397606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>
                <a:latin typeface="Times"/>
                <a:cs typeface="Times"/>
              </a:rPr>
              <a:t>2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443607" y="401506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2125064" y="5726053"/>
            <a:ext cx="6082465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2000" dirty="0" err="1" smtClean="0">
                <a:latin typeface="Times"/>
                <a:cs typeface="Times"/>
              </a:rPr>
              <a:t>Δ</a:t>
            </a:r>
            <a:r>
              <a:rPr lang="fr-CA" sz="2000" dirty="0" smtClean="0">
                <a:latin typeface="Times"/>
                <a:cs typeface="Times"/>
              </a:rPr>
              <a:t> = 0.378 * (1-</a:t>
            </a:r>
            <a:r>
              <a:rPr lang="fr-CA" sz="2000" dirty="0">
                <a:latin typeface="Times"/>
                <a:cs typeface="Times"/>
              </a:rPr>
              <a:t>0.378</a:t>
            </a:r>
            <a:r>
              <a:rPr lang="fr-CA" sz="2000" dirty="0" smtClean="0">
                <a:latin typeface="Times"/>
                <a:cs typeface="Times"/>
              </a:rPr>
              <a:t>) * (1 * </a:t>
            </a:r>
            <a:r>
              <a:rPr lang="fr-FR" sz="2000" dirty="0" smtClean="0">
                <a:latin typeface="Times"/>
                <a:cs typeface="Times"/>
              </a:rPr>
              <a:t>0.041 + -1 * </a:t>
            </a:r>
            <a:r>
              <a:rPr lang="fr-FR" sz="2000" dirty="0">
                <a:latin typeface="Times"/>
                <a:cs typeface="Times"/>
              </a:rPr>
              <a:t>-</a:t>
            </a:r>
            <a:r>
              <a:rPr lang="fr-FR" sz="2000" dirty="0" smtClean="0">
                <a:latin typeface="Times"/>
                <a:cs typeface="Times"/>
              </a:rPr>
              <a:t>0.082</a:t>
            </a:r>
            <a:r>
              <a:rPr lang="fr-FR" sz="2000" dirty="0">
                <a:latin typeface="Times"/>
                <a:cs typeface="Times"/>
              </a:rPr>
              <a:t>) = </a:t>
            </a:r>
            <a:r>
              <a:rPr lang="fr-FR" sz="2000" dirty="0" smtClean="0">
                <a:latin typeface="Times"/>
                <a:cs typeface="Times"/>
              </a:rPr>
              <a:t>0.029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250481" y="4035052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142204" y="24180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0.867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177418" y="4044598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0.085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27012" y="3279526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0.648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6" name="Flèche droite rayée 65"/>
          <p:cNvSpPr/>
          <p:nvPr/>
        </p:nvSpPr>
        <p:spPr>
          <a:xfrm>
            <a:off x="3016250" y="5051582"/>
            <a:ext cx="2476500" cy="303898"/>
          </a:xfrm>
          <a:prstGeom prst="stripedRightArrow">
            <a:avLst/>
          </a:prstGeom>
          <a:solidFill>
            <a:srgbClr val="000090"/>
          </a:solidFill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6886908" y="2762064"/>
            <a:ext cx="111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0.352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5004212" y="1934676"/>
            <a:ext cx="111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0.041</a:t>
            </a:r>
            <a:endParaRPr lang="fr-FR" dirty="0"/>
          </a:p>
        </p:txBody>
      </p:sp>
      <p:sp>
        <p:nvSpPr>
          <p:cNvPr id="71" name="Rectangle 70"/>
          <p:cNvSpPr/>
          <p:nvPr/>
        </p:nvSpPr>
        <p:spPr>
          <a:xfrm>
            <a:off x="5016177" y="3572871"/>
            <a:ext cx="1193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-0.082</a:t>
            </a:r>
            <a:endParaRPr lang="fr-FR" dirty="0"/>
          </a:p>
        </p:txBody>
      </p:sp>
      <p:sp>
        <p:nvSpPr>
          <p:cNvPr id="72" name="Rectangle 71"/>
          <p:cNvSpPr/>
          <p:nvPr/>
        </p:nvSpPr>
        <p:spPr>
          <a:xfrm>
            <a:off x="2911045" y="1959778"/>
            <a:ext cx="111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 smtClean="0">
                <a:latin typeface="Times"/>
                <a:cs typeface="Times"/>
              </a:rPr>
              <a:t>0.029</a:t>
            </a:r>
            <a:endParaRPr lang="fr-CA" dirty="0">
              <a:latin typeface="Times"/>
              <a:cs typeface="Time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90239" y="4682250"/>
            <a:ext cx="184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err="1" smtClean="0">
                <a:latin typeface="+mn-lt"/>
              </a:rPr>
              <a:t>rétropropagation</a:t>
            </a:r>
            <a:endParaRPr lang="fr-F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293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Exemple:                          , </a:t>
            </a:r>
            <a:endParaRPr lang="fr-CA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724948" y="3142020"/>
            <a:ext cx="1196677" cy="649370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6373042" y="2546620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-3</a:t>
            </a:r>
            <a:endParaRPr lang="fr-CA" sz="2000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3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40267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-4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1.5</a:t>
            </a:r>
            <a:endParaRPr lang="fr-CA" sz="2000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-2</a:t>
            </a:r>
            <a:endParaRPr lang="fr-CA" sz="2000" dirty="0">
              <a:latin typeface="Times"/>
              <a:cs typeface="Times"/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arrow"/>
            <a:tailEnd type="none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78" y="1696377"/>
            <a:ext cx="1293255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24" y="1688529"/>
            <a:ext cx="702615" cy="286251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3116801" y="24259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0.378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510447" y="2397606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>
                <a:latin typeface="Times"/>
                <a:cs typeface="Times"/>
              </a:rPr>
              <a:t>2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443607" y="401506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2125064" y="5726053"/>
            <a:ext cx="5560111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2000" dirty="0" err="1" smtClean="0">
                <a:latin typeface="Times"/>
                <a:cs typeface="Times"/>
              </a:rPr>
              <a:t>Δ</a:t>
            </a:r>
            <a:r>
              <a:rPr lang="fr-CA" sz="2000" dirty="0" smtClean="0">
                <a:latin typeface="Times"/>
                <a:cs typeface="Times"/>
              </a:rPr>
              <a:t> = 0.5 * (1-</a:t>
            </a:r>
            <a:r>
              <a:rPr lang="fr-CA" sz="2000" dirty="0">
                <a:latin typeface="Times"/>
                <a:cs typeface="Times"/>
              </a:rPr>
              <a:t>0.5</a:t>
            </a:r>
            <a:r>
              <a:rPr lang="fr-CA" sz="2000" dirty="0" smtClean="0">
                <a:latin typeface="Times"/>
                <a:cs typeface="Times"/>
              </a:rPr>
              <a:t>) * (3 * </a:t>
            </a:r>
            <a:r>
              <a:rPr lang="fr-FR" sz="2000" dirty="0" smtClean="0">
                <a:latin typeface="Times"/>
                <a:cs typeface="Times"/>
              </a:rPr>
              <a:t>0.041 + -4 * </a:t>
            </a:r>
            <a:r>
              <a:rPr lang="fr-FR" sz="2000" dirty="0">
                <a:latin typeface="Times"/>
                <a:cs typeface="Times"/>
              </a:rPr>
              <a:t>-</a:t>
            </a:r>
            <a:r>
              <a:rPr lang="fr-FR" sz="2000" dirty="0" smtClean="0">
                <a:latin typeface="Times"/>
                <a:cs typeface="Times"/>
              </a:rPr>
              <a:t>0.082</a:t>
            </a:r>
            <a:r>
              <a:rPr lang="fr-FR" sz="2000" dirty="0">
                <a:latin typeface="Times"/>
                <a:cs typeface="Times"/>
              </a:rPr>
              <a:t>) = </a:t>
            </a:r>
            <a:r>
              <a:rPr lang="fr-FR" sz="2000" dirty="0" smtClean="0">
                <a:latin typeface="Times"/>
                <a:cs typeface="Times"/>
              </a:rPr>
              <a:t>0.113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250481" y="4035052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142204" y="24180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0.867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177418" y="4044598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0.085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27012" y="3279526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0.648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6" name="Flèche droite rayée 65"/>
          <p:cNvSpPr/>
          <p:nvPr/>
        </p:nvSpPr>
        <p:spPr>
          <a:xfrm>
            <a:off x="3016250" y="5051582"/>
            <a:ext cx="2476500" cy="303898"/>
          </a:xfrm>
          <a:prstGeom prst="stripedRightArrow">
            <a:avLst/>
          </a:prstGeom>
          <a:solidFill>
            <a:srgbClr val="000090"/>
          </a:solidFill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6886908" y="2762064"/>
            <a:ext cx="111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0.352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5004212" y="1934676"/>
            <a:ext cx="111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0.041</a:t>
            </a:r>
            <a:endParaRPr lang="fr-FR" dirty="0"/>
          </a:p>
        </p:txBody>
      </p:sp>
      <p:sp>
        <p:nvSpPr>
          <p:cNvPr id="71" name="Rectangle 70"/>
          <p:cNvSpPr/>
          <p:nvPr/>
        </p:nvSpPr>
        <p:spPr>
          <a:xfrm>
            <a:off x="5016177" y="3572871"/>
            <a:ext cx="1193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-0.082</a:t>
            </a:r>
            <a:endParaRPr lang="fr-FR" dirty="0"/>
          </a:p>
        </p:txBody>
      </p:sp>
      <p:sp>
        <p:nvSpPr>
          <p:cNvPr id="72" name="Rectangle 71"/>
          <p:cNvSpPr/>
          <p:nvPr/>
        </p:nvSpPr>
        <p:spPr>
          <a:xfrm>
            <a:off x="2911045" y="1959778"/>
            <a:ext cx="111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 smtClean="0">
                <a:latin typeface="Times"/>
                <a:cs typeface="Times"/>
              </a:rPr>
              <a:t>0.029</a:t>
            </a:r>
            <a:endParaRPr lang="fr-CA" dirty="0">
              <a:latin typeface="Times"/>
              <a:cs typeface="Time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16737" y="3532039"/>
            <a:ext cx="1107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0.113</a:t>
            </a:r>
            <a:endParaRPr lang="fr-CA" dirty="0">
              <a:latin typeface="Times"/>
              <a:cs typeface="Time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290239" y="4682250"/>
            <a:ext cx="184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err="1" smtClean="0">
                <a:latin typeface="+mn-lt"/>
              </a:rPr>
              <a:t>rétropropagation</a:t>
            </a:r>
            <a:endParaRPr lang="fr-F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72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Exemple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Exemple:                          , </a:t>
            </a:r>
            <a:endParaRPr lang="fr-CA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6187388" y="2676705"/>
            <a:ext cx="577613" cy="616189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87388" y="3631250"/>
            <a:ext cx="587625" cy="5535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724948" y="3142020"/>
            <a:ext cx="1196677" cy="649370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/>
          <p:cNvSpPr txBox="1"/>
          <p:nvPr/>
        </p:nvSpPr>
        <p:spPr>
          <a:xfrm>
            <a:off x="6373042" y="2546620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strike="sngStrike" dirty="0" smtClean="0">
                <a:latin typeface="Times"/>
                <a:cs typeface="Times"/>
              </a:rPr>
              <a:t>1</a:t>
            </a:r>
            <a:endParaRPr lang="fr-CA" sz="2000" strike="sngStrike" baseline="-25000" dirty="0">
              <a:latin typeface="Times"/>
              <a:cs typeface="Time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399904" y="3826025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strike="sngStrike" dirty="0" smtClean="0">
                <a:latin typeface="Times"/>
                <a:cs typeface="Times"/>
              </a:rPr>
              <a:t>-3</a:t>
            </a:r>
            <a:endParaRPr lang="fr-CA" sz="2000" strike="sngStrike" baseline="-25000" dirty="0">
              <a:latin typeface="Times"/>
              <a:cs typeface="Times"/>
            </a:endParaRPr>
          </a:p>
        </p:txBody>
      </p:sp>
      <p:grpSp>
        <p:nvGrpSpPr>
          <p:cNvPr id="20" name="Grouper 19"/>
          <p:cNvGrpSpPr/>
          <p:nvPr/>
        </p:nvGrpSpPr>
        <p:grpSpPr>
          <a:xfrm>
            <a:off x="4935836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1" name="Ellipse 20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4935836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4" name="Ellipse 23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2887663" y="229736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7" name="Ellipse 26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2887663" y="3901450"/>
            <a:ext cx="1196677" cy="649370"/>
            <a:chOff x="7010698" y="3586520"/>
            <a:chExt cx="1196677" cy="64937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0" name="Ellipse 29"/>
            <p:cNvSpPr/>
            <p:nvPr/>
          </p:nvSpPr>
          <p:spPr>
            <a:xfrm>
              <a:off x="7010698" y="3586520"/>
              <a:ext cx="1196677" cy="649370"/>
            </a:xfrm>
            <a:prstGeom prst="ellipse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7413274" y="3633294"/>
              <a:ext cx="184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2800" dirty="0">
                <a:latin typeface="Times"/>
                <a:cs typeface="Times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372586" y="2329110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Rectangle 38"/>
          <p:cNvSpPr/>
          <p:nvPr/>
        </p:nvSpPr>
        <p:spPr>
          <a:xfrm>
            <a:off x="1372586" y="3942203"/>
            <a:ext cx="564164" cy="569994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4158231" y="262599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4158231" y="4232455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110606" y="2787389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067494" y="261688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2067494" y="4223349"/>
            <a:ext cx="70371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2019869" y="2778283"/>
            <a:ext cx="856115" cy="1261177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169027" y="2216779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strike="sngStrike" dirty="0" smtClean="0">
                <a:latin typeface="Times"/>
                <a:cs typeface="Times"/>
              </a:rPr>
              <a:t>1</a:t>
            </a:r>
            <a:endParaRPr lang="fr-CA" sz="2000" strike="sngStrike" dirty="0">
              <a:latin typeface="Times"/>
              <a:cs typeface="Times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220848" y="275171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strike="sngStrike" dirty="0" smtClean="0">
                <a:latin typeface="Times"/>
                <a:cs typeface="Times"/>
              </a:rPr>
              <a:t>-1</a:t>
            </a:r>
            <a:endParaRPr lang="fr-CA" sz="2000" strike="sngStrike" baseline="-25000" dirty="0">
              <a:latin typeface="Times"/>
              <a:cs typeface="Times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214183" y="3716705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strike="sngStrike" dirty="0" smtClean="0">
                <a:latin typeface="Times"/>
                <a:cs typeface="Times"/>
              </a:rPr>
              <a:t>3</a:t>
            </a:r>
            <a:endParaRPr lang="fr-CA" sz="2000" strike="sngStrike" baseline="-25000" dirty="0">
              <a:latin typeface="Times"/>
              <a:cs typeface="Times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23708" y="4138980"/>
            <a:ext cx="402674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strike="sngStrike" dirty="0" smtClean="0">
                <a:latin typeface="Times"/>
                <a:cs typeface="Times"/>
              </a:rPr>
              <a:t>-4</a:t>
            </a:r>
            <a:endParaRPr lang="fr-CA" sz="2000" strike="sngStrike" baseline="-25000" dirty="0">
              <a:latin typeface="Times"/>
              <a:cs typeface="Times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067494" y="2217985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strike="sngStrike" dirty="0" smtClean="0">
                <a:latin typeface="Times"/>
                <a:cs typeface="Times"/>
              </a:rPr>
              <a:t>0.5</a:t>
            </a:r>
            <a:endParaRPr lang="fr-CA" sz="2000" strike="sngStrike" baseline="-25000" dirty="0">
              <a:latin typeface="Times"/>
              <a:cs typeface="Times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119315" y="2752920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strike="sngStrike" dirty="0" smtClean="0">
                <a:latin typeface="Times"/>
                <a:cs typeface="Times"/>
              </a:rPr>
              <a:t>-1</a:t>
            </a:r>
            <a:endParaRPr lang="fr-CA" sz="2000" strike="sngStrike" baseline="-25000" dirty="0">
              <a:latin typeface="Times"/>
              <a:cs typeface="Times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112650" y="3717911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strike="sngStrike" dirty="0" smtClean="0">
                <a:latin typeface="Times"/>
                <a:cs typeface="Times"/>
              </a:rPr>
              <a:t>1.5</a:t>
            </a:r>
            <a:endParaRPr lang="fr-CA" sz="2000" strike="sngStrike" baseline="-25000" dirty="0">
              <a:latin typeface="Times"/>
              <a:cs typeface="Times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122175" y="4140186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strike="sngStrike" dirty="0" smtClean="0">
                <a:latin typeface="Times"/>
                <a:cs typeface="Times"/>
              </a:rPr>
              <a:t>-2</a:t>
            </a:r>
            <a:endParaRPr lang="fr-CA" sz="2000" strike="sngStrike" dirty="0">
              <a:latin typeface="Times"/>
              <a:cs typeface="Times"/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 flipV="1">
            <a:off x="2051619" y="2778283"/>
            <a:ext cx="820169" cy="124574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4140769" y="2861988"/>
            <a:ext cx="825952" cy="124818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78" y="1696377"/>
            <a:ext cx="1293255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24" y="1688529"/>
            <a:ext cx="702615" cy="286251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3116801" y="24259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0.378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510447" y="2397606"/>
            <a:ext cx="31290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>
                <a:latin typeface="Times"/>
                <a:cs typeface="Times"/>
              </a:rPr>
              <a:t>2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1443607" y="4015064"/>
            <a:ext cx="398316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-1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3250481" y="4035052"/>
            <a:ext cx="50526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142204" y="2418040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000" dirty="0" smtClean="0">
                <a:latin typeface="Times"/>
                <a:cs typeface="Times"/>
              </a:rPr>
              <a:t>0.867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177418" y="4044598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0.085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27012" y="3279526"/>
            <a:ext cx="761747" cy="4001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Times"/>
                <a:cs typeface="Times"/>
              </a:rPr>
              <a:t>0.648</a:t>
            </a:r>
            <a:endParaRPr lang="fr-CA" sz="2000" dirty="0">
              <a:latin typeface="Times"/>
              <a:cs typeface="Time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86908" y="2762064"/>
            <a:ext cx="111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0.352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5004212" y="1934676"/>
            <a:ext cx="111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0.041</a:t>
            </a:r>
            <a:endParaRPr lang="fr-FR" dirty="0"/>
          </a:p>
        </p:txBody>
      </p:sp>
      <p:sp>
        <p:nvSpPr>
          <p:cNvPr id="71" name="Rectangle 70"/>
          <p:cNvSpPr/>
          <p:nvPr/>
        </p:nvSpPr>
        <p:spPr>
          <a:xfrm>
            <a:off x="5016177" y="3572871"/>
            <a:ext cx="1193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-0.082</a:t>
            </a:r>
            <a:endParaRPr lang="fr-FR" dirty="0"/>
          </a:p>
        </p:txBody>
      </p:sp>
      <p:sp>
        <p:nvSpPr>
          <p:cNvPr id="72" name="Rectangle 71"/>
          <p:cNvSpPr/>
          <p:nvPr/>
        </p:nvSpPr>
        <p:spPr>
          <a:xfrm>
            <a:off x="2911045" y="1959778"/>
            <a:ext cx="111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 smtClean="0">
                <a:latin typeface="Times"/>
                <a:cs typeface="Times"/>
              </a:rPr>
              <a:t>0.029</a:t>
            </a:r>
            <a:endParaRPr lang="fr-CA" dirty="0">
              <a:latin typeface="Times"/>
              <a:cs typeface="Time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16737" y="3532039"/>
            <a:ext cx="1107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err="1" smtClean="0">
                <a:latin typeface="Times"/>
                <a:cs typeface="Times"/>
              </a:rPr>
              <a:t>Δ</a:t>
            </a:r>
            <a:r>
              <a:rPr lang="fr-CA" dirty="0" smtClean="0">
                <a:latin typeface="Times"/>
                <a:cs typeface="Times"/>
              </a:rPr>
              <a:t> = </a:t>
            </a:r>
            <a:r>
              <a:rPr lang="fr-FR" dirty="0">
                <a:latin typeface="Times"/>
                <a:cs typeface="Times"/>
              </a:rPr>
              <a:t>0.113</a:t>
            </a:r>
            <a:endParaRPr lang="fr-CA" dirty="0">
              <a:latin typeface="Times"/>
              <a:cs typeface="Time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203272" y="4829298"/>
            <a:ext cx="1975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b="1" dirty="0" smtClean="0">
                <a:latin typeface="+mn-lt"/>
              </a:rPr>
              <a:t>mise à jour </a:t>
            </a:r>
            <a:r>
              <a:rPr lang="fr-CA" dirty="0" smtClean="0">
                <a:latin typeface="+mn-lt"/>
              </a:rPr>
              <a:t>(α=0.1)</a:t>
            </a:r>
            <a:endParaRPr lang="fr-FR" dirty="0">
              <a:latin typeface="+mn-lt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86026" y="5170680"/>
            <a:ext cx="2832506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1400" i="1" dirty="0" smtClean="0">
                <a:latin typeface="Times"/>
                <a:cs typeface="Times"/>
              </a:rPr>
              <a:t>w</a:t>
            </a:r>
            <a:r>
              <a:rPr lang="fr-CA" sz="1400" baseline="-25000" dirty="0" smtClean="0">
                <a:latin typeface="Times"/>
                <a:cs typeface="Times"/>
              </a:rPr>
              <a:t>1,3</a:t>
            </a:r>
            <a:r>
              <a:rPr lang="fr-CA" sz="1400" dirty="0" smtClean="0">
                <a:latin typeface="Times"/>
                <a:cs typeface="Times"/>
              </a:rPr>
              <a:t> </a:t>
            </a:r>
            <a:r>
              <a:rPr lang="fr-CA" sz="1400" dirty="0" smtClean="0">
                <a:sym typeface="Symbol"/>
              </a:rPr>
              <a:t> </a:t>
            </a:r>
            <a:r>
              <a:rPr lang="fr-CA" sz="1400" dirty="0" smtClean="0">
                <a:latin typeface="Times"/>
                <a:cs typeface="Times"/>
              </a:rPr>
              <a:t>0.5 + 0.1 * 2 * </a:t>
            </a:r>
            <a:r>
              <a:rPr lang="fr-FR" sz="1400" dirty="0" smtClean="0">
                <a:latin typeface="Times"/>
                <a:cs typeface="Times"/>
              </a:rPr>
              <a:t>0.029 </a:t>
            </a:r>
            <a:r>
              <a:rPr lang="fr-FR" sz="1400" dirty="0">
                <a:latin typeface="Times"/>
                <a:cs typeface="Times"/>
              </a:rPr>
              <a:t>= </a:t>
            </a:r>
            <a:r>
              <a:rPr lang="fr-FR" sz="1400" dirty="0" smtClean="0">
                <a:latin typeface="Times"/>
                <a:cs typeface="Times"/>
              </a:rPr>
              <a:t>0.506</a:t>
            </a:r>
            <a:r>
              <a:rPr lang="fr-CA" sz="1400" dirty="0" smtClean="0">
                <a:latin typeface="Times"/>
                <a:cs typeface="Times"/>
              </a:rPr>
              <a:t> </a:t>
            </a:r>
            <a:endParaRPr lang="fr-CA" sz="1400" baseline="-25000" dirty="0">
              <a:latin typeface="Times"/>
              <a:cs typeface="Times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91689" y="5487850"/>
            <a:ext cx="281085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1400" i="1" dirty="0" smtClean="0">
                <a:latin typeface="Times"/>
                <a:cs typeface="Times"/>
              </a:rPr>
              <a:t>w</a:t>
            </a:r>
            <a:r>
              <a:rPr lang="fr-CA" sz="1400" baseline="-25000" dirty="0" smtClean="0">
                <a:latin typeface="Times"/>
                <a:cs typeface="Times"/>
              </a:rPr>
              <a:t>1,4</a:t>
            </a:r>
            <a:r>
              <a:rPr lang="fr-CA" sz="1400" dirty="0" smtClean="0">
                <a:latin typeface="Times"/>
                <a:cs typeface="Times"/>
              </a:rPr>
              <a:t> </a:t>
            </a:r>
            <a:r>
              <a:rPr lang="fr-CA" sz="1400" dirty="0" smtClean="0">
                <a:sym typeface="Symbol"/>
              </a:rPr>
              <a:t> </a:t>
            </a:r>
            <a:r>
              <a:rPr lang="fr-CA" sz="1400" dirty="0" smtClean="0">
                <a:latin typeface="Times"/>
                <a:cs typeface="Times"/>
              </a:rPr>
              <a:t>-1 + 0.1 * 2 * </a:t>
            </a:r>
            <a:r>
              <a:rPr lang="fr-FR" sz="1400" dirty="0" smtClean="0">
                <a:latin typeface="Times"/>
                <a:cs typeface="Times"/>
              </a:rPr>
              <a:t>0.113 </a:t>
            </a:r>
            <a:r>
              <a:rPr lang="fr-FR" sz="1400" dirty="0">
                <a:latin typeface="Times"/>
                <a:cs typeface="Times"/>
              </a:rPr>
              <a:t>= -</a:t>
            </a:r>
            <a:r>
              <a:rPr lang="fr-FR" sz="1400" dirty="0" smtClean="0">
                <a:latin typeface="Times"/>
                <a:cs typeface="Times"/>
              </a:rPr>
              <a:t>0.977</a:t>
            </a:r>
            <a:endParaRPr lang="fr-CA" sz="1400" baseline="-25000" dirty="0">
              <a:latin typeface="Times"/>
              <a:cs typeface="Times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83673" y="5814034"/>
            <a:ext cx="289229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1400" i="1" dirty="0" smtClean="0">
                <a:latin typeface="Times"/>
                <a:cs typeface="Times"/>
              </a:rPr>
              <a:t>w</a:t>
            </a:r>
            <a:r>
              <a:rPr lang="fr-CA" sz="1400" baseline="-25000" dirty="0" smtClean="0">
                <a:latin typeface="Times"/>
                <a:cs typeface="Times"/>
              </a:rPr>
              <a:t>2,3</a:t>
            </a:r>
            <a:r>
              <a:rPr lang="fr-CA" sz="1400" dirty="0" smtClean="0">
                <a:latin typeface="Times"/>
                <a:cs typeface="Times"/>
              </a:rPr>
              <a:t> </a:t>
            </a:r>
            <a:r>
              <a:rPr lang="fr-CA" sz="1400" dirty="0" smtClean="0">
                <a:sym typeface="Symbol"/>
              </a:rPr>
              <a:t> </a:t>
            </a:r>
            <a:r>
              <a:rPr lang="fr-CA" sz="1400" dirty="0" smtClean="0">
                <a:latin typeface="Times"/>
                <a:cs typeface="Times"/>
              </a:rPr>
              <a:t>1.5 + 0.1 * -1 * </a:t>
            </a:r>
            <a:r>
              <a:rPr lang="fr-FR" sz="1400" dirty="0" smtClean="0">
                <a:latin typeface="Times"/>
                <a:cs typeface="Times"/>
              </a:rPr>
              <a:t>0.029 </a:t>
            </a:r>
            <a:r>
              <a:rPr lang="fr-FR" sz="1400" dirty="0">
                <a:latin typeface="Times"/>
                <a:cs typeface="Times"/>
              </a:rPr>
              <a:t>= </a:t>
            </a:r>
            <a:r>
              <a:rPr lang="fr-FR" sz="1400" dirty="0" smtClean="0">
                <a:latin typeface="Times"/>
                <a:cs typeface="Times"/>
              </a:rPr>
              <a:t>1.497</a:t>
            </a:r>
            <a:endParaRPr lang="fr-CA" sz="1400" baseline="-25000" dirty="0">
              <a:latin typeface="Times"/>
              <a:cs typeface="Times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89025" y="6140218"/>
            <a:ext cx="2864065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1400" i="1" dirty="0" smtClean="0">
                <a:latin typeface="Times"/>
                <a:cs typeface="Times"/>
              </a:rPr>
              <a:t>w</a:t>
            </a:r>
            <a:r>
              <a:rPr lang="fr-CA" sz="1400" baseline="-25000" dirty="0" smtClean="0">
                <a:latin typeface="Times"/>
                <a:cs typeface="Times"/>
              </a:rPr>
              <a:t>2,4</a:t>
            </a:r>
            <a:r>
              <a:rPr lang="fr-CA" sz="1400" dirty="0" smtClean="0">
                <a:latin typeface="Times"/>
                <a:cs typeface="Times"/>
              </a:rPr>
              <a:t> </a:t>
            </a:r>
            <a:r>
              <a:rPr lang="fr-CA" sz="1400" dirty="0" smtClean="0">
                <a:sym typeface="Symbol"/>
              </a:rPr>
              <a:t> </a:t>
            </a:r>
            <a:r>
              <a:rPr lang="fr-CA" sz="1400" dirty="0" smtClean="0">
                <a:latin typeface="Times"/>
                <a:cs typeface="Times"/>
              </a:rPr>
              <a:t>-2 + 0.1 * -1 * </a:t>
            </a:r>
            <a:r>
              <a:rPr lang="fr-FR" sz="1400" dirty="0">
                <a:latin typeface="Times"/>
                <a:cs typeface="Times"/>
              </a:rPr>
              <a:t>0.113 = -</a:t>
            </a:r>
            <a:r>
              <a:rPr lang="fr-FR" sz="1400" dirty="0" smtClean="0">
                <a:latin typeface="Times"/>
                <a:cs typeface="Times"/>
              </a:rPr>
              <a:t>2.011</a:t>
            </a:r>
            <a:endParaRPr lang="fr-CA" sz="1400" baseline="-25000" dirty="0">
              <a:latin typeface="Times"/>
              <a:cs typeface="Times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941615" y="5168597"/>
            <a:ext cx="301204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1400" i="1" dirty="0" smtClean="0">
                <a:latin typeface="Times"/>
                <a:cs typeface="Times"/>
              </a:rPr>
              <a:t>w</a:t>
            </a:r>
            <a:r>
              <a:rPr lang="fr-CA" sz="1400" baseline="-25000" dirty="0" smtClean="0">
                <a:latin typeface="Times"/>
                <a:cs typeface="Times"/>
              </a:rPr>
              <a:t>3,5</a:t>
            </a:r>
            <a:r>
              <a:rPr lang="fr-CA" sz="1400" dirty="0" smtClean="0">
                <a:latin typeface="Times"/>
                <a:cs typeface="Times"/>
              </a:rPr>
              <a:t> </a:t>
            </a:r>
            <a:r>
              <a:rPr lang="fr-CA" sz="1400" dirty="0" smtClean="0">
                <a:sym typeface="Symbol"/>
              </a:rPr>
              <a:t> </a:t>
            </a:r>
            <a:r>
              <a:rPr lang="fr-CA" sz="1400" dirty="0" smtClean="0">
                <a:latin typeface="Times"/>
                <a:cs typeface="Times"/>
              </a:rPr>
              <a:t>1 + 0.1 * </a:t>
            </a:r>
            <a:r>
              <a:rPr lang="fr-CA" sz="1400" dirty="0">
                <a:latin typeface="Times"/>
                <a:cs typeface="Times"/>
              </a:rPr>
              <a:t>0.378</a:t>
            </a:r>
            <a:r>
              <a:rPr lang="fr-CA" sz="1400" dirty="0" smtClean="0">
                <a:latin typeface="Times"/>
                <a:cs typeface="Times"/>
              </a:rPr>
              <a:t> * </a:t>
            </a:r>
            <a:r>
              <a:rPr lang="fr-FR" sz="1400" dirty="0" smtClean="0">
                <a:latin typeface="Times"/>
                <a:cs typeface="Times"/>
              </a:rPr>
              <a:t>0.041 </a:t>
            </a:r>
            <a:r>
              <a:rPr lang="fr-FR" sz="1400" dirty="0">
                <a:latin typeface="Times"/>
                <a:cs typeface="Times"/>
              </a:rPr>
              <a:t>= </a:t>
            </a:r>
            <a:r>
              <a:rPr lang="fr-FR" sz="1400" dirty="0" smtClean="0">
                <a:latin typeface="Times"/>
                <a:cs typeface="Times"/>
              </a:rPr>
              <a:t>1.002</a:t>
            </a:r>
            <a:endParaRPr lang="fr-CA" sz="1400" baseline="-25000" dirty="0">
              <a:latin typeface="Times"/>
              <a:cs typeface="Times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2947278" y="5485767"/>
            <a:ext cx="3256187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1400" i="1" dirty="0" smtClean="0">
                <a:latin typeface="Times"/>
                <a:cs typeface="Times"/>
              </a:rPr>
              <a:t>w</a:t>
            </a:r>
            <a:r>
              <a:rPr lang="fr-CA" sz="1400" baseline="-25000" dirty="0" smtClean="0">
                <a:latin typeface="Times"/>
                <a:cs typeface="Times"/>
              </a:rPr>
              <a:t>3,6</a:t>
            </a:r>
            <a:r>
              <a:rPr lang="fr-CA" sz="1400" dirty="0" smtClean="0">
                <a:latin typeface="Times"/>
                <a:cs typeface="Times"/>
              </a:rPr>
              <a:t> </a:t>
            </a:r>
            <a:r>
              <a:rPr lang="fr-CA" sz="1400" dirty="0" smtClean="0">
                <a:sym typeface="Symbol"/>
              </a:rPr>
              <a:t> </a:t>
            </a:r>
            <a:r>
              <a:rPr lang="fr-CA" sz="1400" dirty="0" smtClean="0">
                <a:latin typeface="Times"/>
                <a:cs typeface="Times"/>
              </a:rPr>
              <a:t>-1 + 0.1 * </a:t>
            </a:r>
            <a:r>
              <a:rPr lang="fr-CA" sz="1400" dirty="0">
                <a:latin typeface="Times"/>
                <a:cs typeface="Times"/>
              </a:rPr>
              <a:t>0.378</a:t>
            </a:r>
            <a:r>
              <a:rPr lang="fr-CA" sz="1400" dirty="0" smtClean="0">
                <a:latin typeface="Times"/>
                <a:cs typeface="Times"/>
              </a:rPr>
              <a:t> * </a:t>
            </a:r>
            <a:r>
              <a:rPr lang="fr-FR" sz="1400" dirty="0">
                <a:latin typeface="Times"/>
                <a:cs typeface="Times"/>
              </a:rPr>
              <a:t>-</a:t>
            </a:r>
            <a:r>
              <a:rPr lang="fr-FR" sz="1400" dirty="0" smtClean="0">
                <a:latin typeface="Times"/>
                <a:cs typeface="Times"/>
              </a:rPr>
              <a:t>0.082</a:t>
            </a:r>
            <a:r>
              <a:rPr lang="fr-FR" sz="1400" dirty="0" smtClean="0"/>
              <a:t> </a:t>
            </a:r>
            <a:r>
              <a:rPr lang="fr-FR" sz="1400" dirty="0">
                <a:latin typeface="Times"/>
                <a:cs typeface="Times"/>
              </a:rPr>
              <a:t>= </a:t>
            </a:r>
            <a:r>
              <a:rPr lang="fr-FR" sz="1400" dirty="0" smtClean="0">
                <a:latin typeface="Times"/>
                <a:cs typeface="Times"/>
              </a:rPr>
              <a:t>-1.003</a:t>
            </a:r>
            <a:endParaRPr lang="fr-CA" sz="1400" baseline="-25000" dirty="0">
              <a:latin typeface="Times"/>
              <a:cs typeface="Times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2939262" y="5811951"/>
            <a:ext cx="2832506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1400" i="1" dirty="0" smtClean="0">
                <a:latin typeface="Times"/>
                <a:cs typeface="Times"/>
              </a:rPr>
              <a:t>w</a:t>
            </a:r>
            <a:r>
              <a:rPr lang="fr-CA" sz="1400" baseline="-25000" dirty="0" smtClean="0">
                <a:latin typeface="Times"/>
                <a:cs typeface="Times"/>
              </a:rPr>
              <a:t>4,5</a:t>
            </a:r>
            <a:r>
              <a:rPr lang="fr-CA" sz="1400" dirty="0" smtClean="0">
                <a:latin typeface="Times"/>
                <a:cs typeface="Times"/>
              </a:rPr>
              <a:t> </a:t>
            </a:r>
            <a:r>
              <a:rPr lang="fr-CA" sz="1400" dirty="0" smtClean="0">
                <a:sym typeface="Symbol"/>
              </a:rPr>
              <a:t> </a:t>
            </a:r>
            <a:r>
              <a:rPr lang="fr-CA" sz="1400" dirty="0" smtClean="0">
                <a:latin typeface="Times"/>
                <a:cs typeface="Times"/>
              </a:rPr>
              <a:t>3 + 0.1 * </a:t>
            </a:r>
            <a:r>
              <a:rPr lang="fr-CA" sz="1400" dirty="0">
                <a:latin typeface="Times"/>
                <a:cs typeface="Times"/>
              </a:rPr>
              <a:t>0.5</a:t>
            </a:r>
            <a:r>
              <a:rPr lang="fr-CA" sz="1400" dirty="0" smtClean="0">
                <a:latin typeface="Times"/>
                <a:cs typeface="Times"/>
              </a:rPr>
              <a:t> * </a:t>
            </a:r>
            <a:r>
              <a:rPr lang="fr-FR" sz="1400" dirty="0" smtClean="0">
                <a:latin typeface="Times"/>
                <a:cs typeface="Times"/>
              </a:rPr>
              <a:t>0.041 </a:t>
            </a:r>
            <a:r>
              <a:rPr lang="fr-FR" sz="1400" dirty="0">
                <a:latin typeface="Times"/>
                <a:cs typeface="Times"/>
              </a:rPr>
              <a:t>= 3.002</a:t>
            </a:r>
            <a:endParaRPr lang="fr-CA" sz="1400" baseline="-25000" dirty="0">
              <a:latin typeface="Times"/>
              <a:cs typeface="Times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2944614" y="6138135"/>
            <a:ext cx="310663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1400" i="1" dirty="0" smtClean="0">
                <a:latin typeface="Times"/>
                <a:cs typeface="Times"/>
              </a:rPr>
              <a:t>w</a:t>
            </a:r>
            <a:r>
              <a:rPr lang="fr-CA" sz="1400" baseline="-25000" dirty="0" smtClean="0">
                <a:latin typeface="Times"/>
                <a:cs typeface="Times"/>
              </a:rPr>
              <a:t>4,6</a:t>
            </a:r>
            <a:r>
              <a:rPr lang="fr-CA" sz="1400" dirty="0" smtClean="0">
                <a:latin typeface="Times"/>
                <a:cs typeface="Times"/>
              </a:rPr>
              <a:t> </a:t>
            </a:r>
            <a:r>
              <a:rPr lang="fr-CA" sz="1400" dirty="0" smtClean="0">
                <a:sym typeface="Symbol"/>
              </a:rPr>
              <a:t> </a:t>
            </a:r>
            <a:r>
              <a:rPr lang="fr-CA" sz="1400" dirty="0" smtClean="0">
                <a:latin typeface="Times"/>
                <a:cs typeface="Times"/>
              </a:rPr>
              <a:t>-4 + 0.1 * </a:t>
            </a:r>
            <a:r>
              <a:rPr lang="fr-CA" sz="1400" dirty="0">
                <a:latin typeface="Times"/>
                <a:cs typeface="Times"/>
              </a:rPr>
              <a:t>0.5</a:t>
            </a:r>
            <a:r>
              <a:rPr lang="fr-CA" sz="1400" dirty="0" smtClean="0">
                <a:latin typeface="Times"/>
                <a:cs typeface="Times"/>
              </a:rPr>
              <a:t> * </a:t>
            </a:r>
            <a:r>
              <a:rPr lang="fr-FR" sz="1400" dirty="0">
                <a:latin typeface="Times"/>
                <a:cs typeface="Times"/>
              </a:rPr>
              <a:t>-</a:t>
            </a:r>
            <a:r>
              <a:rPr lang="fr-FR" sz="1400" dirty="0" smtClean="0">
                <a:latin typeface="Times"/>
                <a:cs typeface="Times"/>
              </a:rPr>
              <a:t>0.082</a:t>
            </a:r>
            <a:r>
              <a:rPr lang="fr-FR" sz="1400" dirty="0" smtClean="0"/>
              <a:t> </a:t>
            </a:r>
            <a:r>
              <a:rPr lang="fr-FR" sz="1400" dirty="0">
                <a:latin typeface="Times"/>
                <a:cs typeface="Times"/>
              </a:rPr>
              <a:t>= -</a:t>
            </a:r>
            <a:r>
              <a:rPr lang="fr-FR" sz="1400" dirty="0" smtClean="0">
                <a:latin typeface="Times"/>
                <a:cs typeface="Times"/>
              </a:rPr>
              <a:t>4.004</a:t>
            </a:r>
            <a:endParaRPr lang="fr-CA" sz="1400" baseline="-25000" dirty="0">
              <a:latin typeface="Times"/>
              <a:cs typeface="Times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6105682" y="5468411"/>
            <a:ext cx="3012042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1400" i="1" dirty="0" smtClean="0">
                <a:latin typeface="Times"/>
                <a:cs typeface="Times"/>
              </a:rPr>
              <a:t>w</a:t>
            </a:r>
            <a:r>
              <a:rPr lang="fr-CA" sz="1400" baseline="-25000" dirty="0" smtClean="0">
                <a:latin typeface="Times"/>
                <a:cs typeface="Times"/>
              </a:rPr>
              <a:t>5,7</a:t>
            </a:r>
            <a:r>
              <a:rPr lang="fr-CA" sz="1400" dirty="0" smtClean="0">
                <a:latin typeface="Times"/>
                <a:cs typeface="Times"/>
              </a:rPr>
              <a:t> </a:t>
            </a:r>
            <a:r>
              <a:rPr lang="fr-CA" sz="1400" dirty="0" smtClean="0">
                <a:sym typeface="Symbol"/>
              </a:rPr>
              <a:t> </a:t>
            </a:r>
            <a:r>
              <a:rPr lang="fr-CA" sz="1400" dirty="0" smtClean="0">
                <a:latin typeface="Times"/>
                <a:cs typeface="Times"/>
              </a:rPr>
              <a:t>1 + 0.1 * 0.867 * </a:t>
            </a:r>
            <a:r>
              <a:rPr lang="fr-FR" sz="1400" dirty="0" smtClean="0">
                <a:latin typeface="Times"/>
                <a:cs typeface="Times"/>
              </a:rPr>
              <a:t>0.352 </a:t>
            </a:r>
            <a:r>
              <a:rPr lang="fr-FR" sz="1400" dirty="0">
                <a:latin typeface="Times"/>
                <a:cs typeface="Times"/>
              </a:rPr>
              <a:t>= </a:t>
            </a:r>
            <a:r>
              <a:rPr lang="fr-FR" sz="1400" dirty="0" smtClean="0">
                <a:latin typeface="Times"/>
                <a:cs typeface="Times"/>
              </a:rPr>
              <a:t>1.031</a:t>
            </a:r>
            <a:endParaRPr lang="fr-CA" sz="1400" baseline="-25000" dirty="0">
              <a:latin typeface="Times"/>
              <a:cs typeface="Times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6111034" y="5767859"/>
            <a:ext cx="3131616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CA" sz="1400" i="1" dirty="0" smtClean="0">
                <a:latin typeface="Times"/>
                <a:cs typeface="Times"/>
              </a:rPr>
              <a:t>w</a:t>
            </a:r>
            <a:r>
              <a:rPr lang="fr-CA" sz="1400" baseline="-25000" dirty="0" smtClean="0">
                <a:latin typeface="Times"/>
                <a:cs typeface="Times"/>
              </a:rPr>
              <a:t>6,7</a:t>
            </a:r>
            <a:r>
              <a:rPr lang="fr-CA" sz="1400" dirty="0" smtClean="0">
                <a:latin typeface="Times"/>
                <a:cs typeface="Times"/>
              </a:rPr>
              <a:t> </a:t>
            </a:r>
            <a:r>
              <a:rPr lang="fr-CA" sz="1400" dirty="0" smtClean="0">
                <a:sym typeface="Symbol"/>
              </a:rPr>
              <a:t> </a:t>
            </a:r>
            <a:r>
              <a:rPr lang="fr-CA" sz="1400" dirty="0" smtClean="0">
                <a:latin typeface="Times"/>
                <a:cs typeface="Times"/>
                <a:sym typeface="Symbol"/>
              </a:rPr>
              <a:t>-3</a:t>
            </a:r>
            <a:r>
              <a:rPr lang="fr-CA" sz="1400" dirty="0" smtClean="0">
                <a:latin typeface="Times"/>
                <a:cs typeface="Times"/>
              </a:rPr>
              <a:t> + 0.1 * </a:t>
            </a:r>
            <a:r>
              <a:rPr lang="fr-FR" sz="1400" dirty="0" smtClean="0">
                <a:latin typeface="Times"/>
                <a:cs typeface="Times"/>
              </a:rPr>
              <a:t>0.085 </a:t>
            </a:r>
            <a:r>
              <a:rPr lang="fr-CA" sz="1400" dirty="0" smtClean="0">
                <a:latin typeface="Times"/>
                <a:cs typeface="Times"/>
              </a:rPr>
              <a:t>* </a:t>
            </a:r>
            <a:r>
              <a:rPr lang="fr-FR" sz="1400" dirty="0">
                <a:latin typeface="Times"/>
                <a:cs typeface="Times"/>
              </a:rPr>
              <a:t>0.352 </a:t>
            </a:r>
            <a:r>
              <a:rPr lang="fr-FR" sz="1400" dirty="0" smtClean="0">
                <a:latin typeface="Times"/>
                <a:cs typeface="Times"/>
              </a:rPr>
              <a:t>= -</a:t>
            </a:r>
            <a:r>
              <a:rPr lang="fr-FR" sz="1400" dirty="0">
                <a:latin typeface="Times"/>
                <a:cs typeface="Times"/>
              </a:rPr>
              <a:t>2.997</a:t>
            </a:r>
            <a:endParaRPr lang="fr-CA" sz="1400" baseline="-25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998427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Retour sur la notion de généralisation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Comment choisir le nombre de neurones cachés?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pic>
        <p:nvPicPr>
          <p:cNvPr id="10" name="Image 9" descr="Sans tit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193924"/>
            <a:ext cx="5389560" cy="372745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55675" y="2193924"/>
            <a:ext cx="78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latin typeface="+mj-lt"/>
              </a:rPr>
              <a:t>Erreur</a:t>
            </a:r>
            <a:endParaRPr lang="fr-CA" b="1" dirty="0"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40075" y="5801280"/>
            <a:ext cx="246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latin typeface="+mj-lt"/>
              </a:rPr>
              <a:t>Nb. de neurones cachés</a:t>
            </a:r>
            <a:endParaRPr lang="fr-CA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291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Retour sur la notion de généralisation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Comment choisir le nombre de neurones cachés?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pic>
        <p:nvPicPr>
          <p:cNvPr id="10" name="Image 9" descr="Sans tit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193924"/>
            <a:ext cx="5389560" cy="372745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55675" y="2193924"/>
            <a:ext cx="78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latin typeface="+mj-lt"/>
              </a:rPr>
              <a:t>Erreur</a:t>
            </a:r>
            <a:endParaRPr lang="fr-CA" b="1" dirty="0"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40075" y="58012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latin typeface="+mj-lt"/>
              </a:rPr>
              <a:t>Nb. d’itérations</a:t>
            </a:r>
            <a:endParaRPr lang="fr-CA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318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Retour sur la notion de généralisation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Comment choisir le nombre de neurones cachés?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pic>
        <p:nvPicPr>
          <p:cNvPr id="10" name="Image 9" descr="Sans tit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193924"/>
            <a:ext cx="5389560" cy="372745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55675" y="2193924"/>
            <a:ext cx="78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latin typeface="+mj-lt"/>
              </a:rPr>
              <a:t>Erreur</a:t>
            </a:r>
            <a:endParaRPr lang="fr-CA" b="1" dirty="0"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40075" y="5801280"/>
            <a:ext cx="2790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latin typeface="+mj-lt"/>
              </a:rPr>
              <a:t>Capacité de mémoriser </a:t>
            </a:r>
            <a:br>
              <a:rPr lang="fr-CA" b="1" dirty="0" smtClean="0">
                <a:latin typeface="+mj-lt"/>
              </a:rPr>
            </a:br>
            <a:r>
              <a:rPr lang="fr-CA" b="1" dirty="0" smtClean="0">
                <a:latin typeface="+mj-lt"/>
              </a:rPr>
              <a:t>l’ensemble d’entraînement</a:t>
            </a:r>
            <a:endParaRPr lang="fr-CA" b="1" dirty="0">
              <a:latin typeface="+mj-lt"/>
            </a:endParaRPr>
          </a:p>
        </p:txBody>
      </p:sp>
      <p:sp>
        <p:nvSpPr>
          <p:cNvPr id="16" name="Forme libre 15"/>
          <p:cNvSpPr/>
          <p:nvPr/>
        </p:nvSpPr>
        <p:spPr>
          <a:xfrm>
            <a:off x="4302125" y="3873500"/>
            <a:ext cx="2667000" cy="1127125"/>
          </a:xfrm>
          <a:custGeom>
            <a:avLst/>
            <a:gdLst>
              <a:gd name="connsiteX0" fmla="*/ 0 w 2667000"/>
              <a:gd name="connsiteY0" fmla="*/ 1127125 h 1127125"/>
              <a:gd name="connsiteX1" fmla="*/ 682625 w 2667000"/>
              <a:gd name="connsiteY1" fmla="*/ 206375 h 1127125"/>
              <a:gd name="connsiteX2" fmla="*/ 2667000 w 2667000"/>
              <a:gd name="connsiteY2" fmla="*/ 0 h 112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127125">
                <a:moveTo>
                  <a:pt x="0" y="1127125"/>
                </a:moveTo>
                <a:cubicBezTo>
                  <a:pt x="119062" y="760677"/>
                  <a:pt x="238125" y="394229"/>
                  <a:pt x="682625" y="206375"/>
                </a:cubicBezTo>
                <a:cubicBezTo>
                  <a:pt x="1127125" y="18521"/>
                  <a:pt x="2275417" y="42333"/>
                  <a:pt x="2667000" y="0"/>
                </a:cubicBezTo>
              </a:path>
            </a:pathLst>
          </a:cu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/>
          <p:cNvSpPr txBox="1"/>
          <p:nvPr/>
        </p:nvSpPr>
        <p:spPr>
          <a:xfrm>
            <a:off x="6999285" y="3550334"/>
            <a:ext cx="2058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>
                <a:solidFill>
                  <a:srgbClr val="000090"/>
                </a:solidFill>
                <a:latin typeface="+mj-lt"/>
              </a:rPr>
              <a:t>On veut trouver</a:t>
            </a:r>
          </a:p>
          <a:p>
            <a:r>
              <a:rPr lang="fr-CA" b="1" dirty="0" smtClean="0">
                <a:solidFill>
                  <a:srgbClr val="000090"/>
                </a:solidFill>
                <a:latin typeface="+mj-lt"/>
              </a:rPr>
              <a:t>ce point, sans </a:t>
            </a:r>
            <a:br>
              <a:rPr lang="fr-CA" b="1" dirty="0" smtClean="0">
                <a:solidFill>
                  <a:srgbClr val="000090"/>
                </a:solidFill>
                <a:latin typeface="+mj-lt"/>
              </a:rPr>
            </a:br>
            <a:r>
              <a:rPr lang="fr-CA" b="1" dirty="0" smtClean="0">
                <a:solidFill>
                  <a:srgbClr val="000090"/>
                </a:solidFill>
                <a:latin typeface="+mj-lt"/>
              </a:rPr>
              <a:t>sous-apprentissage </a:t>
            </a:r>
          </a:p>
          <a:p>
            <a:r>
              <a:rPr lang="fr-CA" b="1" dirty="0" smtClean="0">
                <a:solidFill>
                  <a:srgbClr val="000090"/>
                </a:solidFill>
                <a:latin typeface="+mj-lt"/>
              </a:rPr>
              <a:t>ni </a:t>
            </a:r>
            <a:r>
              <a:rPr lang="fr-CA" b="1" dirty="0" err="1" smtClean="0">
                <a:solidFill>
                  <a:srgbClr val="000090"/>
                </a:solidFill>
                <a:latin typeface="+mj-lt"/>
              </a:rPr>
              <a:t>surapprentissage</a:t>
            </a:r>
            <a:endParaRPr lang="fr-CA" b="1" dirty="0" smtClean="0">
              <a:solidFill>
                <a:srgbClr val="00009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44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Hyper-paramètres</a:t>
            </a:r>
            <a:endParaRPr lang="fr-CA" sz="1800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199" y="1600200"/>
            <a:ext cx="8385175" cy="4525963"/>
          </a:xfrm>
        </p:spPr>
        <p:txBody>
          <a:bodyPr/>
          <a:lstStyle/>
          <a:p>
            <a:r>
              <a:rPr lang="fr-CA" dirty="0" smtClean="0"/>
              <a:t>Dans tous les algorithmes d’apprentissage qu’on a vu jusqu’à maintenant, il y avait des « options » à déterminer</a:t>
            </a:r>
          </a:p>
          <a:p>
            <a:pPr lvl="1"/>
            <a:r>
              <a:rPr lang="fr-CA" i="1" dirty="0" smtClean="0"/>
              <a:t>k</a:t>
            </a:r>
            <a:r>
              <a:rPr lang="fr-CA" dirty="0" smtClean="0"/>
              <a:t> plus proche voisins: la valeur de « k »</a:t>
            </a:r>
          </a:p>
          <a:p>
            <a:pPr lvl="1"/>
            <a:r>
              <a:rPr lang="fr-CA" dirty="0"/>
              <a:t>P</a:t>
            </a:r>
            <a:r>
              <a:rPr lang="fr-CA" dirty="0" smtClean="0"/>
              <a:t>erceptron et régression logistique: le taux d’apprentissage      , nb. itérations N</a:t>
            </a:r>
          </a:p>
          <a:p>
            <a:pPr lvl="1"/>
            <a:r>
              <a:rPr lang="fr-CA" dirty="0" smtClean="0"/>
              <a:t>réseau de neurones: taux d’apprentissage, nb. d’itérations, nombre de neurones cachés, fonction d’activation </a:t>
            </a:r>
          </a:p>
          <a:p>
            <a:r>
              <a:rPr lang="fr-CA" dirty="0" smtClean="0"/>
              <a:t>On appelle ces « options » des </a:t>
            </a:r>
            <a:r>
              <a:rPr lang="fr-CA" b="1" dirty="0" smtClean="0"/>
              <a:t>hyper-paramètres</a:t>
            </a:r>
            <a:endParaRPr lang="fr-CA" dirty="0" smtClean="0"/>
          </a:p>
          <a:p>
            <a:pPr lvl="1"/>
            <a:r>
              <a:rPr lang="fr-CA" dirty="0"/>
              <a:t>c</a:t>
            </a:r>
            <a:r>
              <a:rPr lang="fr-CA" dirty="0" smtClean="0"/>
              <a:t>hoisir la valeur qui marche le mieux sur l’ensemble d’entraînement est en général une mauvaise idée (mène à du </a:t>
            </a:r>
            <a:r>
              <a:rPr lang="fr-CA" dirty="0" err="1" smtClean="0"/>
              <a:t>surapprentissage</a:t>
            </a:r>
            <a:r>
              <a:rPr lang="fr-CA" dirty="0" smtClean="0"/>
              <a:t>)</a:t>
            </a:r>
          </a:p>
          <a:p>
            <a:pPr lvl="2"/>
            <a:r>
              <a:rPr lang="fr-CA" dirty="0" smtClean="0"/>
              <a:t>pour le </a:t>
            </a:r>
            <a:r>
              <a:rPr lang="fr-CA" i="1" dirty="0" smtClean="0"/>
              <a:t>k</a:t>
            </a:r>
            <a:r>
              <a:rPr lang="fr-CA" dirty="0" smtClean="0"/>
              <a:t> plus proche voisin, l’optimal sera toujours </a:t>
            </a:r>
            <a:r>
              <a:rPr lang="fr-CA" i="1" dirty="0" smtClean="0"/>
              <a:t>k=1</a:t>
            </a:r>
          </a:p>
          <a:p>
            <a:pPr lvl="1"/>
            <a:r>
              <a:rPr lang="fr-CA" dirty="0" smtClean="0"/>
              <a:t>on ne peut pas utiliser l’ensemble de test non plus, </a:t>
            </a:r>
            <a:r>
              <a:rPr lang="fr-CA" b="1" dirty="0" smtClean="0"/>
              <a:t>ça serait tricher!</a:t>
            </a:r>
          </a:p>
          <a:p>
            <a:pPr lvl="1"/>
            <a:r>
              <a:rPr lang="fr-CA" dirty="0" smtClean="0"/>
              <a:t>en pratique, on garde un autre ensemble de côté, l’</a:t>
            </a:r>
            <a:r>
              <a:rPr lang="fr-CA" b="1" dirty="0" smtClean="0"/>
              <a:t>ensemble de validation</a:t>
            </a:r>
            <a:r>
              <a:rPr lang="fr-CA" dirty="0" smtClean="0"/>
              <a:t>, pour choisir la valeur de ce paramètre</a:t>
            </a:r>
          </a:p>
          <a:p>
            <a:r>
              <a:rPr lang="fr-CA" dirty="0" smtClean="0"/>
              <a:t>Sélectionner les valeurs d’hyper-paramètres est une forme d’apprentissage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133" y="2715932"/>
            <a:ext cx="173485" cy="15613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538" y="3260890"/>
            <a:ext cx="410056" cy="2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6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Procédure d’évaluation complète</a:t>
            </a:r>
            <a:endParaRPr lang="fr-CA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Utilisation typique d’un algorithme d’apprentissage</a:t>
            </a:r>
          </a:p>
          <a:p>
            <a:pPr lvl="1"/>
            <a:r>
              <a:rPr lang="fr-CA" dirty="0"/>
              <a:t>s</a:t>
            </a:r>
            <a:r>
              <a:rPr lang="fr-CA" dirty="0" smtClean="0"/>
              <a:t>éparer nos données en 3 ensembles: </a:t>
            </a:r>
            <a:br>
              <a:rPr lang="fr-CA" dirty="0" smtClean="0"/>
            </a:br>
            <a:r>
              <a:rPr lang="fr-CA" dirty="0" smtClean="0"/>
              <a:t>entraînement (70%), validation (15%) et test (15%)</a:t>
            </a:r>
          </a:p>
          <a:p>
            <a:pPr lvl="1"/>
            <a:r>
              <a:rPr lang="fr-CA" dirty="0"/>
              <a:t>f</a:t>
            </a:r>
            <a:r>
              <a:rPr lang="fr-CA" dirty="0" smtClean="0"/>
              <a:t>aire une liste de valeurs des hyper-paramètres à essayer</a:t>
            </a:r>
          </a:p>
          <a:p>
            <a:pPr lvl="1"/>
            <a:r>
              <a:rPr lang="fr-CA" dirty="0"/>
              <a:t>p</a:t>
            </a:r>
            <a:r>
              <a:rPr lang="fr-CA" dirty="0" smtClean="0"/>
              <a:t>our chaque élément de cette liste, lancer l’algorithme d’apprentissage sur l’ensemble d’entraînement et mesurer la performance sur l’ensemble de validation</a:t>
            </a:r>
          </a:p>
          <a:p>
            <a:pPr lvl="1"/>
            <a:r>
              <a:rPr lang="fr-CA" dirty="0"/>
              <a:t>r</a:t>
            </a:r>
            <a:r>
              <a:rPr lang="fr-CA" dirty="0" smtClean="0"/>
              <a:t>éutiliser la valeur des hyper-paramètres avec la meilleure performance en validation, pour calculer la performance sur l’ensemble de test</a:t>
            </a:r>
          </a:p>
          <a:p>
            <a:r>
              <a:rPr lang="fr-CA" dirty="0" smtClean="0"/>
              <a:t>La performance sur l’ensemble de test est alors une </a:t>
            </a:r>
            <a:r>
              <a:rPr lang="fr-CA" b="1" dirty="0" smtClean="0"/>
              <a:t>estimation non-biaisée</a:t>
            </a:r>
            <a:r>
              <a:rPr lang="fr-CA" dirty="0" smtClean="0"/>
              <a:t> (non-optimiste) de la performance de généralisation de l’algorithme</a:t>
            </a:r>
          </a:p>
          <a:p>
            <a:r>
              <a:rPr lang="fr-CA" dirty="0" smtClean="0"/>
              <a:t>On peut utiliser la performance pour comparer des algorithmes d’apprentissage différents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9883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Autres définitions</a:t>
            </a:r>
            <a:endParaRPr lang="fr-CA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 smtClean="0"/>
              <a:t>Capacité</a:t>
            </a:r>
            <a:r>
              <a:rPr lang="fr-CA" dirty="0" smtClean="0"/>
              <a:t> d’un modèle      : habilité d’un modèle à réduire son erreur d’entraînement, à mémoriser ces données</a:t>
            </a:r>
          </a:p>
          <a:p>
            <a:r>
              <a:rPr lang="fr-CA" b="1" dirty="0" smtClean="0"/>
              <a:t>Modèle paramétrique</a:t>
            </a:r>
            <a:r>
              <a:rPr lang="fr-CA" dirty="0" smtClean="0"/>
              <a:t>: modèle dont la capacité n’augmente pas avec le nombre de données (Perceptron, régression logistique, réseau de neurones avec un </a:t>
            </a:r>
            <a:r>
              <a:rPr lang="fr-CA" b="1" dirty="0" smtClean="0"/>
              <a:t>nombre de neurones fixe</a:t>
            </a:r>
            <a:r>
              <a:rPr lang="fr-CA" dirty="0" smtClean="0"/>
              <a:t>)</a:t>
            </a:r>
          </a:p>
          <a:p>
            <a:r>
              <a:rPr lang="fr-CA" b="1" dirty="0" smtClean="0"/>
              <a:t>Modèle non</a:t>
            </a:r>
            <a:r>
              <a:rPr lang="fr-CA" b="1" dirty="0"/>
              <a:t>-</a:t>
            </a:r>
            <a:r>
              <a:rPr lang="fr-CA" b="1" dirty="0" smtClean="0"/>
              <a:t>paramétrique</a:t>
            </a:r>
            <a:r>
              <a:rPr lang="fr-CA" dirty="0" smtClean="0"/>
              <a:t>: l’inverse de paramétrique, la capacité augmente avec la taille de l’ensemble d’entraînement (</a:t>
            </a:r>
            <a:r>
              <a:rPr lang="fr-CA" i="1" dirty="0" smtClean="0"/>
              <a:t>k</a:t>
            </a:r>
            <a:r>
              <a:rPr lang="fr-CA" dirty="0" smtClean="0"/>
              <a:t> plus proche voisin, réseau de neurones avec un </a:t>
            </a:r>
            <a:r>
              <a:rPr lang="fr-CA" b="1" dirty="0" smtClean="0"/>
              <a:t>nombre de neurones adapté aux données d’entraînement</a:t>
            </a:r>
            <a:r>
              <a:rPr lang="fr-CA" dirty="0" smtClean="0"/>
              <a:t>)</a:t>
            </a:r>
            <a:endParaRPr lang="fr-CA" dirty="0"/>
          </a:p>
          <a:p>
            <a:r>
              <a:rPr lang="fr-CA" b="1" dirty="0" smtClean="0"/>
              <a:t>Époque</a:t>
            </a:r>
            <a:r>
              <a:rPr lang="fr-CA" dirty="0" smtClean="0"/>
              <a:t>: une itération complète sur tous les exemples d’entraînement</a:t>
            </a:r>
          </a:p>
          <a:p>
            <a:r>
              <a:rPr lang="fr-CA" b="1" dirty="0" smtClean="0"/>
              <a:t>Fonction d’activation</a:t>
            </a:r>
            <a:r>
              <a:rPr lang="fr-CA" dirty="0" smtClean="0"/>
              <a:t>: fonction non-linéaire          des neurones cachés</a:t>
            </a:r>
            <a:endParaRPr lang="fr-CA" dirty="0"/>
          </a:p>
          <a:p>
            <a:endParaRPr lang="fr-C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13" y="1658713"/>
            <a:ext cx="171750" cy="2576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94" y="4944926"/>
            <a:ext cx="451062" cy="3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smtClean="0"/>
              <a:t>Illustration: 3 plus proches voisins</a:t>
            </a:r>
            <a:endParaRPr lang="fr-CA" noProof="0" dirty="0"/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Reconnaissance de caractère: est-ce un ‘e’ ou un ‘o’?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5C2-26F0-C84F-B484-A651D7D8109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4464"/>
            <a:ext cx="8211932" cy="189617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2534997" y="2318541"/>
            <a:ext cx="41385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2400" b="1" dirty="0" smtClean="0">
                <a:latin typeface="+mj-lt"/>
              </a:rPr>
              <a:t>Ensemble d’entraînement</a:t>
            </a:r>
          </a:p>
          <a:p>
            <a:pPr algn="ctr"/>
            <a:r>
              <a:rPr lang="fr-CA" dirty="0" smtClean="0">
                <a:latin typeface="+mj-lt"/>
              </a:rPr>
              <a:t>(100 exemples d’apprentissage par classe)</a:t>
            </a:r>
            <a:endParaRPr lang="fr-CA" dirty="0">
              <a:latin typeface="+mj-lt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993316" y="5226853"/>
            <a:ext cx="104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+mj-lt"/>
              </a:rPr>
              <a:t>C</a:t>
            </a:r>
            <a:r>
              <a:rPr lang="fr-CA" dirty="0" smtClean="0">
                <a:latin typeface="+mj-lt"/>
              </a:rPr>
              <a:t>lasse ‘e’</a:t>
            </a:r>
            <a:endParaRPr lang="fr-CA" dirty="0">
              <a:latin typeface="+mj-l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100243" y="5226853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+mj-lt"/>
              </a:rPr>
              <a:t>C</a:t>
            </a:r>
            <a:r>
              <a:rPr lang="fr-CA" dirty="0" smtClean="0">
                <a:latin typeface="+mj-lt"/>
              </a:rPr>
              <a:t>lasse ‘o’</a:t>
            </a:r>
            <a:endParaRPr lang="fr-CA" dirty="0">
              <a:latin typeface="+mj-lt"/>
            </a:endParaRPr>
          </a:p>
        </p:txBody>
      </p:sp>
      <p:sp>
        <p:nvSpPr>
          <p:cNvPr id="28" name="Accolade ouvrante 27"/>
          <p:cNvSpPr/>
          <p:nvPr/>
        </p:nvSpPr>
        <p:spPr>
          <a:xfrm>
            <a:off x="2357669" y="3148574"/>
            <a:ext cx="286503" cy="3893573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fr-CA"/>
          </a:p>
        </p:txBody>
      </p:sp>
      <p:sp>
        <p:nvSpPr>
          <p:cNvPr id="29" name="Accolade ouvrante 28"/>
          <p:cNvSpPr/>
          <p:nvPr/>
        </p:nvSpPr>
        <p:spPr>
          <a:xfrm>
            <a:off x="6509844" y="3155220"/>
            <a:ext cx="286503" cy="3893573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391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L’apprentissage automatique permet d’extraire une expertise (humaine) à partir de données</a:t>
            </a:r>
          </a:p>
          <a:p>
            <a:r>
              <a:rPr lang="fr-CA" dirty="0" smtClean="0"/>
              <a:t>Nous avons vu le cas spécifique de la classification</a:t>
            </a:r>
          </a:p>
          <a:p>
            <a:pPr lvl="1"/>
            <a:r>
              <a:rPr lang="fr-CA" dirty="0" smtClean="0"/>
              <a:t>il existe plusieurs autres problèmes pour lesquels l’apprentissage automatique peut être utile (voir le cours </a:t>
            </a:r>
            <a:r>
              <a:rPr lang="fr-CA" b="1" dirty="0"/>
              <a:t>IFT 603 - </a:t>
            </a:r>
            <a:r>
              <a:rPr lang="fr-FR" b="1" dirty="0"/>
              <a:t>Techniques </a:t>
            </a:r>
            <a:r>
              <a:rPr lang="fr-FR" b="1" dirty="0" smtClean="0"/>
              <a:t>d'apprentissage</a:t>
            </a:r>
            <a:r>
              <a:rPr lang="fr-FR" dirty="0" smtClean="0"/>
              <a:t>)</a:t>
            </a:r>
            <a:endParaRPr lang="fr-CA" dirty="0" smtClean="0"/>
          </a:p>
          <a:p>
            <a:r>
              <a:rPr lang="fr-CA" dirty="0" smtClean="0"/>
              <a:t>L’algorithme des </a:t>
            </a:r>
            <a:r>
              <a:rPr lang="fr-CA" i="1" dirty="0" smtClean="0"/>
              <a:t>k</a:t>
            </a:r>
            <a:r>
              <a:rPr lang="fr-CA" dirty="0" smtClean="0"/>
              <a:t> plus proches voisins est simple et puissant (non-linéaire), mais peut être lent avec de grands ensembles de données</a:t>
            </a:r>
          </a:p>
          <a:p>
            <a:r>
              <a:rPr lang="fr-CA" dirty="0" smtClean="0"/>
              <a:t>Les algorithmes linéaires du Perceptron et de la régression logistique sont moins puissants mais efficaces</a:t>
            </a:r>
          </a:p>
          <a:p>
            <a:r>
              <a:rPr lang="fr-CA" dirty="0" smtClean="0"/>
              <a:t>Les réseaux de neurones artificiel peut avoir la puissance (capacité) d’une </a:t>
            </a:r>
            <a:r>
              <a:rPr lang="fr-CA" dirty="0" err="1" smtClean="0"/>
              <a:t>classifieur</a:t>
            </a:r>
            <a:r>
              <a:rPr lang="fr-CA" dirty="0" smtClean="0"/>
              <a:t> des </a:t>
            </a:r>
            <a:r>
              <a:rPr lang="fr-CA" i="1" dirty="0" smtClean="0"/>
              <a:t>k</a:t>
            </a:r>
            <a:r>
              <a:rPr lang="fr-CA" dirty="0" smtClean="0"/>
              <a:t> plus proches voisins, tout en étant plus efficace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1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charset="0"/>
              </a:rPr>
              <a:t>Objectifs du cours</a:t>
            </a:r>
          </a:p>
        </p:txBody>
      </p:sp>
      <p:sp>
        <p:nvSpPr>
          <p:cNvPr id="70658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fr-CA" sz="1400">
                <a:latin typeface="Calibri" charset="0"/>
                <a:ea typeface="ＭＳ Ｐゴシック" charset="0"/>
                <a:cs typeface="ＭＳ Ｐゴシック" charset="0"/>
              </a:rPr>
              <a:t>IFT615</a:t>
            </a:r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9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de-DE" sz="1400">
                <a:latin typeface="Calibri" charset="0"/>
                <a:ea typeface="ＭＳ Ｐゴシック" charset="0"/>
                <a:cs typeface="ＭＳ Ｐゴシック" charset="0"/>
              </a:rPr>
              <a:t>Hugo Larochelle</a:t>
            </a:r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60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fld id="{7146CF85-9D7A-664F-B39F-6E4F7279006A}" type="slidenum">
              <a:rPr lang="en-US" sz="1400">
                <a:latin typeface="Calibri" charset="0"/>
                <a:ea typeface="ＭＳ Ｐゴシック" charset="0"/>
                <a:cs typeface="ＭＳ Ｐゴシック" charset="0"/>
              </a:rPr>
              <a:pPr eaLnBrk="1" hangingPunct="1"/>
              <a:t>91</a:t>
            </a:fld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11525" y="3348038"/>
            <a:ext cx="1223963" cy="646112"/>
          </a:xfrm>
          <a:prstGeom prst="rect">
            <a:avLst/>
          </a:prstGeom>
          <a:ln>
            <a:solidFill>
              <a:srgbClr val="00009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800" dirty="0">
                <a:solidFill>
                  <a:schemeClr val="tx1"/>
                </a:solidFill>
              </a:rPr>
              <a:t>agents </a:t>
            </a:r>
          </a:p>
          <a:p>
            <a:pPr algn="ctr">
              <a:defRPr/>
            </a:pPr>
            <a:r>
              <a:rPr lang="fr-CA" altLang="ko-KR" sz="1800" dirty="0">
                <a:solidFill>
                  <a:schemeClr val="tx1"/>
                </a:solidFill>
              </a:rPr>
              <a:t>intelligents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781300" y="4714875"/>
            <a:ext cx="1252538" cy="646113"/>
          </a:xfrm>
          <a:prstGeom prst="rect">
            <a:avLst/>
          </a:prstGeom>
          <a:ln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800" dirty="0">
                <a:solidFill>
                  <a:schemeClr val="tx1"/>
                </a:solidFill>
              </a:rPr>
              <a:t>recherche </a:t>
            </a:r>
          </a:p>
          <a:p>
            <a:pPr algn="ctr">
              <a:defRPr/>
            </a:pPr>
            <a:r>
              <a:rPr lang="fr-CA" altLang="ko-KR" sz="1800" dirty="0">
                <a:solidFill>
                  <a:schemeClr val="tx1"/>
                </a:solidFill>
              </a:rPr>
              <a:t>heuristique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16175" y="1844675"/>
            <a:ext cx="1730375" cy="369888"/>
          </a:xfrm>
          <a:prstGeom prst="rect">
            <a:avLst/>
          </a:prstGeom>
          <a:ln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800" dirty="0">
                <a:solidFill>
                  <a:schemeClr val="tx1"/>
                </a:solidFill>
              </a:rPr>
              <a:t>recherche locale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42950" y="4325938"/>
            <a:ext cx="1765300" cy="646112"/>
          </a:xfrm>
          <a:prstGeom prst="rect">
            <a:avLst/>
          </a:prstGeom>
          <a:ln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800" dirty="0">
                <a:solidFill>
                  <a:schemeClr val="tx1"/>
                </a:solidFill>
              </a:rPr>
              <a:t>recherche à </a:t>
            </a:r>
          </a:p>
          <a:p>
            <a:pPr algn="ctr">
              <a:defRPr/>
            </a:pPr>
            <a:r>
              <a:rPr lang="fr-CA" altLang="ko-KR" sz="1800" dirty="0">
                <a:solidFill>
                  <a:schemeClr val="tx1"/>
                </a:solidFill>
              </a:rPr>
              <a:t>deux adversaires</a:t>
            </a:r>
            <a:endParaRPr lang="fr-FR" sz="1800" dirty="0">
              <a:solidFill>
                <a:schemeClr val="tx1"/>
              </a:solidFill>
            </a:endParaRPr>
          </a:p>
        </p:txBody>
      </p:sp>
      <p:grpSp>
        <p:nvGrpSpPr>
          <p:cNvPr id="70665" name="Grouper 5"/>
          <p:cNvGrpSpPr>
            <a:grpSpLocks/>
          </p:cNvGrpSpPr>
          <p:nvPr/>
        </p:nvGrpSpPr>
        <p:grpSpPr bwMode="auto">
          <a:xfrm>
            <a:off x="1160463" y="2422525"/>
            <a:ext cx="2327275" cy="923925"/>
            <a:chOff x="1159501" y="2422525"/>
            <a:chExt cx="2328239" cy="923929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159501" y="2422525"/>
              <a:ext cx="1543689" cy="646116"/>
            </a:xfrm>
            <a:prstGeom prst="rect">
              <a:avLst/>
            </a:prstGeom>
            <a:ln>
              <a:solidFill>
                <a:srgbClr val="8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sz="1800" dirty="0">
                  <a:solidFill>
                    <a:schemeClr val="tx1"/>
                  </a:solidFill>
                </a:rPr>
                <a:t>satisfaction </a:t>
              </a:r>
            </a:p>
            <a:p>
              <a:pPr algn="ctr">
                <a:defRPr/>
              </a:pPr>
              <a:r>
                <a:rPr lang="fr-CA" altLang="ko-KR" sz="1800" dirty="0">
                  <a:solidFill>
                    <a:schemeClr val="tx1"/>
                  </a:solidFill>
                </a:rPr>
                <a:t>de contraintes</a:t>
              </a:r>
              <a:endParaRPr lang="fr-FR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Connecteur droit avec flèche 36"/>
            <p:cNvCxnSpPr>
              <a:endCxn id="11" idx="3"/>
            </p:cNvCxnSpPr>
            <p:nvPr/>
          </p:nvCxnSpPr>
          <p:spPr bwMode="auto">
            <a:xfrm flipH="1" flipV="1">
              <a:off x="2703190" y="2746376"/>
              <a:ext cx="784550" cy="600078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4" name="Connecteur droit avec flèche 43"/>
          <p:cNvCxnSpPr>
            <a:endCxn id="10" idx="3"/>
          </p:cNvCxnSpPr>
          <p:nvPr/>
        </p:nvCxnSpPr>
        <p:spPr bwMode="auto">
          <a:xfrm flipH="1">
            <a:off x="2508250" y="3930650"/>
            <a:ext cx="817563" cy="719138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cteur droit avec flèche 46"/>
          <p:cNvCxnSpPr/>
          <p:nvPr/>
        </p:nvCxnSpPr>
        <p:spPr bwMode="auto">
          <a:xfrm flipH="1" flipV="1">
            <a:off x="3103563" y="2236788"/>
            <a:ext cx="477837" cy="11303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Connecteur droit avec flèche 87"/>
          <p:cNvCxnSpPr>
            <a:stCxn id="9" idx="2"/>
            <a:endCxn id="2" idx="0"/>
          </p:cNvCxnSpPr>
          <p:nvPr/>
        </p:nvCxnSpPr>
        <p:spPr bwMode="auto">
          <a:xfrm flipH="1">
            <a:off x="3408363" y="3994150"/>
            <a:ext cx="514350" cy="72072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669" name="Rectangle 60"/>
          <p:cNvSpPr>
            <a:spLocks noChangeArrowheads="1"/>
          </p:cNvSpPr>
          <p:nvPr/>
        </p:nvSpPr>
        <p:spPr bwMode="auto">
          <a:xfrm>
            <a:off x="2479675" y="1249363"/>
            <a:ext cx="3281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altLang="ko-KR" b="1">
                <a:solidFill>
                  <a:srgbClr val="FF0000"/>
                </a:solidFill>
                <a:latin typeface="Calibri" charset="0"/>
              </a:rPr>
              <a:t>Algorithmes et concepts</a:t>
            </a:r>
            <a:endParaRPr lang="fr-FR" b="1">
              <a:solidFill>
                <a:srgbClr val="FF0000"/>
              </a:solidFill>
            </a:endParaRPr>
          </a:p>
        </p:txBody>
      </p:sp>
      <p:grpSp>
        <p:nvGrpSpPr>
          <p:cNvPr id="70670" name="Grouper 12"/>
          <p:cNvGrpSpPr>
            <a:grpSpLocks/>
          </p:cNvGrpSpPr>
          <p:nvPr/>
        </p:nvGrpSpPr>
        <p:grpSpPr bwMode="auto">
          <a:xfrm>
            <a:off x="1231900" y="3490913"/>
            <a:ext cx="2079625" cy="369887"/>
            <a:chOff x="1231643" y="3491160"/>
            <a:chExt cx="2079884" cy="369333"/>
          </a:xfrm>
        </p:grpSpPr>
        <p:sp>
          <p:nvSpPr>
            <p:cNvPr id="27" name="Rectangle 26"/>
            <p:cNvSpPr/>
            <p:nvPr/>
          </p:nvSpPr>
          <p:spPr bwMode="auto">
            <a:xfrm>
              <a:off x="1231643" y="3491160"/>
              <a:ext cx="877997" cy="369333"/>
            </a:xfrm>
            <a:prstGeom prst="rect">
              <a:avLst/>
            </a:prstGeom>
            <a:ln>
              <a:solidFill>
                <a:srgbClr val="8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sz="1800" dirty="0">
                  <a:solidFill>
                    <a:schemeClr val="tx1"/>
                  </a:solidFill>
                  <a:latin typeface="Calibri" charset="0"/>
                </a:rPr>
                <a:t>logique</a:t>
              </a:r>
              <a:endParaRPr lang="fr-FR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cteur droit avec flèche 28"/>
            <p:cNvCxnSpPr>
              <a:endCxn id="27" idx="3"/>
            </p:cNvCxnSpPr>
            <p:nvPr/>
          </p:nvCxnSpPr>
          <p:spPr bwMode="auto">
            <a:xfrm flipH="1">
              <a:off x="2109640" y="3659183"/>
              <a:ext cx="1201887" cy="15851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0671" name="Grouper 2"/>
          <p:cNvGrpSpPr>
            <a:grpSpLocks/>
          </p:cNvGrpSpPr>
          <p:nvPr/>
        </p:nvGrpSpPr>
        <p:grpSpPr bwMode="auto">
          <a:xfrm>
            <a:off x="4535488" y="3849688"/>
            <a:ext cx="1954212" cy="693737"/>
            <a:chOff x="4535488" y="3849688"/>
            <a:chExt cx="1953680" cy="693956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992564" y="3897328"/>
              <a:ext cx="1496604" cy="646316"/>
            </a:xfrm>
            <a:prstGeom prst="rect">
              <a:avLst/>
            </a:prstGeom>
            <a:ln>
              <a:solidFill>
                <a:srgbClr val="8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sz="1800" dirty="0">
                  <a:solidFill>
                    <a:schemeClr val="tx1"/>
                  </a:solidFill>
                  <a:latin typeface="Calibri" charset="0"/>
                </a:rPr>
                <a:t>raisonnement </a:t>
              </a:r>
            </a:p>
            <a:p>
              <a:pPr algn="ctr">
                <a:defRPr/>
              </a:pPr>
              <a:r>
                <a:rPr lang="fr-CA" altLang="ko-KR" sz="1800" dirty="0">
                  <a:solidFill>
                    <a:schemeClr val="tx1"/>
                  </a:solidFill>
                  <a:latin typeface="Calibri" charset="0"/>
                </a:rPr>
                <a:t>probabiliste</a:t>
              </a:r>
              <a:endParaRPr lang="fr-FR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eur droit avec flèche 31"/>
            <p:cNvCxnSpPr>
              <a:endCxn id="30" idx="1"/>
            </p:cNvCxnSpPr>
            <p:nvPr/>
          </p:nvCxnSpPr>
          <p:spPr bwMode="auto">
            <a:xfrm>
              <a:off x="4535488" y="3849688"/>
              <a:ext cx="457076" cy="370004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" name="Grouper 3"/>
          <p:cNvGrpSpPr>
            <a:grpSpLocks/>
          </p:cNvGrpSpPr>
          <p:nvPr/>
        </p:nvGrpSpPr>
        <p:grpSpPr bwMode="auto">
          <a:xfrm>
            <a:off x="4414838" y="2779713"/>
            <a:ext cx="2281237" cy="646112"/>
            <a:chOff x="4414838" y="2779713"/>
            <a:chExt cx="2281237" cy="646112"/>
          </a:xfrm>
        </p:grpSpPr>
        <p:sp>
          <p:nvSpPr>
            <p:cNvPr id="33" name="Rectangle 32"/>
            <p:cNvSpPr/>
            <p:nvPr/>
          </p:nvSpPr>
          <p:spPr bwMode="auto">
            <a:xfrm>
              <a:off x="4691063" y="2779713"/>
              <a:ext cx="2005012" cy="646112"/>
            </a:xfrm>
            <a:prstGeom prst="rect">
              <a:avLst/>
            </a:prstGeom>
            <a:ln>
              <a:solidFill>
                <a:srgbClr val="8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sz="1800" dirty="0">
                  <a:solidFill>
                    <a:schemeClr val="tx1"/>
                  </a:solidFill>
                  <a:latin typeface="Calibri" charset="0"/>
                </a:rPr>
                <a:t>processus de </a:t>
              </a:r>
            </a:p>
            <a:p>
              <a:pPr algn="ctr">
                <a:defRPr/>
              </a:pPr>
              <a:r>
                <a:rPr lang="fr-CA" altLang="ko-KR" sz="1800" dirty="0">
                  <a:solidFill>
                    <a:schemeClr val="tx1"/>
                  </a:solidFill>
                  <a:latin typeface="Calibri" charset="0"/>
                </a:rPr>
                <a:t>décision markovien</a:t>
              </a:r>
              <a:endParaRPr lang="fr-FR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Connecteur droit avec flèche 33"/>
            <p:cNvCxnSpPr>
              <a:endCxn id="33" idx="1"/>
            </p:cNvCxnSpPr>
            <p:nvPr/>
          </p:nvCxnSpPr>
          <p:spPr bwMode="auto">
            <a:xfrm flipV="1">
              <a:off x="4414838" y="3101975"/>
              <a:ext cx="276225" cy="244475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8" name="Rectangle 47"/>
          <p:cNvSpPr/>
          <p:nvPr/>
        </p:nvSpPr>
        <p:spPr bwMode="auto">
          <a:xfrm>
            <a:off x="5353636" y="1417638"/>
            <a:ext cx="3522996" cy="646331"/>
          </a:xfrm>
          <a:prstGeom prst="rect">
            <a:avLst/>
          </a:prstGeom>
          <a:ln/>
          <a:scene3d>
            <a:camera prst="obliqueTopLef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  <a:defRPr/>
            </a:pPr>
            <a:r>
              <a:rPr lang="fr-CA" altLang="ko-KR" sz="1800" dirty="0" smtClean="0">
                <a:solidFill>
                  <a:schemeClr val="tx1"/>
                </a:solidFill>
              </a:rPr>
              <a:t>apprentissage automatique peut servir dans plusieur</a:t>
            </a:r>
            <a:r>
              <a:rPr lang="fr-CA" altLang="ko-KR" dirty="0" smtClean="0">
                <a:solidFill>
                  <a:schemeClr val="tx1"/>
                </a:solidFill>
              </a:rPr>
              <a:t>s contextes</a:t>
            </a:r>
            <a:endParaRPr lang="fr-CA" b="1" dirty="0"/>
          </a:p>
        </p:txBody>
      </p:sp>
      <p:grpSp>
        <p:nvGrpSpPr>
          <p:cNvPr id="3" name="Grouper 2"/>
          <p:cNvGrpSpPr/>
          <p:nvPr/>
        </p:nvGrpSpPr>
        <p:grpSpPr>
          <a:xfrm>
            <a:off x="4051300" y="4011613"/>
            <a:ext cx="2570163" cy="1481137"/>
            <a:chOff x="4051300" y="4011613"/>
            <a:chExt cx="2570163" cy="1481137"/>
          </a:xfrm>
        </p:grpSpPr>
        <p:sp>
          <p:nvSpPr>
            <p:cNvPr id="31" name="Rectangle 30"/>
            <p:cNvSpPr/>
            <p:nvPr/>
          </p:nvSpPr>
          <p:spPr bwMode="auto">
            <a:xfrm>
              <a:off x="5122863" y="4846638"/>
              <a:ext cx="1498600" cy="646112"/>
            </a:xfrm>
            <a:prstGeom prst="rect">
              <a:avLst/>
            </a:prstGeom>
            <a:ln>
              <a:solidFill>
                <a:srgbClr val="8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dirty="0">
                  <a:solidFill>
                    <a:schemeClr val="tx1"/>
                  </a:solidFill>
                  <a:latin typeface="Calibri" charset="0"/>
                </a:rPr>
                <a:t>apprentissage </a:t>
              </a:r>
            </a:p>
            <a:p>
              <a:pPr algn="ctr">
                <a:defRPr/>
              </a:pPr>
              <a:r>
                <a:rPr lang="fr-CA" altLang="ko-KR" dirty="0">
                  <a:solidFill>
                    <a:schemeClr val="tx1"/>
                  </a:solidFill>
                  <a:latin typeface="Calibri" charset="0"/>
                </a:rPr>
                <a:t>automatique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 bwMode="auto">
            <a:xfrm>
              <a:off x="4051300" y="4011613"/>
              <a:ext cx="1095375" cy="1238250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4" name="Grouper 23"/>
          <p:cNvGrpSpPr/>
          <p:nvPr/>
        </p:nvGrpSpPr>
        <p:grpSpPr>
          <a:xfrm>
            <a:off x="1898316" y="4972050"/>
            <a:ext cx="4278020" cy="1379848"/>
            <a:chOff x="1898316" y="4972050"/>
            <a:chExt cx="4278020" cy="1379848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653340" y="5982566"/>
              <a:ext cx="3522996" cy="369332"/>
            </a:xfrm>
            <a:prstGeom prst="rect">
              <a:avLst/>
            </a:prstGeom>
            <a:ln/>
            <a:scene3d>
              <a:camera prst="obliqueTopLef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285750" indent="-285750">
                <a:buFont typeface="Wingdings" charset="2"/>
                <a:buChar char="ü"/>
                <a:defRPr/>
              </a:pPr>
              <a:r>
                <a:rPr lang="fr-CA" altLang="ko-KR" sz="1800" dirty="0" smtClean="0">
                  <a:solidFill>
                    <a:schemeClr val="tx1"/>
                  </a:solidFill>
                </a:rPr>
                <a:t>apprentissage d’heuristique</a:t>
              </a:r>
              <a:endParaRPr lang="fr-CA" b="1" dirty="0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898316" y="4972050"/>
              <a:ext cx="882984" cy="1010516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2" idx="2"/>
            </p:cNvCxnSpPr>
            <p:nvPr/>
          </p:nvCxnSpPr>
          <p:spPr>
            <a:xfrm flipH="1">
              <a:off x="3325813" y="5360988"/>
              <a:ext cx="81756" cy="621578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>
              <a:stCxn id="31" idx="2"/>
            </p:cNvCxnSpPr>
            <p:nvPr/>
          </p:nvCxnSpPr>
          <p:spPr>
            <a:xfrm flipH="1">
              <a:off x="4866105" y="5492750"/>
              <a:ext cx="1006058" cy="489816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r 22"/>
          <p:cNvGrpSpPr/>
          <p:nvPr/>
        </p:nvGrpSpPr>
        <p:grpSpPr>
          <a:xfrm>
            <a:off x="6489700" y="3102769"/>
            <a:ext cx="2507247" cy="2066925"/>
            <a:chOff x="6489700" y="3102769"/>
            <a:chExt cx="2507247" cy="2066925"/>
          </a:xfrm>
        </p:grpSpPr>
        <p:sp>
          <p:nvSpPr>
            <p:cNvPr id="42" name="Rectangle 41"/>
            <p:cNvSpPr/>
            <p:nvPr/>
          </p:nvSpPr>
          <p:spPr bwMode="auto">
            <a:xfrm>
              <a:off x="6968081" y="3346450"/>
              <a:ext cx="2028866" cy="923330"/>
            </a:xfrm>
            <a:prstGeom prst="rect">
              <a:avLst/>
            </a:prstGeom>
            <a:ln/>
            <a:scene3d>
              <a:camera prst="obliqueTopLeft"/>
              <a:lightRig rig="threePt" dir="t"/>
            </a:scene3d>
            <a:sp3d>
              <a:bevelT prst="slope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285750" indent="-285750">
                <a:buFont typeface="Wingdings" charset="2"/>
                <a:buChar char="ü"/>
                <a:defRPr/>
              </a:pPr>
              <a:r>
                <a:rPr lang="fr-CA" altLang="ko-KR" sz="1800" dirty="0" smtClean="0">
                  <a:solidFill>
                    <a:schemeClr val="tx1"/>
                  </a:solidFill>
                </a:rPr>
                <a:t>apprentissage de modèles probabilistes</a:t>
              </a:r>
              <a:endParaRPr lang="fr-CA" b="1" dirty="0"/>
            </a:p>
          </p:txBody>
        </p:sp>
        <p:cxnSp>
          <p:nvCxnSpPr>
            <p:cNvPr id="43" name="Connecteur droit avec flèche 42"/>
            <p:cNvCxnSpPr>
              <a:stCxn id="33" idx="3"/>
            </p:cNvCxnSpPr>
            <p:nvPr/>
          </p:nvCxnSpPr>
          <p:spPr>
            <a:xfrm>
              <a:off x="6696075" y="3102769"/>
              <a:ext cx="272006" cy="57229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30" idx="3"/>
              <a:endCxn id="42" idx="1"/>
            </p:cNvCxnSpPr>
            <p:nvPr/>
          </p:nvCxnSpPr>
          <p:spPr>
            <a:xfrm flipV="1">
              <a:off x="6489700" y="3808115"/>
              <a:ext cx="478381" cy="41225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>
              <a:stCxn id="31" idx="3"/>
              <a:endCxn id="42" idx="2"/>
            </p:cNvCxnSpPr>
            <p:nvPr/>
          </p:nvCxnSpPr>
          <p:spPr>
            <a:xfrm flipV="1">
              <a:off x="6621463" y="4269780"/>
              <a:ext cx="1361051" cy="89991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sys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814862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Arial" charset="0"/>
              </a:rPr>
              <a:t>Recherche pour jeux à deux adversaires </a:t>
            </a:r>
            <a:r>
              <a:rPr lang="fr-FR">
                <a:latin typeface="Arial" charset="0"/>
              </a:rPr>
              <a:t>: </a:t>
            </a:r>
            <a:br>
              <a:rPr lang="fr-FR">
                <a:latin typeface="Arial" charset="0"/>
              </a:rPr>
            </a:br>
            <a:r>
              <a:rPr lang="fr-FR">
                <a:latin typeface="Arial" charset="0"/>
              </a:rPr>
              <a:t>pour quel type d’agent?</a:t>
            </a:r>
          </a:p>
        </p:txBody>
      </p:sp>
      <p:sp>
        <p:nvSpPr>
          <p:cNvPr id="72706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fr-CA" sz="1400">
                <a:latin typeface="Calibri" charset="0"/>
                <a:ea typeface="ＭＳ Ｐゴシック" charset="0"/>
                <a:cs typeface="ＭＳ Ｐゴシック" charset="0"/>
              </a:rPr>
              <a:t>IFT615</a:t>
            </a:r>
          </a:p>
        </p:txBody>
      </p:sp>
      <p:sp>
        <p:nvSpPr>
          <p:cNvPr id="72707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de-DE" sz="1400">
                <a:latin typeface="Calibri" charset="0"/>
                <a:ea typeface="ＭＳ Ｐゴシック" charset="0"/>
                <a:cs typeface="ＭＳ Ｐゴシック" charset="0"/>
              </a:rPr>
              <a:t>Hugo Larochelle</a:t>
            </a:r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fld id="{5BFE5584-F8D1-8846-B4E5-B1283EACE69B}" type="slidenum">
              <a:rPr lang="fr-CA" sz="1400">
                <a:latin typeface="Calibri" charset="0"/>
                <a:ea typeface="ＭＳ Ｐゴシック" charset="0"/>
                <a:cs typeface="ＭＳ Ｐゴシック" charset="0"/>
              </a:rPr>
              <a:pPr eaLnBrk="1" hangingPunct="1"/>
              <a:t>92</a:t>
            </a:fld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2709" name="Picture 4" descr="simple-reflex-ag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7" r="-7877"/>
          <a:stretch>
            <a:fillRect/>
          </a:stretch>
        </p:blipFill>
        <p:spPr bwMode="auto">
          <a:xfrm>
            <a:off x="711200" y="1814513"/>
            <a:ext cx="350837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4" descr="reflex+state-ag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7" r="-7877"/>
          <a:stretch>
            <a:fillRect/>
          </a:stretch>
        </p:blipFill>
        <p:spPr bwMode="auto">
          <a:xfrm>
            <a:off x="4810125" y="1814513"/>
            <a:ext cx="3551238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5" descr="goal-based-ag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7" r="-7877"/>
          <a:stretch>
            <a:fillRect/>
          </a:stretch>
        </p:blipFill>
        <p:spPr bwMode="auto">
          <a:xfrm>
            <a:off x="711200" y="4267200"/>
            <a:ext cx="3579813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5" descr="utility-based-ag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7" r="-7877"/>
          <a:stretch>
            <a:fillRect/>
          </a:stretch>
        </p:blipFill>
        <p:spPr bwMode="auto">
          <a:xfrm>
            <a:off x="4810125" y="4281488"/>
            <a:ext cx="3551238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3" name="Rectangle 11"/>
          <p:cNvSpPr>
            <a:spLocks noChangeArrowheads="1"/>
          </p:cNvSpPr>
          <p:nvPr/>
        </p:nvSpPr>
        <p:spPr bwMode="auto">
          <a:xfrm>
            <a:off x="1708150" y="1431925"/>
            <a:ext cx="157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Simple reflex</a:t>
            </a:r>
            <a:endParaRPr lang="fr-FR" sz="2000" b="1"/>
          </a:p>
        </p:txBody>
      </p:sp>
      <p:sp>
        <p:nvSpPr>
          <p:cNvPr id="72714" name="Rectangle 12"/>
          <p:cNvSpPr>
            <a:spLocks noChangeArrowheads="1"/>
          </p:cNvSpPr>
          <p:nvPr/>
        </p:nvSpPr>
        <p:spPr bwMode="auto">
          <a:xfrm>
            <a:off x="5537200" y="1446213"/>
            <a:ext cx="2255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Model-based reflex</a:t>
            </a:r>
            <a:endParaRPr lang="fr-FR" sz="2000" b="1"/>
          </a:p>
        </p:txBody>
      </p:sp>
      <p:sp>
        <p:nvSpPr>
          <p:cNvPr id="72715" name="Rectangle 13"/>
          <p:cNvSpPr>
            <a:spLocks noChangeArrowheads="1"/>
          </p:cNvSpPr>
          <p:nvPr/>
        </p:nvSpPr>
        <p:spPr bwMode="auto">
          <a:xfrm>
            <a:off x="1774825" y="3898900"/>
            <a:ext cx="138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Goal-based</a:t>
            </a:r>
            <a:endParaRPr lang="fr-FR" sz="2000" b="1"/>
          </a:p>
        </p:txBody>
      </p:sp>
      <p:sp>
        <p:nvSpPr>
          <p:cNvPr id="72716" name="Rectangle 14"/>
          <p:cNvSpPr>
            <a:spLocks noChangeArrowheads="1"/>
          </p:cNvSpPr>
          <p:nvPr/>
        </p:nvSpPr>
        <p:spPr bwMode="auto">
          <a:xfrm>
            <a:off x="5897563" y="3925888"/>
            <a:ext cx="1462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Utiliy-based</a:t>
            </a:r>
            <a:endParaRPr lang="fr-FR" sz="2000" b="1"/>
          </a:p>
        </p:txBody>
      </p:sp>
      <p:grpSp>
        <p:nvGrpSpPr>
          <p:cNvPr id="2" name="Grouper 1"/>
          <p:cNvGrpSpPr/>
          <p:nvPr/>
        </p:nvGrpSpPr>
        <p:grpSpPr>
          <a:xfrm>
            <a:off x="744955" y="1436188"/>
            <a:ext cx="7696620" cy="2430378"/>
            <a:chOff x="744955" y="1436188"/>
            <a:chExt cx="7696620" cy="2430378"/>
          </a:xfrm>
        </p:grpSpPr>
        <p:sp>
          <p:nvSpPr>
            <p:cNvPr id="17" name="Rectangle à coins arrondis 16"/>
            <p:cNvSpPr/>
            <p:nvPr/>
          </p:nvSpPr>
          <p:spPr bwMode="auto">
            <a:xfrm>
              <a:off x="4933200" y="1455154"/>
              <a:ext cx="3508375" cy="2411412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" name="Rectangle à coins arrondis 14"/>
            <p:cNvSpPr/>
            <p:nvPr/>
          </p:nvSpPr>
          <p:spPr bwMode="auto">
            <a:xfrm>
              <a:off x="744955" y="1436188"/>
              <a:ext cx="3508375" cy="2411412"/>
            </a:xfrm>
            <a:prstGeom prst="round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0841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Vous devriez être capable de...</a:t>
            </a:r>
            <a:endParaRPr lang="fr-CA">
              <a:latin typeface="Arial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fr-CA" dirty="0" smtClean="0">
                <a:latin typeface="Calibri" charset="0"/>
              </a:rPr>
              <a:t>Simuler </a:t>
            </a:r>
            <a:r>
              <a:rPr lang="fr-CA" dirty="0">
                <a:latin typeface="Calibri" charset="0"/>
              </a:rPr>
              <a:t>les algorithmes vus</a:t>
            </a:r>
          </a:p>
          <a:p>
            <a:pPr lvl="1">
              <a:defRPr/>
            </a:pPr>
            <a:r>
              <a:rPr lang="fr-CA" i="1" dirty="0">
                <a:latin typeface="Calibri" charset="0"/>
              </a:rPr>
              <a:t>k</a:t>
            </a:r>
            <a:r>
              <a:rPr lang="fr-CA" dirty="0">
                <a:latin typeface="Calibri" charset="0"/>
              </a:rPr>
              <a:t> plus proches voisins</a:t>
            </a:r>
          </a:p>
          <a:p>
            <a:pPr lvl="1">
              <a:defRPr/>
            </a:pPr>
            <a:r>
              <a:rPr lang="fr-CA" dirty="0">
                <a:latin typeface="Calibri" charset="0"/>
              </a:rPr>
              <a:t>Perceptron</a:t>
            </a:r>
          </a:p>
          <a:p>
            <a:pPr lvl="1">
              <a:defRPr/>
            </a:pPr>
            <a:r>
              <a:rPr lang="fr-CA" dirty="0">
                <a:latin typeface="Calibri" charset="0"/>
              </a:rPr>
              <a:t>régression logistique</a:t>
            </a:r>
          </a:p>
          <a:p>
            <a:pPr lvl="1">
              <a:defRPr/>
            </a:pPr>
            <a:r>
              <a:rPr lang="fr-CA" dirty="0">
                <a:latin typeface="Calibri" charset="0"/>
              </a:rPr>
              <a:t>réseau de neurones</a:t>
            </a:r>
          </a:p>
          <a:p>
            <a:pPr lvl="1">
              <a:defRPr/>
            </a:pPr>
            <a:endParaRPr lang="fr-CA" dirty="0">
              <a:latin typeface="Calibri" charset="0"/>
            </a:endParaRPr>
          </a:p>
          <a:p>
            <a:pPr>
              <a:defRPr/>
            </a:pPr>
            <a:r>
              <a:rPr lang="fr-CA" dirty="0" smtClean="0">
                <a:latin typeface="Calibri" charset="0"/>
              </a:rPr>
              <a:t>Calculer </a:t>
            </a:r>
            <a:r>
              <a:rPr lang="fr-CA" dirty="0">
                <a:latin typeface="Calibri" charset="0"/>
              </a:rPr>
              <a:t>une dérivée partielle</a:t>
            </a:r>
          </a:p>
          <a:p>
            <a:pPr marL="0" indent="0">
              <a:buNone/>
              <a:defRPr/>
            </a:pPr>
            <a:r>
              <a:rPr lang="fr-CA" sz="800" dirty="0">
                <a:latin typeface="Calibri" charset="0"/>
              </a:rPr>
              <a:t> </a:t>
            </a:r>
          </a:p>
          <a:p>
            <a:pPr>
              <a:defRPr/>
            </a:pPr>
            <a:r>
              <a:rPr lang="fr-CA" dirty="0" smtClean="0">
                <a:latin typeface="Calibri" charset="0"/>
              </a:rPr>
              <a:t>Décrire le développement et l’évaluation </a:t>
            </a:r>
            <a:r>
              <a:rPr lang="fr-CA" dirty="0">
                <a:latin typeface="Calibri" charset="0"/>
              </a:rPr>
              <a:t>(de façon non-</a:t>
            </a:r>
            <a:r>
              <a:rPr lang="fr-CA" dirty="0" err="1">
                <a:latin typeface="Calibri" charset="0"/>
              </a:rPr>
              <a:t>biasée</a:t>
            </a:r>
            <a:r>
              <a:rPr lang="fr-CA" dirty="0">
                <a:latin typeface="Calibri" charset="0"/>
              </a:rPr>
              <a:t>) </a:t>
            </a:r>
            <a:r>
              <a:rPr lang="fr-CA" dirty="0" smtClean="0">
                <a:latin typeface="Calibri" charset="0"/>
              </a:rPr>
              <a:t>d’un </a:t>
            </a:r>
            <a:r>
              <a:rPr lang="fr-CA" dirty="0">
                <a:latin typeface="Calibri" charset="0"/>
              </a:rPr>
              <a:t>système basé sur un algorithme d’apprentissage automatique</a:t>
            </a:r>
          </a:p>
          <a:p>
            <a:pPr marL="0" indent="0">
              <a:buNone/>
              <a:defRPr/>
            </a:pPr>
            <a:r>
              <a:rPr lang="fr-CA" sz="800" dirty="0">
                <a:latin typeface="Calibri" charset="0"/>
              </a:rPr>
              <a:t> </a:t>
            </a:r>
          </a:p>
          <a:p>
            <a:pPr>
              <a:defRPr/>
            </a:pPr>
            <a:r>
              <a:rPr lang="fr-CA" dirty="0">
                <a:latin typeface="Calibri" charset="0"/>
              </a:rPr>
              <a:t>Comprendre les notions de sous-apprentissage et </a:t>
            </a:r>
            <a:r>
              <a:rPr lang="fr-CA" dirty="0" err="1">
                <a:latin typeface="Calibri" charset="0"/>
              </a:rPr>
              <a:t>surapprentissage</a:t>
            </a:r>
            <a:endParaRPr lang="fr-CA" dirty="0">
              <a:latin typeface="Calibri" charset="0"/>
            </a:endParaRPr>
          </a:p>
          <a:p>
            <a:pPr marL="0" indent="0">
              <a:buNone/>
              <a:defRPr/>
            </a:pPr>
            <a:r>
              <a:rPr lang="fr-CA" sz="800" dirty="0">
                <a:latin typeface="Calibri" charset="0"/>
              </a:rPr>
              <a:t> </a:t>
            </a:r>
          </a:p>
          <a:p>
            <a:pPr>
              <a:defRPr/>
            </a:pPr>
            <a:r>
              <a:rPr lang="fr-CA" dirty="0">
                <a:latin typeface="Calibri" charset="0"/>
              </a:rPr>
              <a:t>Savoir ce qu’est </a:t>
            </a:r>
            <a:r>
              <a:rPr lang="fr-CA" dirty="0" smtClean="0">
                <a:latin typeface="Calibri" charset="0"/>
              </a:rPr>
              <a:t>un </a:t>
            </a:r>
            <a:r>
              <a:rPr lang="fr-CA" dirty="0">
                <a:latin typeface="Calibri" charset="0"/>
              </a:rPr>
              <a:t>hyper-</a:t>
            </a:r>
            <a:r>
              <a:rPr lang="fr-CA" dirty="0" smtClean="0">
                <a:latin typeface="Calibri" charset="0"/>
              </a:rPr>
              <a:t>paramètre</a:t>
            </a:r>
            <a:endParaRPr lang="fr-CA" i="1" dirty="0">
              <a:latin typeface="Calibri" charset="0"/>
            </a:endParaRPr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fr-CA" sz="1400">
                <a:latin typeface="Calibri" charset="0"/>
                <a:ea typeface="ＭＳ Ｐゴシック" charset="0"/>
                <a:cs typeface="ＭＳ Ｐゴシック" charset="0"/>
              </a:rPr>
              <a:t>IFT615</a:t>
            </a:r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de-DE" sz="1400">
                <a:latin typeface="Calibri" charset="0"/>
                <a:ea typeface="ＭＳ Ｐゴシック" charset="0"/>
                <a:cs typeface="ＭＳ Ｐゴシック" charset="0"/>
              </a:rPr>
              <a:t>Hugo Larochelle</a:t>
            </a:r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fld id="{4147C9F3-FEB3-CB43-A8C2-74787B2A256C}" type="slidenum">
              <a:rPr lang="en-US" sz="1400">
                <a:latin typeface="Calibri" charset="0"/>
                <a:ea typeface="ＭＳ Ｐゴシック" charset="0"/>
                <a:cs typeface="ＭＳ Ｐゴシック" charset="0"/>
              </a:rPr>
              <a:pPr eaLnBrk="1" hangingPunct="1"/>
              <a:t>93</a:t>
            </a:fld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par défaut.thmx</Template>
  <TotalTime>3835</TotalTime>
  <Words>4778</Words>
  <Application>Microsoft Macintosh PowerPoint</Application>
  <PresentationFormat>Format US (216 x 279 mm)</PresentationFormat>
  <Paragraphs>1336</Paragraphs>
  <Slides>93</Slides>
  <Notes>36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93</vt:i4>
      </vt:variant>
    </vt:vector>
  </HeadingPairs>
  <TitlesOfParts>
    <vt:vector size="94" baseType="lpstr">
      <vt:lpstr>ift615</vt:lpstr>
      <vt:lpstr>IFT 615 – Intelligence artificielle    Apprentissage automatique</vt:lpstr>
      <vt:lpstr>Sujets couverts</vt:lpstr>
      <vt:lpstr>Apprentissage automatique</vt:lpstr>
      <vt:lpstr>Apprentissage dans un agent</vt:lpstr>
      <vt:lpstr>Types de problèmes d’apprentissage</vt:lpstr>
      <vt:lpstr>Types de problèmes d’apprentissage</vt:lpstr>
      <vt:lpstr>Représentation des données</vt:lpstr>
      <vt:lpstr>Exemple: classifieur  k plus proches voisins</vt:lpstr>
      <vt:lpstr>Illustration: 3 plus proches voisins</vt:lpstr>
      <vt:lpstr>Illustration: 3 plus proches voisins</vt:lpstr>
      <vt:lpstr>Illustration: 3 plus proches voisins</vt:lpstr>
      <vt:lpstr>Illustration: 3 plus proches voisins</vt:lpstr>
      <vt:lpstr>Apprentissage supervisé</vt:lpstr>
      <vt:lpstr>Retour sur classifieur  k plus proches voisins</vt:lpstr>
      <vt:lpstr>Mesure de la performance d’un  algorithme d’apprentissage</vt:lpstr>
      <vt:lpstr>Deuxième algorithme: Perceptron (Rosenblatt, 1957)</vt:lpstr>
      <vt:lpstr>Deuxième algorithme: Perceptron (Rosenblatt, 1957)</vt:lpstr>
      <vt:lpstr>Deuxième algorithme: Perceptron (Rosenblatt, 1957)</vt:lpstr>
      <vt:lpstr>Exemple</vt:lpstr>
      <vt:lpstr>Exemple</vt:lpstr>
      <vt:lpstr>Exemple</vt:lpstr>
      <vt:lpstr>Exemple</vt:lpstr>
      <vt:lpstr>Surface de séparation</vt:lpstr>
      <vt:lpstr>Convergence et séparabilité</vt:lpstr>
      <vt:lpstr>Courbe d’apprentissage</vt:lpstr>
      <vt:lpstr>Apprentissage vue comme  la minimisation d’une perte</vt:lpstr>
      <vt:lpstr>Recherche locale pour la minimisation d’une perte</vt:lpstr>
      <vt:lpstr>Dérivées</vt:lpstr>
      <vt:lpstr>Dérivées</vt:lpstr>
      <vt:lpstr>Dérivées</vt:lpstr>
      <vt:lpstr>Dérivées</vt:lpstr>
      <vt:lpstr>Dérivées</vt:lpstr>
      <vt:lpstr>Dérivées</vt:lpstr>
      <vt:lpstr>Dérivées</vt:lpstr>
      <vt:lpstr>Dérivées</vt:lpstr>
      <vt:lpstr>Dérivées</vt:lpstr>
      <vt:lpstr>Algorithme de descente de gradient</vt:lpstr>
      <vt:lpstr>Dérivée partielle et gradient</vt:lpstr>
      <vt:lpstr>Dérivée partielle et gradient</vt:lpstr>
      <vt:lpstr>Dérivée partielle et gradient</vt:lpstr>
      <vt:lpstr>Dérivée partielle et gradient</vt:lpstr>
      <vt:lpstr>Dérivée partielle et gradient</vt:lpstr>
      <vt:lpstr>Dérivée partielle et gradient</vt:lpstr>
      <vt:lpstr>Dérivée partielle et gradient</vt:lpstr>
      <vt:lpstr>Dérivée partielle et gradient</vt:lpstr>
      <vt:lpstr>Dérivée partielle et gradient</vt:lpstr>
      <vt:lpstr>Descente de gradient</vt:lpstr>
      <vt:lpstr>Descente de gradient</vt:lpstr>
      <vt:lpstr>Apprentissage vue comme  la minimisation d’une perte</vt:lpstr>
      <vt:lpstr>Descente de gradient stochastique</vt:lpstr>
      <vt:lpstr>Retour sur le Perceptron</vt:lpstr>
      <vt:lpstr>Apprentissage vue comme  la minimisation d’une perte</vt:lpstr>
      <vt:lpstr>Troisième algorithme: régression logistique</vt:lpstr>
      <vt:lpstr>Dérivation de la règle d’apprentissage</vt:lpstr>
      <vt:lpstr>Limitation des classifieurs linéaires</vt:lpstr>
      <vt:lpstr>Limitation des classifieurs linéaires</vt:lpstr>
      <vt:lpstr>Limitation des classifieurs linéaires</vt:lpstr>
      <vt:lpstr>Quatrième algorithme:  réseau de neurones artificiel</vt:lpstr>
      <vt:lpstr>Cas général à L couches</vt:lpstr>
      <vt:lpstr>Dérivation de la règle d’apprentissage</vt:lpstr>
      <vt:lpstr>Dérivation en chaîne</vt:lpstr>
      <vt:lpstr>Dérivation en chaîne</vt:lpstr>
      <vt:lpstr>Dérivation de la règle d’apprentissage</vt:lpstr>
      <vt:lpstr>Rétropropagation des gradients</vt:lpstr>
      <vt:lpstr>Visualisation de la rétropropagation</vt:lpstr>
      <vt:lpstr>Visualisation de la rétropropagation</vt:lpstr>
      <vt:lpstr>Visualisation de la rétropropagation</vt:lpstr>
      <vt:lpstr>Retour sur la règle d’apprentissage</vt:lpstr>
      <vt:lpstr>Présentation PowerPoint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Exemple</vt:lpstr>
      <vt:lpstr>Retour sur la notion de généralisation</vt:lpstr>
      <vt:lpstr>Retour sur la notion de généralisation</vt:lpstr>
      <vt:lpstr>Retour sur la notion de généralisation</vt:lpstr>
      <vt:lpstr>Hyper-paramètres</vt:lpstr>
      <vt:lpstr>Procédure d’évaluation complète</vt:lpstr>
      <vt:lpstr>Autres définitions</vt:lpstr>
      <vt:lpstr>Conclusion</vt:lpstr>
      <vt:lpstr>Objectifs du cours</vt:lpstr>
      <vt:lpstr>Recherche pour jeux à deux adversaires :  pour quel type d’agent?</vt:lpstr>
      <vt:lpstr>Vous devriez être capable de...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IFT 615 – Intelligence artificielle    Processus décisionnels markoviens (MDP)</dc:title>
  <dc:creator>Utilisateur de la version d'évaluation de Office 2004</dc:creator>
  <cp:lastModifiedBy>Utilisateur de la version d'évaluation de Office 2004</cp:lastModifiedBy>
  <cp:revision>395</cp:revision>
  <dcterms:created xsi:type="dcterms:W3CDTF">2011-11-25T18:28:08Z</dcterms:created>
  <dcterms:modified xsi:type="dcterms:W3CDTF">2012-06-14T12:58:49Z</dcterms:modified>
</cp:coreProperties>
</file>