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92" r:id="rId2"/>
    <p:sldId id="258" r:id="rId3"/>
    <p:sldId id="259" r:id="rId4"/>
    <p:sldId id="260" r:id="rId5"/>
    <p:sldId id="300" r:id="rId6"/>
    <p:sldId id="301" r:id="rId7"/>
    <p:sldId id="314" r:id="rId8"/>
    <p:sldId id="312" r:id="rId9"/>
    <p:sldId id="302" r:id="rId10"/>
    <p:sldId id="303" r:id="rId11"/>
    <p:sldId id="304" r:id="rId12"/>
    <p:sldId id="305" r:id="rId13"/>
    <p:sldId id="311" r:id="rId14"/>
    <p:sldId id="306" r:id="rId15"/>
    <p:sldId id="273" r:id="rId16"/>
    <p:sldId id="316" r:id="rId17"/>
    <p:sldId id="317" r:id="rId18"/>
    <p:sldId id="315" r:id="rId19"/>
    <p:sldId id="320" r:id="rId20"/>
    <p:sldId id="321" r:id="rId21"/>
    <p:sldId id="329" r:id="rId22"/>
    <p:sldId id="330" r:id="rId23"/>
    <p:sldId id="331" r:id="rId24"/>
    <p:sldId id="325" r:id="rId25"/>
    <p:sldId id="327" r:id="rId26"/>
    <p:sldId id="318" r:id="rId27"/>
    <p:sldId id="291" r:id="rId28"/>
    <p:sldId id="328" r:id="rId29"/>
  </p:sldIdLst>
  <p:sldSz cx="9144000" cy="6858000" type="screen4x3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00" autoAdjust="0"/>
  </p:normalViewPr>
  <p:slideViewPr>
    <p:cSldViewPr snapToGrid="0" snapToObjects="1">
      <p:cViewPr>
        <p:scale>
          <a:sx n="90" d="100"/>
          <a:sy n="90" d="100"/>
        </p:scale>
        <p:origin x="-13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900B-4E04-444A-912F-CE20CE57486D}" type="datetimeFigureOut">
              <a:rPr lang="fr-CA" smtClean="0"/>
              <a:t>12-05-31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EA38E-80BD-3344-8C29-F9C1736B78D2}" type="datetimeFigureOut">
              <a:rPr lang="fr-CA" smtClean="0"/>
              <a:t>12-05-31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61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50BB123-1E20-784A-8963-1322E62E6538}" type="slidenum">
              <a:rPr lang="en-US" altLang="ko-KR">
                <a:cs typeface="맑은 고딕" charset="0"/>
              </a:rPr>
              <a:pPr/>
              <a:t>2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463-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Décision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rationnelle</a:t>
            </a: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Exemple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carie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dentaire</a:t>
            </a: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464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Degrée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croyance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(de certitude)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degrée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vérité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logique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floue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)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En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tout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comme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en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logique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propositionnelle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les propositions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sont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soient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vraies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fausses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Par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contre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nous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avons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en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degré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croyance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en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logique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binaire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Donner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exemple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cavité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et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contraster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avec les propositions flues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comme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grand, petit, ...et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leur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pendant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probabiliste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et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propositionnelles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465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à priori (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inconditionnelle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à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postériori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conditionnelle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évidence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(c-à-d.,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expérience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incertitude et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décisions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rationnelles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préférences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théorie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l’utilité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(utility theory); 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théorie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la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décision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=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théorie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 +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théorie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l’utilité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466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Maximum expected utility et 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principe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correspondant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Struc</a:t>
            </a:r>
            <a:endParaRPr lang="en-CA" sz="300" dirty="0" smtClean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 smtClean="0">
                <a:ea typeface="ＭＳ Ｐゴシック" charset="-128"/>
                <a:cs typeface="ＭＳ Ｐゴシック" charset="-128"/>
              </a:rPr>
              <a:t>  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simple d’un agent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fonctionnant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avec la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théorie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la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décision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intéressant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on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lui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donner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plan, un MDP, etc.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L’utiliser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 long du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cours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et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l’introduire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avec 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wumpus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world.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467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langage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probabilités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nous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faut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langage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pour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représenter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connaissances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l’agent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et faire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raisonnement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avec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représentations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Forcémement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nous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voulons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langage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capable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d’exprimer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degrés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certitudes/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croyances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L’élément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base du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langage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la variable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aléatoire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variable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aléatoire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variable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décrivant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partie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connaissances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incertaince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Chaque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variable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aléatoire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domaine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la variable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prendre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). Variables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aléatoires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booléennes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discretes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continues (e.g.,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vitesse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du robot). On focalise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cas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discrets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proposition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assertion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qui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vraie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à dire,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assertion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la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valeur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d’une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variable. 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être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propriété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fait. Donner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exemples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domaines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médical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cavité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wumpus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etc.).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Exemple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fr-FR" sz="300" dirty="0">
                <a:ea typeface="ＭＳ Ｐゴシック" charset="-128"/>
                <a:cs typeface="ＭＳ Ｐゴシック" charset="-128"/>
              </a:rPr>
              <a:t>Carie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=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vrai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proposition.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Quand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binaire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nous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allons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la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noter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fr-FR" sz="300" dirty="0">
                <a:ea typeface="ＭＳ Ｐゴシック" charset="-128"/>
                <a:cs typeface="ＭＳ Ｐゴシック" charset="-128"/>
              </a:rPr>
              <a:t>Carie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Et </a:t>
            </a:r>
            <a:r>
              <a:rPr lang="fr-FR" sz="300" dirty="0">
                <a:ea typeface="ＭＳ Ｐゴシック" charset="-128"/>
                <a:cs typeface="ＭＳ Ｐゴシック" charset="-128"/>
              </a:rPr>
              <a:t>carie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=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faux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`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not(</a:t>
            </a:r>
            <a:r>
              <a:rPr lang="fr-FR" sz="300" dirty="0">
                <a:ea typeface="ＭＳ Ｐゴシック" charset="-128"/>
                <a:cs typeface="ＭＳ Ｐゴシック" charset="-128"/>
              </a:rPr>
              <a:t>carie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On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combiner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propisitions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élementaires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pour en faire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d’autres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par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connecteurs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logiques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standard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exemple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page 468.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Note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ula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logique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du 1er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ordre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telle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combinaison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n’est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plus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proposition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formule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!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formules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sont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plus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générales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qui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permis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ici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quantification, etc.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468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événement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atomique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spécification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complète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d’un ’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état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possible. En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d’autres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mots,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événnement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assignation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valeur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pour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chaque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variable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aléatoire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décrivant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aspect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l’environnement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Voir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propriétés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468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à priori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469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Distribution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à priori=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spécification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pour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toutes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possibles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d’une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variable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vecteur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Distribution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probabailités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jointes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spécification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pour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toutes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possibles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d’un ensemble de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variables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c,est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matrice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(note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l’ensemble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n’invclut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pas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toutes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variables,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état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partiellement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décrit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Distribution 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conplète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probabailités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jointes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inclut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toutes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variables, c-à-d.,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tous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états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complets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du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système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(c-à-d.,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tous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événements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470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conditionnelle</a:t>
            </a: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Equation des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conditionelle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+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règle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du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produit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Page 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471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- !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condition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n’est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pas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conséquence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logique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+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!</a:t>
            </a:r>
          </a:p>
          <a:p>
            <a:pPr eaLnBrk="1" hangingPunct="1">
              <a:lnSpc>
                <a:spcPct val="80000"/>
              </a:lnSpc>
            </a:pPr>
            <a:r>
              <a:rPr lang="en-CA" sz="300" dirty="0">
                <a:ea typeface="ＭＳ Ｐゴシック" charset="-128"/>
                <a:cs typeface="ＭＳ Ｐゴシック" charset="-128"/>
              </a:rPr>
              <a:t>-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Axiomes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la </a:t>
            </a:r>
            <a:r>
              <a:rPr lang="en-CA" sz="300" dirty="0" err="1" smtClean="0">
                <a:ea typeface="ＭＳ Ｐゴシック" charset="-128"/>
                <a:cs typeface="ＭＳ Ｐゴシック" charset="-128"/>
              </a:rPr>
              <a:t>probabilité</a:t>
            </a:r>
            <a:r>
              <a:rPr lang="fr-FR" sz="300" dirty="0" smtClean="0">
                <a:ea typeface="ＭＳ Ｐゴシック" charset="-128"/>
                <a:cs typeface="ＭＳ Ｐゴシック" charset="-128"/>
              </a:rPr>
              <a:t> :</a:t>
            </a:r>
            <a:r>
              <a:rPr lang="en-CA" sz="3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acétates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de AMAI,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ça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vient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avant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 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maintenir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cohéremment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avec le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livre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(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),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sz="300" dirty="0" err="1">
                <a:ea typeface="ＭＳ Ｐゴシック" charset="-128"/>
                <a:cs typeface="ＭＳ Ｐゴシック" charset="-128"/>
              </a:rPr>
              <a:t>mieux</a:t>
            </a:r>
            <a:r>
              <a:rPr lang="en-CA" sz="300" dirty="0">
                <a:ea typeface="ＭＳ Ｐゴシック" charset="-128"/>
                <a:cs typeface="ＭＳ Ｐゴシック" charset="-128"/>
              </a:rPr>
              <a:t>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02545823-81B0-6C42-BD29-DF3151654822}" type="slidenum">
              <a:rPr lang="en-US" altLang="ko-KR">
                <a:cs typeface="맑은 고딕" charset="0"/>
              </a:rPr>
              <a:pPr/>
              <a:t>4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417E4-9AD7-8541-9780-45EEC1405BB0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6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2D0BE-B78B-454C-BC11-828A78AA259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2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1_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542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3F2A-EC3B-344D-B8A7-B8C2503E202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658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7B94-9A61-F145-9B59-30B38FD081A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2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Faire glisser l'image vers l'espace réservé ou cliquer sur l'icône pour l'ajouter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15F6-0BF6-DB4F-89D8-3A2332AF6A2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78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660066"/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9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latin typeface="Arial" charset="0"/>
                <a:ea typeface="+mj-ea"/>
                <a:cs typeface="+mj-cs"/>
              </a:rPr>
              <a:t>IFT 615 – Intelligence artificielle</a:t>
            </a:r>
            <a:r>
              <a:rPr lang="en-US" dirty="0" smtClean="0">
                <a:latin typeface="Arial" charset="0"/>
                <a:ea typeface="+mj-ea"/>
                <a:cs typeface="+mj-cs"/>
              </a:rPr>
              <a:t/>
            </a:r>
            <a:br>
              <a:rPr lang="en-US" dirty="0" smtClean="0">
                <a:latin typeface="Arial" charset="0"/>
                <a:ea typeface="+mj-ea"/>
                <a:cs typeface="+mj-cs"/>
              </a:rPr>
            </a:br>
            <a:r>
              <a:rPr lang="fr-CA" dirty="0" smtClean="0">
                <a:latin typeface="Arial" charset="0"/>
                <a:ea typeface="+mj-ea"/>
                <a:cs typeface="+mj-cs"/>
              </a:rPr>
              <a:t/>
            </a:r>
            <a:br>
              <a:rPr lang="fr-CA" dirty="0" smtClean="0">
                <a:latin typeface="Arial" charset="0"/>
                <a:ea typeface="+mj-ea"/>
                <a:cs typeface="+mj-cs"/>
              </a:rPr>
            </a:br>
            <a:r>
              <a:rPr lang="fr-CA" sz="2000" dirty="0" smtClean="0">
                <a:solidFill>
                  <a:schemeClr val="tx1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fr-CA" sz="2000" dirty="0" smtClean="0">
                <a:solidFill>
                  <a:schemeClr val="tx1"/>
                </a:solidFill>
                <a:latin typeface="Arial" charset="0"/>
                <a:ea typeface="+mj-ea"/>
                <a:cs typeface="+mj-cs"/>
              </a:rPr>
            </a:br>
            <a:r>
              <a:rPr lang="fr-CA" sz="2400" dirty="0" smtClean="0">
                <a:latin typeface="Arial" charset="0"/>
                <a:ea typeface="+mj-ea"/>
                <a:cs typeface="+mj-cs"/>
              </a:rPr>
              <a:t/>
            </a:r>
            <a:br>
              <a:rPr lang="fr-CA" sz="2400" dirty="0" smtClean="0">
                <a:latin typeface="Arial" charset="0"/>
                <a:ea typeface="+mj-ea"/>
                <a:cs typeface="+mj-cs"/>
              </a:rPr>
            </a:br>
            <a:r>
              <a:rPr lang="fr-CA" sz="2400" dirty="0" smtClean="0">
                <a:latin typeface="Arial" charset="0"/>
                <a:ea typeface="+mj-ea"/>
                <a:cs typeface="+mj-cs"/>
              </a:rPr>
              <a:t>Raisonnement probabiliste</a:t>
            </a:r>
            <a:endParaRPr lang="fr-CA" sz="2400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>
                <a:latin typeface="Calibri" charset="0"/>
                <a:cs typeface="Calibri" charset="0"/>
              </a:rPr>
              <a:t>Hugo </a:t>
            </a:r>
            <a:r>
              <a:rPr lang="fr-CA" dirty="0" err="1" smtClean="0">
                <a:latin typeface="Calibri" charset="0"/>
                <a:cs typeface="Calibri" charset="0"/>
              </a:rPr>
              <a:t>Larochelle</a:t>
            </a:r>
            <a:endParaRPr lang="fr-CA" dirty="0" smtClean="0">
              <a:latin typeface="Calibri" charset="0"/>
              <a:cs typeface="Calibri" charset="0"/>
            </a:endParaRPr>
          </a:p>
          <a:p>
            <a:r>
              <a:rPr lang="fr-CA" dirty="0" smtClean="0">
                <a:latin typeface="Calibri" charset="0"/>
                <a:cs typeface="Calibri" charset="0"/>
              </a:rPr>
              <a:t>Département d’informatique</a:t>
            </a:r>
          </a:p>
          <a:p>
            <a:r>
              <a:rPr lang="fr-CA" dirty="0" smtClean="0">
                <a:latin typeface="Calibri" charset="0"/>
                <a:cs typeface="Calibri" charset="0"/>
              </a:rPr>
              <a:t>Université de Sherbrooke</a:t>
            </a:r>
          </a:p>
          <a:p>
            <a:r>
              <a:rPr lang="de-DE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http</a:t>
            </a:r>
            <a:r>
              <a:rPr lang="fr-FR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 :</a:t>
            </a:r>
            <a:r>
              <a:rPr lang="de-DE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//</a:t>
            </a:r>
            <a:r>
              <a:rPr lang="de-DE" sz="1800" dirty="0" err="1" smtClean="0">
                <a:solidFill>
                  <a:srgbClr val="000066"/>
                </a:solidFill>
                <a:latin typeface="Calibri" charset="0"/>
                <a:cs typeface="Calibri" charset="0"/>
              </a:rPr>
              <a:t>www.dmi.usherb.ca</a:t>
            </a:r>
            <a:r>
              <a:rPr lang="de-DE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/~</a:t>
            </a:r>
            <a:r>
              <a:rPr lang="de-DE" sz="1800" dirty="0" err="1" smtClean="0">
                <a:solidFill>
                  <a:srgbClr val="000066"/>
                </a:solidFill>
                <a:latin typeface="Calibri" charset="0"/>
                <a:cs typeface="Calibri" charset="0"/>
              </a:rPr>
              <a:t>larocheh</a:t>
            </a:r>
            <a:r>
              <a:rPr lang="de-DE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/</a:t>
            </a:r>
            <a:r>
              <a:rPr lang="de-DE" sz="1800" dirty="0" err="1" smtClean="0">
                <a:solidFill>
                  <a:srgbClr val="000066"/>
                </a:solidFill>
                <a:latin typeface="Calibri" charset="0"/>
                <a:cs typeface="Calibri" charset="0"/>
              </a:rPr>
              <a:t>cours</a:t>
            </a:r>
            <a:r>
              <a:rPr lang="de-DE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/</a:t>
            </a:r>
            <a:r>
              <a:rPr lang="de-DE" sz="1800" dirty="0" err="1" smtClean="0">
                <a:solidFill>
                  <a:srgbClr val="000066"/>
                </a:solidFill>
                <a:latin typeface="Calibri" charset="0"/>
                <a:cs typeface="Calibri" charset="0"/>
              </a:rPr>
              <a:t>ift</a:t>
            </a:r>
            <a:r>
              <a:rPr lang="fr-CA" sz="180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615.html</a:t>
            </a:r>
            <a:endParaRPr lang="fr-CA" sz="1800" dirty="0">
              <a:solidFill>
                <a:srgbClr val="000066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26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Probabilité marginale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 smtClean="0"/>
              <a:t>Probabilités marginales </a:t>
            </a:r>
            <a:r>
              <a:rPr lang="fr-FR" dirty="0" smtClean="0"/>
              <a:t>: probabilité sur un sous-ensemble des variables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, 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FR" sz="1600" i="1" dirty="0" smtClean="0"/>
              <a:t>P</a:t>
            </a:r>
            <a:r>
              <a:rPr lang="fr-FR" sz="1600" dirty="0"/>
              <a:t>(</a:t>
            </a:r>
            <a:r>
              <a:rPr lang="fr-FR" sz="1600" i="1" dirty="0" err="1"/>
              <a:t>MalDeDent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Croche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Carie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 </a:t>
            </a:r>
            <a:r>
              <a:rPr lang="fr-FR" sz="1600" dirty="0" smtClean="0"/>
              <a:t> +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 err="1"/>
              <a:t>MalDeDent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Croche</a:t>
            </a:r>
            <a:r>
              <a:rPr lang="fr-FR" sz="1600" dirty="0" smtClean="0"/>
              <a:t>=</a:t>
            </a:r>
            <a:r>
              <a:rPr lang="fr-FR" sz="1600" i="1" dirty="0" smtClean="0"/>
              <a:t>faux</a:t>
            </a:r>
            <a:r>
              <a:rPr lang="fr-FR" sz="1600" dirty="0" smtClean="0"/>
              <a:t>, </a:t>
            </a:r>
            <a:r>
              <a:rPr lang="fr-FR" sz="1600" i="1" dirty="0"/>
              <a:t>Carie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dirty="0" smtClean="0"/>
              <a:t>= </a:t>
            </a:r>
            <a:r>
              <a:rPr lang="el-GR" dirty="0" smtClean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 smtClean="0"/>
              <a:t>∈{</a:t>
            </a:r>
            <a:r>
              <a:rPr lang="fr-FR" sz="1600" i="1" baseline="-25000" dirty="0" smtClean="0"/>
              <a:t>vrai</a:t>
            </a:r>
            <a:r>
              <a:rPr lang="fr-FR" sz="1600" baseline="-25000" dirty="0" smtClean="0"/>
              <a:t>, </a:t>
            </a:r>
            <a:r>
              <a:rPr lang="fr-FR" sz="1600" i="1" baseline="-25000" dirty="0" smtClean="0"/>
              <a:t>faux</a:t>
            </a:r>
            <a:r>
              <a:rPr lang="fr-FR" sz="1600" baseline="-25000" dirty="0" smtClean="0"/>
              <a:t>}</a:t>
            </a:r>
            <a:r>
              <a:rPr lang="fr-CA" sz="1600" baseline="-25000" dirty="0" smtClean="0"/>
              <a:t> </a:t>
            </a:r>
            <a:r>
              <a:rPr lang="fr-CA" sz="1600" dirty="0" smtClean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MalDeDent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Croche</a:t>
            </a:r>
            <a:r>
              <a:rPr lang="fr-FR" dirty="0" smtClean="0"/>
              <a:t>=</a:t>
            </a:r>
            <a:r>
              <a:rPr lang="fr-FR" i="1" dirty="0"/>
              <a:t>x</a:t>
            </a:r>
            <a:r>
              <a:rPr lang="fr-FR" dirty="0" smtClean="0"/>
              <a:t>, </a:t>
            </a:r>
            <a:r>
              <a:rPr lang="fr-FR" i="1" dirty="0"/>
              <a:t>Carie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 smtClean="0"/>
              <a:t>) = 0.108 + 0.012 = </a:t>
            </a:r>
            <a:r>
              <a:rPr lang="fr-FR" b="1" dirty="0" smtClean="0"/>
              <a:t>0.12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02835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 smtClean="0"/>
              <a:t>Probabilités marginales </a:t>
            </a:r>
            <a:r>
              <a:rPr lang="fr-FR" dirty="0" smtClean="0"/>
              <a:t>: </a:t>
            </a:r>
            <a:r>
              <a:rPr lang="fr-FR" dirty="0"/>
              <a:t>probabilité sur un sous-ensemble des </a:t>
            </a:r>
            <a:r>
              <a:rPr lang="fr-FR" dirty="0" smtClean="0"/>
              <a:t>variables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el-GR" dirty="0" smtClean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 smtClean="0"/>
              <a:t>∈{</a:t>
            </a:r>
            <a:r>
              <a:rPr lang="fr-FR" sz="1600" i="1" baseline="-25000" dirty="0" smtClean="0"/>
              <a:t>vrai</a:t>
            </a:r>
            <a:r>
              <a:rPr lang="fr-FR" sz="1600" baseline="-25000" dirty="0" smtClean="0"/>
              <a:t>, </a:t>
            </a:r>
            <a:r>
              <a:rPr lang="fr-FR" sz="1600" i="1" baseline="-25000" dirty="0" smtClean="0"/>
              <a:t>faux</a:t>
            </a:r>
            <a:r>
              <a:rPr lang="fr-FR" sz="1600" baseline="-25000" dirty="0" smtClean="0"/>
              <a:t>}</a:t>
            </a:r>
            <a:r>
              <a:rPr lang="fr-CA" sz="1600" baseline="-25000" dirty="0" smtClean="0"/>
              <a:t> </a:t>
            </a:r>
            <a:r>
              <a:rPr lang="el-GR" sz="1600" dirty="0" smtClean="0"/>
              <a:t>Σ</a:t>
            </a:r>
            <a:r>
              <a:rPr lang="fr-CA" sz="1600" baseline="-25000" dirty="0" smtClean="0"/>
              <a:t>y</a:t>
            </a:r>
            <a:r>
              <a:rPr lang="fr-FR" sz="1600" baseline="-25000" dirty="0" smtClean="0"/>
              <a:t>∈</a:t>
            </a:r>
            <a:r>
              <a:rPr lang="fr-FR" sz="1600" baseline="-25000" dirty="0"/>
              <a:t>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 smtClean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MalDeDent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Croche</a:t>
            </a:r>
            <a:r>
              <a:rPr lang="fr-FR" dirty="0" smtClean="0"/>
              <a:t>=</a:t>
            </a:r>
            <a:r>
              <a:rPr lang="fr-FR" i="1" dirty="0"/>
              <a:t>x</a:t>
            </a:r>
            <a:r>
              <a:rPr lang="fr-FR" dirty="0" smtClean="0"/>
              <a:t>, </a:t>
            </a:r>
            <a:r>
              <a:rPr lang="fr-FR" i="1" dirty="0"/>
              <a:t>Carie</a:t>
            </a:r>
            <a:r>
              <a:rPr lang="fr-FR" dirty="0" smtClean="0"/>
              <a:t>=</a:t>
            </a:r>
            <a:r>
              <a:rPr lang="fr-FR" i="1" dirty="0"/>
              <a:t>y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= 0.108 + 0.012 + 0.072 + 0.008 = </a:t>
            </a:r>
            <a:r>
              <a:rPr lang="fr-FR" b="1" dirty="0" smtClean="0"/>
              <a:t>0.2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11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71127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8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</a:t>
            </a:r>
            <a:r>
              <a:rPr lang="fr-CA" dirty="0" smtClean="0"/>
              <a:t>d’une disjonction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 smtClean="0"/>
              <a:t>Probabilités de disjonction (« ou ») d’événements </a:t>
            </a:r>
            <a:r>
              <a:rPr lang="fr-FR" dirty="0" smtClean="0"/>
              <a:t>: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 </a:t>
            </a:r>
            <a:r>
              <a:rPr lang="fr-FR" dirty="0" smtClean="0"/>
              <a:t>ou</a:t>
            </a:r>
            <a:r>
              <a:rPr lang="fr-FR" i="1" dirty="0" smtClean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FR" i="1" dirty="0" smtClean="0"/>
              <a:t>P</a:t>
            </a:r>
            <a:r>
              <a:rPr lang="fr-FR" dirty="0"/>
              <a:t>(</a:t>
            </a:r>
            <a:r>
              <a:rPr lang="fr-FR" i="1" dirty="0"/>
              <a:t>Carie</a:t>
            </a:r>
            <a:r>
              <a:rPr lang="fr-FR" dirty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+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 smtClean="0"/>
              <a:t>) - </a:t>
            </a:r>
            <a:r>
              <a:rPr lang="fr-FR" i="1" dirty="0" smtClean="0"/>
              <a:t>P</a:t>
            </a:r>
            <a:r>
              <a:rPr lang="fr-FR" dirty="0"/>
              <a:t>(</a:t>
            </a:r>
            <a:r>
              <a:rPr lang="fr-FR" i="1" dirty="0"/>
              <a:t>Carie</a:t>
            </a:r>
            <a:r>
              <a:rPr lang="fr-FR" dirty="0"/>
              <a:t>=</a:t>
            </a:r>
            <a:r>
              <a:rPr lang="fr-FR" i="1" dirty="0" smtClean="0"/>
              <a:t>vrai, </a:t>
            </a:r>
            <a:r>
              <a:rPr lang="fr-FR" i="1" dirty="0" err="1"/>
              <a:t>MalDeDent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= 1 -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Carie</a:t>
            </a:r>
            <a:r>
              <a:rPr lang="fr-FR" dirty="0" smtClean="0"/>
              <a:t>=</a:t>
            </a:r>
            <a:r>
              <a:rPr lang="fr-FR" b="1" i="1" dirty="0" smtClean="0"/>
              <a:t>faux</a:t>
            </a:r>
            <a:r>
              <a:rPr lang="fr-FR" i="1" dirty="0" smtClean="0"/>
              <a:t>, </a:t>
            </a:r>
            <a:r>
              <a:rPr lang="fr-FR" i="1" dirty="0" err="1"/>
              <a:t>MalDeDent</a:t>
            </a:r>
            <a:r>
              <a:rPr lang="fr-FR" dirty="0" smtClean="0"/>
              <a:t>=</a:t>
            </a:r>
            <a:r>
              <a:rPr lang="fr-FR" b="1" i="1" dirty="0" smtClean="0"/>
              <a:t>vrai</a:t>
            </a:r>
            <a:r>
              <a:rPr lang="fr-FR" dirty="0" smtClean="0"/>
              <a:t>) = 1 – 0.016 – 0.064 = </a:t>
            </a:r>
            <a:r>
              <a:rPr lang="fr-FR" b="1" dirty="0" smtClean="0"/>
              <a:t>0.92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12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74105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2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Probabilité d’un événement en général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dirty="0" smtClean="0"/>
              <a:t>On peut calculer la probabilité d’événements arbitrairement complexes</a:t>
            </a:r>
          </a:p>
          <a:p>
            <a:pPr lvl="1"/>
            <a:r>
              <a:rPr lang="fr-FR" dirty="0" smtClean="0"/>
              <a:t>il suffit d’additionner les probabilités des éléments élémentaires associés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 (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vrai, 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) ou (</a:t>
            </a:r>
            <a:r>
              <a:rPr lang="fr-FR" i="1" dirty="0" smtClean="0"/>
              <a:t>Croche</a:t>
            </a:r>
            <a:r>
              <a:rPr lang="fr-FR" dirty="0" smtClean="0"/>
              <a:t>=</a:t>
            </a:r>
            <a:r>
              <a:rPr lang="fr-FR" i="1" dirty="0" smtClean="0"/>
              <a:t>faux, Carie</a:t>
            </a:r>
            <a:r>
              <a:rPr lang="fr-FR" dirty="0" smtClean="0"/>
              <a:t>=</a:t>
            </a:r>
            <a:r>
              <a:rPr lang="fr-FR" i="1" dirty="0"/>
              <a:t>faux</a:t>
            </a:r>
            <a:r>
              <a:rPr lang="fr-FR" dirty="0"/>
              <a:t>) </a:t>
            </a:r>
            <a:r>
              <a:rPr lang="fr-FR" dirty="0" smtClean="0"/>
              <a:t> )</a:t>
            </a:r>
            <a:br>
              <a:rPr lang="fr-FR" dirty="0" smtClean="0"/>
            </a:br>
            <a:r>
              <a:rPr lang="fr-FR" dirty="0" smtClean="0"/>
              <a:t>= 0.064 + 0.072 + 0.008 + 0.576 = </a:t>
            </a:r>
            <a:r>
              <a:rPr lang="fr-FR" b="1" dirty="0" smtClean="0"/>
              <a:t>0.72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13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30665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Probabilité conditionnelle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 smtClean="0"/>
              <a:t>Probabilités conditionnelles </a:t>
            </a:r>
            <a:r>
              <a:rPr lang="fr-FR" dirty="0" smtClean="0"/>
              <a:t>: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faux </a:t>
            </a:r>
            <a:r>
              <a:rPr lang="fr-FR" dirty="0" smtClean="0"/>
              <a:t>|</a:t>
            </a:r>
            <a:r>
              <a:rPr lang="fr-FR" i="1" dirty="0" smtClean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Carie</a:t>
            </a:r>
            <a:r>
              <a:rPr lang="fr-FR" dirty="0"/>
              <a:t>=</a:t>
            </a:r>
            <a:r>
              <a:rPr lang="fr-FR" i="1" dirty="0" smtClean="0"/>
              <a:t>faux, </a:t>
            </a:r>
            <a:r>
              <a:rPr lang="fr-FR" i="1" dirty="0" err="1"/>
              <a:t>MalDeDent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 smtClean="0"/>
              <a:t>) / </a:t>
            </a:r>
            <a:r>
              <a:rPr lang="fr-FR" i="1" dirty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 smtClean="0"/>
              <a:t>= (0.016 + 0.064) / (0.016 + 0.064 + 0.108 + 0.012) = </a:t>
            </a:r>
            <a:r>
              <a:rPr lang="fr-FR" b="1" dirty="0" smtClean="0"/>
              <a:t>0.4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14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49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er 14"/>
          <p:cNvGrpSpPr/>
          <p:nvPr/>
        </p:nvGrpSpPr>
        <p:grpSpPr>
          <a:xfrm>
            <a:off x="6365035" y="2487035"/>
            <a:ext cx="2257448" cy="2439403"/>
            <a:chOff x="6365035" y="2487035"/>
            <a:chExt cx="2257448" cy="2439403"/>
          </a:xfrm>
        </p:grpSpPr>
        <p:sp>
          <p:nvSpPr>
            <p:cNvPr id="5" name="Forme libre 4"/>
            <p:cNvSpPr/>
            <p:nvPr/>
          </p:nvSpPr>
          <p:spPr>
            <a:xfrm>
              <a:off x="6365035" y="2487035"/>
              <a:ext cx="2257448" cy="1700258"/>
            </a:xfrm>
            <a:custGeom>
              <a:avLst/>
              <a:gdLst>
                <a:gd name="connsiteX0" fmla="*/ 0 w 2257448"/>
                <a:gd name="connsiteY0" fmla="*/ 0 h 1870284"/>
                <a:gd name="connsiteX1" fmla="*/ 2034975 w 2257448"/>
                <a:gd name="connsiteY1" fmla="*/ 489584 h 1870284"/>
                <a:gd name="connsiteX2" fmla="*/ 2126778 w 2257448"/>
                <a:gd name="connsiteY2" fmla="*/ 1682944 h 1870284"/>
                <a:gd name="connsiteX3" fmla="*/ 1346450 w 2257448"/>
                <a:gd name="connsiteY3" fmla="*/ 1866538 h 187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48" h="1870284">
                  <a:moveTo>
                    <a:pt x="0" y="0"/>
                  </a:moveTo>
                  <a:cubicBezTo>
                    <a:pt x="840256" y="104546"/>
                    <a:pt x="1680512" y="209093"/>
                    <a:pt x="2034975" y="489584"/>
                  </a:cubicBezTo>
                  <a:cubicBezTo>
                    <a:pt x="2389438" y="770075"/>
                    <a:pt x="2241532" y="1453452"/>
                    <a:pt x="2126778" y="1682944"/>
                  </a:cubicBezTo>
                  <a:cubicBezTo>
                    <a:pt x="2012024" y="1912436"/>
                    <a:pt x="1346450" y="1866538"/>
                    <a:pt x="1346450" y="1866538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Accolade fermante 5"/>
            <p:cNvSpPr/>
            <p:nvPr/>
          </p:nvSpPr>
          <p:spPr>
            <a:xfrm>
              <a:off x="7451376" y="3442387"/>
              <a:ext cx="168306" cy="1484051"/>
            </a:xfrm>
            <a:prstGeom prst="rightBrac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581416" y="2417320"/>
            <a:ext cx="887438" cy="2325523"/>
            <a:chOff x="581416" y="2417320"/>
            <a:chExt cx="887438" cy="2325523"/>
          </a:xfrm>
        </p:grpSpPr>
        <p:sp>
          <p:nvSpPr>
            <p:cNvPr id="12" name="Forme libre 11"/>
            <p:cNvSpPr/>
            <p:nvPr/>
          </p:nvSpPr>
          <p:spPr>
            <a:xfrm>
              <a:off x="596619" y="2417321"/>
              <a:ext cx="872235" cy="1560548"/>
            </a:xfrm>
            <a:custGeom>
              <a:avLst/>
              <a:gdLst>
                <a:gd name="connsiteX0" fmla="*/ 826334 w 872235"/>
                <a:gd name="connsiteY0" fmla="*/ 0 h 1560548"/>
                <a:gd name="connsiteX1" fmla="*/ 103 w 872235"/>
                <a:gd name="connsiteY1" fmla="*/ 994467 h 1560548"/>
                <a:gd name="connsiteX2" fmla="*/ 872235 w 872235"/>
                <a:gd name="connsiteY2" fmla="*/ 1560548 h 156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235" h="1560548">
                  <a:moveTo>
                    <a:pt x="826334" y="0"/>
                  </a:moveTo>
                  <a:cubicBezTo>
                    <a:pt x="409393" y="367188"/>
                    <a:pt x="-7547" y="734376"/>
                    <a:pt x="103" y="994467"/>
                  </a:cubicBezTo>
                  <a:cubicBezTo>
                    <a:pt x="7753" y="1254558"/>
                    <a:pt x="872235" y="1560548"/>
                    <a:pt x="872235" y="1560548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81416" y="2417320"/>
              <a:ext cx="872138" cy="2325523"/>
            </a:xfrm>
            <a:custGeom>
              <a:avLst/>
              <a:gdLst>
                <a:gd name="connsiteX0" fmla="*/ 872138 w 872138"/>
                <a:gd name="connsiteY0" fmla="*/ 0 h 2325523"/>
                <a:gd name="connsiteX1" fmla="*/ 5 w 872138"/>
                <a:gd name="connsiteY1" fmla="*/ 1055665 h 2325523"/>
                <a:gd name="connsiteX2" fmla="*/ 856837 w 872138"/>
                <a:gd name="connsiteY2" fmla="*/ 2325523 h 232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38" h="2325523">
                  <a:moveTo>
                    <a:pt x="872138" y="0"/>
                  </a:moveTo>
                  <a:cubicBezTo>
                    <a:pt x="437346" y="334039"/>
                    <a:pt x="2555" y="668078"/>
                    <a:pt x="5" y="1055665"/>
                  </a:cubicBezTo>
                  <a:cubicBezTo>
                    <a:pt x="-2545" y="1443252"/>
                    <a:pt x="856837" y="2325523"/>
                    <a:pt x="856837" y="2325523"/>
                  </a:cubicBezTo>
                </a:path>
              </a:pathLst>
            </a:cu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370150" y="1487889"/>
            <a:ext cx="2239939" cy="584776"/>
          </a:xfrm>
          <a:prstGeom prst="rect">
            <a:avLst/>
          </a:prstGeom>
          <a:solidFill>
            <a:srgbClr val="DDD9C3"/>
          </a:solidFill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vrai seulement si</a:t>
            </a:r>
          </a:p>
          <a:p>
            <a:pPr algn="ctr"/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 err="1"/>
              <a:t>MalDeDent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 smtClean="0"/>
              <a:t>) ≠ 0</a:t>
            </a:r>
            <a:endParaRPr lang="fr-FR" sz="1600" dirty="0"/>
          </a:p>
        </p:txBody>
      </p:sp>
      <p:sp>
        <p:nvSpPr>
          <p:cNvPr id="19" name="Rectangle 18"/>
          <p:cNvSpPr/>
          <p:nvPr/>
        </p:nvSpPr>
        <p:spPr>
          <a:xfrm>
            <a:off x="1001059" y="5293191"/>
            <a:ext cx="7123534" cy="338554"/>
          </a:xfrm>
          <a:prstGeom prst="rect">
            <a:avLst/>
          </a:prstGeom>
          <a:solidFill>
            <a:srgbClr val="DDD9C3"/>
          </a:solidFill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En mots: « sachant que </a:t>
            </a:r>
            <a:r>
              <a:rPr lang="fr-FR" sz="1600" i="1" dirty="0" err="1" smtClean="0"/>
              <a:t>MalDeDent</a:t>
            </a:r>
            <a:r>
              <a:rPr lang="fr-FR" sz="1600" dirty="0" smtClean="0"/>
              <a:t>=</a:t>
            </a:r>
            <a:r>
              <a:rPr lang="fr-FR" sz="1600" i="1" dirty="0" smtClean="0"/>
              <a:t>vrai</a:t>
            </a:r>
            <a:r>
              <a:rPr lang="fr-FR" sz="1600" dirty="0" smtClean="0"/>
              <a:t>, quelle est la probabilité que </a:t>
            </a:r>
            <a:r>
              <a:rPr lang="fr-FR" sz="1600" i="1" dirty="0" smtClean="0"/>
              <a:t>Carie</a:t>
            </a:r>
            <a:r>
              <a:rPr lang="fr-FR" sz="1600" dirty="0" smtClean="0"/>
              <a:t>=</a:t>
            </a:r>
            <a:r>
              <a:rPr lang="fr-FR" sz="1600" i="1" dirty="0" smtClean="0"/>
              <a:t>faux</a:t>
            </a:r>
            <a:r>
              <a:rPr lang="fr-FR" sz="1600" dirty="0" smtClean="0"/>
              <a:t> »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195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Distribution de probabilités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Distribution de probabilités :</a:t>
            </a:r>
            <a:r>
              <a:rPr lang="fr-CA" dirty="0" smtClean="0"/>
              <a:t> l’énumération des probabilités pour toutes les valeurs possibles de variables aléatoires</a:t>
            </a:r>
            <a:endParaRPr lang="fr-CA" dirty="0"/>
          </a:p>
          <a:p>
            <a:r>
              <a:rPr lang="fr-CA" dirty="0" smtClean="0"/>
              <a:t>Exemples 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) = [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),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 ] = [ </a:t>
            </a:r>
            <a:r>
              <a:rPr lang="fr-FR" dirty="0" smtClean="0"/>
              <a:t>0.8, 0.2</a:t>
            </a:r>
            <a:r>
              <a:rPr lang="fr-CA" dirty="0" smtClean="0"/>
              <a:t> ]</a:t>
            </a:r>
          </a:p>
          <a:p>
            <a:pPr lvl="1"/>
            <a:r>
              <a:rPr lang="fr-CA" b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Carie,</a:t>
            </a:r>
            <a:r>
              <a:rPr lang="fr-CA" dirty="0"/>
              <a:t> </a:t>
            </a:r>
            <a:r>
              <a:rPr lang="fr-CA" i="1" dirty="0" err="1"/>
              <a:t>MalDeDent</a:t>
            </a:r>
            <a:r>
              <a:rPr lang="fr-CA" dirty="0"/>
              <a:t>)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= </a:t>
            </a:r>
            <a:r>
              <a:rPr lang="fr-CA" dirty="0"/>
              <a:t>[ </a:t>
            </a:r>
            <a:r>
              <a:rPr lang="fr-CA" dirty="0" smtClean="0"/>
              <a:t>[ </a:t>
            </a:r>
            <a:r>
              <a:rPr lang="fr-CA" i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 smtClean="0"/>
              <a:t>,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</a:t>
            </a:r>
            <a:r>
              <a:rPr lang="fr-CA" dirty="0"/>
              <a:t>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,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 ],</a:t>
            </a:r>
            <a:r>
              <a:rPr lang="fr-CA" dirty="0"/>
              <a:t/>
            </a:r>
            <a:br>
              <a:rPr lang="fr-CA" dirty="0"/>
            </a:br>
            <a:r>
              <a:rPr lang="fr-CA" dirty="0"/>
              <a:t>      </a:t>
            </a:r>
            <a:r>
              <a:rPr lang="fr-CA" dirty="0" smtClean="0"/>
              <a:t>[ </a:t>
            </a:r>
            <a:r>
              <a:rPr lang="fr-CA" i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 smtClean="0"/>
              <a:t>faux </a:t>
            </a:r>
            <a:r>
              <a:rPr lang="fr-CA" dirty="0"/>
              <a:t>,</a:t>
            </a:r>
            <a:r>
              <a:rPr lang="fr-CA" dirty="0" smtClean="0"/>
              <a:t>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</a:t>
            </a:r>
            <a:r>
              <a:rPr lang="fr-CA" dirty="0"/>
              <a:t>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,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 ] </a:t>
            </a:r>
            <a:r>
              <a:rPr lang="fr-CA" dirty="0"/>
              <a:t>]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= [ [ </a:t>
            </a:r>
            <a:r>
              <a:rPr lang="fr-FR" dirty="0" smtClean="0"/>
              <a:t>0.72, 0.08], </a:t>
            </a:r>
            <a:br>
              <a:rPr lang="fr-FR" dirty="0" smtClean="0"/>
            </a:br>
            <a:r>
              <a:rPr lang="fr-FR" dirty="0" smtClean="0"/>
              <a:t>      [0.08, 0.12] </a:t>
            </a:r>
            <a:r>
              <a:rPr lang="fr-CA" dirty="0" smtClean="0"/>
              <a:t>]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La somme est toujours égale à 1</a:t>
            </a:r>
            <a:endParaRPr lang="fr-CA" dirty="0"/>
          </a:p>
          <a:p>
            <a:r>
              <a:rPr lang="fr-CA" dirty="0" smtClean="0"/>
              <a:t>J’utilise le symbole </a:t>
            </a:r>
            <a:r>
              <a:rPr lang="fr-CA" b="1" dirty="0" smtClean="0"/>
              <a:t>P</a:t>
            </a:r>
            <a:r>
              <a:rPr lang="fr-CA" dirty="0" smtClean="0"/>
              <a:t> pour les distributions et </a:t>
            </a:r>
            <a:r>
              <a:rPr lang="fr-CA" i="1" dirty="0" smtClean="0"/>
              <a:t>P</a:t>
            </a:r>
            <a:r>
              <a:rPr lang="fr-CA" dirty="0" smtClean="0"/>
              <a:t> pour les probabilités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)</a:t>
            </a:r>
            <a:r>
              <a:rPr lang="fr-CA" dirty="0"/>
              <a:t> </a:t>
            </a:r>
            <a:r>
              <a:rPr lang="fr-CA" dirty="0" smtClean="0"/>
              <a:t>désignera la probabilité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x</a:t>
            </a:r>
            <a:r>
              <a:rPr lang="fr-CA" dirty="0" smtClean="0"/>
              <a:t>) pour une valeur </a:t>
            </a:r>
            <a:r>
              <a:rPr lang="fr-CA" i="1" dirty="0" smtClean="0"/>
              <a:t>x</a:t>
            </a:r>
            <a:r>
              <a:rPr lang="fr-CA" dirty="0" smtClean="0"/>
              <a:t> non-spécifiée</a:t>
            </a:r>
          </a:p>
          <a:p>
            <a:pPr lvl="2"/>
            <a:r>
              <a:rPr lang="fr-CA" dirty="0" smtClean="0"/>
              <a:t>c’est un élément quelconque de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)</a:t>
            </a:r>
            <a:endParaRPr lang="fr-CA" dirty="0" smtClean="0"/>
          </a:p>
          <a:p>
            <a:r>
              <a:rPr lang="fr-CA" dirty="0" smtClean="0"/>
              <a:t>Le choix d’énumérer les probabilités dans un tableau 2D est arbitraire</a:t>
            </a:r>
            <a:endParaRPr lang="fr-CA" dirty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15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peut faire la même chose pour le cas conditionnel</a:t>
            </a:r>
            <a:endParaRPr lang="fr-CA" dirty="0"/>
          </a:p>
          <a:p>
            <a:r>
              <a:rPr lang="fr-CA" dirty="0" smtClean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Carie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] 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0.4, 0.6</a:t>
            </a:r>
            <a:r>
              <a:rPr lang="fr-CA" dirty="0"/>
              <a:t> </a:t>
            </a:r>
            <a:r>
              <a:rPr lang="fr-CA" dirty="0" smtClean="0"/>
              <a:t>]</a:t>
            </a:r>
            <a:endParaRPr lang="fr-CA" b="1" dirty="0" smtClean="0"/>
          </a:p>
          <a:p>
            <a:pPr lvl="1"/>
            <a:r>
              <a:rPr lang="fr-CA" b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 </a:t>
            </a:r>
            <a:r>
              <a:rPr lang="fr-CA" dirty="0"/>
              <a:t>| </a:t>
            </a:r>
            <a:r>
              <a:rPr lang="fr-CA" i="1" dirty="0" err="1" smtClean="0"/>
              <a:t>MalDeDent</a:t>
            </a:r>
            <a:r>
              <a:rPr lang="fr-CA" dirty="0" smtClean="0"/>
              <a:t>) </a:t>
            </a:r>
            <a:br>
              <a:rPr lang="fr-CA" dirty="0" smtClean="0"/>
            </a:br>
            <a:r>
              <a:rPr lang="fr-CA" dirty="0" smtClean="0"/>
              <a:t>= </a:t>
            </a:r>
            <a:r>
              <a:rPr lang="fr-CA" dirty="0"/>
              <a:t>[ </a:t>
            </a:r>
            <a:r>
              <a:rPr lang="fr-CA" dirty="0" smtClean="0"/>
              <a:t>[ </a:t>
            </a:r>
            <a:r>
              <a:rPr lang="fr-CA" i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</a:t>
            </a:r>
            <a:r>
              <a:rPr lang="fr-CA" dirty="0"/>
              <a:t>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)],</a:t>
            </a:r>
            <a:br>
              <a:rPr lang="fr-CA" dirty="0" smtClean="0"/>
            </a:br>
            <a:r>
              <a:rPr lang="fr-CA" dirty="0" smtClean="0"/>
              <a:t>      [ </a:t>
            </a:r>
            <a:r>
              <a:rPr lang="fr-CA" i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</a:t>
            </a:r>
            <a:r>
              <a:rPr lang="fr-CA" dirty="0"/>
              <a:t>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)] </a:t>
            </a:r>
            <a:r>
              <a:rPr lang="fr-CA" dirty="0"/>
              <a:t>]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= [ [ </a:t>
            </a:r>
            <a:r>
              <a:rPr lang="fr-FR" dirty="0" smtClean="0"/>
              <a:t>0.9, 0.1]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[</a:t>
            </a:r>
            <a:r>
              <a:rPr lang="fr-FR" dirty="0" smtClean="0"/>
              <a:t>0.4, 0.6] </a:t>
            </a:r>
            <a:r>
              <a:rPr lang="fr-CA" dirty="0" smtClean="0"/>
              <a:t>]</a:t>
            </a:r>
          </a:p>
          <a:p>
            <a:r>
              <a:rPr lang="fr-CA" b="1" dirty="0" smtClean="0"/>
              <a:t>Chaque sous-ensemble de probabilités </a:t>
            </a:r>
            <a:r>
              <a:rPr lang="fr-CA" dirty="0" smtClean="0"/>
              <a:t>associé aux mêmes valeurs des variables sur lesquelles on conditionne somme à 1</a:t>
            </a:r>
          </a:p>
          <a:p>
            <a:pPr marL="457200" lvl="1" indent="0">
              <a:buNone/>
            </a:pP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Carie </a:t>
            </a:r>
            <a:r>
              <a:rPr lang="fr-CA" dirty="0" smtClean="0"/>
              <a:t>| </a:t>
            </a:r>
            <a:r>
              <a:rPr lang="fr-CA" i="1" dirty="0" err="1" smtClean="0"/>
              <a:t>MalDeDent</a:t>
            </a:r>
            <a:r>
              <a:rPr lang="fr-CA" dirty="0" smtClean="0"/>
              <a:t>) contient deux distributions de probabilités sur la variable </a:t>
            </a:r>
            <a:r>
              <a:rPr lang="fr-CA" i="1" dirty="0" smtClean="0"/>
              <a:t>Carie </a:t>
            </a:r>
            <a:r>
              <a:rPr lang="fr-CA" dirty="0" smtClean="0"/>
              <a:t>: une dans le cas où </a:t>
            </a:r>
            <a:r>
              <a:rPr lang="fr-CA" i="1" dirty="0" err="1" smtClean="0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faux, </a:t>
            </a:r>
            <a:r>
              <a:rPr lang="fr-CA" dirty="0" smtClean="0"/>
              <a:t>l’autre lorsque </a:t>
            </a:r>
            <a:r>
              <a:rPr lang="fr-CA" i="1" dirty="0" err="1" smtClean="0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16</a:t>
            </a:fld>
            <a:endParaRPr lang="fr-CA"/>
          </a:p>
        </p:txBody>
      </p:sp>
      <p:grpSp>
        <p:nvGrpSpPr>
          <p:cNvPr id="6" name="Grouper 5"/>
          <p:cNvGrpSpPr/>
          <p:nvPr/>
        </p:nvGrpSpPr>
        <p:grpSpPr>
          <a:xfrm>
            <a:off x="1560658" y="4006516"/>
            <a:ext cx="2398623" cy="353853"/>
            <a:chOff x="1560658" y="4373692"/>
            <a:chExt cx="2398623" cy="35385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560658" y="4452154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463391" y="4589849"/>
              <a:ext cx="443716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861204" y="4373692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/>
                <a:t>somme à 1</a:t>
              </a:r>
              <a:endParaRPr lang="fr-FR" sz="1600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560048" y="4327205"/>
            <a:ext cx="2413924" cy="353853"/>
            <a:chOff x="1560048" y="4694381"/>
            <a:chExt cx="2413924" cy="353853"/>
          </a:xfrm>
        </p:grpSpPr>
        <p:sp>
          <p:nvSpPr>
            <p:cNvPr id="11" name="Rectangle 10"/>
            <p:cNvSpPr/>
            <p:nvPr/>
          </p:nvSpPr>
          <p:spPr>
            <a:xfrm>
              <a:off x="2875895" y="4694381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/>
                <a:t>somme à 1</a:t>
              </a:r>
              <a:endParaRPr lang="fr-FR" sz="16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560048" y="4772843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2462781" y="4910538"/>
              <a:ext cx="443716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17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Une distribution conditionnelle peut être vue comme une distribution </a:t>
            </a:r>
            <a:r>
              <a:rPr lang="fr-CA" b="1" dirty="0" err="1" smtClean="0"/>
              <a:t>renormalisée</a:t>
            </a:r>
            <a:r>
              <a:rPr lang="fr-CA" dirty="0" smtClean="0"/>
              <a:t> afin de satisfaire les conditions de sommation à 1</a:t>
            </a:r>
            <a:endParaRPr lang="fr-CA" dirty="0"/>
          </a:p>
          <a:p>
            <a:r>
              <a:rPr lang="fr-CA" dirty="0" smtClean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Carie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= </a:t>
            </a:r>
            <a:r>
              <a:rPr lang="fr-CA" b="1" dirty="0" smtClean="0"/>
              <a:t>P</a:t>
            </a:r>
            <a:r>
              <a:rPr lang="fr-CA" dirty="0"/>
              <a:t>(</a:t>
            </a:r>
            <a:r>
              <a:rPr lang="fr-CA" i="1" dirty="0" smtClean="0"/>
              <a:t>Carie,</a:t>
            </a:r>
            <a:r>
              <a:rPr lang="fr-CA" dirty="0" smtClean="0"/>
              <a:t>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 smtClean="0"/>
              <a:t>) / α</a:t>
            </a:r>
            <a:br>
              <a:rPr lang="fr-CA" dirty="0" smtClean="0"/>
            </a:br>
            <a:r>
              <a:rPr lang="fr-CA" dirty="0" smtClean="0"/>
              <a:t>= </a:t>
            </a:r>
            <a:r>
              <a:rPr lang="fr-FR" dirty="0" smtClean="0"/>
              <a:t>[</a:t>
            </a:r>
            <a:r>
              <a:rPr lang="fr-FR" dirty="0"/>
              <a:t>0.08, 0.12</a:t>
            </a:r>
            <a:r>
              <a:rPr lang="fr-FR" dirty="0" smtClean="0"/>
              <a:t>] / </a:t>
            </a:r>
            <a:r>
              <a:rPr lang="fr-CA" dirty="0" smtClean="0"/>
              <a:t>α </a:t>
            </a:r>
            <a:br>
              <a:rPr lang="fr-CA" dirty="0" smtClean="0"/>
            </a:br>
            <a:r>
              <a:rPr lang="fr-CA" dirty="0" smtClean="0"/>
              <a:t>= </a:t>
            </a:r>
            <a:r>
              <a:rPr lang="fr-FR" dirty="0"/>
              <a:t>[0.08, 0.12] / </a:t>
            </a:r>
            <a:r>
              <a:rPr lang="fr-CA" dirty="0" smtClean="0"/>
              <a:t>(0.08 + 0.12) </a:t>
            </a:r>
            <a:br>
              <a:rPr lang="fr-CA" dirty="0" smtClean="0"/>
            </a:br>
            <a:r>
              <a:rPr lang="fr-CA" dirty="0" smtClean="0"/>
              <a:t>= [ </a:t>
            </a:r>
            <a:r>
              <a:rPr lang="fr-FR" dirty="0"/>
              <a:t>0.4, 0.6</a:t>
            </a:r>
            <a:r>
              <a:rPr lang="fr-CA" dirty="0"/>
              <a:t> </a:t>
            </a:r>
            <a:r>
              <a:rPr lang="fr-CA" dirty="0" smtClean="0"/>
              <a:t>]</a:t>
            </a:r>
            <a:br>
              <a:rPr lang="fr-CA" dirty="0" smtClean="0"/>
            </a:br>
            <a:endParaRPr lang="fr-CA" dirty="0" smtClean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Carie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</a:t>
            </a:r>
            <a:r>
              <a:rPr lang="fr-CA" dirty="0" smtClean="0"/>
              <a:t>[ </a:t>
            </a:r>
            <a:r>
              <a:rPr lang="fr-CA" b="1" dirty="0" smtClean="0"/>
              <a:t>P</a:t>
            </a:r>
            <a:r>
              <a:rPr lang="fr-CA" dirty="0"/>
              <a:t>(</a:t>
            </a:r>
            <a:r>
              <a:rPr lang="fr-CA" i="1" dirty="0"/>
              <a:t>Carie,</a:t>
            </a:r>
            <a:r>
              <a:rPr lang="fr-CA" dirty="0"/>
              <a:t> 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 </a:t>
            </a:r>
            <a:r>
              <a:rPr lang="fr-CA" dirty="0"/>
              <a:t>/ </a:t>
            </a:r>
            <a:r>
              <a:rPr lang="fr-CA" dirty="0" smtClean="0"/>
              <a:t>α</a:t>
            </a:r>
            <a:r>
              <a:rPr lang="fr-CA" baseline="-25000" dirty="0" smtClean="0"/>
              <a:t>faux </a:t>
            </a:r>
            <a:r>
              <a:rPr lang="fr-CA" i="1" dirty="0" smtClean="0"/>
              <a:t>,</a:t>
            </a:r>
            <a:r>
              <a:rPr lang="fr-CA" dirty="0"/>
              <a:t/>
            </a:r>
            <a:br>
              <a:rPr lang="fr-CA" dirty="0"/>
            </a:br>
            <a:r>
              <a:rPr lang="fr-CA" dirty="0"/>
              <a:t>     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Carie,</a:t>
            </a:r>
            <a:r>
              <a:rPr lang="fr-CA" dirty="0"/>
              <a:t>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/ </a:t>
            </a:r>
            <a:r>
              <a:rPr lang="fr-CA" dirty="0" smtClean="0"/>
              <a:t>α</a:t>
            </a:r>
            <a:r>
              <a:rPr lang="fr-CA" baseline="-25000" dirty="0" smtClean="0"/>
              <a:t>vrai</a:t>
            </a:r>
            <a:r>
              <a:rPr lang="fr-CA" dirty="0" smtClean="0"/>
              <a:t> 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 smtClean="0"/>
              <a:t>= </a:t>
            </a:r>
            <a:r>
              <a:rPr lang="fr-CA" dirty="0"/>
              <a:t>[ [ </a:t>
            </a:r>
            <a:r>
              <a:rPr lang="fr-FR" dirty="0"/>
              <a:t>0.72, 0.08</a:t>
            </a:r>
            <a:r>
              <a:rPr lang="fr-FR" dirty="0" smtClean="0"/>
              <a:t>] / (0.72 + 0.08),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[0.08, 0.12</a:t>
            </a:r>
            <a:r>
              <a:rPr lang="fr-FR" dirty="0" smtClean="0"/>
              <a:t>] / (0.08 + 0.12) </a:t>
            </a:r>
            <a:r>
              <a:rPr lang="fr-CA" dirty="0" smtClean="0"/>
              <a:t>]</a:t>
            </a:r>
            <a:br>
              <a:rPr lang="fr-CA" dirty="0" smtClean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  <a:br>
              <a:rPr lang="fr-CA" dirty="0"/>
            </a:b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20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Règle </a:t>
            </a:r>
            <a:r>
              <a:rPr lang="fr-CA" b="1" dirty="0"/>
              <a:t>du produit</a:t>
            </a:r>
            <a:r>
              <a:rPr lang="fr-CA" dirty="0"/>
              <a:t> </a:t>
            </a:r>
            <a:r>
              <a:rPr lang="fr-FR" b="1" dirty="0"/>
              <a:t>:</a:t>
            </a:r>
            <a:endParaRPr lang="fr-CA" b="1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,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</a:t>
            </a:r>
            <a:r>
              <a:rPr lang="fr-CA" i="1" dirty="0"/>
              <a:t> Carie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En général :</a:t>
            </a:r>
            <a:br>
              <a:rPr lang="fr-CA" dirty="0" smtClean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, </a:t>
            </a:r>
            <a:r>
              <a:rPr lang="fr-CA" i="1" dirty="0" err="1" smtClean="0"/>
              <a:t>MalDeDent</a:t>
            </a:r>
            <a:r>
              <a:rPr lang="fr-CA" dirty="0" smtClean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Carie </a:t>
            </a:r>
            <a:r>
              <a:rPr lang="fr-CA" dirty="0"/>
              <a:t>| </a:t>
            </a:r>
            <a:r>
              <a:rPr lang="fr-CA" i="1" dirty="0" err="1" smtClean="0"/>
              <a:t>MalDeDent</a:t>
            </a:r>
            <a:r>
              <a:rPr lang="fr-CA" dirty="0" smtClean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 smtClean="0"/>
              <a:t>MalDeDent</a:t>
            </a:r>
            <a:r>
              <a:rPr lang="fr-CA" dirty="0" smtClean="0"/>
              <a:t>)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                             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 smtClean="0"/>
              <a:t>MalDeDent</a:t>
            </a:r>
            <a:r>
              <a:rPr lang="fr-CA" i="1" dirty="0" smtClean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smtClean="0"/>
              <a:t>Carie</a:t>
            </a:r>
            <a:r>
              <a:rPr lang="fr-CA" dirty="0" smtClean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)</a:t>
            </a:r>
            <a:endParaRPr lang="fr-CA" dirty="0"/>
          </a:p>
          <a:p>
            <a:pPr lvl="1"/>
            <a:endParaRPr lang="fr-CA" dirty="0" smtClean="0"/>
          </a:p>
          <a:p>
            <a:r>
              <a:rPr lang="fr-CA" b="1" dirty="0" smtClean="0"/>
              <a:t>Règle de chaînage </a:t>
            </a:r>
            <a:r>
              <a:rPr lang="fr-CA" dirty="0" smtClean="0"/>
              <a:t>(</a:t>
            </a:r>
            <a:r>
              <a:rPr lang="fr-CA" b="1" i="1" dirty="0" err="1" smtClean="0"/>
              <a:t>chain</a:t>
            </a:r>
            <a:r>
              <a:rPr lang="fr-CA" b="1" i="1" dirty="0" smtClean="0"/>
              <a:t> </a:t>
            </a:r>
            <a:r>
              <a:rPr lang="fr-CA" b="1" i="1" dirty="0" err="1" smtClean="0"/>
              <a:t>rule</a:t>
            </a:r>
            <a:r>
              <a:rPr lang="fr-CA" dirty="0" smtClean="0"/>
              <a:t>) pour </a:t>
            </a:r>
            <a:r>
              <a:rPr lang="fr-CA" i="1" dirty="0" smtClean="0"/>
              <a:t>n</a:t>
            </a:r>
            <a:r>
              <a:rPr lang="fr-CA" dirty="0" smtClean="0"/>
              <a:t> variables </a:t>
            </a:r>
            <a:r>
              <a:rPr lang="fr-CA" i="1" dirty="0" smtClean="0"/>
              <a:t>X</a:t>
            </a:r>
            <a:r>
              <a:rPr lang="fr-CA" baseline="-25000" dirty="0" smtClean="0"/>
              <a:t>1</a:t>
            </a:r>
            <a:r>
              <a:rPr lang="fr-CA" dirty="0" smtClean="0"/>
              <a:t> ... </a:t>
            </a:r>
            <a:r>
              <a:rPr lang="fr-CA" i="1" dirty="0" err="1" smtClean="0"/>
              <a:t>X</a:t>
            </a:r>
            <a:r>
              <a:rPr lang="fr-CA" baseline="-25000" dirty="0" err="1" smtClean="0"/>
              <a:t>n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 …,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) 	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)</a:t>
            </a:r>
            <a:br>
              <a:rPr lang="fr-CA" dirty="0" smtClean="0"/>
            </a:br>
            <a:r>
              <a:rPr lang="fr-CA" dirty="0"/>
              <a:t>	</a:t>
            </a:r>
            <a:r>
              <a:rPr lang="fr-CA" dirty="0" smtClean="0"/>
              <a:t>		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n-2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n-2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)                  					= …</a:t>
            </a:r>
          </a:p>
          <a:p>
            <a:pPr marL="457200" lvl="1" indent="0">
              <a:buNone/>
            </a:pPr>
            <a:r>
              <a:rPr lang="fr-CA" dirty="0" smtClean="0"/>
              <a:t>			= </a:t>
            </a:r>
            <a:r>
              <a:rPr lang="fr-CA" sz="2200" dirty="0" err="1" smtClean="0"/>
              <a:t>Π</a:t>
            </a:r>
            <a:r>
              <a:rPr lang="fr-CA" sz="2200" baseline="-25000" dirty="0" err="1" smtClean="0"/>
              <a:t>i</a:t>
            </a:r>
            <a:r>
              <a:rPr lang="fr-CA" baseline="-25000" dirty="0" smtClean="0"/>
              <a:t>=1..n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 … ,</a:t>
            </a:r>
            <a:r>
              <a:rPr lang="fr-CA" i="1" dirty="0" smtClean="0"/>
              <a:t>X</a:t>
            </a:r>
            <a:r>
              <a:rPr lang="fr-CA" i="1" baseline="-25000" dirty="0" smtClean="0"/>
              <a:t>i-1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009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6356" cy="4525963"/>
          </a:xfrm>
        </p:spPr>
        <p:txBody>
          <a:bodyPr/>
          <a:lstStyle/>
          <a:p>
            <a:r>
              <a:rPr lang="fr-CA" dirty="0" smtClean="0"/>
              <a:t>La règle du chaînage est vraie, quelle que soit la distribution de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endParaRPr lang="fr-CA" i="1" baseline="-25000" dirty="0" smtClean="0"/>
          </a:p>
          <a:p>
            <a:endParaRPr lang="fr-CA" baseline="-25000" dirty="0"/>
          </a:p>
          <a:p>
            <a:r>
              <a:rPr lang="fr-CA" dirty="0" smtClean="0"/>
              <a:t>Plutôt que de spécifier toutes les probabilités jointes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baseline="-25000" dirty="0" smtClean="0"/>
              <a:t>1</a:t>
            </a:r>
            <a:r>
              <a:rPr lang="fr-CA" dirty="0" smtClean="0"/>
              <a:t>, </a:t>
            </a:r>
            <a:r>
              <a:rPr lang="fr-CA" dirty="0"/>
              <a:t>..</a:t>
            </a:r>
            <a:r>
              <a:rPr lang="fr-CA" dirty="0" smtClean="0"/>
              <a:t>. , 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), on pourrait plutôt spécifier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X</a:t>
            </a:r>
            <a:r>
              <a:rPr lang="fr-CA" baseline="-25000" dirty="0" smtClean="0"/>
              <a:t>1</a:t>
            </a:r>
            <a:r>
              <a:rPr lang="fr-CA" dirty="0" smtClean="0"/>
              <a:t>),</a:t>
            </a:r>
            <a:r>
              <a:rPr lang="fr-CA" i="1" dirty="0" smtClean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X</a:t>
            </a:r>
            <a:r>
              <a:rPr lang="fr-CA" baseline="-25000" dirty="0" smtClean="0"/>
              <a:t>2</a:t>
            </a:r>
            <a:r>
              <a:rPr lang="fr-CA" dirty="0" smtClean="0"/>
              <a:t>|</a:t>
            </a:r>
            <a:r>
              <a:rPr lang="fr-CA" i="1" dirty="0" smtClean="0"/>
              <a:t>X</a:t>
            </a:r>
            <a:r>
              <a:rPr lang="fr-CA" baseline="-25000" dirty="0" smtClean="0"/>
              <a:t>1</a:t>
            </a:r>
            <a:r>
              <a:rPr lang="fr-CA" dirty="0" smtClean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X</a:t>
            </a:r>
            <a:r>
              <a:rPr lang="fr-CA" baseline="-25000" dirty="0" smtClean="0"/>
              <a:t>3</a:t>
            </a:r>
            <a:r>
              <a:rPr lang="fr-CA" dirty="0" smtClean="0"/>
              <a:t>|</a:t>
            </a:r>
            <a:r>
              <a:rPr lang="fr-CA" i="1" dirty="0" smtClean="0"/>
              <a:t>X</a:t>
            </a:r>
            <a:r>
              <a:rPr lang="fr-CA" baseline="-25000" dirty="0"/>
              <a:t>1</a:t>
            </a:r>
            <a:r>
              <a:rPr lang="fr-CA" dirty="0" smtClean="0"/>
              <a:t>, </a:t>
            </a:r>
            <a:r>
              <a:rPr lang="fr-CA" i="1" dirty="0" smtClean="0"/>
              <a:t>X</a:t>
            </a:r>
            <a:r>
              <a:rPr lang="fr-CA" baseline="-25000" dirty="0"/>
              <a:t>2</a:t>
            </a:r>
            <a:r>
              <a:rPr lang="fr-CA" dirty="0" smtClean="0"/>
              <a:t>), ...,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 smtClean="0"/>
              <a:t>)</a:t>
            </a:r>
          </a:p>
          <a:p>
            <a:endParaRPr lang="fr-CA" dirty="0"/>
          </a:p>
          <a:p>
            <a:r>
              <a:rPr lang="fr-CA" dirty="0" smtClean="0"/>
              <a:t>Exemple, on aurait pu spécifier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 = 0.8,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 </a:t>
            </a:r>
            <a:r>
              <a:rPr lang="fr-CA" dirty="0"/>
              <a:t>= </a:t>
            </a:r>
            <a:r>
              <a:rPr lang="fr-CA" dirty="0" smtClean="0"/>
              <a:t>0.2 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| </a:t>
            </a:r>
            <a:r>
              <a:rPr lang="fr-CA" i="1" dirty="0" smtClean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 = 0.9 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| </a:t>
            </a:r>
            <a:r>
              <a:rPr lang="fr-CA" i="1" dirty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) </a:t>
            </a:r>
            <a:r>
              <a:rPr lang="fr-CA" dirty="0"/>
              <a:t>= </a:t>
            </a:r>
            <a:r>
              <a:rPr lang="fr-CA" dirty="0" smtClean="0"/>
              <a:t>0.1</a:t>
            </a:r>
            <a:br>
              <a:rPr lang="fr-CA" dirty="0" smtClean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MalDeDent</a:t>
            </a:r>
            <a:r>
              <a:rPr lang="fr-CA" dirty="0" smtClean="0"/>
              <a:t>=</a:t>
            </a:r>
            <a:r>
              <a:rPr lang="fr-CA" i="1" dirty="0" smtClean="0"/>
              <a:t>faux</a:t>
            </a:r>
            <a:r>
              <a:rPr lang="fr-CA" dirty="0" smtClean="0"/>
              <a:t>| </a:t>
            </a:r>
            <a:r>
              <a:rPr lang="fr-CA" i="1" dirty="0"/>
              <a:t>Carie</a:t>
            </a:r>
            <a:r>
              <a:rPr lang="fr-CA" dirty="0" smtClean="0"/>
              <a:t>=</a:t>
            </a:r>
            <a:r>
              <a:rPr lang="fr-CA" i="1" dirty="0" smtClean="0"/>
              <a:t>vrai</a:t>
            </a:r>
            <a:r>
              <a:rPr lang="fr-CA" dirty="0" smtClean="0"/>
              <a:t>) </a:t>
            </a:r>
            <a:r>
              <a:rPr lang="fr-CA" dirty="0"/>
              <a:t>= </a:t>
            </a:r>
            <a:r>
              <a:rPr lang="fr-CA" dirty="0" smtClean="0"/>
              <a:t>0.4,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MalDeDent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 | </a:t>
            </a:r>
            <a:r>
              <a:rPr lang="fr-CA" i="1" dirty="0"/>
              <a:t>Carie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</a:t>
            </a:r>
            <a:r>
              <a:rPr lang="fr-CA" dirty="0" smtClean="0"/>
              <a:t>0.6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 smtClean="0"/>
              <a:t>On aurait tout les ingrédients pour calculer les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,</a:t>
            </a:r>
            <a:r>
              <a:rPr lang="fr-FR" i="1" dirty="0" smtClean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) :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,</a:t>
            </a:r>
            <a:r>
              <a:rPr lang="fr-FR" i="1" dirty="0" smtClean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=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 </a:t>
            </a:r>
            <a:r>
              <a:rPr lang="fr-FR" dirty="0" smtClean="0"/>
              <a:t>|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)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							 = 0.1 * 0.8 = 0.08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,</a:t>
            </a:r>
            <a:r>
              <a:rPr lang="fr-FR" i="1" dirty="0" smtClean="0"/>
              <a:t> </a:t>
            </a:r>
            <a:r>
              <a:rPr lang="fr-FR" i="1" dirty="0" err="1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</a:t>
            </a: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MalDeDent</a:t>
            </a:r>
            <a:r>
              <a:rPr lang="fr-FR" dirty="0" smtClean="0"/>
              <a:t>=</a:t>
            </a:r>
            <a:r>
              <a:rPr lang="fr-FR" i="1" dirty="0" err="1" smtClean="0"/>
              <a:t>vrai</a:t>
            </a:r>
            <a:r>
              <a:rPr lang="fr-FR" dirty="0" err="1" smtClean="0"/>
              <a:t>|</a:t>
            </a:r>
            <a:r>
              <a:rPr lang="fr-FR" i="1" dirty="0" err="1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</a:t>
            </a:r>
            <a:r>
              <a:rPr lang="fr-CA" dirty="0"/>
              <a:t/>
            </a:r>
            <a:br>
              <a:rPr lang="fr-CA" dirty="0"/>
            </a:br>
            <a:r>
              <a:rPr lang="fr-CA" dirty="0"/>
              <a:t>							 = </a:t>
            </a:r>
            <a:r>
              <a:rPr lang="fr-CA" dirty="0" smtClean="0"/>
              <a:t>0.6 </a:t>
            </a:r>
            <a:r>
              <a:rPr lang="fr-CA" dirty="0"/>
              <a:t>* </a:t>
            </a:r>
            <a:r>
              <a:rPr lang="fr-CA" dirty="0" smtClean="0"/>
              <a:t>0.2 </a:t>
            </a:r>
            <a:r>
              <a:rPr lang="fr-CA" dirty="0"/>
              <a:t>= </a:t>
            </a:r>
            <a:r>
              <a:rPr lang="fr-CA" dirty="0" smtClean="0"/>
              <a:t>0.12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635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 smtClean="0"/>
              <a:t>Sujets couverts</a:t>
            </a:r>
            <a:endParaRPr lang="fr-CA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dirty="0" smtClean="0"/>
              <a:t>Introduction au raisonnement probabiliste</a:t>
            </a:r>
          </a:p>
          <a:p>
            <a:pPr lvl="1"/>
            <a:r>
              <a:rPr lang="fr-CA" altLang="ko-KR" dirty="0"/>
              <a:t>r</a:t>
            </a:r>
            <a:r>
              <a:rPr lang="fr-CA" altLang="ko-KR" dirty="0" smtClean="0"/>
              <a:t>aisonnement avec incertitude</a:t>
            </a:r>
          </a:p>
          <a:p>
            <a:pPr lvl="1"/>
            <a:r>
              <a:rPr lang="fr-CA" altLang="ko-KR" dirty="0"/>
              <a:t>r</a:t>
            </a:r>
            <a:r>
              <a:rPr lang="fr-CA" altLang="ko-KR" dirty="0" smtClean="0"/>
              <a:t>évision des concepts de base en théorie des probabilités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6356" cy="4525963"/>
          </a:xfrm>
        </p:spPr>
        <p:txBody>
          <a:bodyPr/>
          <a:lstStyle/>
          <a:p>
            <a:r>
              <a:rPr lang="fr-CA" dirty="0" smtClean="0"/>
              <a:t>On pourrait aussi calculer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smtClean="0"/>
              <a:t>Carie=faux</a:t>
            </a:r>
            <a:r>
              <a:rPr lang="fr-FR" dirty="0" smtClean="0"/>
              <a:t> |</a:t>
            </a:r>
            <a:r>
              <a:rPr lang="fr-FR" i="1" dirty="0" smtClean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 smtClean="0"/>
              <a:t>(</a:t>
            </a:r>
            <a:r>
              <a:rPr lang="fr-FR" dirty="0" smtClean="0">
                <a:sym typeface="Symbol" charset="2"/>
              </a:rPr>
              <a:t>c</a:t>
            </a:r>
            <a:r>
              <a:rPr lang="fr-FR" i="1" dirty="0" smtClean="0"/>
              <a:t>arie </a:t>
            </a:r>
            <a:r>
              <a:rPr lang="fr-FR" dirty="0" smtClean="0"/>
              <a:t>|</a:t>
            </a:r>
            <a:r>
              <a:rPr lang="fr-FR" i="1" dirty="0" smtClean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dirty="0">
                <a:sym typeface="Symbol" charset="2"/>
              </a:rPr>
              <a:t></a:t>
            </a:r>
            <a:r>
              <a:rPr lang="fr-FR" dirty="0" smtClean="0">
                <a:sym typeface="Symbol" charset="2"/>
              </a:rPr>
              <a:t>c</a:t>
            </a:r>
            <a:r>
              <a:rPr lang="fr-FR" i="1" dirty="0" smtClean="0"/>
              <a:t>arie, </a:t>
            </a:r>
            <a:r>
              <a:rPr lang="fr-FR" i="1" dirty="0" err="1"/>
              <a:t>malDeDent</a:t>
            </a:r>
            <a:r>
              <a:rPr lang="fr-FR" dirty="0" smtClean="0"/>
              <a:t>) / 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FR" i="1" dirty="0"/>
              <a:t>P</a:t>
            </a:r>
            <a:r>
              <a:rPr lang="fr-FR" dirty="0" smtClean="0"/>
              <a:t>(</a:t>
            </a:r>
            <a:r>
              <a:rPr lang="fr-FR" dirty="0">
                <a:sym typeface="Symbol" charset="2"/>
              </a:rPr>
              <a:t></a:t>
            </a:r>
            <a:r>
              <a:rPr lang="fr-FR" dirty="0" smtClean="0">
                <a:sym typeface="Symbol" charset="2"/>
              </a:rPr>
              <a:t>c</a:t>
            </a:r>
            <a:r>
              <a:rPr lang="fr-FR" i="1" dirty="0" smtClean="0"/>
              <a:t>arie, </a:t>
            </a:r>
            <a:r>
              <a:rPr lang="fr-FR" i="1" dirty="0" err="1" smtClean="0"/>
              <a:t>malDeDent</a:t>
            </a:r>
            <a:r>
              <a:rPr lang="fr-FR" dirty="0" smtClean="0"/>
              <a:t>) / (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i="1" dirty="0" smtClean="0"/>
              <a:t>,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 smtClean="0"/>
              <a:t>carie</a:t>
            </a:r>
            <a:r>
              <a:rPr lang="fr-FR" dirty="0" smtClean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malDeDent</a:t>
            </a:r>
            <a:r>
              <a:rPr lang="fr-FR" i="1" dirty="0"/>
              <a:t>, </a:t>
            </a:r>
            <a:r>
              <a:rPr lang="fr-FR" i="1" dirty="0" smtClean="0"/>
              <a:t>carie</a:t>
            </a:r>
            <a:r>
              <a:rPr lang="fr-FR" dirty="0" smtClean="0"/>
              <a:t>))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FR" i="1" dirty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 smtClean="0"/>
              <a:t>|</a:t>
            </a:r>
            <a:r>
              <a:rPr lang="fr-FR" dirty="0">
                <a:sym typeface="Symbol" charset="2"/>
              </a:rPr>
              <a:t>c</a:t>
            </a:r>
            <a:r>
              <a:rPr lang="fr-FR" i="1" dirty="0"/>
              <a:t>arie</a:t>
            </a:r>
            <a:r>
              <a:rPr lang="fr-FR" dirty="0" smtClean="0"/>
              <a:t>)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dirty="0">
                <a:sym typeface="Symbol" charset="2"/>
              </a:rPr>
              <a:t></a:t>
            </a:r>
            <a:r>
              <a:rPr lang="fr-FR" dirty="0" smtClean="0">
                <a:sym typeface="Symbol" charset="2"/>
              </a:rPr>
              <a:t>c</a:t>
            </a:r>
            <a:r>
              <a:rPr lang="fr-FR" i="1" dirty="0" smtClean="0"/>
              <a:t>arie)</a:t>
            </a:r>
            <a:r>
              <a:rPr lang="fr-FR" dirty="0" smtClean="0"/>
              <a:t> </a:t>
            </a:r>
            <a:r>
              <a:rPr lang="fr-FR" dirty="0"/>
              <a:t>/ </a:t>
            </a:r>
            <a:r>
              <a:rPr lang="fr-FR" dirty="0" smtClean="0"/>
              <a:t>α</a:t>
            </a:r>
            <a:br>
              <a:rPr lang="fr-FR" dirty="0" smtClean="0"/>
            </a:br>
            <a:r>
              <a:rPr lang="fr-FR" dirty="0" smtClean="0"/>
              <a:t>= </a:t>
            </a:r>
            <a:r>
              <a:rPr lang="fr-CA" dirty="0" smtClean="0"/>
              <a:t>0.08 / (0.08 + 0.12) = </a:t>
            </a:r>
            <a:r>
              <a:rPr lang="fr-CA" b="1" dirty="0" smtClean="0"/>
              <a:t>0.4</a:t>
            </a:r>
            <a:endParaRPr lang="fr-CA" dirty="0"/>
          </a:p>
          <a:p>
            <a:r>
              <a:rPr lang="fr-FR" dirty="0" smtClean="0"/>
              <a:t>On appelle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smtClean="0"/>
              <a:t>Carie</a:t>
            </a:r>
            <a:r>
              <a:rPr lang="fr-CA" dirty="0" smtClean="0"/>
              <a:t>) une probabilité a priori</a:t>
            </a:r>
          </a:p>
          <a:p>
            <a:pPr lvl="1"/>
            <a:r>
              <a:rPr lang="fr-CA" dirty="0" smtClean="0"/>
              <a:t>c’est notre croyance p/r à la présence d’une carie </a:t>
            </a:r>
            <a:r>
              <a:rPr lang="fr-CA" b="1" dirty="0" smtClean="0"/>
              <a:t>avant</a:t>
            </a:r>
            <a:r>
              <a:rPr lang="fr-CA" dirty="0" smtClean="0"/>
              <a:t> toute observation</a:t>
            </a:r>
          </a:p>
          <a:p>
            <a:r>
              <a:rPr lang="fr-CA" dirty="0" smtClean="0"/>
              <a:t>On appelle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 </a:t>
            </a:r>
            <a:r>
              <a:rPr lang="fr-FR" dirty="0"/>
              <a:t>|</a:t>
            </a:r>
            <a:r>
              <a:rPr lang="fr-FR" i="1" dirty="0"/>
              <a:t> </a:t>
            </a:r>
            <a:r>
              <a:rPr lang="fr-FR" i="1" dirty="0" err="1" smtClean="0"/>
              <a:t>MalDeDent</a:t>
            </a:r>
            <a:r>
              <a:rPr lang="fr-FR" dirty="0" smtClean="0"/>
              <a:t>) une probabilité a posteriori</a:t>
            </a:r>
          </a:p>
          <a:p>
            <a:pPr lvl="1"/>
            <a:r>
              <a:rPr lang="fr-FR" dirty="0" smtClean="0"/>
              <a:t>c’est notre croyance mise à jour après avoir observé que </a:t>
            </a:r>
            <a:r>
              <a:rPr lang="fr-FR" i="1" dirty="0" err="1" smtClean="0"/>
              <a:t>MalDeDent</a:t>
            </a:r>
            <a:endParaRPr lang="fr-FR" dirty="0"/>
          </a:p>
          <a:p>
            <a:r>
              <a:rPr lang="fr-FR" b="1" dirty="0" smtClean="0"/>
              <a:t>La règle de Bayes </a:t>
            </a:r>
            <a:r>
              <a:rPr lang="fr-FR" dirty="0" smtClean="0"/>
              <a:t>lie ces deux probabilités ensemble</a:t>
            </a:r>
            <a:endParaRPr lang="fr-FR" dirty="0"/>
          </a:p>
          <a:p>
            <a:pPr lvl="1"/>
            <a:r>
              <a:rPr lang="fr-FR" i="1" u="sng" dirty="0" smtClean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c</a:t>
            </a:r>
            <a:r>
              <a:rPr lang="fr-FR" i="1" u="sng" dirty="0"/>
              <a:t>arie </a:t>
            </a:r>
            <a:r>
              <a:rPr lang="fr-FR" u="sng" dirty="0"/>
              <a:t>|</a:t>
            </a:r>
            <a:r>
              <a:rPr lang="fr-FR" i="1" u="sng" dirty="0"/>
              <a:t> </a:t>
            </a:r>
            <a:r>
              <a:rPr lang="fr-FR" i="1" u="sng" dirty="0" err="1"/>
              <a:t>malDeDent</a:t>
            </a:r>
            <a:r>
              <a:rPr lang="fr-FR" u="sng" dirty="0"/>
              <a:t>)</a:t>
            </a:r>
            <a:r>
              <a:rPr lang="fr-FR" b="1" dirty="0"/>
              <a:t> </a:t>
            </a:r>
            <a:r>
              <a:rPr lang="fr-FR" dirty="0" smtClean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malDeDent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c</a:t>
            </a:r>
            <a:r>
              <a:rPr lang="fr-FR" i="1" dirty="0"/>
              <a:t>arie</a:t>
            </a:r>
            <a:r>
              <a:rPr lang="fr-FR" dirty="0"/>
              <a:t>)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c</a:t>
            </a:r>
            <a:r>
              <a:rPr lang="fr-FR" i="1" u="sng" dirty="0"/>
              <a:t>arie)</a:t>
            </a:r>
            <a:r>
              <a:rPr lang="fr-FR" dirty="0"/>
              <a:t> / </a:t>
            </a:r>
            <a:r>
              <a:rPr lang="fr-FR" dirty="0" smtClean="0"/>
              <a:t>α</a:t>
            </a:r>
          </a:p>
          <a:p>
            <a:r>
              <a:rPr lang="fr-CA" dirty="0" smtClean="0"/>
              <a:t>Donne une </a:t>
            </a:r>
            <a:r>
              <a:rPr lang="fr-CA" dirty="0"/>
              <a:t>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Effect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/>
              <a:t>)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626664" y="934954"/>
            <a:ext cx="2206892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fr-FR" i="1" dirty="0">
                <a:sym typeface="Symbol" charset="2"/>
              </a:rPr>
              <a:t>Carie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faux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</a:t>
            </a:r>
            <a:r>
              <a:rPr lang="fr-FR" dirty="0">
                <a:sym typeface="Symbol" charset="2"/>
              </a:rPr>
              <a:t></a:t>
            </a:r>
            <a:r>
              <a:rPr lang="fr-FR" dirty="0" smtClean="0">
                <a:sym typeface="Symbol" charset="2"/>
              </a:rPr>
              <a:t>carie</a:t>
            </a:r>
            <a:r>
              <a:rPr lang="fr-FR" i="1" dirty="0" smtClean="0">
                <a:sym typeface="Symbol" charset="2"/>
              </a:rPr>
              <a:t/>
            </a:r>
            <a:br>
              <a:rPr lang="fr-FR" i="1" dirty="0" smtClean="0">
                <a:sym typeface="Symbol" charset="2"/>
              </a:rPr>
            </a:br>
            <a:r>
              <a:rPr lang="fr-FR" i="1" dirty="0" smtClean="0">
                <a:sym typeface="Symbol" charset="2"/>
              </a:rPr>
              <a:t>Carie</a:t>
            </a:r>
            <a:r>
              <a:rPr lang="fr-FR" dirty="0" smtClean="0">
                <a:sym typeface="Symbol" charset="2"/>
              </a:rPr>
              <a:t>=</a:t>
            </a:r>
            <a:r>
              <a:rPr lang="fr-FR" i="1" dirty="0" smtClean="0">
                <a:sym typeface="Symbol" charset="2"/>
              </a:rPr>
              <a:t>vrai  </a:t>
            </a:r>
            <a:r>
              <a:rPr lang="fr-FR" dirty="0"/>
              <a:t>⇔</a:t>
            </a:r>
            <a:r>
              <a:rPr lang="fr-FR" i="1" dirty="0" smtClean="0">
                <a:sym typeface="Symbol" charset="2"/>
              </a:rPr>
              <a:t>    </a:t>
            </a:r>
            <a:r>
              <a:rPr lang="fr-FR" dirty="0" smtClean="0">
                <a:sym typeface="Symbol" charset="2"/>
              </a:rPr>
              <a:t>carie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64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</a:t>
            </a:r>
            <a:endParaRPr lang="fr-CA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Soit les variables </a:t>
            </a:r>
            <a:r>
              <a:rPr lang="fr-CA" i="1" dirty="0" smtClean="0"/>
              <a:t>A</a:t>
            </a:r>
            <a:r>
              <a:rPr lang="fr-CA" dirty="0" smtClean="0"/>
              <a:t> et </a:t>
            </a:r>
            <a:r>
              <a:rPr lang="fr-CA" i="1" dirty="0" smtClean="0"/>
              <a:t>B</a:t>
            </a:r>
            <a:r>
              <a:rPr lang="fr-CA" dirty="0" smtClean="0"/>
              <a:t>, elles sont </a:t>
            </a:r>
            <a:r>
              <a:rPr lang="fr-CA" b="1" dirty="0" smtClean="0"/>
              <a:t>indépendantes</a:t>
            </a:r>
            <a:r>
              <a:rPr lang="fr-CA" dirty="0" smtClean="0"/>
              <a:t> si et seulement si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|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) ou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|</a:t>
            </a:r>
            <a:r>
              <a:rPr lang="fr-CA" i="1" dirty="0" smtClean="0"/>
              <a:t>A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 ou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Exemple</a:t>
            </a:r>
            <a:r>
              <a:rPr lang="fr-FR" dirty="0" smtClean="0"/>
              <a:t> :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/>
              <a:t>Pluie,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/>
              <a:t>(</a:t>
            </a:r>
            <a:r>
              <a:rPr lang="fr-FR" i="1" dirty="0"/>
              <a:t>Pluie</a:t>
            </a:r>
            <a:r>
              <a:rPr lang="fr-CA" dirty="0" smtClean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Carie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21</a:t>
            </a:fld>
            <a:endParaRPr lang="fr-CA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7251"/>
              </p:ext>
            </p:extLst>
          </p:nvPr>
        </p:nvGraphicFramePr>
        <p:xfrm>
          <a:off x="2116159" y="4209593"/>
          <a:ext cx="4299459" cy="1857375"/>
        </p:xfrm>
        <a:graphic>
          <a:graphicData uri="http://schemas.openxmlformats.org/drawingml/2006/table">
            <a:tbl>
              <a:tblPr/>
              <a:tblGrid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Grouper 20"/>
          <p:cNvGrpSpPr/>
          <p:nvPr/>
        </p:nvGrpSpPr>
        <p:grpSpPr>
          <a:xfrm>
            <a:off x="8521" y="4797778"/>
            <a:ext cx="2107638" cy="378178"/>
            <a:chOff x="8521" y="4797778"/>
            <a:chExt cx="2107638" cy="378178"/>
          </a:xfrm>
        </p:grpSpPr>
        <p:sp>
          <p:nvSpPr>
            <p:cNvPr id="2" name="Rectangle 1"/>
            <p:cNvSpPr/>
            <p:nvPr/>
          </p:nvSpPr>
          <p:spPr>
            <a:xfrm>
              <a:off x="8521" y="4798730"/>
              <a:ext cx="1869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b="1" i="1" dirty="0">
                  <a:solidFill>
                    <a:srgbClr val="000090"/>
                  </a:solidFill>
                </a:rPr>
                <a:t>P</a:t>
              </a:r>
              <a:r>
                <a:rPr lang="fr-CA" sz="1600" b="1" dirty="0" smtClean="0">
                  <a:solidFill>
                    <a:srgbClr val="000090"/>
                  </a:solidFill>
                </a:rPr>
                <a:t>(</a:t>
              </a:r>
              <a:r>
                <a:rPr lang="fr-FR" sz="1600" b="1" i="1" dirty="0" smtClean="0">
                  <a:solidFill>
                    <a:srgbClr val="000090"/>
                  </a:solidFill>
                </a:rPr>
                <a:t>Pluie </a:t>
              </a:r>
              <a:r>
                <a:rPr lang="fr-FR" sz="1600" b="1" i="1" dirty="0">
                  <a:solidFill>
                    <a:srgbClr val="000090"/>
                  </a:solidFill>
                </a:rPr>
                <a:t>= vrai</a:t>
              </a:r>
              <a:r>
                <a:rPr lang="fr-CA" sz="1600" b="1" dirty="0">
                  <a:solidFill>
                    <a:srgbClr val="000090"/>
                  </a:solidFill>
                </a:rPr>
                <a:t>) = </a:t>
              </a:r>
              <a:r>
                <a:rPr lang="fr-CA" sz="1600" b="1" dirty="0" smtClean="0">
                  <a:solidFill>
                    <a:srgbClr val="000090"/>
                  </a:solidFill>
                </a:rPr>
                <a:t>0.3</a:t>
              </a:r>
              <a:endParaRPr lang="fr-CA" sz="1600" b="1" i="1" dirty="0" smtClean="0">
                <a:solidFill>
                  <a:srgbClr val="000090"/>
                </a:solidFill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H="1">
              <a:off x="1763889" y="4797778"/>
              <a:ext cx="352270" cy="197555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 flipV="1">
              <a:off x="1763889" y="4995333"/>
              <a:ext cx="323008" cy="180623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359174" y="4584890"/>
            <a:ext cx="2559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 smtClean="0"/>
              <a:t>=</a:t>
            </a:r>
            <a:r>
              <a:rPr lang="fr-CA" sz="1600" i="1" dirty="0" smtClean="0"/>
              <a:t> P</a:t>
            </a:r>
            <a:r>
              <a:rPr lang="fr-CA" sz="1600" dirty="0" smtClean="0"/>
              <a:t>(</a:t>
            </a:r>
            <a:r>
              <a:rPr lang="fr-FR" sz="1600" i="1" dirty="0"/>
              <a:t>p</a:t>
            </a:r>
            <a:r>
              <a:rPr lang="fr-FR" sz="1600" i="1" dirty="0" smtClean="0"/>
              <a:t>luie</a:t>
            </a:r>
            <a:r>
              <a:rPr lang="fr-CA" sz="1600" dirty="0" smtClean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carie</a:t>
            </a:r>
            <a:r>
              <a:rPr lang="fr-CA" sz="1600" dirty="0"/>
              <a:t>) </a:t>
            </a:r>
            <a:r>
              <a:rPr lang="fr-CA" sz="1600" dirty="0" smtClean="0"/>
              <a:t>= 0.3 * 0.1</a:t>
            </a:r>
            <a:endParaRPr lang="fr-CA" sz="1600" dirty="0"/>
          </a:p>
        </p:txBody>
      </p:sp>
      <p:sp>
        <p:nvSpPr>
          <p:cNvPr id="22" name="Rectangle 21"/>
          <p:cNvSpPr/>
          <p:nvPr/>
        </p:nvSpPr>
        <p:spPr>
          <a:xfrm>
            <a:off x="6370464" y="4948955"/>
            <a:ext cx="2705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 smtClean="0"/>
              <a:t>=</a:t>
            </a:r>
            <a:r>
              <a:rPr lang="fr-CA" sz="1600" i="1" dirty="0" smtClean="0"/>
              <a:t> P</a:t>
            </a:r>
            <a:r>
              <a:rPr lang="fr-CA" sz="1600" dirty="0" smtClean="0"/>
              <a:t>(</a:t>
            </a:r>
            <a:r>
              <a:rPr lang="fr-FR" sz="1600" i="1" dirty="0"/>
              <a:t>p</a:t>
            </a:r>
            <a:r>
              <a:rPr lang="fr-FR" sz="1600" i="1" dirty="0" smtClean="0"/>
              <a:t>luie</a:t>
            </a:r>
            <a:r>
              <a:rPr lang="fr-CA" sz="1600" dirty="0" smtClean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carie</a:t>
            </a:r>
            <a:r>
              <a:rPr lang="fr-CA" sz="1600" dirty="0"/>
              <a:t>) </a:t>
            </a:r>
            <a:r>
              <a:rPr lang="fr-CA" sz="1600" dirty="0" smtClean="0"/>
              <a:t>= 0.3 * 0.9</a:t>
            </a:r>
            <a:endParaRPr lang="fr-CA" sz="1600" dirty="0"/>
          </a:p>
        </p:txBody>
      </p:sp>
      <p:sp>
        <p:nvSpPr>
          <p:cNvPr id="23" name="Rectangle 22"/>
          <p:cNvSpPr/>
          <p:nvPr/>
        </p:nvSpPr>
        <p:spPr>
          <a:xfrm>
            <a:off x="6367643" y="5313020"/>
            <a:ext cx="2705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 smtClean="0"/>
              <a:t>=</a:t>
            </a:r>
            <a:r>
              <a:rPr lang="fr-CA" sz="1600" i="1" dirty="0" smtClean="0"/>
              <a:t> P</a:t>
            </a:r>
            <a:r>
              <a:rPr lang="fr-CA" sz="1600" dirty="0" smtClean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 smtClean="0"/>
              <a:t>pluie</a:t>
            </a:r>
            <a:r>
              <a:rPr lang="fr-CA" sz="1600" dirty="0" smtClean="0"/>
              <a:t>) </a:t>
            </a:r>
            <a:r>
              <a:rPr lang="fr-CA" sz="1600" i="1" dirty="0"/>
              <a:t>P</a:t>
            </a:r>
            <a:r>
              <a:rPr lang="fr-CA" sz="1600" dirty="0" smtClean="0"/>
              <a:t>(</a:t>
            </a:r>
            <a:r>
              <a:rPr lang="fr-FR" sz="1600" i="1" dirty="0" smtClean="0"/>
              <a:t>carie</a:t>
            </a:r>
            <a:r>
              <a:rPr lang="fr-CA" sz="1600" dirty="0"/>
              <a:t>) </a:t>
            </a:r>
            <a:r>
              <a:rPr lang="fr-CA" sz="1600" dirty="0" smtClean="0"/>
              <a:t>= 0.7 * 0.1</a:t>
            </a:r>
            <a:endParaRPr lang="fr-CA" sz="1600" dirty="0"/>
          </a:p>
        </p:txBody>
      </p:sp>
      <p:sp>
        <p:nvSpPr>
          <p:cNvPr id="24" name="Rectangle 23"/>
          <p:cNvSpPr/>
          <p:nvPr/>
        </p:nvSpPr>
        <p:spPr>
          <a:xfrm>
            <a:off x="6364822" y="5677085"/>
            <a:ext cx="2851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 smtClean="0"/>
              <a:t>=</a:t>
            </a:r>
            <a:r>
              <a:rPr lang="fr-CA" sz="1600" i="1" dirty="0" smtClean="0"/>
              <a:t> P</a:t>
            </a:r>
            <a:r>
              <a:rPr lang="fr-CA" sz="1600" dirty="0" smtClean="0"/>
              <a:t>(</a:t>
            </a:r>
            <a:r>
              <a:rPr lang="fr-FR" sz="1600" dirty="0" smtClean="0">
                <a:sym typeface="Symbol" charset="2"/>
              </a:rPr>
              <a:t></a:t>
            </a:r>
            <a:r>
              <a:rPr lang="fr-FR" sz="1600" i="1" dirty="0" smtClean="0"/>
              <a:t>pluie</a:t>
            </a:r>
            <a:r>
              <a:rPr lang="fr-CA" sz="1600" dirty="0" smtClean="0"/>
              <a:t>) </a:t>
            </a:r>
            <a:r>
              <a:rPr lang="fr-CA" sz="1600" i="1" dirty="0"/>
              <a:t>P</a:t>
            </a:r>
            <a:r>
              <a:rPr lang="fr-CA" sz="1600" dirty="0" smtClean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 smtClean="0"/>
              <a:t>carie</a:t>
            </a:r>
            <a:r>
              <a:rPr lang="fr-CA" sz="1600" dirty="0"/>
              <a:t>) </a:t>
            </a:r>
            <a:r>
              <a:rPr lang="fr-CA" sz="1600" dirty="0" smtClean="0"/>
              <a:t>= 0.7 * 0.9</a:t>
            </a:r>
            <a:endParaRPr lang="fr-CA" sz="1600" dirty="0"/>
          </a:p>
        </p:txBody>
      </p:sp>
      <p:grpSp>
        <p:nvGrpSpPr>
          <p:cNvPr id="25" name="Grouper 24"/>
          <p:cNvGrpSpPr/>
          <p:nvPr/>
        </p:nvGrpSpPr>
        <p:grpSpPr>
          <a:xfrm>
            <a:off x="-19701" y="4879623"/>
            <a:ext cx="2204156" cy="741327"/>
            <a:chOff x="-19701" y="4879623"/>
            <a:chExt cx="2204156" cy="741327"/>
          </a:xfrm>
        </p:grpSpPr>
        <p:cxnSp>
          <p:nvCxnSpPr>
            <p:cNvPr id="15" name="Connecteur droit avec flèche 14"/>
            <p:cNvCxnSpPr/>
            <p:nvPr/>
          </p:nvCxnSpPr>
          <p:spPr>
            <a:xfrm flipH="1">
              <a:off x="1763889" y="4879623"/>
              <a:ext cx="363561" cy="5962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1763889" y="5475839"/>
              <a:ext cx="267605" cy="5410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-19701" y="5282396"/>
              <a:ext cx="2204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A" sz="1600" b="1" i="1" dirty="0">
                  <a:solidFill>
                    <a:srgbClr val="FF0000"/>
                  </a:solidFill>
                </a:rPr>
                <a:t>P</a:t>
              </a:r>
              <a:r>
                <a:rPr lang="fr-CA" sz="1600" b="1" dirty="0">
                  <a:solidFill>
                    <a:srgbClr val="FF0000"/>
                  </a:solidFill>
                </a:rPr>
                <a:t>(</a:t>
              </a:r>
              <a:r>
                <a:rPr lang="fr-FR" sz="1600" b="1" i="1" dirty="0">
                  <a:solidFill>
                    <a:srgbClr val="FF0000"/>
                  </a:solidFill>
                </a:rPr>
                <a:t>Carie = vrai</a:t>
              </a:r>
              <a:r>
                <a:rPr lang="fr-CA" sz="1600" b="1" dirty="0">
                  <a:solidFill>
                    <a:srgbClr val="FF0000"/>
                  </a:solidFill>
                </a:rPr>
                <a:t>) = </a:t>
              </a:r>
              <a:r>
                <a:rPr lang="fr-CA" sz="1600" b="1" dirty="0" smtClean="0">
                  <a:solidFill>
                    <a:srgbClr val="FF0000"/>
                  </a:solidFill>
                </a:rPr>
                <a:t>0.1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40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</a:t>
            </a:r>
            <a:endParaRPr lang="fr-CA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L’indépendance </a:t>
            </a:r>
            <a:r>
              <a:rPr lang="fr-CA" dirty="0"/>
              <a:t>totale est puissante mais rare</a:t>
            </a:r>
          </a:p>
          <a:p>
            <a:endParaRPr lang="fr-CA" dirty="0" smtClean="0"/>
          </a:p>
          <a:p>
            <a:r>
              <a:rPr lang="fr-CA" dirty="0" smtClean="0"/>
              <a:t>L’indépendance </a:t>
            </a:r>
            <a:r>
              <a:rPr lang="fr-CA" dirty="0"/>
              <a:t>entre les variables permet de réduire la taille de la distribution de probabilités et rendre les inférences plus efficaces</a:t>
            </a:r>
          </a:p>
          <a:p>
            <a:pPr lvl="1"/>
            <a:r>
              <a:rPr lang="fr-CA" smtClean="0"/>
              <a:t>dans </a:t>
            </a:r>
            <a:r>
              <a:rPr lang="fr-CA" dirty="0" smtClean="0"/>
              <a:t>l’exemple précédent, on n’a qu’à stocker en mémoire </a:t>
            </a:r>
            <a:br>
              <a:rPr lang="fr-CA" dirty="0" smtClean="0"/>
            </a:br>
            <a:r>
              <a:rPr lang="fr-CA" i="1" dirty="0" smtClean="0"/>
              <a:t>P</a:t>
            </a:r>
            <a:r>
              <a:rPr lang="fr-CA" dirty="0"/>
              <a:t>(</a:t>
            </a:r>
            <a:r>
              <a:rPr lang="fr-FR" i="1" dirty="0"/>
              <a:t>Pluie = vrai</a:t>
            </a:r>
            <a:r>
              <a:rPr lang="fr-CA" dirty="0"/>
              <a:t>) = </a:t>
            </a:r>
            <a:r>
              <a:rPr lang="fr-CA" dirty="0" smtClean="0"/>
              <a:t>0.3 et </a:t>
            </a:r>
            <a:r>
              <a:rPr lang="fr-CA" i="1" dirty="0">
                <a:solidFill>
                  <a:srgbClr val="000000"/>
                </a:solidFill>
              </a:rPr>
              <a:t>P</a:t>
            </a:r>
            <a:r>
              <a:rPr lang="fr-CA" dirty="0">
                <a:solidFill>
                  <a:srgbClr val="000000"/>
                </a:solidFill>
              </a:rPr>
              <a:t>(</a:t>
            </a:r>
            <a:r>
              <a:rPr lang="fr-FR" i="1" dirty="0">
                <a:solidFill>
                  <a:srgbClr val="000000"/>
                </a:solidFill>
              </a:rPr>
              <a:t>Carie = vrai</a:t>
            </a:r>
            <a:r>
              <a:rPr lang="fr-CA" dirty="0">
                <a:solidFill>
                  <a:srgbClr val="000000"/>
                </a:solidFill>
              </a:rPr>
              <a:t>) = </a:t>
            </a:r>
            <a:r>
              <a:rPr lang="fr-CA" dirty="0" smtClean="0">
                <a:solidFill>
                  <a:srgbClr val="000000"/>
                </a:solidFill>
              </a:rPr>
              <a:t>0.1, plutôt que la table au complet</a:t>
            </a:r>
            <a:endParaRPr lang="fr-CA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Mais </a:t>
            </a:r>
            <a:r>
              <a:rPr lang="fr-CA" dirty="0"/>
              <a:t>il est rare d’être dans une situation où toutes les variables sont réellement </a:t>
            </a:r>
            <a:r>
              <a:rPr lang="fr-CA" dirty="0" smtClean="0"/>
              <a:t>indépendantes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413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 conditionnelle</a:t>
            </a:r>
            <a:endParaRPr lang="fr-CA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j’ai une carie, la probabilité que la sonde accroche dans la dent ne dépend pas du fait que j’aie mal à la dent ou non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/>
              <a:t>C</a:t>
            </a:r>
            <a:r>
              <a:rPr lang="fr-CA" i="1" dirty="0" smtClean="0"/>
              <a:t>roche</a:t>
            </a:r>
            <a:r>
              <a:rPr lang="fr-CA" dirty="0" smtClean="0"/>
              <a:t> | </a:t>
            </a:r>
            <a:r>
              <a:rPr lang="fr-CA" i="1" dirty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</a:t>
            </a:r>
            <a:r>
              <a:rPr lang="fr-CA" i="1" dirty="0" smtClean="0"/>
              <a:t>Carie=vrai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CA" i="1" dirty="0" smtClean="0"/>
              <a:t>C</a:t>
            </a:r>
            <a:r>
              <a:rPr lang="fr-FR" i="1" dirty="0" err="1" smtClean="0"/>
              <a:t>arie</a:t>
            </a:r>
            <a:r>
              <a:rPr lang="fr-FR" i="1" dirty="0" smtClean="0"/>
              <a:t>=vrai</a:t>
            </a:r>
            <a:r>
              <a:rPr lang="fr-CA" dirty="0" smtClean="0"/>
              <a:t>)</a:t>
            </a:r>
          </a:p>
          <a:p>
            <a:r>
              <a:rPr lang="fr-CA" dirty="0" smtClean="0"/>
              <a:t>Même chose si je n’ai pas la carie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 </a:t>
            </a:r>
            <a:r>
              <a:rPr lang="fr-CA" i="1" dirty="0" smtClean="0">
                <a:sym typeface="Symbol" charset="2"/>
              </a:rPr>
              <a:t>C</a:t>
            </a:r>
            <a:r>
              <a:rPr lang="fr-FR" i="1" dirty="0" err="1" smtClean="0"/>
              <a:t>arie</a:t>
            </a:r>
            <a:r>
              <a:rPr lang="fr-FR" i="1" dirty="0" smtClean="0"/>
              <a:t>=faux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CA" dirty="0" smtClean="0">
                <a:sym typeface="Symbol" charset="2"/>
              </a:rPr>
              <a:t>C</a:t>
            </a:r>
            <a:r>
              <a:rPr lang="fr-FR" i="1" dirty="0" err="1" smtClean="0"/>
              <a:t>arie</a:t>
            </a:r>
            <a:r>
              <a:rPr lang="fr-FR" i="1" dirty="0" smtClean="0"/>
              <a:t>=faux</a:t>
            </a:r>
            <a:r>
              <a:rPr lang="fr-CA" dirty="0" smtClean="0"/>
              <a:t>)</a:t>
            </a:r>
          </a:p>
          <a:p>
            <a:endParaRPr lang="fr-CA" i="1" dirty="0" smtClean="0"/>
          </a:p>
          <a:p>
            <a:r>
              <a:rPr lang="fr-CA" dirty="0" smtClean="0"/>
              <a:t>On dit que</a:t>
            </a:r>
            <a:r>
              <a:rPr lang="fr-CA" i="1" dirty="0" smtClean="0"/>
              <a:t> Croche</a:t>
            </a:r>
            <a:r>
              <a:rPr lang="fr-CA" dirty="0" smtClean="0"/>
              <a:t> est </a:t>
            </a:r>
            <a:r>
              <a:rPr lang="fr-CA" b="1" dirty="0" smtClean="0"/>
              <a:t>conditionnellement indépendante</a:t>
            </a:r>
            <a:r>
              <a:rPr lang="fr-CA" i="1" dirty="0" smtClean="0"/>
              <a:t> </a:t>
            </a:r>
            <a:r>
              <a:rPr lang="fr-CA" dirty="0" smtClean="0"/>
              <a:t>de </a:t>
            </a:r>
            <a:r>
              <a:rPr lang="fr-FR" i="1" dirty="0" err="1" smtClean="0"/>
              <a:t>MalDeDents</a:t>
            </a:r>
            <a:r>
              <a:rPr lang="fr-CA" dirty="0" smtClean="0"/>
              <a:t> étant donné </a:t>
            </a:r>
            <a:r>
              <a:rPr lang="fr-CA" i="1" dirty="0" smtClean="0"/>
              <a:t>C</a:t>
            </a:r>
            <a:r>
              <a:rPr lang="fr-FR" i="1" dirty="0" err="1" smtClean="0"/>
              <a:t>arie</a:t>
            </a:r>
            <a:r>
              <a:rPr lang="fr-FR" dirty="0" smtClean="0"/>
              <a:t>, puisque :</a:t>
            </a:r>
            <a:endParaRPr lang="fr-CA" dirty="0" smtClean="0"/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r>
              <a:rPr lang="fr-CA" dirty="0" smtClean="0"/>
              <a:t>Formulations équivalentes</a:t>
            </a:r>
            <a:r>
              <a:rPr lang="fr-FR" dirty="0" smtClean="0"/>
              <a:t> :</a:t>
            </a:r>
            <a:endParaRPr lang="fr-CA" dirty="0" smtClean="0"/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CA" i="1" dirty="0"/>
              <a:t>C</a:t>
            </a:r>
            <a:r>
              <a:rPr lang="fr-CA" i="1" dirty="0" smtClean="0"/>
              <a:t>roche</a:t>
            </a:r>
            <a:r>
              <a:rPr lang="fr-CA" dirty="0" smtClean="0"/>
              <a:t> ,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|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916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 conditionnelle</a:t>
            </a:r>
            <a:endParaRPr lang="fr-CA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Réécrivons la distribution conjointe en utilisant la </a:t>
            </a:r>
            <a:r>
              <a:rPr lang="fr-CA" b="1" dirty="0" smtClean="0"/>
              <a:t>règle de chaînage </a:t>
            </a:r>
            <a:r>
              <a:rPr lang="fr-CA" dirty="0" smtClean="0"/>
              <a:t>(</a:t>
            </a:r>
            <a:r>
              <a:rPr lang="fr-CA" b="1" i="1" dirty="0" err="1" smtClean="0"/>
              <a:t>chain</a:t>
            </a:r>
            <a:r>
              <a:rPr lang="fr-CA" b="1" i="1" dirty="0" smtClean="0"/>
              <a:t> </a:t>
            </a:r>
            <a:r>
              <a:rPr lang="fr-CA" b="1" i="1" dirty="0" err="1" smtClean="0"/>
              <a:t>rule</a:t>
            </a:r>
            <a:r>
              <a:rPr lang="fr-CA" dirty="0" smtClean="0"/>
              <a:t>)</a:t>
            </a:r>
            <a:r>
              <a:rPr lang="fr-FR" dirty="0" smtClean="0"/>
              <a:t> :</a:t>
            </a: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	 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marL="457200" lvl="1" indent="0">
              <a:buNone/>
            </a:pPr>
            <a:r>
              <a:rPr lang="fr-CA" dirty="0" smtClean="0"/>
              <a:t>	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marL="457200" lvl="1" indent="0">
              <a:buNone/>
            </a:pPr>
            <a:r>
              <a:rPr lang="fr-CA" dirty="0" smtClean="0"/>
              <a:t>	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marL="457200" lvl="1" indent="0">
              <a:buNone/>
            </a:pPr>
            <a:r>
              <a:rPr lang="fr-CA" dirty="0" smtClean="0"/>
              <a:t>	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C-à-d</a:t>
            </a:r>
            <a:r>
              <a:rPr lang="fr-CA" dirty="0" smtClean="0"/>
              <a:t>., 2 + 2 + 1 = 5 </a:t>
            </a:r>
            <a:r>
              <a:rPr lang="fr-CA" b="1" dirty="0" smtClean="0"/>
              <a:t>paramètres individuels/distincts</a:t>
            </a:r>
          </a:p>
          <a:p>
            <a:endParaRPr lang="fr-CA" dirty="0" smtClean="0"/>
          </a:p>
          <a:p>
            <a:r>
              <a:rPr lang="fr-CA" dirty="0" smtClean="0"/>
              <a:t>Dans des cas idéals, l’exploitation de l’indépendance conditionnelle réduit la complexité de représentation de la distribution conjointe de exponentielle (O(2</a:t>
            </a:r>
            <a:r>
              <a:rPr lang="fr-CA" baseline="30000" dirty="0" smtClean="0"/>
              <a:t>n</a:t>
            </a:r>
            <a:r>
              <a:rPr lang="fr-CA" dirty="0" smtClean="0"/>
              <a:t>))  en linéaire (O(n))</a:t>
            </a:r>
          </a:p>
          <a:p>
            <a:r>
              <a:rPr lang="fr-CA" dirty="0" smtClean="0"/>
              <a:t>En raisonnement probabiliste, l’indépendance conditionnelle est le concept de représentation des connaissances le plus basique et utile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8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Autres types de variables aléatoires</a:t>
            </a:r>
            <a:endParaRPr lang="fr-CA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r>
              <a:rPr lang="fr-CA" dirty="0" smtClean="0">
                <a:sym typeface="Symbol" charset="2"/>
              </a:rPr>
              <a:t>On s’est concentré sur des variables aléatoires Booléennes ou binaires</a:t>
            </a:r>
          </a:p>
          <a:p>
            <a:pPr lvl="1"/>
            <a:r>
              <a:rPr lang="fr-CA" dirty="0" smtClean="0">
                <a:sym typeface="Symbol" charset="2"/>
              </a:rPr>
              <a:t>le </a:t>
            </a:r>
            <a:r>
              <a:rPr lang="fr-CA" b="1" dirty="0" smtClean="0">
                <a:sym typeface="Symbol" charset="2"/>
              </a:rPr>
              <a:t>domaine</a:t>
            </a:r>
            <a:r>
              <a:rPr lang="fr-CA" dirty="0" smtClean="0">
                <a:sym typeface="Symbol" charset="2"/>
              </a:rPr>
              <a:t>, c.-à-d. l’ensemble des valeurs possibles de la variable, était toujours {</a:t>
            </a:r>
            <a:r>
              <a:rPr lang="fr-CA" i="1" dirty="0" err="1" smtClean="0">
                <a:sym typeface="Symbol" charset="2"/>
              </a:rPr>
              <a:t>vrai,faux</a:t>
            </a:r>
            <a:r>
              <a:rPr lang="fr-CA" dirty="0" smtClean="0">
                <a:sym typeface="Symbol" charset="2"/>
              </a:rPr>
              <a:t>}</a:t>
            </a:r>
          </a:p>
          <a:p>
            <a:pPr marL="457200" lvl="1" indent="0">
              <a:buNone/>
            </a:pPr>
            <a:endParaRPr lang="fr-CA" dirty="0" smtClean="0">
              <a:sym typeface="Symbol" charset="2"/>
            </a:endParaRPr>
          </a:p>
          <a:p>
            <a:r>
              <a:rPr lang="fr-CA" dirty="0" smtClean="0">
                <a:sym typeface="Symbol" charset="2"/>
              </a:rPr>
              <a:t>On pourrait avoir d’autres types de variables, avec des domaines différents</a:t>
            </a:r>
            <a:r>
              <a:rPr lang="fr-FR" dirty="0" smtClean="0">
                <a:sym typeface="Symbol" charset="2"/>
              </a:rPr>
              <a:t> :</a:t>
            </a:r>
            <a:endParaRPr lang="fr-CA" dirty="0" smtClean="0">
              <a:sym typeface="Symbol" charset="2"/>
            </a:endParaRPr>
          </a:p>
          <a:p>
            <a:pPr lvl="1"/>
            <a:r>
              <a:rPr lang="fr-CA" b="1" dirty="0" smtClean="0">
                <a:sym typeface="Symbol" charset="2"/>
              </a:rPr>
              <a:t>Discrètes</a:t>
            </a:r>
            <a:r>
              <a:rPr lang="fr-FR" dirty="0" smtClean="0">
                <a:sym typeface="Symbol" charset="2"/>
              </a:rPr>
              <a:t> :</a:t>
            </a:r>
            <a:r>
              <a:rPr lang="fr-CA" dirty="0" smtClean="0">
                <a:sym typeface="Symbol" charset="2"/>
              </a:rPr>
              <a:t>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</a:t>
            </a:r>
            <a:r>
              <a:rPr lang="fr-FR" dirty="0" smtClean="0"/>
              <a:t>{</a:t>
            </a:r>
            <a:r>
              <a:rPr lang="fr-FR" i="1" dirty="0" smtClean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 smtClean="0"/>
              <a:t>neige</a:t>
            </a:r>
            <a:r>
              <a:rPr lang="fr-FR" dirty="0" smtClean="0"/>
              <a:t>}</a:t>
            </a:r>
          </a:p>
          <a:p>
            <a:pPr lvl="2"/>
            <a:r>
              <a:rPr lang="fr-FR" dirty="0" smtClean="0">
                <a:sym typeface="Symbol" charset="2"/>
              </a:rPr>
              <a:t>lorsqu’on marginalise, on doit sommer sur toutes les valeurs :</a:t>
            </a:r>
            <a:br>
              <a:rPr lang="fr-FR" dirty="0" smtClean="0">
                <a:sym typeface="Symbol" charset="2"/>
              </a:rPr>
            </a:br>
            <a:r>
              <a:rPr lang="fr-FR" i="1" dirty="0" smtClean="0">
                <a:sym typeface="Symbol" charset="2"/>
              </a:rPr>
              <a:t>P</a:t>
            </a:r>
            <a:r>
              <a:rPr lang="fr-FR" dirty="0" smtClean="0">
                <a:sym typeface="Symbol" charset="2"/>
              </a:rPr>
              <a:t>(</a:t>
            </a:r>
            <a:r>
              <a:rPr lang="fr-FR" i="1" dirty="0" smtClean="0">
                <a:sym typeface="Symbol" charset="2"/>
              </a:rPr>
              <a:t>Température</a:t>
            </a:r>
            <a:r>
              <a:rPr lang="fr-FR" dirty="0" smtClean="0">
                <a:sym typeface="Symbol" charset="2"/>
              </a:rPr>
              <a:t>) = </a:t>
            </a:r>
            <a:r>
              <a:rPr lang="el-GR" dirty="0" smtClean="0"/>
              <a:t>Σ</a:t>
            </a:r>
            <a:r>
              <a:rPr lang="fr-CA" baseline="-25000" dirty="0" smtClean="0"/>
              <a:t>x</a:t>
            </a:r>
            <a:r>
              <a:rPr lang="fr-FR" baseline="-25000" dirty="0">
                <a:sym typeface="Symbol" charset="2"/>
              </a:rPr>
              <a:t></a:t>
            </a:r>
            <a:r>
              <a:rPr lang="fr-FR" baseline="-25000" dirty="0"/>
              <a:t> {</a:t>
            </a:r>
            <a:r>
              <a:rPr lang="fr-FR" i="1" baseline="-25000" dirty="0"/>
              <a:t>soleil</a:t>
            </a:r>
            <a:r>
              <a:rPr lang="fr-FR" baseline="-25000" dirty="0"/>
              <a:t>, </a:t>
            </a:r>
            <a:r>
              <a:rPr lang="fr-FR" i="1" baseline="-25000" dirty="0"/>
              <a:t>pluie</a:t>
            </a:r>
            <a:r>
              <a:rPr lang="fr-FR" baseline="-25000" dirty="0"/>
              <a:t>, </a:t>
            </a:r>
            <a:r>
              <a:rPr lang="fr-FR" i="1" baseline="-25000" dirty="0"/>
              <a:t>nuageux</a:t>
            </a:r>
            <a:r>
              <a:rPr lang="fr-FR" baseline="-25000" dirty="0"/>
              <a:t>, </a:t>
            </a:r>
            <a:r>
              <a:rPr lang="fr-FR" i="1" baseline="-25000" dirty="0"/>
              <a:t>neige</a:t>
            </a:r>
            <a:r>
              <a:rPr lang="fr-FR" baseline="-25000" dirty="0" smtClean="0"/>
              <a:t>}</a:t>
            </a:r>
            <a:r>
              <a:rPr lang="fr-FR" dirty="0" smtClean="0"/>
              <a:t>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Température</a:t>
            </a:r>
            <a:r>
              <a:rPr lang="fr-FR" dirty="0" smtClean="0"/>
              <a:t>, </a:t>
            </a:r>
            <a:r>
              <a:rPr lang="fr-FR" i="1" dirty="0" smtClean="0"/>
              <a:t>Météo</a:t>
            </a:r>
            <a:r>
              <a:rPr lang="fr-FR" dirty="0" smtClean="0"/>
              <a:t>=</a:t>
            </a:r>
            <a:r>
              <a:rPr lang="fr-FR" i="1" dirty="0" smtClean="0"/>
              <a:t>x</a:t>
            </a:r>
            <a:r>
              <a:rPr lang="fr-FR" dirty="0" smtClean="0"/>
              <a:t>)</a:t>
            </a:r>
            <a:endParaRPr lang="fr-CA" dirty="0" smtClean="0">
              <a:sym typeface="Symbol" charset="2"/>
            </a:endParaRPr>
          </a:p>
          <a:p>
            <a:pPr lvl="1"/>
            <a:r>
              <a:rPr lang="fr-CA" b="1" dirty="0" smtClean="0">
                <a:sym typeface="Symbol" charset="2"/>
              </a:rPr>
              <a:t>Continues</a:t>
            </a:r>
            <a:r>
              <a:rPr lang="fr-FR" dirty="0" smtClean="0">
                <a:sym typeface="Symbol" charset="2"/>
              </a:rPr>
              <a:t> :</a:t>
            </a:r>
            <a:r>
              <a:rPr lang="fr-CA" dirty="0" smtClean="0">
                <a:sym typeface="Symbol" charset="2"/>
              </a:rPr>
              <a:t> le domaine est continu (par exemple, l’ensemble des réels)</a:t>
            </a:r>
          </a:p>
          <a:p>
            <a:pPr lvl="2"/>
            <a:r>
              <a:rPr lang="fr-CA" dirty="0" smtClean="0">
                <a:sym typeface="Symbol" charset="2"/>
              </a:rPr>
              <a:t>exemple</a:t>
            </a:r>
            <a:r>
              <a:rPr lang="fr-FR" dirty="0" smtClean="0">
                <a:sym typeface="Symbol" charset="2"/>
              </a:rPr>
              <a:t> :</a:t>
            </a:r>
            <a:r>
              <a:rPr lang="fr-CA" dirty="0" smtClean="0">
                <a:sym typeface="Symbol" charset="2"/>
              </a:rPr>
              <a:t> </a:t>
            </a:r>
            <a:r>
              <a:rPr lang="fr-CA" i="1" dirty="0" err="1" smtClean="0">
                <a:sym typeface="Symbol" charset="2"/>
              </a:rPr>
              <a:t>PositionX</a:t>
            </a:r>
            <a:r>
              <a:rPr lang="fr-CA" dirty="0" smtClean="0">
                <a:sym typeface="Symbol" charset="2"/>
              </a:rPr>
              <a:t> = 4.2</a:t>
            </a:r>
          </a:p>
          <a:p>
            <a:pPr lvl="2"/>
            <a:r>
              <a:rPr lang="fr-CA" dirty="0" smtClean="0">
                <a:sym typeface="Symbol" charset="2"/>
              </a:rPr>
              <a:t>le calcul des probabilités marginales nécessite des intégrales</a:t>
            </a:r>
            <a:endParaRPr lang="fr-CA" dirty="0"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Hugo </a:t>
            </a:r>
            <a:r>
              <a:rPr lang="de-DE" dirty="0" err="1" smtClean="0"/>
              <a:t>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5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 bref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3356" cy="4525963"/>
          </a:xfrm>
        </p:spPr>
        <p:txBody>
          <a:bodyPr/>
          <a:lstStyle/>
          <a:p>
            <a:pPr>
              <a:lnSpc>
                <a:spcPts val="3040"/>
              </a:lnSpc>
            </a:pPr>
            <a:r>
              <a:rPr lang="fr-CA" b="1" dirty="0" smtClean="0"/>
              <a:t>Probabilité jointe :</a:t>
            </a:r>
            <a:r>
              <a:rPr lang="fr-CA" dirty="0" smtClean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 smtClean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smtClean="0"/>
              <a:t>Probabilité marginale :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),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, 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smtClean="0"/>
              <a:t>), etc.</a:t>
            </a:r>
          </a:p>
          <a:p>
            <a:pPr>
              <a:lnSpc>
                <a:spcPts val="3040"/>
              </a:lnSpc>
            </a:pPr>
            <a:r>
              <a:rPr lang="fr-CA" b="1" dirty="0" smtClean="0"/>
              <a:t>Probabilité conditionnelle :</a:t>
            </a:r>
            <a:r>
              <a:rPr lang="fr-CA" dirty="0" smtClean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i="1" dirty="0" smtClean="0"/>
              <a:t> </a:t>
            </a:r>
            <a:r>
              <a:rPr lang="fr-CA" dirty="0" smtClean="0"/>
              <a:t>|</a:t>
            </a:r>
            <a:r>
              <a:rPr lang="fr-CA" i="1" dirty="0" smtClean="0"/>
              <a:t>X</a:t>
            </a:r>
            <a:r>
              <a:rPr lang="fr-CA" i="1" baseline="-25000" dirty="0" smtClean="0"/>
              <a:t>k+1</a:t>
            </a:r>
            <a:r>
              <a:rPr lang="fr-CA" dirty="0" smtClean="0"/>
              <a:t>, </a:t>
            </a:r>
            <a:r>
              <a:rPr lang="fr-CA" dirty="0"/>
              <a:t>…,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i="1" dirty="0" smtClean="0"/>
              <a:t> </a:t>
            </a:r>
            <a:r>
              <a:rPr lang="fr-CA" dirty="0" smtClean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 smtClean="0"/>
              <a:t>, </a:t>
            </a:r>
            <a:r>
              <a:rPr lang="fr-CA" i="1" dirty="0" smtClean="0"/>
              <a:t>X</a:t>
            </a:r>
            <a:r>
              <a:rPr lang="fr-CA" i="1" baseline="-25000" dirty="0" smtClean="0"/>
              <a:t>k</a:t>
            </a:r>
            <a:r>
              <a:rPr lang="fr-CA" i="1" baseline="-25000" dirty="0"/>
              <a:t>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 smtClean="0"/>
              <a:t>)</a:t>
            </a:r>
            <a:br>
              <a:rPr lang="fr-CA" dirty="0" smtClean="0"/>
            </a:br>
            <a:r>
              <a:rPr lang="fr-CA" dirty="0" smtClean="0"/>
              <a:t>												</a:t>
            </a:r>
            <a:r>
              <a:rPr lang="fr-CA" dirty="0"/>
              <a:t>	</a:t>
            </a:r>
            <a:r>
              <a:rPr lang="fr-CA" dirty="0" smtClean="0"/>
              <a:t>  </a:t>
            </a:r>
            <a:r>
              <a:rPr lang="fr-CA" i="1" dirty="0" smtClean="0"/>
              <a:t>P</a:t>
            </a:r>
            <a:r>
              <a:rPr lang="fr-CA" dirty="0" smtClean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 smtClean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err="1" smtClean="0"/>
              <a:t>Régle</a:t>
            </a:r>
            <a:r>
              <a:rPr lang="fr-CA" b="1" dirty="0" smtClean="0"/>
              <a:t> de chaînage :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 smtClean="0"/>
              <a:t>)</a:t>
            </a:r>
            <a:r>
              <a:rPr lang="fr-CA" sz="2200" dirty="0"/>
              <a:t> </a:t>
            </a:r>
            <a:r>
              <a:rPr lang="fr-CA" sz="2200" dirty="0" smtClean="0"/>
              <a:t>= </a:t>
            </a:r>
            <a:r>
              <a:rPr lang="fr-CA" sz="2200" dirty="0" err="1" smtClean="0"/>
              <a:t>Π</a:t>
            </a:r>
            <a:r>
              <a:rPr lang="fr-CA" sz="2200" baseline="-25000" dirty="0" err="1" smtClean="0"/>
              <a:t>i</a:t>
            </a:r>
            <a:r>
              <a:rPr lang="fr-CA" baseline="-25000" dirty="0"/>
              <a:t>=1..</a:t>
            </a:r>
            <a:r>
              <a:rPr lang="fr-CA" i="1" baseline="-25000" dirty="0"/>
              <a:t>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  <a:endParaRPr lang="fr-CA" b="1" dirty="0" smtClean="0"/>
          </a:p>
          <a:p>
            <a:pPr>
              <a:lnSpc>
                <a:spcPts val="3040"/>
              </a:lnSpc>
            </a:pPr>
            <a:r>
              <a:rPr lang="fr-CA" b="1" dirty="0" smtClean="0"/>
              <a:t>Indépendance :</a:t>
            </a:r>
            <a:r>
              <a:rPr lang="fr-CA" dirty="0" smtClean="0"/>
              <a:t> 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 et 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smtClean="0"/>
              <a:t> sont indépendantes si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 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smtClean="0"/>
              <a:t>), ou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) ou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smtClean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smtClean="0"/>
              <a:t>Indépendance conditionnelle :</a:t>
            </a:r>
            <a:r>
              <a:rPr lang="fr-CA" dirty="0" smtClean="0"/>
              <a:t> </a:t>
            </a:r>
            <a:r>
              <a:rPr lang="fr-CA" dirty="0"/>
              <a:t>X</a:t>
            </a:r>
            <a:r>
              <a:rPr lang="fr-CA" baseline="-25000" dirty="0"/>
              <a:t>i</a:t>
            </a:r>
            <a:r>
              <a:rPr lang="fr-CA" dirty="0"/>
              <a:t> et </a:t>
            </a:r>
            <a:r>
              <a:rPr lang="fr-CA" dirty="0" err="1"/>
              <a:t>X</a:t>
            </a:r>
            <a:r>
              <a:rPr lang="fr-CA" baseline="-25000" dirty="0" err="1"/>
              <a:t>j</a:t>
            </a:r>
            <a:r>
              <a:rPr lang="fr-CA" dirty="0"/>
              <a:t> </a:t>
            </a:r>
            <a:r>
              <a:rPr lang="fr-CA" dirty="0" smtClean="0"/>
              <a:t>sont indépendante sachant </a:t>
            </a:r>
            <a:r>
              <a:rPr lang="fr-CA" dirty="0" err="1" smtClean="0"/>
              <a:t>X</a:t>
            </a:r>
            <a:r>
              <a:rPr lang="fr-CA" baseline="-25000" dirty="0" err="1" smtClean="0"/>
              <a:t>k</a:t>
            </a:r>
            <a:r>
              <a:rPr lang="fr-CA" dirty="0" smtClean="0"/>
              <a:t> si</a:t>
            </a:r>
            <a:br>
              <a:rPr lang="fr-CA" dirty="0" smtClean="0"/>
            </a:br>
            <a:r>
              <a:rPr lang="fr-CA" dirty="0"/>
              <a:t> </a:t>
            </a:r>
            <a:r>
              <a:rPr lang="fr-CA" dirty="0" smtClean="0"/>
              <a:t>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dirty="0" smtClean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 smtClean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 smtClean="0"/>
              <a:t>) ou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err="1" smtClean="0"/>
              <a:t>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dirty="0" smtClean="0"/>
              <a:t>) ou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j</a:t>
            </a:r>
            <a:r>
              <a:rPr lang="fr-CA" dirty="0" err="1" smtClean="0"/>
              <a:t>|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dirty="0" smtClean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smtClean="0"/>
              <a:t>Règle de Bayes :</a:t>
            </a:r>
            <a:r>
              <a:rPr lang="fr-CA" dirty="0" smtClean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k</a:t>
            </a:r>
            <a:r>
              <a:rPr lang="fr-CA" i="1" baseline="-25000" dirty="0"/>
              <a:t>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 smtClean="0"/>
              <a:t>|</a:t>
            </a:r>
            <a:r>
              <a:rPr lang="fr-CA" i="1" dirty="0" smtClean="0"/>
              <a:t>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k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</a:t>
            </a:r>
            <a:r>
              <a:rPr lang="fr-CA" dirty="0" smtClean="0"/>
              <a:t>       </a:t>
            </a:r>
            <a:r>
              <a:rPr lang="fr-CA" i="1" dirty="0" smtClean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  <a:endParaRPr lang="fr-CA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26</a:t>
            </a:fld>
            <a:endParaRPr lang="fr-CA"/>
          </a:p>
        </p:txBody>
      </p:sp>
      <p:cxnSp>
        <p:nvCxnSpPr>
          <p:cNvPr id="3" name="Connecteur droit 2"/>
          <p:cNvCxnSpPr/>
          <p:nvPr/>
        </p:nvCxnSpPr>
        <p:spPr>
          <a:xfrm>
            <a:off x="6223000" y="2963331"/>
            <a:ext cx="2286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085869" y="5923838"/>
            <a:ext cx="35219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6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Résumé</a:t>
            </a:r>
            <a:endParaRPr lang="fr-CA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théorie des probabilités est un formalisme cohérent pour raisonner avec l’incertitude</a:t>
            </a:r>
          </a:p>
          <a:p>
            <a:endParaRPr lang="fr-CA" dirty="0" smtClean="0"/>
          </a:p>
          <a:p>
            <a:r>
              <a:rPr lang="fr-CA" dirty="0" smtClean="0"/>
              <a:t>Une distribution conjointe spécifie les probabilités pour toute </a:t>
            </a:r>
            <a:r>
              <a:rPr lang="fr-CA" dirty="0" err="1" smtClean="0"/>
              <a:t>valuer</a:t>
            </a:r>
            <a:r>
              <a:rPr lang="fr-CA" dirty="0" smtClean="0"/>
              <a:t> des variables aléatoires</a:t>
            </a:r>
          </a:p>
          <a:p>
            <a:endParaRPr lang="fr-CA" dirty="0" smtClean="0"/>
          </a:p>
          <a:p>
            <a:r>
              <a:rPr lang="fr-CA" dirty="0" smtClean="0"/>
              <a:t>Pour les domaines d’application réalistes, on doit trouver une façon de réduire la taille de la distribution conjointe</a:t>
            </a:r>
          </a:p>
          <a:p>
            <a:endParaRPr lang="fr-CA" dirty="0" smtClean="0"/>
          </a:p>
          <a:p>
            <a:r>
              <a:rPr lang="fr-CA" dirty="0" smtClean="0"/>
              <a:t>L’indépendance et l’indépendance conditionnelles nous fournissent les outils de base pour simplifier les distributions conjointes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27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devriez être capable de...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À partir d’une distribution conjointe ou des distributions conditionnelles et a priori nécessaires :</a:t>
            </a:r>
          </a:p>
          <a:p>
            <a:pPr lvl="1"/>
            <a:r>
              <a:rPr lang="fr-CA" dirty="0" smtClean="0"/>
              <a:t>calculer une probabilité conjointe</a:t>
            </a:r>
          </a:p>
          <a:p>
            <a:pPr lvl="1"/>
            <a:r>
              <a:rPr lang="fr-CA" dirty="0" smtClean="0"/>
              <a:t>calculer une probabilité marginale</a:t>
            </a:r>
          </a:p>
          <a:p>
            <a:pPr lvl="1"/>
            <a:r>
              <a:rPr lang="fr-CA" dirty="0" smtClean="0"/>
              <a:t>déterminer si deux variables sont indépendantes</a:t>
            </a:r>
          </a:p>
          <a:p>
            <a:pPr lvl="1"/>
            <a:r>
              <a:rPr lang="fr-CA" dirty="0" smtClean="0"/>
              <a:t>déterminer si deux variables sont conditionnellement indépendantes sachant une troisième</a:t>
            </a:r>
          </a:p>
          <a:p>
            <a:pPr lvl="1"/>
            <a:endParaRPr lang="fr-CA" dirty="0" smtClean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83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Rappel</a:t>
            </a:r>
            <a:r>
              <a:rPr lang="fr-FR" dirty="0" smtClean="0"/>
              <a:t> :</a:t>
            </a:r>
            <a:r>
              <a:rPr lang="fr-CA" dirty="0" smtClean="0"/>
              <a:t> Utility-</a:t>
            </a:r>
            <a:r>
              <a:rPr lang="fr-CA" dirty="0" err="1" smtClean="0"/>
              <a:t>based</a:t>
            </a:r>
            <a:r>
              <a:rPr lang="fr-CA" dirty="0" smtClean="0"/>
              <a:t> agents</a:t>
            </a:r>
          </a:p>
        </p:txBody>
      </p:sp>
      <p:pic>
        <p:nvPicPr>
          <p:cNvPr id="46083" name="Picture 5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-7877" r="-7877"/>
          <a:stretch>
            <a:fillRect/>
          </a:stretch>
        </p:blipFill>
        <p:spPr/>
      </p:pic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 smtClean="0"/>
              <a:t>Hugo Larochelle</a:t>
            </a:r>
            <a:endParaRPr lang="en-US" altLang="ko-KR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285748" y="3379788"/>
            <a:ext cx="1639887" cy="1989137"/>
            <a:chOff x="285271" y="3380292"/>
            <a:chExt cx="1641355" cy="1988343"/>
          </a:xfrm>
        </p:grpSpPr>
        <p:sp>
          <p:nvSpPr>
            <p:cNvPr id="46094" name="Flèche vers la droite 7"/>
            <p:cNvSpPr>
              <a:spLocks noChangeArrowheads="1"/>
            </p:cNvSpPr>
            <p:nvPr/>
          </p:nvSpPr>
          <p:spPr bwMode="auto">
            <a:xfrm rot="18033270">
              <a:off x="1333510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285271" y="4064002"/>
              <a:ext cx="1627909" cy="13046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actions peuvent avoir des effets </a:t>
              </a:r>
              <a:r>
                <a:rPr lang="fr-CA" dirty="0" smtClean="0"/>
                <a:t>incertains !</a:t>
              </a:r>
              <a:endParaRPr lang="fr-CA" dirty="0"/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6418941" y="572691"/>
            <a:ext cx="2495549" cy="1560513"/>
            <a:chOff x="6647794" y="0"/>
            <a:chExt cx="2496205" cy="1560408"/>
          </a:xfrm>
        </p:grpSpPr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7516090" y="0"/>
              <a:ext cx="1627909" cy="13046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capteurs peuvent être bruités…</a:t>
              </a:r>
            </a:p>
          </p:txBody>
        </p:sp>
        <p:sp>
          <p:nvSpPr>
            <p:cNvPr id="46093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214208" y="1990412"/>
            <a:ext cx="2147888" cy="550862"/>
            <a:chOff x="0" y="1554120"/>
            <a:chExt cx="2147366" cy="551232"/>
          </a:xfrm>
        </p:grpSpPr>
        <p:sp>
          <p:nvSpPr>
            <p:cNvPr id="46090" name="Flèche vers la droite 11"/>
            <p:cNvSpPr>
              <a:spLocks noChangeArrowheads="1"/>
            </p:cNvSpPr>
            <p:nvPr/>
          </p:nvSpPr>
          <p:spPr bwMode="auto">
            <a:xfrm rot="318255">
              <a:off x="1512366" y="1554120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0" y="1558640"/>
              <a:ext cx="1627909" cy="54263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/>
                <a:t>État incertain.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 smtClean="0"/>
              <a:t>Incertitude</a:t>
            </a:r>
            <a:endParaRPr lang="fr-CA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78921"/>
            <a:ext cx="8229600" cy="4525963"/>
          </a:xfrm>
        </p:spPr>
        <p:txBody>
          <a:bodyPr/>
          <a:lstStyle/>
          <a:p>
            <a:r>
              <a:rPr lang="fr-CA" altLang="ko-KR" dirty="0" smtClean="0"/>
              <a:t>Soit </a:t>
            </a:r>
            <a:r>
              <a:rPr lang="fr-CA" altLang="ko-KR" i="1" dirty="0" err="1" smtClean="0"/>
              <a:t>A</a:t>
            </a:r>
            <a:r>
              <a:rPr lang="fr-CA" altLang="ko-KR" i="1" baseline="-25000" dirty="0" err="1" smtClean="0"/>
              <a:t>t</a:t>
            </a:r>
            <a:r>
              <a:rPr lang="fr-CA" altLang="ko-KR" dirty="0" smtClean="0"/>
              <a:t> l’action d’aller à l’aéroport </a:t>
            </a:r>
            <a:r>
              <a:rPr lang="fr-CA" altLang="ko-KR" i="1" dirty="0" err="1" smtClean="0"/>
              <a:t>t</a:t>
            </a:r>
            <a:r>
              <a:rPr lang="fr-CA" altLang="ko-KR" dirty="0" smtClean="0"/>
              <a:t> minutes avant le départ de l’avion</a:t>
            </a:r>
          </a:p>
          <a:p>
            <a:r>
              <a:rPr lang="fr-CA" altLang="ko-KR" i="1" dirty="0" err="1" smtClean="0"/>
              <a:t>A</a:t>
            </a:r>
            <a:r>
              <a:rPr lang="fr-CA" altLang="ko-KR" i="1" baseline="-25000" dirty="0" err="1" smtClean="0"/>
              <a:t>t</a:t>
            </a:r>
            <a:r>
              <a:rPr lang="fr-CA" altLang="ko-KR" dirty="0" smtClean="0"/>
              <a:t> me permettra-t-il d’arriver à temps?</a:t>
            </a:r>
          </a:p>
          <a:p>
            <a:r>
              <a:rPr lang="fr-CA" altLang="ko-KR" dirty="0" smtClean="0"/>
              <a:t>Problèmes</a:t>
            </a:r>
            <a:r>
              <a:rPr lang="fr-FR" altLang="ko-KR" dirty="0" smtClean="0"/>
              <a:t> :</a:t>
            </a:r>
            <a:endParaRPr lang="fr-CA" altLang="ko-KR" dirty="0" smtClean="0"/>
          </a:p>
          <a:p>
            <a:pPr lvl="1"/>
            <a:r>
              <a:rPr lang="fr-CA" altLang="ko-KR" dirty="0"/>
              <a:t>o</a:t>
            </a:r>
            <a:r>
              <a:rPr lang="fr-CA" altLang="ko-KR" dirty="0" smtClean="0"/>
              <a:t>bservabilité partielle (conditions routières, etc.)</a:t>
            </a:r>
          </a:p>
          <a:p>
            <a:pPr lvl="1"/>
            <a:r>
              <a:rPr lang="fr-CA" altLang="ko-KR" dirty="0"/>
              <a:t>s</a:t>
            </a:r>
            <a:r>
              <a:rPr lang="fr-CA" altLang="ko-KR" dirty="0" smtClean="0"/>
              <a:t>enseurs bruités (annonces du trafic, etc.)</a:t>
            </a:r>
          </a:p>
          <a:p>
            <a:pPr lvl="1"/>
            <a:r>
              <a:rPr lang="fr-CA" altLang="ko-KR" dirty="0"/>
              <a:t>i</a:t>
            </a:r>
            <a:r>
              <a:rPr lang="fr-CA" altLang="ko-KR" dirty="0" smtClean="0"/>
              <a:t>ncertitude dans l’effet des actions (crevaisons, pannes, etc.)</a:t>
            </a:r>
          </a:p>
          <a:p>
            <a:pPr lvl="1"/>
            <a:r>
              <a:rPr lang="fr-CA" altLang="ko-KR" dirty="0"/>
              <a:t>i</a:t>
            </a:r>
            <a:r>
              <a:rPr lang="fr-CA" altLang="ko-KR" dirty="0" smtClean="0"/>
              <a:t>mmense complexité pour modéliser les actions et le trafic</a:t>
            </a:r>
          </a:p>
          <a:p>
            <a:r>
              <a:rPr lang="fr-CA" altLang="ko-KR" dirty="0" smtClean="0"/>
              <a:t>Un raisonnement purement logique et déterministe</a:t>
            </a:r>
            <a:r>
              <a:rPr lang="fr-FR" altLang="ko-KR" dirty="0" smtClean="0"/>
              <a:t> :</a:t>
            </a:r>
            <a:endParaRPr lang="fr-CA" altLang="ko-KR" dirty="0" smtClean="0"/>
          </a:p>
          <a:p>
            <a:pPr lvl="1"/>
            <a:r>
              <a:rPr lang="fr-CA" altLang="ko-KR" dirty="0"/>
              <a:t>r</a:t>
            </a:r>
            <a:r>
              <a:rPr lang="fr-CA" altLang="ko-KR" dirty="0" smtClean="0"/>
              <a:t>isque de tirer des conclusions erronées</a:t>
            </a:r>
          </a:p>
          <a:p>
            <a:pPr lvl="2"/>
            <a:r>
              <a:rPr lang="fr-CA" altLang="ko-KR" dirty="0" smtClean="0"/>
              <a:t>« </a:t>
            </a:r>
            <a:r>
              <a:rPr lang="fr-CA" altLang="ko-KR" i="1" dirty="0" smtClean="0"/>
              <a:t>A</a:t>
            </a:r>
            <a:r>
              <a:rPr lang="fr-CA" altLang="ko-KR" i="1" baseline="-25000" dirty="0" smtClean="0"/>
              <a:t>25</a:t>
            </a:r>
            <a:r>
              <a:rPr lang="fr-CA" altLang="ko-KR" i="1" dirty="0" smtClean="0"/>
              <a:t> </a:t>
            </a:r>
            <a:r>
              <a:rPr lang="fr-CA" altLang="ko-KR" dirty="0" smtClean="0"/>
              <a:t>me permettra d’arriver à temps »  (impossible de faire cette garantie)</a:t>
            </a:r>
          </a:p>
          <a:p>
            <a:pPr lvl="1"/>
            <a:r>
              <a:rPr lang="fr-CA" altLang="ko-KR" dirty="0" smtClean="0"/>
              <a:t>risque de tirer des conclusions peu exploitables du point de vue de la prise de décision</a:t>
            </a:r>
          </a:p>
          <a:p>
            <a:pPr lvl="2"/>
            <a:r>
              <a:rPr lang="fr-CA" altLang="ko-KR" dirty="0" smtClean="0"/>
              <a:t>« </a:t>
            </a:r>
            <a:r>
              <a:rPr lang="fr-CA" altLang="ko-KR" i="1" dirty="0" smtClean="0"/>
              <a:t>A</a:t>
            </a:r>
            <a:r>
              <a:rPr lang="fr-CA" altLang="ko-KR" i="1" baseline="-25000" dirty="0" smtClean="0"/>
              <a:t>25</a:t>
            </a:r>
            <a:r>
              <a:rPr lang="fr-CA" altLang="ko-KR" i="1" dirty="0" smtClean="0"/>
              <a:t> </a:t>
            </a:r>
            <a:r>
              <a:rPr lang="fr-CA" altLang="ko-KR" dirty="0" smtClean="0"/>
              <a:t>me permettra d’arriver à temps, s’il ne pleut pas, s’il n’y a pas d’accident, si mes pneus ne crèvent pas, etc. »</a:t>
            </a:r>
          </a:p>
          <a:p>
            <a:pPr lvl="2"/>
            <a:r>
              <a:rPr lang="fr-CA" altLang="ko-KR" dirty="0" smtClean="0"/>
              <a:t>« </a:t>
            </a:r>
            <a:r>
              <a:rPr lang="fr-CA" altLang="ko-KR" i="1" dirty="0" smtClean="0"/>
              <a:t>A</a:t>
            </a:r>
            <a:r>
              <a:rPr lang="fr-CA" altLang="ko-KR" i="1" baseline="-25000" dirty="0" smtClean="0"/>
              <a:t>1440</a:t>
            </a:r>
            <a:r>
              <a:rPr lang="fr-CA" altLang="ko-KR" dirty="0" smtClean="0"/>
              <a:t> me permettra presque certainement d’arriver à temps, mais je devrai passer une nuit à l’aéroport. »</a:t>
            </a:r>
            <a:endParaRPr lang="fr-CA" altLang="ko-K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Modéliser l’incertitude à l’aide probabilités</a:t>
            </a:r>
            <a:endParaRPr lang="fr-CA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Théorie des probabilités</a:t>
            </a:r>
          </a:p>
          <a:p>
            <a:pPr lvl="1"/>
            <a:r>
              <a:rPr lang="fr-CA" dirty="0" smtClean="0"/>
              <a:t>permet de modéliser la vraisemblance d’événements</a:t>
            </a:r>
          </a:p>
          <a:p>
            <a:pPr lvl="2"/>
            <a:r>
              <a:rPr lang="fr-CA" dirty="0" smtClean="0"/>
              <a:t>l’information sur la vraisemblance est dérivée</a:t>
            </a:r>
          </a:p>
          <a:p>
            <a:pPr lvl="3"/>
            <a:r>
              <a:rPr lang="fr-CA" dirty="0" smtClean="0"/>
              <a:t>des croyances/certitudes d’un agent, ou</a:t>
            </a:r>
          </a:p>
          <a:p>
            <a:pPr lvl="3"/>
            <a:r>
              <a:rPr lang="fr-CA" dirty="0" smtClean="0"/>
              <a:t>d’observations empiriques de ces événements</a:t>
            </a:r>
            <a:endParaRPr lang="fr-CA" dirty="0"/>
          </a:p>
          <a:p>
            <a:pPr lvl="1"/>
            <a:r>
              <a:rPr lang="fr-CA" dirty="0" smtClean="0"/>
              <a:t>donne un cadre théorique pour mettre à jour la vraisemblance d’événements après l’acquisition d’observations</a:t>
            </a:r>
            <a:endParaRPr lang="fr-CA" dirty="0"/>
          </a:p>
          <a:p>
            <a:pPr lvl="2"/>
            <a:r>
              <a:rPr lang="fr-CA" dirty="0" smtClean="0"/>
              <a:t>après avoir observé qu’il n’y a pas de trafic, la probabilité que </a:t>
            </a:r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dirty="0" smtClean="0"/>
              <a:t> me permette d’arriver à temps doit changer comment ?</a:t>
            </a:r>
            <a:endParaRPr lang="fr-CA" dirty="0"/>
          </a:p>
          <a:p>
            <a:pPr lvl="1"/>
            <a:r>
              <a:rPr lang="fr-CA" dirty="0" smtClean="0"/>
              <a:t>facilite la modélisation en permettant de considérer l’influence de phénomènes complexes comme du « bruit 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6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 : un patient a-t-il une carie ?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6796"/>
          </a:xfrm>
        </p:spPr>
        <p:txBody>
          <a:bodyPr/>
          <a:lstStyle/>
          <a:p>
            <a:r>
              <a:rPr lang="fr-FR" dirty="0" smtClean="0"/>
              <a:t>On considère le patient d’un dentiste</a:t>
            </a:r>
          </a:p>
          <a:p>
            <a:pPr lvl="1"/>
            <a:r>
              <a:rPr lang="fr-FR" dirty="0" smtClean="0"/>
              <a:t>on souhaite raisonner sur la possibilité qu’il ait une carie en tenant compte de l’incertitude associée à un tel diagnostique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11080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Variable aléatoire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6796"/>
          </a:xfrm>
        </p:spPr>
        <p:txBody>
          <a:bodyPr/>
          <a:lstStyle/>
          <a:p>
            <a:r>
              <a:rPr lang="fr-FR" b="1" dirty="0" smtClean="0"/>
              <a:t>Variables</a:t>
            </a:r>
            <a:r>
              <a:rPr lang="fr-FR" dirty="0" smtClean="0"/>
              <a:t> </a:t>
            </a:r>
            <a:r>
              <a:rPr lang="fr-FR" b="1" dirty="0" smtClean="0"/>
              <a:t>aléatoires</a:t>
            </a:r>
            <a:r>
              <a:rPr lang="fr-FR" dirty="0" smtClean="0"/>
              <a:t> :</a:t>
            </a:r>
          </a:p>
          <a:p>
            <a:pPr lvl="1"/>
            <a:r>
              <a:rPr lang="fr-FR" b="1" i="1" dirty="0" err="1" smtClean="0"/>
              <a:t>MalDeDent</a:t>
            </a:r>
            <a:r>
              <a:rPr lang="fr-FR" dirty="0" smtClean="0"/>
              <a:t> : est-ce que le patient a mal aux dents</a:t>
            </a:r>
          </a:p>
          <a:p>
            <a:pPr lvl="1"/>
            <a:r>
              <a:rPr lang="fr-FR" b="1" i="1" dirty="0" smtClean="0"/>
              <a:t>Croche</a:t>
            </a:r>
            <a:r>
              <a:rPr lang="fr-FR" dirty="0" smtClean="0"/>
              <a:t> : est-ce que le dentiste a trouvé un « trou » dans la dent avec sa sonde</a:t>
            </a:r>
          </a:p>
          <a:p>
            <a:pPr lvl="1"/>
            <a:r>
              <a:rPr lang="fr-FR" b="1" i="1" dirty="0" smtClean="0"/>
              <a:t>Carie</a:t>
            </a:r>
            <a:r>
              <a:rPr lang="fr-FR" dirty="0" smtClean="0"/>
              <a:t> : est-ce que le patient a une carie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40148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er 5"/>
          <p:cNvGrpSpPr/>
          <p:nvPr/>
        </p:nvGrpSpPr>
        <p:grpSpPr>
          <a:xfrm>
            <a:off x="101047" y="3580083"/>
            <a:ext cx="1786559" cy="1543734"/>
            <a:chOff x="101047" y="3580083"/>
            <a:chExt cx="1786559" cy="1543734"/>
          </a:xfrm>
        </p:grpSpPr>
        <p:sp>
          <p:nvSpPr>
            <p:cNvPr id="12" name="Rectangle 11"/>
            <p:cNvSpPr/>
            <p:nvPr/>
          </p:nvSpPr>
          <p:spPr>
            <a:xfrm>
              <a:off x="101047" y="4046599"/>
              <a:ext cx="1786559" cy="1077218"/>
            </a:xfrm>
            <a:prstGeom prst="rect">
              <a:avLst/>
            </a:prstGeom>
            <a:solidFill>
              <a:srgbClr val="DDD9C3"/>
            </a:solidFill>
            <a:ln w="127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« la probabilité que </a:t>
              </a:r>
              <a:br>
                <a:rPr lang="fr-FR" sz="1600" dirty="0" smtClean="0"/>
              </a:br>
              <a:r>
                <a:rPr lang="fr-FR" sz="1600" i="1" dirty="0" err="1" smtClean="0"/>
                <a:t>MalDeDent</a:t>
              </a:r>
              <a:r>
                <a:rPr lang="fr-FR" sz="1600" dirty="0"/>
                <a:t>=</a:t>
              </a:r>
              <a:r>
                <a:rPr lang="fr-FR" sz="1600" i="1" dirty="0" smtClean="0"/>
                <a:t>vrai</a:t>
              </a:r>
              <a:r>
                <a:rPr lang="fr-FR" sz="1600" dirty="0" smtClean="0"/>
                <a:t> </a:t>
              </a:r>
              <a:r>
                <a:rPr lang="fr-FR" sz="1600" b="1" dirty="0" smtClean="0"/>
                <a:t>et</a:t>
              </a:r>
              <a:br>
                <a:rPr lang="fr-FR" sz="1600" b="1" dirty="0" smtClean="0"/>
              </a:br>
              <a:r>
                <a:rPr lang="fr-FR" sz="1600" dirty="0" smtClean="0"/>
                <a:t> </a:t>
              </a:r>
              <a:r>
                <a:rPr lang="fr-FR" sz="1600" i="1" dirty="0"/>
                <a:t>Croche</a:t>
              </a:r>
              <a:r>
                <a:rPr lang="fr-FR" sz="1600" dirty="0"/>
                <a:t>=</a:t>
              </a:r>
              <a:r>
                <a:rPr lang="fr-FR" sz="1600" i="1" dirty="0" smtClean="0"/>
                <a:t>vrai</a:t>
              </a:r>
              <a:r>
                <a:rPr lang="fr-FR" sz="1600" dirty="0" smtClean="0"/>
                <a:t> </a:t>
              </a:r>
              <a:r>
                <a:rPr lang="fr-FR" sz="1600" b="1" dirty="0" smtClean="0"/>
                <a:t>et</a:t>
              </a:r>
              <a:br>
                <a:rPr lang="fr-FR" sz="1600" b="1" dirty="0" smtClean="0"/>
              </a:br>
              <a:r>
                <a:rPr lang="fr-FR" sz="1600" dirty="0" smtClean="0"/>
                <a:t> </a:t>
              </a:r>
              <a:r>
                <a:rPr lang="fr-FR" sz="1600" i="1" dirty="0"/>
                <a:t>Carie</a:t>
              </a:r>
              <a:r>
                <a:rPr lang="fr-FR" sz="1600" dirty="0"/>
                <a:t>=</a:t>
              </a:r>
              <a:r>
                <a:rPr lang="fr-FR" sz="1600" i="1" dirty="0" smtClean="0"/>
                <a:t>vrai »</a:t>
              </a:r>
              <a:endParaRPr lang="fr-FR" sz="1600" dirty="0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15527" y="3580083"/>
              <a:ext cx="538027" cy="397786"/>
            </a:xfrm>
            <a:custGeom>
              <a:avLst/>
              <a:gdLst>
                <a:gd name="connsiteX0" fmla="*/ 17807 w 538027"/>
                <a:gd name="connsiteY0" fmla="*/ 397786 h 397786"/>
                <a:gd name="connsiteX1" fmla="*/ 63709 w 538027"/>
                <a:gd name="connsiteY1" fmla="*/ 91797 h 397786"/>
                <a:gd name="connsiteX2" fmla="*/ 538027 w 538027"/>
                <a:gd name="connsiteY2" fmla="*/ 0 h 39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027" h="397786">
                  <a:moveTo>
                    <a:pt x="17807" y="397786"/>
                  </a:moveTo>
                  <a:cubicBezTo>
                    <a:pt x="-2594" y="277940"/>
                    <a:pt x="-22994" y="158095"/>
                    <a:pt x="63709" y="91797"/>
                  </a:cubicBezTo>
                  <a:cubicBezTo>
                    <a:pt x="150412" y="25499"/>
                    <a:pt x="538027" y="0"/>
                    <a:pt x="538027" y="0"/>
                  </a:cubicBezTo>
                </a:path>
              </a:pathLst>
            </a:cu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7451376" y="3411789"/>
            <a:ext cx="1655658" cy="3011812"/>
            <a:chOff x="7451376" y="3411789"/>
            <a:chExt cx="1655658" cy="3011812"/>
          </a:xfrm>
        </p:grpSpPr>
        <p:sp>
          <p:nvSpPr>
            <p:cNvPr id="4" name="Accolade fermante 3"/>
            <p:cNvSpPr/>
            <p:nvPr/>
          </p:nvSpPr>
          <p:spPr>
            <a:xfrm>
              <a:off x="7451376" y="3411789"/>
              <a:ext cx="275410" cy="3011812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6184" y="4514189"/>
              <a:ext cx="1410850" cy="923330"/>
            </a:xfrm>
            <a:prstGeom prst="rect">
              <a:avLst/>
            </a:prstGeom>
            <a:solidFill>
              <a:srgbClr val="DDD9C3"/>
            </a:solidFill>
            <a:ln w="12700" cmpd="sng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/>
                <a:t>toutes ces</a:t>
              </a:r>
            </a:p>
            <a:p>
              <a:r>
                <a:rPr lang="fr-FR" dirty="0" smtClean="0"/>
                <a:t>probabilités</a:t>
              </a:r>
            </a:p>
            <a:p>
              <a:r>
                <a:rPr lang="fr-FR" dirty="0" smtClean="0"/>
                <a:t>somment à 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5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Univers et événement élémentaire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 smtClean="0"/>
              <a:t>Événement </a:t>
            </a:r>
            <a:r>
              <a:rPr lang="fr-FR" b="1" dirty="0"/>
              <a:t>élémentaire </a:t>
            </a:r>
            <a:r>
              <a:rPr lang="fr-CA" dirty="0">
                <a:sym typeface="Symbol" charset="2"/>
              </a:rPr>
              <a:t> </a:t>
            </a:r>
            <a:r>
              <a:rPr lang="fr-CA" dirty="0" smtClean="0">
                <a:sym typeface="Symbol" charset="2"/>
              </a:rPr>
              <a:t>: un état possible de l’environnement</a:t>
            </a:r>
          </a:p>
          <a:p>
            <a:pPr lvl="1"/>
            <a:r>
              <a:rPr lang="fr-CA" dirty="0" smtClean="0">
                <a:sym typeface="Symbol" charset="2"/>
              </a:rPr>
              <a:t>c’est une rangée de la table ci-dessous, un événement au niveau le plus simple</a:t>
            </a:r>
            <a:endParaRPr lang="fr-FR" dirty="0" smtClean="0"/>
          </a:p>
          <a:p>
            <a:r>
              <a:rPr lang="fr-FR" b="1" dirty="0" smtClean="0"/>
              <a:t>Univers</a:t>
            </a:r>
            <a:r>
              <a:rPr lang="fr-FR" dirty="0" smtClean="0"/>
              <a:t> </a:t>
            </a:r>
            <a:r>
              <a:rPr lang="fr-CA" dirty="0" smtClean="0">
                <a:sym typeface="Symbol" charset="2"/>
              </a:rPr>
              <a:t> : l’ensemble des événements élémentaires possibles</a:t>
            </a:r>
          </a:p>
          <a:p>
            <a:pPr lvl="1"/>
            <a:r>
              <a:rPr lang="fr-CA" dirty="0" smtClean="0">
                <a:sym typeface="Symbol" charset="2"/>
              </a:rPr>
              <a:t>c’est l’ensemble de toutes les rangées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8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34876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Probabilité conjointe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6796"/>
          </a:xfrm>
        </p:spPr>
        <p:txBody>
          <a:bodyPr/>
          <a:lstStyle/>
          <a:p>
            <a:r>
              <a:rPr lang="fr-FR" b="1" dirty="0" smtClean="0"/>
              <a:t>Probabilités conjointes </a:t>
            </a:r>
            <a:r>
              <a:rPr lang="fr-FR" dirty="0" smtClean="0"/>
              <a:t>: probabilité assignation de toutes la variables</a:t>
            </a:r>
          </a:p>
          <a:p>
            <a:pPr lvl="1"/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err="1" smtClean="0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, </a:t>
            </a:r>
            <a:r>
              <a:rPr lang="fr-FR" i="1" dirty="0" smtClean="0"/>
              <a:t>Croche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, </a:t>
            </a:r>
            <a:r>
              <a:rPr lang="fr-FR" i="1" dirty="0" smtClean="0"/>
              <a:t>Carie</a:t>
            </a:r>
            <a:r>
              <a:rPr lang="fr-FR" dirty="0" smtClean="0"/>
              <a:t>=</a:t>
            </a:r>
            <a:r>
              <a:rPr lang="fr-FR" i="1" dirty="0" smtClean="0"/>
              <a:t>vrai</a:t>
            </a:r>
            <a:r>
              <a:rPr lang="fr-FR" dirty="0" smtClean="0"/>
              <a:t>) = </a:t>
            </a:r>
            <a:r>
              <a:rPr lang="fr-FR" dirty="0" smtClean="0">
                <a:solidFill>
                  <a:srgbClr val="000090"/>
                </a:solidFill>
              </a:rPr>
              <a:t>0.108</a:t>
            </a:r>
            <a:r>
              <a:rPr lang="fr-FR" dirty="0" smtClean="0"/>
              <a:t>    (10.8%)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MalDeDent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, </a:t>
            </a:r>
            <a:r>
              <a:rPr lang="fr-FR" i="1" dirty="0"/>
              <a:t>Croche</a:t>
            </a:r>
            <a:r>
              <a:rPr lang="fr-FR" dirty="0" smtClean="0"/>
              <a:t>=</a:t>
            </a:r>
            <a:r>
              <a:rPr lang="fr-FR" i="1" dirty="0" smtClean="0"/>
              <a:t>faux</a:t>
            </a:r>
            <a:r>
              <a:rPr lang="fr-FR" dirty="0" smtClean="0"/>
              <a:t>, </a:t>
            </a:r>
            <a:r>
              <a:rPr lang="fr-FR" i="1" dirty="0"/>
              <a:t>Carie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 smtClean="0"/>
              <a:t>) = </a:t>
            </a:r>
            <a:r>
              <a:rPr lang="fr-FR" dirty="0" smtClean="0">
                <a:solidFill>
                  <a:srgbClr val="FF0000"/>
                </a:solidFill>
              </a:rPr>
              <a:t>0.008</a:t>
            </a:r>
            <a:r>
              <a:rPr lang="fr-FR" dirty="0" smtClean="0"/>
              <a:t>  (0.8%)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9</a:t>
            </a:fld>
            <a:endParaRPr lang="fr-CA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7865"/>
              </p:ext>
            </p:extLst>
          </p:nvPr>
        </p:nvGraphicFramePr>
        <p:xfrm>
          <a:off x="1524000" y="3044165"/>
          <a:ext cx="5912075" cy="3343275"/>
        </p:xfrm>
        <a:graphic>
          <a:graphicData uri="http://schemas.openxmlformats.org/drawingml/2006/table">
            <a:tbl>
              <a:tblPr/>
              <a:tblGrid>
                <a:gridCol w="1612616"/>
                <a:gridCol w="1575958"/>
                <a:gridCol w="1245482"/>
                <a:gridCol w="147801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rme libre 3"/>
          <p:cNvSpPr/>
          <p:nvPr/>
        </p:nvSpPr>
        <p:spPr>
          <a:xfrm>
            <a:off x="7068861" y="2152778"/>
            <a:ext cx="1124569" cy="1457904"/>
          </a:xfrm>
          <a:custGeom>
            <a:avLst/>
            <a:gdLst>
              <a:gd name="connsiteX0" fmla="*/ 0 w 1124569"/>
              <a:gd name="connsiteY0" fmla="*/ 4451 h 1457904"/>
              <a:gd name="connsiteX1" fmla="*/ 963935 w 1124569"/>
              <a:gd name="connsiteY1" fmla="*/ 188045 h 1457904"/>
              <a:gd name="connsiteX2" fmla="*/ 1071039 w 1124569"/>
              <a:gd name="connsiteY2" fmla="*/ 1228411 h 1457904"/>
              <a:gd name="connsiteX3" fmla="*/ 413115 w 1124569"/>
              <a:gd name="connsiteY3" fmla="*/ 1457904 h 14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69" h="1457904">
                <a:moveTo>
                  <a:pt x="0" y="4451"/>
                </a:moveTo>
                <a:cubicBezTo>
                  <a:pt x="392714" y="-5749"/>
                  <a:pt x="785428" y="-15948"/>
                  <a:pt x="963935" y="188045"/>
                </a:cubicBezTo>
                <a:cubicBezTo>
                  <a:pt x="1142442" y="392038"/>
                  <a:pt x="1162842" y="1016768"/>
                  <a:pt x="1071039" y="1228411"/>
                </a:cubicBezTo>
                <a:cubicBezTo>
                  <a:pt x="979236" y="1440054"/>
                  <a:pt x="413115" y="1457904"/>
                  <a:pt x="413115" y="1457904"/>
                </a:cubicBezTo>
              </a:path>
            </a:pathLst>
          </a:custGeom>
          <a:ln w="381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6946456" y="2447920"/>
            <a:ext cx="1681621" cy="3461544"/>
          </a:xfrm>
          <a:custGeom>
            <a:avLst/>
            <a:gdLst>
              <a:gd name="connsiteX0" fmla="*/ 0 w 1681621"/>
              <a:gd name="connsiteY0" fmla="*/ 0 h 3461544"/>
              <a:gd name="connsiteX1" fmla="*/ 1606560 w 1681621"/>
              <a:gd name="connsiteY1" fmla="*/ 1652345 h 3461544"/>
              <a:gd name="connsiteX2" fmla="*/ 1331150 w 1681621"/>
              <a:gd name="connsiteY2" fmla="*/ 3274092 h 3461544"/>
              <a:gd name="connsiteX3" fmla="*/ 566121 w 1681621"/>
              <a:gd name="connsiteY3" fmla="*/ 3427087 h 3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621" h="3461544">
                <a:moveTo>
                  <a:pt x="0" y="0"/>
                </a:moveTo>
                <a:cubicBezTo>
                  <a:pt x="692351" y="553331"/>
                  <a:pt x="1384702" y="1106663"/>
                  <a:pt x="1606560" y="1652345"/>
                </a:cubicBezTo>
                <a:cubicBezTo>
                  <a:pt x="1828418" y="2198027"/>
                  <a:pt x="1504556" y="2978302"/>
                  <a:pt x="1331150" y="3274092"/>
                </a:cubicBezTo>
                <a:cubicBezTo>
                  <a:pt x="1157744" y="3569882"/>
                  <a:pt x="566121" y="3427087"/>
                  <a:pt x="566121" y="3427087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2496</Words>
  <Application>Microsoft Macintosh PowerPoint</Application>
  <PresentationFormat>Présentation à l'écran (4:3)</PresentationFormat>
  <Paragraphs>691</Paragraphs>
  <Slides>28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ift615</vt:lpstr>
      <vt:lpstr>IFT 615 – Intelligence artificielle    Raisonnement probabiliste</vt:lpstr>
      <vt:lpstr>Sujets couverts</vt:lpstr>
      <vt:lpstr>Rappel : Utility-based agents</vt:lpstr>
      <vt:lpstr>Incertitude</vt:lpstr>
      <vt:lpstr>Modéliser l’incertitude à l’aide probabilités</vt:lpstr>
      <vt:lpstr>Exemple : un patient a-t-il une carie ?</vt:lpstr>
      <vt:lpstr>Variable aléatoire</vt:lpstr>
      <vt:lpstr>Univers et événement élémentaire</vt:lpstr>
      <vt:lpstr>Probabilité conjointe</vt:lpstr>
      <vt:lpstr>Probabilité marginale</vt:lpstr>
      <vt:lpstr>Probabilité marginale</vt:lpstr>
      <vt:lpstr>Probabilité d’une disjonction</vt:lpstr>
      <vt:lpstr>Probabilité d’un événement en général</vt:lpstr>
      <vt:lpstr>Probabilité conditionnelle</vt:lpstr>
      <vt:lpstr>Distribution de probabilités</vt:lpstr>
      <vt:lpstr>Distribution conditionnelle</vt:lpstr>
      <vt:lpstr>Distribution conditionnelle</vt:lpstr>
      <vt:lpstr>Règle de chaînage</vt:lpstr>
      <vt:lpstr>Règle de chaînage</vt:lpstr>
      <vt:lpstr>Règle de Bayes</vt:lpstr>
      <vt:lpstr>Indépendance</vt:lpstr>
      <vt:lpstr>Indépendance</vt:lpstr>
      <vt:lpstr>Indépendance conditionnelle</vt:lpstr>
      <vt:lpstr>Indépendance conditionnelle</vt:lpstr>
      <vt:lpstr>Autres types de variables aléatoires</vt:lpstr>
      <vt:lpstr>En bref</vt:lpstr>
      <vt:lpstr>Résumé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Utilisateur de la version d'évaluation de Office 2004</cp:lastModifiedBy>
  <cp:revision>440</cp:revision>
  <dcterms:created xsi:type="dcterms:W3CDTF">2011-06-05T12:39:23Z</dcterms:created>
  <dcterms:modified xsi:type="dcterms:W3CDTF">2012-05-31T15:22:52Z</dcterms:modified>
  <cp:category/>
</cp:coreProperties>
</file>