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50"/>
  </p:notesMasterIdLst>
  <p:handoutMasterIdLst>
    <p:handoutMasterId r:id="rId51"/>
  </p:handoutMasterIdLst>
  <p:sldIdLst>
    <p:sldId id="317" r:id="rId2"/>
    <p:sldId id="257" r:id="rId3"/>
    <p:sldId id="261" r:id="rId4"/>
    <p:sldId id="262" r:id="rId5"/>
    <p:sldId id="265" r:id="rId6"/>
    <p:sldId id="259" r:id="rId7"/>
    <p:sldId id="263" r:id="rId8"/>
    <p:sldId id="322" r:id="rId9"/>
    <p:sldId id="264" r:id="rId10"/>
    <p:sldId id="258" r:id="rId11"/>
    <p:sldId id="271" r:id="rId12"/>
    <p:sldId id="269" r:id="rId13"/>
    <p:sldId id="267" r:id="rId14"/>
    <p:sldId id="268" r:id="rId15"/>
    <p:sldId id="270" r:id="rId16"/>
    <p:sldId id="318" r:id="rId17"/>
    <p:sldId id="274" r:id="rId18"/>
    <p:sldId id="275" r:id="rId19"/>
    <p:sldId id="276" r:id="rId20"/>
    <p:sldId id="277" r:id="rId21"/>
    <p:sldId id="327" r:id="rId22"/>
    <p:sldId id="328" r:id="rId23"/>
    <p:sldId id="329" r:id="rId24"/>
    <p:sldId id="323" r:id="rId25"/>
    <p:sldId id="281" r:id="rId26"/>
    <p:sldId id="282" r:id="rId27"/>
    <p:sldId id="283" r:id="rId28"/>
    <p:sldId id="284" r:id="rId29"/>
    <p:sldId id="330" r:id="rId30"/>
    <p:sldId id="324" r:id="rId31"/>
    <p:sldId id="286" r:id="rId32"/>
    <p:sldId id="287" r:id="rId33"/>
    <p:sldId id="288" r:id="rId34"/>
    <p:sldId id="315" r:id="rId35"/>
    <p:sldId id="289" r:id="rId36"/>
    <p:sldId id="290" r:id="rId37"/>
    <p:sldId id="293" r:id="rId38"/>
    <p:sldId id="314" r:id="rId39"/>
    <p:sldId id="295" r:id="rId40"/>
    <p:sldId id="298" r:id="rId41"/>
    <p:sldId id="300" r:id="rId42"/>
    <p:sldId id="302" r:id="rId43"/>
    <p:sldId id="303" r:id="rId44"/>
    <p:sldId id="304" r:id="rId45"/>
    <p:sldId id="305" r:id="rId46"/>
    <p:sldId id="325" r:id="rId47"/>
    <p:sldId id="320" r:id="rId48"/>
    <p:sldId id="321" r:id="rId49"/>
  </p:sldIdLst>
  <p:sldSz cx="9144000" cy="6858000" type="screen4x3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097" autoAdjust="0"/>
  </p:normalViewPr>
  <p:slideViewPr>
    <p:cSldViewPr snapToGrid="0" snapToObjects="1">
      <p:cViewPr varScale="1">
        <p:scale>
          <a:sx n="91" d="100"/>
          <a:sy n="91" d="100"/>
        </p:scale>
        <p:origin x="-1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Relationship Id="rId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D96D3-5798-4B44-81A6-59946E44DF90}" type="datetime1">
              <a:rPr lang="fr-CA" smtClean="0"/>
              <a:pPr/>
              <a:t>12-06-21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3A32F-6D02-FE46-9B98-6F2105D1E4C2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929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43D0-4560-614A-935B-C633132C865D}" type="datetime1">
              <a:rPr lang="fr-CA" smtClean="0"/>
              <a:pPr/>
              <a:t>12-06-21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F5F1B-83D4-1F43-A54C-4945FC9F33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7901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F5F1B-83D4-1F43-A54C-4945FC9F3334}" type="slidenum">
              <a:rPr lang="fr-CA" smtClean="0"/>
              <a:pPr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4299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2926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2926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F5F1B-83D4-1F43-A54C-4945FC9F3334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048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F5F1B-83D4-1F43-A54C-4945FC9F3334}" type="slidenum">
              <a:rPr lang="fr-CA" smtClean="0"/>
              <a:pPr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723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2926"/>
          </a:xfrm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2926"/>
          </a:xfrm>
          <a:noFill/>
          <a:ln w="9525"/>
        </p:spPr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>
            <a:normAutofit fontScale="92500" lnSpcReduction="20000"/>
          </a:bodyPr>
          <a:lstStyle/>
          <a:p>
            <a:pPr eaLnBrk="1" hangingPunct="1"/>
            <a:endParaRPr lang="fr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dirty="0" smtClean="0"/>
              <a:t>Cliquez pour modifier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40D7F-A482-324D-ADA5-028324E12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742" y="6439480"/>
            <a:ext cx="1763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778" y="64394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5549" y="64394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907916" y="6606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5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rgbClr val="660066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00FF"/>
        </a:buClr>
        <a:buSzPct val="125000"/>
        <a:buFont typeface="Lucida Grande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00FF"/>
        </a:buClr>
        <a:buSzPct val="85000"/>
        <a:buFont typeface="Wingdings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00FF"/>
        </a:buClr>
        <a:buFont typeface="Lucida Grande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00FF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00FF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laniart.usherbrooke.ca/~eric/ift615/demos/search/search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media" Target="file://localhost/Users/Hugo/Documents/Travail/enseignement/ift615/H2012/mpk-jcl-many-robots.avi" TargetMode="External"/><Relationship Id="rId4" Type="http://schemas.openxmlformats.org/officeDocument/2006/relationships/video" Target="file://localhost/Users/Hugo/Documents/Travail/enseignement/ift615/H2012/mpk-jcl-many-robots.avi" TargetMode="External"/><Relationship Id="rId5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microsoft.com/office/2007/relationships/media" Target="file://localhost/Users/Hugo/Documents/Travail/enseignement/ift615/H2012/mpk-jcl-one-robot.avi" TargetMode="External"/><Relationship Id="rId2" Type="http://schemas.openxmlformats.org/officeDocument/2006/relationships/video" Target="file://localhost/Users/Hugo/Documents/Travail/enseignement/ift615/H2012/mpk-jcl-one-robot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719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fr-CA" dirty="0">
                <a:latin typeface="Arial" charset="0"/>
                <a:ea typeface="ＭＳ Ｐゴシック" charset="0"/>
                <a:cs typeface="ＭＳ Ｐゴシック" charset="0"/>
              </a:rPr>
              <a:t>IFT 615 – Intelligence artificielle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CA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sz="20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CA" sz="20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sz="24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CA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sz="2400" dirty="0" smtClean="0">
                <a:latin typeface="Arial" charset="0"/>
                <a:ea typeface="ＭＳ Ｐゴシック" charset="0"/>
                <a:cs typeface="ＭＳ Ｐゴシック" charset="0"/>
              </a:rPr>
              <a:t>Recherche heuristique</a:t>
            </a:r>
            <a:endParaRPr lang="fr-CA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sz="2000" dirty="0">
                <a:latin typeface="Calibri" charset="0"/>
                <a:ea typeface="ＭＳ Ｐゴシック" charset="0"/>
                <a:cs typeface="Calibri" charset="0"/>
              </a:rPr>
              <a:t>Hugo </a:t>
            </a:r>
            <a:r>
              <a:rPr lang="fr-CA" sz="2000" dirty="0" err="1">
                <a:latin typeface="Calibri" charset="0"/>
                <a:ea typeface="ＭＳ Ｐゴシック" charset="0"/>
                <a:cs typeface="Calibri" charset="0"/>
              </a:rPr>
              <a:t>Larochelle</a:t>
            </a:r>
            <a:endParaRPr lang="fr-CA" sz="2000" dirty="0">
              <a:latin typeface="Calibri" charset="0"/>
              <a:ea typeface="ＭＳ Ｐゴシック" charset="0"/>
              <a:cs typeface="Calibri" charset="0"/>
            </a:endParaRPr>
          </a:p>
          <a:p>
            <a:r>
              <a:rPr lang="fr-CA" sz="2000" dirty="0">
                <a:latin typeface="Calibri" charset="0"/>
                <a:ea typeface="ＭＳ Ｐゴシック" charset="0"/>
                <a:cs typeface="Calibri" charset="0"/>
              </a:rPr>
              <a:t>Département d’informatique</a:t>
            </a:r>
          </a:p>
          <a:p>
            <a:r>
              <a:rPr lang="fr-CA" sz="2000" dirty="0">
                <a:latin typeface="Calibri" charset="0"/>
                <a:ea typeface="ＭＳ Ｐゴシック" charset="0"/>
                <a:cs typeface="Calibri" charset="0"/>
              </a:rPr>
              <a:t>Université de Sherbrooke</a:t>
            </a:r>
          </a:p>
          <a:p>
            <a:r>
              <a:rPr lang="de-DE" sz="1800" dirty="0" smtClean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http</a:t>
            </a:r>
            <a:r>
              <a:rPr lang="fr-FR" sz="1800" dirty="0" smtClean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 :</a:t>
            </a:r>
            <a:r>
              <a:rPr lang="de-DE" sz="1800" dirty="0" smtClean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</a:t>
            </a:r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www.dmi.usherb.ca</a:t>
            </a:r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/~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larocheh</a:t>
            </a:r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cours</a:t>
            </a:r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ift</a:t>
            </a:r>
            <a:r>
              <a:rPr lang="fr-CA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615.html</a:t>
            </a:r>
          </a:p>
        </p:txBody>
      </p:sp>
    </p:spTree>
    <p:extLst>
      <p:ext uri="{BB962C8B-B14F-4D97-AF65-F5344CB8AC3E}">
        <p14:creationId xmlns:p14="http://schemas.microsoft.com/office/powerpoint/2010/main" val="31925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Résolution de problèmes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55755" cy="4525963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Étapes intuitives par un humain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m</a:t>
            </a:r>
            <a:r>
              <a:rPr lang="fr-CA" dirty="0" smtClean="0"/>
              <a:t>odéliser la situation actuelle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é</a:t>
            </a:r>
            <a:r>
              <a:rPr lang="fr-CA" dirty="0" smtClean="0"/>
              <a:t>numérer les solutions possibles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é</a:t>
            </a:r>
            <a:r>
              <a:rPr lang="fr-CA" dirty="0" smtClean="0"/>
              <a:t>valuer la valeur des solutions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r</a:t>
            </a:r>
            <a:r>
              <a:rPr lang="fr-CA" dirty="0" smtClean="0"/>
              <a:t>etenir la meilleure option possible satisfaisant le but</a:t>
            </a:r>
          </a:p>
          <a:p>
            <a:pPr marL="331470" indent="-331200"/>
            <a:r>
              <a:rPr lang="fr-CA" dirty="0" smtClean="0"/>
              <a:t>Mais comment parcourir efficacement la liste des solutions?</a:t>
            </a:r>
          </a:p>
          <a:p>
            <a:pPr marL="331470" indent="-331200"/>
            <a:endParaRPr lang="fr-CA" dirty="0"/>
          </a:p>
          <a:p>
            <a:pPr marL="331470" indent="-331200"/>
            <a:r>
              <a:rPr lang="fr-CA" dirty="0" smtClean="0"/>
              <a:t>La résolution de beaucoup de problèmes peut être faite par </a:t>
            </a:r>
            <a:r>
              <a:rPr lang="fr-CA" b="1" dirty="0" smtClean="0"/>
              <a:t>une recherche dans un graphe</a:t>
            </a:r>
          </a:p>
          <a:p>
            <a:pPr marL="731520" lvl="1" indent="-331200"/>
            <a:r>
              <a:rPr lang="fr-CA" dirty="0" smtClean="0"/>
              <a:t>chaque </a:t>
            </a:r>
            <a:r>
              <a:rPr lang="fr-CA" dirty="0" err="1" smtClean="0"/>
              <a:t>noeud</a:t>
            </a:r>
            <a:r>
              <a:rPr lang="fr-CA" dirty="0" smtClean="0"/>
              <a:t> correspond à un état de l’environnement</a:t>
            </a:r>
          </a:p>
          <a:p>
            <a:pPr marL="731520" lvl="1" indent="-331200"/>
            <a:r>
              <a:rPr lang="fr-CA" dirty="0" smtClean="0"/>
              <a:t>chaque chemin à travers un graphe représente alors une suite d’actions prises par l’agent</a:t>
            </a:r>
            <a:endParaRPr lang="fr-CA" dirty="0"/>
          </a:p>
          <a:p>
            <a:pPr marL="731520" lvl="1" indent="-331200"/>
            <a:r>
              <a:rPr lang="fr-CA" dirty="0" smtClean="0"/>
              <a:t>pour résoudre notre problème, suffit de chercher le chemin qui satisfait le mieux notre mesure de performance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Résolution de problème par une recherche heuristique dans un graphe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La recherche heuristique est à la base de beaucoup d’approches en IA</a:t>
            </a:r>
          </a:p>
          <a:p>
            <a:endParaRPr lang="fr-CA" dirty="0" smtClean="0"/>
          </a:p>
          <a:p>
            <a:r>
              <a:rPr lang="fr-CA" dirty="0" smtClean="0"/>
              <a:t>Le graphe est défini récursivement (plutôt qu’explicitement)</a:t>
            </a:r>
          </a:p>
          <a:p>
            <a:endParaRPr lang="fr-CA" dirty="0" smtClean="0"/>
          </a:p>
          <a:p>
            <a:r>
              <a:rPr lang="fr-CA" dirty="0" smtClean="0"/>
              <a:t>Une heuristique est utilisée pour guider la recherche</a:t>
            </a:r>
            <a:r>
              <a:rPr lang="fr-FR" dirty="0" smtClean="0"/>
              <a:t> :</a:t>
            </a:r>
            <a:endParaRPr lang="fr-CA" dirty="0" smtClean="0"/>
          </a:p>
          <a:p>
            <a:pPr lvl="1"/>
            <a:r>
              <a:rPr lang="fr-CA" dirty="0"/>
              <a:t>l</a:t>
            </a:r>
            <a:r>
              <a:rPr lang="fr-CA" dirty="0" smtClean="0"/>
              <a:t>es heuristiques exploitent les connaissances du domaine d’application</a:t>
            </a:r>
            <a:endParaRPr lang="fr-CA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50"/>
          </a:xfrm>
        </p:spPr>
        <p:txBody>
          <a:bodyPr>
            <a:noAutofit/>
          </a:bodyPr>
          <a:lstStyle/>
          <a:p>
            <a:r>
              <a:rPr lang="fr-CA" dirty="0" smtClean="0"/>
              <a:t>Problème de recherche dans un graphe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41268"/>
            <a:ext cx="8229600" cy="5198212"/>
          </a:xfrm>
        </p:spPr>
        <p:txBody>
          <a:bodyPr>
            <a:normAutofit/>
          </a:bodyPr>
          <a:lstStyle/>
          <a:p>
            <a:r>
              <a:rPr lang="fr-CA" dirty="0" smtClean="0"/>
              <a:t>Algorithme de recherche dans un graphe</a:t>
            </a:r>
          </a:p>
          <a:p>
            <a:pPr lvl="1"/>
            <a:r>
              <a:rPr lang="fr-CA" dirty="0" smtClean="0"/>
              <a:t>Entrées</a:t>
            </a:r>
            <a:r>
              <a:rPr lang="fr-FR" dirty="0" smtClean="0"/>
              <a:t> :</a:t>
            </a:r>
            <a:endParaRPr lang="fr-CA" dirty="0" smtClean="0"/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 nœud initial</a:t>
            </a:r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ne fonction </a:t>
            </a:r>
            <a:r>
              <a:rPr lang="fr-CA" sz="1700" i="1" dirty="0" smtClean="0"/>
              <a:t>goal</a:t>
            </a:r>
            <a:r>
              <a:rPr lang="fr-CA" sz="1700" dirty="0" smtClean="0"/>
              <a:t>(</a:t>
            </a:r>
            <a:r>
              <a:rPr lang="fr-CA" sz="1700" i="1" dirty="0" smtClean="0"/>
              <a:t>n</a:t>
            </a:r>
            <a:r>
              <a:rPr lang="fr-CA" sz="1700" dirty="0" smtClean="0"/>
              <a:t>) qui retourne </a:t>
            </a:r>
            <a:r>
              <a:rPr lang="fr-CA" sz="1700" i="1" dirty="0" err="1" smtClean="0"/>
              <a:t>true</a:t>
            </a:r>
            <a:r>
              <a:rPr lang="fr-CA" sz="1700" dirty="0" smtClean="0"/>
              <a:t> si le but est atteint</a:t>
            </a:r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ne fonction de transition </a:t>
            </a:r>
            <a:r>
              <a:rPr lang="fr-CA" sz="1700" i="1" dirty="0" smtClean="0"/>
              <a:t>transitions</a:t>
            </a:r>
            <a:r>
              <a:rPr lang="fr-CA" sz="1700" dirty="0" smtClean="0"/>
              <a:t>(</a:t>
            </a:r>
            <a:r>
              <a:rPr lang="fr-CA" sz="1700" i="1" dirty="0" smtClean="0"/>
              <a:t>n</a:t>
            </a:r>
            <a:r>
              <a:rPr lang="fr-CA" sz="1700" dirty="0" smtClean="0"/>
              <a:t>) qui retourne les nœuds successeurs de </a:t>
            </a:r>
            <a:r>
              <a:rPr lang="fr-CA" sz="1700" i="1" dirty="0" smtClean="0"/>
              <a:t>n</a:t>
            </a:r>
            <a:endParaRPr lang="fr-CA" sz="1700" dirty="0"/>
          </a:p>
          <a:p>
            <a:pPr lvl="2"/>
            <a:r>
              <a:rPr lang="fr-CA" sz="1700" dirty="0" smtClean="0"/>
              <a:t>une fonction </a:t>
            </a:r>
            <a:r>
              <a:rPr lang="fr-CA" sz="1700" i="1" dirty="0" smtClean="0"/>
              <a:t>c</a:t>
            </a:r>
            <a:r>
              <a:rPr lang="fr-CA" sz="1700" dirty="0" smtClean="0"/>
              <a:t>(</a:t>
            </a:r>
            <a:r>
              <a:rPr lang="fr-CA" sz="1700" i="1" dirty="0" err="1" smtClean="0"/>
              <a:t>n</a:t>
            </a:r>
            <a:r>
              <a:rPr lang="fr-CA" sz="1700" dirty="0" err="1" smtClean="0"/>
              <a:t>,</a:t>
            </a:r>
            <a:r>
              <a:rPr lang="fr-CA" sz="1700" i="1" dirty="0" err="1" smtClean="0"/>
              <a:t>n</a:t>
            </a:r>
            <a:r>
              <a:rPr lang="fr-CA" sz="1700" dirty="0" smtClean="0"/>
              <a:t>’) strictement positive, qui retourne le coût de passer </a:t>
            </a:r>
            <a:br>
              <a:rPr lang="fr-CA" sz="1700" dirty="0" smtClean="0"/>
            </a:br>
            <a:r>
              <a:rPr lang="fr-CA" sz="1700" dirty="0" smtClean="0"/>
              <a:t>de </a:t>
            </a:r>
            <a:r>
              <a:rPr lang="fr-CA" sz="1700" i="1" dirty="0" smtClean="0"/>
              <a:t>n</a:t>
            </a:r>
            <a:r>
              <a:rPr lang="fr-CA" sz="1700" dirty="0" smtClean="0"/>
              <a:t> à </a:t>
            </a:r>
            <a:r>
              <a:rPr lang="fr-CA" sz="1700" i="1" dirty="0" smtClean="0"/>
              <a:t>n</a:t>
            </a:r>
            <a:r>
              <a:rPr lang="fr-CA" sz="1700" dirty="0" smtClean="0"/>
              <a:t>’</a:t>
            </a:r>
            <a:r>
              <a:rPr lang="fr-CA" sz="1700" baseline="-25000" dirty="0" smtClean="0"/>
              <a:t> </a:t>
            </a:r>
            <a:r>
              <a:rPr lang="fr-CA" sz="1700" dirty="0" smtClean="0"/>
              <a:t>(permet de considérer le cas avec coûts variables) </a:t>
            </a:r>
          </a:p>
          <a:p>
            <a:pPr lvl="1"/>
            <a:r>
              <a:rPr lang="fr-CA" dirty="0" smtClean="0"/>
              <a:t>Sortie</a:t>
            </a:r>
            <a:r>
              <a:rPr lang="fr-FR" dirty="0" smtClean="0"/>
              <a:t> :</a:t>
            </a:r>
            <a:endParaRPr lang="fr-CA" dirty="0" smtClean="0"/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 chemin dans un graphe (séquence nœuds / arrêtes)</a:t>
            </a:r>
          </a:p>
          <a:p>
            <a:pPr lvl="1"/>
            <a:r>
              <a:rPr lang="fr-CA" dirty="0" smtClean="0"/>
              <a:t>Le </a:t>
            </a:r>
            <a:r>
              <a:rPr lang="fr-CA" b="1" dirty="0" smtClean="0"/>
              <a:t>coût d’un chemin </a:t>
            </a:r>
            <a:r>
              <a:rPr lang="fr-CA" dirty="0" smtClean="0"/>
              <a:t>est la </a:t>
            </a:r>
            <a:r>
              <a:rPr lang="fr-CA" b="1" dirty="0" smtClean="0"/>
              <a:t>somme des coûts des arrêtes</a:t>
            </a:r>
            <a:r>
              <a:rPr lang="fr-CA" dirty="0" smtClean="0"/>
              <a:t> dans le graphe</a:t>
            </a:r>
          </a:p>
          <a:p>
            <a:pPr lvl="1"/>
            <a:r>
              <a:rPr lang="fr-CA" dirty="0" smtClean="0"/>
              <a:t>Il peut y avoir plusieurs nœuds qui satisfont le but</a:t>
            </a:r>
          </a:p>
          <a:p>
            <a:r>
              <a:rPr lang="fr-CA" dirty="0" smtClean="0"/>
              <a:t>Enjeux</a:t>
            </a:r>
            <a:r>
              <a:rPr lang="fr-FR" dirty="0" smtClean="0"/>
              <a:t> :</a:t>
            </a:r>
            <a:endParaRPr lang="fr-CA" dirty="0" smtClean="0"/>
          </a:p>
          <a:p>
            <a:pPr lvl="1"/>
            <a:r>
              <a:rPr lang="fr-CA" dirty="0"/>
              <a:t>t</a:t>
            </a:r>
            <a:r>
              <a:rPr lang="fr-CA" dirty="0" smtClean="0"/>
              <a:t>rouver un chemin solution, ou</a:t>
            </a:r>
          </a:p>
          <a:p>
            <a:pPr lvl="1"/>
            <a:r>
              <a:rPr lang="fr-CA" dirty="0"/>
              <a:t>t</a:t>
            </a:r>
            <a:r>
              <a:rPr lang="fr-CA" dirty="0" smtClean="0"/>
              <a:t>rouver un chemin optimal, ou</a:t>
            </a:r>
          </a:p>
          <a:p>
            <a:pPr lvl="1"/>
            <a:r>
              <a:rPr lang="fr-CA" dirty="0"/>
              <a:t>t</a:t>
            </a:r>
            <a:r>
              <a:rPr lang="fr-CA" dirty="0" smtClean="0"/>
              <a:t>rouver rapidement un chemin (optimalité pas importante)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graphe d’une ville</a:t>
            </a:r>
            <a:endParaRPr lang="fr-CA" dirty="0"/>
          </a:p>
        </p:txBody>
      </p:sp>
      <p:sp>
        <p:nvSpPr>
          <p:cNvPr id="44" name="Espace réservé du contenu 43"/>
          <p:cNvSpPr>
            <a:spLocks noGrp="1"/>
          </p:cNvSpPr>
          <p:nvPr>
            <p:ph idx="1"/>
          </p:nvPr>
        </p:nvSpPr>
        <p:spPr>
          <a:xfrm>
            <a:off x="457200" y="1409240"/>
            <a:ext cx="8229600" cy="4525963"/>
          </a:xfrm>
        </p:spPr>
        <p:txBody>
          <a:bodyPr/>
          <a:lstStyle/>
          <a:p>
            <a:r>
              <a:rPr lang="fr-CA" dirty="0" smtClean="0"/>
              <a:t>Nœuds = intersections</a:t>
            </a:r>
          </a:p>
          <a:p>
            <a:r>
              <a:rPr lang="fr-CA" dirty="0" smtClean="0"/>
              <a:t>Arrêtes = segments de rue</a:t>
            </a:r>
            <a:endParaRPr lang="fr-CA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63588" y="2683825"/>
            <a:ext cx="7199312" cy="3503613"/>
            <a:chOff x="445" y="1200"/>
            <a:chExt cx="4535" cy="2207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23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6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10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3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64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9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82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6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69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948" y="172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948" y="216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96" y="25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81" y="1584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52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50" y="2016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51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98" y="2448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50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rot="5400000">
              <a:off x="1095" y="3007"/>
              <a:ext cx="4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10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 rot="5400000">
              <a:off x="1607" y="3023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9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rot="5400000">
              <a:off x="2055" y="3055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8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 rot="5400000">
              <a:off x="237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7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 rot="5400000">
              <a:off x="285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6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 rot="5400000">
              <a:off x="3287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5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 rot="5400000">
              <a:off x="3719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4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 rot="5400000">
              <a:off x="4133" y="3069"/>
              <a:ext cx="46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3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rot="5400000">
              <a:off x="4633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2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476" y="23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008000"/>
                  </a:solidFill>
                  <a:latin typeface="Times New Roman" charset="0"/>
                </a:rPr>
                <a:t>S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212" y="192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imes New Roman" charset="0"/>
                </a:rPr>
                <a:t>G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948" y="134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445" y="1200"/>
              <a:ext cx="5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53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 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764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196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628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060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492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3924" y="2064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1716" y="220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57200" y="5975106"/>
            <a:ext cx="8534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CA" dirty="0" smtClean="0">
                <a:solidFill>
                  <a:srgbClr val="FF9900"/>
                </a:solidFill>
              </a:rPr>
              <a:t>(</a:t>
            </a:r>
            <a:r>
              <a:rPr lang="en-CA" dirty="0">
                <a:solidFill>
                  <a:srgbClr val="FF9900"/>
                </a:solidFill>
              </a:rPr>
              <a:t>Illustration 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5" name="Espace réservé de la date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47" name="Espace réservé du pied de page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3600" dirty="0" smtClean="0"/>
              <a:t>Exemple</a:t>
            </a:r>
            <a:r>
              <a:rPr lang="fr-FR" sz="3600" dirty="0" smtClean="0"/>
              <a:t> :</a:t>
            </a:r>
            <a:r>
              <a:rPr lang="fr-CA" sz="3600" dirty="0" smtClean="0"/>
              <a:t> trouver chemin dans une ville</a:t>
            </a:r>
            <a:endParaRPr lang="fr-CA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447800"/>
            <a:ext cx="77724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charset="2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굴림" charset="-127"/>
              </a:rPr>
              <a:t> </a:t>
            </a: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굴림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lang="en-US" altLang="ko-KR" sz="2800">
                <a:latin typeface="Times New Roman" charset="0"/>
                <a:ea typeface="굴림" charset="-127"/>
                <a:cs typeface="굴림" charset="-127"/>
                <a:sym typeface="Symbol" charset="2"/>
              </a:rPr>
              <a:t> 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988811" y="215582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981122" y="2027324"/>
            <a:ext cx="472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 i="1" dirty="0">
                <a:ea typeface="굴림" charset="-127"/>
                <a:cs typeface="굴림" charset="-127"/>
              </a:rPr>
              <a:t>n</a:t>
            </a:r>
            <a:r>
              <a:rPr lang="fr-CA" sz="2400" baseline="-25000" dirty="0" smtClean="0">
                <a:ea typeface="굴림" charset="-127"/>
                <a:cs typeface="굴림" charset="-127"/>
              </a:rPr>
              <a:t>0</a:t>
            </a:r>
            <a:endParaRPr lang="fr-CA" sz="2400" baseline="-25000" dirty="0">
              <a:ea typeface="굴림" charset="-127"/>
              <a:cs typeface="굴림" charset="-127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052186" y="3249613"/>
            <a:ext cx="457200" cy="377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66721" y="3168650"/>
            <a:ext cx="472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 i="1" dirty="0">
                <a:ea typeface="굴림" charset="-127"/>
                <a:cs typeface="굴림" charset="-127"/>
              </a:rPr>
              <a:t>n</a:t>
            </a:r>
            <a:r>
              <a:rPr lang="fr-CA" sz="2400" baseline="-25000" dirty="0" smtClean="0">
                <a:ea typeface="굴림" charset="-127"/>
                <a:cs typeface="굴림" charset="-127"/>
              </a:rPr>
              <a:t>3</a:t>
            </a:r>
            <a:endParaRPr lang="fr-CA" sz="2400" baseline="-25000" dirty="0">
              <a:ea typeface="굴림" charset="-127"/>
              <a:cs typeface="굴림" charset="-127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042786" y="3249613"/>
            <a:ext cx="457200" cy="377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57321" y="3168650"/>
            <a:ext cx="472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 i="1" dirty="0">
                <a:ea typeface="굴림" charset="-127"/>
                <a:cs typeface="굴림" charset="-127"/>
              </a:rPr>
              <a:t>n</a:t>
            </a:r>
            <a:r>
              <a:rPr lang="fr-CA" sz="2400" baseline="-25000" dirty="0" smtClean="0">
                <a:ea typeface="굴림" charset="-127"/>
                <a:cs typeface="굴림" charset="-127"/>
              </a:rPr>
              <a:t>2</a:t>
            </a:r>
            <a:endParaRPr lang="fr-CA" sz="2400" baseline="-25000" dirty="0">
              <a:ea typeface="굴림" charset="-127"/>
              <a:cs typeface="굴림" charset="-127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284211" y="3295650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276521" y="3244850"/>
            <a:ext cx="472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 i="1" dirty="0">
                <a:ea typeface="굴림" charset="-127"/>
                <a:cs typeface="굴림" charset="-127"/>
              </a:rPr>
              <a:t>n</a:t>
            </a:r>
            <a:r>
              <a:rPr lang="fr-CA" sz="2400" baseline="-25000" dirty="0" smtClean="0">
                <a:ea typeface="굴림" charset="-127"/>
                <a:cs typeface="굴림" charset="-127"/>
              </a:rPr>
              <a:t>1</a:t>
            </a:r>
            <a:endParaRPr lang="fr-CA" sz="2400" baseline="-25000" dirty="0">
              <a:ea typeface="굴림" charset="-127"/>
              <a:cs typeface="굴림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988811" y="4246563"/>
            <a:ext cx="457200" cy="379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81121" y="4124412"/>
            <a:ext cx="472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 i="1" dirty="0">
                <a:ea typeface="굴림" charset="-127"/>
                <a:cs typeface="굴림" charset="-127"/>
              </a:rPr>
              <a:t>n</a:t>
            </a:r>
            <a:r>
              <a:rPr lang="fr-CA" sz="2400" baseline="-25000" dirty="0" smtClean="0">
                <a:ea typeface="굴림" charset="-127"/>
                <a:cs typeface="굴림" charset="-127"/>
              </a:rPr>
              <a:t>4</a:t>
            </a:r>
            <a:endParaRPr lang="fr-CA" sz="2400" baseline="-25000" dirty="0">
              <a:ea typeface="굴림" charset="-127"/>
              <a:cs typeface="굴림" charset="-127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966586" y="5434013"/>
            <a:ext cx="457200" cy="379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981121" y="5309606"/>
            <a:ext cx="472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 i="1" dirty="0">
                <a:ea typeface="굴림" charset="-127"/>
                <a:cs typeface="굴림" charset="-127"/>
              </a:rPr>
              <a:t>n</a:t>
            </a:r>
            <a:r>
              <a:rPr lang="fr-CA" sz="2400" baseline="-25000" dirty="0" smtClean="0">
                <a:ea typeface="굴림" charset="-127"/>
                <a:cs typeface="굴림" charset="-127"/>
              </a:rPr>
              <a:t>6</a:t>
            </a:r>
            <a:endParaRPr lang="fr-CA" sz="2400" baseline="-25000" dirty="0">
              <a:ea typeface="굴림" charset="-127"/>
              <a:cs typeface="굴림" charset="-127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261986" y="4292600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276521" y="4185656"/>
            <a:ext cx="472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 i="1" dirty="0">
                <a:ea typeface="굴림" charset="-127"/>
                <a:cs typeface="굴림" charset="-127"/>
              </a:rPr>
              <a:t>n</a:t>
            </a:r>
            <a:r>
              <a:rPr lang="fr-CA" sz="2400" baseline="-25000" dirty="0" smtClean="0">
                <a:ea typeface="굴림" charset="-127"/>
                <a:cs typeface="굴림" charset="-127"/>
              </a:rPr>
              <a:t>5</a:t>
            </a:r>
            <a:endParaRPr lang="fr-CA" sz="2400" baseline="-25000" dirty="0">
              <a:ea typeface="굴림" charset="-127"/>
              <a:cs typeface="굴림" charset="-127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7201536" y="2536825"/>
            <a:ext cx="1587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446011" y="2441575"/>
            <a:ext cx="91440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6379211" y="2441575"/>
            <a:ext cx="609600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531611" y="348615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303011" y="3676650"/>
            <a:ext cx="685800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01536" y="3619500"/>
            <a:ext cx="17463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217411" y="4625975"/>
            <a:ext cx="1588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8512811" y="3676650"/>
            <a:ext cx="1588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7446011" y="4592638"/>
            <a:ext cx="898525" cy="887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504157" y="2319338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732882" y="2420938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580357" y="29845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504157" y="35560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485357" y="35560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7183607" y="36449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7189957" y="4600575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799557" y="4884738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7189957" y="2511425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827011" y="1589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fr-CA" sz="2400">
              <a:latin typeface="Times New Roman" charset="0"/>
              <a:ea typeface="굴림" charset="-127"/>
              <a:cs typeface="굴림" charset="-127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9599" y="1347788"/>
            <a:ext cx="451050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CA" sz="2000" b="1" u="sng" dirty="0" smtClean="0">
                <a:latin typeface="Calibri"/>
                <a:ea typeface="굴림" charset="-127"/>
                <a:cs typeface="Calibri"/>
              </a:rPr>
              <a:t>Domaine</a:t>
            </a:r>
            <a:r>
              <a:rPr lang="fr-FR" sz="2000" b="1" u="sng" dirty="0" smtClean="0">
                <a:latin typeface="Calibri"/>
                <a:ea typeface="굴림" charset="-127"/>
                <a:cs typeface="Calibri"/>
              </a:rPr>
              <a:t> :</a:t>
            </a:r>
            <a:endParaRPr lang="fr-CA" sz="2000" b="1" u="sng" dirty="0">
              <a:latin typeface="Calibri"/>
              <a:ea typeface="굴림" charset="-127"/>
              <a:cs typeface="Calibri"/>
            </a:endParaRPr>
          </a:p>
          <a:p>
            <a:endParaRPr lang="fr-CA" sz="2000" dirty="0">
              <a:latin typeface="Calibri"/>
              <a:ea typeface="굴림" charset="-127"/>
              <a:cs typeface="Calibri"/>
            </a:endParaRPr>
          </a:p>
          <a:p>
            <a:r>
              <a:rPr lang="fr-CA" sz="2000" dirty="0">
                <a:latin typeface="Calibri"/>
                <a:ea typeface="굴림" charset="-127"/>
                <a:cs typeface="Calibri"/>
              </a:rPr>
              <a:t>Routes entre les </a:t>
            </a:r>
            <a:r>
              <a:rPr lang="fr-CA" sz="2000" dirty="0" smtClean="0">
                <a:latin typeface="Calibri"/>
                <a:ea typeface="굴림" charset="-127"/>
                <a:cs typeface="Calibri"/>
              </a:rPr>
              <a:t>villes</a:t>
            </a:r>
            <a:r>
              <a:rPr lang="fr-FR" sz="2000" dirty="0" smtClean="0">
                <a:latin typeface="Calibri"/>
                <a:ea typeface="굴림" charset="-127"/>
                <a:cs typeface="Calibri"/>
              </a:rPr>
              <a:t> :</a:t>
            </a:r>
            <a:endParaRPr lang="fr-CA" sz="2000" dirty="0">
              <a:latin typeface="Calibri"/>
              <a:ea typeface="굴림" charset="-127"/>
              <a:cs typeface="Calibri"/>
            </a:endParaRPr>
          </a:p>
          <a:p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    transitions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(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0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)</a:t>
            </a:r>
            <a:r>
              <a:rPr lang="fr-CA" sz="2000" i="1" dirty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 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=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 ( 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3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, 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2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, 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1 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)</a:t>
            </a:r>
          </a:p>
          <a:p>
            <a:endParaRPr lang="fr-CA" sz="2000" dirty="0">
              <a:solidFill>
                <a:srgbClr val="000066"/>
              </a:solidFill>
              <a:latin typeface="Calibri"/>
              <a:ea typeface="굴림" charset="-127"/>
              <a:cs typeface="Calibri"/>
            </a:endParaRPr>
          </a:p>
          <a:p>
            <a:r>
              <a:rPr lang="fr-CA" sz="2000" dirty="0" smtClean="0">
                <a:latin typeface="Calibri"/>
                <a:ea typeface="굴림" charset="-127"/>
                <a:cs typeface="Calibri"/>
              </a:rPr>
              <a:t>Distance entre les villes</a:t>
            </a:r>
            <a:r>
              <a:rPr lang="fr-FR" sz="2000" dirty="0" smtClean="0">
                <a:latin typeface="Calibri"/>
                <a:ea typeface="굴림" charset="-127"/>
                <a:cs typeface="Calibri"/>
              </a:rPr>
              <a:t> :</a:t>
            </a:r>
            <a:endParaRPr lang="fr-CA" sz="2000" dirty="0" smtClean="0">
              <a:latin typeface="Calibri"/>
              <a:ea typeface="굴림" charset="-127"/>
              <a:cs typeface="Calibri"/>
            </a:endParaRPr>
          </a:p>
          <a:p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   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c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(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0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,</a:t>
            </a:r>
            <a:r>
              <a:rPr lang="fr-CA" sz="2000" i="1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2</a:t>
            </a:r>
            <a:r>
              <a:rPr lang="fr-CA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) = 4</a:t>
            </a:r>
            <a:endParaRPr lang="fr-CA" sz="2000" dirty="0">
              <a:solidFill>
                <a:srgbClr val="000066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57200" y="3686175"/>
            <a:ext cx="4038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sz="2000" b="1" u="sng" dirty="0">
                <a:latin typeface="Calibri"/>
                <a:ea typeface="굴림" charset="-127"/>
                <a:cs typeface="Calibri"/>
              </a:rPr>
              <a:t>Problème posé (</a:t>
            </a:r>
            <a:r>
              <a:rPr lang="fr-CA" sz="2000" b="1" u="sng" dirty="0" err="1">
                <a:latin typeface="Calibri"/>
                <a:ea typeface="굴림" charset="-127"/>
                <a:cs typeface="Calibri"/>
              </a:rPr>
              <a:t>initNode</a:t>
            </a:r>
            <a:r>
              <a:rPr lang="fr-CA" sz="2000" b="1" u="sng" dirty="0">
                <a:latin typeface="Calibri"/>
                <a:ea typeface="굴림" charset="-127"/>
                <a:cs typeface="Calibri"/>
              </a:rPr>
              <a:t>, goal</a:t>
            </a:r>
            <a:r>
              <a:rPr lang="fr-CA" sz="2000" b="1" u="sng" dirty="0" smtClean="0">
                <a:latin typeface="Calibri"/>
                <a:ea typeface="굴림" charset="-127"/>
                <a:cs typeface="Calibri"/>
              </a:rPr>
              <a:t>)</a:t>
            </a:r>
            <a:r>
              <a:rPr lang="fr-FR" sz="2000" b="1" u="sng" dirty="0" smtClean="0">
                <a:latin typeface="Calibri"/>
                <a:ea typeface="굴림" charset="-127"/>
                <a:cs typeface="Calibri"/>
              </a:rPr>
              <a:t> :</a:t>
            </a:r>
            <a:endParaRPr lang="fr-CA" sz="2000" b="1" u="sng" dirty="0">
              <a:latin typeface="Calibri"/>
              <a:ea typeface="굴림" charset="-127"/>
              <a:cs typeface="Calibri"/>
            </a:endParaRPr>
          </a:p>
          <a:p>
            <a:endParaRPr lang="fr-CA" sz="2000" b="1" u="sng" dirty="0">
              <a:latin typeface="Calibri"/>
              <a:ea typeface="굴림" charset="-127"/>
              <a:cs typeface="Calibri"/>
            </a:endParaRPr>
          </a:p>
          <a:p>
            <a:r>
              <a:rPr lang="fr-CA" sz="2000" i="1" dirty="0" smtClean="0"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latin typeface="Calibri"/>
                <a:ea typeface="굴림" charset="-127"/>
                <a:cs typeface="Calibri"/>
              </a:rPr>
              <a:t>0</a:t>
            </a:r>
            <a:r>
              <a:rPr lang="fr-FR" sz="2000" dirty="0" smtClean="0">
                <a:latin typeface="Calibri"/>
                <a:ea typeface="굴림" charset="-127"/>
                <a:cs typeface="Calibri"/>
              </a:rPr>
              <a:t> :</a:t>
            </a:r>
            <a:r>
              <a:rPr lang="fr-CA" sz="2000" dirty="0" smtClean="0">
                <a:latin typeface="Calibri"/>
                <a:ea typeface="굴림" charset="-127"/>
                <a:cs typeface="Calibri"/>
              </a:rPr>
              <a:t> </a:t>
            </a:r>
            <a:r>
              <a:rPr lang="fr-CA" sz="2000" dirty="0">
                <a:latin typeface="Calibri"/>
                <a:ea typeface="굴림" charset="-127"/>
                <a:cs typeface="Calibri"/>
              </a:rPr>
              <a:t>ville de départ (état initial)</a:t>
            </a:r>
          </a:p>
          <a:p>
            <a:r>
              <a:rPr lang="fr-CA" sz="2000" i="1" dirty="0" smtClean="0">
                <a:latin typeface="Calibri"/>
                <a:ea typeface="굴림" charset="-127"/>
                <a:cs typeface="Calibri"/>
              </a:rPr>
              <a:t>n</a:t>
            </a:r>
            <a:r>
              <a:rPr lang="fr-CA" sz="2000" baseline="-25000" dirty="0" smtClean="0">
                <a:latin typeface="Calibri"/>
                <a:ea typeface="굴림" charset="-127"/>
                <a:cs typeface="Calibri"/>
              </a:rPr>
              <a:t>6</a:t>
            </a:r>
            <a:r>
              <a:rPr lang="fr-FR" sz="2000" dirty="0" smtClean="0">
                <a:latin typeface="Calibri"/>
                <a:ea typeface="굴림" charset="-127"/>
                <a:cs typeface="Calibri"/>
              </a:rPr>
              <a:t> :</a:t>
            </a:r>
            <a:r>
              <a:rPr lang="fr-CA" sz="2000" dirty="0" smtClean="0">
                <a:latin typeface="Calibri"/>
                <a:ea typeface="굴림" charset="-127"/>
                <a:cs typeface="Calibri"/>
              </a:rPr>
              <a:t> </a:t>
            </a:r>
            <a:r>
              <a:rPr lang="fr-CA" sz="2000" dirty="0">
                <a:latin typeface="Calibri"/>
                <a:ea typeface="굴림" charset="-127"/>
                <a:cs typeface="Calibri"/>
              </a:rPr>
              <a:t>destination (but)</a:t>
            </a:r>
          </a:p>
          <a:p>
            <a:endParaRPr lang="fr-CA" sz="2000" dirty="0">
              <a:latin typeface="Calibri"/>
              <a:ea typeface="굴림" charset="-127"/>
              <a:cs typeface="Calibri"/>
            </a:endParaRPr>
          </a:p>
          <a:p>
            <a:r>
              <a:rPr lang="fr-CA" sz="2000" dirty="0">
                <a:latin typeface="Calibri"/>
                <a:ea typeface="굴림" charset="-127"/>
                <a:cs typeface="Calibri"/>
              </a:rPr>
              <a:t>En d’autres </a:t>
            </a:r>
            <a:r>
              <a:rPr lang="fr-CA" sz="2000" dirty="0" smtClean="0">
                <a:latin typeface="Calibri"/>
                <a:ea typeface="굴림" charset="-127"/>
                <a:cs typeface="Calibri"/>
              </a:rPr>
              <a:t>termes</a:t>
            </a:r>
            <a:r>
              <a:rPr lang="fr-FR" sz="2000" dirty="0" smtClean="0">
                <a:latin typeface="Calibri"/>
                <a:ea typeface="굴림" charset="-127"/>
                <a:cs typeface="Calibri"/>
              </a:rPr>
              <a:t> :</a:t>
            </a:r>
            <a:endParaRPr lang="fr-CA" sz="2000" dirty="0">
              <a:latin typeface="Calibri"/>
              <a:ea typeface="굴림" charset="-127"/>
              <a:cs typeface="Calibri"/>
            </a:endParaRPr>
          </a:p>
          <a:p>
            <a:r>
              <a:rPr lang="fr-CA" dirty="0">
                <a:solidFill>
                  <a:srgbClr val="000066"/>
                </a:solidFill>
                <a:latin typeface="Calibri"/>
                <a:cs typeface="Calibri"/>
              </a:rPr>
              <a:t>    </a:t>
            </a:r>
            <a:r>
              <a:rPr lang="fr-CA" i="1" dirty="0">
                <a:solidFill>
                  <a:srgbClr val="000066"/>
                </a:solidFill>
                <a:latin typeface="Calibri"/>
                <a:cs typeface="Calibri"/>
              </a:rPr>
              <a:t>goal</a:t>
            </a:r>
            <a:r>
              <a:rPr lang="fr-CA" dirty="0" smtClean="0">
                <a:solidFill>
                  <a:srgbClr val="000066"/>
                </a:solidFill>
                <a:latin typeface="Calibri"/>
                <a:cs typeface="Calibri"/>
              </a:rPr>
              <a:t>(</a:t>
            </a:r>
            <a:r>
              <a:rPr lang="fr-CA" i="1" dirty="0">
                <a:solidFill>
                  <a:srgbClr val="000066"/>
                </a:solidFill>
                <a:latin typeface="Calibri"/>
                <a:cs typeface="Calibri"/>
              </a:rPr>
              <a:t>n</a:t>
            </a:r>
            <a:r>
              <a:rPr lang="fr-CA" dirty="0" smtClean="0">
                <a:solidFill>
                  <a:srgbClr val="000066"/>
                </a:solidFill>
                <a:latin typeface="Calibri"/>
                <a:cs typeface="Calibri"/>
              </a:rPr>
              <a:t>)</a:t>
            </a:r>
            <a:r>
              <a:rPr lang="fr-FR" dirty="0" smtClean="0">
                <a:solidFill>
                  <a:srgbClr val="000066"/>
                </a:solidFill>
                <a:latin typeface="Calibri"/>
                <a:cs typeface="Calibri"/>
              </a:rPr>
              <a:t> :</a:t>
            </a:r>
            <a:r>
              <a:rPr lang="fr-CA" dirty="0" smtClean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lang="fr-CA" dirty="0">
                <a:solidFill>
                  <a:srgbClr val="000066"/>
                </a:solidFill>
                <a:latin typeface="Calibri"/>
                <a:cs typeface="Calibri"/>
              </a:rPr>
              <a:t>vrai si </a:t>
            </a:r>
            <a:r>
              <a:rPr lang="fr-CA" i="1" dirty="0">
                <a:solidFill>
                  <a:srgbClr val="000066"/>
                </a:solidFill>
                <a:latin typeface="Calibri"/>
                <a:cs typeface="Calibri"/>
              </a:rPr>
              <a:t>n</a:t>
            </a:r>
            <a:r>
              <a:rPr lang="fr-CA" dirty="0" smtClean="0">
                <a:solidFill>
                  <a:srgbClr val="000066"/>
                </a:solidFill>
                <a:latin typeface="Calibri"/>
                <a:cs typeface="Calibri"/>
              </a:rPr>
              <a:t>=</a:t>
            </a:r>
            <a:r>
              <a:rPr lang="fr-CA" i="1" dirty="0">
                <a:solidFill>
                  <a:srgbClr val="000066"/>
                </a:solidFill>
                <a:latin typeface="Calibri"/>
                <a:cs typeface="Calibri"/>
              </a:rPr>
              <a:t>n</a:t>
            </a:r>
            <a:r>
              <a:rPr lang="fr-CA" baseline="-25000" dirty="0" smtClean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lang="fr-CA" sz="2000" baseline="-25000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42" name="Espace réservé de la date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44" name="Espace réservé du pied de page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Rappel sur les algorithmes de recherche dans des graphes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Recherche sans heuristique et coût uniforme</a:t>
            </a:r>
          </a:p>
          <a:p>
            <a:pPr lvl="1"/>
            <a:r>
              <a:rPr lang="fr-CA" dirty="0" smtClean="0"/>
              <a:t>Recherche en profondeur (</a:t>
            </a:r>
            <a:r>
              <a:rPr lang="fr-CA" i="1" dirty="0" err="1" smtClean="0"/>
              <a:t>Depth</a:t>
            </a:r>
            <a:r>
              <a:rPr lang="fr-CA" dirty="0" smtClean="0"/>
              <a:t>-</a:t>
            </a:r>
            <a:r>
              <a:rPr lang="fr-CA" i="1" dirty="0" smtClean="0"/>
              <a:t>First</a:t>
            </a:r>
            <a:r>
              <a:rPr lang="fr-CA" dirty="0" smtClean="0"/>
              <a:t>-</a:t>
            </a:r>
            <a:r>
              <a:rPr lang="fr-CA" i="1" dirty="0" err="1" smtClean="0"/>
              <a:t>Search</a:t>
            </a:r>
            <a:r>
              <a:rPr lang="fr-CA" dirty="0" smtClean="0"/>
              <a:t>)</a:t>
            </a:r>
          </a:p>
          <a:p>
            <a:pPr lvl="2"/>
            <a:r>
              <a:rPr lang="fr-CA" dirty="0" smtClean="0"/>
              <a:t>pour un </a:t>
            </a:r>
            <a:r>
              <a:rPr lang="fr-CA" dirty="0" err="1" smtClean="0"/>
              <a:t>noeud</a:t>
            </a:r>
            <a:r>
              <a:rPr lang="fr-CA" dirty="0" smtClean="0"/>
              <a:t> donné, explore le premier enfant avant d’explorer un </a:t>
            </a:r>
            <a:r>
              <a:rPr lang="fr-CA" dirty="0" err="1" smtClean="0"/>
              <a:t>noeud</a:t>
            </a:r>
            <a:r>
              <a:rPr lang="fr-CA" dirty="0" smtClean="0"/>
              <a:t> frère</a:t>
            </a:r>
          </a:p>
          <a:p>
            <a:pPr lvl="1"/>
            <a:r>
              <a:rPr lang="fr-CA" dirty="0" smtClean="0"/>
              <a:t>Recherche en largeur (</a:t>
            </a:r>
            <a:r>
              <a:rPr lang="fr-CA" i="1" dirty="0" err="1" smtClean="0"/>
              <a:t>Breadth</a:t>
            </a:r>
            <a:r>
              <a:rPr lang="fr-CA" dirty="0" smtClean="0"/>
              <a:t>-</a:t>
            </a:r>
            <a:r>
              <a:rPr lang="fr-CA" i="1" dirty="0" smtClean="0"/>
              <a:t>First</a:t>
            </a:r>
            <a:r>
              <a:rPr lang="fr-CA" dirty="0" smtClean="0"/>
              <a:t>-</a:t>
            </a:r>
            <a:r>
              <a:rPr lang="fr-CA" i="1" dirty="0" err="1" smtClean="0"/>
              <a:t>Search</a:t>
            </a:r>
            <a:r>
              <a:rPr lang="fr-CA" dirty="0" smtClean="0"/>
              <a:t>)</a:t>
            </a:r>
          </a:p>
          <a:p>
            <a:pPr lvl="2"/>
            <a:r>
              <a:rPr lang="fr-CA" dirty="0"/>
              <a:t>pour un </a:t>
            </a:r>
            <a:r>
              <a:rPr lang="fr-CA" dirty="0" err="1"/>
              <a:t>noeud</a:t>
            </a:r>
            <a:r>
              <a:rPr lang="fr-CA" dirty="0"/>
              <a:t> donné, explore </a:t>
            </a:r>
            <a:r>
              <a:rPr lang="fr-CA" dirty="0" smtClean="0"/>
              <a:t>les </a:t>
            </a:r>
            <a:r>
              <a:rPr lang="fr-CA" dirty="0" err="1"/>
              <a:t>noeuds</a:t>
            </a:r>
            <a:r>
              <a:rPr lang="fr-CA" dirty="0"/>
              <a:t> </a:t>
            </a:r>
            <a:r>
              <a:rPr lang="fr-CA" dirty="0" smtClean="0"/>
              <a:t>frères avant leurs enfants</a:t>
            </a:r>
          </a:p>
          <a:p>
            <a:pPr lvl="2"/>
            <a:endParaRPr lang="fr-CA" dirty="0" smtClean="0"/>
          </a:p>
          <a:p>
            <a:r>
              <a:rPr lang="fr-CA" dirty="0" smtClean="0"/>
              <a:t>Recherche sans heuristique et coût variable</a:t>
            </a:r>
          </a:p>
          <a:p>
            <a:pPr lvl="1"/>
            <a:r>
              <a:rPr lang="fr-CA" dirty="0" smtClean="0"/>
              <a:t>Algorithme de </a:t>
            </a:r>
            <a:r>
              <a:rPr lang="fr-CA" dirty="0" err="1" smtClean="0"/>
              <a:t>Dijkstra</a:t>
            </a:r>
            <a:endParaRPr lang="fr-CA" dirty="0" smtClean="0"/>
          </a:p>
          <a:p>
            <a:pPr lvl="2"/>
            <a:r>
              <a:rPr lang="fr-CA" dirty="0" smtClean="0"/>
              <a:t>trouve le chemin le plus court entre un </a:t>
            </a:r>
            <a:r>
              <a:rPr lang="fr-CA" dirty="0" err="1" smtClean="0"/>
              <a:t>noeud</a:t>
            </a:r>
            <a:r>
              <a:rPr lang="fr-CA" dirty="0" smtClean="0"/>
              <a:t> source et tous les autres </a:t>
            </a:r>
            <a:r>
              <a:rPr lang="fr-CA" dirty="0" err="1" smtClean="0"/>
              <a:t>noeuds</a:t>
            </a:r>
            <a:endParaRPr lang="fr-CA" dirty="0" smtClean="0"/>
          </a:p>
          <a:p>
            <a:pPr lvl="2"/>
            <a:endParaRPr lang="fr-CA" dirty="0" smtClean="0"/>
          </a:p>
          <a:p>
            <a:r>
              <a:rPr lang="fr-CA" dirty="0" smtClean="0"/>
              <a:t>Recherche avec heuristique et coût variable</a:t>
            </a:r>
            <a:r>
              <a:rPr lang="fr-FR" dirty="0" smtClean="0"/>
              <a:t> :</a:t>
            </a:r>
            <a:endParaRPr lang="fr-CA" dirty="0" smtClean="0"/>
          </a:p>
          <a:p>
            <a:pPr lvl="1"/>
            <a:r>
              <a:rPr lang="fr-CA" i="1" dirty="0" smtClean="0"/>
              <a:t>Best</a:t>
            </a:r>
            <a:r>
              <a:rPr lang="fr-CA" dirty="0" smtClean="0"/>
              <a:t>-</a:t>
            </a:r>
            <a:r>
              <a:rPr lang="fr-CA" i="1" dirty="0" smtClean="0"/>
              <a:t>First</a:t>
            </a:r>
            <a:r>
              <a:rPr lang="fr-CA" dirty="0" smtClean="0"/>
              <a:t>-</a:t>
            </a:r>
            <a:r>
              <a:rPr lang="fr-CA" i="1" dirty="0" err="1" smtClean="0"/>
              <a:t>Search</a:t>
            </a:r>
            <a:endParaRPr lang="fr-CA" i="1" dirty="0" smtClean="0"/>
          </a:p>
          <a:p>
            <a:pPr lvl="1"/>
            <a:r>
              <a:rPr lang="fr-CA" i="1" dirty="0" err="1" smtClean="0"/>
              <a:t>Greedy</a:t>
            </a:r>
            <a:r>
              <a:rPr lang="fr-CA" dirty="0" smtClean="0"/>
              <a:t> </a:t>
            </a:r>
            <a:r>
              <a:rPr lang="fr-CA" i="1" dirty="0"/>
              <a:t>Best</a:t>
            </a:r>
            <a:r>
              <a:rPr lang="fr-CA" dirty="0"/>
              <a:t>-</a:t>
            </a:r>
            <a:r>
              <a:rPr lang="fr-CA" i="1" dirty="0"/>
              <a:t>First</a:t>
            </a:r>
            <a:r>
              <a:rPr lang="fr-CA" dirty="0"/>
              <a:t>-</a:t>
            </a:r>
            <a:r>
              <a:rPr lang="fr-CA" i="1" dirty="0" err="1" smtClean="0"/>
              <a:t>Search</a:t>
            </a:r>
            <a:endParaRPr lang="fr-CA" i="1" dirty="0" smtClean="0"/>
          </a:p>
          <a:p>
            <a:pPr lvl="1"/>
            <a:r>
              <a:rPr lang="fr-CA" b="1" dirty="0" smtClean="0"/>
              <a:t>A*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dirty="0" smtClean="0"/>
              <a:t>IFT615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A* est une extension de l’algorithme de </a:t>
            </a:r>
            <a:r>
              <a:rPr lang="fr-FR" dirty="0" err="1"/>
              <a:t>Dijkstra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utilisé pour trouver un chemin optimal dans un </a:t>
            </a:r>
            <a:r>
              <a:rPr lang="fr-FR" dirty="0" smtClean="0"/>
              <a:t>graphe via </a:t>
            </a:r>
            <a:r>
              <a:rPr lang="fr-FR" dirty="0"/>
              <a:t>l’</a:t>
            </a:r>
            <a:r>
              <a:rPr lang="fr-FR" b="1" dirty="0"/>
              <a:t>ajout </a:t>
            </a:r>
            <a:r>
              <a:rPr lang="fr-FR" b="1" dirty="0" smtClean="0"/>
              <a:t>d’une heuristique</a:t>
            </a:r>
            <a:endParaRPr lang="fr-FR" b="1" dirty="0"/>
          </a:p>
          <a:p>
            <a:r>
              <a:rPr lang="fr-FR" dirty="0"/>
              <a:t>Une </a:t>
            </a:r>
            <a:r>
              <a:rPr lang="fr-FR" b="1" dirty="0"/>
              <a:t>heuristique</a:t>
            </a:r>
            <a:r>
              <a:rPr lang="fr-FR" dirty="0"/>
              <a:t> </a:t>
            </a:r>
            <a:r>
              <a:rPr lang="fr-FR" i="1" dirty="0" smtClean="0"/>
              <a:t>h</a:t>
            </a:r>
            <a:r>
              <a:rPr lang="fr-FR" dirty="0" smtClean="0"/>
              <a:t>(</a:t>
            </a:r>
            <a:r>
              <a:rPr lang="fr-FR" i="1" dirty="0" smtClean="0"/>
              <a:t>n</a:t>
            </a:r>
            <a:r>
              <a:rPr lang="fr-FR" dirty="0" smtClean="0"/>
              <a:t>) est </a:t>
            </a:r>
            <a:r>
              <a:rPr lang="fr-FR" dirty="0"/>
              <a:t>une fonction d’</a:t>
            </a:r>
            <a:r>
              <a:rPr lang="fr-FR" b="1" dirty="0"/>
              <a:t>estimation du coût </a:t>
            </a:r>
            <a:r>
              <a:rPr lang="fr-FR" b="1" dirty="0" smtClean="0"/>
              <a:t>entre </a:t>
            </a:r>
            <a:r>
              <a:rPr lang="fr-FR" b="1" dirty="0"/>
              <a:t>un </a:t>
            </a:r>
            <a:r>
              <a:rPr lang="fr-FR" b="1" dirty="0" smtClean="0"/>
              <a:t>nœud </a:t>
            </a:r>
            <a:r>
              <a:rPr lang="fr-FR" b="1" i="1" dirty="0" smtClean="0"/>
              <a:t>n</a:t>
            </a:r>
            <a:r>
              <a:rPr lang="fr-FR" b="1" dirty="0" smtClean="0"/>
              <a:t> </a:t>
            </a:r>
            <a:r>
              <a:rPr lang="fr-FR" b="1" dirty="0"/>
              <a:t>d’un graphe et le but</a:t>
            </a:r>
            <a:r>
              <a:rPr lang="fr-FR" dirty="0"/>
              <a:t> (le nœud à atteindre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Les heuristiques sont à la base de beaucoup de travaux en </a:t>
            </a:r>
            <a:r>
              <a:rPr lang="fr-FR" dirty="0" smtClean="0"/>
              <a:t>IA :</a:t>
            </a:r>
            <a:endParaRPr lang="fr-FR" dirty="0"/>
          </a:p>
          <a:p>
            <a:pPr lvl="1"/>
            <a:r>
              <a:rPr lang="fr-FR" dirty="0"/>
              <a:t>r</a:t>
            </a:r>
            <a:r>
              <a:rPr lang="fr-FR" dirty="0" smtClean="0"/>
              <a:t>echerche </a:t>
            </a:r>
            <a:r>
              <a:rPr lang="fr-FR" dirty="0"/>
              <a:t>de </a:t>
            </a:r>
            <a:r>
              <a:rPr lang="fr-FR" dirty="0" smtClean="0"/>
              <a:t>meilleures </a:t>
            </a:r>
            <a:r>
              <a:rPr lang="fr-FR" dirty="0"/>
              <a:t>heuristiques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pprentissage </a:t>
            </a:r>
            <a:r>
              <a:rPr lang="fr-FR" dirty="0"/>
              <a:t>automatique d’heuristiques</a:t>
            </a:r>
          </a:p>
          <a:p>
            <a:r>
              <a:rPr lang="fr-FR" dirty="0"/>
              <a:t>Pour décrire A*, il est pratique de décrire un algorithme générique très simple, dont A* est un cas </a:t>
            </a:r>
            <a:r>
              <a:rPr lang="fr-FR" dirty="0" smtClean="0"/>
              <a:t>particulier</a:t>
            </a:r>
            <a:endParaRPr lang="fr-FR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A*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27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Variables importantes</a:t>
            </a:r>
            <a:r>
              <a:rPr lang="fr-FR" dirty="0" smtClean="0"/>
              <a:t> :</a:t>
            </a:r>
            <a:r>
              <a:rPr lang="fr-CA" dirty="0" smtClean="0"/>
              <a:t> </a:t>
            </a:r>
            <a:r>
              <a:rPr lang="fr-CA" i="1" dirty="0" smtClean="0"/>
              <a:t>open</a:t>
            </a:r>
            <a:r>
              <a:rPr lang="fr-CA" dirty="0" smtClean="0"/>
              <a:t> et </a:t>
            </a:r>
            <a:r>
              <a:rPr lang="fr-CA" i="1" dirty="0" err="1" smtClean="0"/>
              <a:t>closed</a:t>
            </a:r>
            <a:endParaRPr lang="fr-CA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Open</a:t>
            </a:r>
            <a:r>
              <a:rPr lang="fr-CA" altLang="ko-KR" i="1" dirty="0" smtClean="0">
                <a:solidFill>
                  <a:srgbClr val="80000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dirty="0" smtClean="0">
                <a:ea typeface="굴림" charset="-127"/>
                <a:cs typeface="굴림" charset="-127"/>
              </a:rPr>
              <a:t>contient les nœuds non encore traités, c’est à dire à la frontière de la partie du graphe explorée jusque là</a:t>
            </a:r>
          </a:p>
          <a:p>
            <a:endParaRPr lang="fr-CA" altLang="ko-KR" dirty="0" smtClean="0">
              <a:ea typeface="굴림" charset="-127"/>
              <a:cs typeface="굴림" charset="-127"/>
            </a:endParaRPr>
          </a:p>
          <a:p>
            <a:r>
              <a:rPr lang="fr-CA" altLang="ko-KR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Closed</a:t>
            </a:r>
            <a:r>
              <a:rPr lang="fr-CA" altLang="ko-KR" i="1" dirty="0" smtClean="0">
                <a:solidFill>
                  <a:srgbClr val="80000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dirty="0" smtClean="0">
                <a:ea typeface="굴림" charset="-127"/>
                <a:cs typeface="굴림" charset="-127"/>
              </a:rPr>
              <a:t>contient les nœuds déjà traités, c’est à dire à l’intérieur de la frontière délimitée par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open</a:t>
            </a:r>
            <a:endParaRPr lang="fr-CA" altLang="ko-KR" dirty="0" smtClean="0">
              <a:ea typeface="굴림" charset="-127"/>
              <a:cs typeface="굴림" charset="-127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Insertion des nœuds dans </a:t>
            </a:r>
            <a:r>
              <a:rPr lang="fr-CA" i="1" dirty="0" smtClean="0"/>
              <a:t>open</a:t>
            </a:r>
            <a:endParaRPr lang="fr-CA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sz="2000" dirty="0" smtClean="0">
                <a:ea typeface="굴림" charset="-127"/>
                <a:cs typeface="굴림" charset="-127"/>
              </a:rPr>
              <a:t>Les nœuds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dans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open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sont triés selon l’estimé </a:t>
            </a:r>
            <a:r>
              <a:rPr lang="fr-CA" altLang="ko-KR" i="1" dirty="0">
                <a:ea typeface="굴림" charset="-127"/>
                <a:cs typeface="굴림" charset="-127"/>
              </a:rPr>
              <a:t>f</a:t>
            </a:r>
            <a:r>
              <a:rPr lang="fr-CA" altLang="ko-KR" dirty="0">
                <a:ea typeface="굴림" charset="-127"/>
                <a:cs typeface="굴림" charset="-127"/>
              </a:rPr>
              <a:t>(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de leur « </a:t>
            </a:r>
            <a:r>
              <a:rPr lang="fr-CA" altLang="ko-KR" dirty="0" smtClean="0">
                <a:ea typeface="굴림" charset="-127"/>
                <a:cs typeface="굴림" charset="-127"/>
              </a:rPr>
              <a:t>valeur »</a:t>
            </a:r>
          </a:p>
          <a:p>
            <a:pPr lvl="1"/>
            <a:r>
              <a:rPr lang="fr-CA" altLang="ko-KR" sz="1800" dirty="0" smtClean="0">
                <a:ea typeface="굴림" charset="-127"/>
                <a:cs typeface="굴림" charset="-127"/>
              </a:rPr>
              <a:t>on appelle </a:t>
            </a:r>
            <a:r>
              <a:rPr lang="fr-CA" altLang="ko-KR" sz="1800" i="1" dirty="0" smtClean="0">
                <a:ea typeface="굴림" charset="-127"/>
                <a:cs typeface="굴림" charset="-127"/>
              </a:rPr>
              <a:t>f</a:t>
            </a:r>
            <a:r>
              <a:rPr lang="fr-CA" altLang="ko-KR" sz="1800" dirty="0" smtClean="0">
                <a:ea typeface="굴림" charset="-127"/>
                <a:cs typeface="굴림" charset="-127"/>
              </a:rPr>
              <a:t>(</a:t>
            </a:r>
            <a:r>
              <a:rPr lang="fr-CA" altLang="ko-KR" sz="18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1800" dirty="0" smtClean="0">
                <a:ea typeface="굴림" charset="-127"/>
                <a:cs typeface="굴림" charset="-127"/>
              </a:rPr>
              <a:t>) une </a:t>
            </a:r>
            <a:r>
              <a:rPr lang="fr-CA" altLang="ko-KR" sz="1800" b="1" dirty="0" smtClean="0">
                <a:ea typeface="굴림" charset="-127"/>
                <a:cs typeface="굴림" charset="-127"/>
              </a:rPr>
              <a:t>fonction d’évaluation</a:t>
            </a:r>
            <a:r>
              <a:rPr lang="fr-CA" altLang="ko-KR" sz="1800" dirty="0" smtClean="0">
                <a:ea typeface="굴림" charset="-127"/>
                <a:cs typeface="굴림" charset="-127"/>
              </a:rPr>
              <a:t> </a:t>
            </a:r>
          </a:p>
          <a:p>
            <a:endParaRPr lang="fr-CA" altLang="ko-KR" sz="2000" dirty="0" smtClean="0">
              <a:ea typeface="굴림" charset="-127"/>
              <a:cs typeface="굴림" charset="-127"/>
            </a:endParaRP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Pour chaque nœud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,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f(n)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est un nombre réel positif ou nul,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estimant le coût du meilleur chemin partant de la racine, passant par </a:t>
            </a:r>
            <a:r>
              <a:rPr lang="fr-CA" altLang="ko-KR" sz="2000" b="1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, et arrivant au but</a:t>
            </a:r>
          </a:p>
          <a:p>
            <a:endParaRPr lang="fr-CA" altLang="ko-KR" sz="2000" dirty="0" smtClean="0">
              <a:solidFill>
                <a:srgbClr val="000066"/>
              </a:solidFill>
              <a:ea typeface="굴림" charset="-127"/>
              <a:cs typeface="굴림" charset="-127"/>
            </a:endParaRPr>
          </a:p>
          <a:p>
            <a:r>
              <a:rPr lang="fr-CA" altLang="ko-KR" sz="2000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Dans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open</a:t>
            </a:r>
            <a:r>
              <a:rPr lang="fr-CA" altLang="ko-KR" sz="2000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, les nœuds se suivent en ordre croissant selon les valeurs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f(n).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l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e tri se fait par insertion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on s’assure que le nouveau nœud va au bon endroit</a:t>
            </a:r>
          </a:p>
          <a:p>
            <a:pPr lvl="1"/>
            <a:r>
              <a:rPr lang="fr-CA" altLang="ko-KR" sz="2000" dirty="0" smtClean="0">
                <a:ea typeface="굴림" charset="-127"/>
                <a:cs typeface="굴림" charset="-127"/>
              </a:rPr>
              <a:t>on explore donc les </a:t>
            </a:r>
            <a:r>
              <a:rPr lang="fr-CA" altLang="ko-KR" sz="2000" dirty="0" err="1" smtClean="0">
                <a:ea typeface="굴림" charset="-127"/>
                <a:cs typeface="굴림" charset="-127"/>
              </a:rPr>
              <a:t>noeuds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les plus « prometteurs » en premier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Définition de </a:t>
            </a:r>
            <a:r>
              <a:rPr lang="fr-CA" i="1" dirty="0" smtClean="0"/>
              <a:t>f</a:t>
            </a:r>
            <a:endParaRPr lang="fr-CA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5958" cy="4525963"/>
          </a:xfrm>
        </p:spPr>
        <p:txBody>
          <a:bodyPr/>
          <a:lstStyle/>
          <a:p>
            <a:r>
              <a:rPr lang="fr-CA" altLang="ko-KR" sz="2000" dirty="0" smtClean="0">
                <a:ea typeface="굴림" charset="-127"/>
                <a:cs typeface="굴림" charset="-127"/>
              </a:rPr>
              <a:t>La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fonction d’évaluation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f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(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) tente d’estimer le coût du chemin optimal entre le nœud initial et </a:t>
            </a:r>
            <a:r>
              <a:rPr lang="fr-CA" altLang="ko-KR" sz="2000" smtClean="0">
                <a:ea typeface="굴림" charset="-127"/>
                <a:cs typeface="굴림" charset="-127"/>
              </a:rPr>
              <a:t>le but,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et qui passe par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En pratique on ne connaît pas ce coût 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c’est ce qu’on cherche !</a:t>
            </a: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À tout moment, on connaît seulement le coût optimal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pour la partie explorée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entre la racine et un nœud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déjà exploré</a:t>
            </a: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Dans A*, on sépare le calcul de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f(n)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en deux parties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endParaRPr lang="fr-CA" altLang="ko-KR" sz="2000" dirty="0" smtClean="0"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g(n)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coût du meilleur chemin ayant mené au </a:t>
            </a:r>
            <a:r>
              <a:rPr lang="fr-CA" altLang="ko-KR" sz="2000" dirty="0" err="1" smtClean="0">
                <a:ea typeface="굴림" charset="-127"/>
                <a:cs typeface="굴림" charset="-127"/>
              </a:rPr>
              <a:t>noeud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depuis la racine 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pPr lvl="2"/>
            <a:r>
              <a:rPr lang="fr-CA" altLang="ko-KR" dirty="0" smtClean="0">
                <a:ea typeface="굴림" charset="-127"/>
                <a:cs typeface="굴림" charset="-127"/>
              </a:rPr>
              <a:t>c’est le coût du meilleur chemin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trouvé jusqu’à maintenant</a:t>
            </a:r>
            <a:r>
              <a:rPr lang="fr-CA" altLang="ko-KR" dirty="0" smtClean="0">
                <a:ea typeface="굴림" charset="-127"/>
                <a:cs typeface="굴림" charset="-127"/>
              </a:rPr>
              <a:t> qui se rend à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n</a:t>
            </a:r>
            <a:endParaRPr lang="fr-CA" altLang="ko-KR" dirty="0" smtClean="0"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h(n)</a:t>
            </a:r>
            <a:r>
              <a:rPr lang="fr-FR" altLang="ko-KR" sz="2000" i="1" dirty="0" smtClean="0">
                <a:solidFill>
                  <a:srgbClr val="800000"/>
                </a:solidFill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coût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estimé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du reste du chemin optimal partant de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jusqu’au but.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h(n)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est la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fonction heuristique</a:t>
            </a:r>
          </a:p>
          <a:p>
            <a:pPr lvl="2"/>
            <a:r>
              <a:rPr lang="fr-CA" altLang="ko-KR" dirty="0" smtClean="0">
                <a:ea typeface="굴림" charset="-127"/>
                <a:cs typeface="굴림" charset="-127"/>
              </a:rPr>
              <a:t>on suppose que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h</a:t>
            </a:r>
            <a:r>
              <a:rPr lang="fr-CA" altLang="ko-KR" dirty="0" smtClean="0">
                <a:ea typeface="굴림" charset="-127"/>
                <a:cs typeface="굴림" charset="-127"/>
              </a:rPr>
              <a:t>(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 est non négative et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h</a:t>
            </a:r>
            <a:r>
              <a:rPr lang="fr-CA" altLang="ko-KR" dirty="0" smtClean="0">
                <a:ea typeface="굴림" charset="-127"/>
                <a:cs typeface="굴림" charset="-127"/>
              </a:rPr>
              <a:t>(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 = 0 si n est le </a:t>
            </a:r>
            <a:r>
              <a:rPr lang="fr-CA" altLang="ko-KR" dirty="0" err="1" smtClean="0">
                <a:ea typeface="굴림" charset="-127"/>
                <a:cs typeface="굴림" charset="-127"/>
              </a:rPr>
              <a:t>noeud</a:t>
            </a:r>
            <a:r>
              <a:rPr lang="fr-CA" altLang="ko-KR" dirty="0" smtClean="0">
                <a:ea typeface="굴림" charset="-127"/>
                <a:cs typeface="굴림" charset="-127"/>
              </a:rPr>
              <a:t> but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Résolution de problème par recherche</a:t>
            </a:r>
          </a:p>
          <a:p>
            <a:r>
              <a:rPr lang="fr-CA" dirty="0" smtClean="0"/>
              <a:t>Rappel de A* vu en IFT 436</a:t>
            </a:r>
          </a:p>
          <a:p>
            <a:r>
              <a:rPr lang="fr-CA" dirty="0" smtClean="0"/>
              <a:t>Comprendre A*</a:t>
            </a:r>
          </a:p>
          <a:p>
            <a:r>
              <a:rPr lang="fr-CA" dirty="0" smtClean="0"/>
              <a:t>Implémenter A*</a:t>
            </a:r>
          </a:p>
          <a:p>
            <a:r>
              <a:rPr lang="fr-CA" dirty="0" smtClean="0"/>
              <a:t>Appliquer A* à un problème donné</a:t>
            </a:r>
          </a:p>
          <a:p>
            <a:r>
              <a:rPr lang="fr-CA" dirty="0" smtClean="0"/>
              <a:t>Comprendre la notion d’heuristique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230920" y="66641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Exemples de fonctions heuristiques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Chemin dans une ville</a:t>
            </a:r>
          </a:p>
          <a:p>
            <a:pPr lvl="1">
              <a:spcBef>
                <a:spcPts val="480"/>
              </a:spcBef>
            </a:pPr>
            <a:r>
              <a:rPr lang="fr-CA" altLang="ko-KR" dirty="0">
                <a:ea typeface="굴림" charset="-127"/>
                <a:cs typeface="굴림" charset="-127"/>
              </a:rPr>
              <a:t>d</a:t>
            </a:r>
            <a:r>
              <a:rPr lang="fr-CA" altLang="ko-KR" dirty="0" smtClean="0">
                <a:ea typeface="굴림" charset="-127"/>
                <a:cs typeface="굴림" charset="-127"/>
              </a:rPr>
              <a:t>istance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Euclidienne </a:t>
            </a:r>
            <a:r>
              <a:rPr lang="fr-CA" altLang="ko-KR" dirty="0" smtClean="0">
                <a:ea typeface="굴림" charset="-127"/>
                <a:cs typeface="굴림" charset="-127"/>
              </a:rPr>
              <a:t>ou distance de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Manhattan</a:t>
            </a:r>
            <a:r>
              <a:rPr lang="fr-CA" altLang="ko-KR" dirty="0" smtClean="0">
                <a:ea typeface="굴림" charset="-127"/>
                <a:cs typeface="굴림" charset="-127"/>
              </a:rPr>
              <a:t> pour un chemin sur une carte</a:t>
            </a:r>
          </a:p>
          <a:p>
            <a:pPr lvl="1"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éventuellement pondéré par la qualité des routes, le prix du billet, etc.</a:t>
            </a:r>
          </a:p>
          <a:p>
            <a:pPr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Probabilité d’atteindre l’objectif en passant par le nœud</a:t>
            </a:r>
            <a:endParaRPr lang="fr-CA" altLang="ko-KR" i="1" dirty="0" smtClean="0">
              <a:ea typeface="굴림" charset="-127"/>
              <a:cs typeface="굴림" charset="-127"/>
            </a:endParaRPr>
          </a:p>
          <a:p>
            <a:pPr>
              <a:spcBef>
                <a:spcPts val="480"/>
              </a:spcBef>
            </a:pPr>
            <a:r>
              <a:rPr lang="fr-FR" altLang="ko-KR" dirty="0" smtClean="0">
                <a:ea typeface="굴림" charset="-127"/>
                <a:cs typeface="굴림" charset="-127"/>
              </a:rPr>
              <a:t>Qualité de la configuration d’un jeu par rapport à une configuration gagnante</a:t>
            </a:r>
            <a:endParaRPr lang="fr-CA" altLang="ko-KR" dirty="0" smtClean="0">
              <a:ea typeface="굴림" charset="-127"/>
              <a:cs typeface="굴림" charset="-127"/>
            </a:endParaRPr>
          </a:p>
          <a:p>
            <a:pPr>
              <a:spcBef>
                <a:spcPts val="480"/>
              </a:spcBef>
            </a:pPr>
            <a:r>
              <a:rPr lang="fr-CA" altLang="ko-KR" dirty="0" err="1" smtClean="0">
                <a:ea typeface="굴림" charset="-127"/>
                <a:cs typeface="굴림" charset="-127"/>
              </a:rPr>
              <a:t>N-Puzzle</a:t>
            </a:r>
            <a:endParaRPr lang="fr-CA" altLang="ko-KR" dirty="0" smtClean="0">
              <a:ea typeface="굴림" charset="-127"/>
              <a:cs typeface="굴림" charset="-127"/>
            </a:endParaRPr>
          </a:p>
          <a:p>
            <a:pPr lvl="1"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nombre de tuiles mal placées</a:t>
            </a:r>
          </a:p>
          <a:p>
            <a:pPr lvl="1">
              <a:spcBef>
                <a:spcPts val="480"/>
              </a:spcBef>
            </a:pPr>
            <a:r>
              <a:rPr lang="fr-CA" altLang="ko-KR" dirty="0">
                <a:ea typeface="굴림" charset="-127"/>
                <a:cs typeface="굴림" charset="-127"/>
              </a:rPr>
              <a:t>s</a:t>
            </a:r>
            <a:r>
              <a:rPr lang="fr-CA" altLang="ko-KR" dirty="0" smtClean="0">
                <a:ea typeface="굴림" charset="-127"/>
                <a:cs typeface="굴림" charset="-127"/>
              </a:rPr>
              <a:t>omme des distances des tuiles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21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None/>
            </a:pPr>
            <a:r>
              <a:rPr lang="fr-CA" altLang="ko-KR" sz="1800" b="1" dirty="0">
                <a:solidFill>
                  <a:srgbClr val="000000"/>
                </a:solidFill>
                <a:ea typeface="굴림" charset="-127"/>
                <a:cs typeface="Calibri"/>
              </a:rPr>
              <a:t>Algorithme</a:t>
            </a:r>
            <a:r>
              <a:rPr lang="fr-CA" altLang="ko-KR" sz="1800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800" dirty="0" err="1">
                <a:solidFill>
                  <a:srgbClr val="000000"/>
                </a:solidFill>
                <a:ea typeface="굴림" charset="-127"/>
                <a:cs typeface="Calibri"/>
              </a:rPr>
              <a:t>rechercheDansGraphe</a:t>
            </a:r>
            <a:r>
              <a:rPr lang="fr-CA" altLang="ko-KR" sz="1800" dirty="0">
                <a:solidFill>
                  <a:srgbClr val="000000"/>
                </a:solidFill>
                <a:ea typeface="굴림" charset="-127"/>
                <a:cs typeface="Calibri"/>
              </a:rPr>
              <a:t>(</a:t>
            </a:r>
            <a:r>
              <a:rPr lang="fr-CA" altLang="ko-KR" sz="1800" i="1" dirty="0" err="1">
                <a:solidFill>
                  <a:srgbClr val="000000"/>
                </a:solidFill>
                <a:ea typeface="굴림" charset="-127"/>
                <a:cs typeface="Calibri"/>
              </a:rPr>
              <a:t>noeudInitial</a:t>
            </a:r>
            <a:r>
              <a:rPr lang="fr-CA" altLang="ko-KR" sz="1800" dirty="0">
                <a:solidFill>
                  <a:srgbClr val="000000"/>
                </a:solidFill>
                <a:ea typeface="굴림" charset="-127"/>
                <a:cs typeface="Calibri"/>
              </a:rPr>
              <a:t>)</a:t>
            </a: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éclarer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deux 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nœuds</a:t>
            </a:r>
            <a:r>
              <a:rPr lang="fr-FR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 :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  </a:t>
            </a:r>
            <a:r>
              <a:rPr lang="fr-CA" altLang="ko-KR" sz="1600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, </a:t>
            </a:r>
            <a:r>
              <a:rPr lang="fr-CA" altLang="ko-KR" sz="1600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n’</a:t>
            </a:r>
            <a:endParaRPr lang="fr-CA" altLang="ko-KR" sz="1600" i="1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éclarer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deux 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listes</a:t>
            </a:r>
            <a:r>
              <a:rPr lang="fr-FR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 :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,  </a:t>
            </a:r>
            <a:r>
              <a:rPr lang="fr-CA" altLang="ko-KR" sz="1600" i="1" dirty="0" err="1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	// </a:t>
            </a:r>
            <a:r>
              <a:rPr lang="fr-CA" altLang="ko-KR" sz="1600" i="1" dirty="0">
                <a:solidFill>
                  <a:srgbClr val="3399FF"/>
                </a:solidFill>
                <a:ea typeface="굴림" charset="-127"/>
                <a:cs typeface="Calibri"/>
              </a:rPr>
              <a:t>toutes les deux sont vides au départ</a:t>
            </a: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 err="1">
                <a:solidFill>
                  <a:srgbClr val="000000"/>
                </a:solidFill>
                <a:ea typeface="굴림" charset="-127"/>
                <a:cs typeface="Calibri"/>
              </a:rPr>
              <a:t>i</a:t>
            </a:r>
            <a:r>
              <a:rPr lang="fr-CA" altLang="ko-KR" sz="1600" dirty="0" err="1" smtClean="0">
                <a:solidFill>
                  <a:srgbClr val="000000"/>
                </a:solidFill>
                <a:ea typeface="굴림" charset="-127"/>
                <a:cs typeface="Calibri"/>
              </a:rPr>
              <a:t>nsèrer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i="1" dirty="0" err="1">
                <a:solidFill>
                  <a:srgbClr val="000000"/>
                </a:solidFill>
                <a:ea typeface="굴림" charset="-127"/>
                <a:cs typeface="Calibri"/>
              </a:rPr>
              <a:t>noeudInitial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dans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tant que (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1)          		   //  </a:t>
            </a:r>
            <a:r>
              <a:rPr lang="fr-CA" altLang="ko-KR" sz="1600" i="1" dirty="0">
                <a:solidFill>
                  <a:srgbClr val="3399FF"/>
                </a:solidFill>
                <a:ea typeface="굴림" charset="-127"/>
                <a:cs typeface="Calibri"/>
              </a:rPr>
              <a:t>la condition de sortie (exit) est déterminée dans la boucle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si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est vide, sortir de la boucle avec échec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= </a:t>
            </a:r>
            <a:r>
              <a:rPr lang="fr-CA" altLang="ko-KR" sz="1600" dirty="0" err="1">
                <a:solidFill>
                  <a:srgbClr val="000000"/>
                </a:solidFill>
                <a:ea typeface="굴림" charset="-127"/>
                <a:cs typeface="Calibri"/>
              </a:rPr>
              <a:t>noeud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au début de open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;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enlever </a:t>
            </a:r>
            <a:r>
              <a:rPr lang="fr-CA" altLang="ko-KR" sz="1600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de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 open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et l’ajouter dans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i="1" dirty="0" err="1" smtClean="0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r>
              <a:rPr lang="fr-CA" altLang="ko-KR" sz="1600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endParaRPr lang="fr-CA" altLang="ko-KR" sz="1600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si </a:t>
            </a:r>
            <a:r>
              <a:rPr lang="fr-CA" altLang="ko-KR" sz="1600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est le but, </a:t>
            </a:r>
            <a:r>
              <a:rPr lang="fr-CA" altLang="ko-KR" sz="1600" dirty="0">
                <a:solidFill>
                  <a:srgbClr val="000066"/>
                </a:solidFill>
                <a:ea typeface="굴림" charset="-127"/>
                <a:cs typeface="Calibri"/>
              </a:rPr>
              <a:t>sortir de la boucle avec succès en retournant le chemin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; 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p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our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chaque successeur 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n’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de 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n</a:t>
            </a:r>
            <a:endParaRPr lang="fr-CA" altLang="ko-KR" sz="1600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Pct val="85000"/>
              <a:buFont typeface="+mj-lt"/>
              <a:buAutoNum type="arabicPeriod" startAt="10"/>
            </a:pP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i</a:t>
            </a: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nitialiser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la valeur 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g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(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n’) </a:t>
            </a:r>
            <a:r>
              <a:rPr lang="en-CA" altLang="ko-KR" i="1" dirty="0" err="1" smtClean="0">
                <a:solidFill>
                  <a:srgbClr val="000000"/>
                </a:solidFill>
                <a:ea typeface="굴림" charset="-127"/>
                <a:cs typeface="Calibri"/>
              </a:rPr>
              <a:t>à</a:t>
            </a:r>
            <a:r>
              <a:rPr lang="fr-FR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:</a:t>
            </a:r>
            <a:r>
              <a:rPr lang="en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en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g(</a:t>
            </a:r>
            <a:r>
              <a:rPr lang="en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n) </a:t>
            </a:r>
            <a:r>
              <a:rPr lang="en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+ le </a:t>
            </a:r>
            <a:r>
              <a:rPr lang="en-CA" altLang="ko-KR" i="1" dirty="0" err="1">
                <a:solidFill>
                  <a:srgbClr val="000000"/>
                </a:solidFill>
                <a:ea typeface="굴림" charset="-127"/>
                <a:cs typeface="Calibri"/>
              </a:rPr>
              <a:t>coût</a:t>
            </a:r>
            <a:r>
              <a:rPr lang="en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de la transition (</a:t>
            </a:r>
            <a:r>
              <a:rPr lang="en-CA" altLang="ko-KR" i="1" dirty="0" err="1" smtClean="0">
                <a:solidFill>
                  <a:srgbClr val="000000"/>
                </a:solidFill>
                <a:ea typeface="굴림" charset="-127"/>
                <a:cs typeface="Calibri"/>
              </a:rPr>
              <a:t>n,n</a:t>
            </a:r>
            <a:r>
              <a:rPr lang="en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’)</a:t>
            </a:r>
            <a:endParaRPr lang="fr-CA" altLang="ko-KR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Pct val="85000"/>
              <a:buFont typeface="+mj-lt"/>
              <a:buAutoNum type="arabicPeriod" startAt="10"/>
            </a:pP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mettre le parent de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n’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à 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</a:t>
            </a:r>
            <a:endParaRPr lang="fr-CA" altLang="ko-KR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Pct val="85000"/>
              <a:buFont typeface="+mj-lt"/>
              <a:buAutoNum type="arabicPeriod" startAt="10"/>
            </a:pP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s</a:t>
            </a: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i </a:t>
            </a:r>
            <a:r>
              <a:rPr lang="fr-CA" altLang="ko-KR" i="1" dirty="0" err="1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ou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open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 contient un nœud 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</a:t>
            </a: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’’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égal à 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</a:t>
            </a: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’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avec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f(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n’)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≤f(</a:t>
            </a:r>
            <a:r>
              <a:rPr lang="fr-CA" altLang="ko-KR" i="1" dirty="0" smtClean="0">
                <a:solidFill>
                  <a:srgbClr val="000000"/>
                </a:solidFill>
                <a:ea typeface="Times New Roman" charset="0"/>
                <a:cs typeface="Calibri"/>
              </a:rPr>
              <a:t>n’’)</a:t>
            </a:r>
            <a:r>
              <a:rPr lang="fr-CA" altLang="ko-KR" dirty="0" smtClean="0">
                <a:solidFill>
                  <a:srgbClr val="000000"/>
                </a:solidFill>
                <a:ea typeface="Times New Roman" charset="0"/>
                <a:cs typeface="Calibri"/>
              </a:rPr>
              <a:t> </a:t>
            </a:r>
          </a:p>
          <a:p>
            <a:pPr marL="1714500" lvl="3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Pct val="85000"/>
              <a:buFont typeface="+mj-lt"/>
              <a:buAutoNum type="arabicPeriod" startAt="13"/>
            </a:pPr>
            <a:r>
              <a:rPr lang="fr-CA" altLang="ko-KR" dirty="0" smtClean="0">
                <a:solidFill>
                  <a:srgbClr val="000000"/>
                </a:solidFill>
                <a:ea typeface="Times New Roman" charset="0"/>
                <a:cs typeface="Calibri"/>
              </a:rPr>
              <a:t>enlever </a:t>
            </a:r>
            <a:r>
              <a:rPr lang="fr-CA" altLang="ko-KR" i="1" dirty="0" smtClean="0">
                <a:solidFill>
                  <a:srgbClr val="000000"/>
                </a:solidFill>
                <a:ea typeface="Times New Roman" charset="0"/>
                <a:cs typeface="Calibri"/>
              </a:rPr>
              <a:t>n’’</a:t>
            </a:r>
            <a:r>
              <a:rPr lang="fr-CA" altLang="ko-KR" dirty="0" smtClean="0">
                <a:solidFill>
                  <a:srgbClr val="000000"/>
                </a:solidFill>
                <a:ea typeface="Times New Roman" charset="0"/>
                <a:cs typeface="Calibri"/>
              </a:rPr>
              <a:t> 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de </a:t>
            </a:r>
            <a:r>
              <a:rPr lang="fr-CA" altLang="ko-KR" i="1" dirty="0" err="1">
                <a:solidFill>
                  <a:srgbClr val="000000"/>
                </a:solidFill>
                <a:ea typeface="Times New Roman" charset="0"/>
                <a:cs typeface="Calibri"/>
              </a:rPr>
              <a:t>closed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 ou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open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 et insérer </a:t>
            </a:r>
            <a:r>
              <a:rPr lang="fr-CA" altLang="ko-KR" i="1" dirty="0" smtClean="0">
                <a:solidFill>
                  <a:srgbClr val="000000"/>
                </a:solidFill>
                <a:ea typeface="Times New Roman" charset="0"/>
                <a:cs typeface="Calibri"/>
              </a:rPr>
              <a:t>n’</a:t>
            </a:r>
            <a:r>
              <a:rPr lang="fr-CA" altLang="ko-KR" dirty="0" smtClean="0">
                <a:solidFill>
                  <a:srgbClr val="000000"/>
                </a:solidFill>
                <a:ea typeface="Times New Roman" charset="0"/>
                <a:cs typeface="Calibri"/>
              </a:rPr>
              <a:t> 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dans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open </a:t>
            </a:r>
            <a:r>
              <a:rPr lang="fr-CA" altLang="ko-KR" dirty="0">
                <a:solidFill>
                  <a:srgbClr val="000066"/>
                </a:solidFill>
                <a:ea typeface="Times New Roman" charset="0"/>
                <a:cs typeface="Calibri"/>
              </a:rPr>
              <a:t>(ordre croissant selon </a:t>
            </a:r>
            <a:r>
              <a:rPr lang="fr-CA" altLang="ko-KR" i="1" dirty="0">
                <a:solidFill>
                  <a:srgbClr val="000066"/>
                </a:solidFill>
                <a:ea typeface="Times New Roman" charset="0"/>
                <a:cs typeface="Calibri"/>
              </a:rPr>
              <a:t>f</a:t>
            </a:r>
            <a:r>
              <a:rPr lang="fr-CA" altLang="ko-KR" dirty="0">
                <a:solidFill>
                  <a:srgbClr val="000066"/>
                </a:solidFill>
                <a:ea typeface="Times New Roman" charset="0"/>
                <a:cs typeface="Calibri"/>
              </a:rPr>
              <a:t>(</a:t>
            </a:r>
            <a:r>
              <a:rPr lang="fr-CA" altLang="ko-KR" i="1" dirty="0">
                <a:solidFill>
                  <a:srgbClr val="000066"/>
                </a:solidFill>
                <a:ea typeface="Times New Roman" charset="0"/>
                <a:cs typeface="Calibri"/>
              </a:rPr>
              <a:t>n</a:t>
            </a:r>
            <a:r>
              <a:rPr lang="fr-CA" altLang="ko-KR" dirty="0">
                <a:solidFill>
                  <a:srgbClr val="000066"/>
                </a:solidFill>
                <a:ea typeface="Times New Roman" charset="0"/>
                <a:cs typeface="Calibri"/>
              </a:rPr>
              <a:t>))</a:t>
            </a:r>
            <a:endParaRPr lang="fr-CA" altLang="ko-KR" dirty="0">
              <a:solidFill>
                <a:srgbClr val="000066"/>
              </a:solidFill>
              <a:ea typeface="굴림" charset="-127"/>
              <a:cs typeface="Calibri"/>
            </a:endParaRP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Pct val="85000"/>
              <a:buFont typeface="+mj-lt"/>
              <a:buAutoNum type="arabicPeriod" startAt="11"/>
            </a:pP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si 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n</a:t>
            </a: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’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n’est </a:t>
            </a: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ni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dans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 ni dans </a:t>
            </a:r>
            <a:r>
              <a:rPr lang="fr-CA" altLang="ko-KR" i="1" dirty="0" err="1" smtClean="0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endParaRPr lang="fr-CA" altLang="ko-KR" i="1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1714500" lvl="3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Pct val="85000"/>
              <a:buFont typeface="+mj-lt"/>
              <a:buAutoNum type="arabicPeriod" startAt="15"/>
            </a:pP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insérer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n’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dans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dirty="0">
                <a:solidFill>
                  <a:srgbClr val="000066"/>
                </a:solidFill>
                <a:ea typeface="굴림" charset="-127"/>
                <a:cs typeface="Calibri"/>
              </a:rPr>
              <a:t>en triant les nœuds en ordre croissant selon </a:t>
            </a:r>
            <a:r>
              <a:rPr lang="fr-CA" altLang="ko-KR" i="1" dirty="0">
                <a:solidFill>
                  <a:srgbClr val="000066"/>
                </a:solidFill>
                <a:ea typeface="굴림" charset="-127"/>
                <a:cs typeface="Calibri"/>
              </a:rPr>
              <a:t>f</a:t>
            </a:r>
            <a:r>
              <a:rPr lang="fr-CA" altLang="ko-KR" dirty="0">
                <a:solidFill>
                  <a:srgbClr val="000066"/>
                </a:solidFill>
                <a:ea typeface="굴림" charset="-127"/>
                <a:cs typeface="Calibri"/>
              </a:rPr>
              <a:t>(</a:t>
            </a:r>
            <a:r>
              <a:rPr lang="fr-CA" altLang="ko-KR" i="1" dirty="0">
                <a:solidFill>
                  <a:srgbClr val="000066"/>
                </a:solidFill>
                <a:ea typeface="굴림" charset="-127"/>
                <a:cs typeface="Calibri"/>
              </a:rPr>
              <a:t>n</a:t>
            </a:r>
            <a:r>
              <a:rPr lang="fr-CA" altLang="ko-KR" dirty="0">
                <a:solidFill>
                  <a:srgbClr val="000066"/>
                </a:solidFill>
                <a:ea typeface="굴림" charset="-127"/>
                <a:cs typeface="Calibri"/>
              </a:rPr>
              <a:t>)</a:t>
            </a:r>
            <a:endParaRPr lang="fr-CA" altLang="ko-KR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>
              <a:buNone/>
            </a:pPr>
            <a:endParaRPr lang="fr-CA" dirty="0">
              <a:cs typeface="Calibri"/>
            </a:endParaRPr>
          </a:p>
          <a:p>
            <a:endParaRPr lang="en-CA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générique de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recherche </a:t>
            </a:r>
            <a:r>
              <a:rPr lang="fr-CA" dirty="0"/>
              <a:t>dans un graphe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84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lang="en-US" altLang="ko-KR" sz="2800">
                <a:latin typeface="Times New Roman" charset="0"/>
                <a:ea typeface="굴림" charset="-127"/>
                <a:cs typeface="굴림" charset="-127"/>
                <a:sym typeface="Symbol" charset="2"/>
              </a:rPr>
              <a:t> </a:t>
            </a:r>
          </a:p>
        </p:txBody>
      </p:sp>
      <p:grpSp>
        <p:nvGrpSpPr>
          <p:cNvPr id="68" name="Group 55"/>
          <p:cNvGrpSpPr>
            <a:grpSpLocks/>
          </p:cNvGrpSpPr>
          <p:nvPr/>
        </p:nvGrpSpPr>
        <p:grpSpPr bwMode="auto">
          <a:xfrm>
            <a:off x="822202" y="2109405"/>
            <a:ext cx="7381875" cy="3538538"/>
            <a:chOff x="-1962" y="1632"/>
            <a:chExt cx="4650" cy="2229"/>
          </a:xfrm>
        </p:grpSpPr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1008" y="1968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1026" y="1944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8" y="2520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435" y="2496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3" name="Oval 9"/>
            <p:cNvSpPr>
              <a:spLocks noChangeArrowheads="1"/>
            </p:cNvSpPr>
            <p:nvPr/>
          </p:nvSpPr>
          <p:spPr bwMode="auto">
            <a:xfrm>
              <a:off x="1042" y="2520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060" y="2496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5" name="Oval 11"/>
            <p:cNvSpPr>
              <a:spLocks noChangeArrowheads="1"/>
            </p:cNvSpPr>
            <p:nvPr/>
          </p:nvSpPr>
          <p:spPr bwMode="auto">
            <a:xfrm>
              <a:off x="1824" y="254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826" y="2496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noProof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1008" y="302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1025" y="3000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994" y="362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1011" y="3600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6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1810" y="3048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1827" y="3024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5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>
              <a:off x="1152" y="2160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1296" y="2112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 flipH="1">
              <a:off x="624" y="2112"/>
              <a:ext cx="38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720" y="2640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>
              <a:off x="576" y="2736"/>
              <a:ext cx="432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>
              <a:off x="1152" y="2736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>
              <a:off x="1152" y="3216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1968" y="273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H="1">
              <a:off x="1296" y="3264"/>
              <a:ext cx="57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1136" y="17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9</a:t>
              </a: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1952" y="2352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1232" y="29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>
              <a:off x="2096" y="29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6" name="Text Box 32"/>
            <p:cNvSpPr txBox="1">
              <a:spLocks noChangeArrowheads="1"/>
            </p:cNvSpPr>
            <p:nvPr/>
          </p:nvSpPr>
          <p:spPr bwMode="auto">
            <a:xfrm>
              <a:off x="1280" y="24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224" y="24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232" y="36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719" y="2112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1535" y="2112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101" name="Text Box 37"/>
            <p:cNvSpPr txBox="1">
              <a:spLocks noChangeArrowheads="1"/>
            </p:cNvSpPr>
            <p:nvPr/>
          </p:nvSpPr>
          <p:spPr bwMode="auto">
            <a:xfrm>
              <a:off x="767" y="244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02" name="Text Box 38"/>
            <p:cNvSpPr txBox="1">
              <a:spLocks noChangeArrowheads="1"/>
            </p:cNvSpPr>
            <p:nvPr/>
          </p:nvSpPr>
          <p:spPr bwMode="auto">
            <a:xfrm>
              <a:off x="719" y="2736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1967" y="2736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104" name="Text Box 40"/>
            <p:cNvSpPr txBox="1">
              <a:spLocks noChangeArrowheads="1"/>
            </p:cNvSpPr>
            <p:nvPr/>
          </p:nvSpPr>
          <p:spPr bwMode="auto">
            <a:xfrm>
              <a:off x="1151" y="268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1151" y="3264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1535" y="340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1151" y="220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536" y="168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578" y="1632"/>
              <a:ext cx="407" cy="21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h(n</a:t>
              </a:r>
              <a:r>
                <a:rPr kumimoji="0" lang="fr-CA" sz="1600" b="0" u="none" strike="noStrike" kern="0" cap="none" spc="0" normalizeH="0" baseline="-2500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)</a:t>
              </a:r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 flipH="1">
              <a:off x="1296" y="1776"/>
              <a:ext cx="28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064" y="2016"/>
              <a:ext cx="624" cy="21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c(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,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)</a:t>
              </a:r>
            </a:p>
          </p:txBody>
        </p:sp>
        <p:sp>
          <p:nvSpPr>
            <p:cNvPr id="112" name="Line 48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-1962" y="1680"/>
              <a:ext cx="1881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1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Routes entre les </a:t>
              </a:r>
              <a:r>
                <a:rPr kumimoji="0" lang="fr-CA" sz="18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villes</a:t>
              </a:r>
              <a:r>
                <a:rPr kumimoji="0" lang="fr-FR" sz="18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:</a:t>
              </a:r>
              <a:endParaRPr kumimoji="0" lang="fr-CA" sz="18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sz="1600" i="1" kern="0" dirty="0" smtClean="0">
                  <a:solidFill>
                    <a:sysClr val="windowText" lastClr="000000"/>
                  </a:solidFill>
                  <a:ea typeface="굴림" charset="-127"/>
                  <a:cs typeface="Calibri"/>
                </a:rPr>
                <a:t>n</a:t>
              </a:r>
              <a:r>
                <a:rPr kumimoji="0" lang="fr-CA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0</a:t>
              </a:r>
              <a:r>
                <a:rPr kumimoji="0" lang="fr-F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:</a:t>
              </a:r>
              <a:r>
                <a:rPr kumimoji="0" lang="fr-CA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ville de départ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sz="1600" i="1" kern="0" dirty="0" smtClean="0">
                  <a:solidFill>
                    <a:sysClr val="windowText" lastClr="000000"/>
                  </a:solidFill>
                  <a:ea typeface="굴림" charset="-127"/>
                  <a:cs typeface="Calibri"/>
                </a:rPr>
                <a:t>n</a:t>
              </a:r>
              <a:r>
                <a:rPr kumimoji="0" lang="fr-CA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6</a:t>
              </a:r>
              <a:r>
                <a:rPr kumimoji="0" lang="fr-F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:</a:t>
              </a:r>
              <a:r>
                <a:rPr kumimoji="0" lang="fr-CA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destination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h</a:t>
              </a: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:</a:t>
              </a:r>
              <a:r>
                <a:rPr kumimoji="0" lang="fr-CA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distance à </a:t>
              </a:r>
              <a:r>
                <a:rPr kumimoji="0" lang="fr-CA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vol 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d’oiseau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sz="1600" i="1" kern="0" dirty="0" smtClean="0">
                  <a:solidFill>
                    <a:srgbClr val="3399FF"/>
                  </a:solidFill>
                  <a:ea typeface="굴림" charset="-127"/>
                  <a:cs typeface="Calibri"/>
                </a:rPr>
                <a:t>c</a:t>
              </a:r>
              <a:r>
                <a:rPr kumimoji="0" lang="fr-F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:</a:t>
              </a:r>
              <a:r>
                <a:rPr kumimoji="0" lang="fr-CA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 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distance réelle entre deux ville</a:t>
              </a:r>
            </a:p>
          </p:txBody>
        </p:sp>
      </p:grpSp>
      <p:sp>
        <p:nvSpPr>
          <p:cNvPr id="125" name="Espace réservé de la date 1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26" name="Espace réservé du numéro de diapositive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>
                <a:latin typeface="Calibri"/>
                <a:cs typeface="Calibri"/>
              </a:rPr>
              <a:pPr/>
              <a:t>22</a:t>
            </a:fld>
            <a:endParaRPr lang="fr-CA">
              <a:latin typeface="Calibri"/>
              <a:cs typeface="Calibri"/>
            </a:endParaRPr>
          </a:p>
        </p:txBody>
      </p:sp>
      <p:sp>
        <p:nvSpPr>
          <p:cNvPr id="127" name="Espace réservé du pied de page 1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A* avec recherche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dans </a:t>
            </a:r>
            <a:r>
              <a:rPr lang="fr-CA" dirty="0"/>
              <a:t>une ville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15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lang="en-US" altLang="ko-KR" sz="2800">
                <a:latin typeface="Times New Roman" charset="0"/>
                <a:ea typeface="굴림" charset="-127"/>
                <a:cs typeface="굴림" charset="-127"/>
                <a:sym typeface="Symbol" charset="2"/>
              </a:rPr>
              <a:t> </a:t>
            </a:r>
          </a:p>
        </p:txBody>
      </p:sp>
      <p:grpSp>
        <p:nvGrpSpPr>
          <p:cNvPr id="68" name="Group 55"/>
          <p:cNvGrpSpPr>
            <a:grpSpLocks/>
          </p:cNvGrpSpPr>
          <p:nvPr/>
        </p:nvGrpSpPr>
        <p:grpSpPr bwMode="auto">
          <a:xfrm>
            <a:off x="5477340" y="174625"/>
            <a:ext cx="3619501" cy="3538538"/>
            <a:chOff x="224" y="1632"/>
            <a:chExt cx="2280" cy="2229"/>
          </a:xfrm>
        </p:grpSpPr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1008" y="1968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1026" y="1944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8" y="2520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435" y="2496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3" name="Oval 9"/>
            <p:cNvSpPr>
              <a:spLocks noChangeArrowheads="1"/>
            </p:cNvSpPr>
            <p:nvPr/>
          </p:nvSpPr>
          <p:spPr bwMode="auto">
            <a:xfrm>
              <a:off x="1042" y="2520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060" y="2496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5" name="Oval 11"/>
            <p:cNvSpPr>
              <a:spLocks noChangeArrowheads="1"/>
            </p:cNvSpPr>
            <p:nvPr/>
          </p:nvSpPr>
          <p:spPr bwMode="auto">
            <a:xfrm>
              <a:off x="1824" y="254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826" y="2496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noProof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1008" y="302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1025" y="3000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994" y="362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1011" y="3600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6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1810" y="3048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1827" y="3024"/>
              <a:ext cx="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i="1" kern="0" dirty="0">
                  <a:solidFill>
                    <a:sysClr val="windowText" lastClr="000000"/>
                  </a:solidFill>
                  <a:ea typeface="굴림" charset="-127"/>
                  <a:cs typeface="굴림" charset="-127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5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>
              <a:off x="1152" y="2160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1296" y="2112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 flipH="1">
              <a:off x="624" y="2112"/>
              <a:ext cx="38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720" y="2640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>
              <a:off x="576" y="2736"/>
              <a:ext cx="432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>
              <a:off x="1152" y="2736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>
              <a:off x="1152" y="3216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1968" y="273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H="1">
              <a:off x="1296" y="3264"/>
              <a:ext cx="57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1136" y="17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9</a:t>
              </a: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1952" y="2352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1232" y="29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>
              <a:off x="2096" y="29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6" name="Text Box 32"/>
            <p:cNvSpPr txBox="1">
              <a:spLocks noChangeArrowheads="1"/>
            </p:cNvSpPr>
            <p:nvPr/>
          </p:nvSpPr>
          <p:spPr bwMode="auto">
            <a:xfrm>
              <a:off x="1280" y="24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224" y="24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232" y="36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719" y="2112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1535" y="2112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101" name="Text Box 37"/>
            <p:cNvSpPr txBox="1">
              <a:spLocks noChangeArrowheads="1"/>
            </p:cNvSpPr>
            <p:nvPr/>
          </p:nvSpPr>
          <p:spPr bwMode="auto">
            <a:xfrm>
              <a:off x="767" y="244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02" name="Text Box 38"/>
            <p:cNvSpPr txBox="1">
              <a:spLocks noChangeArrowheads="1"/>
            </p:cNvSpPr>
            <p:nvPr/>
          </p:nvSpPr>
          <p:spPr bwMode="auto">
            <a:xfrm>
              <a:off x="719" y="2736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1967" y="2736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104" name="Text Box 40"/>
            <p:cNvSpPr txBox="1">
              <a:spLocks noChangeArrowheads="1"/>
            </p:cNvSpPr>
            <p:nvPr/>
          </p:nvSpPr>
          <p:spPr bwMode="auto">
            <a:xfrm>
              <a:off x="1151" y="268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1151" y="3264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1535" y="340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1151" y="220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536" y="168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578" y="1632"/>
              <a:ext cx="407" cy="21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h(n</a:t>
              </a:r>
              <a:r>
                <a:rPr kumimoji="0" lang="fr-CA" sz="1600" b="0" u="none" strike="noStrike" kern="0" cap="none" spc="0" normalizeH="0" baseline="-2500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)</a:t>
              </a:r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 flipH="1">
              <a:off x="1296" y="1776"/>
              <a:ext cx="28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1880" y="1968"/>
              <a:ext cx="624" cy="21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c(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,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n</a:t>
              </a:r>
              <a:r>
                <a:rPr kumimoji="0" lang="fr-CA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)</a:t>
              </a:r>
            </a:p>
          </p:txBody>
        </p:sp>
        <p:sp>
          <p:nvSpPr>
            <p:cNvPr id="112" name="Line 48"/>
            <p:cNvSpPr>
              <a:spLocks noChangeShapeType="1"/>
            </p:cNvSpPr>
            <p:nvPr/>
          </p:nvSpPr>
          <p:spPr bwMode="auto">
            <a:xfrm flipH="1">
              <a:off x="1680" y="2112"/>
              <a:ext cx="192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7" name="Text Box 54"/>
          <p:cNvSpPr txBox="1">
            <a:spLocks noChangeArrowheads="1"/>
          </p:cNvSpPr>
          <p:nvPr/>
        </p:nvSpPr>
        <p:spPr bwMode="auto">
          <a:xfrm>
            <a:off x="245538" y="2462213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b="1" u="sng" dirty="0" smtClean="0">
                <a:latin typeface="Calibri"/>
                <a:ea typeface="굴림" charset="-127"/>
                <a:cs typeface="Calibri"/>
              </a:rPr>
              <a:t>Contenu 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de </a:t>
            </a:r>
            <a:r>
              <a:rPr lang="fr-CA" b="1" i="1" u="sng" dirty="0">
                <a:latin typeface="Calibri"/>
                <a:ea typeface="굴림" charset="-127"/>
                <a:cs typeface="Calibri"/>
              </a:rPr>
              <a:t>open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 à chaque itération (état, f, parent</a:t>
            </a:r>
            <a:r>
              <a:rPr lang="fr-CA" b="1" u="sng" dirty="0" smtClean="0">
                <a:latin typeface="Calibri"/>
                <a:ea typeface="굴림" charset="-127"/>
                <a:cs typeface="Calibri"/>
              </a:rPr>
              <a:t>)</a:t>
            </a:r>
            <a:r>
              <a:rPr lang="fr-FR" b="1" u="sng" dirty="0" smtClean="0">
                <a:latin typeface="Calibri"/>
                <a:ea typeface="굴림" charset="-127"/>
                <a:cs typeface="Calibri"/>
              </a:rPr>
              <a:t> :</a:t>
            </a:r>
            <a:endParaRPr lang="fr-CA" b="1" u="sng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125" name="Espace réservé de la date 1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26" name="Espace réservé du numéro de diapositive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>
                <a:latin typeface="Calibri"/>
                <a:cs typeface="Calibri"/>
              </a:rPr>
              <a:pPr/>
              <a:t>23</a:t>
            </a:fld>
            <a:endParaRPr lang="fr-CA">
              <a:latin typeface="Calibri"/>
              <a:cs typeface="Calibri"/>
            </a:endParaRPr>
          </a:p>
        </p:txBody>
      </p:sp>
      <p:sp>
        <p:nvSpPr>
          <p:cNvPr id="127" name="Espace réservé du pied de page 1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grpSp>
        <p:nvGrpSpPr>
          <p:cNvPr id="4" name="Grouper 3"/>
          <p:cNvGrpSpPr/>
          <p:nvPr/>
        </p:nvGrpSpPr>
        <p:grpSpPr>
          <a:xfrm>
            <a:off x="272965" y="3171826"/>
            <a:ext cx="6526932" cy="375078"/>
            <a:chOff x="272965" y="3171826"/>
            <a:chExt cx="6526932" cy="375078"/>
          </a:xfrm>
        </p:grpSpPr>
        <p:sp>
          <p:nvSpPr>
            <p:cNvPr id="114" name="Text Box 51"/>
            <p:cNvSpPr txBox="1">
              <a:spLocks noChangeArrowheads="1"/>
            </p:cNvSpPr>
            <p:nvPr/>
          </p:nvSpPr>
          <p:spPr bwMode="auto">
            <a:xfrm>
              <a:off x="272965" y="3171826"/>
              <a:ext cx="34417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indent="-457200"/>
              <a:r>
                <a:rPr lang="fr-CA" dirty="0">
                  <a:latin typeface="Calibri"/>
                  <a:ea typeface="굴림" charset="-127"/>
                  <a:cs typeface="Calibri"/>
                </a:rPr>
                <a:t>1. </a:t>
              </a:r>
              <a:r>
                <a:rPr lang="fr-CA" dirty="0" smtClean="0">
                  <a:latin typeface="Calibri"/>
                  <a:ea typeface="굴림" charset="-127"/>
                  <a:cs typeface="Calibri"/>
                </a:rPr>
                <a:t>(</a:t>
              </a:r>
              <a:r>
                <a:rPr lang="fr-FR" i="1" dirty="0" smtClean="0">
                  <a:latin typeface="Calibri"/>
                  <a:ea typeface="굴림" charset="-127"/>
                  <a:cs typeface="Calibri"/>
                </a:rPr>
                <a:t>n</a:t>
              </a:r>
              <a:r>
                <a:rPr lang="fr-CA" baseline="-25000" dirty="0" smtClean="0">
                  <a:latin typeface="Calibri"/>
                  <a:ea typeface="굴림" charset="-127"/>
                  <a:cs typeface="Calibri"/>
                </a:rPr>
                <a:t>0</a:t>
              </a:r>
              <a:r>
                <a:rPr lang="fr-CA" dirty="0">
                  <a:latin typeface="Calibri"/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latin typeface="Calibri"/>
                  <a:ea typeface="굴림" charset="-127"/>
                  <a:cs typeface="Calibri"/>
                </a:rPr>
                <a:t>void</a:t>
              </a:r>
              <a:r>
                <a:rPr lang="fr-CA" dirty="0">
                  <a:latin typeface="Calibri"/>
                  <a:ea typeface="굴림" charset="-127"/>
                  <a:cs typeface="Calibri"/>
                </a:rPr>
                <a:t>)</a:t>
              </a:r>
            </a:p>
          </p:txBody>
        </p:sp>
        <p:sp>
          <p:nvSpPr>
            <p:cNvPr id="128" name="Text Box 51"/>
            <p:cNvSpPr txBox="1">
              <a:spLocks noChangeArrowheads="1"/>
            </p:cNvSpPr>
            <p:nvPr/>
          </p:nvSpPr>
          <p:spPr bwMode="auto">
            <a:xfrm>
              <a:off x="3358197" y="3180192"/>
              <a:ext cx="34417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indent="-457200"/>
              <a:r>
                <a:rPr lang="fr-CA" dirty="0">
                  <a:latin typeface="Calibri"/>
                  <a:ea typeface="굴림" charset="-127"/>
                  <a:cs typeface="Calibri"/>
                </a:rPr>
                <a:t>1.  </a:t>
              </a:r>
              <a:r>
                <a:rPr lang="fr-CA" dirty="0" smtClean="0">
                  <a:latin typeface="Calibri"/>
                  <a:ea typeface="굴림" charset="-127"/>
                  <a:cs typeface="Calibri"/>
                </a:rPr>
                <a:t>Vide</a:t>
              </a:r>
              <a:endParaRPr lang="fr-CA" dirty="0">
                <a:latin typeface="Calibri"/>
                <a:ea typeface="굴림" charset="-127"/>
                <a:cs typeface="Calibri"/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253915" y="3541713"/>
            <a:ext cx="6418982" cy="377698"/>
            <a:chOff x="253915" y="3541713"/>
            <a:chExt cx="6418982" cy="377698"/>
          </a:xfrm>
        </p:grpSpPr>
        <p:sp>
          <p:nvSpPr>
            <p:cNvPr id="118" name="Rectangle 56"/>
            <p:cNvSpPr>
              <a:spLocks noChangeArrowheads="1"/>
            </p:cNvSpPr>
            <p:nvPr/>
          </p:nvSpPr>
          <p:spPr bwMode="auto">
            <a:xfrm>
              <a:off x="253915" y="3541713"/>
              <a:ext cx="33337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2.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1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,5,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0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), 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2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,6,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0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),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,7,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0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29" name="Rectangle 56"/>
            <p:cNvSpPr>
              <a:spLocks noChangeArrowheads="1"/>
            </p:cNvSpPr>
            <p:nvPr/>
          </p:nvSpPr>
          <p:spPr bwMode="auto">
            <a:xfrm>
              <a:off x="3339147" y="3550079"/>
              <a:ext cx="333375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indent="-457200" defTabSz="914400"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2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.</a:t>
              </a:r>
              <a:r>
                <a:rPr kumimoji="0" lang="fr-CA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lang="fr-CA" dirty="0">
                  <a:ea typeface="굴림" charset="-127"/>
                  <a:cs typeface="Calibri"/>
                </a:rPr>
                <a:t>(</a:t>
              </a:r>
              <a:r>
                <a:rPr lang="fr-FR" i="1" dirty="0">
                  <a:ea typeface="굴림" charset="-127"/>
                  <a:cs typeface="Calibri"/>
                </a:rPr>
                <a:t>n</a:t>
              </a:r>
              <a:r>
                <a:rPr lang="fr-CA" baseline="-25000" dirty="0">
                  <a:ea typeface="굴림" charset="-127"/>
                  <a:cs typeface="Calibri"/>
                </a:rPr>
                <a:t>0</a:t>
              </a:r>
              <a:r>
                <a:rPr lang="fr-CA" dirty="0"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ea typeface="굴림" charset="-127"/>
                  <a:cs typeface="Calibri"/>
                </a:rPr>
                <a:t>void</a:t>
              </a:r>
              <a:r>
                <a:rPr lang="fr-CA" dirty="0" smtClean="0">
                  <a:ea typeface="굴림" charset="-127"/>
                  <a:cs typeface="Calibri"/>
                </a:rPr>
                <a:t>)</a:t>
              </a:r>
              <a:endParaRPr lang="fr-CA" dirty="0">
                <a:ea typeface="굴림" charset="-127"/>
                <a:cs typeface="Calibri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253915" y="3849688"/>
            <a:ext cx="6638057" cy="377698"/>
            <a:chOff x="253915" y="3849688"/>
            <a:chExt cx="6638057" cy="377698"/>
          </a:xfrm>
        </p:grpSpPr>
        <p:sp>
          <p:nvSpPr>
            <p:cNvPr id="119" name="Rectangle 57"/>
            <p:cNvSpPr>
              <a:spLocks noChangeArrowheads="1"/>
            </p:cNvSpPr>
            <p:nvPr/>
          </p:nvSpPr>
          <p:spPr bwMode="auto">
            <a:xfrm>
              <a:off x="253915" y="3849688"/>
              <a:ext cx="35528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3.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2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,6,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0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), 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,7,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0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),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5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,12,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1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30" name="Rectangle 57"/>
            <p:cNvSpPr>
              <a:spLocks noChangeArrowheads="1"/>
            </p:cNvSpPr>
            <p:nvPr/>
          </p:nvSpPr>
          <p:spPr bwMode="auto">
            <a:xfrm>
              <a:off x="3339147" y="3858054"/>
              <a:ext cx="355282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914400"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3. </a:t>
              </a:r>
              <a:r>
                <a:rPr lang="fr-CA" dirty="0">
                  <a:ea typeface="굴림" charset="-127"/>
                  <a:cs typeface="Calibri"/>
                </a:rPr>
                <a:t>(</a:t>
              </a:r>
              <a:r>
                <a:rPr lang="fr-FR" i="1" dirty="0">
                  <a:ea typeface="굴림" charset="-127"/>
                  <a:cs typeface="Calibri"/>
                </a:rPr>
                <a:t>n</a:t>
              </a:r>
              <a:r>
                <a:rPr lang="fr-CA" baseline="-25000" dirty="0">
                  <a:ea typeface="굴림" charset="-127"/>
                  <a:cs typeface="Calibri"/>
                </a:rPr>
                <a:t>0</a:t>
              </a:r>
              <a:r>
                <a:rPr lang="fr-CA" dirty="0"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ea typeface="굴림" charset="-127"/>
                  <a:cs typeface="Calibri"/>
                </a:rPr>
                <a:t>void</a:t>
              </a:r>
              <a:r>
                <a:rPr lang="fr-CA" dirty="0" smtClean="0">
                  <a:ea typeface="굴림" charset="-127"/>
                  <a:cs typeface="Calibri"/>
                </a:rPr>
                <a:t>)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1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)</a:t>
              </a:r>
              <a:endPara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272965" y="4159251"/>
            <a:ext cx="6590432" cy="377698"/>
            <a:chOff x="272965" y="4159251"/>
            <a:chExt cx="6590432" cy="377698"/>
          </a:xfrm>
        </p:grpSpPr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272965" y="4159251"/>
              <a:ext cx="350520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4.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,7,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0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 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4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,9,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2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 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5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,12,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1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31" name="Rectangle 58"/>
            <p:cNvSpPr>
              <a:spLocks noChangeArrowheads="1"/>
            </p:cNvSpPr>
            <p:nvPr/>
          </p:nvSpPr>
          <p:spPr bwMode="auto">
            <a:xfrm>
              <a:off x="3358197" y="4167617"/>
              <a:ext cx="35052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914400"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4. </a:t>
              </a:r>
              <a:r>
                <a:rPr lang="fr-CA" dirty="0">
                  <a:ea typeface="굴림" charset="-127"/>
                  <a:cs typeface="Calibri"/>
                </a:rPr>
                <a:t>(</a:t>
              </a:r>
              <a:r>
                <a:rPr lang="fr-FR" i="1" dirty="0">
                  <a:ea typeface="굴림" charset="-127"/>
                  <a:cs typeface="Calibri"/>
                </a:rPr>
                <a:t>n</a:t>
              </a:r>
              <a:r>
                <a:rPr lang="fr-CA" baseline="-25000" dirty="0">
                  <a:ea typeface="굴림" charset="-127"/>
                  <a:cs typeface="Calibri"/>
                </a:rPr>
                <a:t>0</a:t>
              </a:r>
              <a:r>
                <a:rPr lang="fr-CA" dirty="0"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ea typeface="굴림" charset="-127"/>
                  <a:cs typeface="Calibri"/>
                </a:rPr>
                <a:t>void</a:t>
              </a:r>
              <a:r>
                <a:rPr lang="fr-CA" dirty="0">
                  <a:ea typeface="굴림" charset="-127"/>
                  <a:cs typeface="Calibri"/>
                </a:rPr>
                <a:t>)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1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)</a:t>
              </a:r>
              <a:r>
                <a:rPr lang="fr-CA" kern="0" dirty="0" smtClean="0">
                  <a:solidFill>
                    <a:sysClr val="windowText" lastClr="000000"/>
                  </a:solidFill>
                  <a:latin typeface="Calibri"/>
                  <a:cs typeface="Calibri"/>
                </a:rPr>
                <a:t>, 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2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,6,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 </a:t>
              </a: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272965" y="4448176"/>
            <a:ext cx="8108431" cy="377698"/>
            <a:chOff x="272965" y="4448176"/>
            <a:chExt cx="8108431" cy="377698"/>
          </a:xfrm>
        </p:grpSpPr>
        <p:sp>
          <p:nvSpPr>
            <p:cNvPr id="121" name="Rectangle 59"/>
            <p:cNvSpPr>
              <a:spLocks noChangeArrowheads="1"/>
            </p:cNvSpPr>
            <p:nvPr/>
          </p:nvSpPr>
          <p:spPr bwMode="auto">
            <a:xfrm>
              <a:off x="272965" y="4448176"/>
              <a:ext cx="3514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5.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2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,5,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 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4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,6,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 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5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,12,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1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32" name="Rectangle 59"/>
            <p:cNvSpPr>
              <a:spLocks noChangeArrowheads="1"/>
            </p:cNvSpPr>
            <p:nvPr/>
          </p:nvSpPr>
          <p:spPr bwMode="auto">
            <a:xfrm>
              <a:off x="3358197" y="4456542"/>
              <a:ext cx="5023199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914400"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5. </a:t>
              </a:r>
              <a:r>
                <a:rPr lang="fr-CA" dirty="0">
                  <a:ea typeface="굴림" charset="-127"/>
                  <a:cs typeface="Calibri"/>
                </a:rPr>
                <a:t>(</a:t>
              </a:r>
              <a:r>
                <a:rPr lang="fr-FR" i="1" dirty="0">
                  <a:ea typeface="굴림" charset="-127"/>
                  <a:cs typeface="Calibri"/>
                </a:rPr>
                <a:t>n</a:t>
              </a:r>
              <a:r>
                <a:rPr lang="fr-CA" baseline="-25000" dirty="0">
                  <a:ea typeface="굴림" charset="-127"/>
                  <a:cs typeface="Calibri"/>
                </a:rPr>
                <a:t>0</a:t>
              </a:r>
              <a:r>
                <a:rPr lang="fr-CA" dirty="0"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ea typeface="굴림" charset="-127"/>
                  <a:cs typeface="Calibri"/>
                </a:rPr>
                <a:t>void</a:t>
              </a:r>
              <a:r>
                <a:rPr lang="fr-CA" dirty="0">
                  <a:ea typeface="굴림" charset="-127"/>
                  <a:cs typeface="Calibri"/>
                </a:rPr>
                <a:t>)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1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), 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,7,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)</a:t>
              </a:r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72965" y="4748213"/>
            <a:ext cx="9114900" cy="377698"/>
            <a:chOff x="272965" y="4748213"/>
            <a:chExt cx="9114900" cy="377698"/>
          </a:xfrm>
        </p:grpSpPr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272965" y="4748213"/>
              <a:ext cx="28289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6.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4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,6,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 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5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,12,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1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33" name="Rectangle 60"/>
            <p:cNvSpPr>
              <a:spLocks noChangeArrowheads="1"/>
            </p:cNvSpPr>
            <p:nvPr/>
          </p:nvSpPr>
          <p:spPr bwMode="auto">
            <a:xfrm>
              <a:off x="3358197" y="4756579"/>
              <a:ext cx="602966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914400"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6. </a:t>
              </a:r>
              <a:r>
                <a:rPr lang="fr-CA" dirty="0" smtClean="0">
                  <a:ea typeface="굴림" charset="-127"/>
                  <a:cs typeface="Calibri"/>
                </a:rPr>
                <a:t>(</a:t>
              </a:r>
              <a:r>
                <a:rPr lang="fr-FR" i="1" dirty="0">
                  <a:ea typeface="굴림" charset="-127"/>
                  <a:cs typeface="Calibri"/>
                </a:rPr>
                <a:t>n</a:t>
              </a:r>
              <a:r>
                <a:rPr lang="fr-CA" baseline="-25000" dirty="0">
                  <a:ea typeface="굴림" charset="-127"/>
                  <a:cs typeface="Calibri"/>
                </a:rPr>
                <a:t>0</a:t>
              </a:r>
              <a:r>
                <a:rPr lang="fr-CA" dirty="0"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ea typeface="굴림" charset="-127"/>
                  <a:cs typeface="Calibri"/>
                </a:rPr>
                <a:t>void</a:t>
              </a:r>
              <a:r>
                <a:rPr lang="fr-CA" dirty="0">
                  <a:ea typeface="굴림" charset="-127"/>
                  <a:cs typeface="Calibri"/>
                </a:rPr>
                <a:t>)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1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,</a:t>
              </a:r>
              <a:r>
                <a:rPr lang="fr-FR" i="1" kern="0" dirty="0" smtClean="0">
                  <a:solidFill>
                    <a:sysClr val="windowText" lastClr="000000"/>
                  </a:solidFill>
                  <a:cs typeface="Calibri"/>
                </a:rPr>
                <a:t> 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,7,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), 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2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</a:t>
              </a: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272965" y="5075238"/>
            <a:ext cx="9114900" cy="377698"/>
            <a:chOff x="272965" y="5075238"/>
            <a:chExt cx="9114900" cy="377698"/>
          </a:xfrm>
        </p:grpSpPr>
        <p:sp>
          <p:nvSpPr>
            <p:cNvPr id="123" name="Rectangle 61"/>
            <p:cNvSpPr>
              <a:spLocks noChangeArrowheads="1"/>
            </p:cNvSpPr>
            <p:nvPr/>
          </p:nvSpPr>
          <p:spPr bwMode="auto">
            <a:xfrm>
              <a:off x="272965" y="5075238"/>
              <a:ext cx="292417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7.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6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,7,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4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),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(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5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,12,</a:t>
              </a:r>
              <a:r>
                <a:rPr kumimoji="0" lang="fr-FR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1</a:t>
              </a: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34" name="Rectangle 61"/>
            <p:cNvSpPr>
              <a:spLocks noChangeArrowheads="1"/>
            </p:cNvSpPr>
            <p:nvPr/>
          </p:nvSpPr>
          <p:spPr bwMode="auto">
            <a:xfrm>
              <a:off x="3358197" y="5083604"/>
              <a:ext cx="602966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914400"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7. </a:t>
              </a:r>
              <a:r>
                <a:rPr lang="fr-CA" dirty="0">
                  <a:ea typeface="굴림" charset="-127"/>
                  <a:cs typeface="Calibri"/>
                </a:rPr>
                <a:t>(</a:t>
              </a:r>
              <a:r>
                <a:rPr lang="fr-FR" i="1" dirty="0">
                  <a:ea typeface="굴림" charset="-127"/>
                  <a:cs typeface="Calibri"/>
                </a:rPr>
                <a:t>n</a:t>
              </a:r>
              <a:r>
                <a:rPr lang="fr-CA" baseline="-25000" dirty="0">
                  <a:ea typeface="굴림" charset="-127"/>
                  <a:cs typeface="Calibri"/>
                </a:rPr>
                <a:t>0</a:t>
              </a:r>
              <a:r>
                <a:rPr lang="fr-CA" dirty="0"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ea typeface="굴림" charset="-127"/>
                  <a:cs typeface="Calibri"/>
                </a:rPr>
                <a:t>void</a:t>
              </a:r>
              <a:r>
                <a:rPr lang="fr-CA" dirty="0">
                  <a:ea typeface="굴림" charset="-127"/>
                  <a:cs typeface="Calibri"/>
                </a:rPr>
                <a:t>)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1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), 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,7,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2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)</a:t>
              </a:r>
              <a:r>
                <a:rPr lang="fr-CA" kern="0" dirty="0" smtClean="0">
                  <a:solidFill>
                    <a:sysClr val="windowText" lastClr="000000"/>
                  </a:solidFill>
                  <a:latin typeface="Calibri"/>
                  <a:cs typeface="Calibri"/>
                </a:rPr>
                <a:t>, 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4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,6,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</a:t>
              </a:r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279315" y="5432426"/>
            <a:ext cx="9108550" cy="377698"/>
            <a:chOff x="279315" y="5432426"/>
            <a:chExt cx="9108550" cy="377698"/>
          </a:xfrm>
        </p:grpSpPr>
        <p:sp>
          <p:nvSpPr>
            <p:cNvPr id="124" name="Rectangle 62"/>
            <p:cNvSpPr>
              <a:spLocks noChangeArrowheads="1"/>
            </p:cNvSpPr>
            <p:nvPr/>
          </p:nvSpPr>
          <p:spPr bwMode="auto">
            <a:xfrm>
              <a:off x="279315" y="5432426"/>
              <a:ext cx="23182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8. 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Solution</a:t>
              </a: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:</a:t>
              </a: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fr-FR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0</a:t>
              </a:r>
              <a:r>
                <a:rPr kumimoji="0" lang="fr-CA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</a:t>
              </a:r>
              <a:r>
                <a:rPr kumimoji="0" lang="fr-FR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3</a:t>
              </a:r>
              <a:r>
                <a:rPr kumimoji="0" lang="fr-CA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</a:t>
              </a:r>
              <a:r>
                <a:rPr kumimoji="0" lang="fr-FR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4</a:t>
              </a:r>
              <a:r>
                <a:rPr kumimoji="0" lang="fr-CA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,</a:t>
              </a:r>
              <a:r>
                <a:rPr kumimoji="0" lang="fr-FR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n</a:t>
              </a:r>
              <a:r>
                <a:rPr kumimoji="0" lang="fr-CA" sz="1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6</a:t>
              </a:r>
              <a:endPara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35" name="Rectangle 62"/>
            <p:cNvSpPr>
              <a:spLocks noChangeArrowheads="1"/>
            </p:cNvSpPr>
            <p:nvPr/>
          </p:nvSpPr>
          <p:spPr bwMode="auto">
            <a:xfrm>
              <a:off x="3364547" y="5440792"/>
              <a:ext cx="602331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914400"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8. </a:t>
              </a:r>
              <a:r>
                <a:rPr lang="fr-CA" dirty="0">
                  <a:ea typeface="굴림" charset="-127"/>
                  <a:cs typeface="Calibri"/>
                </a:rPr>
                <a:t>(</a:t>
              </a:r>
              <a:r>
                <a:rPr lang="fr-FR" i="1" dirty="0">
                  <a:ea typeface="굴림" charset="-127"/>
                  <a:cs typeface="Calibri"/>
                </a:rPr>
                <a:t>n</a:t>
              </a:r>
              <a:r>
                <a:rPr lang="fr-CA" baseline="-25000" dirty="0">
                  <a:ea typeface="굴림" charset="-127"/>
                  <a:cs typeface="Calibri"/>
                </a:rPr>
                <a:t>0</a:t>
              </a:r>
              <a:r>
                <a:rPr lang="fr-CA" dirty="0">
                  <a:ea typeface="굴림" charset="-127"/>
                  <a:cs typeface="Calibri"/>
                </a:rPr>
                <a:t>, 9, </a:t>
              </a:r>
              <a:r>
                <a:rPr lang="fr-CA" dirty="0" err="1">
                  <a:ea typeface="굴림" charset="-127"/>
                  <a:cs typeface="Calibri"/>
                </a:rPr>
                <a:t>void</a:t>
              </a:r>
              <a:r>
                <a:rPr lang="fr-CA" dirty="0">
                  <a:ea typeface="굴림" charset="-127"/>
                  <a:cs typeface="Calibri"/>
                </a:rPr>
                <a:t>)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1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,7,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0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2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,5,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), 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4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,6,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3</a:t>
              </a:r>
              <a:r>
                <a:rPr lang="fr-CA" kern="0" dirty="0" smtClean="0">
                  <a:solidFill>
                    <a:sysClr val="windowText" lastClr="000000"/>
                  </a:solidFill>
                  <a:cs typeface="Calibri"/>
                </a:rPr>
                <a:t>)</a:t>
              </a:r>
              <a:r>
                <a:rPr lang="en-US" b="1" kern="0" baseline="-25000" dirty="0" smtClean="0">
                  <a:solidFill>
                    <a:sysClr val="windowText" lastClr="000000"/>
                  </a:solidFill>
                  <a:latin typeface="Calibri"/>
                  <a:cs typeface="Calibri"/>
                </a:rPr>
                <a:t>,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Calibri"/>
                  <a:cs typeface="Calibri"/>
                </a:rPr>
                <a:t> 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(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6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,7,</a:t>
              </a:r>
              <a:r>
                <a:rPr lang="fr-FR" i="1" kern="0" dirty="0">
                  <a:solidFill>
                    <a:sysClr val="windowText" lastClr="000000"/>
                  </a:solidFill>
                  <a:cs typeface="Calibri"/>
                </a:rPr>
                <a:t>n</a:t>
              </a:r>
              <a:r>
                <a:rPr lang="fr-CA" kern="0" baseline="-25000" dirty="0">
                  <a:solidFill>
                    <a:sysClr val="windowText" lastClr="000000"/>
                  </a:solidFill>
                  <a:cs typeface="Calibri"/>
                </a:rPr>
                <a:t>4</a:t>
              </a:r>
              <a:r>
                <a:rPr lang="fr-CA" kern="0" dirty="0">
                  <a:solidFill>
                    <a:sysClr val="windowText" lastClr="000000"/>
                  </a:solidFill>
                  <a:cs typeface="Calibri"/>
                </a:rPr>
                <a:t>)</a:t>
              </a:r>
            </a:p>
          </p:txBody>
        </p:sp>
      </p:grpSp>
      <p:sp>
        <p:nvSpPr>
          <p:cNvPr id="136" name="Text Box 54"/>
          <p:cNvSpPr txBox="1">
            <a:spLocks noChangeArrowheads="1"/>
          </p:cNvSpPr>
          <p:nvPr/>
        </p:nvSpPr>
        <p:spPr bwMode="auto">
          <a:xfrm>
            <a:off x="3313655" y="2473372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b="1" u="sng" dirty="0" smtClean="0">
                <a:latin typeface="Calibri"/>
                <a:ea typeface="굴림" charset="-127"/>
                <a:cs typeface="Calibri"/>
              </a:rPr>
              <a:t>Contenu 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de </a:t>
            </a:r>
            <a:r>
              <a:rPr lang="fr-CA" b="1" i="1" u="sng" dirty="0" err="1" smtClean="0">
                <a:latin typeface="Calibri"/>
                <a:ea typeface="굴림" charset="-127"/>
                <a:cs typeface="Calibri"/>
              </a:rPr>
              <a:t>closed</a:t>
            </a:r>
            <a:r>
              <a:rPr lang="fr-CA" b="1" i="1" u="sng" dirty="0" smtClean="0">
                <a:latin typeface="Calibri"/>
                <a:ea typeface="굴림" charset="-127"/>
                <a:cs typeface="Calibri"/>
              </a:rPr>
              <a:t> </a:t>
            </a:r>
            <a:r>
              <a:rPr lang="fr-CA" b="1" u="sng" dirty="0" smtClean="0">
                <a:latin typeface="Calibri"/>
                <a:ea typeface="굴림" charset="-127"/>
                <a:cs typeface="Calibri"/>
              </a:rPr>
              <a:t>à 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chaque itération </a:t>
            </a:r>
            <a:r>
              <a:rPr lang="fr-FR" b="1" u="sng" dirty="0" smtClean="0">
                <a:latin typeface="Calibri"/>
                <a:ea typeface="굴림" charset="-127"/>
                <a:cs typeface="Calibri"/>
              </a:rPr>
              <a:t>:</a:t>
            </a:r>
            <a:endParaRPr lang="fr-CA" b="1" u="sng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137" name="Titre 2"/>
          <p:cNvSpPr>
            <a:spLocks noGrp="1"/>
          </p:cNvSpPr>
          <p:nvPr>
            <p:ph type="title"/>
          </p:nvPr>
        </p:nvSpPr>
        <p:spPr>
          <a:xfrm>
            <a:off x="279563" y="89791"/>
            <a:ext cx="5571217" cy="1889868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Exemple A* avec recherche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dans </a:t>
            </a:r>
            <a:r>
              <a:rPr lang="fr-CA" dirty="0"/>
              <a:t>une ville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52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algorithmes de recherche heuristique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i="1" dirty="0" smtClean="0"/>
              <a:t>Best</a:t>
            </a:r>
            <a:r>
              <a:rPr lang="fr-CA" dirty="0" smtClean="0"/>
              <a:t>-</a:t>
            </a:r>
            <a:r>
              <a:rPr lang="fr-CA" i="1" dirty="0" smtClean="0"/>
              <a:t>First</a:t>
            </a:r>
            <a:r>
              <a:rPr lang="fr-CA" dirty="0" smtClean="0"/>
              <a:t>-</a:t>
            </a:r>
            <a:r>
              <a:rPr lang="fr-CA" i="1" dirty="0" err="1" smtClean="0"/>
              <a:t>Search</a:t>
            </a:r>
            <a:endParaRPr lang="fr-CA" i="1" dirty="0" smtClean="0"/>
          </a:p>
          <a:p>
            <a:pPr lvl="1"/>
            <a:r>
              <a:rPr lang="fr-CA" dirty="0" smtClean="0"/>
              <a:t>variante plus générale où </a:t>
            </a:r>
            <a:r>
              <a:rPr lang="fr-CA" i="1" dirty="0" smtClean="0"/>
              <a:t>f</a:t>
            </a:r>
            <a:r>
              <a:rPr lang="fr-CA" dirty="0" smtClean="0"/>
              <a:t> peut prendre une forme quelconque</a:t>
            </a:r>
          </a:p>
          <a:p>
            <a:pPr lvl="1"/>
            <a:r>
              <a:rPr lang="fr-CA" dirty="0" smtClean="0"/>
              <a:t>A* est un cas spécial de </a:t>
            </a:r>
            <a:r>
              <a:rPr lang="fr-CA" i="1" dirty="0" smtClean="0"/>
              <a:t>Best</a:t>
            </a:r>
            <a:r>
              <a:rPr lang="fr-CA" dirty="0" smtClean="0"/>
              <a:t>-</a:t>
            </a:r>
            <a:r>
              <a:rPr lang="fr-CA" i="1" dirty="0" smtClean="0"/>
              <a:t>First</a:t>
            </a:r>
            <a:r>
              <a:rPr lang="fr-CA" dirty="0" smtClean="0"/>
              <a:t>-</a:t>
            </a:r>
            <a:r>
              <a:rPr lang="fr-CA" i="1" dirty="0" err="1" smtClean="0"/>
              <a:t>Search</a:t>
            </a:r>
            <a:r>
              <a:rPr lang="fr-CA" dirty="0" smtClean="0"/>
              <a:t>, où </a:t>
            </a:r>
            <a:r>
              <a:rPr lang="fr-CA" i="1" dirty="0" smtClean="0"/>
              <a:t>f</a:t>
            </a:r>
            <a:r>
              <a:rPr lang="fr-CA" dirty="0" smtClean="0"/>
              <a:t>(</a:t>
            </a:r>
            <a:r>
              <a:rPr lang="fr-CA" i="1" dirty="0" smtClean="0"/>
              <a:t>n</a:t>
            </a:r>
            <a:r>
              <a:rPr lang="fr-CA" dirty="0" smtClean="0"/>
              <a:t>) = </a:t>
            </a:r>
            <a:r>
              <a:rPr lang="fr-CA" i="1" dirty="0" smtClean="0"/>
              <a:t>g</a:t>
            </a:r>
            <a:r>
              <a:rPr lang="fr-CA" dirty="0" smtClean="0"/>
              <a:t>(</a:t>
            </a:r>
            <a:r>
              <a:rPr lang="fr-CA" i="1" dirty="0" smtClean="0"/>
              <a:t>n</a:t>
            </a:r>
            <a:r>
              <a:rPr lang="fr-CA" dirty="0" smtClean="0"/>
              <a:t>) + </a:t>
            </a:r>
            <a:r>
              <a:rPr lang="fr-CA" i="1" dirty="0" smtClean="0"/>
              <a:t>h</a:t>
            </a:r>
            <a:r>
              <a:rPr lang="fr-CA" dirty="0" smtClean="0"/>
              <a:t>(</a:t>
            </a:r>
            <a:r>
              <a:rPr lang="fr-CA" i="1" dirty="0" smtClean="0"/>
              <a:t>n</a:t>
            </a:r>
            <a:r>
              <a:rPr lang="fr-CA" dirty="0" smtClean="0"/>
              <a:t>)</a:t>
            </a:r>
          </a:p>
          <a:p>
            <a:pPr lvl="1"/>
            <a:endParaRPr lang="fr-CA" dirty="0" smtClean="0"/>
          </a:p>
          <a:p>
            <a:r>
              <a:rPr lang="fr-CA" i="1" dirty="0" err="1" smtClean="0"/>
              <a:t>Greedy</a:t>
            </a:r>
            <a:r>
              <a:rPr lang="fr-CA" dirty="0" smtClean="0"/>
              <a:t> </a:t>
            </a:r>
            <a:r>
              <a:rPr lang="fr-CA" i="1" dirty="0"/>
              <a:t>Best</a:t>
            </a:r>
            <a:r>
              <a:rPr lang="fr-CA" dirty="0"/>
              <a:t>-</a:t>
            </a:r>
            <a:r>
              <a:rPr lang="fr-CA" i="1" dirty="0"/>
              <a:t>First</a:t>
            </a:r>
            <a:r>
              <a:rPr lang="fr-CA" dirty="0"/>
              <a:t>-</a:t>
            </a:r>
            <a:r>
              <a:rPr lang="fr-CA" i="1" dirty="0" err="1" smtClean="0"/>
              <a:t>Search</a:t>
            </a:r>
            <a:endParaRPr lang="fr-CA" i="1" dirty="0" smtClean="0"/>
          </a:p>
          <a:p>
            <a:pPr lvl="1"/>
            <a:r>
              <a:rPr lang="fr-CA" dirty="0" smtClean="0"/>
              <a:t>c’est un </a:t>
            </a:r>
            <a:r>
              <a:rPr lang="fr-CA" i="1" dirty="0" smtClean="0"/>
              <a:t>Best</a:t>
            </a:r>
            <a:r>
              <a:rPr lang="fr-CA" dirty="0" smtClean="0"/>
              <a:t>-</a:t>
            </a:r>
            <a:r>
              <a:rPr lang="fr-CA" i="1" dirty="0" smtClean="0"/>
              <a:t>First</a:t>
            </a:r>
            <a:r>
              <a:rPr lang="fr-CA" dirty="0" smtClean="0"/>
              <a:t>-</a:t>
            </a:r>
            <a:r>
              <a:rPr lang="fr-CA" i="1" dirty="0" err="1" smtClean="0"/>
              <a:t>Search</a:t>
            </a:r>
            <a:r>
              <a:rPr lang="fr-CA" dirty="0" smtClean="0"/>
              <a:t> où </a:t>
            </a:r>
            <a:r>
              <a:rPr lang="fr-CA" i="1" dirty="0" smtClean="0"/>
              <a:t>f</a:t>
            </a:r>
            <a:r>
              <a:rPr lang="fr-CA" dirty="0" smtClean="0"/>
              <a:t>(</a:t>
            </a:r>
            <a:r>
              <a:rPr lang="fr-CA" i="1" dirty="0" smtClean="0"/>
              <a:t>n</a:t>
            </a:r>
            <a:r>
              <a:rPr lang="fr-CA" dirty="0" smtClean="0"/>
              <a:t>) = </a:t>
            </a:r>
            <a:r>
              <a:rPr lang="fr-CA" i="1" dirty="0" smtClean="0"/>
              <a:t>h</a:t>
            </a:r>
            <a:r>
              <a:rPr lang="fr-CA" dirty="0" smtClean="0"/>
              <a:t>(</a:t>
            </a:r>
            <a:r>
              <a:rPr lang="fr-CA" i="1" dirty="0" smtClean="0"/>
              <a:t>n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n’est pas garanti de trouver un chemin qui est optimal, mais marche parfois bien en pratique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433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Line 3"/>
          <p:cNvSpPr>
            <a:spLocks noChangeShapeType="1"/>
          </p:cNvSpPr>
          <p:nvPr/>
        </p:nvSpPr>
        <p:spPr bwMode="auto">
          <a:xfrm>
            <a:off x="19812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>
            <a:off x="26670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2" name="Line 5"/>
          <p:cNvSpPr>
            <a:spLocks noChangeShapeType="1"/>
          </p:cNvSpPr>
          <p:nvPr/>
        </p:nvSpPr>
        <p:spPr bwMode="auto">
          <a:xfrm>
            <a:off x="33528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3" name="Line 6"/>
          <p:cNvSpPr>
            <a:spLocks noChangeShapeType="1"/>
          </p:cNvSpPr>
          <p:nvPr/>
        </p:nvSpPr>
        <p:spPr bwMode="auto">
          <a:xfrm>
            <a:off x="40386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4" name="Line 7"/>
          <p:cNvSpPr>
            <a:spLocks noChangeShapeType="1"/>
          </p:cNvSpPr>
          <p:nvPr/>
        </p:nvSpPr>
        <p:spPr bwMode="auto">
          <a:xfrm>
            <a:off x="47244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5" name="Line 8"/>
          <p:cNvSpPr>
            <a:spLocks noChangeShapeType="1"/>
          </p:cNvSpPr>
          <p:nvPr/>
        </p:nvSpPr>
        <p:spPr bwMode="auto">
          <a:xfrm>
            <a:off x="54102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6" name="Line 9"/>
          <p:cNvSpPr>
            <a:spLocks noChangeShapeType="1"/>
          </p:cNvSpPr>
          <p:nvPr/>
        </p:nvSpPr>
        <p:spPr bwMode="auto">
          <a:xfrm>
            <a:off x="60960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7" name="Line 10"/>
          <p:cNvSpPr>
            <a:spLocks noChangeShapeType="1"/>
          </p:cNvSpPr>
          <p:nvPr/>
        </p:nvSpPr>
        <p:spPr bwMode="auto">
          <a:xfrm>
            <a:off x="67818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8" name="Line 11"/>
          <p:cNvSpPr>
            <a:spLocks noChangeShapeType="1"/>
          </p:cNvSpPr>
          <p:nvPr/>
        </p:nvSpPr>
        <p:spPr bwMode="auto">
          <a:xfrm>
            <a:off x="74676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9" name="Line 12"/>
          <p:cNvSpPr>
            <a:spLocks noChangeShapeType="1"/>
          </p:cNvSpPr>
          <p:nvPr/>
        </p:nvSpPr>
        <p:spPr bwMode="auto">
          <a:xfrm>
            <a:off x="1524000" y="30982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20" name="Line 13"/>
          <p:cNvSpPr>
            <a:spLocks noChangeShapeType="1"/>
          </p:cNvSpPr>
          <p:nvPr/>
        </p:nvSpPr>
        <p:spPr bwMode="auto">
          <a:xfrm>
            <a:off x="1524000" y="37840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21" name="Line 14"/>
          <p:cNvSpPr>
            <a:spLocks noChangeShapeType="1"/>
          </p:cNvSpPr>
          <p:nvPr/>
        </p:nvSpPr>
        <p:spPr bwMode="auto">
          <a:xfrm>
            <a:off x="1600200" y="44698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22" name="Text Box 15"/>
          <p:cNvSpPr txBox="1">
            <a:spLocks noChangeArrowheads="1"/>
          </p:cNvSpPr>
          <p:nvPr/>
        </p:nvSpPr>
        <p:spPr bwMode="auto">
          <a:xfrm>
            <a:off x="782638" y="2869650"/>
            <a:ext cx="8302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52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23" name="Text Box 16"/>
          <p:cNvSpPr txBox="1">
            <a:spLocks noChangeArrowheads="1"/>
          </p:cNvSpPr>
          <p:nvPr/>
        </p:nvSpPr>
        <p:spPr bwMode="auto">
          <a:xfrm>
            <a:off x="733425" y="3555450"/>
            <a:ext cx="8302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51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24" name="Text Box 17"/>
          <p:cNvSpPr txBox="1">
            <a:spLocks noChangeArrowheads="1"/>
          </p:cNvSpPr>
          <p:nvPr/>
        </p:nvSpPr>
        <p:spPr bwMode="auto">
          <a:xfrm>
            <a:off x="809625" y="4241250"/>
            <a:ext cx="8302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50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25" name="Text Box 18"/>
          <p:cNvSpPr txBox="1">
            <a:spLocks noChangeArrowheads="1"/>
          </p:cNvSpPr>
          <p:nvPr/>
        </p:nvSpPr>
        <p:spPr bwMode="auto">
          <a:xfrm rot="5400000">
            <a:off x="1758156" y="5127869"/>
            <a:ext cx="7826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10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6" name="Text Box 19"/>
          <p:cNvSpPr txBox="1">
            <a:spLocks noChangeArrowheads="1"/>
          </p:cNvSpPr>
          <p:nvPr/>
        </p:nvSpPr>
        <p:spPr bwMode="auto">
          <a:xfrm rot="5400000">
            <a:off x="2570956" y="51532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9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7" name="Text Box 20"/>
          <p:cNvSpPr txBox="1">
            <a:spLocks noChangeArrowheads="1"/>
          </p:cNvSpPr>
          <p:nvPr/>
        </p:nvSpPr>
        <p:spPr bwMode="auto">
          <a:xfrm rot="5400000">
            <a:off x="3282156" y="52040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8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8" name="Text Box 21"/>
          <p:cNvSpPr txBox="1">
            <a:spLocks noChangeArrowheads="1"/>
          </p:cNvSpPr>
          <p:nvPr/>
        </p:nvSpPr>
        <p:spPr bwMode="auto">
          <a:xfrm rot="5400000">
            <a:off x="37901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7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9" name="Text Box 22"/>
          <p:cNvSpPr txBox="1">
            <a:spLocks noChangeArrowheads="1"/>
          </p:cNvSpPr>
          <p:nvPr/>
        </p:nvSpPr>
        <p:spPr bwMode="auto">
          <a:xfrm rot="5400000">
            <a:off x="45521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6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0" name="Text Box 23"/>
          <p:cNvSpPr txBox="1">
            <a:spLocks noChangeArrowheads="1"/>
          </p:cNvSpPr>
          <p:nvPr/>
        </p:nvSpPr>
        <p:spPr bwMode="auto">
          <a:xfrm rot="5400000">
            <a:off x="52379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5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1" name="Text Box 24"/>
          <p:cNvSpPr txBox="1">
            <a:spLocks noChangeArrowheads="1"/>
          </p:cNvSpPr>
          <p:nvPr/>
        </p:nvSpPr>
        <p:spPr bwMode="auto">
          <a:xfrm rot="5400000">
            <a:off x="59237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4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2" name="Text Box 25"/>
          <p:cNvSpPr txBox="1">
            <a:spLocks noChangeArrowheads="1"/>
          </p:cNvSpPr>
          <p:nvPr/>
        </p:nvSpPr>
        <p:spPr bwMode="auto">
          <a:xfrm rot="5400000">
            <a:off x="6607969" y="5227882"/>
            <a:ext cx="6810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3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3" name="Text Box 26"/>
          <p:cNvSpPr txBox="1">
            <a:spLocks noChangeArrowheads="1"/>
          </p:cNvSpPr>
          <p:nvPr/>
        </p:nvSpPr>
        <p:spPr bwMode="auto">
          <a:xfrm rot="5400000">
            <a:off x="7374731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2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4" name="Text Box 27"/>
          <p:cNvSpPr txBox="1">
            <a:spLocks noChangeArrowheads="1"/>
          </p:cNvSpPr>
          <p:nvPr/>
        </p:nvSpPr>
        <p:spPr bwMode="auto">
          <a:xfrm>
            <a:off x="2362200" y="340305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000"/>
                </a:solidFill>
                <a:latin typeface="Times New Roman" charset="0"/>
              </a:rPr>
              <a:t>S</a:t>
            </a:r>
          </a:p>
        </p:txBody>
      </p:sp>
      <p:sp>
        <p:nvSpPr>
          <p:cNvPr id="72735" name="Text Box 28"/>
          <p:cNvSpPr txBox="1">
            <a:spLocks noChangeArrowheads="1"/>
          </p:cNvSpPr>
          <p:nvPr/>
        </p:nvSpPr>
        <p:spPr bwMode="auto">
          <a:xfrm>
            <a:off x="6705600" y="340305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Times New Roman" charset="0"/>
              </a:rPr>
              <a:t>G</a:t>
            </a:r>
          </a:p>
        </p:txBody>
      </p:sp>
      <p:sp>
        <p:nvSpPr>
          <p:cNvPr id="72736" name="Line 29"/>
          <p:cNvSpPr>
            <a:spLocks noChangeShapeType="1"/>
          </p:cNvSpPr>
          <p:nvPr/>
        </p:nvSpPr>
        <p:spPr bwMode="auto">
          <a:xfrm>
            <a:off x="28194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37" name="Line 30"/>
          <p:cNvSpPr>
            <a:spLocks noChangeShapeType="1"/>
          </p:cNvSpPr>
          <p:nvPr/>
        </p:nvSpPr>
        <p:spPr bwMode="auto">
          <a:xfrm>
            <a:off x="35052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38" name="Line 31"/>
          <p:cNvSpPr>
            <a:spLocks noChangeShapeType="1"/>
          </p:cNvSpPr>
          <p:nvPr/>
        </p:nvSpPr>
        <p:spPr bwMode="auto">
          <a:xfrm>
            <a:off x="41910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39" name="Line 32"/>
          <p:cNvSpPr>
            <a:spLocks noChangeShapeType="1"/>
          </p:cNvSpPr>
          <p:nvPr/>
        </p:nvSpPr>
        <p:spPr bwMode="auto">
          <a:xfrm>
            <a:off x="48768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0" name="Line 33"/>
          <p:cNvSpPr>
            <a:spLocks noChangeShapeType="1"/>
          </p:cNvSpPr>
          <p:nvPr/>
        </p:nvSpPr>
        <p:spPr bwMode="auto">
          <a:xfrm>
            <a:off x="55626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1" name="Line 34"/>
          <p:cNvSpPr>
            <a:spLocks noChangeShapeType="1"/>
          </p:cNvSpPr>
          <p:nvPr/>
        </p:nvSpPr>
        <p:spPr bwMode="auto">
          <a:xfrm>
            <a:off x="6934200" y="309825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2" name="Line 35"/>
          <p:cNvSpPr>
            <a:spLocks noChangeShapeType="1"/>
          </p:cNvSpPr>
          <p:nvPr/>
        </p:nvSpPr>
        <p:spPr bwMode="auto">
          <a:xfrm>
            <a:off x="6248400" y="23362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3" name="Line 36"/>
          <p:cNvSpPr>
            <a:spLocks noChangeShapeType="1"/>
          </p:cNvSpPr>
          <p:nvPr/>
        </p:nvSpPr>
        <p:spPr bwMode="auto">
          <a:xfrm>
            <a:off x="1524000" y="24886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4" name="Text Box 37"/>
          <p:cNvSpPr txBox="1">
            <a:spLocks noChangeArrowheads="1"/>
          </p:cNvSpPr>
          <p:nvPr/>
        </p:nvSpPr>
        <p:spPr bwMode="auto">
          <a:xfrm>
            <a:off x="754063" y="2260050"/>
            <a:ext cx="8302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53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45" name="Rectangle 38"/>
          <p:cNvSpPr>
            <a:spLocks noChangeArrowheads="1"/>
          </p:cNvSpPr>
          <p:nvPr/>
        </p:nvSpPr>
        <p:spPr bwMode="auto">
          <a:xfrm>
            <a:off x="2971800" y="3936450"/>
            <a:ext cx="3581400" cy="304800"/>
          </a:xfrm>
          <a:prstGeom prst="rect">
            <a:avLst/>
          </a:prstGeom>
          <a:solidFill>
            <a:srgbClr val="00FF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2746" name="Rectangle 39"/>
          <p:cNvSpPr>
            <a:spLocks noChangeArrowheads="1"/>
          </p:cNvSpPr>
          <p:nvPr/>
        </p:nvSpPr>
        <p:spPr bwMode="auto">
          <a:xfrm>
            <a:off x="6248400" y="2717250"/>
            <a:ext cx="304800" cy="1524000"/>
          </a:xfrm>
          <a:prstGeom prst="rect">
            <a:avLst/>
          </a:prstGeom>
          <a:solidFill>
            <a:srgbClr val="00FF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2747" name="Line 40"/>
          <p:cNvSpPr>
            <a:spLocks noChangeShapeType="1"/>
          </p:cNvSpPr>
          <p:nvPr/>
        </p:nvSpPr>
        <p:spPr bwMode="auto">
          <a:xfrm flipV="1">
            <a:off x="5943600" y="256485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8" name="Line 41"/>
          <p:cNvSpPr>
            <a:spLocks noChangeShapeType="1"/>
          </p:cNvSpPr>
          <p:nvPr/>
        </p:nvSpPr>
        <p:spPr bwMode="auto">
          <a:xfrm flipV="1">
            <a:off x="5943600" y="309825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9" name="Line 42"/>
          <p:cNvSpPr>
            <a:spLocks noChangeShapeType="1"/>
          </p:cNvSpPr>
          <p:nvPr/>
        </p:nvSpPr>
        <p:spPr bwMode="auto">
          <a:xfrm>
            <a:off x="6934200" y="256485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0" name="Line 43"/>
          <p:cNvSpPr>
            <a:spLocks noChangeShapeType="1"/>
          </p:cNvSpPr>
          <p:nvPr/>
        </p:nvSpPr>
        <p:spPr bwMode="auto">
          <a:xfrm>
            <a:off x="2514600" y="3936450"/>
            <a:ext cx="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1" name="Line 44"/>
          <p:cNvSpPr>
            <a:spLocks noChangeShapeType="1"/>
          </p:cNvSpPr>
          <p:nvPr/>
        </p:nvSpPr>
        <p:spPr bwMode="auto">
          <a:xfrm>
            <a:off x="28194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2" name="Line 45"/>
          <p:cNvSpPr>
            <a:spLocks noChangeShapeType="1"/>
          </p:cNvSpPr>
          <p:nvPr/>
        </p:nvSpPr>
        <p:spPr bwMode="auto">
          <a:xfrm>
            <a:off x="35052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3" name="Line 46"/>
          <p:cNvSpPr>
            <a:spLocks noChangeShapeType="1"/>
          </p:cNvSpPr>
          <p:nvPr/>
        </p:nvSpPr>
        <p:spPr bwMode="auto">
          <a:xfrm>
            <a:off x="41148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4" name="Line 47"/>
          <p:cNvSpPr>
            <a:spLocks noChangeShapeType="1"/>
          </p:cNvSpPr>
          <p:nvPr/>
        </p:nvSpPr>
        <p:spPr bwMode="auto">
          <a:xfrm>
            <a:off x="48768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5" name="Line 48"/>
          <p:cNvSpPr>
            <a:spLocks noChangeShapeType="1"/>
          </p:cNvSpPr>
          <p:nvPr/>
        </p:nvSpPr>
        <p:spPr bwMode="auto">
          <a:xfrm>
            <a:off x="55626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6" name="Line 49"/>
          <p:cNvSpPr>
            <a:spLocks noChangeShapeType="1"/>
          </p:cNvSpPr>
          <p:nvPr/>
        </p:nvSpPr>
        <p:spPr bwMode="auto">
          <a:xfrm>
            <a:off x="62484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7" name="Line 50"/>
          <p:cNvSpPr>
            <a:spLocks noChangeShapeType="1"/>
          </p:cNvSpPr>
          <p:nvPr/>
        </p:nvSpPr>
        <p:spPr bwMode="auto">
          <a:xfrm flipV="1">
            <a:off x="6934200" y="3936450"/>
            <a:ext cx="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8" name="AutoShape 51"/>
          <p:cNvSpPr>
            <a:spLocks noChangeArrowheads="1"/>
          </p:cNvSpPr>
          <p:nvPr/>
        </p:nvSpPr>
        <p:spPr bwMode="auto">
          <a:xfrm>
            <a:off x="2251074" y="1864763"/>
            <a:ext cx="3311525" cy="498475"/>
          </a:xfrm>
          <a:prstGeom prst="wedgeRectCallout">
            <a:avLst>
              <a:gd name="adj1" fmla="val 26991"/>
              <a:gd name="adj2" fmla="val 287356"/>
            </a:avLst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dirty="0"/>
              <a:t>Solution par </a:t>
            </a:r>
            <a:r>
              <a:rPr lang="en-US" dirty="0" smtClean="0"/>
              <a:t>Greedy best</a:t>
            </a:r>
            <a:r>
              <a:rPr lang="en-US" dirty="0"/>
              <a:t>-first</a:t>
            </a:r>
          </a:p>
        </p:txBody>
      </p:sp>
      <p:sp>
        <p:nvSpPr>
          <p:cNvPr id="72759" name="AutoShape 52"/>
          <p:cNvSpPr>
            <a:spLocks noChangeArrowheads="1"/>
          </p:cNvSpPr>
          <p:nvPr/>
        </p:nvSpPr>
        <p:spPr bwMode="auto">
          <a:xfrm>
            <a:off x="3821113" y="5712863"/>
            <a:ext cx="2947987" cy="546100"/>
          </a:xfrm>
          <a:prstGeom prst="wedgeRectCallout">
            <a:avLst>
              <a:gd name="adj1" fmla="val -5292"/>
              <a:gd name="adj2" fmla="val -224704"/>
            </a:avLst>
          </a:prstGeom>
          <a:solidFill>
            <a:schemeClr val="bg1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/>
              <a:t>Solution optimale</a:t>
            </a:r>
          </a:p>
        </p:txBody>
      </p:sp>
      <p:sp>
        <p:nvSpPr>
          <p:cNvPr id="72760" name="Rectangle 53"/>
          <p:cNvSpPr>
            <a:spLocks noChangeArrowheads="1"/>
          </p:cNvSpPr>
          <p:nvPr/>
        </p:nvSpPr>
        <p:spPr bwMode="auto">
          <a:xfrm>
            <a:off x="1438275" y="1103023"/>
            <a:ext cx="4972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CA" dirty="0">
                <a:solidFill>
                  <a:srgbClr val="FF9900"/>
                </a:solidFill>
              </a:rPr>
              <a:t>(Illustration 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7" name="Espace réservé de la date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8" name="Espace réservé du numéro de diapositive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25</a:t>
            </a:fld>
            <a:endParaRPr lang="fr-CA"/>
          </a:p>
        </p:txBody>
      </p:sp>
      <p:sp>
        <p:nvSpPr>
          <p:cNvPr id="59" name="Espace réservé du pied de page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735" y="274638"/>
            <a:ext cx="8686800" cy="1143000"/>
          </a:xfrm>
        </p:spPr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optimalité</a:t>
            </a:r>
            <a:r>
              <a:rPr lang="en-US" dirty="0"/>
              <a:t> de </a:t>
            </a:r>
            <a:r>
              <a:rPr lang="en-US" dirty="0" smtClean="0"/>
              <a:t>Greedy best</a:t>
            </a:r>
            <a:r>
              <a:rPr lang="en-US" dirty="0"/>
              <a:t>-First Search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ChangeArrowheads="1"/>
          </p:cNvSpPr>
          <p:nvPr/>
        </p:nvSpPr>
        <p:spPr bwMode="auto">
          <a:xfrm>
            <a:off x="590550" y="1571625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SzPct val="85000"/>
              <a:buFont typeface="Monotype Sorts" charset="2"/>
              <a:buNone/>
            </a:pPr>
            <a:endParaRPr lang="fr-CA" altLang="ko-KR" sz="1600" i="1" dirty="0">
              <a:latin typeface="Times New Roman" charset="0"/>
              <a:ea typeface="굴림" charset="-127"/>
              <a:cs typeface="굴림" charset="-127"/>
              <a:hlinkClick r:id="rId3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SzPct val="85000"/>
              <a:buFont typeface="Monotype Sorts" charset="2"/>
              <a:buNone/>
            </a:pPr>
            <a:endParaRPr lang="fr-CA" altLang="ko-KR" sz="1600" i="1" dirty="0">
              <a:latin typeface="Times New Roman" charset="0"/>
              <a:ea typeface="굴림" charset="-127"/>
              <a:cs typeface="굴림" charset="-127"/>
              <a:hlinkClick r:id="rId3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SzPct val="85000"/>
              <a:buFont typeface="Monotype Sorts" charset="2"/>
              <a:buNone/>
            </a:pPr>
            <a:endParaRPr lang="fr-CA" altLang="ko-KR" sz="1600" i="1" dirty="0">
              <a:latin typeface="Times New Roman" charset="0"/>
              <a:ea typeface="굴림" charset="-127"/>
              <a:cs typeface="굴림" charset="-127"/>
              <a:hlinkClick r:id="rId3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SzPct val="85000"/>
              <a:buFont typeface="Monotype Sorts" charset="2"/>
              <a:buNone/>
            </a:pPr>
            <a:endParaRPr lang="fr-CA" altLang="ko-KR" sz="1600" i="1" dirty="0">
              <a:latin typeface="Times New Roman" charset="0"/>
              <a:ea typeface="굴림" charset="-127"/>
              <a:cs typeface="굴림" charset="-127"/>
              <a:hlinkClick r:id="rId3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SzPct val="85000"/>
              <a:buFont typeface="Monotype Sorts" charset="2"/>
              <a:buNone/>
            </a:pPr>
            <a:endParaRPr lang="fr-CA" altLang="ko-KR" sz="1600" i="1" dirty="0">
              <a:latin typeface="Times New Roman" charset="0"/>
              <a:ea typeface="굴림" charset="-127"/>
              <a:cs typeface="굴림" charset="-127"/>
              <a:hlinkClick r:id="rId3"/>
            </a:endParaRP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SzPct val="85000"/>
              <a:buFont typeface="Monotype Sorts" charset="2"/>
              <a:buNone/>
            </a:pPr>
            <a:r>
              <a:rPr lang="fr-CA" altLang="ko-KR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  <a:hlinkClick r:id="rId3"/>
              </a:rPr>
              <a:t>A</a:t>
            </a:r>
            <a:r>
              <a:rPr lang="fr-CA" altLang="ko-KR" sz="2000" dirty="0">
                <a:solidFill>
                  <a:srgbClr val="000066"/>
                </a:solidFill>
                <a:latin typeface="Calibri"/>
                <a:ea typeface="굴림" charset="-127"/>
                <a:cs typeface="Calibri"/>
                <a:hlinkClick r:id="rId3"/>
              </a:rPr>
              <a:t>*, Profondeur, Largeur, </a:t>
            </a:r>
            <a:r>
              <a:rPr lang="fr-CA" altLang="ko-KR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  <a:hlinkClick r:id="rId3"/>
              </a:rPr>
              <a:t>Best</a:t>
            </a:r>
            <a:r>
              <a:rPr lang="fr-CA" altLang="ko-KR" sz="2000" dirty="0">
                <a:solidFill>
                  <a:srgbClr val="000066"/>
                </a:solidFill>
                <a:latin typeface="Calibri"/>
                <a:ea typeface="굴림" charset="-127"/>
                <a:cs typeface="Calibri"/>
                <a:hlinkClick r:id="rId3"/>
              </a:rPr>
              <a:t>-</a:t>
            </a:r>
            <a:r>
              <a:rPr lang="fr-CA" altLang="ko-KR" sz="2000" dirty="0" smtClean="0">
                <a:solidFill>
                  <a:srgbClr val="000066"/>
                </a:solidFill>
                <a:latin typeface="Calibri"/>
                <a:ea typeface="굴림" charset="-127"/>
                <a:cs typeface="Calibri"/>
                <a:hlinkClick r:id="rId3"/>
              </a:rPr>
              <a:t>First</a:t>
            </a:r>
            <a:endParaRPr lang="fr-CA" altLang="ko-KR" sz="2000" dirty="0" smtClean="0">
              <a:solidFill>
                <a:srgbClr val="000066"/>
              </a:solidFill>
              <a:latin typeface="Calibri"/>
              <a:ea typeface="굴림" charset="-127"/>
              <a:cs typeface="Calibri"/>
            </a:endParaRP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SzPct val="85000"/>
              <a:buFont typeface="Monotype Sorts" charset="2"/>
              <a:buNone/>
            </a:pPr>
            <a:r>
              <a:rPr lang="fr-CA" altLang="ko-KR" sz="2000" i="1" dirty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	</a:t>
            </a:r>
            <a:r>
              <a:rPr lang="fr-CA" sz="16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http</a:t>
            </a:r>
            <a:r>
              <a:rPr lang="fr-FR" sz="16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:</a:t>
            </a:r>
            <a:r>
              <a:rPr lang="fr-CA" sz="16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</a:t>
            </a:r>
            <a:r>
              <a:rPr lang="fr-CA" sz="16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</a:t>
            </a:r>
            <a:r>
              <a:rPr lang="fr-CA" sz="16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planiart.usherbrooke.ca</a:t>
            </a:r>
            <a:r>
              <a:rPr lang="fr-CA" sz="16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/~</a:t>
            </a:r>
            <a:r>
              <a:rPr lang="fr-CA" sz="16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eric</a:t>
            </a:r>
            <a:r>
              <a:rPr lang="fr-CA" sz="16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/ift615/</a:t>
            </a:r>
            <a:r>
              <a:rPr lang="fr-CA" sz="16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demos</a:t>
            </a:r>
            <a:r>
              <a:rPr lang="fr-CA" sz="16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</a:t>
            </a:r>
            <a:r>
              <a:rPr lang="fr-CA" sz="16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search</a:t>
            </a:r>
            <a:r>
              <a:rPr lang="fr-CA" sz="16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</a:t>
            </a:r>
            <a:r>
              <a:rPr lang="fr-CA" sz="16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search.html</a:t>
            </a:r>
            <a:endParaRPr lang="fr-CA" altLang="ko-KR" sz="1600" i="1" dirty="0">
              <a:latin typeface="Times New Roman" charset="0"/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26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 d’algorithmes de recherche dans un espace d’états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Si le graphe est fini, A* termine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toujours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Si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un chemin vers le but existe, A</a:t>
            </a:r>
            <a:r>
              <a:rPr lang="fr-CA" altLang="ko-KR" sz="2000" dirty="0">
                <a:ea typeface="굴림" charset="-127"/>
                <a:cs typeface="굴림" charset="-127"/>
              </a:rPr>
              <a:t>*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va en trouver un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Si la fonction heuristique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h </a:t>
            </a:r>
            <a:r>
              <a:rPr lang="fr-CA" altLang="ko-KR" sz="2000" dirty="0">
                <a:ea typeface="굴림" charset="-127"/>
                <a:cs typeface="굴림" charset="-127"/>
              </a:rPr>
              <a:t>retourne toujours un </a:t>
            </a:r>
            <a:r>
              <a:rPr lang="fr-CA" altLang="ko-KR" sz="2000" b="1" dirty="0">
                <a:ea typeface="굴림" charset="-127"/>
                <a:cs typeface="굴림" charset="-127"/>
              </a:rPr>
              <a:t>estimé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inférieur ou égal </a:t>
            </a:r>
            <a:r>
              <a:rPr lang="fr-CA" altLang="ko-KR" sz="2000" b="1" dirty="0">
                <a:ea typeface="굴림" charset="-127"/>
                <a:cs typeface="굴림" charset="-127"/>
              </a:rPr>
              <a:t>au coût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réel à venir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, </a:t>
            </a:r>
            <a:r>
              <a:rPr lang="fr-CA" altLang="ko-KR" sz="2000" dirty="0">
                <a:ea typeface="굴림" charset="-127"/>
                <a:cs typeface="굴림" charset="-127"/>
              </a:rPr>
              <a:t>on dit que </a:t>
            </a:r>
            <a:r>
              <a:rPr lang="fr-CA" altLang="ko-KR" sz="2000" i="1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h</a:t>
            </a:r>
            <a:r>
              <a:rPr lang="fr-CA" altLang="ko-KR" sz="2000" b="1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solidFill>
                  <a:srgbClr val="000000"/>
                </a:solidFill>
                <a:ea typeface="굴림" charset="-127"/>
                <a:cs typeface="굴림" charset="-127"/>
              </a:rPr>
              <a:t>est</a:t>
            </a:r>
            <a:r>
              <a:rPr lang="fr-CA" altLang="ko-KR" sz="2000" b="1" i="1" dirty="0">
                <a:solidFill>
                  <a:srgbClr val="00000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b="1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admissible</a:t>
            </a:r>
            <a:r>
              <a:rPr lang="fr-FR" altLang="ko-KR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</a:p>
          <a:p>
            <a:pPr lvl="1"/>
            <a:r>
              <a:rPr lang="fr-CA" altLang="ko-KR" dirty="0" smtClean="0">
                <a:ea typeface="굴림" charset="-127"/>
                <a:cs typeface="굴림" charset="-127"/>
              </a:rPr>
              <a:t>d</a:t>
            </a:r>
            <a:r>
              <a:rPr lang="fr-CA" altLang="ko-KR" sz="1800" dirty="0" smtClean="0">
                <a:ea typeface="굴림" charset="-127"/>
                <a:cs typeface="굴림" charset="-127"/>
              </a:rPr>
              <a:t>ans </a:t>
            </a:r>
            <a:r>
              <a:rPr lang="fr-CA" altLang="ko-KR" sz="1800" dirty="0">
                <a:ea typeface="굴림" charset="-127"/>
                <a:cs typeface="굴림" charset="-127"/>
              </a:rPr>
              <a:t>ce cas, </a:t>
            </a:r>
            <a:r>
              <a:rPr lang="fr-CA" altLang="ko-KR" sz="1800" b="1" dirty="0">
                <a:ea typeface="굴림" charset="-127"/>
                <a:cs typeface="굴림" charset="-127"/>
              </a:rPr>
              <a:t>A* retourne toujours </a:t>
            </a:r>
            <a:r>
              <a:rPr lang="fr-CA" altLang="ko-KR" sz="1800" b="1" dirty="0" smtClean="0">
                <a:ea typeface="굴림" charset="-127"/>
                <a:cs typeface="굴림" charset="-127"/>
              </a:rPr>
              <a:t>un chemin optimal</a:t>
            </a:r>
            <a:endParaRPr lang="fr-CA" altLang="ko-KR" sz="1800" dirty="0">
              <a:ea typeface="굴림" charset="-127"/>
              <a:cs typeface="굴림" charset="-127"/>
            </a:endParaRPr>
          </a:p>
          <a:p>
            <a:r>
              <a:rPr lang="fr-CA" altLang="ko-KR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Parfois, on entend par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A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*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la version de l’algorithme 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avec la condition additionnelle que h soit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admissible</a:t>
            </a:r>
          </a:p>
          <a:p>
            <a:pPr lvl="1"/>
            <a:r>
              <a:rPr lang="fr-CA" altLang="ko-KR" dirty="0" smtClean="0">
                <a:ea typeface="굴림" charset="-127"/>
                <a:cs typeface="굴림" charset="-127"/>
              </a:rPr>
              <a:t>A* est alors un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Best</a:t>
            </a:r>
            <a:r>
              <a:rPr lang="fr-CA" altLang="ko-KR" dirty="0" smtClean="0">
                <a:ea typeface="굴림" charset="-127"/>
                <a:cs typeface="굴림" charset="-127"/>
              </a:rPr>
              <a:t>-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First</a:t>
            </a:r>
            <a:r>
              <a:rPr lang="fr-CA" altLang="ko-KR" dirty="0" smtClean="0">
                <a:ea typeface="굴림" charset="-127"/>
                <a:cs typeface="굴림" charset="-127"/>
              </a:rPr>
              <a:t>-</a:t>
            </a:r>
            <a:r>
              <a:rPr lang="fr-CA" altLang="ko-KR" i="1" dirty="0" err="1" smtClean="0">
                <a:ea typeface="굴림" charset="-127"/>
                <a:cs typeface="굴림" charset="-127"/>
              </a:rPr>
              <a:t>Search</a:t>
            </a:r>
            <a:r>
              <a:rPr lang="fr-CA" altLang="ko-KR" dirty="0" smtClean="0">
                <a:ea typeface="굴림" charset="-127"/>
                <a:cs typeface="굴림" charset="-127"/>
              </a:rPr>
              <a:t> où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f(n) = g(n) + h(n)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et</a:t>
            </a:r>
            <a:r>
              <a:rPr lang="fr-CA" altLang="ko-KR" dirty="0" smtClean="0">
                <a:ea typeface="굴림" charset="-127"/>
                <a:cs typeface="굴림" charset="-127"/>
              </a:rPr>
              <a:t>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h(n)</a:t>
            </a:r>
            <a:r>
              <a:rPr lang="fr-CA" altLang="ko-KR" dirty="0" smtClean="0">
                <a:ea typeface="굴림" charset="-127"/>
                <a:cs typeface="굴림" charset="-127"/>
              </a:rPr>
              <a:t> est admissible</a:t>
            </a:r>
            <a:endParaRPr lang="fr-CA" altLang="ko-KR" sz="18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27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En utilisant des coûts des arcs uniformément égaux et strictement positifs (par exemple, tous égaux à 1) et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h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(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) </a:t>
            </a:r>
            <a:r>
              <a:rPr lang="fr-CA" altLang="ko-KR" sz="2000" dirty="0">
                <a:ea typeface="굴림" charset="-127"/>
                <a:cs typeface="굴림" charset="-127"/>
              </a:rPr>
              <a:t>retournant toujours 0 quelque soit le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nœud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, </a:t>
            </a:r>
            <a:r>
              <a:rPr lang="fr-CA" altLang="ko-KR" sz="2000" dirty="0">
                <a:ea typeface="굴림" charset="-127"/>
                <a:cs typeface="굴림" charset="-127"/>
              </a:rPr>
              <a:t>A* devient une recherche en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largeur</a:t>
            </a:r>
            <a:endParaRPr lang="en-US" altLang="ko-KR" sz="2000" dirty="0">
              <a:ea typeface="굴림" charset="-127"/>
              <a:cs typeface="굴림" charset="-127"/>
            </a:endParaRPr>
          </a:p>
          <a:p>
            <a:pPr>
              <a:buFont typeface="Monotype Sorts" charset="2"/>
              <a:buNone/>
            </a:pPr>
            <a:endParaRPr lang="en-US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i="1" dirty="0">
                <a:ea typeface="굴림" charset="-127"/>
                <a:cs typeface="굴림" charset="-127"/>
              </a:rPr>
              <a:t>Open</a:t>
            </a:r>
            <a:r>
              <a:rPr lang="fr-CA" altLang="ko-KR" sz="2000" dirty="0">
                <a:ea typeface="굴림" charset="-127"/>
                <a:cs typeface="굴림" charset="-127"/>
              </a:rPr>
              <a:t> devient une queue LILO (</a:t>
            </a:r>
            <a:r>
              <a:rPr lang="fr-CA" altLang="ko-KR" sz="2000" i="1" dirty="0">
                <a:ea typeface="굴림" charset="-127"/>
                <a:cs typeface="굴림" charset="-127"/>
              </a:rPr>
              <a:t>last in, last out),</a:t>
            </a:r>
            <a:r>
              <a:rPr lang="fr-CA" altLang="ko-KR" sz="2000" dirty="0">
                <a:ea typeface="굴림" charset="-127"/>
                <a:cs typeface="굴림" charset="-127"/>
              </a:rPr>
              <a:t> en d’autre termes « dernier entré, dernier sorti 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»</a:t>
            </a: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28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</a:t>
            </a:r>
            <a:r>
              <a:rPr lang="fr-FR" dirty="0" smtClean="0"/>
              <a:t>* : </a:t>
            </a:r>
            <a:r>
              <a:rPr lang="fr-FR" dirty="0"/>
              <a:t>recherche en largeur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</a:t>
            </a:r>
            <a:endParaRPr lang="en-CA" dirty="0"/>
          </a:p>
        </p:txBody>
      </p:sp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altLang="ko-KR" dirty="0" smtClean="0">
                <a:ea typeface="굴림" charset="-127"/>
                <a:cs typeface="굴림" charset="-127"/>
              </a:rPr>
              <a:t>Soit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f</a:t>
            </a:r>
            <a:r>
              <a:rPr lang="fr-CA" altLang="ko-KR" i="1" dirty="0">
                <a:ea typeface="굴림" charset="-127"/>
                <a:cs typeface="굴림" charset="-127"/>
              </a:rPr>
              <a:t>*</a:t>
            </a:r>
            <a:r>
              <a:rPr lang="fr-CA" altLang="ko-KR" dirty="0">
                <a:ea typeface="굴림" charset="-127"/>
                <a:cs typeface="굴림" charset="-127"/>
              </a:rPr>
              <a:t>(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 le coût exact (</a:t>
            </a:r>
            <a:r>
              <a:rPr lang="fr-CA" altLang="ko-KR" dirty="0">
                <a:ea typeface="굴림" charset="-127"/>
                <a:cs typeface="굴림" charset="-127"/>
              </a:rPr>
              <a:t>pas un estimé) 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du </a:t>
            </a:r>
            <a:r>
              <a:rPr lang="fr-CA" altLang="ko-KR" b="1" dirty="0">
                <a:ea typeface="굴림" charset="-127"/>
                <a:cs typeface="굴림" charset="-127"/>
              </a:rPr>
              <a:t>chemin optimal</a:t>
            </a:r>
            <a:r>
              <a:rPr lang="fr-CA" altLang="ko-KR" dirty="0">
                <a:ea typeface="굴림" charset="-127"/>
                <a:cs typeface="굴림" charset="-127"/>
              </a:rPr>
              <a:t> </a:t>
            </a:r>
            <a:r>
              <a:rPr lang="fr-CA" altLang="ko-KR" dirty="0" smtClean="0">
                <a:ea typeface="굴림" charset="-127"/>
                <a:cs typeface="굴림" charset="-127"/>
              </a:rPr>
              <a:t>du </a:t>
            </a:r>
            <a:r>
              <a:rPr lang="fr-CA" altLang="ko-KR" dirty="0" err="1" smtClean="0">
                <a:ea typeface="굴림" charset="-127"/>
                <a:cs typeface="굴림" charset="-127"/>
              </a:rPr>
              <a:t>noeud</a:t>
            </a:r>
            <a:r>
              <a:rPr lang="fr-CA" altLang="ko-KR" dirty="0" smtClean="0">
                <a:ea typeface="굴림" charset="-127"/>
                <a:cs typeface="굴림" charset="-127"/>
              </a:rPr>
              <a:t> initial au </a:t>
            </a:r>
            <a:r>
              <a:rPr lang="fr-CA" altLang="ko-KR" dirty="0" err="1" smtClean="0">
                <a:ea typeface="굴림" charset="-127"/>
                <a:cs typeface="굴림" charset="-127"/>
              </a:rPr>
              <a:t>noeud</a:t>
            </a:r>
            <a:r>
              <a:rPr lang="fr-CA" altLang="ko-KR" dirty="0" smtClean="0">
                <a:ea typeface="굴림" charset="-127"/>
                <a:cs typeface="굴림" charset="-127"/>
              </a:rPr>
              <a:t> but,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passant </a:t>
            </a:r>
            <a:r>
              <a:rPr lang="fr-CA" altLang="ko-KR" b="1" dirty="0">
                <a:ea typeface="굴림" charset="-127"/>
                <a:cs typeface="굴림" charset="-127"/>
              </a:rPr>
              <a:t>par </a:t>
            </a:r>
            <a:r>
              <a:rPr lang="fr-CA" altLang="ko-KR" b="1" i="1" dirty="0" smtClean="0">
                <a:ea typeface="굴림" charset="-127"/>
                <a:cs typeface="굴림" charset="-127"/>
              </a:rPr>
              <a:t>n</a:t>
            </a:r>
          </a:p>
          <a:p>
            <a:endParaRPr lang="fr-CA" altLang="ko-KR" dirty="0">
              <a:ea typeface="굴림" charset="-127"/>
              <a:cs typeface="굴림" charset="-127"/>
            </a:endParaRPr>
          </a:p>
          <a:p>
            <a:r>
              <a:rPr lang="fr-CA" altLang="ko-KR" dirty="0">
                <a:ea typeface="굴림" charset="-127"/>
                <a:cs typeface="굴림" charset="-127"/>
              </a:rPr>
              <a:t>Soit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g</a:t>
            </a:r>
            <a:r>
              <a:rPr lang="fr-CA" altLang="ko-KR" dirty="0" smtClean="0">
                <a:ea typeface="굴림" charset="-127"/>
                <a:cs typeface="굴림" charset="-127"/>
              </a:rPr>
              <a:t>*(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 </a:t>
            </a:r>
            <a:r>
              <a:rPr lang="fr-CA" altLang="ko-KR" dirty="0">
                <a:ea typeface="굴림" charset="-127"/>
                <a:cs typeface="굴림" charset="-127"/>
              </a:rPr>
              <a:t>le </a:t>
            </a:r>
            <a:r>
              <a:rPr lang="fr-CA" altLang="ko-KR" dirty="0" smtClean="0">
                <a:ea typeface="굴림" charset="-127"/>
                <a:cs typeface="굴림" charset="-127"/>
              </a:rPr>
              <a:t>coût exact du </a:t>
            </a:r>
            <a:r>
              <a:rPr lang="fr-CA" altLang="ko-KR" b="1" dirty="0">
                <a:ea typeface="굴림" charset="-127"/>
                <a:cs typeface="굴림" charset="-127"/>
              </a:rPr>
              <a:t>chemin optimal du </a:t>
            </a:r>
            <a:r>
              <a:rPr lang="fr-CA" altLang="ko-KR" b="1" dirty="0" err="1">
                <a:ea typeface="굴림" charset="-127"/>
                <a:cs typeface="굴림" charset="-127"/>
              </a:rPr>
              <a:t>noeud</a:t>
            </a:r>
            <a:r>
              <a:rPr lang="fr-CA" altLang="ko-KR" b="1" dirty="0">
                <a:ea typeface="굴림" charset="-127"/>
                <a:cs typeface="굴림" charset="-127"/>
              </a:rPr>
              <a:t> initial au </a:t>
            </a:r>
            <a:r>
              <a:rPr lang="fr-CA" altLang="ko-KR" b="1" dirty="0" err="1">
                <a:ea typeface="굴림" charset="-127"/>
                <a:cs typeface="굴림" charset="-127"/>
              </a:rPr>
              <a:t>noeud</a:t>
            </a:r>
            <a:r>
              <a:rPr lang="fr-CA" altLang="ko-KR" b="1" dirty="0">
                <a:ea typeface="굴림" charset="-127"/>
                <a:cs typeface="굴림" charset="-127"/>
              </a:rPr>
              <a:t> </a:t>
            </a:r>
            <a:r>
              <a:rPr lang="fr-CA" altLang="ko-KR" b="1" i="1" dirty="0">
                <a:ea typeface="굴림" charset="-127"/>
                <a:cs typeface="굴림" charset="-127"/>
              </a:rPr>
              <a:t>n</a:t>
            </a:r>
          </a:p>
          <a:p>
            <a:endParaRPr lang="fr-CA" altLang="ko-KR" dirty="0" smtClean="0">
              <a:ea typeface="굴림" charset="-127"/>
              <a:cs typeface="굴림" charset="-127"/>
            </a:endParaRPr>
          </a:p>
          <a:p>
            <a:r>
              <a:rPr lang="fr-CA" altLang="ko-KR" dirty="0" smtClean="0">
                <a:ea typeface="굴림" charset="-127"/>
                <a:cs typeface="굴림" charset="-127"/>
              </a:rPr>
              <a:t>Soit </a:t>
            </a:r>
            <a:r>
              <a:rPr lang="fr-CA" altLang="ko-KR" i="1" dirty="0">
                <a:ea typeface="굴림" charset="-127"/>
                <a:cs typeface="굴림" charset="-127"/>
              </a:rPr>
              <a:t>h</a:t>
            </a:r>
            <a:r>
              <a:rPr lang="fr-CA" altLang="ko-KR" dirty="0" smtClean="0">
                <a:ea typeface="굴림" charset="-127"/>
                <a:cs typeface="굴림" charset="-127"/>
              </a:rPr>
              <a:t>*</a:t>
            </a:r>
            <a:r>
              <a:rPr lang="fr-CA" altLang="ko-KR" dirty="0">
                <a:ea typeface="굴림" charset="-127"/>
                <a:cs typeface="굴림" charset="-127"/>
              </a:rPr>
              <a:t>(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>
                <a:ea typeface="굴림" charset="-127"/>
                <a:cs typeface="굴림" charset="-127"/>
              </a:rPr>
              <a:t>) le coût </a:t>
            </a:r>
            <a:r>
              <a:rPr lang="fr-CA" altLang="ko-KR" dirty="0" smtClean="0">
                <a:ea typeface="굴림" charset="-127"/>
                <a:cs typeface="굴림" charset="-127"/>
              </a:rPr>
              <a:t>exact du </a:t>
            </a:r>
            <a:r>
              <a:rPr lang="fr-CA" altLang="ko-KR" b="1" dirty="0">
                <a:ea typeface="굴림" charset="-127"/>
                <a:cs typeface="굴림" charset="-127"/>
              </a:rPr>
              <a:t>chemin optimal du </a:t>
            </a:r>
            <a:r>
              <a:rPr lang="fr-CA" altLang="ko-KR" b="1" dirty="0" err="1" smtClean="0">
                <a:ea typeface="굴림" charset="-127"/>
                <a:cs typeface="굴림" charset="-127"/>
              </a:rPr>
              <a:t>noeud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 </a:t>
            </a:r>
            <a:r>
              <a:rPr lang="fr-CA" altLang="ko-KR" b="1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 au </a:t>
            </a:r>
            <a:r>
              <a:rPr lang="fr-CA" altLang="ko-KR" b="1" dirty="0" err="1">
                <a:ea typeface="굴림" charset="-127"/>
                <a:cs typeface="굴림" charset="-127"/>
              </a:rPr>
              <a:t>noeud</a:t>
            </a:r>
            <a:r>
              <a:rPr lang="fr-CA" altLang="ko-KR" b="1" dirty="0">
                <a:ea typeface="굴림" charset="-127"/>
                <a:cs typeface="굴림" charset="-127"/>
              </a:rPr>
              <a:t>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but</a:t>
            </a:r>
          </a:p>
          <a:p>
            <a:endParaRPr lang="fr-CA" altLang="ko-KR" b="1" dirty="0">
              <a:ea typeface="굴림" charset="-127"/>
              <a:cs typeface="굴림" charset="-127"/>
            </a:endParaRPr>
          </a:p>
          <a:p>
            <a:r>
              <a:rPr lang="fr-CA" altLang="ko-KR" dirty="0" smtClean="0">
                <a:ea typeface="굴림" charset="-127"/>
                <a:cs typeface="굴림" charset="-127"/>
              </a:rPr>
              <a:t>On a donc que </a:t>
            </a:r>
            <a:r>
              <a:rPr lang="fr-CA" altLang="ko-KR" i="1" dirty="0">
                <a:ea typeface="굴림" charset="-127"/>
                <a:cs typeface="굴림" charset="-127"/>
              </a:rPr>
              <a:t>f*</a:t>
            </a:r>
            <a:r>
              <a:rPr lang="fr-CA" altLang="ko-KR" dirty="0">
                <a:ea typeface="굴림" charset="-127"/>
                <a:cs typeface="굴림" charset="-127"/>
              </a:rPr>
              <a:t>(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 = </a:t>
            </a:r>
            <a:r>
              <a:rPr lang="fr-CA" altLang="ko-KR" i="1" dirty="0">
                <a:ea typeface="굴림" charset="-127"/>
                <a:cs typeface="굴림" charset="-127"/>
              </a:rPr>
              <a:t>g</a:t>
            </a:r>
            <a:r>
              <a:rPr lang="fr-CA" altLang="ko-KR" dirty="0">
                <a:ea typeface="굴림" charset="-127"/>
                <a:cs typeface="굴림" charset="-127"/>
              </a:rPr>
              <a:t>*(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 + </a:t>
            </a:r>
            <a:r>
              <a:rPr lang="fr-CA" altLang="ko-KR" i="1" dirty="0">
                <a:ea typeface="굴림" charset="-127"/>
                <a:cs typeface="굴림" charset="-127"/>
              </a:rPr>
              <a:t>h</a:t>
            </a:r>
            <a:r>
              <a:rPr lang="fr-CA" altLang="ko-KR" dirty="0">
                <a:ea typeface="굴림" charset="-127"/>
                <a:cs typeface="굴림" charset="-127"/>
              </a:rPr>
              <a:t>*(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</a:rPr>
              <a:t>)</a:t>
            </a:r>
          </a:p>
          <a:p>
            <a:endParaRPr lang="fr-CA" altLang="ko-KR" dirty="0">
              <a:ea typeface="굴림" charset="-127"/>
              <a:cs typeface="굴림" charset="-127"/>
            </a:endParaRPr>
          </a:p>
          <a:p>
            <a:r>
              <a:rPr lang="fr-CA" altLang="ko-KR" dirty="0" smtClean="0">
                <a:ea typeface="굴림" charset="-127"/>
                <a:cs typeface="굴림" charset="-127"/>
                <a:sym typeface="Symbol" charset="2"/>
              </a:rPr>
              <a:t>Si l’heuristique </a:t>
            </a:r>
            <a:r>
              <a:rPr lang="fr-CA" altLang="ko-KR" dirty="0">
                <a:ea typeface="굴림" charset="-127"/>
                <a:cs typeface="굴림" charset="-127"/>
                <a:sym typeface="Symbol" charset="2"/>
              </a:rPr>
              <a:t>est </a:t>
            </a:r>
            <a:r>
              <a:rPr lang="fr-CA" altLang="ko-KR" dirty="0" smtClean="0">
                <a:ea typeface="굴림" charset="-127"/>
                <a:cs typeface="굴림" charset="-127"/>
                <a:sym typeface="Symbol" charset="2"/>
              </a:rPr>
              <a:t>admissible, p</a:t>
            </a:r>
            <a:r>
              <a:rPr lang="fr-CA" altLang="ko-KR" dirty="0" smtClean="0">
                <a:ea typeface="굴림" charset="-127"/>
                <a:cs typeface="굴림" charset="-127"/>
              </a:rPr>
              <a:t>our </a:t>
            </a:r>
            <a:r>
              <a:rPr lang="fr-CA" altLang="ko-KR" dirty="0" smtClean="0">
                <a:ea typeface="굴림" charset="-127"/>
                <a:cs typeface="굴림" charset="-127"/>
              </a:rPr>
              <a:t>chaque </a:t>
            </a:r>
            <a:r>
              <a:rPr lang="fr-CA" altLang="ko-KR" dirty="0">
                <a:ea typeface="굴림" charset="-127"/>
                <a:cs typeface="굴림" charset="-127"/>
              </a:rPr>
              <a:t>nœud 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>
                <a:ea typeface="굴림" charset="-127"/>
                <a:cs typeface="굴림" charset="-127"/>
              </a:rPr>
              <a:t> exploré par A</a:t>
            </a:r>
            <a:r>
              <a:rPr lang="fr-CA" altLang="ko-KR" dirty="0" smtClean="0">
                <a:ea typeface="굴림" charset="-127"/>
                <a:cs typeface="굴림" charset="-127"/>
              </a:rPr>
              <a:t>*, on peut montrer que </a:t>
            </a:r>
            <a:r>
              <a:rPr lang="fr-CA" altLang="ko-KR" dirty="0" smtClean="0">
                <a:ea typeface="굴림" charset="-127"/>
                <a:cs typeface="굴림" charset="-127"/>
              </a:rPr>
              <a:t>l’on </a:t>
            </a:r>
            <a:r>
              <a:rPr lang="fr-CA" altLang="ko-KR" dirty="0" smtClean="0">
                <a:ea typeface="굴림" charset="-127"/>
                <a:cs typeface="굴림" charset="-127"/>
              </a:rPr>
              <a:t>a toujours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f</a:t>
            </a:r>
            <a:r>
              <a:rPr lang="fr-CA" altLang="ko-KR" dirty="0">
                <a:ea typeface="굴림" charset="-127"/>
                <a:cs typeface="굴림" charset="-127"/>
              </a:rPr>
              <a:t>(</a:t>
            </a:r>
            <a:r>
              <a:rPr lang="fr-CA" altLang="ko-KR" i="1" dirty="0">
                <a:ea typeface="굴림" charset="-127"/>
                <a:cs typeface="굴림" charset="-127"/>
              </a:rPr>
              <a:t>n</a:t>
            </a:r>
            <a:r>
              <a:rPr lang="fr-CA" altLang="ko-KR" dirty="0">
                <a:ea typeface="굴림" charset="-127"/>
                <a:cs typeface="굴림" charset="-127"/>
              </a:rPr>
              <a:t>)</a:t>
            </a:r>
            <a:r>
              <a:rPr lang="fr-CA" altLang="ko-KR" i="1" dirty="0">
                <a:ea typeface="굴림" charset="-127"/>
                <a:cs typeface="굴림" charset="-127"/>
              </a:rPr>
              <a:t> </a:t>
            </a:r>
            <a:r>
              <a:rPr lang="fr-CA" altLang="ko-KR" i="1" dirty="0">
                <a:ea typeface="굴림" charset="-127"/>
                <a:cs typeface="굴림" charset="-127"/>
                <a:sym typeface="Symbol" charset="2"/>
              </a:rPr>
              <a:t> f*</a:t>
            </a:r>
            <a:r>
              <a:rPr lang="fr-CA" altLang="ko-KR" dirty="0">
                <a:ea typeface="굴림" charset="-127"/>
                <a:cs typeface="굴림" charset="-127"/>
                <a:sym typeface="Symbol" charset="2"/>
              </a:rPr>
              <a:t>(</a:t>
            </a:r>
            <a:r>
              <a:rPr lang="fr-CA" altLang="ko-KR" i="1" dirty="0">
                <a:ea typeface="굴림" charset="-127"/>
                <a:cs typeface="굴림" charset="-127"/>
                <a:sym typeface="Symbol" charset="2"/>
              </a:rPr>
              <a:t>n</a:t>
            </a:r>
            <a:r>
              <a:rPr lang="fr-CA" altLang="ko-KR" dirty="0" smtClean="0">
                <a:ea typeface="굴림" charset="-127"/>
                <a:cs typeface="굴림" charset="-127"/>
                <a:sym typeface="Symbol" charset="2"/>
              </a:rPr>
              <a:t>)</a:t>
            </a:r>
            <a:endParaRPr lang="fr-CA" altLang="ko-KR" dirty="0">
              <a:ea typeface="굴림" charset="-127"/>
              <a:cs typeface="굴림" charset="-127"/>
              <a:sym typeface="Symbol" charset="2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1058582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trouver chemin dans ville</a:t>
            </a:r>
            <a:endParaRPr lang="fr-CA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66725" y="1206492"/>
            <a:ext cx="8534400" cy="779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Trouver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chemin</a:t>
            </a:r>
            <a:r>
              <a:rPr lang="en-US" dirty="0">
                <a:solidFill>
                  <a:schemeClr val="tx2"/>
                </a:solidFill>
              </a:rPr>
              <a:t> de la 9</a:t>
            </a:r>
            <a:r>
              <a:rPr lang="en-US" baseline="30000" dirty="0">
                <a:solidFill>
                  <a:schemeClr val="tx2"/>
                </a:solidFill>
              </a:rPr>
              <a:t>e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&amp; 50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 </a:t>
            </a:r>
            <a:r>
              <a:rPr lang="en-US" dirty="0" err="1">
                <a:solidFill>
                  <a:schemeClr val="tx2"/>
                </a:solidFill>
              </a:rPr>
              <a:t>à</a:t>
            </a:r>
            <a:r>
              <a:rPr lang="en-US" dirty="0">
                <a:solidFill>
                  <a:schemeClr val="tx2"/>
                </a:solidFill>
              </a:rPr>
              <a:t> la 3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et 51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</a:t>
            </a:r>
          </a:p>
          <a:p>
            <a:pPr>
              <a:spcBef>
                <a:spcPct val="50000"/>
              </a:spcBef>
            </a:pPr>
            <a:r>
              <a:rPr lang="en-CA" dirty="0">
                <a:solidFill>
                  <a:srgbClr val="FF9900"/>
                </a:solidFill>
              </a:rPr>
              <a:t>(Illustration </a:t>
            </a:r>
            <a:r>
              <a:rPr lang="en-CA" dirty="0" smtClean="0">
                <a:solidFill>
                  <a:srgbClr val="FF9900"/>
                </a:solidFill>
              </a:rPr>
              <a:t>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64" name="Espace réservé de la date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5" name="Espace réservé du numéro de diapositive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66" name="Espace réservé du pied de page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grpSp>
        <p:nvGrpSpPr>
          <p:cNvPr id="67" name="Group 39"/>
          <p:cNvGrpSpPr>
            <a:grpSpLocks/>
          </p:cNvGrpSpPr>
          <p:nvPr/>
        </p:nvGrpSpPr>
        <p:grpSpPr bwMode="auto">
          <a:xfrm>
            <a:off x="733462" y="2306892"/>
            <a:ext cx="7199312" cy="3478213"/>
            <a:chOff x="445" y="1200"/>
            <a:chExt cx="4535" cy="2191"/>
          </a:xfrm>
        </p:grpSpPr>
        <p:sp>
          <p:nvSpPr>
            <p:cNvPr id="68" name="Line 3"/>
            <p:cNvSpPr>
              <a:spLocks noChangeShapeType="1"/>
            </p:cNvSpPr>
            <p:nvPr/>
          </p:nvSpPr>
          <p:spPr bwMode="auto">
            <a:xfrm>
              <a:off x="123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9" name="Line 4"/>
            <p:cNvSpPr>
              <a:spLocks noChangeShapeType="1"/>
            </p:cNvSpPr>
            <p:nvPr/>
          </p:nvSpPr>
          <p:spPr bwMode="auto">
            <a:xfrm>
              <a:off x="166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>
              <a:off x="210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253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964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339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382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426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69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948" y="172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948" y="216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996" y="25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481" y="1584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52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</a:t>
              </a: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450" y="2016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51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498" y="2448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50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 rot="5400000">
              <a:off x="1095" y="3007"/>
              <a:ext cx="4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10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 rot="5400000">
              <a:off x="1607" y="3023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9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 rot="5400000">
              <a:off x="2055" y="3055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8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 rot="5400000">
              <a:off x="237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7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 rot="5400000">
              <a:off x="285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6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 rot="5400000">
              <a:off x="3287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5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9" name="Text Box 24"/>
            <p:cNvSpPr txBox="1">
              <a:spLocks noChangeArrowheads="1"/>
            </p:cNvSpPr>
            <p:nvPr/>
          </p:nvSpPr>
          <p:spPr bwMode="auto">
            <a:xfrm rot="5400000">
              <a:off x="3719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4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90" name="Text Box 25"/>
            <p:cNvSpPr txBox="1">
              <a:spLocks noChangeArrowheads="1"/>
            </p:cNvSpPr>
            <p:nvPr/>
          </p:nvSpPr>
          <p:spPr bwMode="auto">
            <a:xfrm rot="5400000">
              <a:off x="4149" y="3068"/>
              <a:ext cx="43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Times New Roman" charset="0"/>
                </a:rPr>
                <a:t>3</a:t>
              </a:r>
              <a:r>
                <a:rPr lang="en-US" sz="1600" baseline="30000" dirty="0">
                  <a:latin typeface="Times New Roman" charset="0"/>
                </a:rPr>
                <a:t>e</a:t>
              </a:r>
              <a:r>
                <a:rPr lang="en-US" sz="1600" dirty="0">
                  <a:latin typeface="Times New Roman" charset="0"/>
                </a:rPr>
                <a:t> </a:t>
              </a:r>
              <a:r>
                <a:rPr lang="en-US" sz="1600" dirty="0" err="1" smtClean="0">
                  <a:latin typeface="Times New Roman" charset="0"/>
                </a:rPr>
                <a:t>ave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91" name="Text Box 26"/>
            <p:cNvSpPr txBox="1">
              <a:spLocks noChangeArrowheads="1"/>
            </p:cNvSpPr>
            <p:nvPr/>
          </p:nvSpPr>
          <p:spPr bwMode="auto">
            <a:xfrm rot="5400000">
              <a:off x="4633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2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92" name="Text Box 27"/>
            <p:cNvSpPr txBox="1">
              <a:spLocks noChangeArrowheads="1"/>
            </p:cNvSpPr>
            <p:nvPr/>
          </p:nvSpPr>
          <p:spPr bwMode="auto">
            <a:xfrm>
              <a:off x="1431" y="231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Times New Roman" charset="0"/>
                </a:rPr>
                <a:t>S</a:t>
              </a:r>
            </a:p>
          </p:txBody>
        </p:sp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4212" y="192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imes New Roman" charset="0"/>
                </a:rPr>
                <a:t>G</a:t>
              </a: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>
              <a:off x="948" y="134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5" name="Text Box 30"/>
            <p:cNvSpPr txBox="1">
              <a:spLocks noChangeArrowheads="1"/>
            </p:cNvSpPr>
            <p:nvPr/>
          </p:nvSpPr>
          <p:spPr bwMode="auto">
            <a:xfrm>
              <a:off x="445" y="1200"/>
              <a:ext cx="5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53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</a:t>
            </a:r>
            <a:endParaRPr lang="en-CA" dirty="0"/>
          </a:p>
        </p:txBody>
      </p:sp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sz="2000" dirty="0" smtClean="0">
                <a:ea typeface="굴림" charset="-127"/>
                <a:cs typeface="굴림" charset="-127"/>
              </a:rPr>
              <a:t>Si </a:t>
            </a:r>
            <a:r>
              <a:rPr lang="fr-CA" altLang="ko-KR" sz="2000" dirty="0">
                <a:ea typeface="굴림" charset="-127"/>
                <a:cs typeface="굴림" charset="-127"/>
              </a:rPr>
              <a:t>quelque soit un nœud </a:t>
            </a:r>
            <a:r>
              <a:rPr lang="fr-CA" altLang="ko-KR" sz="2000" i="1" dirty="0">
                <a:ea typeface="굴림" charset="-127"/>
                <a:cs typeface="굴림" charset="-127"/>
              </a:rPr>
              <a:t>n</a:t>
            </a:r>
            <a:r>
              <a:rPr lang="fr-CA" altLang="ko-KR" sz="2000" i="1" baseline="-25000" dirty="0">
                <a:ea typeface="굴림" charset="-127"/>
                <a:cs typeface="굴림" charset="-127"/>
              </a:rPr>
              <a:t>1</a:t>
            </a:r>
            <a:r>
              <a:rPr lang="fr-CA" altLang="ko-KR" sz="2000" dirty="0">
                <a:ea typeface="굴림" charset="-127"/>
                <a:cs typeface="굴림" charset="-127"/>
              </a:rPr>
              <a:t> et son successeur</a:t>
            </a:r>
            <a:r>
              <a:rPr lang="fr-CA" altLang="ko-KR" sz="2000" i="1" dirty="0">
                <a:ea typeface="굴림" charset="-127"/>
                <a:cs typeface="굴림" charset="-127"/>
              </a:rPr>
              <a:t> n</a:t>
            </a:r>
            <a:r>
              <a:rPr lang="fr-CA" altLang="ko-KR" sz="2000" i="1" baseline="-25000" dirty="0">
                <a:ea typeface="굴림" charset="-127"/>
                <a:cs typeface="굴림" charset="-127"/>
              </a:rPr>
              <a:t>2</a:t>
            </a:r>
            <a:r>
              <a:rPr lang="fr-CA" altLang="ko-KR" sz="2000" dirty="0">
                <a:ea typeface="굴림" charset="-127"/>
                <a:cs typeface="굴림" charset="-127"/>
              </a:rPr>
              <a:t>, nous avons toujours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/>
            </a:r>
            <a:br>
              <a:rPr lang="fr-CA" altLang="ko-KR" sz="2000" dirty="0" smtClean="0">
                <a:ea typeface="굴림" charset="-127"/>
                <a:cs typeface="굴림" charset="-127"/>
              </a:rPr>
            </a:br>
            <a:r>
              <a:rPr lang="fr-CA" altLang="ko-KR" sz="2000" dirty="0" smtClean="0">
                <a:ea typeface="굴림" charset="-127"/>
                <a:cs typeface="굴림" charset="-127"/>
              </a:rPr>
              <a:t/>
            </a:r>
            <a:br>
              <a:rPr lang="fr-CA" altLang="ko-KR" sz="2000" dirty="0" smtClean="0">
                <a:ea typeface="굴림" charset="-127"/>
                <a:cs typeface="굴림" charset="-127"/>
              </a:rPr>
            </a:br>
            <a:r>
              <a:rPr lang="fr-CA" altLang="ko-KR" sz="2000" dirty="0" smtClean="0">
                <a:ea typeface="굴림" charset="-127"/>
                <a:cs typeface="굴림" charset="-127"/>
              </a:rPr>
              <a:t>						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h</a:t>
            </a:r>
            <a:r>
              <a:rPr lang="fr-CA" altLang="ko-KR" sz="2000" i="1" dirty="0">
                <a:ea typeface="굴림" charset="-127"/>
                <a:cs typeface="굴림" charset="-127"/>
              </a:rPr>
              <a:t>(n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1</a:t>
            </a:r>
            <a:r>
              <a:rPr lang="fr-CA" altLang="ko-KR" sz="2000" i="1" dirty="0">
                <a:ea typeface="굴림" charset="-127"/>
                <a:cs typeface="굴림" charset="-127"/>
              </a:rPr>
              <a:t>)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  c(n</a:t>
            </a:r>
            <a:r>
              <a:rPr lang="fr-CA" altLang="ko-KR" sz="2000" baseline="-25000" dirty="0">
                <a:ea typeface="굴림" charset="-127"/>
                <a:cs typeface="굴림" charset="-127"/>
                <a:sym typeface="Symbol" charset="2"/>
              </a:rPr>
              <a:t>1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,n</a:t>
            </a:r>
            <a:r>
              <a:rPr lang="fr-CA" altLang="ko-KR" sz="2000" baseline="-25000" dirty="0">
                <a:ea typeface="굴림" charset="-127"/>
                <a:cs typeface="굴림" charset="-127"/>
                <a:sym typeface="Symbol" charset="2"/>
              </a:rPr>
              <a:t>2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) + </a:t>
            </a:r>
            <a:r>
              <a:rPr lang="fr-CA" altLang="ko-KR" sz="2000" i="1" dirty="0">
                <a:ea typeface="굴림" charset="-127"/>
                <a:cs typeface="굴림" charset="-127"/>
              </a:rPr>
              <a:t>h(n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2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)</a:t>
            </a:r>
            <a:r>
              <a:rPr lang="fr-CA" altLang="ko-KR" i="1" dirty="0">
                <a:ea typeface="굴림" charset="-127"/>
                <a:cs typeface="굴림" charset="-127"/>
                <a:sym typeface="Symbol" charset="2"/>
              </a:rPr>
              <a:t/>
            </a:r>
            <a:br>
              <a:rPr lang="fr-CA" altLang="ko-KR" i="1" dirty="0">
                <a:ea typeface="굴림" charset="-127"/>
                <a:cs typeface="굴림" charset="-127"/>
                <a:sym typeface="Symbol" charset="2"/>
              </a:rPr>
            </a:br>
            <a:r>
              <a:rPr lang="fr-CA" altLang="ko-KR" i="1" dirty="0" smtClean="0">
                <a:ea typeface="굴림" charset="-127"/>
                <a:cs typeface="굴림" charset="-127"/>
                <a:sym typeface="Symbol" charset="2"/>
              </a:rPr>
              <a:t/>
            </a:r>
            <a:br>
              <a:rPr lang="fr-CA" altLang="ko-KR" i="1" dirty="0" smtClean="0">
                <a:ea typeface="굴림" charset="-127"/>
                <a:cs typeface="굴림" charset="-127"/>
                <a:sym typeface="Symbol" charset="2"/>
              </a:rPr>
            </a:b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où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c(n</a:t>
            </a:r>
            <a:r>
              <a:rPr lang="fr-CA" altLang="ko-KR" sz="2000" baseline="-25000" dirty="0">
                <a:ea typeface="굴림" charset="-127"/>
                <a:cs typeface="굴림" charset="-127"/>
                <a:sym typeface="Symbol" charset="2"/>
              </a:rPr>
              <a:t>1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,n</a:t>
            </a:r>
            <a:r>
              <a:rPr lang="fr-CA" altLang="ko-KR" sz="2000" baseline="-25000" dirty="0">
                <a:ea typeface="굴림" charset="-127"/>
                <a:cs typeface="굴림" charset="-127"/>
                <a:sym typeface="Symbol" charset="2"/>
              </a:rPr>
              <a:t>2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)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est le coût de l’arc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 (n</a:t>
            </a:r>
            <a:r>
              <a:rPr lang="fr-CA" altLang="ko-KR" sz="2000" baseline="-25000" dirty="0">
                <a:ea typeface="굴림" charset="-127"/>
                <a:cs typeface="굴림" charset="-127"/>
                <a:sym typeface="Symbol" charset="2"/>
              </a:rPr>
              <a:t>1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,n</a:t>
            </a:r>
            <a:r>
              <a:rPr lang="fr-CA" altLang="ko-KR" sz="2000" baseline="-25000" dirty="0">
                <a:ea typeface="굴림" charset="-127"/>
                <a:cs typeface="굴림" charset="-127"/>
                <a:sym typeface="Symbol" charset="2"/>
              </a:rPr>
              <a:t>2</a:t>
            </a:r>
            <a:r>
              <a:rPr lang="fr-CA" altLang="ko-KR" sz="2000" i="1" dirty="0" smtClean="0">
                <a:ea typeface="굴림" charset="-127"/>
                <a:cs typeface="굴림" charset="-127"/>
                <a:sym typeface="Symbol" charset="2"/>
              </a:rPr>
              <a:t>). </a:t>
            </a:r>
            <a:r>
              <a:rPr lang="fr-CA" altLang="ko-KR" dirty="0">
                <a:ea typeface="굴림" charset="-127"/>
                <a:cs typeface="굴림" charset="-127"/>
                <a:sym typeface="Symbol" charset="2"/>
              </a:rPr>
              <a:t/>
            </a:r>
            <a:br>
              <a:rPr lang="fr-CA" altLang="ko-KR" dirty="0">
                <a:ea typeface="굴림" charset="-127"/>
                <a:cs typeface="굴림" charset="-127"/>
                <a:sym typeface="Symbol" charset="2"/>
              </a:rPr>
            </a:br>
            <a:r>
              <a:rPr lang="fr-CA" altLang="ko-KR" dirty="0" smtClean="0">
                <a:ea typeface="굴림" charset="-127"/>
                <a:cs typeface="굴림" charset="-127"/>
                <a:sym typeface="Symbol" charset="2"/>
              </a:rPr>
              <a:t/>
            </a:r>
            <a:br>
              <a:rPr lang="fr-CA" altLang="ko-KR" dirty="0" smtClean="0">
                <a:ea typeface="굴림" charset="-127"/>
                <a:cs typeface="굴림" charset="-127"/>
                <a:sym typeface="Symbol" charset="2"/>
              </a:rPr>
            </a:br>
            <a:r>
              <a:rPr lang="fr-CA" altLang="ko-KR" dirty="0" smtClean="0">
                <a:ea typeface="굴림" charset="-127"/>
                <a:cs typeface="굴림" charset="-127"/>
                <a:sym typeface="Symbol" charset="2"/>
              </a:rPr>
              <a:t>O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n dit alors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que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h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est </a:t>
            </a:r>
            <a:r>
              <a:rPr lang="fr-CA" altLang="ko-KR" sz="2000" b="1" dirty="0" smtClean="0">
                <a:solidFill>
                  <a:srgbClr val="000000"/>
                </a:solidFill>
                <a:ea typeface="굴림" charset="-127"/>
                <a:cs typeface="굴림" charset="-127"/>
                <a:sym typeface="Symbol" charset="2"/>
              </a:rPr>
              <a:t>cohérente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(on dit aussi parfois </a:t>
            </a:r>
            <a:r>
              <a:rPr lang="fr-CA" altLang="ko-KR" sz="2000" b="1" dirty="0">
                <a:solidFill>
                  <a:srgbClr val="000000"/>
                </a:solidFill>
                <a:ea typeface="굴림" charset="-127"/>
                <a:cs typeface="굴림" charset="-127"/>
                <a:sym typeface="Symbol" charset="2"/>
              </a:rPr>
              <a:t>monotone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 –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mais c’est en réalité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f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qui devient monotone</a:t>
            </a:r>
            <a:r>
              <a:rPr lang="fr-CA" altLang="ko-KR" sz="2000" dirty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)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.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Dans ce 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cas</a:t>
            </a:r>
            <a:r>
              <a:rPr lang="fr-FR" altLang="ko-KR" dirty="0" smtClean="0">
                <a:ea typeface="굴림" charset="-127"/>
                <a:cs typeface="굴림" charset="-127"/>
                <a:sym typeface="Symbol" charset="2"/>
              </a:rPr>
              <a:t> :</a:t>
            </a:r>
            <a:endParaRPr lang="fr-CA" altLang="ko-KR" sz="2000" dirty="0">
              <a:ea typeface="굴림" charset="-127"/>
              <a:cs typeface="굴림" charset="-127"/>
              <a:sym typeface="Symbol" charset="2"/>
            </a:endParaRPr>
          </a:p>
          <a:p>
            <a:pPr lvl="1"/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h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est aussi 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admissible</a:t>
            </a:r>
            <a:endParaRPr lang="fr-CA" altLang="ko-KR" sz="2000" dirty="0">
              <a:ea typeface="굴림" charset="-127"/>
              <a:cs typeface="굴림" charset="-127"/>
              <a:sym typeface="Symbol" charset="2"/>
            </a:endParaRP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c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haque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fois que A* choisit un nœud au début de open, cela veut dire que A* a déjà trouvé un chemin optimal vers ce 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nœud</a:t>
            </a:r>
            <a:r>
              <a:rPr lang="fr-FR" altLang="ko-KR" sz="2000" dirty="0" smtClean="0">
                <a:ea typeface="굴림" charset="-127"/>
                <a:cs typeface="굴림" charset="-127"/>
                <a:sym typeface="Symbol" charset="2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le nœud ne sera plus jamais revisité!</a:t>
            </a: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0372346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Si on a deux heuristiques</a:t>
            </a:r>
            <a:r>
              <a:rPr lang="fr-CA" altLang="ko-KR" sz="2000" i="1" dirty="0">
                <a:ea typeface="굴림" charset="-127"/>
                <a:cs typeface="굴림" charset="-127"/>
              </a:rPr>
              <a:t> admissibles</a:t>
            </a:r>
            <a:r>
              <a:rPr lang="fr-CA" altLang="ko-KR" sz="2000" dirty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1</a:t>
            </a:r>
            <a:r>
              <a:rPr lang="fr-CA" altLang="ko-KR" sz="2000" dirty="0">
                <a:ea typeface="굴림" charset="-127"/>
                <a:cs typeface="굴림" charset="-127"/>
              </a:rPr>
              <a:t> et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2</a:t>
            </a:r>
            <a:r>
              <a:rPr lang="fr-CA" altLang="ko-KR" sz="2000" dirty="0">
                <a:ea typeface="굴림" charset="-127"/>
                <a:cs typeface="굴림" charset="-127"/>
              </a:rPr>
              <a:t>, tel que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1</a:t>
            </a:r>
            <a:r>
              <a:rPr lang="fr-CA" altLang="ko-KR" sz="2000" i="1" dirty="0">
                <a:ea typeface="굴림" charset="-127"/>
                <a:cs typeface="굴림" charset="-127"/>
              </a:rPr>
              <a:t>(n)</a:t>
            </a:r>
            <a:r>
              <a:rPr lang="fr-CA" altLang="ko-KR" sz="2000" dirty="0">
                <a:ea typeface="굴림" charset="-127"/>
                <a:cs typeface="굴림" charset="-127"/>
              </a:rPr>
              <a:t> &lt;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2</a:t>
            </a:r>
            <a:r>
              <a:rPr lang="fr-CA" altLang="ko-KR" sz="2000" i="1" dirty="0">
                <a:ea typeface="굴림" charset="-127"/>
                <a:cs typeface="굴림" charset="-127"/>
              </a:rPr>
              <a:t>(n),</a:t>
            </a:r>
            <a:r>
              <a:rPr lang="fr-CA" altLang="ko-KR" sz="2000" dirty="0">
                <a:ea typeface="굴림" charset="-127"/>
                <a:cs typeface="굴림" charset="-127"/>
              </a:rPr>
              <a:t> alors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2</a:t>
            </a:r>
            <a:r>
              <a:rPr lang="fr-CA" altLang="ko-KR" sz="2000" i="1" dirty="0">
                <a:ea typeface="굴림" charset="-127"/>
                <a:cs typeface="굴림" charset="-127"/>
              </a:rPr>
              <a:t>(n)</a:t>
            </a:r>
            <a:r>
              <a:rPr lang="fr-CA" altLang="ko-KR" sz="2000" dirty="0">
                <a:ea typeface="굴림" charset="-127"/>
                <a:cs typeface="굴림" charset="-127"/>
              </a:rPr>
              <a:t> conduit plus vite au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but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</a:rPr>
              <a:t>avec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baseline="-25000" dirty="0">
                <a:ea typeface="굴림" charset="-127"/>
                <a:cs typeface="굴림" charset="-127"/>
              </a:rPr>
              <a:t>2</a:t>
            </a:r>
            <a:r>
              <a:rPr lang="fr-CA" altLang="ko-KR" sz="2000" dirty="0">
                <a:ea typeface="굴림" charset="-127"/>
                <a:cs typeface="굴림" charset="-127"/>
              </a:rPr>
              <a:t>, A* explore moins ou autant de nœuds avant d’arriver au but qu’avec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h</a:t>
            </a:r>
            <a:r>
              <a:rPr lang="fr-CA" altLang="ko-KR" sz="2000" baseline="-25000" dirty="0" smtClean="0">
                <a:ea typeface="굴림" charset="-127"/>
                <a:cs typeface="굴림" charset="-127"/>
              </a:rPr>
              <a:t>1</a:t>
            </a:r>
            <a:endParaRPr lang="fr-CA" altLang="ko-KR" sz="2000" baseline="-25000" dirty="0">
              <a:ea typeface="굴림" charset="-127"/>
              <a:cs typeface="굴림" charset="-127"/>
            </a:endParaRPr>
          </a:p>
          <a:p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Si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dirty="0">
                <a:ea typeface="굴림" charset="-127"/>
                <a:cs typeface="굴림" charset="-127"/>
              </a:rPr>
              <a:t> n’est pas admissible, soit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b </a:t>
            </a:r>
            <a:r>
              <a:rPr lang="fr-CA" altLang="ko-KR" sz="2000" dirty="0">
                <a:ea typeface="굴림" charset="-127"/>
                <a:cs typeface="굴림" charset="-127"/>
              </a:rPr>
              <a:t>la borne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supérieure </a:t>
            </a:r>
            <a:r>
              <a:rPr lang="fr-CA" altLang="ko-KR" sz="2000" dirty="0">
                <a:ea typeface="굴림" charset="-127"/>
                <a:cs typeface="굴림" charset="-127"/>
              </a:rPr>
              <a:t>sur la surestimation du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coût, </a:t>
            </a:r>
            <a:r>
              <a:rPr lang="fr-CA" altLang="ko-KR" sz="2000" dirty="0" err="1" smtClean="0">
                <a:ea typeface="굴림" charset="-127"/>
                <a:cs typeface="굴림" charset="-127"/>
              </a:rPr>
              <a:t>c-</a:t>
            </a:r>
            <a:r>
              <a:rPr lang="fr-CA" altLang="ko-KR" sz="2000" dirty="0" err="1">
                <a:ea typeface="굴림" charset="-127"/>
                <a:cs typeface="굴림" charset="-127"/>
              </a:rPr>
              <a:t>à-d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. </a:t>
            </a:r>
            <a:r>
              <a:rPr lang="fr-CA" altLang="ko-KR" sz="2000" dirty="0">
                <a:ea typeface="굴림" charset="-127"/>
                <a:cs typeface="굴림" charset="-127"/>
              </a:rPr>
              <a:t>on a toujours </a:t>
            </a:r>
            <a:r>
              <a:rPr lang="fr-CA" altLang="ko-KR" sz="2000" i="1" dirty="0">
                <a:ea typeface="굴림" charset="-127"/>
                <a:cs typeface="굴림" charset="-127"/>
              </a:rPr>
              <a:t>h(n)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  h*(n) + </a:t>
            </a:r>
            <a:r>
              <a:rPr lang="fr-CA" altLang="ko-KR" sz="2000" i="1" dirty="0" smtClean="0">
                <a:ea typeface="굴림" charset="-127"/>
                <a:cs typeface="굴림" charset="-127"/>
                <a:sym typeface="Symbol" charset="2"/>
              </a:rPr>
              <a:t>b</a:t>
            </a:r>
            <a:r>
              <a:rPr lang="fr-FR" altLang="ko-KR" sz="2000" i="1" dirty="0" smtClean="0">
                <a:ea typeface="굴림" charset="-127"/>
                <a:cs typeface="굴림" charset="-127"/>
                <a:sym typeface="Symbol" charset="2"/>
              </a:rPr>
              <a:t> :</a:t>
            </a:r>
            <a:endParaRPr lang="fr-CA" altLang="ko-KR" sz="2000" dirty="0" smtClean="0">
              <a:ea typeface="굴림" charset="-127"/>
              <a:cs typeface="굴림" charset="-127"/>
              <a:sym typeface="Symbol" charset="2"/>
            </a:endParaRPr>
          </a:p>
          <a:p>
            <a:pPr lvl="1"/>
            <a:r>
              <a:rPr lang="fr-CA" altLang="ko-KR" sz="1800" dirty="0" smtClean="0">
                <a:ea typeface="굴림" charset="-127"/>
                <a:cs typeface="굴림" charset="-127"/>
                <a:sym typeface="Symbol" charset="2"/>
              </a:rPr>
              <a:t>A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* retournera une solution dont le coût est au plus </a:t>
            </a:r>
            <a:r>
              <a:rPr lang="fr-CA" altLang="ko-KR" sz="1800" i="1" dirty="0" smtClean="0">
                <a:ea typeface="굴림" charset="-127"/>
                <a:cs typeface="굴림" charset="-127"/>
                <a:sym typeface="Symbol" charset="2"/>
              </a:rPr>
              <a:t>b </a:t>
            </a:r>
            <a:r>
              <a:rPr lang="fr-CA" altLang="ko-KR" sz="1800" dirty="0" smtClean="0">
                <a:ea typeface="굴림" charset="-127"/>
                <a:cs typeface="굴림" charset="-127"/>
                <a:sym typeface="Symbol" charset="2"/>
              </a:rPr>
              <a:t>de plus 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que le coût optimal, </a:t>
            </a:r>
            <a:r>
              <a:rPr lang="fr-CA" altLang="ko-KR" sz="1800" dirty="0" err="1">
                <a:ea typeface="굴림" charset="-127"/>
                <a:cs typeface="굴림" charset="-127"/>
                <a:sym typeface="Symbol" charset="2"/>
              </a:rPr>
              <a:t>c-à-d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., A* ne se trompe pas plus que </a:t>
            </a:r>
            <a:r>
              <a:rPr lang="fr-CA" altLang="ko-KR" sz="1800" i="1" dirty="0" smtClean="0">
                <a:ea typeface="굴림" charset="-127"/>
                <a:cs typeface="굴림" charset="-127"/>
                <a:sym typeface="Symbol" charset="2"/>
              </a:rPr>
              <a:t>b</a:t>
            </a:r>
            <a:r>
              <a:rPr lang="fr-CA" altLang="ko-KR" sz="1800" dirty="0" smtClean="0"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sur l’optimalité.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31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114800"/>
          </a:xfrm>
        </p:spPr>
        <p:txBody>
          <a:bodyPr>
            <a:normAutofit/>
          </a:bodyPr>
          <a:lstStyle/>
          <a:p>
            <a:r>
              <a:rPr lang="fr-CA" dirty="0"/>
              <a:t>Étant donné une fonction heuristique non admissible, l’algorithme A* donne toujours une solution lorsqu’elle existe, mais il n’y a pas de certitude qu’elle soit </a:t>
            </a:r>
            <a:r>
              <a:rPr lang="fr-CA" dirty="0" smtClean="0"/>
              <a:t>optimale</a:t>
            </a:r>
            <a:endParaRPr lang="fr-CA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dirty="0"/>
              <a:t>Si les coûts des arcs sont tous égaux à 1 et la fonction heuristique retourne tout le temps 0, alors A* retourne toujours une solution optimale lorsqu’elle </a:t>
            </a:r>
            <a:r>
              <a:rPr lang="fr-CA" dirty="0" smtClean="0"/>
              <a:t>existe</a:t>
            </a:r>
            <a:endParaRPr lang="fr-CA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dirty="0"/>
              <a:t>Lorsque la fonction de transition contient des boucles et que la fonction heuristique n’est pas admissible, A* peut boucler indéfiniment même si l’espace d’états est </a:t>
            </a:r>
            <a:r>
              <a:rPr lang="fr-CA" dirty="0" smtClean="0"/>
              <a:t>fini</a:t>
            </a:r>
            <a:endParaRPr lang="fr-CA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Faux</a:t>
            </a:r>
            <a:endParaRPr lang="en-CA" sz="2000" dirty="0">
              <a:solidFill>
                <a:srgbClr val="6600CC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32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sur la compréhension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114800"/>
          </a:xfrm>
        </p:spPr>
        <p:txBody>
          <a:bodyPr/>
          <a:lstStyle/>
          <a:p>
            <a:r>
              <a:rPr lang="fr-CA" dirty="0" smtClean="0"/>
              <a:t>Avec </a:t>
            </a:r>
            <a:r>
              <a:rPr lang="fr-CA" dirty="0"/>
              <a:t>une heuristique monotone, A* n’explore jamais le même état deux fois.</a:t>
            </a:r>
          </a:p>
          <a:p>
            <a:pPr lvl="1"/>
            <a:r>
              <a:rPr lang="fr-CA" sz="2000" dirty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dirty="0" smtClean="0"/>
              <a:t>Étant </a:t>
            </a:r>
            <a:r>
              <a:rPr lang="fr-CA" dirty="0"/>
              <a:t>donné deux fonctions heuristiques </a:t>
            </a:r>
            <a:r>
              <a:rPr lang="fr-CA" i="1" dirty="0"/>
              <a:t>h</a:t>
            </a:r>
            <a:r>
              <a:rPr lang="fr-CA" i="1" baseline="-25000" dirty="0"/>
              <a:t>1</a:t>
            </a:r>
            <a:r>
              <a:rPr lang="fr-CA" dirty="0"/>
              <a:t> et </a:t>
            </a:r>
            <a:r>
              <a:rPr lang="fr-CA" i="1" dirty="0"/>
              <a:t>h</a:t>
            </a:r>
            <a:r>
              <a:rPr lang="fr-CA" i="1" baseline="-25000" dirty="0"/>
              <a:t>2</a:t>
            </a:r>
            <a:r>
              <a:rPr lang="fr-CA" dirty="0"/>
              <a:t> telles que                     </a:t>
            </a:r>
            <a:r>
              <a:rPr lang="fr-CA" i="1" dirty="0"/>
              <a:t>0≤ h</a:t>
            </a:r>
            <a:r>
              <a:rPr lang="fr-CA" i="1" baseline="-25000" dirty="0"/>
              <a:t>1</a:t>
            </a:r>
            <a:r>
              <a:rPr lang="fr-CA" i="1" dirty="0" smtClean="0"/>
              <a:t>(n)</a:t>
            </a:r>
            <a:r>
              <a:rPr lang="fr-CA" i="1" dirty="0"/>
              <a:t>&lt; h</a:t>
            </a:r>
            <a:r>
              <a:rPr lang="fr-CA" i="1" baseline="-25000" dirty="0"/>
              <a:t>2</a:t>
            </a:r>
            <a:r>
              <a:rPr lang="fr-CA" i="1" dirty="0" smtClean="0"/>
              <a:t>(n) </a:t>
            </a:r>
            <a:r>
              <a:rPr lang="fr-CA" i="1" dirty="0"/>
              <a:t>≤ h*</a:t>
            </a:r>
            <a:r>
              <a:rPr lang="fr-CA" i="1" dirty="0" smtClean="0"/>
              <a:t>(n)</a:t>
            </a:r>
            <a:r>
              <a:rPr lang="fr-CA" i="1" dirty="0"/>
              <a:t>,</a:t>
            </a:r>
            <a:r>
              <a:rPr lang="fr-CA" dirty="0"/>
              <a:t>  pour tout état </a:t>
            </a:r>
            <a:r>
              <a:rPr lang="fr-CA" i="1" dirty="0"/>
              <a:t>n</a:t>
            </a:r>
            <a:r>
              <a:rPr lang="fr-CA" dirty="0" smtClean="0"/>
              <a:t>, </a:t>
            </a:r>
            <a:r>
              <a:rPr lang="fr-CA" i="1" dirty="0"/>
              <a:t>h</a:t>
            </a:r>
            <a:r>
              <a:rPr lang="fr-CA" i="1" baseline="-25000" dirty="0"/>
              <a:t>2</a:t>
            </a:r>
            <a:r>
              <a:rPr lang="fr-CA" dirty="0"/>
              <a:t> est plus efficace que </a:t>
            </a:r>
            <a:r>
              <a:rPr lang="fr-CA" i="1" dirty="0"/>
              <a:t>h</a:t>
            </a:r>
            <a:r>
              <a:rPr lang="fr-CA" i="1" baseline="-25000" dirty="0"/>
              <a:t>1</a:t>
            </a:r>
            <a:r>
              <a:rPr lang="fr-CA" i="1" dirty="0"/>
              <a:t> </a:t>
            </a:r>
            <a:r>
              <a:rPr lang="fr-CA" dirty="0"/>
              <a:t>dans la mesure où les deux mènent à une solution optimale, mais </a:t>
            </a:r>
            <a:r>
              <a:rPr lang="fr-CA" i="1" dirty="0"/>
              <a:t>h</a:t>
            </a:r>
            <a:r>
              <a:rPr lang="fr-CA" i="1" baseline="-25000" dirty="0"/>
              <a:t>2</a:t>
            </a:r>
            <a:r>
              <a:rPr lang="fr-CA" dirty="0"/>
              <a:t> le fait en e</a:t>
            </a:r>
            <a:r>
              <a:rPr lang="fr-CA" sz="2000" dirty="0"/>
              <a:t>xplorant moins de </a:t>
            </a:r>
            <a:r>
              <a:rPr lang="fr-CA" sz="2000" dirty="0" smtClean="0"/>
              <a:t>nœuds</a:t>
            </a:r>
            <a:endParaRPr lang="fr-CA" sz="2000" dirty="0"/>
          </a:p>
          <a:p>
            <a:pPr lvl="1"/>
            <a:r>
              <a:rPr lang="fr-CA" sz="2000" dirty="0">
                <a:solidFill>
                  <a:srgbClr val="6600CC"/>
                </a:solidFill>
              </a:rPr>
              <a:t>Vrai.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sz="2000" dirty="0"/>
              <a:t>Si </a:t>
            </a:r>
            <a:r>
              <a:rPr lang="fr-CA" sz="2000" i="1" dirty="0"/>
              <a:t>h</a:t>
            </a:r>
            <a:r>
              <a:rPr lang="fr-CA" sz="2000" dirty="0" smtClean="0"/>
              <a:t>(</a:t>
            </a:r>
            <a:r>
              <a:rPr lang="fr-CA" sz="2000" i="1" dirty="0" smtClean="0"/>
              <a:t>n</a:t>
            </a:r>
            <a:r>
              <a:rPr lang="fr-CA" sz="2000" dirty="0" smtClean="0"/>
              <a:t>) = </a:t>
            </a:r>
            <a:r>
              <a:rPr lang="fr-CA" sz="2000" i="1" dirty="0" smtClean="0"/>
              <a:t>h</a:t>
            </a:r>
            <a:r>
              <a:rPr lang="fr-CA" sz="2000" dirty="0"/>
              <a:t>*</a:t>
            </a:r>
            <a:r>
              <a:rPr lang="fr-CA" sz="2000" dirty="0" smtClean="0"/>
              <a:t>(</a:t>
            </a:r>
            <a:r>
              <a:rPr lang="fr-CA" sz="2000" i="1" dirty="0" smtClean="0"/>
              <a:t>n</a:t>
            </a:r>
            <a:r>
              <a:rPr lang="fr-CA" sz="2000" dirty="0" smtClean="0"/>
              <a:t>)</a:t>
            </a:r>
            <a:r>
              <a:rPr lang="fr-CA" sz="2000" dirty="0"/>
              <a:t>, pour tout état </a:t>
            </a:r>
            <a:r>
              <a:rPr lang="fr-CA" i="1" dirty="0"/>
              <a:t>n</a:t>
            </a:r>
            <a:r>
              <a:rPr lang="fr-CA" sz="2000" i="1" dirty="0" smtClean="0"/>
              <a:t>, </a:t>
            </a:r>
            <a:r>
              <a:rPr lang="fr-CA" sz="2000" dirty="0"/>
              <a:t>l’optimalité de A* est </a:t>
            </a:r>
            <a:r>
              <a:rPr lang="fr-CA" sz="2000" dirty="0" smtClean="0"/>
              <a:t>garantie</a:t>
            </a:r>
            <a:endParaRPr lang="fr-CA" sz="2000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pPr>
              <a:lnSpc>
                <a:spcPct val="130000"/>
              </a:lnSpc>
              <a:buFont typeface="Monotype Sorts" charset="2"/>
              <a:buNone/>
            </a:pP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33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sur la compréhension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Hugo Larochelle</a:t>
            </a:r>
            <a:endParaRPr lang="en-US" smtClean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757E24-73E2-6B46-9A88-4F468B82EE52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3434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Selon le poids que l’on veut donner à l’une ou l’autre partie, on définie </a:t>
            </a:r>
            <a:r>
              <a:rPr lang="fr-CA" altLang="ko-KR" sz="2000" i="1" dirty="0">
                <a:ea typeface="굴림" charset="-127"/>
                <a:cs typeface="굴림" charset="-127"/>
              </a:rPr>
              <a:t>f</a:t>
            </a:r>
            <a:r>
              <a:rPr lang="fr-CA" altLang="ko-KR" sz="2000" dirty="0">
                <a:ea typeface="굴림" charset="-127"/>
                <a:cs typeface="굴림" charset="-127"/>
              </a:rPr>
              <a:t> comme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suit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pPr lvl="1">
              <a:buFont typeface="Monotype Sorts" charset="2"/>
              <a:buNone/>
            </a:pPr>
            <a:r>
              <a:rPr lang="fr-CA" altLang="ko-KR" sz="2000" dirty="0">
                <a:ea typeface="굴림" charset="-127"/>
                <a:cs typeface="굴림" charset="-127"/>
              </a:rPr>
              <a:t>                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		 </a:t>
            </a:r>
            <a:r>
              <a:rPr lang="fr-CA" altLang="ko-KR" sz="2000" i="1" dirty="0">
                <a:solidFill>
                  <a:srgbClr val="800000"/>
                </a:solidFill>
                <a:ea typeface="굴림" charset="-127"/>
                <a:cs typeface="굴림" charset="-127"/>
              </a:rPr>
              <a:t>f(n) = (1-w)*g(n) +  w*h(n)</a:t>
            </a:r>
          </a:p>
          <a:p>
            <a:pPr>
              <a:buFont typeface="Monotype Sorts" charset="2"/>
              <a:buNone/>
            </a:pPr>
            <a:r>
              <a:rPr lang="fr-CA" altLang="ko-KR" sz="2000" dirty="0">
                <a:ea typeface="굴림" charset="-127"/>
                <a:cs typeface="굴림" charset="-127"/>
              </a:rPr>
              <a:t>      où </a:t>
            </a:r>
            <a:r>
              <a:rPr lang="fr-CA" altLang="ko-KR" sz="2000" i="1" dirty="0">
                <a:ea typeface="굴림" charset="-127"/>
                <a:cs typeface="굴림" charset="-127"/>
              </a:rPr>
              <a:t>w</a:t>
            </a:r>
            <a:r>
              <a:rPr lang="fr-CA" altLang="ko-KR" sz="2000" dirty="0">
                <a:ea typeface="굴림" charset="-127"/>
                <a:cs typeface="굴림" charset="-127"/>
              </a:rPr>
              <a:t> est un nombre réel supérieur ou égal à 0 et inférieur ou égal à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1</a:t>
            </a:r>
          </a:p>
          <a:p>
            <a:pPr>
              <a:buFont typeface="Monotype Sorts" charset="2"/>
              <a:buNone/>
            </a:pP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Selon les valeurs qu’on donne à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w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, </a:t>
            </a:r>
            <a:r>
              <a:rPr lang="fr-CA" altLang="ko-KR" sz="2000" dirty="0">
                <a:ea typeface="굴림" charset="-127"/>
                <a:cs typeface="굴림" charset="-127"/>
              </a:rPr>
              <a:t>on obtient des algorithmes de recherche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classique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b="1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Dijkstra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>
                <a:ea typeface="굴림" charset="-127"/>
                <a:cs typeface="굴림" charset="-127"/>
              </a:rPr>
              <a:t>w</a:t>
            </a:r>
            <a:r>
              <a:rPr lang="fr-CA" altLang="ko-KR" sz="2000" dirty="0">
                <a:ea typeface="굴림" charset="-127"/>
                <a:cs typeface="굴림" charset="-127"/>
              </a:rPr>
              <a:t> = 0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(</a:t>
            </a:r>
            <a:r>
              <a:rPr lang="fr-CA" altLang="ko-KR" sz="2000" i="1" dirty="0">
                <a:solidFill>
                  <a:schemeClr val="accent1"/>
                </a:solidFill>
                <a:ea typeface="굴림" charset="-127"/>
                <a:cs typeface="굴림" charset="-127"/>
              </a:rPr>
              <a:t>f(n) = g(n)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)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b="1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Greedy</a:t>
            </a:r>
            <a:r>
              <a:rPr lang="fr-CA" altLang="ko-KR" sz="2000" b="1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 best</a:t>
            </a:r>
            <a:r>
              <a:rPr lang="fr-CA" altLang="ko-KR" sz="2000" b="1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-first </a:t>
            </a:r>
            <a:r>
              <a:rPr lang="fr-CA" altLang="ko-KR" sz="2000" b="1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search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>
                <a:ea typeface="굴림" charset="-127"/>
                <a:cs typeface="굴림" charset="-127"/>
              </a:rPr>
              <a:t>w</a:t>
            </a:r>
            <a:r>
              <a:rPr lang="fr-CA" altLang="ko-KR" sz="2000" dirty="0">
                <a:ea typeface="굴림" charset="-127"/>
                <a:cs typeface="굴림" charset="-127"/>
              </a:rPr>
              <a:t> = 1 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(</a:t>
            </a:r>
            <a:r>
              <a:rPr lang="fr-CA" altLang="ko-KR" sz="2000" i="1" dirty="0">
                <a:solidFill>
                  <a:schemeClr val="accent1"/>
                </a:solidFill>
                <a:ea typeface="굴림" charset="-127"/>
                <a:cs typeface="굴림" charset="-127"/>
              </a:rPr>
              <a:t>f(n) = h(n)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)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b="1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A</a:t>
            </a:r>
            <a:r>
              <a:rPr lang="fr-CA" altLang="ko-KR" sz="2000" b="1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*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>
                <a:ea typeface="굴림" charset="-127"/>
                <a:cs typeface="굴림" charset="-127"/>
              </a:rPr>
              <a:t>w</a:t>
            </a:r>
            <a:r>
              <a:rPr lang="fr-CA" altLang="ko-KR" sz="2000" dirty="0">
                <a:ea typeface="굴림" charset="-127"/>
                <a:cs typeface="굴림" charset="-127"/>
              </a:rPr>
              <a:t> = 0.5  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(</a:t>
            </a:r>
            <a:r>
              <a:rPr lang="fr-CA" altLang="ko-KR" sz="2000" i="1" dirty="0">
                <a:solidFill>
                  <a:schemeClr val="accent1"/>
                </a:solidFill>
                <a:ea typeface="굴림" charset="-127"/>
                <a:cs typeface="굴림" charset="-127"/>
              </a:rPr>
              <a:t>f(n) = g(n) + h(n)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générique de f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343400"/>
          </a:xfrm>
        </p:spPr>
        <p:txBody>
          <a:bodyPr>
            <a:normAutofit/>
          </a:bodyPr>
          <a:lstStyle/>
          <a:p>
            <a:r>
              <a:rPr lang="fr-CA" altLang="ko-KR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Beam</a:t>
            </a:r>
            <a:r>
              <a:rPr lang="fr-CA" altLang="ko-KR" dirty="0">
                <a:solidFill>
                  <a:srgbClr val="00009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search</a:t>
            </a:r>
            <a:endParaRPr lang="fr-CA" altLang="ko-KR" dirty="0">
              <a:solidFill>
                <a:srgbClr val="000090"/>
              </a:solidFill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o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n </a:t>
            </a:r>
            <a:r>
              <a:rPr lang="fr-CA" altLang="ko-KR" sz="2000" dirty="0">
                <a:ea typeface="굴림" charset="-127"/>
                <a:cs typeface="굴림" charset="-127"/>
              </a:rPr>
              <a:t>met une limite sur le contenu de OPEN et CLOSED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r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ecommandé </a:t>
            </a:r>
            <a:r>
              <a:rPr lang="fr-CA" altLang="ko-KR" sz="2000" dirty="0">
                <a:ea typeface="굴림" charset="-127"/>
                <a:cs typeface="굴림" charset="-127"/>
              </a:rPr>
              <a:t>lorsque pas assez d’espace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mémoire</a:t>
            </a:r>
            <a:br>
              <a:rPr lang="fr-CA" altLang="ko-KR" sz="2000" dirty="0" smtClean="0">
                <a:ea typeface="굴림" charset="-127"/>
                <a:cs typeface="굴림" charset="-127"/>
              </a:rPr>
            </a:br>
            <a:endParaRPr lang="fr-CA" altLang="ko-KR" sz="2000" dirty="0" smtClean="0">
              <a:solidFill>
                <a:srgbClr val="000066"/>
              </a:solidFill>
              <a:ea typeface="굴림" charset="-127"/>
              <a:cs typeface="굴림" charset="-127"/>
            </a:endParaRPr>
          </a:p>
          <a:p>
            <a:r>
              <a:rPr lang="fr-CA" altLang="ko-KR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Bit-state </a:t>
            </a:r>
            <a:r>
              <a:rPr lang="fr-CA" altLang="ko-KR" dirty="0" err="1" smtClean="0">
                <a:solidFill>
                  <a:srgbClr val="000090"/>
                </a:solidFill>
                <a:ea typeface="굴림" charset="-127"/>
                <a:cs typeface="굴림" charset="-127"/>
              </a:rPr>
              <a:t>hashing</a:t>
            </a:r>
            <a:endParaRPr lang="fr-CA" altLang="ko-KR" dirty="0" smtClean="0">
              <a:solidFill>
                <a:srgbClr val="000090"/>
              </a:solidFill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dirty="0" smtClean="0">
                <a:ea typeface="굴림" charset="-127"/>
                <a:cs typeface="굴림" charset="-127"/>
              </a:rPr>
              <a:t>CLOSED est implémenté par une table hash et on ignore les collisions </a:t>
            </a:r>
          </a:p>
          <a:p>
            <a:pPr lvl="1"/>
            <a:r>
              <a:rPr lang="fr-CA" altLang="ko-KR" sz="2000" dirty="0" smtClean="0">
                <a:ea typeface="굴림" charset="-127"/>
                <a:cs typeface="굴림" charset="-127"/>
              </a:rPr>
              <a:t>utilisé dans la vérification des protocoles de communication, mais avec une recherche en profondeur classique (pas A*)</a:t>
            </a:r>
          </a:p>
          <a:p>
            <a:pPr lvl="2"/>
            <a:r>
              <a:rPr lang="fr-CA" altLang="ko-KR" sz="2000" i="1" dirty="0" smtClean="0">
                <a:ea typeface="굴림" charset="-127"/>
                <a:cs typeface="굴림" charset="-127"/>
              </a:rPr>
              <a:t>Exemple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outil SPIN</a:t>
            </a: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35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22375"/>
            <a:ext cx="8240296" cy="4892675"/>
          </a:xfrm>
        </p:spPr>
        <p:txBody>
          <a:bodyPr>
            <a:noAutofit/>
          </a:bodyPr>
          <a:lstStyle/>
          <a:p>
            <a:r>
              <a:rPr lang="fr-CA" altLang="ko-KR" sz="2000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Iterative</a:t>
            </a:r>
            <a:r>
              <a:rPr lang="fr-CA" altLang="ko-KR" sz="2000" dirty="0">
                <a:solidFill>
                  <a:srgbClr val="00009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deepening</a:t>
            </a:r>
            <a:endParaRPr lang="fr-CA" altLang="ko-KR" sz="2000" dirty="0">
              <a:solidFill>
                <a:srgbClr val="000090"/>
              </a:solidFill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o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n </a:t>
            </a:r>
            <a:r>
              <a:rPr lang="fr-CA" altLang="ko-KR" sz="2000" dirty="0">
                <a:ea typeface="굴림" charset="-127"/>
                <a:cs typeface="굴림" charset="-127"/>
              </a:rPr>
              <a:t>met une limite sur la profondeur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o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n </a:t>
            </a:r>
            <a:r>
              <a:rPr lang="fr-CA" altLang="ko-KR" sz="2000" dirty="0">
                <a:ea typeface="굴림" charset="-127"/>
                <a:cs typeface="굴림" charset="-127"/>
              </a:rPr>
              <a:t>lance A* jusqu’à la limite de profondeur spécifiée.     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s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i </a:t>
            </a:r>
            <a:r>
              <a:rPr lang="fr-CA" altLang="ko-KR" sz="2000" dirty="0">
                <a:ea typeface="굴림" charset="-127"/>
                <a:cs typeface="굴림" charset="-127"/>
              </a:rPr>
              <a:t>pas de solution on augmente la profondeur et on recommence A*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a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insi </a:t>
            </a:r>
            <a:r>
              <a:rPr lang="fr-CA" altLang="ko-KR" sz="2000" dirty="0">
                <a:ea typeface="굴림" charset="-127"/>
                <a:cs typeface="굴림" charset="-127"/>
              </a:rPr>
              <a:t>de suite jusqu’à trouver une solution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.</a:t>
            </a:r>
            <a:br>
              <a:rPr lang="fr-CA" altLang="ko-KR" sz="2000" dirty="0" smtClean="0">
                <a:ea typeface="굴림" charset="-127"/>
                <a:cs typeface="굴림" charset="-127"/>
              </a:rPr>
            </a:br>
            <a:endParaRPr lang="fr-CA" altLang="ko-KR" sz="2000" dirty="0" smtClean="0">
              <a:ea typeface="굴림" charset="-127"/>
              <a:cs typeface="굴림" charset="-127"/>
            </a:endParaRPr>
          </a:p>
          <a:p>
            <a:r>
              <a:rPr lang="fr-CA" altLang="ko-KR" dirty="0" err="1" smtClean="0">
                <a:solidFill>
                  <a:srgbClr val="000090"/>
                </a:solidFill>
                <a:ea typeface="굴림" charset="-127"/>
                <a:cs typeface="굴림" charset="-127"/>
              </a:rPr>
              <a:t>Recursive</a:t>
            </a:r>
            <a:r>
              <a:rPr lang="fr-CA" altLang="ko-KR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 best-first </a:t>
            </a:r>
            <a:r>
              <a:rPr lang="fr-CA" altLang="ko-KR" dirty="0" err="1" smtClean="0">
                <a:solidFill>
                  <a:srgbClr val="000090"/>
                </a:solidFill>
                <a:ea typeface="굴림" charset="-127"/>
                <a:cs typeface="굴림" charset="-127"/>
              </a:rPr>
              <a:t>search</a:t>
            </a:r>
            <a:r>
              <a:rPr lang="fr-CA" altLang="ko-KR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 (RBFS) et </a:t>
            </a:r>
            <a:r>
              <a:rPr lang="fr-CA" altLang="ko-KR" dirty="0" err="1" smtClean="0">
                <a:solidFill>
                  <a:srgbClr val="000090"/>
                </a:solidFill>
                <a:ea typeface="굴림" charset="-127"/>
                <a:cs typeface="굴림" charset="-127"/>
              </a:rPr>
              <a:t>simplified</a:t>
            </a:r>
            <a:r>
              <a:rPr lang="fr-CA" altLang="ko-KR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dirty="0" err="1" smtClean="0">
                <a:solidFill>
                  <a:srgbClr val="000090"/>
                </a:solidFill>
                <a:ea typeface="굴림" charset="-127"/>
                <a:cs typeface="굴림" charset="-127"/>
              </a:rPr>
              <a:t>memory-bounded</a:t>
            </a:r>
            <a:r>
              <a:rPr lang="fr-CA" altLang="ko-KR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 A* (SMA*)</a:t>
            </a:r>
          </a:p>
          <a:p>
            <a:pPr lvl="1"/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variantes de A* qui utilisent moins de mémoire mais peuvent être plus lentes</a:t>
            </a:r>
            <a:endParaRPr lang="fr-CA" altLang="ko-KR" dirty="0">
              <a:solidFill>
                <a:srgbClr val="000000"/>
              </a:solidFill>
              <a:ea typeface="굴림" charset="-127"/>
              <a:cs typeface="굴림" charset="-127"/>
            </a:endParaRPr>
          </a:p>
          <a:p>
            <a:pPr lvl="1"/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D</a:t>
            </a:r>
            <a:r>
              <a:rPr lang="fr-CA" altLang="ko-KR" sz="2000" dirty="0">
                <a:solidFill>
                  <a:srgbClr val="000090"/>
                </a:solidFill>
                <a:ea typeface="굴림" charset="-127"/>
                <a:cs typeface="굴림" charset="-127"/>
              </a:rPr>
              <a:t>*</a:t>
            </a:r>
            <a:r>
              <a:rPr lang="fr-CA" altLang="ko-KR" sz="2000" dirty="0">
                <a:ea typeface="굴림" charset="-127"/>
                <a:cs typeface="굴림" charset="-127"/>
              </a:rPr>
              <a:t> (inventé par </a:t>
            </a:r>
            <a:r>
              <a:rPr lang="fr-CA" altLang="ko-KR" sz="2000" dirty="0" err="1">
                <a:ea typeface="굴림" charset="-127"/>
                <a:cs typeface="굴림" charset="-127"/>
              </a:rPr>
              <a:t>Stenz</a:t>
            </a:r>
            <a:r>
              <a:rPr lang="fr-CA" altLang="ko-KR" sz="2000" dirty="0">
                <a:ea typeface="굴림" charset="-127"/>
                <a:cs typeface="굴림" charset="-127"/>
              </a:rPr>
              <a:t> et ses collègues).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A*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dynamique, où le coût des arrêtes peut changer durant l’exécution. Évite </a:t>
            </a:r>
            <a:r>
              <a:rPr lang="fr-CA" altLang="ko-KR" sz="2000" dirty="0">
                <a:ea typeface="굴림" charset="-127"/>
                <a:cs typeface="굴림" charset="-127"/>
              </a:rPr>
              <a:t>de refaire certains calculs lorsqu’il est appelé plusieurs fois pour atteindre le même but, suite à des changements de l’environnement</a:t>
            </a:r>
            <a:r>
              <a:rPr lang="en-CA" altLang="ko-KR" sz="2000" dirty="0">
                <a:ea typeface="굴림" charset="-127"/>
                <a:cs typeface="굴림" charset="-127"/>
              </a:rPr>
              <a:t>.</a:t>
            </a:r>
            <a:endParaRPr lang="fr-CA" altLang="ko-KR" sz="2000" b="1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36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343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CA" altLang="ko-KR" dirty="0">
                <a:solidFill>
                  <a:srgbClr val="800000"/>
                </a:solidFill>
                <a:ea typeface="굴림" charset="-127"/>
                <a:cs typeface="굴림" charset="-127"/>
              </a:rPr>
              <a:t>8-puzzle</a:t>
            </a:r>
            <a:endParaRPr lang="fr-CA" altLang="ko-KR" dirty="0">
              <a:ea typeface="굴림" charset="-127"/>
              <a:cs typeface="굴림" charset="-127"/>
            </a:endParaRPr>
          </a:p>
          <a:p>
            <a:pPr lvl="1">
              <a:lnSpc>
                <a:spcPct val="130000"/>
              </a:lnSpc>
            </a:pPr>
            <a:r>
              <a:rPr lang="fr-CA" altLang="ko-KR" sz="2000" i="1" dirty="0" smtClean="0">
                <a:solidFill>
                  <a:schemeClr val="accent2"/>
                </a:solidFill>
                <a:ea typeface="굴림" charset="-127"/>
                <a:cs typeface="굴림" charset="-127"/>
              </a:rPr>
              <a:t>État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</a:rPr>
              <a:t>configuration légale du jeu</a:t>
            </a:r>
          </a:p>
          <a:p>
            <a:pPr lvl="1">
              <a:lnSpc>
                <a:spcPct val="130000"/>
              </a:lnSpc>
            </a:pPr>
            <a:r>
              <a:rPr lang="fr-CA" altLang="ko-KR" sz="2000" i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État </a:t>
            </a:r>
            <a:r>
              <a:rPr lang="fr-CA" altLang="ko-KR" sz="2000" i="1" dirty="0" smtClean="0">
                <a:solidFill>
                  <a:schemeClr val="accent2"/>
                </a:solidFill>
                <a:ea typeface="굴림" charset="-127"/>
                <a:cs typeface="굴림" charset="-127"/>
              </a:rPr>
              <a:t>initial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</a:rPr>
              <a:t>configuration initiale</a:t>
            </a:r>
          </a:p>
          <a:p>
            <a:pPr lvl="1">
              <a:lnSpc>
                <a:spcPct val="130000"/>
              </a:lnSpc>
            </a:pPr>
            <a:r>
              <a:rPr lang="fr-CA" altLang="ko-KR" sz="2000" i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État final (but</a:t>
            </a:r>
            <a:r>
              <a:rPr lang="fr-CA" altLang="ko-KR" sz="2000" i="1" dirty="0" smtClean="0">
                <a:solidFill>
                  <a:schemeClr val="accent2"/>
                </a:solidFill>
                <a:ea typeface="굴림" charset="-127"/>
                <a:cs typeface="굴림" charset="-127"/>
              </a:rPr>
              <a:t>)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 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</a:rPr>
              <a:t>configuration gagnante</a:t>
            </a:r>
          </a:p>
          <a:p>
            <a:pPr lvl="1">
              <a:lnSpc>
                <a:spcPct val="130000"/>
              </a:lnSpc>
            </a:pPr>
            <a:r>
              <a:rPr lang="fr-CA" altLang="ko-KR" sz="2000" i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Transitions</a:t>
            </a:r>
          </a:p>
          <a:p>
            <a:pPr lvl="1">
              <a:lnSpc>
                <a:spcPct val="130000"/>
              </a:lnSpc>
              <a:buFont typeface="Monotype Sorts" charset="2"/>
              <a:buNone/>
            </a:pPr>
            <a:r>
              <a:rPr lang="fr-CA" altLang="ko-KR" sz="2000" dirty="0">
                <a:ea typeface="굴림" charset="-127"/>
                <a:cs typeface="굴림" charset="-127"/>
              </a:rPr>
              <a:t>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98880" y="1704806"/>
            <a:ext cx="914400" cy="946150"/>
            <a:chOff x="912" y="2496"/>
            <a:chExt cx="576" cy="596"/>
          </a:xfrm>
        </p:grpSpPr>
        <p:sp>
          <p:nvSpPr>
            <p:cNvPr id="94294" name="Text Box 5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95" name="Text Box 6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296" name="Text Box 7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97" name="Text Box 8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98" name="Text Box 9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99" name="Text Box 10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300" name="Text Box 11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94304" name="Rectangle 13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305" name="Line 14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306" name="Line 15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307" name="Line 16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308" name="Line 17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302" name="Rectangle 18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303" name="Text Box 19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375080" y="3762206"/>
            <a:ext cx="914400" cy="946150"/>
            <a:chOff x="4416" y="1920"/>
            <a:chExt cx="576" cy="596"/>
          </a:xfrm>
        </p:grpSpPr>
        <p:sp>
          <p:nvSpPr>
            <p:cNvPr id="94279" name="Text Box 21"/>
            <p:cNvSpPr txBox="1">
              <a:spLocks noChangeArrowheads="1"/>
            </p:cNvSpPr>
            <p:nvPr/>
          </p:nvSpPr>
          <p:spPr bwMode="auto">
            <a:xfrm>
              <a:off x="4416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  <p:sp>
          <p:nvSpPr>
            <p:cNvPr id="94280" name="Text Box 22"/>
            <p:cNvSpPr txBox="1">
              <a:spLocks noChangeArrowheads="1"/>
            </p:cNvSpPr>
            <p:nvPr/>
          </p:nvSpPr>
          <p:spPr bwMode="auto">
            <a:xfrm>
              <a:off x="4416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81" name="Text Box 23"/>
            <p:cNvSpPr txBox="1">
              <a:spLocks noChangeArrowheads="1"/>
            </p:cNvSpPr>
            <p:nvPr/>
          </p:nvSpPr>
          <p:spPr bwMode="auto">
            <a:xfrm>
              <a:off x="4800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82" name="Text Box 24"/>
            <p:cNvSpPr txBox="1">
              <a:spLocks noChangeArrowheads="1"/>
            </p:cNvSpPr>
            <p:nvPr/>
          </p:nvSpPr>
          <p:spPr bwMode="auto">
            <a:xfrm>
              <a:off x="4800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8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84" name="Text Box 26"/>
            <p:cNvSpPr txBox="1">
              <a:spLocks noChangeArrowheads="1"/>
            </p:cNvSpPr>
            <p:nvPr/>
          </p:nvSpPr>
          <p:spPr bwMode="auto">
            <a:xfrm>
              <a:off x="4416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285" name="Text Box 27"/>
            <p:cNvSpPr txBox="1">
              <a:spLocks noChangeArrowheads="1"/>
            </p:cNvSpPr>
            <p:nvPr/>
          </p:nvSpPr>
          <p:spPr bwMode="auto">
            <a:xfrm>
              <a:off x="4608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416" y="1920"/>
              <a:ext cx="576" cy="576"/>
              <a:chOff x="912" y="2496"/>
              <a:chExt cx="576" cy="576"/>
            </a:xfrm>
          </p:grpSpPr>
          <p:sp>
            <p:nvSpPr>
              <p:cNvPr id="94289" name="Rectangle 29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290" name="Line 30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91" name="Line 31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92" name="Line 32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93" name="Line 33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287" name="Rectangle 34"/>
            <p:cNvSpPr>
              <a:spLocks noChangeArrowheads="1"/>
            </p:cNvSpPr>
            <p:nvPr/>
          </p:nvSpPr>
          <p:spPr bwMode="auto">
            <a:xfrm>
              <a:off x="4608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88" name="Text Box 35"/>
            <p:cNvSpPr txBox="1">
              <a:spLocks noChangeArrowheads="1"/>
            </p:cNvSpPr>
            <p:nvPr/>
          </p:nvSpPr>
          <p:spPr bwMode="auto">
            <a:xfrm>
              <a:off x="4608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</p:grpSp>
      <p:sp>
        <p:nvSpPr>
          <p:cNvPr id="94217" name="Line 36"/>
          <p:cNvSpPr>
            <a:spLocks noChangeShapeType="1"/>
          </p:cNvSpPr>
          <p:nvPr/>
        </p:nvSpPr>
        <p:spPr bwMode="auto">
          <a:xfrm>
            <a:off x="7756080" y="2771606"/>
            <a:ext cx="0" cy="914400"/>
          </a:xfrm>
          <a:prstGeom prst="line">
            <a:avLst/>
          </a:prstGeom>
          <a:noFill/>
          <a:ln w="57150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18" name="Text Box 37"/>
          <p:cNvSpPr txBox="1">
            <a:spLocks noChangeArrowheads="1"/>
          </p:cNvSpPr>
          <p:nvPr/>
        </p:nvSpPr>
        <p:spPr bwMode="auto">
          <a:xfrm>
            <a:off x="7832280" y="2771606"/>
            <a:ext cx="409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0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?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355280" y="4219406"/>
            <a:ext cx="914400" cy="946150"/>
            <a:chOff x="912" y="2496"/>
            <a:chExt cx="576" cy="596"/>
          </a:xfrm>
        </p:grpSpPr>
        <p:sp>
          <p:nvSpPr>
            <p:cNvPr id="94264" name="Text Box 39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65" name="Text Box 40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266" name="Text Box 41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67" name="Text Box 42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68" name="Text Box 43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69" name="Text Box 44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270" name="Text Box 45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94274" name="Rectangle 47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275" name="Line 48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76" name="Line 49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77" name="Line 50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78" name="Line 5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272" name="Rectangle 52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73" name="Text Box 53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sp>
        <p:nvSpPr>
          <p:cNvPr id="94220" name="Line 54"/>
          <p:cNvSpPr>
            <a:spLocks noChangeShapeType="1"/>
          </p:cNvSpPr>
          <p:nvPr/>
        </p:nvSpPr>
        <p:spPr bwMode="auto">
          <a:xfrm>
            <a:off x="2269680" y="4676606"/>
            <a:ext cx="1143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412680" y="4219406"/>
            <a:ext cx="914400" cy="946150"/>
            <a:chOff x="1824" y="2496"/>
            <a:chExt cx="576" cy="596"/>
          </a:xfrm>
        </p:grpSpPr>
        <p:sp>
          <p:nvSpPr>
            <p:cNvPr id="94249" name="Text Box 56"/>
            <p:cNvSpPr txBox="1">
              <a:spLocks noChangeArrowheads="1"/>
            </p:cNvSpPr>
            <p:nvPr/>
          </p:nvSpPr>
          <p:spPr bwMode="auto">
            <a:xfrm>
              <a:off x="182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50" name="Text Box 57"/>
            <p:cNvSpPr txBox="1">
              <a:spLocks noChangeArrowheads="1"/>
            </p:cNvSpPr>
            <p:nvPr/>
          </p:nvSpPr>
          <p:spPr bwMode="auto">
            <a:xfrm>
              <a:off x="182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251" name="Text Box 58"/>
            <p:cNvSpPr txBox="1">
              <a:spLocks noChangeArrowheads="1"/>
            </p:cNvSpPr>
            <p:nvPr/>
          </p:nvSpPr>
          <p:spPr bwMode="auto">
            <a:xfrm>
              <a:off x="2208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52" name="Text Box 59"/>
            <p:cNvSpPr txBox="1">
              <a:spLocks noChangeArrowheads="1"/>
            </p:cNvSpPr>
            <p:nvPr/>
          </p:nvSpPr>
          <p:spPr bwMode="auto">
            <a:xfrm>
              <a:off x="2208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53" name="Text Box 60"/>
            <p:cNvSpPr txBox="1">
              <a:spLocks noChangeArrowheads="1"/>
            </p:cNvSpPr>
            <p:nvPr/>
          </p:nvSpPr>
          <p:spPr bwMode="auto">
            <a:xfrm>
              <a:off x="2208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54" name="Text Box 61"/>
            <p:cNvSpPr txBox="1">
              <a:spLocks noChangeArrowheads="1"/>
            </p:cNvSpPr>
            <p:nvPr/>
          </p:nvSpPr>
          <p:spPr bwMode="auto">
            <a:xfrm>
              <a:off x="1824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255" name="Text Box 62"/>
            <p:cNvSpPr txBox="1">
              <a:spLocks noChangeArrowheads="1"/>
            </p:cNvSpPr>
            <p:nvPr/>
          </p:nvSpPr>
          <p:spPr bwMode="auto">
            <a:xfrm>
              <a:off x="201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824" y="2496"/>
              <a:ext cx="576" cy="576"/>
              <a:chOff x="912" y="2496"/>
              <a:chExt cx="576" cy="576"/>
            </a:xfrm>
          </p:grpSpPr>
          <p:sp>
            <p:nvSpPr>
              <p:cNvPr id="94259" name="Rectangle 64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260" name="Line 65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61" name="Line 66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62" name="Line 67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63" name="Line 68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257" name="Rectangle 69"/>
            <p:cNvSpPr>
              <a:spLocks noChangeArrowheads="1"/>
            </p:cNvSpPr>
            <p:nvPr/>
          </p:nvSpPr>
          <p:spPr bwMode="auto">
            <a:xfrm>
              <a:off x="2016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58" name="Text Box 70"/>
            <p:cNvSpPr txBox="1">
              <a:spLocks noChangeArrowheads="1"/>
            </p:cNvSpPr>
            <p:nvPr/>
          </p:nvSpPr>
          <p:spPr bwMode="auto">
            <a:xfrm>
              <a:off x="201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sp>
        <p:nvSpPr>
          <p:cNvPr id="94222" name="Line 71"/>
          <p:cNvSpPr>
            <a:spLocks noChangeShapeType="1"/>
          </p:cNvSpPr>
          <p:nvPr/>
        </p:nvSpPr>
        <p:spPr bwMode="auto">
          <a:xfrm>
            <a:off x="2269680" y="5133806"/>
            <a:ext cx="533400" cy="5334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23" name="Line 72"/>
          <p:cNvSpPr>
            <a:spLocks noChangeShapeType="1"/>
          </p:cNvSpPr>
          <p:nvPr/>
        </p:nvSpPr>
        <p:spPr bwMode="auto">
          <a:xfrm flipH="1">
            <a:off x="974280" y="5133806"/>
            <a:ext cx="381000" cy="5334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24" name="Text Box 73"/>
          <p:cNvSpPr txBox="1">
            <a:spLocks noChangeArrowheads="1"/>
          </p:cNvSpPr>
          <p:nvPr/>
        </p:nvSpPr>
        <p:spPr bwMode="auto">
          <a:xfrm>
            <a:off x="1415605" y="5032206"/>
            <a:ext cx="946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8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. . .</a:t>
            </a:r>
          </a:p>
        </p:txBody>
      </p:sp>
      <p:sp>
        <p:nvSpPr>
          <p:cNvPr id="94225" name="Text Box 74"/>
          <p:cNvSpPr txBox="1">
            <a:spLocks noChangeArrowheads="1"/>
          </p:cNvSpPr>
          <p:nvPr/>
        </p:nvSpPr>
        <p:spPr bwMode="auto">
          <a:xfrm>
            <a:off x="4479480" y="4067006"/>
            <a:ext cx="946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8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. . .</a:t>
            </a:r>
          </a:p>
        </p:txBody>
      </p:sp>
      <p:sp>
        <p:nvSpPr>
          <p:cNvPr id="94226" name="Text Box 75"/>
          <p:cNvSpPr txBox="1">
            <a:spLocks noChangeArrowheads="1"/>
          </p:cNvSpPr>
          <p:nvPr/>
        </p:nvSpPr>
        <p:spPr bwMode="auto">
          <a:xfrm>
            <a:off x="2450655" y="4371806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Nord</a:t>
            </a:r>
          </a:p>
        </p:txBody>
      </p:sp>
      <p:sp>
        <p:nvSpPr>
          <p:cNvPr id="94227" name="Line 76"/>
          <p:cNvSpPr>
            <a:spLocks noChangeShapeType="1"/>
          </p:cNvSpPr>
          <p:nvPr/>
        </p:nvSpPr>
        <p:spPr bwMode="auto">
          <a:xfrm flipH="1">
            <a:off x="2269680" y="4905206"/>
            <a:ext cx="1143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28" name="Text Box 77"/>
          <p:cNvSpPr txBox="1">
            <a:spLocks noChangeArrowheads="1"/>
          </p:cNvSpPr>
          <p:nvPr/>
        </p:nvSpPr>
        <p:spPr bwMode="auto">
          <a:xfrm>
            <a:off x="5393880" y="53624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94229" name="Text Box 78"/>
          <p:cNvSpPr txBox="1">
            <a:spLocks noChangeArrowheads="1"/>
          </p:cNvSpPr>
          <p:nvPr/>
        </p:nvSpPr>
        <p:spPr bwMode="auto">
          <a:xfrm>
            <a:off x="5393880" y="5057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94230" name="Text Box 79"/>
          <p:cNvSpPr txBox="1">
            <a:spLocks noChangeArrowheads="1"/>
          </p:cNvSpPr>
          <p:nvPr/>
        </p:nvSpPr>
        <p:spPr bwMode="auto">
          <a:xfrm>
            <a:off x="6003480" y="5057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94231" name="Text Box 80"/>
          <p:cNvSpPr txBox="1">
            <a:spLocks noChangeArrowheads="1"/>
          </p:cNvSpPr>
          <p:nvPr/>
        </p:nvSpPr>
        <p:spPr bwMode="auto">
          <a:xfrm>
            <a:off x="5698680" y="53624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94232" name="Text Box 81"/>
          <p:cNvSpPr txBox="1">
            <a:spLocks noChangeArrowheads="1"/>
          </p:cNvSpPr>
          <p:nvPr/>
        </p:nvSpPr>
        <p:spPr bwMode="auto">
          <a:xfrm>
            <a:off x="6003480" y="56672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94233" name="Text Box 82"/>
          <p:cNvSpPr txBox="1">
            <a:spLocks noChangeArrowheads="1"/>
          </p:cNvSpPr>
          <p:nvPr/>
        </p:nvSpPr>
        <p:spPr bwMode="auto">
          <a:xfrm>
            <a:off x="5393880" y="56672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94234" name="Text Box 83"/>
          <p:cNvSpPr txBox="1">
            <a:spLocks noChangeArrowheads="1"/>
          </p:cNvSpPr>
          <p:nvPr/>
        </p:nvSpPr>
        <p:spPr bwMode="auto">
          <a:xfrm>
            <a:off x="5698680" y="56672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5393880" y="5057606"/>
            <a:ext cx="914400" cy="914400"/>
            <a:chOff x="912" y="2496"/>
            <a:chExt cx="576" cy="576"/>
          </a:xfrm>
        </p:grpSpPr>
        <p:sp>
          <p:nvSpPr>
            <p:cNvPr id="94244" name="Rectangle 85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45" name="Line 86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4246" name="Line 87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4247" name="Line 88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4248" name="Line 89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94236" name="Rectangle 90"/>
          <p:cNvSpPr>
            <a:spLocks noChangeArrowheads="1"/>
          </p:cNvSpPr>
          <p:nvPr/>
        </p:nvSpPr>
        <p:spPr bwMode="auto">
          <a:xfrm>
            <a:off x="6003480" y="536240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4237" name="Text Box 91"/>
          <p:cNvSpPr txBox="1">
            <a:spLocks noChangeArrowheads="1"/>
          </p:cNvSpPr>
          <p:nvPr/>
        </p:nvSpPr>
        <p:spPr bwMode="auto">
          <a:xfrm>
            <a:off x="5698680" y="5057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94238" name="Line 92"/>
          <p:cNvSpPr>
            <a:spLocks noChangeShapeType="1"/>
          </p:cNvSpPr>
          <p:nvPr/>
        </p:nvSpPr>
        <p:spPr bwMode="auto">
          <a:xfrm>
            <a:off x="4327080" y="4905206"/>
            <a:ext cx="1066800" cy="457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39" name="Line 93"/>
          <p:cNvSpPr>
            <a:spLocks noChangeShapeType="1"/>
          </p:cNvSpPr>
          <p:nvPr/>
        </p:nvSpPr>
        <p:spPr bwMode="auto">
          <a:xfrm flipV="1">
            <a:off x="4327080" y="4143206"/>
            <a:ext cx="1219200" cy="2286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40" name="Line 94"/>
          <p:cNvSpPr>
            <a:spLocks noChangeShapeType="1"/>
          </p:cNvSpPr>
          <p:nvPr/>
        </p:nvSpPr>
        <p:spPr bwMode="auto">
          <a:xfrm>
            <a:off x="4327080" y="5133806"/>
            <a:ext cx="1066800" cy="457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41" name="Text Box 95"/>
          <p:cNvSpPr txBox="1">
            <a:spLocks noChangeArrowheads="1"/>
          </p:cNvSpPr>
          <p:nvPr/>
        </p:nvSpPr>
        <p:spPr bwMode="auto">
          <a:xfrm>
            <a:off x="4662043" y="4752806"/>
            <a:ext cx="44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Est</a:t>
            </a:r>
          </a:p>
        </p:txBody>
      </p:sp>
      <p:sp>
        <p:nvSpPr>
          <p:cNvPr id="94242" name="Text Box 96"/>
          <p:cNvSpPr txBox="1">
            <a:spLocks noChangeArrowheads="1"/>
          </p:cNvSpPr>
          <p:nvPr/>
        </p:nvSpPr>
        <p:spPr bwMode="auto">
          <a:xfrm>
            <a:off x="4327080" y="5286206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Ouest</a:t>
            </a:r>
          </a:p>
        </p:txBody>
      </p:sp>
      <p:sp>
        <p:nvSpPr>
          <p:cNvPr id="94243" name="Text Box 97"/>
          <p:cNvSpPr txBox="1">
            <a:spLocks noChangeArrowheads="1"/>
          </p:cNvSpPr>
          <p:nvPr/>
        </p:nvSpPr>
        <p:spPr bwMode="auto">
          <a:xfrm>
            <a:off x="2549080" y="4829006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Sud</a:t>
            </a:r>
          </a:p>
        </p:txBody>
      </p:sp>
      <p:sp>
        <p:nvSpPr>
          <p:cNvPr id="101" name="Espace réservé de la date 10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02" name="Espace réservé du numéro de diapositive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37</a:t>
            </a:fld>
            <a:endParaRPr lang="fr-CA"/>
          </a:p>
        </p:txBody>
      </p:sp>
      <p:sp>
        <p:nvSpPr>
          <p:cNvPr id="103" name="Espace réservé du pied de page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académique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4483224" y="159798"/>
            <a:ext cx="1890944" cy="12695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2" name="Title 481"/>
          <p:cNvSpPr>
            <a:spLocks noGrp="1"/>
          </p:cNvSpPr>
          <p:nvPr>
            <p:ph type="title"/>
          </p:nvPr>
        </p:nvSpPr>
        <p:spPr>
          <a:xfrm>
            <a:off x="-1" y="0"/>
            <a:ext cx="4385570" cy="1143000"/>
          </a:xfrm>
        </p:spPr>
        <p:txBody>
          <a:bodyPr>
            <a:normAutofit/>
          </a:bodyPr>
          <a:lstStyle/>
          <a:p>
            <a:pPr algn="l"/>
            <a:r>
              <a:rPr lang="fr-CA" dirty="0" err="1" smtClean="0"/>
              <a:t>Classical</a:t>
            </a:r>
            <a:r>
              <a:rPr lang="fr-CA" dirty="0" smtClean="0"/>
              <a:t> Planning (A*)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38</a:t>
            </a:fld>
            <a:endParaRPr lang="fr-CA"/>
          </a:p>
        </p:txBody>
      </p:sp>
      <p:sp>
        <p:nvSpPr>
          <p:cNvPr id="120" name="Rectangle 119"/>
          <p:cNvSpPr/>
          <p:nvPr/>
        </p:nvSpPr>
        <p:spPr>
          <a:xfrm>
            <a:off x="4580878" y="272913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1" name="Straight Connector 120"/>
          <p:cNvCxnSpPr/>
          <p:nvPr/>
        </p:nvCxnSpPr>
        <p:spPr>
          <a:xfrm rot="5400000">
            <a:off x="5014915" y="655599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80879" y="758829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076695" y="758829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23"/>
          <p:cNvGrpSpPr/>
          <p:nvPr/>
        </p:nvGrpSpPr>
        <p:grpSpPr>
          <a:xfrm>
            <a:off x="4917137" y="275715"/>
            <a:ext cx="178546" cy="485915"/>
            <a:chOff x="1855437" y="2281561"/>
            <a:chExt cx="399495" cy="10386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/>
          <p:nvPr/>
        </p:nvCxnSpPr>
        <p:spPr>
          <a:xfrm>
            <a:off x="5328787" y="758829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27"/>
          <p:cNvGrpSpPr/>
          <p:nvPr/>
        </p:nvGrpSpPr>
        <p:grpSpPr>
          <a:xfrm>
            <a:off x="5708201" y="272913"/>
            <a:ext cx="178546" cy="485915"/>
            <a:chOff x="3471177" y="2281561"/>
            <a:chExt cx="399495" cy="10386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Oval 130"/>
          <p:cNvSpPr/>
          <p:nvPr/>
        </p:nvSpPr>
        <p:spPr>
          <a:xfrm>
            <a:off x="5814061" y="275352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Oval 131"/>
          <p:cNvSpPr/>
          <p:nvPr/>
        </p:nvSpPr>
        <p:spPr>
          <a:xfrm>
            <a:off x="5382605" y="283268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Oval 132"/>
          <p:cNvSpPr/>
          <p:nvPr/>
        </p:nvSpPr>
        <p:spPr>
          <a:xfrm>
            <a:off x="4598861" y="287227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" name="Group 162"/>
          <p:cNvGrpSpPr/>
          <p:nvPr/>
        </p:nvGrpSpPr>
        <p:grpSpPr>
          <a:xfrm>
            <a:off x="4669654" y="949526"/>
            <a:ext cx="272719" cy="257838"/>
            <a:chOff x="1513962" y="5391154"/>
            <a:chExt cx="941492" cy="755190"/>
          </a:xfrm>
        </p:grpSpPr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208" name="Rounded Rectangle 207"/>
          <p:cNvSpPr/>
          <p:nvPr/>
        </p:nvSpPr>
        <p:spPr>
          <a:xfrm>
            <a:off x="115394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/>
          <p:cNvSpPr/>
          <p:nvPr/>
        </p:nvSpPr>
        <p:spPr>
          <a:xfrm>
            <a:off x="257438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0" name="Straight Connector 209"/>
          <p:cNvCxnSpPr/>
          <p:nvPr/>
        </p:nvCxnSpPr>
        <p:spPr>
          <a:xfrm rot="5400000">
            <a:off x="691475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57439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53255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212"/>
          <p:cNvGrpSpPr/>
          <p:nvPr/>
        </p:nvGrpSpPr>
        <p:grpSpPr>
          <a:xfrm>
            <a:off x="593697" y="2459622"/>
            <a:ext cx="178546" cy="485915"/>
            <a:chOff x="1855437" y="2281561"/>
            <a:chExt cx="399495" cy="1038688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/>
          <p:cNvCxnSpPr/>
          <p:nvPr/>
        </p:nvCxnSpPr>
        <p:spPr>
          <a:xfrm>
            <a:off x="1005347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16"/>
          <p:cNvGrpSpPr/>
          <p:nvPr/>
        </p:nvGrpSpPr>
        <p:grpSpPr>
          <a:xfrm>
            <a:off x="1384761" y="2456820"/>
            <a:ext cx="178546" cy="485915"/>
            <a:chOff x="3471177" y="2281561"/>
            <a:chExt cx="399495" cy="1038688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Oval 219"/>
          <p:cNvSpPr/>
          <p:nvPr/>
        </p:nvSpPr>
        <p:spPr>
          <a:xfrm>
            <a:off x="1490621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/>
          <p:cNvSpPr/>
          <p:nvPr/>
        </p:nvSpPr>
        <p:spPr>
          <a:xfrm>
            <a:off x="1059165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/>
          <p:cNvSpPr/>
          <p:nvPr/>
        </p:nvSpPr>
        <p:spPr>
          <a:xfrm>
            <a:off x="275421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8" name="Group 222"/>
          <p:cNvGrpSpPr/>
          <p:nvPr/>
        </p:nvGrpSpPr>
        <p:grpSpPr>
          <a:xfrm rot="16200000">
            <a:off x="292948" y="2716183"/>
            <a:ext cx="272719" cy="257838"/>
            <a:chOff x="1513962" y="5391154"/>
            <a:chExt cx="941492" cy="755190"/>
          </a:xfrm>
        </p:grpSpPr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238" name="Rounded Rectangle 237"/>
          <p:cNvSpPr/>
          <p:nvPr/>
        </p:nvSpPr>
        <p:spPr>
          <a:xfrm>
            <a:off x="2139500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/>
          <p:cNvSpPr/>
          <p:nvPr/>
        </p:nvSpPr>
        <p:spPr>
          <a:xfrm>
            <a:off x="2281544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40" name="Straight Connector 239"/>
          <p:cNvCxnSpPr/>
          <p:nvPr/>
        </p:nvCxnSpPr>
        <p:spPr>
          <a:xfrm rot="5400000">
            <a:off x="2715581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281545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777361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242"/>
          <p:cNvGrpSpPr/>
          <p:nvPr/>
        </p:nvGrpSpPr>
        <p:grpSpPr>
          <a:xfrm>
            <a:off x="2617803" y="2459622"/>
            <a:ext cx="178546" cy="485915"/>
            <a:chOff x="1855437" y="2281561"/>
            <a:chExt cx="399495" cy="1038688"/>
          </a:xfrm>
        </p:grpSpPr>
        <p:cxnSp>
          <p:nvCxnSpPr>
            <p:cNvPr id="244" name="Straight Connector 243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3029453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46"/>
          <p:cNvGrpSpPr/>
          <p:nvPr/>
        </p:nvGrpSpPr>
        <p:grpSpPr>
          <a:xfrm>
            <a:off x="3408867" y="2456820"/>
            <a:ext cx="178546" cy="485915"/>
            <a:chOff x="3471177" y="2281561"/>
            <a:chExt cx="399495" cy="1038688"/>
          </a:xfrm>
        </p:grpSpPr>
        <p:cxnSp>
          <p:nvCxnSpPr>
            <p:cNvPr id="248" name="Straight Connector 247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Oval 249"/>
          <p:cNvSpPr/>
          <p:nvPr/>
        </p:nvSpPr>
        <p:spPr>
          <a:xfrm>
            <a:off x="3514727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1" name="Oval 250"/>
          <p:cNvSpPr/>
          <p:nvPr/>
        </p:nvSpPr>
        <p:spPr>
          <a:xfrm>
            <a:off x="3083271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2" name="Oval 251"/>
          <p:cNvSpPr/>
          <p:nvPr/>
        </p:nvSpPr>
        <p:spPr>
          <a:xfrm>
            <a:off x="2299527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" name="Group 252"/>
          <p:cNvGrpSpPr/>
          <p:nvPr/>
        </p:nvGrpSpPr>
        <p:grpSpPr>
          <a:xfrm rot="16200000">
            <a:off x="2760938" y="2698428"/>
            <a:ext cx="272719" cy="257838"/>
            <a:chOff x="1513962" y="5391154"/>
            <a:chExt cx="941492" cy="755190"/>
          </a:xfrm>
        </p:grpSpPr>
        <p:sp>
          <p:nvSpPr>
            <p:cNvPr id="25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267" name="Rounded Rectangle 266"/>
          <p:cNvSpPr/>
          <p:nvPr/>
        </p:nvSpPr>
        <p:spPr>
          <a:xfrm>
            <a:off x="4145841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8" name="Rectangle 267"/>
          <p:cNvSpPr/>
          <p:nvPr/>
        </p:nvSpPr>
        <p:spPr>
          <a:xfrm>
            <a:off x="4287885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9" name="Straight Connector 268"/>
          <p:cNvCxnSpPr/>
          <p:nvPr/>
        </p:nvCxnSpPr>
        <p:spPr>
          <a:xfrm rot="5400000">
            <a:off x="4721922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886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783702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71"/>
          <p:cNvGrpSpPr/>
          <p:nvPr/>
        </p:nvGrpSpPr>
        <p:grpSpPr>
          <a:xfrm>
            <a:off x="4624144" y="2459622"/>
            <a:ext cx="178546" cy="485915"/>
            <a:chOff x="1855437" y="2281561"/>
            <a:chExt cx="399495" cy="1038688"/>
          </a:xfrm>
        </p:grpSpPr>
        <p:cxnSp>
          <p:nvCxnSpPr>
            <p:cNvPr id="273" name="Straight Connector 272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Connector 274"/>
          <p:cNvCxnSpPr/>
          <p:nvPr/>
        </p:nvCxnSpPr>
        <p:spPr>
          <a:xfrm>
            <a:off x="5035794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75"/>
          <p:cNvGrpSpPr/>
          <p:nvPr/>
        </p:nvGrpSpPr>
        <p:grpSpPr>
          <a:xfrm>
            <a:off x="5415208" y="2456820"/>
            <a:ext cx="178546" cy="485915"/>
            <a:chOff x="3471177" y="2281561"/>
            <a:chExt cx="399495" cy="1038688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Oval 278"/>
          <p:cNvSpPr/>
          <p:nvPr/>
        </p:nvSpPr>
        <p:spPr>
          <a:xfrm>
            <a:off x="5521068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0" name="Oval 279"/>
          <p:cNvSpPr/>
          <p:nvPr/>
        </p:nvSpPr>
        <p:spPr>
          <a:xfrm>
            <a:off x="5089612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1" name="Oval 280"/>
          <p:cNvSpPr/>
          <p:nvPr/>
        </p:nvSpPr>
        <p:spPr>
          <a:xfrm>
            <a:off x="4305868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4" name="Group 281"/>
          <p:cNvGrpSpPr/>
          <p:nvPr/>
        </p:nvGrpSpPr>
        <p:grpSpPr>
          <a:xfrm rot="16200000">
            <a:off x="5210206" y="2706331"/>
            <a:ext cx="272719" cy="257838"/>
            <a:chOff x="1513962" y="5391154"/>
            <a:chExt cx="941492" cy="755190"/>
          </a:xfrm>
        </p:grpSpPr>
        <p:sp>
          <p:nvSpPr>
            <p:cNvPr id="283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4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5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6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7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8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9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0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1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2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3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4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5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cxnSp>
        <p:nvCxnSpPr>
          <p:cNvPr id="297" name="Straight Arrow Connector 296"/>
          <p:cNvCxnSpPr>
            <a:stCxn id="177" idx="2"/>
            <a:endCxn id="208" idx="0"/>
          </p:cNvCxnSpPr>
          <p:nvPr/>
        </p:nvCxnSpPr>
        <p:spPr>
          <a:xfrm rot="5400000">
            <a:off x="2787581" y="-297410"/>
            <a:ext cx="914400" cy="4367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20588047">
            <a:off x="1944212" y="1473693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Goto</a:t>
            </a:r>
            <a:r>
              <a:rPr lang="fr-CA" dirty="0" smtClean="0"/>
              <a:t>(r5,r1)</a:t>
            </a:r>
            <a:endParaRPr lang="fr-CA" dirty="0"/>
          </a:p>
        </p:txBody>
      </p:sp>
      <p:cxnSp>
        <p:nvCxnSpPr>
          <p:cNvPr id="301" name="Straight Arrow Connector 300"/>
          <p:cNvCxnSpPr>
            <a:stCxn id="177" idx="2"/>
            <a:endCxn id="238" idx="0"/>
          </p:cNvCxnSpPr>
          <p:nvPr/>
        </p:nvCxnSpPr>
        <p:spPr>
          <a:xfrm rot="5400000">
            <a:off x="3799634" y="714643"/>
            <a:ext cx="914400" cy="2343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 rot="19312990">
            <a:off x="3009532" y="1651247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Goto</a:t>
            </a:r>
            <a:r>
              <a:rPr lang="fr-CA" dirty="0" smtClean="0"/>
              <a:t>(r5,r2)</a:t>
            </a:r>
            <a:endParaRPr lang="fr-CA" dirty="0"/>
          </a:p>
        </p:txBody>
      </p:sp>
      <p:cxnSp>
        <p:nvCxnSpPr>
          <p:cNvPr id="305" name="Straight Arrow Connector 304"/>
          <p:cNvCxnSpPr>
            <a:stCxn id="177" idx="2"/>
            <a:endCxn id="267" idx="0"/>
          </p:cNvCxnSpPr>
          <p:nvPr/>
        </p:nvCxnSpPr>
        <p:spPr>
          <a:xfrm rot="5400000">
            <a:off x="4802805" y="1717814"/>
            <a:ext cx="914400" cy="337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Rounded Rectangle 309"/>
          <p:cNvSpPr/>
          <p:nvPr/>
        </p:nvSpPr>
        <p:spPr>
          <a:xfrm>
            <a:off x="6249848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1" name="Rectangle 310"/>
          <p:cNvSpPr/>
          <p:nvPr/>
        </p:nvSpPr>
        <p:spPr>
          <a:xfrm>
            <a:off x="6391892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12" name="Straight Connector 311"/>
          <p:cNvCxnSpPr/>
          <p:nvPr/>
        </p:nvCxnSpPr>
        <p:spPr>
          <a:xfrm rot="5400000">
            <a:off x="6825929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6391893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7887709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314"/>
          <p:cNvGrpSpPr/>
          <p:nvPr/>
        </p:nvGrpSpPr>
        <p:grpSpPr>
          <a:xfrm>
            <a:off x="6728151" y="2459622"/>
            <a:ext cx="178546" cy="485915"/>
            <a:chOff x="1855437" y="2281561"/>
            <a:chExt cx="399495" cy="1038688"/>
          </a:xfrm>
        </p:grpSpPr>
        <p:cxnSp>
          <p:nvCxnSpPr>
            <p:cNvPr id="316" name="Straight Connector 315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8" name="Straight Connector 317"/>
          <p:cNvCxnSpPr/>
          <p:nvPr/>
        </p:nvCxnSpPr>
        <p:spPr>
          <a:xfrm>
            <a:off x="7139801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318"/>
          <p:cNvGrpSpPr/>
          <p:nvPr/>
        </p:nvGrpSpPr>
        <p:grpSpPr>
          <a:xfrm>
            <a:off x="7519215" y="2456820"/>
            <a:ext cx="178546" cy="485915"/>
            <a:chOff x="3471177" y="2281561"/>
            <a:chExt cx="399495" cy="103868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Oval 321"/>
          <p:cNvSpPr/>
          <p:nvPr/>
        </p:nvSpPr>
        <p:spPr>
          <a:xfrm>
            <a:off x="7625075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3" name="Oval 322"/>
          <p:cNvSpPr/>
          <p:nvPr/>
        </p:nvSpPr>
        <p:spPr>
          <a:xfrm>
            <a:off x="7193619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4" name="Oval 323"/>
          <p:cNvSpPr/>
          <p:nvPr/>
        </p:nvSpPr>
        <p:spPr>
          <a:xfrm>
            <a:off x="6409875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7" name="Group 324"/>
          <p:cNvGrpSpPr/>
          <p:nvPr/>
        </p:nvGrpSpPr>
        <p:grpSpPr>
          <a:xfrm rot="16200000">
            <a:off x="7679156" y="2707306"/>
            <a:ext cx="272719" cy="257838"/>
            <a:chOff x="1513962" y="5391154"/>
            <a:chExt cx="941492" cy="755190"/>
          </a:xfrm>
        </p:grpSpPr>
        <p:sp>
          <p:nvSpPr>
            <p:cNvPr id="326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27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28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29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0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1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2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3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4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5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6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7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8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cxnSp>
        <p:nvCxnSpPr>
          <p:cNvPr id="339" name="Straight Arrow Connector 338"/>
          <p:cNvCxnSpPr>
            <a:stCxn id="177" idx="2"/>
            <a:endCxn id="310" idx="0"/>
          </p:cNvCxnSpPr>
          <p:nvPr/>
        </p:nvCxnSpPr>
        <p:spPr>
          <a:xfrm rot="16200000" flipH="1">
            <a:off x="5854808" y="1003193"/>
            <a:ext cx="914400" cy="1766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Rounded Rectangle 349"/>
          <p:cNvSpPr/>
          <p:nvPr/>
        </p:nvSpPr>
        <p:spPr>
          <a:xfrm>
            <a:off x="133149" y="4607511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1" name="Rectangle 350"/>
          <p:cNvSpPr/>
          <p:nvPr/>
        </p:nvSpPr>
        <p:spPr>
          <a:xfrm>
            <a:off x="275193" y="4720626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52" name="Straight Connector 351"/>
          <p:cNvCxnSpPr/>
          <p:nvPr/>
        </p:nvCxnSpPr>
        <p:spPr>
          <a:xfrm rot="5400000">
            <a:off x="709230" y="5103312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75194" y="5206542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771010" y="5206542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354"/>
          <p:cNvGrpSpPr/>
          <p:nvPr/>
        </p:nvGrpSpPr>
        <p:grpSpPr>
          <a:xfrm>
            <a:off x="611452" y="4723428"/>
            <a:ext cx="178546" cy="485915"/>
            <a:chOff x="1855437" y="2281561"/>
            <a:chExt cx="399495" cy="103868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Straight Connector 357"/>
          <p:cNvCxnSpPr/>
          <p:nvPr/>
        </p:nvCxnSpPr>
        <p:spPr>
          <a:xfrm>
            <a:off x="1023102" y="5206542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358"/>
          <p:cNvGrpSpPr/>
          <p:nvPr/>
        </p:nvGrpSpPr>
        <p:grpSpPr>
          <a:xfrm>
            <a:off x="1402516" y="4720626"/>
            <a:ext cx="178546" cy="485915"/>
            <a:chOff x="3471177" y="2281561"/>
            <a:chExt cx="399495" cy="1038688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Oval 361"/>
          <p:cNvSpPr/>
          <p:nvPr/>
        </p:nvSpPr>
        <p:spPr>
          <a:xfrm>
            <a:off x="1508376" y="4723065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Oval 362"/>
          <p:cNvSpPr/>
          <p:nvPr/>
        </p:nvSpPr>
        <p:spPr>
          <a:xfrm>
            <a:off x="1076920" y="4730981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" name="Group 364"/>
          <p:cNvGrpSpPr/>
          <p:nvPr/>
        </p:nvGrpSpPr>
        <p:grpSpPr>
          <a:xfrm rot="16200000">
            <a:off x="310703" y="4979989"/>
            <a:ext cx="272719" cy="257838"/>
            <a:chOff x="1513962" y="5391154"/>
            <a:chExt cx="941492" cy="755190"/>
          </a:xfrm>
        </p:grpSpPr>
        <p:sp>
          <p:nvSpPr>
            <p:cNvPr id="366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67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68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69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0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1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2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3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4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5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6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7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8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364" name="Oval 363"/>
          <p:cNvSpPr/>
          <p:nvPr/>
        </p:nvSpPr>
        <p:spPr>
          <a:xfrm>
            <a:off x="319809" y="4850350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ounded Rectangle 378"/>
          <p:cNvSpPr/>
          <p:nvPr/>
        </p:nvSpPr>
        <p:spPr>
          <a:xfrm>
            <a:off x="3346867" y="4598633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/>
          <p:cNvSpPr/>
          <p:nvPr/>
        </p:nvSpPr>
        <p:spPr>
          <a:xfrm>
            <a:off x="3488911" y="4711748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1" name="Straight Connector 380"/>
          <p:cNvCxnSpPr/>
          <p:nvPr/>
        </p:nvCxnSpPr>
        <p:spPr>
          <a:xfrm rot="5400000">
            <a:off x="3922948" y="5094434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3488912" y="5197664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984728" y="5197664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383"/>
          <p:cNvGrpSpPr/>
          <p:nvPr/>
        </p:nvGrpSpPr>
        <p:grpSpPr>
          <a:xfrm>
            <a:off x="3825170" y="4714550"/>
            <a:ext cx="178546" cy="485915"/>
            <a:chOff x="1855437" y="2281561"/>
            <a:chExt cx="399495" cy="1038688"/>
          </a:xfrm>
        </p:grpSpPr>
        <p:cxnSp>
          <p:nvCxnSpPr>
            <p:cNvPr id="385" name="Straight Connector 384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Straight Connector 386"/>
          <p:cNvCxnSpPr/>
          <p:nvPr/>
        </p:nvCxnSpPr>
        <p:spPr>
          <a:xfrm>
            <a:off x="4236820" y="5197664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387"/>
          <p:cNvGrpSpPr/>
          <p:nvPr/>
        </p:nvGrpSpPr>
        <p:grpSpPr>
          <a:xfrm>
            <a:off x="4616234" y="4711748"/>
            <a:ext cx="178546" cy="485915"/>
            <a:chOff x="3471177" y="2281561"/>
            <a:chExt cx="399495" cy="103868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Oval 390"/>
          <p:cNvSpPr/>
          <p:nvPr/>
        </p:nvSpPr>
        <p:spPr>
          <a:xfrm>
            <a:off x="4722094" y="4714187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2" name="Oval 391"/>
          <p:cNvSpPr/>
          <p:nvPr/>
        </p:nvSpPr>
        <p:spPr>
          <a:xfrm>
            <a:off x="4290638" y="4722103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3" name="Group 392"/>
          <p:cNvGrpSpPr/>
          <p:nvPr/>
        </p:nvGrpSpPr>
        <p:grpSpPr>
          <a:xfrm rot="16200000">
            <a:off x="4385556" y="4988866"/>
            <a:ext cx="272719" cy="257838"/>
            <a:chOff x="1513962" y="5391154"/>
            <a:chExt cx="941492" cy="755190"/>
          </a:xfrm>
        </p:grpSpPr>
        <p:sp>
          <p:nvSpPr>
            <p:cNvPr id="39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407" name="Oval 406"/>
          <p:cNvSpPr/>
          <p:nvPr/>
        </p:nvSpPr>
        <p:spPr>
          <a:xfrm>
            <a:off x="4350272" y="4850350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ounded Rectangle 407"/>
          <p:cNvSpPr/>
          <p:nvPr/>
        </p:nvSpPr>
        <p:spPr>
          <a:xfrm>
            <a:off x="7084364" y="4580877"/>
            <a:ext cx="1890944" cy="1269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/>
          <p:cNvSpPr/>
          <p:nvPr/>
        </p:nvSpPr>
        <p:spPr>
          <a:xfrm>
            <a:off x="7226408" y="4693992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7660445" y="5076678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226409" y="5179908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8722225" y="5179908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412"/>
          <p:cNvGrpSpPr/>
          <p:nvPr/>
        </p:nvGrpSpPr>
        <p:grpSpPr>
          <a:xfrm>
            <a:off x="7562667" y="4696794"/>
            <a:ext cx="178546" cy="485915"/>
            <a:chOff x="1855437" y="2281561"/>
            <a:chExt cx="399495" cy="1038688"/>
          </a:xfrm>
        </p:grpSpPr>
        <p:cxnSp>
          <p:nvCxnSpPr>
            <p:cNvPr id="414" name="Straight Connector 413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Straight Connector 415"/>
          <p:cNvCxnSpPr/>
          <p:nvPr/>
        </p:nvCxnSpPr>
        <p:spPr>
          <a:xfrm>
            <a:off x="7974317" y="5179908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16"/>
          <p:cNvGrpSpPr/>
          <p:nvPr/>
        </p:nvGrpSpPr>
        <p:grpSpPr>
          <a:xfrm>
            <a:off x="8353731" y="4693992"/>
            <a:ext cx="178546" cy="485915"/>
            <a:chOff x="3471177" y="2281561"/>
            <a:chExt cx="399495" cy="1038688"/>
          </a:xfrm>
        </p:grpSpPr>
        <p:cxnSp>
          <p:nvCxnSpPr>
            <p:cNvPr id="418" name="Straight Connector 417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Oval 419"/>
          <p:cNvSpPr/>
          <p:nvPr/>
        </p:nvSpPr>
        <p:spPr>
          <a:xfrm>
            <a:off x="8459591" y="4696431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Oval 420"/>
          <p:cNvSpPr/>
          <p:nvPr/>
        </p:nvSpPr>
        <p:spPr>
          <a:xfrm>
            <a:off x="8640695" y="4704347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6" name="Group 421"/>
          <p:cNvGrpSpPr/>
          <p:nvPr/>
        </p:nvGrpSpPr>
        <p:grpSpPr>
          <a:xfrm rot="16200000">
            <a:off x="8487036" y="4988865"/>
            <a:ext cx="272719" cy="257838"/>
            <a:chOff x="1513962" y="5391154"/>
            <a:chExt cx="941492" cy="755190"/>
          </a:xfrm>
        </p:grpSpPr>
        <p:sp>
          <p:nvSpPr>
            <p:cNvPr id="423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4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5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6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7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8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9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0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1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2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3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4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5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436" name="Oval 435"/>
          <p:cNvSpPr/>
          <p:nvPr/>
        </p:nvSpPr>
        <p:spPr>
          <a:xfrm>
            <a:off x="8167668" y="4708307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7" name="Straight Arrow Connector 436"/>
          <p:cNvCxnSpPr>
            <a:stCxn id="177" idx="2"/>
          </p:cNvCxnSpPr>
          <p:nvPr/>
        </p:nvCxnSpPr>
        <p:spPr>
          <a:xfrm rot="16200000" flipH="1">
            <a:off x="6598330" y="259671"/>
            <a:ext cx="905525" cy="324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8522564" y="239697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41" name="Straight Arrow Connector 440"/>
          <p:cNvCxnSpPr>
            <a:stCxn id="208" idx="2"/>
            <a:endCxn id="350" idx="0"/>
          </p:cNvCxnSpPr>
          <p:nvPr/>
        </p:nvCxnSpPr>
        <p:spPr>
          <a:xfrm rot="16200000" flipH="1">
            <a:off x="572594" y="4101483"/>
            <a:ext cx="994299" cy="17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 rot="16200000">
            <a:off x="383373" y="3915051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Take</a:t>
            </a:r>
            <a:r>
              <a:rPr lang="fr-CA" dirty="0" smtClean="0"/>
              <a:t>(…)</a:t>
            </a:r>
            <a:endParaRPr lang="fr-CA" dirty="0"/>
          </a:p>
        </p:txBody>
      </p:sp>
      <p:cxnSp>
        <p:nvCxnSpPr>
          <p:cNvPr id="446" name="Straight Arrow Connector 445"/>
          <p:cNvCxnSpPr>
            <a:stCxn id="350" idx="3"/>
            <a:endCxn id="379" idx="1"/>
          </p:cNvCxnSpPr>
          <p:nvPr/>
        </p:nvCxnSpPr>
        <p:spPr>
          <a:xfrm flipV="1">
            <a:off x="2024093" y="5233387"/>
            <a:ext cx="1322774" cy="8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2176662" y="4820575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Goto</a:t>
            </a:r>
            <a:r>
              <a:rPr lang="fr-CA" dirty="0" smtClean="0"/>
              <a:t>(…)</a:t>
            </a:r>
            <a:endParaRPr lang="fr-CA" dirty="0"/>
          </a:p>
        </p:txBody>
      </p:sp>
      <p:cxnSp>
        <p:nvCxnSpPr>
          <p:cNvPr id="452" name="Straight Arrow Connector 451"/>
          <p:cNvCxnSpPr>
            <a:stCxn id="379" idx="3"/>
            <a:endCxn id="453" idx="1"/>
          </p:cNvCxnSpPr>
          <p:nvPr/>
        </p:nvCxnSpPr>
        <p:spPr>
          <a:xfrm flipV="1">
            <a:off x="5237811" y="5227183"/>
            <a:ext cx="738494" cy="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976305" y="50425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…</a:t>
            </a:r>
            <a:endParaRPr lang="fr-CA" dirty="0"/>
          </a:p>
        </p:txBody>
      </p:sp>
      <p:cxnSp>
        <p:nvCxnSpPr>
          <p:cNvPr id="458" name="Straight Arrow Connector 457"/>
          <p:cNvCxnSpPr>
            <a:stCxn id="453" idx="3"/>
            <a:endCxn id="408" idx="1"/>
          </p:cNvCxnSpPr>
          <p:nvPr/>
        </p:nvCxnSpPr>
        <p:spPr>
          <a:xfrm flipV="1">
            <a:off x="6319669" y="5215631"/>
            <a:ext cx="764695" cy="11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stCxn id="208" idx="2"/>
          </p:cNvCxnSpPr>
          <p:nvPr/>
        </p:nvCxnSpPr>
        <p:spPr>
          <a:xfrm rot="16200000" flipH="1">
            <a:off x="1000950" y="3673128"/>
            <a:ext cx="648073" cy="52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TextBox 466"/>
          <p:cNvSpPr txBox="1"/>
          <p:nvPr/>
        </p:nvSpPr>
        <p:spPr>
          <a:xfrm>
            <a:off x="1376040" y="397719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sp>
        <p:nvSpPr>
          <p:cNvPr id="468" name="TextBox 467"/>
          <p:cNvSpPr txBox="1"/>
          <p:nvPr/>
        </p:nvSpPr>
        <p:spPr>
          <a:xfrm>
            <a:off x="2885244" y="38972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69" name="Straight Arrow Connector 468"/>
          <p:cNvCxnSpPr>
            <a:stCxn id="238" idx="2"/>
          </p:cNvCxnSpPr>
          <p:nvPr/>
        </p:nvCxnSpPr>
        <p:spPr>
          <a:xfrm rot="16200000" flipH="1">
            <a:off x="2874135" y="3824049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4927108" y="38972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74" name="Straight Arrow Connector 473"/>
          <p:cNvCxnSpPr/>
          <p:nvPr/>
        </p:nvCxnSpPr>
        <p:spPr>
          <a:xfrm rot="16200000" flipH="1">
            <a:off x="4915999" y="3824049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7031116" y="38972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76" name="Straight Arrow Connector 475"/>
          <p:cNvCxnSpPr/>
          <p:nvPr/>
        </p:nvCxnSpPr>
        <p:spPr>
          <a:xfrm rot="16200000" flipH="1">
            <a:off x="7020007" y="3824049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754603" y="601326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78" name="Straight Arrow Connector 477"/>
          <p:cNvCxnSpPr/>
          <p:nvPr/>
        </p:nvCxnSpPr>
        <p:spPr>
          <a:xfrm rot="16200000" flipH="1">
            <a:off x="743494" y="6070101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4110363" y="601326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80" name="Straight Arrow Connector 479"/>
          <p:cNvCxnSpPr/>
          <p:nvPr/>
        </p:nvCxnSpPr>
        <p:spPr>
          <a:xfrm rot="16200000" flipH="1">
            <a:off x="4099254" y="6070101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Hugo </a:t>
            </a:r>
            <a:r>
              <a:rPr lang="de-DE" dirty="0" err="1" smtClean="0"/>
              <a:t>Larochelle</a:t>
            </a:r>
            <a:endParaRPr lang="fr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117600" y="5103813"/>
            <a:ext cx="648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/>
              <a:t>Démos du Motion Planning Kit (Jean-Claude Latombe)</a:t>
            </a:r>
            <a:endParaRPr lang="en-US"/>
          </a:p>
        </p:txBody>
      </p:sp>
      <p:pic>
        <p:nvPicPr>
          <p:cNvPr id="96263" name="Picture 7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36613" y="1362075"/>
            <a:ext cx="4043362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4" name="Picture 8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018088" y="1365250"/>
            <a:ext cx="358298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39</a:t>
            </a:fld>
            <a:endParaRPr lang="fr-CA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660066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fr-FR" dirty="0" smtClean="0"/>
              <a:t>Application : industrie automobile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3" fill="hold"/>
                                        <p:tgtEl>
                                          <p:spTgt spid="962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93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966" fill="hold"/>
                                        <p:tgtEl>
                                          <p:spTgt spid="962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626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6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962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3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626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6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962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trouver chemin dans ville</a:t>
            </a:r>
            <a:endParaRPr lang="fr-CA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33462" y="2306892"/>
            <a:ext cx="7199312" cy="3478213"/>
            <a:chOff x="445" y="1200"/>
            <a:chExt cx="4535" cy="2191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23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6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10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3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64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9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82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6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69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948" y="172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948" y="216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96" y="25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81" y="1584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52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50" y="2016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51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98" y="2448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50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rot="5400000">
              <a:off x="1095" y="3007"/>
              <a:ext cx="4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10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 rot="5400000">
              <a:off x="1607" y="3023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9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rot="5400000">
              <a:off x="2055" y="3055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8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 rot="5400000">
              <a:off x="237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7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 rot="5400000">
              <a:off x="285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6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 rot="5400000">
              <a:off x="3287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5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 rot="5400000">
              <a:off x="3719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4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 rot="5400000">
              <a:off x="4149" y="3068"/>
              <a:ext cx="43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Times New Roman" charset="0"/>
                </a:rPr>
                <a:t>3</a:t>
              </a:r>
              <a:r>
                <a:rPr lang="en-US" sz="1600" baseline="30000" dirty="0">
                  <a:latin typeface="Times New Roman" charset="0"/>
                </a:rPr>
                <a:t>e</a:t>
              </a:r>
              <a:r>
                <a:rPr lang="en-US" sz="1600" dirty="0">
                  <a:latin typeface="Times New Roman" charset="0"/>
                </a:rPr>
                <a:t> </a:t>
              </a:r>
              <a:r>
                <a:rPr lang="en-US" sz="1600" dirty="0" err="1" smtClean="0">
                  <a:latin typeface="Times New Roman" charset="0"/>
                </a:rPr>
                <a:t>ave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rot="5400000">
              <a:off x="4633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2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431" y="231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Times New Roman" charset="0"/>
                </a:rPr>
                <a:t>S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212" y="192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imes New Roman" charset="0"/>
                </a:rPr>
                <a:t>G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948" y="134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445" y="1200"/>
              <a:ext cx="5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53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 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764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196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628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060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492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3924" y="2064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1716" y="220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66725" y="1205782"/>
            <a:ext cx="8534400" cy="779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Trouver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chemin</a:t>
            </a:r>
            <a:r>
              <a:rPr lang="en-US" dirty="0">
                <a:solidFill>
                  <a:schemeClr val="tx2"/>
                </a:solidFill>
              </a:rPr>
              <a:t> de la </a:t>
            </a:r>
            <a:r>
              <a:rPr lang="en-US" dirty="0" smtClean="0">
                <a:solidFill>
                  <a:schemeClr val="tx2"/>
                </a:solidFill>
              </a:rPr>
              <a:t>9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baseline="30000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&amp; 50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 </a:t>
            </a:r>
            <a:r>
              <a:rPr lang="en-US" dirty="0" err="1">
                <a:solidFill>
                  <a:schemeClr val="tx2"/>
                </a:solidFill>
              </a:rPr>
              <a:t>à</a:t>
            </a:r>
            <a:r>
              <a:rPr lang="en-US" dirty="0">
                <a:solidFill>
                  <a:schemeClr val="tx2"/>
                </a:solidFill>
              </a:rPr>
              <a:t> la 3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et 51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</a:t>
            </a:r>
          </a:p>
          <a:p>
            <a:pPr>
              <a:spcBef>
                <a:spcPct val="50000"/>
              </a:spcBef>
            </a:pPr>
            <a:r>
              <a:rPr lang="en-CA" dirty="0">
                <a:solidFill>
                  <a:srgbClr val="FF9900"/>
                </a:solidFill>
              </a:rPr>
              <a:t>(Illustration 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2" name="Espace réservé de la date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44" name="Espace réservé du pied de page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38150" y="3724275"/>
            <a:ext cx="3479800" cy="2363788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93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480752"/>
            <a:ext cx="5266633" cy="460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2167048" y="5819798"/>
            <a:ext cx="3211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CA" sz="1400" dirty="0"/>
              <a:t>[Steven </a:t>
            </a:r>
            <a:r>
              <a:rPr lang="en-CA" sz="1400" dirty="0" err="1"/>
              <a:t>LaValle</a:t>
            </a:r>
            <a:r>
              <a:rPr lang="en-CA" sz="1400" dirty="0"/>
              <a:t>. </a:t>
            </a:r>
            <a:r>
              <a:rPr lang="en-CA" sz="1400" i="1" dirty="0"/>
              <a:t>Planning Algorithms</a:t>
            </a:r>
            <a:r>
              <a:rPr lang="en-CA" sz="1400" dirty="0"/>
              <a:t>] 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40</a:t>
            </a:fld>
            <a:endParaRPr lang="fr-CA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: </a:t>
            </a:r>
            <a:r>
              <a:rPr lang="fr-FR" dirty="0"/>
              <a:t>jeux vidéos et cinéma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Énoncé du problème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58913"/>
            <a:ext cx="8216900" cy="4670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dirty="0" smtClean="0"/>
              <a:t>Calculer </a:t>
            </a:r>
            <a:r>
              <a:rPr lang="fr-CA" dirty="0"/>
              <a:t>une trajectoire géométrique d’un solide articulé sans collision avec des obstacles statiques.</a:t>
            </a:r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3358128" y="3981450"/>
            <a:ext cx="1924050" cy="650875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fr-CA"/>
              <a:t>Planificateur de trajectoires</a:t>
            </a:r>
          </a:p>
        </p:txBody>
      </p:sp>
      <p:sp>
        <p:nvSpPr>
          <p:cNvPr id="102407" name="Rectangle 5"/>
          <p:cNvSpPr>
            <a:spLocks noChangeArrowheads="1"/>
          </p:cNvSpPr>
          <p:nvPr/>
        </p:nvSpPr>
        <p:spPr bwMode="auto">
          <a:xfrm>
            <a:off x="2234178" y="2233613"/>
            <a:ext cx="4572000" cy="1200329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i="1" dirty="0" smtClean="0">
                <a:solidFill>
                  <a:srgbClr val="000066"/>
                </a:solidFill>
              </a:rPr>
              <a:t>Entrée</a:t>
            </a:r>
            <a:r>
              <a:rPr lang="fr-FR" i="1" dirty="0" smtClean="0">
                <a:solidFill>
                  <a:srgbClr val="000066"/>
                </a:solidFill>
              </a:rPr>
              <a:t> :</a:t>
            </a:r>
            <a:endParaRPr lang="fr-CA" i="1" dirty="0">
              <a:solidFill>
                <a:srgbClr val="000066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fr-CA" dirty="0"/>
              <a:t>Géométrie du robot et des obstacles</a:t>
            </a:r>
          </a:p>
          <a:p>
            <a:pPr lvl="1">
              <a:buFont typeface="Wingdings" charset="2"/>
              <a:buChar char="Ø"/>
            </a:pPr>
            <a:r>
              <a:rPr lang="fr-CA" dirty="0"/>
              <a:t>Cinétique du robot (degrés de liberté)</a:t>
            </a:r>
          </a:p>
          <a:p>
            <a:pPr lvl="1">
              <a:buFont typeface="Wingdings" charset="2"/>
              <a:buChar char="Ø"/>
            </a:pPr>
            <a:r>
              <a:rPr lang="fr-CA" dirty="0"/>
              <a:t>Configurations initiale et finale</a:t>
            </a:r>
          </a:p>
        </p:txBody>
      </p:sp>
      <p:sp>
        <p:nvSpPr>
          <p:cNvPr id="102408" name="Rectangle 6"/>
          <p:cNvSpPr>
            <a:spLocks noChangeArrowheads="1"/>
          </p:cNvSpPr>
          <p:nvPr/>
        </p:nvSpPr>
        <p:spPr bwMode="auto">
          <a:xfrm>
            <a:off x="1891278" y="4910138"/>
            <a:ext cx="5476875" cy="11906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i="1" dirty="0" smtClean="0">
                <a:solidFill>
                  <a:srgbClr val="000066"/>
                </a:solidFill>
              </a:rPr>
              <a:t>Sortie</a:t>
            </a:r>
            <a:r>
              <a:rPr lang="fr-FR" dirty="0" smtClean="0">
                <a:solidFill>
                  <a:srgbClr val="CCFF33"/>
                </a:solidFill>
              </a:rPr>
              <a:t> :</a:t>
            </a:r>
            <a:endParaRPr lang="fr-CA" dirty="0">
              <a:solidFill>
                <a:srgbClr val="CCFF33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fr-CA" dirty="0"/>
              <a:t>Une séquence continue de configurations rapprochées, sans collision, joignant la configuration initiale à la configuration finale</a:t>
            </a:r>
          </a:p>
        </p:txBody>
      </p:sp>
      <p:sp>
        <p:nvSpPr>
          <p:cNvPr id="102409" name="Line 7"/>
          <p:cNvSpPr>
            <a:spLocks noChangeShapeType="1"/>
          </p:cNvSpPr>
          <p:nvPr/>
        </p:nvSpPr>
        <p:spPr bwMode="auto">
          <a:xfrm>
            <a:off x="4253478" y="373380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02410" name="Line 8"/>
          <p:cNvSpPr>
            <a:spLocks noChangeShapeType="1"/>
          </p:cNvSpPr>
          <p:nvPr/>
        </p:nvSpPr>
        <p:spPr bwMode="auto">
          <a:xfrm>
            <a:off x="4204266" y="4627563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41</a:t>
            </a:fld>
            <a:endParaRPr lang="fr-CA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609600" y="1752600"/>
            <a:ext cx="8001000" cy="21526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4454" name="Text Box 4"/>
          <p:cNvSpPr txBox="1">
            <a:spLocks noChangeArrowheads="1"/>
          </p:cNvSpPr>
          <p:nvPr/>
        </p:nvSpPr>
        <p:spPr bwMode="auto">
          <a:xfrm>
            <a:off x="2366779" y="1844675"/>
            <a:ext cx="42628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>
                <a:solidFill>
                  <a:srgbClr val="6600CC"/>
                </a:solidFill>
              </a:rPr>
              <a:t>Problème continu</a:t>
            </a:r>
          </a:p>
          <a:p>
            <a:pPr algn="ctr" eaLnBrk="1" hangingPunct="1"/>
            <a:r>
              <a:rPr lang="en-US" sz="2000"/>
              <a:t>(espace de configuration + contraintes)</a:t>
            </a:r>
          </a:p>
        </p:txBody>
      </p:sp>
      <p:sp>
        <p:nvSpPr>
          <p:cNvPr id="104455" name="Text Box 5"/>
          <p:cNvSpPr txBox="1">
            <a:spLocks noChangeArrowheads="1"/>
          </p:cNvSpPr>
          <p:nvPr/>
        </p:nvSpPr>
        <p:spPr bwMode="auto">
          <a:xfrm>
            <a:off x="2616750" y="3025775"/>
            <a:ext cx="361759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CC0066"/>
                </a:solidFill>
              </a:rPr>
              <a:t>Discrétisation</a:t>
            </a:r>
            <a:endParaRPr lang="en-US" sz="2400" dirty="0">
              <a:solidFill>
                <a:srgbClr val="CC0066"/>
              </a:solidFill>
            </a:endParaRPr>
          </a:p>
          <a:p>
            <a:pPr algn="ctr" eaLnBrk="1" hangingPunct="1"/>
            <a:r>
              <a:rPr lang="en-US" sz="2000" dirty="0"/>
              <a:t>(</a:t>
            </a:r>
            <a:r>
              <a:rPr lang="en-US" sz="2000" dirty="0" err="1" smtClean="0"/>
              <a:t>décomposition</a:t>
            </a:r>
            <a:r>
              <a:rPr lang="en-US" sz="2000" dirty="0"/>
              <a:t>, </a:t>
            </a:r>
            <a:r>
              <a:rPr lang="en-US" sz="2000" dirty="0" err="1" smtClean="0"/>
              <a:t>échantillonage</a:t>
            </a:r>
            <a:r>
              <a:rPr lang="en-US" sz="2000" dirty="0"/>
              <a:t>)</a:t>
            </a:r>
          </a:p>
        </p:txBody>
      </p:sp>
      <p:sp>
        <p:nvSpPr>
          <p:cNvPr id="104456" name="Text Box 6"/>
          <p:cNvSpPr txBox="1">
            <a:spLocks noChangeArrowheads="1"/>
          </p:cNvSpPr>
          <p:nvPr/>
        </p:nvSpPr>
        <p:spPr bwMode="auto">
          <a:xfrm>
            <a:off x="2095921" y="4606925"/>
            <a:ext cx="499412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669900"/>
                </a:solidFill>
              </a:rPr>
              <a:t>Recherche</a:t>
            </a:r>
            <a:r>
              <a:rPr lang="en-US" sz="2400" dirty="0">
                <a:solidFill>
                  <a:srgbClr val="669900"/>
                </a:solidFill>
              </a:rPr>
              <a:t> </a:t>
            </a:r>
            <a:r>
              <a:rPr lang="en-US" sz="2400" dirty="0" err="1">
                <a:solidFill>
                  <a:srgbClr val="669900"/>
                </a:solidFill>
              </a:rPr>
              <a:t>heuristique</a:t>
            </a:r>
            <a:r>
              <a:rPr lang="en-US" sz="2400" dirty="0">
                <a:solidFill>
                  <a:srgbClr val="669900"/>
                </a:solidFill>
              </a:rPr>
              <a:t> </a:t>
            </a:r>
            <a:r>
              <a:rPr lang="en-US" sz="2400" dirty="0" err="1">
                <a:solidFill>
                  <a:srgbClr val="669900"/>
                </a:solidFill>
              </a:rPr>
              <a:t>dans</a:t>
            </a:r>
            <a:r>
              <a:rPr lang="en-US" sz="2400" dirty="0">
                <a:solidFill>
                  <a:srgbClr val="669900"/>
                </a:solidFill>
              </a:rPr>
              <a:t> un </a:t>
            </a:r>
            <a:r>
              <a:rPr lang="en-US" sz="2400" dirty="0" err="1">
                <a:solidFill>
                  <a:srgbClr val="669900"/>
                </a:solidFill>
              </a:rPr>
              <a:t>graphe</a:t>
            </a:r>
            <a:endParaRPr lang="en-US" sz="2400" dirty="0">
              <a:solidFill>
                <a:srgbClr val="669900"/>
              </a:solidFill>
            </a:endParaRPr>
          </a:p>
          <a:p>
            <a:pPr algn="ctr" eaLnBrk="1" hangingPunct="1"/>
            <a:r>
              <a:rPr lang="en-US" sz="2000" dirty="0"/>
              <a:t>(A*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similaire</a:t>
            </a:r>
            <a:r>
              <a:rPr lang="en-US" sz="2000" dirty="0"/>
              <a:t>)</a:t>
            </a:r>
          </a:p>
        </p:txBody>
      </p:sp>
      <p:sp>
        <p:nvSpPr>
          <p:cNvPr id="104457" name="Line 7"/>
          <p:cNvSpPr>
            <a:spLocks noChangeShapeType="1"/>
          </p:cNvSpPr>
          <p:nvPr/>
        </p:nvSpPr>
        <p:spPr bwMode="auto">
          <a:xfrm flipH="1">
            <a:off x="4457894" y="2683717"/>
            <a:ext cx="0" cy="36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04458" name="Line 8"/>
          <p:cNvSpPr>
            <a:spLocks noChangeShapeType="1"/>
          </p:cNvSpPr>
          <p:nvPr/>
        </p:nvSpPr>
        <p:spPr bwMode="auto">
          <a:xfrm>
            <a:off x="4459917" y="39052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42</a:t>
            </a:fld>
            <a:endParaRPr lang="fr-CA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générale de résolution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du problème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74690" y="2283280"/>
            <a:ext cx="6443663" cy="3886200"/>
            <a:chOff x="837" y="1200"/>
            <a:chExt cx="4059" cy="2448"/>
          </a:xfrm>
        </p:grpSpPr>
        <p:sp>
          <p:nvSpPr>
            <p:cNvPr id="105480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4032" cy="244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81" name="Line 6"/>
            <p:cNvSpPr>
              <a:spLocks noChangeShapeType="1"/>
            </p:cNvSpPr>
            <p:nvPr/>
          </p:nvSpPr>
          <p:spPr bwMode="auto">
            <a:xfrm>
              <a:off x="864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2" name="Line 7"/>
            <p:cNvSpPr>
              <a:spLocks noChangeShapeType="1"/>
            </p:cNvSpPr>
            <p:nvPr/>
          </p:nvSpPr>
          <p:spPr bwMode="auto">
            <a:xfrm>
              <a:off x="2112" y="120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3" name="Line 8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4" name="Line 9"/>
            <p:cNvSpPr>
              <a:spLocks noChangeShapeType="1"/>
            </p:cNvSpPr>
            <p:nvPr/>
          </p:nvSpPr>
          <p:spPr bwMode="auto">
            <a:xfrm flipH="1">
              <a:off x="3600" y="240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5" name="Line 10"/>
            <p:cNvSpPr>
              <a:spLocks noChangeShapeType="1"/>
            </p:cNvSpPr>
            <p:nvPr/>
          </p:nvSpPr>
          <p:spPr bwMode="auto">
            <a:xfrm>
              <a:off x="2112" y="3024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6" name="Text Box 11"/>
            <p:cNvSpPr txBox="1">
              <a:spLocks noChangeArrowheads="1"/>
            </p:cNvSpPr>
            <p:nvPr/>
          </p:nvSpPr>
          <p:spPr bwMode="auto">
            <a:xfrm>
              <a:off x="837" y="120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1</a:t>
              </a:r>
            </a:p>
          </p:txBody>
        </p:sp>
        <p:sp>
          <p:nvSpPr>
            <p:cNvPr id="105487" name="Text Box 12"/>
            <p:cNvSpPr txBox="1">
              <a:spLocks noChangeArrowheads="1"/>
            </p:cNvSpPr>
            <p:nvPr/>
          </p:nvSpPr>
          <p:spPr bwMode="auto">
            <a:xfrm>
              <a:off x="861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2</a:t>
              </a:r>
            </a:p>
          </p:txBody>
        </p:sp>
        <p:sp>
          <p:nvSpPr>
            <p:cNvPr id="105488" name="Text Box 13"/>
            <p:cNvSpPr txBox="1">
              <a:spLocks noChangeArrowheads="1"/>
            </p:cNvSpPr>
            <p:nvPr/>
          </p:nvSpPr>
          <p:spPr bwMode="auto">
            <a:xfrm>
              <a:off x="2085" y="120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5</a:t>
              </a:r>
            </a:p>
          </p:txBody>
        </p:sp>
        <p:sp>
          <p:nvSpPr>
            <p:cNvPr id="105489" name="Text Box 14"/>
            <p:cNvSpPr txBox="1">
              <a:spLocks noChangeArrowheads="1"/>
            </p:cNvSpPr>
            <p:nvPr/>
          </p:nvSpPr>
          <p:spPr bwMode="auto">
            <a:xfrm>
              <a:off x="2085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4</a:t>
              </a:r>
            </a:p>
          </p:txBody>
        </p:sp>
        <p:sp>
          <p:nvSpPr>
            <p:cNvPr id="105490" name="Text Box 15"/>
            <p:cNvSpPr txBox="1">
              <a:spLocks noChangeArrowheads="1"/>
            </p:cNvSpPr>
            <p:nvPr/>
          </p:nvSpPr>
          <p:spPr bwMode="auto">
            <a:xfrm>
              <a:off x="2085" y="2784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3</a:t>
              </a:r>
            </a:p>
          </p:txBody>
        </p:sp>
        <p:sp>
          <p:nvSpPr>
            <p:cNvPr id="105491" name="Line 16"/>
            <p:cNvSpPr>
              <a:spLocks noChangeShapeType="1"/>
            </p:cNvSpPr>
            <p:nvPr/>
          </p:nvSpPr>
          <p:spPr bwMode="auto">
            <a:xfrm flipV="1">
              <a:off x="1680" y="2400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92" name="Line 17"/>
            <p:cNvSpPr>
              <a:spLocks noChangeShapeType="1"/>
            </p:cNvSpPr>
            <p:nvPr/>
          </p:nvSpPr>
          <p:spPr bwMode="auto">
            <a:xfrm>
              <a:off x="2112" y="28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93" name="Line 18"/>
            <p:cNvSpPr>
              <a:spLocks noChangeShapeType="1"/>
            </p:cNvSpPr>
            <p:nvPr/>
          </p:nvSpPr>
          <p:spPr bwMode="auto">
            <a:xfrm>
              <a:off x="2112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94" name="Line 19"/>
            <p:cNvSpPr>
              <a:spLocks noChangeShapeType="1"/>
            </p:cNvSpPr>
            <p:nvPr/>
          </p:nvSpPr>
          <p:spPr bwMode="auto">
            <a:xfrm>
              <a:off x="2112" y="32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pic>
        <p:nvPicPr>
          <p:cNvPr id="105479" name="Picture 20" descr="c0111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964363" y="2530475"/>
            <a:ext cx="568325" cy="561975"/>
          </a:xfrm>
          <a:noFill/>
        </p:spPr>
      </p:pic>
      <p:sp>
        <p:nvSpPr>
          <p:cNvPr id="24" name="Espace réservé de la date 2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40D7F-A482-324D-ADA5-028324E1280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A" dirty="0"/>
              <a:t>Approche combinatoire </a:t>
            </a:r>
            <a:br>
              <a:rPr lang="fr-CA" dirty="0"/>
            </a:br>
            <a:r>
              <a:rPr lang="fr-CA" dirty="0"/>
              <a:t>par décomposition en cellules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425450"/>
            <a:ext cx="4679950" cy="1524000"/>
          </a:xfrm>
        </p:spPr>
        <p:txBody>
          <a:bodyPr/>
          <a:lstStyle/>
          <a:p>
            <a:pPr algn="l"/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Décomposer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 la carte en grille (</a:t>
            </a:r>
            <a:r>
              <a:rPr lang="en-US" sz="1600" b="0" i="1" dirty="0">
                <a:solidFill>
                  <a:schemeClr val="tx1"/>
                </a:solidFill>
                <a:latin typeface="+mn-lt"/>
                <a:cs typeface="Calibri"/>
              </a:rPr>
              <a:t>occupancy grid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  <a:cs typeface="Calibri"/>
              </a:rPr>
              <a:t>)</a:t>
            </a:r>
            <a:r>
              <a:rPr lang="fr-FR" sz="1600" b="0" dirty="0" smtClean="0">
                <a:solidFill>
                  <a:schemeClr val="tx1"/>
                </a:solidFill>
                <a:latin typeface="+mn-lt"/>
                <a:cs typeface="Calibri"/>
              </a:rPr>
              <a:t> :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  <a:cs typeface="Calibri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/>
            </a:r>
            <a:b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4-connected (</a:t>
            </a:r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illustré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ici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) </a:t>
            </a:r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ou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 8-connected.</a:t>
            </a:r>
            <a:b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/>
            </a:r>
            <a:b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</a:br>
            <a:r>
              <a:rPr lang="en-US" sz="1600" b="0" i="1" dirty="0" err="1" smtClean="0">
                <a:solidFill>
                  <a:schemeClr val="tx1"/>
                </a:solidFill>
                <a:latin typeface="+mn-lt"/>
                <a:cs typeface="Calibri"/>
              </a:rPr>
              <a:t>noeud</a:t>
            </a:r>
            <a:r>
              <a:rPr lang="fr-FR" sz="1600" b="0" dirty="0" smtClean="0">
                <a:solidFill>
                  <a:schemeClr val="tx1"/>
                </a:solidFill>
                <a:latin typeface="+mn-lt"/>
                <a:cs typeface="Calibri"/>
              </a:rPr>
              <a:t> :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  <a:cs typeface="Calibri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case </a:t>
            </a:r>
            <a:r>
              <a:rPr lang="en-US" sz="1600" b="0" dirty="0" err="1" smtClean="0">
                <a:solidFill>
                  <a:schemeClr val="tx1"/>
                </a:solidFill>
                <a:latin typeface="+mn-lt"/>
                <a:cs typeface="Calibri"/>
              </a:rPr>
              <a:t>occupée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  <a:cs typeface="Calibri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par le robot + orientation du robot</a:t>
            </a:r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943600" y="457200"/>
            <a:ext cx="2624138" cy="15906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CA" sz="2400" b="1" dirty="0" smtClean="0">
                <a:solidFill>
                  <a:srgbClr val="000066"/>
                </a:solidFill>
                <a:ea typeface="굴림" charset="-127"/>
                <a:cs typeface="Calibri"/>
              </a:rPr>
              <a:t>Transitions</a:t>
            </a:r>
            <a:r>
              <a:rPr lang="fr-FR" sz="2400" b="1" dirty="0" smtClean="0">
                <a:solidFill>
                  <a:srgbClr val="000066"/>
                </a:solidFill>
                <a:ea typeface="굴림" charset="-127"/>
                <a:cs typeface="Calibri"/>
              </a:rPr>
              <a:t> :</a:t>
            </a:r>
            <a:endParaRPr lang="fr-CA" sz="2400" b="1" dirty="0">
              <a:solidFill>
                <a:srgbClr val="000066"/>
              </a:solidFill>
              <a:ea typeface="굴림" charset="-127"/>
              <a:cs typeface="Calibri"/>
            </a:endParaRPr>
          </a:p>
          <a:p>
            <a:r>
              <a:rPr lang="fr-CA" sz="2400" dirty="0">
                <a:ea typeface="굴림" charset="-127"/>
                <a:cs typeface="Calibri"/>
              </a:rPr>
              <a:t> - </a:t>
            </a:r>
            <a:r>
              <a:rPr lang="fr-CA" sz="2400" dirty="0" err="1">
                <a:ea typeface="굴림" charset="-127"/>
                <a:cs typeface="Calibri"/>
              </a:rPr>
              <a:t>Turn</a:t>
            </a:r>
            <a:r>
              <a:rPr lang="fr-CA" sz="2400" dirty="0">
                <a:ea typeface="굴림" charset="-127"/>
                <a:cs typeface="Calibri"/>
              </a:rPr>
              <a:t> </a:t>
            </a:r>
            <a:r>
              <a:rPr lang="fr-CA" sz="2400" dirty="0" err="1">
                <a:ea typeface="굴림" charset="-127"/>
                <a:cs typeface="Calibri"/>
              </a:rPr>
              <a:t>left</a:t>
            </a:r>
            <a:endParaRPr lang="fr-CA" sz="2400" dirty="0">
              <a:ea typeface="굴림" charset="-127"/>
              <a:cs typeface="Calibri"/>
            </a:endParaRPr>
          </a:p>
          <a:p>
            <a:r>
              <a:rPr lang="fr-CA" sz="2400" dirty="0">
                <a:ea typeface="굴림" charset="-127"/>
                <a:cs typeface="Calibri"/>
              </a:rPr>
              <a:t> - </a:t>
            </a:r>
            <a:r>
              <a:rPr lang="fr-CA" sz="2400" dirty="0" err="1">
                <a:ea typeface="굴림" charset="-127"/>
                <a:cs typeface="Calibri"/>
              </a:rPr>
              <a:t>Turn</a:t>
            </a:r>
            <a:r>
              <a:rPr lang="fr-CA" sz="2400" dirty="0">
                <a:ea typeface="굴림" charset="-127"/>
                <a:cs typeface="Calibri"/>
              </a:rPr>
              <a:t> right</a:t>
            </a:r>
          </a:p>
          <a:p>
            <a:r>
              <a:rPr lang="fr-CA" sz="2400" dirty="0">
                <a:ea typeface="굴림" charset="-127"/>
                <a:cs typeface="Calibri"/>
              </a:rPr>
              <a:t> - Go straight </a:t>
            </a:r>
            <a:r>
              <a:rPr lang="fr-CA" sz="2400" dirty="0" err="1">
                <a:ea typeface="굴림" charset="-127"/>
                <a:cs typeface="Calibri"/>
              </a:rPr>
              <a:t>ahead</a:t>
            </a:r>
            <a:endParaRPr lang="fr-CA" sz="2400" dirty="0">
              <a:ea typeface="굴림" charset="-127"/>
              <a:cs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2538" y="2209800"/>
            <a:ext cx="6443663" cy="3962400"/>
            <a:chOff x="789" y="1392"/>
            <a:chExt cx="4059" cy="24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440"/>
              <a:ext cx="4032" cy="2448"/>
              <a:chOff x="816" y="1440"/>
              <a:chExt cx="4032" cy="2448"/>
            </a:xfrm>
          </p:grpSpPr>
          <p:sp>
            <p:nvSpPr>
              <p:cNvPr id="106518" name="Rectangle 7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4032" cy="244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19" name="Line 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0" name="Line 9"/>
              <p:cNvSpPr>
                <a:spLocks noChangeShapeType="1"/>
              </p:cNvSpPr>
              <p:nvPr/>
            </p:nvSpPr>
            <p:spPr bwMode="auto">
              <a:xfrm flipH="1">
                <a:off x="3648" y="264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1" name="Line 10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2" name="Line 11"/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3" name="Line 12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4" name="Line 13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5" name="Line 1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6" name="Line 15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7" name="Line 16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8" name="Line 17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9" name="Line 1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0" name="Line 19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1" name="Line 20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2" name="Line 21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3" name="Line 22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4" name="Line 23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5" name="Line 2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6" name="Line 2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7" name="Line 26"/>
              <p:cNvSpPr>
                <a:spLocks noChangeShapeType="1"/>
              </p:cNvSpPr>
              <p:nvPr/>
            </p:nvSpPr>
            <p:spPr bwMode="auto">
              <a:xfrm>
                <a:off x="33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8" name="Line 27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9" name="Line 28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0" name="Line 29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1" name="Line 30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2" name="Line 31"/>
              <p:cNvSpPr>
                <a:spLocks noChangeShapeType="1"/>
              </p:cNvSpPr>
              <p:nvPr/>
            </p:nvSpPr>
            <p:spPr bwMode="auto">
              <a:xfrm>
                <a:off x="408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3" name="Line 32"/>
              <p:cNvSpPr>
                <a:spLocks noChangeShapeType="1"/>
              </p:cNvSpPr>
              <p:nvPr/>
            </p:nvSpPr>
            <p:spPr bwMode="auto">
              <a:xfrm>
                <a:off x="422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4" name="Line 33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5" name="Line 34"/>
              <p:cNvSpPr>
                <a:spLocks noChangeShapeType="1"/>
              </p:cNvSpPr>
              <p:nvPr/>
            </p:nvSpPr>
            <p:spPr bwMode="auto">
              <a:xfrm>
                <a:off x="45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6" name="Line 3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7" name="Line 36"/>
              <p:cNvSpPr>
                <a:spLocks noChangeShapeType="1"/>
              </p:cNvSpPr>
              <p:nvPr/>
            </p:nvSpPr>
            <p:spPr bwMode="auto">
              <a:xfrm>
                <a:off x="47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8" name="Line 37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9" name="Line 38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0" name="Line 39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1" name="Line 40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2" name="Line 41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3" name="Line 42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4" name="Line 43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5" name="Line 44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6" name="Line 45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7" name="Line 46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8" name="Line 47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9" name="Line 48"/>
              <p:cNvSpPr>
                <a:spLocks noChangeShapeType="1"/>
              </p:cNvSpPr>
              <p:nvPr/>
            </p:nvSpPr>
            <p:spPr bwMode="auto">
              <a:xfrm>
                <a:off x="816" y="331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0" name="Line 49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1" name="Line 50"/>
              <p:cNvSpPr>
                <a:spLocks noChangeShapeType="1"/>
              </p:cNvSpPr>
              <p:nvPr/>
            </p:nvSpPr>
            <p:spPr bwMode="auto">
              <a:xfrm>
                <a:off x="816" y="36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2" name="Line 51"/>
              <p:cNvSpPr>
                <a:spLocks noChangeShapeType="1"/>
              </p:cNvSpPr>
              <p:nvPr/>
            </p:nvSpPr>
            <p:spPr bwMode="auto">
              <a:xfrm>
                <a:off x="816" y="379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3" name="Rectangle 52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4" name="Rectangle 53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5" name="Rectangle 54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6" name="Rectangle 55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7" name="Rectangle 56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8" name="Rectangle 57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9" name="Rectangle 58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0" name="Rectangle 59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1" name="Rectangle 60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2" name="Rectangle 61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3" name="Rectangle 6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4" name="Rectangle 63"/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5" name="Rectangle 64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6" name="Rectangle 65"/>
              <p:cNvSpPr>
                <a:spLocks noChangeArrowheads="1"/>
              </p:cNvSpPr>
              <p:nvPr/>
            </p:nvSpPr>
            <p:spPr bwMode="auto">
              <a:xfrm>
                <a:off x="36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7" name="Rectangle 66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8" name="Rectangle 67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9" name="Rectangle 68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0" name="Rectangle 69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1" name="Rectangle 70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2" name="Rectangle 71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3" name="Rectangle 72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4" name="Rectangle 73"/>
              <p:cNvSpPr>
                <a:spLocks noChangeArrowheads="1"/>
              </p:cNvSpPr>
              <p:nvPr/>
            </p:nvSpPr>
            <p:spPr bwMode="auto">
              <a:xfrm>
                <a:off x="2256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5" name="Rectangle 74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6" name="Rectangle 75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7" name="Rectangle 76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8" name="Rectangle 77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9" name="Rectangle 7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0" name="Rectangle 79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1" name="Rectangle 80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2" name="Rectangle 81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3" name="Rectangle 82"/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4" name="Rectangle 83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5" name="Rectangle 84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288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6" name="Rectangle 85"/>
              <p:cNvSpPr>
                <a:spLocks noChangeArrowheads="1"/>
              </p:cNvSpPr>
              <p:nvPr/>
            </p:nvSpPr>
            <p:spPr bwMode="auto">
              <a:xfrm>
                <a:off x="2064" y="331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7" name="Rectangle 86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144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grpSp>
            <p:nvGrpSpPr>
              <p:cNvPr id="4" name="Group 87"/>
              <p:cNvGrpSpPr>
                <a:grpSpLocks/>
              </p:cNvGrpSpPr>
              <p:nvPr/>
            </p:nvGrpSpPr>
            <p:grpSpPr bwMode="auto">
              <a:xfrm>
                <a:off x="1920" y="3312"/>
                <a:ext cx="96" cy="192"/>
                <a:chOff x="2016" y="3840"/>
                <a:chExt cx="96" cy="192"/>
              </a:xfrm>
            </p:grpSpPr>
            <p:sp>
              <p:nvSpPr>
                <p:cNvPr id="106604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8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12" y="38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6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16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  <p:grpSp>
            <p:nvGrpSpPr>
              <p:cNvPr id="5" name="Group 91"/>
              <p:cNvGrpSpPr>
                <a:grpSpLocks/>
              </p:cNvGrpSpPr>
              <p:nvPr/>
            </p:nvGrpSpPr>
            <p:grpSpPr bwMode="auto">
              <a:xfrm>
                <a:off x="1344" y="3312"/>
                <a:ext cx="144" cy="192"/>
                <a:chOff x="1776" y="3744"/>
                <a:chExt cx="192" cy="192"/>
              </a:xfrm>
            </p:grpSpPr>
            <p:sp>
              <p:nvSpPr>
                <p:cNvPr id="106600" name="Line 92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872" y="37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2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776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3" name="Line 95"/>
                <p:cNvSpPr>
                  <a:spLocks noChangeShapeType="1"/>
                </p:cNvSpPr>
                <p:nvPr/>
              </p:nvSpPr>
              <p:spPr bwMode="auto">
                <a:xfrm>
                  <a:off x="1872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</p:grpSp>
        <p:sp>
          <p:nvSpPr>
            <p:cNvPr id="106507" name="Rectangle 96"/>
            <p:cNvSpPr>
              <a:spLocks noChangeArrowheads="1"/>
            </p:cNvSpPr>
            <p:nvPr/>
          </p:nvSpPr>
          <p:spPr bwMode="auto">
            <a:xfrm>
              <a:off x="1920" y="2016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08" name="Rectangle 97"/>
            <p:cNvSpPr>
              <a:spLocks noChangeArrowheads="1"/>
            </p:cNvSpPr>
            <p:nvPr/>
          </p:nvSpPr>
          <p:spPr bwMode="auto">
            <a:xfrm>
              <a:off x="1920" y="2160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09" name="Rectangle 98"/>
            <p:cNvSpPr>
              <a:spLocks noChangeArrowheads="1"/>
            </p:cNvSpPr>
            <p:nvPr/>
          </p:nvSpPr>
          <p:spPr bwMode="auto">
            <a:xfrm>
              <a:off x="1920" y="23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10" name="Rectangle 99"/>
            <p:cNvSpPr>
              <a:spLocks noChangeArrowheads="1"/>
            </p:cNvSpPr>
            <p:nvPr/>
          </p:nvSpPr>
          <p:spPr bwMode="auto">
            <a:xfrm>
              <a:off x="2064" y="35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11" name="Rectangle 100"/>
            <p:cNvSpPr>
              <a:spLocks noChangeArrowheads="1"/>
            </p:cNvSpPr>
            <p:nvPr/>
          </p:nvSpPr>
          <p:spPr bwMode="auto">
            <a:xfrm>
              <a:off x="2064" y="3636"/>
              <a:ext cx="144" cy="1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12" name="Text Box 101"/>
            <p:cNvSpPr txBox="1">
              <a:spLocks noChangeArrowheads="1"/>
            </p:cNvSpPr>
            <p:nvPr/>
          </p:nvSpPr>
          <p:spPr bwMode="auto">
            <a:xfrm>
              <a:off x="789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 dirty="0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1</a:t>
              </a:r>
            </a:p>
          </p:txBody>
        </p:sp>
        <p:sp>
          <p:nvSpPr>
            <p:cNvPr id="106513" name="Text Box 102"/>
            <p:cNvSpPr txBox="1">
              <a:spLocks noChangeArrowheads="1"/>
            </p:cNvSpPr>
            <p:nvPr/>
          </p:nvSpPr>
          <p:spPr bwMode="auto">
            <a:xfrm>
              <a:off x="2037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5</a:t>
              </a:r>
            </a:p>
          </p:txBody>
        </p:sp>
        <p:sp>
          <p:nvSpPr>
            <p:cNvPr id="106514" name="Text Box 103"/>
            <p:cNvSpPr txBox="1">
              <a:spLocks noChangeArrowheads="1"/>
            </p:cNvSpPr>
            <p:nvPr/>
          </p:nvSpPr>
          <p:spPr bwMode="auto">
            <a:xfrm>
              <a:off x="789" y="25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2</a:t>
              </a:r>
            </a:p>
          </p:txBody>
        </p:sp>
        <p:sp>
          <p:nvSpPr>
            <p:cNvPr id="106515" name="Text Box 104"/>
            <p:cNvSpPr txBox="1">
              <a:spLocks noChangeArrowheads="1"/>
            </p:cNvSpPr>
            <p:nvPr/>
          </p:nvSpPr>
          <p:spPr bwMode="auto">
            <a:xfrm>
              <a:off x="2181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4</a:t>
              </a:r>
            </a:p>
          </p:txBody>
        </p:sp>
        <p:sp>
          <p:nvSpPr>
            <p:cNvPr id="106516" name="Text Box 105"/>
            <p:cNvSpPr txBox="1">
              <a:spLocks noChangeArrowheads="1"/>
            </p:cNvSpPr>
            <p:nvPr/>
          </p:nvSpPr>
          <p:spPr bwMode="auto">
            <a:xfrm>
              <a:off x="2037" y="288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3</a:t>
              </a:r>
            </a:p>
          </p:txBody>
        </p:sp>
        <p:sp>
          <p:nvSpPr>
            <p:cNvPr id="106517" name="Oval 106"/>
            <p:cNvSpPr>
              <a:spLocks noChangeArrowheads="1"/>
            </p:cNvSpPr>
            <p:nvPr/>
          </p:nvSpPr>
          <p:spPr bwMode="auto">
            <a:xfrm>
              <a:off x="3888" y="18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6504" name="Line 107"/>
          <p:cNvSpPr>
            <a:spLocks noChangeShapeType="1"/>
          </p:cNvSpPr>
          <p:nvPr/>
        </p:nvSpPr>
        <p:spPr bwMode="auto">
          <a:xfrm>
            <a:off x="7507032" y="109382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06505" name="Line 108"/>
          <p:cNvSpPr>
            <a:spLocks noChangeShapeType="1"/>
          </p:cNvSpPr>
          <p:nvPr/>
        </p:nvSpPr>
        <p:spPr bwMode="auto">
          <a:xfrm flipH="1">
            <a:off x="7610256" y="144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12" name="Espace réservé de la date 1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13" name="Espace réservé du numéro de diapositive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44</a:t>
            </a:fld>
            <a:endParaRPr lang="fr-CA"/>
          </a:p>
        </p:txBody>
      </p:sp>
      <p:sp>
        <p:nvSpPr>
          <p:cNvPr id="114" name="Espace réservé du pied de page 1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2538" y="2209800"/>
            <a:ext cx="6443663" cy="3962400"/>
            <a:chOff x="789" y="1392"/>
            <a:chExt cx="4059" cy="24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440"/>
              <a:ext cx="4032" cy="2448"/>
              <a:chOff x="816" y="1440"/>
              <a:chExt cx="4032" cy="2448"/>
            </a:xfrm>
          </p:grpSpPr>
          <p:sp>
            <p:nvSpPr>
              <p:cNvPr id="107540" name="Rectangle 7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4032" cy="244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41" name="Line 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2" name="Line 9"/>
              <p:cNvSpPr>
                <a:spLocks noChangeShapeType="1"/>
              </p:cNvSpPr>
              <p:nvPr/>
            </p:nvSpPr>
            <p:spPr bwMode="auto">
              <a:xfrm flipH="1">
                <a:off x="3648" y="264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3" name="Line 10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4" name="Line 11"/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5" name="Line 12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6" name="Line 13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7" name="Line 1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8" name="Line 15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9" name="Line 16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0" name="Line 17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1" name="Line 1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2" name="Line 19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3" name="Line 20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4" name="Line 21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5" name="Line 22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6" name="Line 23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7" name="Line 2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8" name="Line 2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9" name="Line 26"/>
              <p:cNvSpPr>
                <a:spLocks noChangeShapeType="1"/>
              </p:cNvSpPr>
              <p:nvPr/>
            </p:nvSpPr>
            <p:spPr bwMode="auto">
              <a:xfrm>
                <a:off x="33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0" name="Line 27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1" name="Line 28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2" name="Line 29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3" name="Line 30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4" name="Line 31"/>
              <p:cNvSpPr>
                <a:spLocks noChangeShapeType="1"/>
              </p:cNvSpPr>
              <p:nvPr/>
            </p:nvSpPr>
            <p:spPr bwMode="auto">
              <a:xfrm>
                <a:off x="408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5" name="Line 32"/>
              <p:cNvSpPr>
                <a:spLocks noChangeShapeType="1"/>
              </p:cNvSpPr>
              <p:nvPr/>
            </p:nvSpPr>
            <p:spPr bwMode="auto">
              <a:xfrm>
                <a:off x="422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6" name="Line 33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7" name="Line 34"/>
              <p:cNvSpPr>
                <a:spLocks noChangeShapeType="1"/>
              </p:cNvSpPr>
              <p:nvPr/>
            </p:nvSpPr>
            <p:spPr bwMode="auto">
              <a:xfrm>
                <a:off x="45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8" name="Line 3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9" name="Line 36"/>
              <p:cNvSpPr>
                <a:spLocks noChangeShapeType="1"/>
              </p:cNvSpPr>
              <p:nvPr/>
            </p:nvSpPr>
            <p:spPr bwMode="auto">
              <a:xfrm>
                <a:off x="47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0" name="Line 37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1" name="Line 38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2" name="Line 39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3" name="Line 40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4" name="Line 41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5" name="Line 42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6" name="Line 43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7" name="Line 44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8" name="Line 45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9" name="Line 46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0" name="Line 47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1" name="Line 48"/>
              <p:cNvSpPr>
                <a:spLocks noChangeShapeType="1"/>
              </p:cNvSpPr>
              <p:nvPr/>
            </p:nvSpPr>
            <p:spPr bwMode="auto">
              <a:xfrm>
                <a:off x="816" y="331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2" name="Line 49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3" name="Line 50"/>
              <p:cNvSpPr>
                <a:spLocks noChangeShapeType="1"/>
              </p:cNvSpPr>
              <p:nvPr/>
            </p:nvSpPr>
            <p:spPr bwMode="auto">
              <a:xfrm>
                <a:off x="816" y="36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4" name="Line 51"/>
              <p:cNvSpPr>
                <a:spLocks noChangeShapeType="1"/>
              </p:cNvSpPr>
              <p:nvPr/>
            </p:nvSpPr>
            <p:spPr bwMode="auto">
              <a:xfrm>
                <a:off x="816" y="379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5" name="Rectangle 52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6" name="Rectangle 53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7" name="Rectangle 54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8" name="Rectangle 55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9" name="Rectangle 56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0" name="Rectangle 57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1" name="Rectangle 58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2" name="Rectangle 59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3" name="Rectangle 60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4" name="Rectangle 61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5" name="Rectangle 6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6" name="Rectangle 63"/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7" name="Rectangle 64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8" name="Rectangle 65"/>
              <p:cNvSpPr>
                <a:spLocks noChangeArrowheads="1"/>
              </p:cNvSpPr>
              <p:nvPr/>
            </p:nvSpPr>
            <p:spPr bwMode="auto">
              <a:xfrm>
                <a:off x="36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9" name="Rectangle 66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0" name="Rectangle 67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1" name="Rectangle 68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2" name="Rectangle 69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3" name="Rectangle 70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4" name="Rectangle 71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5" name="Rectangle 72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6" name="Rectangle 73"/>
              <p:cNvSpPr>
                <a:spLocks noChangeArrowheads="1"/>
              </p:cNvSpPr>
              <p:nvPr/>
            </p:nvSpPr>
            <p:spPr bwMode="auto">
              <a:xfrm>
                <a:off x="2256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7" name="Rectangle 74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8" name="Rectangle 75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9" name="Rectangle 76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0" name="Rectangle 77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1" name="Rectangle 7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2" name="Rectangle 79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3" name="Rectangle 80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4" name="Rectangle 81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5" name="Rectangle 82"/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6" name="Rectangle 83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7" name="Rectangle 84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288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8" name="Rectangle 85"/>
              <p:cNvSpPr>
                <a:spLocks noChangeArrowheads="1"/>
              </p:cNvSpPr>
              <p:nvPr/>
            </p:nvSpPr>
            <p:spPr bwMode="auto">
              <a:xfrm>
                <a:off x="2064" y="331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9" name="Rectangle 86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144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grpSp>
            <p:nvGrpSpPr>
              <p:cNvPr id="4" name="Group 87"/>
              <p:cNvGrpSpPr>
                <a:grpSpLocks/>
              </p:cNvGrpSpPr>
              <p:nvPr/>
            </p:nvGrpSpPr>
            <p:grpSpPr bwMode="auto">
              <a:xfrm>
                <a:off x="1920" y="3312"/>
                <a:ext cx="96" cy="192"/>
                <a:chOff x="2016" y="3840"/>
                <a:chExt cx="96" cy="192"/>
              </a:xfrm>
            </p:grpSpPr>
            <p:sp>
              <p:nvSpPr>
                <p:cNvPr id="107626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8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12" y="38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8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16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  <p:grpSp>
            <p:nvGrpSpPr>
              <p:cNvPr id="5" name="Group 91"/>
              <p:cNvGrpSpPr>
                <a:grpSpLocks/>
              </p:cNvGrpSpPr>
              <p:nvPr/>
            </p:nvGrpSpPr>
            <p:grpSpPr bwMode="auto">
              <a:xfrm>
                <a:off x="1344" y="3312"/>
                <a:ext cx="144" cy="192"/>
                <a:chOff x="1776" y="3744"/>
                <a:chExt cx="192" cy="192"/>
              </a:xfrm>
            </p:grpSpPr>
            <p:sp>
              <p:nvSpPr>
                <p:cNvPr id="107622" name="Line 92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872" y="37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776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5" name="Line 95"/>
                <p:cNvSpPr>
                  <a:spLocks noChangeShapeType="1"/>
                </p:cNvSpPr>
                <p:nvPr/>
              </p:nvSpPr>
              <p:spPr bwMode="auto">
                <a:xfrm>
                  <a:off x="1872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</p:grpSp>
        <p:sp>
          <p:nvSpPr>
            <p:cNvPr id="107529" name="Rectangle 96"/>
            <p:cNvSpPr>
              <a:spLocks noChangeArrowheads="1"/>
            </p:cNvSpPr>
            <p:nvPr/>
          </p:nvSpPr>
          <p:spPr bwMode="auto">
            <a:xfrm>
              <a:off x="1920" y="2016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0" name="Rectangle 97"/>
            <p:cNvSpPr>
              <a:spLocks noChangeArrowheads="1"/>
            </p:cNvSpPr>
            <p:nvPr/>
          </p:nvSpPr>
          <p:spPr bwMode="auto">
            <a:xfrm>
              <a:off x="1920" y="2160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1" name="Rectangle 98"/>
            <p:cNvSpPr>
              <a:spLocks noChangeArrowheads="1"/>
            </p:cNvSpPr>
            <p:nvPr/>
          </p:nvSpPr>
          <p:spPr bwMode="auto">
            <a:xfrm>
              <a:off x="1920" y="23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2" name="Rectangle 99"/>
            <p:cNvSpPr>
              <a:spLocks noChangeArrowheads="1"/>
            </p:cNvSpPr>
            <p:nvPr/>
          </p:nvSpPr>
          <p:spPr bwMode="auto">
            <a:xfrm>
              <a:off x="2064" y="35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3" name="Rectangle 100"/>
            <p:cNvSpPr>
              <a:spLocks noChangeArrowheads="1"/>
            </p:cNvSpPr>
            <p:nvPr/>
          </p:nvSpPr>
          <p:spPr bwMode="auto">
            <a:xfrm>
              <a:off x="2064" y="3636"/>
              <a:ext cx="144" cy="1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4" name="Text Box 101"/>
            <p:cNvSpPr txBox="1">
              <a:spLocks noChangeArrowheads="1"/>
            </p:cNvSpPr>
            <p:nvPr/>
          </p:nvSpPr>
          <p:spPr bwMode="auto">
            <a:xfrm>
              <a:off x="789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1</a:t>
              </a:r>
            </a:p>
          </p:txBody>
        </p:sp>
        <p:sp>
          <p:nvSpPr>
            <p:cNvPr id="107535" name="Text Box 102"/>
            <p:cNvSpPr txBox="1">
              <a:spLocks noChangeArrowheads="1"/>
            </p:cNvSpPr>
            <p:nvPr/>
          </p:nvSpPr>
          <p:spPr bwMode="auto">
            <a:xfrm>
              <a:off x="2037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5</a:t>
              </a:r>
            </a:p>
          </p:txBody>
        </p:sp>
        <p:sp>
          <p:nvSpPr>
            <p:cNvPr id="107536" name="Text Box 103"/>
            <p:cNvSpPr txBox="1">
              <a:spLocks noChangeArrowheads="1"/>
            </p:cNvSpPr>
            <p:nvPr/>
          </p:nvSpPr>
          <p:spPr bwMode="auto">
            <a:xfrm>
              <a:off x="789" y="25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2</a:t>
              </a:r>
            </a:p>
          </p:txBody>
        </p:sp>
        <p:sp>
          <p:nvSpPr>
            <p:cNvPr id="107537" name="Text Box 104"/>
            <p:cNvSpPr txBox="1">
              <a:spLocks noChangeArrowheads="1"/>
            </p:cNvSpPr>
            <p:nvPr/>
          </p:nvSpPr>
          <p:spPr bwMode="auto">
            <a:xfrm>
              <a:off x="2181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4</a:t>
              </a:r>
            </a:p>
          </p:txBody>
        </p:sp>
        <p:sp>
          <p:nvSpPr>
            <p:cNvPr id="107538" name="Text Box 105"/>
            <p:cNvSpPr txBox="1">
              <a:spLocks noChangeArrowheads="1"/>
            </p:cNvSpPr>
            <p:nvPr/>
          </p:nvSpPr>
          <p:spPr bwMode="auto">
            <a:xfrm>
              <a:off x="2037" y="288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3</a:t>
              </a:r>
            </a:p>
          </p:txBody>
        </p:sp>
        <p:sp>
          <p:nvSpPr>
            <p:cNvPr id="107539" name="Oval 106"/>
            <p:cNvSpPr>
              <a:spLocks noChangeArrowheads="1"/>
            </p:cNvSpPr>
            <p:nvPr/>
          </p:nvSpPr>
          <p:spPr bwMode="auto">
            <a:xfrm>
              <a:off x="3888" y="18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10" name="Espace réservé de la date 10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11" name="Espace réservé du numéro de diapositive 1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45</a:t>
            </a:fld>
            <a:endParaRPr lang="fr-CA"/>
          </a:p>
        </p:txBody>
      </p:sp>
      <p:sp>
        <p:nvSpPr>
          <p:cNvPr id="112" name="Espace réservé du pied de page 1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>
          <a:xfrm>
            <a:off x="403225" y="425450"/>
            <a:ext cx="46799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660066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fr-CA" altLang="ko-KR" sz="1600" i="1" u="sng" dirty="0" smtClean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Heuristiques</a:t>
            </a:r>
            <a:r>
              <a:rPr lang="fr-FR" altLang="ko-KR" sz="1600" u="sng" dirty="0" smtClean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 :</a:t>
            </a:r>
            <a:r>
              <a:rPr lang="fr-CA" altLang="ko-KR" sz="1600" u="sng" dirty="0" smtClean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 </a:t>
            </a:r>
            <a:r>
              <a:rPr lang="fr-CA" altLang="ko-KR" sz="1600" u="sng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/>
            </a:r>
            <a:br>
              <a:rPr lang="fr-CA" altLang="ko-KR" sz="1600" u="sng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</a:b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-</a:t>
            </a:r>
            <a:r>
              <a:rPr lang="fr-CA" altLang="ko-KR" sz="160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 </a:t>
            </a: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Distance euclidienne,  durée du voyage</a:t>
            </a:r>
            <a:b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</a:b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- Consommation d’énergie ou coût du billet</a:t>
            </a:r>
            <a:b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</a:b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- Degré de danger (chemin près des escaliers, des ennemis)</a:t>
            </a:r>
            <a:r>
              <a:rPr lang="fr-CA" altLang="ko-KR" sz="1600" b="0" dirty="0" smtClean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.</a:t>
            </a:r>
            <a:endParaRPr lang="en-US" sz="1600" b="0" dirty="0">
              <a:solidFill>
                <a:schemeClr val="tx1"/>
              </a:solidFill>
              <a:latin typeface="+mn-lt"/>
              <a:cs typeface="Calibri"/>
            </a:endParaRPr>
          </a:p>
        </p:txBody>
      </p:sp>
      <p:sp>
        <p:nvSpPr>
          <p:cNvPr id="114" name="Text Box 4"/>
          <p:cNvSpPr txBox="1">
            <a:spLocks noChangeArrowheads="1"/>
          </p:cNvSpPr>
          <p:nvPr/>
        </p:nvSpPr>
        <p:spPr bwMode="auto">
          <a:xfrm>
            <a:off x="5943600" y="457200"/>
            <a:ext cx="2479765" cy="120032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CA" sz="2400" b="1" dirty="0">
                <a:solidFill>
                  <a:srgbClr val="000066"/>
                </a:solidFill>
                <a:ea typeface="굴림" charset="-127"/>
                <a:cs typeface="굴림" charset="-127"/>
              </a:rPr>
              <a:t>Go </a:t>
            </a:r>
            <a:r>
              <a:rPr lang="fr-CA" sz="2400" b="1" dirty="0" err="1">
                <a:solidFill>
                  <a:srgbClr val="000066"/>
                </a:solidFill>
                <a:ea typeface="굴림" charset="-127"/>
                <a:cs typeface="굴림" charset="-127"/>
              </a:rPr>
              <a:t>east</a:t>
            </a:r>
            <a:r>
              <a:rPr lang="fr-CA" sz="2400" b="1" dirty="0">
                <a:solidFill>
                  <a:srgbClr val="000066"/>
                </a:solidFill>
                <a:ea typeface="굴림" charset="-127"/>
                <a:cs typeface="굴림" charset="-127"/>
              </a:rPr>
              <a:t> =</a:t>
            </a:r>
            <a:r>
              <a:rPr lang="fr-CA" sz="2400" b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 </a:t>
            </a:r>
          </a:p>
          <a:p>
            <a:r>
              <a:rPr lang="fr-CA" sz="2400" dirty="0">
                <a:ea typeface="굴림" charset="-127"/>
                <a:cs typeface="굴림" charset="-127"/>
              </a:rPr>
              <a:t>  (</a:t>
            </a:r>
            <a:r>
              <a:rPr lang="fr-CA" sz="2400" dirty="0" err="1">
                <a:ea typeface="굴림" charset="-127"/>
                <a:cs typeface="굴림" charset="-127"/>
              </a:rPr>
              <a:t>Turn</a:t>
            </a:r>
            <a:r>
              <a:rPr lang="fr-CA" sz="2400" dirty="0">
                <a:ea typeface="굴림" charset="-127"/>
                <a:cs typeface="굴림" charset="-127"/>
              </a:rPr>
              <a:t> right) + </a:t>
            </a:r>
          </a:p>
          <a:p>
            <a:r>
              <a:rPr lang="fr-CA" sz="2400" dirty="0">
                <a:ea typeface="굴림" charset="-127"/>
                <a:cs typeface="굴림" charset="-127"/>
              </a:rPr>
              <a:t> Go straight </a:t>
            </a:r>
            <a:r>
              <a:rPr lang="fr-CA" sz="2400" dirty="0" err="1" smtClean="0">
                <a:ea typeface="굴림" charset="-127"/>
                <a:cs typeface="굴림" charset="-127"/>
              </a:rPr>
              <a:t>ahead</a:t>
            </a:r>
            <a:endParaRPr lang="fr-CA" sz="2400" dirty="0">
              <a:ea typeface="굴림" charset="-127"/>
              <a:cs typeface="굴림" charset="-127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heuristique: </a:t>
            </a:r>
            <a:br>
              <a:rPr lang="fr-FR" dirty="0" smtClean="0"/>
            </a:br>
            <a:r>
              <a:rPr lang="fr-FR" dirty="0" smtClean="0"/>
              <a:t>pour quel type d’agent?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46</a:t>
            </a:fld>
            <a:endParaRPr lang="fr-CA"/>
          </a:p>
        </p:txBody>
      </p:sp>
      <p:pic>
        <p:nvPicPr>
          <p:cNvPr id="8" name="Picture 4" descr="simple-reflex-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>
          <a:xfrm>
            <a:off x="711206" y="1815175"/>
            <a:ext cx="3507633" cy="1929063"/>
          </a:xfrm>
          <a:prstGeom prst="rect">
            <a:avLst/>
          </a:prstGeom>
        </p:spPr>
      </p:pic>
      <p:pic>
        <p:nvPicPr>
          <p:cNvPr id="9" name="Picture 4" descr="reflex+state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>
          <a:xfrm>
            <a:off x="4810272" y="1815175"/>
            <a:ext cx="3550430" cy="1952600"/>
          </a:xfrm>
          <a:prstGeom prst="rect">
            <a:avLst/>
          </a:prstGeom>
        </p:spPr>
      </p:pic>
      <p:pic>
        <p:nvPicPr>
          <p:cNvPr id="10" name="Picture 5" descr="goal-based-ag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>
          <a:xfrm>
            <a:off x="711206" y="4267636"/>
            <a:ext cx="3580063" cy="1968897"/>
          </a:xfrm>
          <a:prstGeom prst="rect">
            <a:avLst/>
          </a:prstGeom>
        </p:spPr>
      </p:pic>
      <p:pic>
        <p:nvPicPr>
          <p:cNvPr id="11" name="Picture 5" descr="utility-based-ag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>
          <a:xfrm>
            <a:off x="4810272" y="4281004"/>
            <a:ext cx="3550430" cy="1952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8650" y="1432475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Calibri" charset="0"/>
              </a:rPr>
              <a:t>Simple reflex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5537374" y="144584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Calibri" charset="0"/>
              </a:rPr>
              <a:t>Model-</a:t>
            </a:r>
            <a:r>
              <a:rPr lang="fr-CA" b="1" dirty="0" err="1" smtClean="0">
                <a:latin typeface="Calibri" charset="0"/>
              </a:rPr>
              <a:t>based</a:t>
            </a:r>
            <a:r>
              <a:rPr lang="fr-CA" b="1" dirty="0" smtClean="0">
                <a:latin typeface="Calibri" charset="0"/>
              </a:rPr>
              <a:t> reflex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1775490" y="3898304"/>
            <a:ext cx="126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Calibri" charset="0"/>
              </a:rPr>
              <a:t>Goal-</a:t>
            </a:r>
            <a:r>
              <a:rPr lang="fr-CA" b="1" dirty="0" err="1" smtClean="0">
                <a:latin typeface="Calibri" charset="0"/>
              </a:rPr>
              <a:t>based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5898310" y="3925113"/>
            <a:ext cx="133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Calibri" charset="0"/>
              </a:rPr>
              <a:t>Utiliy-based</a:t>
            </a:r>
            <a:endParaRPr lang="fr-FR" b="1" dirty="0"/>
          </a:p>
        </p:txBody>
      </p:sp>
      <p:grpSp>
        <p:nvGrpSpPr>
          <p:cNvPr id="18" name="Grouper 17"/>
          <p:cNvGrpSpPr/>
          <p:nvPr/>
        </p:nvGrpSpPr>
        <p:grpSpPr>
          <a:xfrm>
            <a:off x="711206" y="3925113"/>
            <a:ext cx="7649496" cy="2411519"/>
            <a:chOff x="711206" y="3925113"/>
            <a:chExt cx="7649496" cy="2411519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711206" y="3925113"/>
              <a:ext cx="3507633" cy="2411519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4853069" y="3925113"/>
              <a:ext cx="3507633" cy="2411519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666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charset="0"/>
              </a:rPr>
              <a:t>Conclusion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fr-CA" dirty="0" smtClean="0">
                <a:latin typeface="Calibri" charset="0"/>
              </a:rPr>
              <a:t>La recherche heuristique est une approche fondamentale en IA</a:t>
            </a:r>
          </a:p>
          <a:p>
            <a:pPr lvl="1"/>
            <a:r>
              <a:rPr lang="fr-CA" dirty="0" smtClean="0">
                <a:latin typeface="Calibri" charset="0"/>
              </a:rPr>
              <a:t>elle est assez flexible pour être appliquée à plusieurs problèmes</a:t>
            </a:r>
          </a:p>
          <a:p>
            <a:pPr marL="457200" lvl="1" indent="0">
              <a:buNone/>
            </a:pPr>
            <a:endParaRPr lang="fr-CA" dirty="0">
              <a:latin typeface="Calibri" charset="0"/>
            </a:endParaRPr>
          </a:p>
          <a:p>
            <a:r>
              <a:rPr lang="fr-CA" dirty="0" smtClean="0">
                <a:latin typeface="Calibri" charset="0"/>
              </a:rPr>
              <a:t>A</a:t>
            </a:r>
            <a:r>
              <a:rPr lang="fr-CA" dirty="0">
                <a:latin typeface="Calibri" charset="0"/>
              </a:rPr>
              <a:t>* </a:t>
            </a:r>
            <a:r>
              <a:rPr lang="fr-CA" dirty="0" smtClean="0">
                <a:latin typeface="Calibri" charset="0"/>
              </a:rPr>
              <a:t>est l’algorithme de recherche heuristique le plus connu et répandu</a:t>
            </a:r>
            <a:endParaRPr lang="fr-CA" dirty="0">
              <a:latin typeface="Calibri" charset="0"/>
            </a:endParaRPr>
          </a:p>
          <a:p>
            <a:endParaRPr lang="fr-CA" dirty="0" smtClean="0">
              <a:latin typeface="Calibri" charset="0"/>
            </a:endParaRPr>
          </a:p>
          <a:p>
            <a:r>
              <a:rPr lang="fr-CA" dirty="0" smtClean="0">
                <a:latin typeface="Calibri" charset="0"/>
              </a:rPr>
              <a:t>Il a l’avantage d’avoir de garanties théoriques potentiellement intéressantes</a:t>
            </a:r>
          </a:p>
          <a:p>
            <a:endParaRPr lang="fr-CA" dirty="0">
              <a:latin typeface="Calibri" charset="0"/>
            </a:endParaRPr>
          </a:p>
          <a:p>
            <a:r>
              <a:rPr lang="fr-CA" dirty="0" smtClean="0">
                <a:latin typeface="Calibri" charset="0"/>
              </a:rPr>
              <a:t>Par contre, le succès de A* dépend beaucoup de la qualité de </a:t>
            </a:r>
            <a:r>
              <a:rPr lang="fr-CA" smtClean="0">
                <a:latin typeface="Calibri" charset="0"/>
              </a:rPr>
              <a:t>l’heuristique </a:t>
            </a:r>
            <a:r>
              <a:rPr lang="fr-CA" i="1" dirty="0">
                <a:latin typeface="Calibri" charset="0"/>
              </a:rPr>
              <a:t>h</a:t>
            </a:r>
            <a:r>
              <a:rPr lang="fr-CA" smtClean="0">
                <a:latin typeface="Calibri" charset="0"/>
              </a:rPr>
              <a:t>(</a:t>
            </a:r>
            <a:r>
              <a:rPr lang="fr-CA" i="1" dirty="0" smtClean="0">
                <a:latin typeface="Calibri" charset="0"/>
              </a:rPr>
              <a:t>n</a:t>
            </a:r>
            <a:r>
              <a:rPr lang="fr-CA" dirty="0" smtClean="0">
                <a:latin typeface="Calibri" charset="0"/>
              </a:rPr>
              <a:t>) que l’on définit</a:t>
            </a:r>
          </a:p>
          <a:p>
            <a:pPr lvl="1"/>
            <a:r>
              <a:rPr lang="fr-CA" dirty="0" smtClean="0">
                <a:latin typeface="Calibri" charset="0"/>
              </a:rPr>
              <a:t>une mauvaise heuristique peut augmenter considérablement les temps de calcul et l’espace mémoire nécessaire</a:t>
            </a:r>
          </a:p>
        </p:txBody>
      </p:sp>
      <p:sp>
        <p:nvSpPr>
          <p:cNvPr id="11469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CA" sz="1400">
                <a:latin typeface="Calibri" charset="0"/>
              </a:rPr>
              <a:t>IFT615</a:t>
            </a:r>
            <a:endParaRPr lang="en-US" sz="1400">
              <a:latin typeface="Calibri" charset="0"/>
            </a:endParaRPr>
          </a:p>
        </p:txBody>
      </p:sp>
      <p:sp>
        <p:nvSpPr>
          <p:cNvPr id="11469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400">
                <a:latin typeface="Calibri" charset="0"/>
              </a:rPr>
              <a:t>Hugo Larochelle</a:t>
            </a:r>
            <a:endParaRPr lang="en-US" sz="1400">
              <a:latin typeface="Calibri" charset="0"/>
            </a:endParaRPr>
          </a:p>
        </p:txBody>
      </p:sp>
      <p:sp>
        <p:nvSpPr>
          <p:cNvPr id="11469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9F1929-D60D-7D49-90DC-8D7989EFB3BE}" type="slidenum">
              <a:rPr lang="en-US" sz="1400">
                <a:latin typeface="Calibri" charset="0"/>
              </a:rPr>
              <a:pPr/>
              <a:t>47</a:t>
            </a:fld>
            <a:endParaRPr lang="en-US" sz="14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0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Vous devriez être capable de...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>
            <a:noAutofit/>
          </a:bodyPr>
          <a:lstStyle/>
          <a:p>
            <a:pPr eaLnBrk="1" hangingPunct="1"/>
            <a:r>
              <a:rPr lang="fr-CA" dirty="0" smtClean="0">
                <a:latin typeface="Calibri" charset="0"/>
              </a:rPr>
              <a:t>Comprendre le concept de recherche heuristique</a:t>
            </a:r>
          </a:p>
          <a:p>
            <a:pPr lvl="1"/>
            <a:r>
              <a:rPr lang="fr-CA" dirty="0" smtClean="0">
                <a:latin typeface="Calibri" charset="0"/>
              </a:rPr>
              <a:t>qu’est-ce qu’une heuristique?</a:t>
            </a:r>
          </a:p>
          <a:p>
            <a:pPr eaLnBrk="1" hangingPunct="1"/>
            <a:endParaRPr lang="fr-CA" dirty="0" smtClean="0">
              <a:latin typeface="Calibri" charset="0"/>
            </a:endParaRPr>
          </a:p>
          <a:p>
            <a:pPr eaLnBrk="1" hangingPunct="1"/>
            <a:r>
              <a:rPr lang="fr-CA" dirty="0" smtClean="0">
                <a:latin typeface="Calibri" charset="0"/>
              </a:rPr>
              <a:t>Comprendre les différents concepts derrière A*</a:t>
            </a:r>
          </a:p>
          <a:p>
            <a:pPr lvl="1"/>
            <a:r>
              <a:rPr lang="fr-CA" dirty="0" smtClean="0">
                <a:latin typeface="Calibri" charset="0"/>
              </a:rPr>
              <a:t>fonctions </a:t>
            </a:r>
            <a:r>
              <a:rPr lang="fr-CA" i="1" dirty="0" smtClean="0">
                <a:latin typeface="Calibri" charset="0"/>
              </a:rPr>
              <a:t>f</a:t>
            </a:r>
            <a:r>
              <a:rPr lang="fr-CA" dirty="0" smtClean="0">
                <a:latin typeface="Calibri" charset="0"/>
              </a:rPr>
              <a:t>(</a:t>
            </a:r>
            <a:r>
              <a:rPr lang="fr-CA" i="1" dirty="0" smtClean="0">
                <a:latin typeface="Calibri" charset="0"/>
              </a:rPr>
              <a:t>n</a:t>
            </a:r>
            <a:r>
              <a:rPr lang="fr-CA" dirty="0" smtClean="0">
                <a:latin typeface="Calibri" charset="0"/>
              </a:rPr>
              <a:t>), </a:t>
            </a:r>
            <a:r>
              <a:rPr lang="fr-CA" i="1" dirty="0" smtClean="0">
                <a:latin typeface="Calibri" charset="0"/>
              </a:rPr>
              <a:t>g</a:t>
            </a:r>
            <a:r>
              <a:rPr lang="fr-CA" dirty="0" smtClean="0">
                <a:latin typeface="Calibri" charset="0"/>
              </a:rPr>
              <a:t>(</a:t>
            </a:r>
            <a:r>
              <a:rPr lang="fr-CA" i="1" dirty="0" smtClean="0">
                <a:latin typeface="Calibri" charset="0"/>
              </a:rPr>
              <a:t>n</a:t>
            </a:r>
            <a:r>
              <a:rPr lang="fr-CA" dirty="0" smtClean="0">
                <a:latin typeface="Calibri" charset="0"/>
              </a:rPr>
              <a:t>) et </a:t>
            </a:r>
            <a:r>
              <a:rPr lang="fr-CA" i="1" dirty="0" smtClean="0">
                <a:latin typeface="Calibri" charset="0"/>
              </a:rPr>
              <a:t>h</a:t>
            </a:r>
            <a:r>
              <a:rPr lang="fr-CA" dirty="0" smtClean="0">
                <a:latin typeface="Calibri" charset="0"/>
              </a:rPr>
              <a:t>(</a:t>
            </a:r>
            <a:r>
              <a:rPr lang="fr-CA" i="1" dirty="0" smtClean="0">
                <a:latin typeface="Calibri" charset="0"/>
              </a:rPr>
              <a:t>n</a:t>
            </a:r>
            <a:r>
              <a:rPr lang="fr-CA" dirty="0" smtClean="0">
                <a:latin typeface="Calibri" charset="0"/>
              </a:rPr>
              <a:t>), ainsi que </a:t>
            </a:r>
            <a:r>
              <a:rPr lang="fr-CA" i="1" dirty="0" smtClean="0">
                <a:latin typeface="Calibri" charset="0"/>
              </a:rPr>
              <a:t>f</a:t>
            </a:r>
            <a:r>
              <a:rPr lang="fr-CA" dirty="0" smtClean="0">
                <a:latin typeface="Calibri" charset="0"/>
              </a:rPr>
              <a:t>*(</a:t>
            </a:r>
            <a:r>
              <a:rPr lang="fr-CA" i="1" dirty="0">
                <a:latin typeface="Calibri" charset="0"/>
              </a:rPr>
              <a:t>n</a:t>
            </a:r>
            <a:r>
              <a:rPr lang="fr-CA" dirty="0" smtClean="0">
                <a:latin typeface="Calibri" charset="0"/>
              </a:rPr>
              <a:t>), </a:t>
            </a:r>
            <a:r>
              <a:rPr lang="fr-CA" i="1" dirty="0" smtClean="0">
                <a:latin typeface="Calibri" charset="0"/>
              </a:rPr>
              <a:t>g</a:t>
            </a:r>
            <a:r>
              <a:rPr lang="fr-CA" dirty="0" smtClean="0">
                <a:latin typeface="Calibri" charset="0"/>
              </a:rPr>
              <a:t>*(</a:t>
            </a:r>
            <a:r>
              <a:rPr lang="fr-CA" i="1" dirty="0">
                <a:latin typeface="Calibri" charset="0"/>
              </a:rPr>
              <a:t>n</a:t>
            </a:r>
            <a:r>
              <a:rPr lang="fr-CA" dirty="0">
                <a:latin typeface="Calibri" charset="0"/>
              </a:rPr>
              <a:t>) et </a:t>
            </a:r>
            <a:r>
              <a:rPr lang="fr-CA" i="1" dirty="0" smtClean="0">
                <a:latin typeface="Calibri" charset="0"/>
              </a:rPr>
              <a:t>h</a:t>
            </a:r>
            <a:r>
              <a:rPr lang="fr-CA" dirty="0" smtClean="0">
                <a:latin typeface="Calibri" charset="0"/>
              </a:rPr>
              <a:t>*(</a:t>
            </a:r>
            <a:r>
              <a:rPr lang="fr-CA" i="1" dirty="0" smtClean="0">
                <a:latin typeface="Calibri" charset="0"/>
              </a:rPr>
              <a:t>n</a:t>
            </a:r>
            <a:r>
              <a:rPr lang="fr-CA" dirty="0">
                <a:latin typeface="Calibri" charset="0"/>
              </a:rPr>
              <a:t>)</a:t>
            </a:r>
          </a:p>
          <a:p>
            <a:pPr eaLnBrk="1" hangingPunct="1"/>
            <a:endParaRPr lang="fr-CA" dirty="0" smtClean="0">
              <a:latin typeface="Calibri" charset="0"/>
            </a:endParaRPr>
          </a:p>
          <a:p>
            <a:pPr eaLnBrk="1" hangingPunct="1"/>
            <a:r>
              <a:rPr lang="fr-CA" dirty="0" smtClean="0">
                <a:latin typeface="Calibri" charset="0"/>
              </a:rPr>
              <a:t>Identifier une heuristique admissible ou monotone</a:t>
            </a:r>
            <a:endParaRPr lang="fr-CA" dirty="0">
              <a:latin typeface="Calibri" charset="0"/>
            </a:endParaRPr>
          </a:p>
          <a:p>
            <a:pPr eaLnBrk="1" hangingPunct="1"/>
            <a:endParaRPr lang="fr-CA" dirty="0">
              <a:latin typeface="Calibri" charset="0"/>
            </a:endParaRPr>
          </a:p>
          <a:p>
            <a:pPr eaLnBrk="1" hangingPunct="1"/>
            <a:r>
              <a:rPr lang="fr-CA" dirty="0" smtClean="0">
                <a:latin typeface="Calibri" charset="0"/>
              </a:rPr>
              <a:t>Décrire les propriétés théoriques de A*</a:t>
            </a:r>
          </a:p>
          <a:p>
            <a:pPr eaLnBrk="1" hangingPunct="1"/>
            <a:endParaRPr lang="fr-CA" dirty="0">
              <a:latin typeface="Calibri" charset="0"/>
            </a:endParaRPr>
          </a:p>
          <a:p>
            <a:pPr eaLnBrk="1" hangingPunct="1"/>
            <a:r>
              <a:rPr lang="fr-CA" dirty="0" smtClean="0">
                <a:latin typeface="Calibri" charset="0"/>
              </a:rPr>
              <a:t>Programmer/simuler l’exécution de A*</a:t>
            </a:r>
            <a:endParaRPr lang="fr-CA" dirty="0">
              <a:latin typeface="Calibri" charset="0"/>
            </a:endParaRPr>
          </a:p>
          <a:p>
            <a:pPr eaLnBrk="1" hangingPunct="1"/>
            <a:endParaRPr lang="fr-CA" dirty="0" smtClean="0">
              <a:latin typeface="Calibri" charset="0"/>
            </a:endParaRPr>
          </a:p>
          <a:p>
            <a:pPr eaLnBrk="1" hangingPunct="1"/>
            <a:endParaRPr lang="fr-CA" dirty="0" smtClean="0">
              <a:latin typeface="Calibri" charset="0"/>
            </a:endParaRPr>
          </a:p>
        </p:txBody>
      </p:sp>
      <p:sp>
        <p:nvSpPr>
          <p:cNvPr id="116739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CA" sz="1400">
                <a:latin typeface="Calibri" charset="0"/>
              </a:rPr>
              <a:t>IFT615</a:t>
            </a:r>
            <a:endParaRPr lang="en-US" sz="1400">
              <a:latin typeface="Calibri" charset="0"/>
            </a:endParaRPr>
          </a:p>
        </p:txBody>
      </p:sp>
      <p:sp>
        <p:nvSpPr>
          <p:cNvPr id="116740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400">
                <a:latin typeface="Calibri" charset="0"/>
              </a:rPr>
              <a:t>Hugo Larochelle</a:t>
            </a:r>
            <a:endParaRPr lang="en-US" sz="1400">
              <a:latin typeface="Calibri" charset="0"/>
            </a:endParaRPr>
          </a:p>
        </p:txBody>
      </p:sp>
      <p:sp>
        <p:nvSpPr>
          <p:cNvPr id="116741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7E50DC-28D6-B94F-A08C-A73BA85F91F8}" type="slidenum">
              <a:rPr lang="en-US" sz="1400">
                <a:latin typeface="Calibri" charset="0"/>
              </a:rPr>
              <a:pPr/>
              <a:t>48</a:t>
            </a:fld>
            <a:endParaRPr lang="en-US" sz="14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8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Google </a:t>
            </a:r>
            <a:r>
              <a:rPr lang="fr-CA" dirty="0" err="1" smtClean="0"/>
              <a:t>Maps</a:t>
            </a:r>
            <a:r>
              <a:rPr lang="fr-CA" dirty="0" smtClean="0"/>
              <a:t>	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" y="1235090"/>
            <a:ext cx="9112175" cy="4303149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livrer des colis</a:t>
            </a:r>
            <a:endParaRPr lang="fr-CA" dirty="0"/>
          </a:p>
        </p:txBody>
      </p:sp>
      <p:sp>
        <p:nvSpPr>
          <p:cNvPr id="75" name="Rectangle 74"/>
          <p:cNvSpPr/>
          <p:nvPr/>
        </p:nvSpPr>
        <p:spPr>
          <a:xfrm>
            <a:off x="394566" y="2426552"/>
            <a:ext cx="3755251" cy="2274977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Connector 15"/>
          <p:cNvCxnSpPr/>
          <p:nvPr/>
        </p:nvCxnSpPr>
        <p:spPr>
          <a:xfrm rot="5400000">
            <a:off x="1368022" y="3284839"/>
            <a:ext cx="171657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Straight Connector 6"/>
          <p:cNvCxnSpPr/>
          <p:nvPr/>
        </p:nvCxnSpPr>
        <p:spPr>
          <a:xfrm>
            <a:off x="394568" y="3516363"/>
            <a:ext cx="32925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8" name="Straight Connector 11"/>
          <p:cNvCxnSpPr/>
          <p:nvPr/>
        </p:nvCxnSpPr>
        <p:spPr>
          <a:xfrm>
            <a:off x="3749378" y="3516363"/>
            <a:ext cx="40044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79" name="Group 17"/>
          <p:cNvGrpSpPr/>
          <p:nvPr/>
        </p:nvGrpSpPr>
        <p:grpSpPr>
          <a:xfrm>
            <a:off x="1148727" y="2432837"/>
            <a:ext cx="400441" cy="1089808"/>
            <a:chOff x="1855437" y="2281561"/>
            <a:chExt cx="399495" cy="1038688"/>
          </a:xfrm>
        </p:grpSpPr>
        <p:cxnSp>
          <p:nvCxnSpPr>
            <p:cNvPr id="80" name="Straight Connector 7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1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82" name="Straight Connector 9"/>
          <p:cNvCxnSpPr/>
          <p:nvPr/>
        </p:nvCxnSpPr>
        <p:spPr>
          <a:xfrm>
            <a:off x="2071973" y="3516363"/>
            <a:ext cx="32925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83" name="Group 19"/>
          <p:cNvGrpSpPr/>
          <p:nvPr/>
        </p:nvGrpSpPr>
        <p:grpSpPr>
          <a:xfrm>
            <a:off x="2922921" y="2426552"/>
            <a:ext cx="400441" cy="1089808"/>
            <a:chOff x="3471177" y="2281561"/>
            <a:chExt cx="399495" cy="1038688"/>
          </a:xfrm>
        </p:grpSpPr>
        <p:cxnSp>
          <p:nvCxnSpPr>
            <p:cNvPr id="84" name="Straight Connector 10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16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6" name="TextBox 25"/>
          <p:cNvSpPr txBox="1"/>
          <p:nvPr/>
        </p:nvSpPr>
        <p:spPr>
          <a:xfrm>
            <a:off x="394568" y="233119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Box 26"/>
          <p:cNvSpPr txBox="1"/>
          <p:nvPr/>
        </p:nvSpPr>
        <p:spPr>
          <a:xfrm>
            <a:off x="1326291" y="2337477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Box 27"/>
          <p:cNvSpPr txBox="1"/>
          <p:nvPr/>
        </p:nvSpPr>
        <p:spPr>
          <a:xfrm>
            <a:off x="2224356" y="233119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TextBox 28"/>
          <p:cNvSpPr txBox="1"/>
          <p:nvPr/>
        </p:nvSpPr>
        <p:spPr>
          <a:xfrm>
            <a:off x="3085432" y="233119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Box 29"/>
          <p:cNvSpPr txBox="1"/>
          <p:nvPr/>
        </p:nvSpPr>
        <p:spPr>
          <a:xfrm>
            <a:off x="394568" y="4015658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Box 30"/>
          <p:cNvSpPr txBox="1"/>
          <p:nvPr/>
        </p:nvSpPr>
        <p:spPr>
          <a:xfrm>
            <a:off x="3562761" y="400195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Oval 48"/>
          <p:cNvSpPr/>
          <p:nvPr/>
        </p:nvSpPr>
        <p:spPr>
          <a:xfrm>
            <a:off x="3279809" y="2730686"/>
            <a:ext cx="292963" cy="292963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val 49"/>
          <p:cNvSpPr/>
          <p:nvPr/>
        </p:nvSpPr>
        <p:spPr>
          <a:xfrm>
            <a:off x="2312143" y="2748441"/>
            <a:ext cx="292963" cy="292963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val 50"/>
          <p:cNvSpPr/>
          <p:nvPr/>
        </p:nvSpPr>
        <p:spPr>
          <a:xfrm>
            <a:off x="554365" y="2757319"/>
            <a:ext cx="292963" cy="292963"/>
          </a:xfrm>
          <a:prstGeom prst="ellipse">
            <a:avLst/>
          </a:prstGeom>
          <a:solidFill>
            <a:srgbClr val="C0504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7" name="Grouper 146"/>
          <p:cNvGrpSpPr/>
          <p:nvPr/>
        </p:nvGrpSpPr>
        <p:grpSpPr>
          <a:xfrm>
            <a:off x="5073098" y="2322314"/>
            <a:ext cx="3755253" cy="2370337"/>
            <a:chOff x="5073098" y="2322314"/>
            <a:chExt cx="3755253" cy="2370337"/>
          </a:xfrm>
        </p:grpSpPr>
        <p:sp>
          <p:nvSpPr>
            <p:cNvPr id="93" name="Rectangle 92"/>
            <p:cNvSpPr/>
            <p:nvPr/>
          </p:nvSpPr>
          <p:spPr>
            <a:xfrm>
              <a:off x="5073098" y="2417674"/>
              <a:ext cx="3755251" cy="227497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4" name="Straight Connector 24"/>
            <p:cNvCxnSpPr/>
            <p:nvPr/>
          </p:nvCxnSpPr>
          <p:spPr>
            <a:xfrm rot="5400000">
              <a:off x="6046554" y="3275961"/>
              <a:ext cx="171657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5" name="Straight Connector 31"/>
            <p:cNvCxnSpPr/>
            <p:nvPr/>
          </p:nvCxnSpPr>
          <p:spPr>
            <a:xfrm>
              <a:off x="5073100" y="3507485"/>
              <a:ext cx="32925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32"/>
            <p:cNvCxnSpPr/>
            <p:nvPr/>
          </p:nvCxnSpPr>
          <p:spPr>
            <a:xfrm>
              <a:off x="8427910" y="3507485"/>
              <a:ext cx="40044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97" name="Group 33"/>
            <p:cNvGrpSpPr/>
            <p:nvPr/>
          </p:nvGrpSpPr>
          <p:grpSpPr>
            <a:xfrm>
              <a:off x="5804602" y="2434777"/>
              <a:ext cx="400441" cy="1038688"/>
              <a:chOff x="1855437" y="2281561"/>
              <a:chExt cx="399495" cy="1038688"/>
            </a:xfrm>
          </p:grpSpPr>
          <p:cxnSp>
            <p:nvCxnSpPr>
              <p:cNvPr id="108" name="Straight Connector 34"/>
              <p:cNvCxnSpPr/>
              <p:nvPr/>
            </p:nvCxnSpPr>
            <p:spPr>
              <a:xfrm>
                <a:off x="1855437" y="3320249"/>
                <a:ext cx="39949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9" name="Straight Connector 35"/>
              <p:cNvCxnSpPr/>
              <p:nvPr/>
            </p:nvCxnSpPr>
            <p:spPr>
              <a:xfrm rot="5400000">
                <a:off x="1553592" y="2796466"/>
                <a:ext cx="102981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98" name="Straight Connector 36"/>
            <p:cNvCxnSpPr/>
            <p:nvPr/>
          </p:nvCxnSpPr>
          <p:spPr>
            <a:xfrm>
              <a:off x="6750505" y="3507485"/>
              <a:ext cx="32925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99" name="Group 37"/>
            <p:cNvGrpSpPr/>
            <p:nvPr/>
          </p:nvGrpSpPr>
          <p:grpSpPr>
            <a:xfrm>
              <a:off x="7601453" y="2441465"/>
              <a:ext cx="400441" cy="1038688"/>
              <a:chOff x="3471177" y="2281561"/>
              <a:chExt cx="399495" cy="1038688"/>
            </a:xfrm>
          </p:grpSpPr>
          <p:cxnSp>
            <p:nvCxnSpPr>
              <p:cNvPr id="106" name="Straight Connector 38"/>
              <p:cNvCxnSpPr/>
              <p:nvPr/>
            </p:nvCxnSpPr>
            <p:spPr>
              <a:xfrm>
                <a:off x="3471177" y="3320249"/>
                <a:ext cx="39949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39"/>
              <p:cNvCxnSpPr/>
              <p:nvPr/>
            </p:nvCxnSpPr>
            <p:spPr>
              <a:xfrm rot="5400000">
                <a:off x="3142695" y="2796466"/>
                <a:ext cx="102981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0" name="TextBox 40"/>
            <p:cNvSpPr txBox="1"/>
            <p:nvPr/>
          </p:nvSpPr>
          <p:spPr>
            <a:xfrm>
              <a:off x="5073100" y="232231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41"/>
            <p:cNvSpPr txBox="1"/>
            <p:nvPr/>
          </p:nvSpPr>
          <p:spPr>
            <a:xfrm>
              <a:off x="6004823" y="2328599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TextBox 42"/>
            <p:cNvSpPr txBox="1"/>
            <p:nvPr/>
          </p:nvSpPr>
          <p:spPr>
            <a:xfrm>
              <a:off x="6902888" y="232231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TextBox 43"/>
            <p:cNvSpPr txBox="1"/>
            <p:nvPr/>
          </p:nvSpPr>
          <p:spPr>
            <a:xfrm>
              <a:off x="7763964" y="232231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TextBox 44"/>
            <p:cNvSpPr txBox="1"/>
            <p:nvPr/>
          </p:nvSpPr>
          <p:spPr>
            <a:xfrm>
              <a:off x="5073100" y="4006780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Box 45"/>
            <p:cNvSpPr txBox="1"/>
            <p:nvPr/>
          </p:nvSpPr>
          <p:spPr>
            <a:xfrm>
              <a:off x="8241293" y="399307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val 51"/>
            <p:cNvSpPr/>
            <p:nvPr/>
          </p:nvSpPr>
          <p:spPr>
            <a:xfrm>
              <a:off x="7855412" y="2695175"/>
              <a:ext cx="292963" cy="292963"/>
            </a:xfrm>
            <a:prstGeom prst="ellipse">
              <a:avLst/>
            </a:prstGeom>
            <a:solidFill>
              <a:srgbClr val="C0504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Oval 52"/>
            <p:cNvSpPr/>
            <p:nvPr/>
          </p:nvSpPr>
          <p:spPr>
            <a:xfrm>
              <a:off x="6081218" y="2730686"/>
              <a:ext cx="292963" cy="29296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val 53"/>
            <p:cNvSpPr/>
            <p:nvPr/>
          </p:nvSpPr>
          <p:spPr>
            <a:xfrm>
              <a:off x="8198038" y="2677420"/>
              <a:ext cx="292963" cy="292963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6" name="TextBox 54"/>
          <p:cNvSpPr txBox="1"/>
          <p:nvPr/>
        </p:nvSpPr>
        <p:spPr>
          <a:xfrm>
            <a:off x="301839" y="1873188"/>
            <a:ext cx="149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État initial</a:t>
            </a:r>
            <a:endParaRPr kumimoji="0" lang="fr-CA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117" name="TextBox 55"/>
          <p:cNvSpPr txBox="1"/>
          <p:nvPr/>
        </p:nvSpPr>
        <p:spPr>
          <a:xfrm>
            <a:off x="5037585" y="1976084"/>
            <a:ext cx="629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But</a:t>
            </a:r>
            <a:endParaRPr kumimoji="0" lang="fr-CA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grpSp>
        <p:nvGrpSpPr>
          <p:cNvPr id="118" name="Group 57"/>
          <p:cNvGrpSpPr/>
          <p:nvPr/>
        </p:nvGrpSpPr>
        <p:grpSpPr>
          <a:xfrm>
            <a:off x="798819" y="4064746"/>
            <a:ext cx="941492" cy="562826"/>
            <a:chOff x="1513962" y="5391154"/>
            <a:chExt cx="941492" cy="562826"/>
          </a:xfrm>
        </p:grpSpPr>
        <p:sp>
          <p:nvSpPr>
            <p:cNvPr id="119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1614712" y="5511015"/>
              <a:ext cx="519384" cy="24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1" i="0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</a:rPr>
                <a:t>robot</a:t>
              </a:r>
              <a:endParaRPr kumimoji="0" lang="fr-CA" sz="3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8" name="Espace réservé de la date 1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49" name="Espace réservé du numéro de diapositive 1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150" name="Espace réservé du pied de page 1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livrer des colis</a:t>
            </a:r>
            <a:endParaRPr lang="fr-CA" dirty="0"/>
          </a:p>
        </p:txBody>
      </p:sp>
      <p:sp>
        <p:nvSpPr>
          <p:cNvPr id="5" name="Freeform 3"/>
          <p:cNvSpPr>
            <a:spLocks noEditPoints="1"/>
          </p:cNvSpPr>
          <p:nvPr/>
        </p:nvSpPr>
        <p:spPr bwMode="auto">
          <a:xfrm>
            <a:off x="395288" y="1557338"/>
            <a:ext cx="8351837" cy="4589462"/>
          </a:xfrm>
          <a:custGeom>
            <a:avLst/>
            <a:gdLst>
              <a:gd name="T0" fmla="*/ 2147483647 w 13714"/>
              <a:gd name="T1" fmla="*/ 2147483647 h 7535"/>
              <a:gd name="T2" fmla="*/ 2147483647 w 13714"/>
              <a:gd name="T3" fmla="*/ 2147483647 h 7535"/>
              <a:gd name="T4" fmla="*/ 2147483647 w 13714"/>
              <a:gd name="T5" fmla="*/ 2147483647 h 7535"/>
              <a:gd name="T6" fmla="*/ 2147483647 w 13714"/>
              <a:gd name="T7" fmla="*/ 2147483647 h 7535"/>
              <a:gd name="T8" fmla="*/ 2147483647 w 13714"/>
              <a:gd name="T9" fmla="*/ 2147483647 h 7535"/>
              <a:gd name="T10" fmla="*/ 2147483647 w 13714"/>
              <a:gd name="T11" fmla="*/ 2147483647 h 7535"/>
              <a:gd name="T12" fmla="*/ 2147483647 w 13714"/>
              <a:gd name="T13" fmla="*/ 2147483647 h 7535"/>
              <a:gd name="T14" fmla="*/ 2147483647 w 13714"/>
              <a:gd name="T15" fmla="*/ 2147483647 h 7535"/>
              <a:gd name="T16" fmla="*/ 2147483647 w 13714"/>
              <a:gd name="T17" fmla="*/ 2147483647 h 7535"/>
              <a:gd name="T18" fmla="*/ 2147483647 w 13714"/>
              <a:gd name="T19" fmla="*/ 2147483647 h 7535"/>
              <a:gd name="T20" fmla="*/ 2147483647 w 13714"/>
              <a:gd name="T21" fmla="*/ 2147483647 h 7535"/>
              <a:gd name="T22" fmla="*/ 2147483647 w 13714"/>
              <a:gd name="T23" fmla="*/ 2147483647 h 7535"/>
              <a:gd name="T24" fmla="*/ 2147483647 w 13714"/>
              <a:gd name="T25" fmla="*/ 2147483647 h 7535"/>
              <a:gd name="T26" fmla="*/ 2147483647 w 13714"/>
              <a:gd name="T27" fmla="*/ 2147483647 h 7535"/>
              <a:gd name="T28" fmla="*/ 2147483647 w 13714"/>
              <a:gd name="T29" fmla="*/ 2147483647 h 7535"/>
              <a:gd name="T30" fmla="*/ 2147483647 w 13714"/>
              <a:gd name="T31" fmla="*/ 0 h 7535"/>
              <a:gd name="T32" fmla="*/ 2147483647 w 13714"/>
              <a:gd name="T33" fmla="*/ 0 h 7535"/>
              <a:gd name="T34" fmla="*/ 2147483647 w 13714"/>
              <a:gd name="T35" fmla="*/ 2147483647 h 7535"/>
              <a:gd name="T36" fmla="*/ 2147483647 w 13714"/>
              <a:gd name="T37" fmla="*/ 2147483647 h 7535"/>
              <a:gd name="T38" fmla="*/ 2147483647 w 13714"/>
              <a:gd name="T39" fmla="*/ 0 h 7535"/>
              <a:gd name="T40" fmla="*/ 2147483647 w 13714"/>
              <a:gd name="T41" fmla="*/ 2147483647 h 7535"/>
              <a:gd name="T42" fmla="*/ 2147483647 w 13714"/>
              <a:gd name="T43" fmla="*/ 2147483647 h 7535"/>
              <a:gd name="T44" fmla="*/ 2147483647 w 13714"/>
              <a:gd name="T45" fmla="*/ 0 h 7535"/>
              <a:gd name="T46" fmla="*/ 2147483647 w 13714"/>
              <a:gd name="T47" fmla="*/ 0 h 7535"/>
              <a:gd name="T48" fmla="*/ 2147483647 w 13714"/>
              <a:gd name="T49" fmla="*/ 2147483647 h 7535"/>
              <a:gd name="T50" fmla="*/ 0 w 13714"/>
              <a:gd name="T51" fmla="*/ 2147483647 h 7535"/>
              <a:gd name="T52" fmla="*/ 0 w 13714"/>
              <a:gd name="T53" fmla="*/ 0 h 7535"/>
              <a:gd name="T54" fmla="*/ 2147483647 w 13714"/>
              <a:gd name="T55" fmla="*/ 0 h 7535"/>
              <a:gd name="T56" fmla="*/ 2147483647 w 13714"/>
              <a:gd name="T57" fmla="*/ 2147483647 h 7535"/>
              <a:gd name="T58" fmla="*/ 0 w 13714"/>
              <a:gd name="T59" fmla="*/ 2147483647 h 7535"/>
              <a:gd name="T60" fmla="*/ 2147483647 w 13714"/>
              <a:gd name="T61" fmla="*/ 2147483647 h 7535"/>
              <a:gd name="T62" fmla="*/ 2147483647 w 13714"/>
              <a:gd name="T63" fmla="*/ 2147483647 h 7535"/>
              <a:gd name="T64" fmla="*/ 0 w 13714"/>
              <a:gd name="T65" fmla="*/ 2147483647 h 7535"/>
              <a:gd name="T66" fmla="*/ 0 w 13714"/>
              <a:gd name="T67" fmla="*/ 2147483647 h 7535"/>
              <a:gd name="T68" fmla="*/ 2147483647 w 13714"/>
              <a:gd name="T69" fmla="*/ 2147483647 h 7535"/>
              <a:gd name="T70" fmla="*/ 2147483647 w 13714"/>
              <a:gd name="T71" fmla="*/ 2147483647 h 7535"/>
              <a:gd name="T72" fmla="*/ 0 w 13714"/>
              <a:gd name="T73" fmla="*/ 2147483647 h 7535"/>
              <a:gd name="T74" fmla="*/ 0 w 13714"/>
              <a:gd name="T75" fmla="*/ 2147483647 h 7535"/>
              <a:gd name="T76" fmla="*/ 2147483647 w 13714"/>
              <a:gd name="T77" fmla="*/ 2147483647 h 7535"/>
              <a:gd name="T78" fmla="*/ 2147483647 w 13714"/>
              <a:gd name="T79" fmla="*/ 2147483647 h 753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3714"/>
              <a:gd name="T121" fmla="*/ 0 h 7535"/>
              <a:gd name="T122" fmla="*/ 13714 w 13714"/>
              <a:gd name="T123" fmla="*/ 7535 h 753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3714" h="7535">
                <a:moveTo>
                  <a:pt x="55" y="7426"/>
                </a:moveTo>
                <a:lnTo>
                  <a:pt x="13659" y="7426"/>
                </a:lnTo>
                <a:lnTo>
                  <a:pt x="13659" y="7535"/>
                </a:lnTo>
                <a:lnTo>
                  <a:pt x="55" y="7535"/>
                </a:lnTo>
                <a:lnTo>
                  <a:pt x="55" y="7426"/>
                </a:lnTo>
                <a:close/>
                <a:moveTo>
                  <a:pt x="13714" y="7480"/>
                </a:moveTo>
                <a:lnTo>
                  <a:pt x="13714" y="7535"/>
                </a:lnTo>
                <a:lnTo>
                  <a:pt x="13659" y="7535"/>
                </a:lnTo>
                <a:lnTo>
                  <a:pt x="13659" y="7480"/>
                </a:lnTo>
                <a:lnTo>
                  <a:pt x="13714" y="7480"/>
                </a:lnTo>
                <a:close/>
                <a:moveTo>
                  <a:pt x="13605" y="7480"/>
                </a:moveTo>
                <a:lnTo>
                  <a:pt x="13605" y="54"/>
                </a:lnTo>
                <a:lnTo>
                  <a:pt x="13714" y="54"/>
                </a:lnTo>
                <a:lnTo>
                  <a:pt x="13714" y="7480"/>
                </a:lnTo>
                <a:lnTo>
                  <a:pt x="13605" y="7480"/>
                </a:lnTo>
                <a:close/>
                <a:moveTo>
                  <a:pt x="13659" y="0"/>
                </a:moveTo>
                <a:lnTo>
                  <a:pt x="13714" y="0"/>
                </a:lnTo>
                <a:lnTo>
                  <a:pt x="13714" y="54"/>
                </a:lnTo>
                <a:lnTo>
                  <a:pt x="13659" y="54"/>
                </a:lnTo>
                <a:lnTo>
                  <a:pt x="13659" y="0"/>
                </a:lnTo>
                <a:close/>
                <a:moveTo>
                  <a:pt x="13659" y="109"/>
                </a:moveTo>
                <a:lnTo>
                  <a:pt x="55" y="109"/>
                </a:lnTo>
                <a:lnTo>
                  <a:pt x="55" y="0"/>
                </a:lnTo>
                <a:lnTo>
                  <a:pt x="13659" y="0"/>
                </a:lnTo>
                <a:lnTo>
                  <a:pt x="13659" y="109"/>
                </a:lnTo>
                <a:close/>
                <a:moveTo>
                  <a:pt x="0" y="54"/>
                </a:moveTo>
                <a:lnTo>
                  <a:pt x="0" y="0"/>
                </a:lnTo>
                <a:lnTo>
                  <a:pt x="55" y="0"/>
                </a:lnTo>
                <a:lnTo>
                  <a:pt x="55" y="54"/>
                </a:lnTo>
                <a:lnTo>
                  <a:pt x="0" y="54"/>
                </a:lnTo>
                <a:close/>
                <a:moveTo>
                  <a:pt x="109" y="54"/>
                </a:moveTo>
                <a:lnTo>
                  <a:pt x="109" y="7480"/>
                </a:lnTo>
                <a:lnTo>
                  <a:pt x="0" y="7480"/>
                </a:lnTo>
                <a:lnTo>
                  <a:pt x="0" y="54"/>
                </a:lnTo>
                <a:lnTo>
                  <a:pt x="109" y="54"/>
                </a:lnTo>
                <a:close/>
                <a:moveTo>
                  <a:pt x="55" y="7535"/>
                </a:moveTo>
                <a:lnTo>
                  <a:pt x="0" y="7535"/>
                </a:lnTo>
                <a:lnTo>
                  <a:pt x="0" y="7480"/>
                </a:lnTo>
                <a:lnTo>
                  <a:pt x="55" y="7480"/>
                </a:lnTo>
                <a:lnTo>
                  <a:pt x="55" y="7535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98725" y="4195763"/>
            <a:ext cx="873125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17950" y="4195763"/>
            <a:ext cx="654050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38663" y="1590675"/>
            <a:ext cx="65087" cy="26384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fr-CA" sz="1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8625" y="4195763"/>
            <a:ext cx="873125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46263" y="4195763"/>
            <a:ext cx="652462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66975" y="1590675"/>
            <a:ext cx="65088" cy="26384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72000" y="4195763"/>
            <a:ext cx="869950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88050" y="4195763"/>
            <a:ext cx="655638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610350" y="1590675"/>
            <a:ext cx="65088" cy="26384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643688" y="4195763"/>
            <a:ext cx="868362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8061325" y="4195763"/>
            <a:ext cx="649288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538663" y="4229100"/>
            <a:ext cx="65087" cy="13176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08038" y="1712913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p1</a:t>
            </a:r>
            <a:endParaRPr lang="fr-CA" sz="28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693988" y="1712913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p2</a:t>
            </a:r>
            <a:endParaRPr lang="fr-CA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56163" y="1712913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p3</a:t>
            </a:r>
            <a:endParaRPr lang="fr-CA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832600" y="171291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p4</a:t>
            </a:r>
            <a:endParaRPr lang="fr-CA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23875" y="55610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c1</a:t>
            </a:r>
            <a:endParaRPr lang="fr-CA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051800" y="55610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c2</a:t>
            </a:r>
            <a:endParaRPr lang="fr-CA" sz="2800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514475" y="5391150"/>
            <a:ext cx="941388" cy="563563"/>
            <a:chOff x="954" y="3396"/>
            <a:chExt cx="593" cy="355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954" y="3455"/>
              <a:ext cx="473" cy="238"/>
            </a:xfrm>
            <a:custGeom>
              <a:avLst/>
              <a:gdLst>
                <a:gd name="T0" fmla="*/ 65 w 1237"/>
                <a:gd name="T1" fmla="*/ 0 h 619"/>
                <a:gd name="T2" fmla="*/ 66 w 1237"/>
                <a:gd name="T3" fmla="*/ 0 h 619"/>
                <a:gd name="T4" fmla="*/ 67 w 1237"/>
                <a:gd name="T5" fmla="*/ 0 h 619"/>
                <a:gd name="T6" fmla="*/ 67 w 1237"/>
                <a:gd name="T7" fmla="*/ 1 h 619"/>
                <a:gd name="T8" fmla="*/ 68 w 1237"/>
                <a:gd name="T9" fmla="*/ 1 h 619"/>
                <a:gd name="T10" fmla="*/ 68 w 1237"/>
                <a:gd name="T11" fmla="*/ 2 h 619"/>
                <a:gd name="T12" fmla="*/ 69 w 1237"/>
                <a:gd name="T13" fmla="*/ 2 h 619"/>
                <a:gd name="T14" fmla="*/ 69 w 1237"/>
                <a:gd name="T15" fmla="*/ 3 h 619"/>
                <a:gd name="T16" fmla="*/ 69 w 1237"/>
                <a:gd name="T17" fmla="*/ 4 h 619"/>
                <a:gd name="T18" fmla="*/ 69 w 1237"/>
                <a:gd name="T19" fmla="*/ 32 h 619"/>
                <a:gd name="T20" fmla="*/ 69 w 1237"/>
                <a:gd name="T21" fmla="*/ 33 h 619"/>
                <a:gd name="T22" fmla="*/ 69 w 1237"/>
                <a:gd name="T23" fmla="*/ 33 h 619"/>
                <a:gd name="T24" fmla="*/ 68 w 1237"/>
                <a:gd name="T25" fmla="*/ 34 h 619"/>
                <a:gd name="T26" fmla="*/ 68 w 1237"/>
                <a:gd name="T27" fmla="*/ 34 h 619"/>
                <a:gd name="T28" fmla="*/ 67 w 1237"/>
                <a:gd name="T29" fmla="*/ 35 h 619"/>
                <a:gd name="T30" fmla="*/ 66 w 1237"/>
                <a:gd name="T31" fmla="*/ 35 h 619"/>
                <a:gd name="T32" fmla="*/ 65 w 1237"/>
                <a:gd name="T33" fmla="*/ 35 h 619"/>
                <a:gd name="T34" fmla="*/ 4 w 1237"/>
                <a:gd name="T35" fmla="*/ 35 h 619"/>
                <a:gd name="T36" fmla="*/ 3 w 1237"/>
                <a:gd name="T37" fmla="*/ 35 h 619"/>
                <a:gd name="T38" fmla="*/ 3 w 1237"/>
                <a:gd name="T39" fmla="*/ 35 h 619"/>
                <a:gd name="T40" fmla="*/ 2 w 1237"/>
                <a:gd name="T41" fmla="*/ 35 h 619"/>
                <a:gd name="T42" fmla="*/ 1 w 1237"/>
                <a:gd name="T43" fmla="*/ 34 h 619"/>
                <a:gd name="T44" fmla="*/ 1 w 1237"/>
                <a:gd name="T45" fmla="*/ 33 h 619"/>
                <a:gd name="T46" fmla="*/ 0 w 1237"/>
                <a:gd name="T47" fmla="*/ 33 h 619"/>
                <a:gd name="T48" fmla="*/ 0 w 1237"/>
                <a:gd name="T49" fmla="*/ 32 h 619"/>
                <a:gd name="T50" fmla="*/ 0 w 1237"/>
                <a:gd name="T51" fmla="*/ 32 h 619"/>
                <a:gd name="T52" fmla="*/ 0 w 1237"/>
                <a:gd name="T53" fmla="*/ 3 h 619"/>
                <a:gd name="T54" fmla="*/ 0 w 1237"/>
                <a:gd name="T55" fmla="*/ 3 h 619"/>
                <a:gd name="T56" fmla="*/ 1 w 1237"/>
                <a:gd name="T57" fmla="*/ 2 h 619"/>
                <a:gd name="T58" fmla="*/ 1 w 1237"/>
                <a:gd name="T59" fmla="*/ 2 h 619"/>
                <a:gd name="T60" fmla="*/ 2 w 1237"/>
                <a:gd name="T61" fmla="*/ 1 h 619"/>
                <a:gd name="T62" fmla="*/ 2 w 1237"/>
                <a:gd name="T63" fmla="*/ 0 h 619"/>
                <a:gd name="T64" fmla="*/ 3 w 1237"/>
                <a:gd name="T65" fmla="*/ 0 h 619"/>
                <a:gd name="T66" fmla="*/ 4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54" y="3455"/>
              <a:ext cx="473" cy="238"/>
            </a:xfrm>
            <a:custGeom>
              <a:avLst/>
              <a:gdLst>
                <a:gd name="T0" fmla="*/ 65 w 1237"/>
                <a:gd name="T1" fmla="*/ 0 h 619"/>
                <a:gd name="T2" fmla="*/ 66 w 1237"/>
                <a:gd name="T3" fmla="*/ 0 h 619"/>
                <a:gd name="T4" fmla="*/ 67 w 1237"/>
                <a:gd name="T5" fmla="*/ 0 h 619"/>
                <a:gd name="T6" fmla="*/ 67 w 1237"/>
                <a:gd name="T7" fmla="*/ 1 h 619"/>
                <a:gd name="T8" fmla="*/ 68 w 1237"/>
                <a:gd name="T9" fmla="*/ 1 h 619"/>
                <a:gd name="T10" fmla="*/ 68 w 1237"/>
                <a:gd name="T11" fmla="*/ 2 h 619"/>
                <a:gd name="T12" fmla="*/ 69 w 1237"/>
                <a:gd name="T13" fmla="*/ 2 h 619"/>
                <a:gd name="T14" fmla="*/ 69 w 1237"/>
                <a:gd name="T15" fmla="*/ 3 h 619"/>
                <a:gd name="T16" fmla="*/ 69 w 1237"/>
                <a:gd name="T17" fmla="*/ 4 h 619"/>
                <a:gd name="T18" fmla="*/ 69 w 1237"/>
                <a:gd name="T19" fmla="*/ 32 h 619"/>
                <a:gd name="T20" fmla="*/ 69 w 1237"/>
                <a:gd name="T21" fmla="*/ 33 h 619"/>
                <a:gd name="T22" fmla="*/ 69 w 1237"/>
                <a:gd name="T23" fmla="*/ 33 h 619"/>
                <a:gd name="T24" fmla="*/ 68 w 1237"/>
                <a:gd name="T25" fmla="*/ 34 h 619"/>
                <a:gd name="T26" fmla="*/ 68 w 1237"/>
                <a:gd name="T27" fmla="*/ 34 h 619"/>
                <a:gd name="T28" fmla="*/ 67 w 1237"/>
                <a:gd name="T29" fmla="*/ 35 h 619"/>
                <a:gd name="T30" fmla="*/ 66 w 1237"/>
                <a:gd name="T31" fmla="*/ 35 h 619"/>
                <a:gd name="T32" fmla="*/ 65 w 1237"/>
                <a:gd name="T33" fmla="*/ 35 h 619"/>
                <a:gd name="T34" fmla="*/ 4 w 1237"/>
                <a:gd name="T35" fmla="*/ 35 h 619"/>
                <a:gd name="T36" fmla="*/ 3 w 1237"/>
                <a:gd name="T37" fmla="*/ 35 h 619"/>
                <a:gd name="T38" fmla="*/ 3 w 1237"/>
                <a:gd name="T39" fmla="*/ 35 h 619"/>
                <a:gd name="T40" fmla="*/ 2 w 1237"/>
                <a:gd name="T41" fmla="*/ 35 h 619"/>
                <a:gd name="T42" fmla="*/ 1 w 1237"/>
                <a:gd name="T43" fmla="*/ 34 h 619"/>
                <a:gd name="T44" fmla="*/ 1 w 1237"/>
                <a:gd name="T45" fmla="*/ 33 h 619"/>
                <a:gd name="T46" fmla="*/ 0 w 1237"/>
                <a:gd name="T47" fmla="*/ 33 h 619"/>
                <a:gd name="T48" fmla="*/ 0 w 1237"/>
                <a:gd name="T49" fmla="*/ 32 h 619"/>
                <a:gd name="T50" fmla="*/ 0 w 1237"/>
                <a:gd name="T51" fmla="*/ 32 h 619"/>
                <a:gd name="T52" fmla="*/ 0 w 1237"/>
                <a:gd name="T53" fmla="*/ 3 h 619"/>
                <a:gd name="T54" fmla="*/ 0 w 1237"/>
                <a:gd name="T55" fmla="*/ 3 h 619"/>
                <a:gd name="T56" fmla="*/ 1 w 1237"/>
                <a:gd name="T57" fmla="*/ 2 h 619"/>
                <a:gd name="T58" fmla="*/ 1 w 1237"/>
                <a:gd name="T59" fmla="*/ 2 h 619"/>
                <a:gd name="T60" fmla="*/ 2 w 1237"/>
                <a:gd name="T61" fmla="*/ 1 h 619"/>
                <a:gd name="T62" fmla="*/ 2 w 1237"/>
                <a:gd name="T63" fmla="*/ 0 h 619"/>
                <a:gd name="T64" fmla="*/ 3 w 1237"/>
                <a:gd name="T65" fmla="*/ 0 h 619"/>
                <a:gd name="T66" fmla="*/ 4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13" y="3396"/>
              <a:ext cx="120" cy="59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8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8 h 155"/>
                <a:gd name="T42" fmla="*/ 0 w 310"/>
                <a:gd name="T43" fmla="*/ 8 h 155"/>
                <a:gd name="T44" fmla="*/ 0 w 310"/>
                <a:gd name="T45" fmla="*/ 1 h 155"/>
                <a:gd name="T46" fmla="*/ 0 w 310"/>
                <a:gd name="T47" fmla="*/ 1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013" y="3396"/>
              <a:ext cx="120" cy="59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8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8 h 155"/>
                <a:gd name="T42" fmla="*/ 0 w 310"/>
                <a:gd name="T43" fmla="*/ 8 h 155"/>
                <a:gd name="T44" fmla="*/ 0 w 310"/>
                <a:gd name="T45" fmla="*/ 1 h 155"/>
                <a:gd name="T46" fmla="*/ 0 w 310"/>
                <a:gd name="T47" fmla="*/ 1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250" y="3396"/>
              <a:ext cx="119" cy="59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8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8 h 155"/>
                <a:gd name="T42" fmla="*/ 0 w 309"/>
                <a:gd name="T43" fmla="*/ 8 h 155"/>
                <a:gd name="T44" fmla="*/ 0 w 309"/>
                <a:gd name="T45" fmla="*/ 1 h 155"/>
                <a:gd name="T46" fmla="*/ 0 w 309"/>
                <a:gd name="T47" fmla="*/ 1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250" y="3396"/>
              <a:ext cx="119" cy="59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8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8 h 155"/>
                <a:gd name="T42" fmla="*/ 0 w 309"/>
                <a:gd name="T43" fmla="*/ 8 h 155"/>
                <a:gd name="T44" fmla="*/ 0 w 309"/>
                <a:gd name="T45" fmla="*/ 1 h 155"/>
                <a:gd name="T46" fmla="*/ 0 w 309"/>
                <a:gd name="T47" fmla="*/ 1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13" y="3693"/>
              <a:ext cx="120" cy="58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7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7 h 155"/>
                <a:gd name="T42" fmla="*/ 0 w 310"/>
                <a:gd name="T43" fmla="*/ 7 h 155"/>
                <a:gd name="T44" fmla="*/ 0 w 310"/>
                <a:gd name="T45" fmla="*/ 1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013" y="3693"/>
              <a:ext cx="120" cy="58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7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7 h 155"/>
                <a:gd name="T42" fmla="*/ 0 w 310"/>
                <a:gd name="T43" fmla="*/ 7 h 155"/>
                <a:gd name="T44" fmla="*/ 0 w 310"/>
                <a:gd name="T45" fmla="*/ 1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250" y="3693"/>
              <a:ext cx="119" cy="58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7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7 h 155"/>
                <a:gd name="T42" fmla="*/ 0 w 309"/>
                <a:gd name="T43" fmla="*/ 7 h 155"/>
                <a:gd name="T44" fmla="*/ 0 w 309"/>
                <a:gd name="T45" fmla="*/ 1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250" y="3693"/>
              <a:ext cx="119" cy="58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7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7 h 155"/>
                <a:gd name="T42" fmla="*/ 0 w 309"/>
                <a:gd name="T43" fmla="*/ 7 h 155"/>
                <a:gd name="T44" fmla="*/ 0 w 309"/>
                <a:gd name="T45" fmla="*/ 1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427" y="3492"/>
              <a:ext cx="120" cy="42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427" y="3612"/>
              <a:ext cx="120" cy="4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017" y="3472"/>
              <a:ext cx="3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fr-CA" sz="1600" b="1">
                  <a:solidFill>
                    <a:srgbClr val="1F1A17"/>
                  </a:solidFill>
                </a:rPr>
                <a:t>robot</a:t>
              </a:r>
              <a:endParaRPr lang="fr-CA" sz="3200" b="1"/>
            </a:p>
          </p:txBody>
        </p:sp>
      </p:grpSp>
      <p:sp>
        <p:nvSpPr>
          <p:cNvPr id="38" name="Freeform 36"/>
          <p:cNvSpPr>
            <a:spLocks/>
          </p:cNvSpPr>
          <p:nvPr/>
        </p:nvSpPr>
        <p:spPr bwMode="auto">
          <a:xfrm>
            <a:off x="4962525" y="2887663"/>
            <a:ext cx="211138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456988315 h 348"/>
              <a:gd name="T32" fmla="*/ 2147483647 w 348"/>
              <a:gd name="T33" fmla="*/ 456988315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786792335 w 348"/>
              <a:gd name="T45" fmla="*/ 2147483647 h 348"/>
              <a:gd name="T46" fmla="*/ 223441036 w 348"/>
              <a:gd name="T47" fmla="*/ 2147483647 h 348"/>
              <a:gd name="T48" fmla="*/ 223441036 w 348"/>
              <a:gd name="T49" fmla="*/ 2147483647 h 348"/>
              <a:gd name="T50" fmla="*/ 1786792335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8"/>
                </a:lnTo>
                <a:lnTo>
                  <a:pt x="209" y="345"/>
                </a:lnTo>
                <a:lnTo>
                  <a:pt x="226" y="342"/>
                </a:lnTo>
                <a:lnTo>
                  <a:pt x="242" y="335"/>
                </a:lnTo>
                <a:lnTo>
                  <a:pt x="257" y="328"/>
                </a:lnTo>
                <a:lnTo>
                  <a:pt x="272" y="319"/>
                </a:lnTo>
                <a:lnTo>
                  <a:pt x="285" y="309"/>
                </a:lnTo>
                <a:lnTo>
                  <a:pt x="297" y="298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4" y="243"/>
                </a:lnTo>
                <a:lnTo>
                  <a:pt x="340" y="226"/>
                </a:lnTo>
                <a:lnTo>
                  <a:pt x="344" y="210"/>
                </a:lnTo>
                <a:lnTo>
                  <a:pt x="348" y="192"/>
                </a:lnTo>
                <a:lnTo>
                  <a:pt x="348" y="174"/>
                </a:lnTo>
                <a:lnTo>
                  <a:pt x="348" y="158"/>
                </a:lnTo>
                <a:lnTo>
                  <a:pt x="344" y="140"/>
                </a:lnTo>
                <a:lnTo>
                  <a:pt x="340" y="123"/>
                </a:lnTo>
                <a:lnTo>
                  <a:pt x="334" y="107"/>
                </a:lnTo>
                <a:lnTo>
                  <a:pt x="328" y="91"/>
                </a:lnTo>
                <a:lnTo>
                  <a:pt x="319" y="78"/>
                </a:lnTo>
                <a:lnTo>
                  <a:pt x="309" y="64"/>
                </a:lnTo>
                <a:lnTo>
                  <a:pt x="297" y="52"/>
                </a:lnTo>
                <a:lnTo>
                  <a:pt x="285" y="41"/>
                </a:lnTo>
                <a:lnTo>
                  <a:pt x="272" y="31"/>
                </a:lnTo>
                <a:lnTo>
                  <a:pt x="257" y="22"/>
                </a:lnTo>
                <a:lnTo>
                  <a:pt x="242" y="14"/>
                </a:lnTo>
                <a:lnTo>
                  <a:pt x="226" y="8"/>
                </a:lnTo>
                <a:lnTo>
                  <a:pt x="209" y="4"/>
                </a:lnTo>
                <a:lnTo>
                  <a:pt x="192" y="2"/>
                </a:lnTo>
                <a:lnTo>
                  <a:pt x="174" y="0"/>
                </a:lnTo>
                <a:lnTo>
                  <a:pt x="156" y="2"/>
                </a:lnTo>
                <a:lnTo>
                  <a:pt x="139" y="4"/>
                </a:lnTo>
                <a:lnTo>
                  <a:pt x="122" y="8"/>
                </a:lnTo>
                <a:lnTo>
                  <a:pt x="107" y="14"/>
                </a:lnTo>
                <a:lnTo>
                  <a:pt x="91" y="22"/>
                </a:lnTo>
                <a:lnTo>
                  <a:pt x="77" y="31"/>
                </a:lnTo>
                <a:lnTo>
                  <a:pt x="64" y="41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1"/>
                </a:lnTo>
                <a:lnTo>
                  <a:pt x="14" y="107"/>
                </a:lnTo>
                <a:lnTo>
                  <a:pt x="8" y="123"/>
                </a:lnTo>
                <a:lnTo>
                  <a:pt x="3" y="140"/>
                </a:lnTo>
                <a:lnTo>
                  <a:pt x="1" y="158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6"/>
                </a:lnTo>
                <a:lnTo>
                  <a:pt x="14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1" y="328"/>
                </a:lnTo>
                <a:lnTo>
                  <a:pt x="107" y="335"/>
                </a:lnTo>
                <a:lnTo>
                  <a:pt x="122" y="342"/>
                </a:lnTo>
                <a:lnTo>
                  <a:pt x="139" y="345"/>
                </a:lnTo>
                <a:lnTo>
                  <a:pt x="156" y="348"/>
                </a:lnTo>
                <a:lnTo>
                  <a:pt x="174" y="348"/>
                </a:lnTo>
                <a:close/>
              </a:path>
            </a:pathLst>
          </a:custGeom>
          <a:solidFill>
            <a:srgbClr val="84C225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4962525" y="2887663"/>
            <a:ext cx="211138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456988315 h 348"/>
              <a:gd name="T32" fmla="*/ 2147483647 w 348"/>
              <a:gd name="T33" fmla="*/ 456988315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786792335 w 348"/>
              <a:gd name="T45" fmla="*/ 2147483647 h 348"/>
              <a:gd name="T46" fmla="*/ 223441036 w 348"/>
              <a:gd name="T47" fmla="*/ 2147483647 h 348"/>
              <a:gd name="T48" fmla="*/ 223441036 w 348"/>
              <a:gd name="T49" fmla="*/ 2147483647 h 348"/>
              <a:gd name="T50" fmla="*/ 1786792335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8"/>
                </a:lnTo>
                <a:lnTo>
                  <a:pt x="209" y="345"/>
                </a:lnTo>
                <a:lnTo>
                  <a:pt x="226" y="342"/>
                </a:lnTo>
                <a:lnTo>
                  <a:pt x="242" y="335"/>
                </a:lnTo>
                <a:lnTo>
                  <a:pt x="257" y="328"/>
                </a:lnTo>
                <a:lnTo>
                  <a:pt x="272" y="319"/>
                </a:lnTo>
                <a:lnTo>
                  <a:pt x="285" y="309"/>
                </a:lnTo>
                <a:lnTo>
                  <a:pt x="297" y="298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4" y="243"/>
                </a:lnTo>
                <a:lnTo>
                  <a:pt x="340" y="226"/>
                </a:lnTo>
                <a:lnTo>
                  <a:pt x="344" y="210"/>
                </a:lnTo>
                <a:lnTo>
                  <a:pt x="348" y="192"/>
                </a:lnTo>
                <a:lnTo>
                  <a:pt x="348" y="174"/>
                </a:lnTo>
                <a:lnTo>
                  <a:pt x="348" y="158"/>
                </a:lnTo>
                <a:lnTo>
                  <a:pt x="344" y="140"/>
                </a:lnTo>
                <a:lnTo>
                  <a:pt x="340" y="123"/>
                </a:lnTo>
                <a:lnTo>
                  <a:pt x="334" y="107"/>
                </a:lnTo>
                <a:lnTo>
                  <a:pt x="328" y="91"/>
                </a:lnTo>
                <a:lnTo>
                  <a:pt x="319" y="78"/>
                </a:lnTo>
                <a:lnTo>
                  <a:pt x="309" y="64"/>
                </a:lnTo>
                <a:lnTo>
                  <a:pt x="297" y="52"/>
                </a:lnTo>
                <a:lnTo>
                  <a:pt x="285" y="41"/>
                </a:lnTo>
                <a:lnTo>
                  <a:pt x="272" y="31"/>
                </a:lnTo>
                <a:lnTo>
                  <a:pt x="257" y="22"/>
                </a:lnTo>
                <a:lnTo>
                  <a:pt x="242" y="14"/>
                </a:lnTo>
                <a:lnTo>
                  <a:pt x="226" y="8"/>
                </a:lnTo>
                <a:lnTo>
                  <a:pt x="209" y="4"/>
                </a:lnTo>
                <a:lnTo>
                  <a:pt x="192" y="2"/>
                </a:lnTo>
                <a:lnTo>
                  <a:pt x="174" y="0"/>
                </a:lnTo>
                <a:lnTo>
                  <a:pt x="156" y="2"/>
                </a:lnTo>
                <a:lnTo>
                  <a:pt x="139" y="4"/>
                </a:lnTo>
                <a:lnTo>
                  <a:pt x="122" y="8"/>
                </a:lnTo>
                <a:lnTo>
                  <a:pt x="107" y="14"/>
                </a:lnTo>
                <a:lnTo>
                  <a:pt x="91" y="22"/>
                </a:lnTo>
                <a:lnTo>
                  <a:pt x="77" y="31"/>
                </a:lnTo>
                <a:lnTo>
                  <a:pt x="64" y="41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1"/>
                </a:lnTo>
                <a:lnTo>
                  <a:pt x="14" y="107"/>
                </a:lnTo>
                <a:lnTo>
                  <a:pt x="8" y="123"/>
                </a:lnTo>
                <a:lnTo>
                  <a:pt x="3" y="140"/>
                </a:lnTo>
                <a:lnTo>
                  <a:pt x="1" y="158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6"/>
                </a:lnTo>
                <a:lnTo>
                  <a:pt x="14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1" y="328"/>
                </a:lnTo>
                <a:lnTo>
                  <a:pt x="107" y="335"/>
                </a:lnTo>
                <a:lnTo>
                  <a:pt x="122" y="342"/>
                </a:lnTo>
                <a:lnTo>
                  <a:pt x="139" y="345"/>
                </a:lnTo>
                <a:lnTo>
                  <a:pt x="156" y="348"/>
                </a:lnTo>
                <a:lnTo>
                  <a:pt x="174" y="34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79450" y="2741613"/>
            <a:ext cx="212725" cy="212725"/>
          </a:xfrm>
          <a:custGeom>
            <a:avLst/>
            <a:gdLst>
              <a:gd name="T0" fmla="*/ 2147483647 w 349"/>
              <a:gd name="T1" fmla="*/ 2147483647 h 349"/>
              <a:gd name="T2" fmla="*/ 2147483647 w 349"/>
              <a:gd name="T3" fmla="*/ 2147483647 h 349"/>
              <a:gd name="T4" fmla="*/ 2147483647 w 349"/>
              <a:gd name="T5" fmla="*/ 2147483647 h 349"/>
              <a:gd name="T6" fmla="*/ 2147483647 w 349"/>
              <a:gd name="T7" fmla="*/ 2147483647 h 349"/>
              <a:gd name="T8" fmla="*/ 2147483647 w 349"/>
              <a:gd name="T9" fmla="*/ 2147483647 h 349"/>
              <a:gd name="T10" fmla="*/ 2147483647 w 349"/>
              <a:gd name="T11" fmla="*/ 2147483647 h 349"/>
              <a:gd name="T12" fmla="*/ 2147483647 w 349"/>
              <a:gd name="T13" fmla="*/ 2147483647 h 349"/>
              <a:gd name="T14" fmla="*/ 2147483647 w 349"/>
              <a:gd name="T15" fmla="*/ 2147483647 h 349"/>
              <a:gd name="T16" fmla="*/ 2147483647 w 349"/>
              <a:gd name="T17" fmla="*/ 2147483647 h 349"/>
              <a:gd name="T18" fmla="*/ 2147483647 w 349"/>
              <a:gd name="T19" fmla="*/ 2147483647 h 349"/>
              <a:gd name="T20" fmla="*/ 2147483647 w 349"/>
              <a:gd name="T21" fmla="*/ 2147483647 h 349"/>
              <a:gd name="T22" fmla="*/ 2147483647 w 349"/>
              <a:gd name="T23" fmla="*/ 2147483647 h 349"/>
              <a:gd name="T24" fmla="*/ 2147483647 w 349"/>
              <a:gd name="T25" fmla="*/ 2147483647 h 349"/>
              <a:gd name="T26" fmla="*/ 2147483647 w 349"/>
              <a:gd name="T27" fmla="*/ 2147483647 h 349"/>
              <a:gd name="T28" fmla="*/ 2147483647 w 349"/>
              <a:gd name="T29" fmla="*/ 1811548424 h 349"/>
              <a:gd name="T30" fmla="*/ 2147483647 w 349"/>
              <a:gd name="T31" fmla="*/ 226629535 h 349"/>
              <a:gd name="T32" fmla="*/ 2147483647 w 349"/>
              <a:gd name="T33" fmla="*/ 226629535 h 349"/>
              <a:gd name="T34" fmla="*/ 2147483647 w 349"/>
              <a:gd name="T35" fmla="*/ 1811548424 h 349"/>
              <a:gd name="T36" fmla="*/ 2147483647 w 349"/>
              <a:gd name="T37" fmla="*/ 2147483647 h 349"/>
              <a:gd name="T38" fmla="*/ 2147483647 w 349"/>
              <a:gd name="T39" fmla="*/ 2147483647 h 349"/>
              <a:gd name="T40" fmla="*/ 2147483647 w 349"/>
              <a:gd name="T41" fmla="*/ 2147483647 h 349"/>
              <a:gd name="T42" fmla="*/ 2147483647 w 349"/>
              <a:gd name="T43" fmla="*/ 2147483647 h 349"/>
              <a:gd name="T44" fmla="*/ 1811548424 w 349"/>
              <a:gd name="T45" fmla="*/ 2147483647 h 349"/>
              <a:gd name="T46" fmla="*/ 226629535 w 349"/>
              <a:gd name="T47" fmla="*/ 2147483647 h 349"/>
              <a:gd name="T48" fmla="*/ 226629535 w 349"/>
              <a:gd name="T49" fmla="*/ 2147483647 h 349"/>
              <a:gd name="T50" fmla="*/ 1811548424 w 349"/>
              <a:gd name="T51" fmla="*/ 2147483647 h 349"/>
              <a:gd name="T52" fmla="*/ 2147483647 w 349"/>
              <a:gd name="T53" fmla="*/ 2147483647 h 349"/>
              <a:gd name="T54" fmla="*/ 2147483647 w 349"/>
              <a:gd name="T55" fmla="*/ 2147483647 h 349"/>
              <a:gd name="T56" fmla="*/ 2147483647 w 349"/>
              <a:gd name="T57" fmla="*/ 2147483647 h 349"/>
              <a:gd name="T58" fmla="*/ 2147483647 w 349"/>
              <a:gd name="T59" fmla="*/ 2147483647 h 349"/>
              <a:gd name="T60" fmla="*/ 2147483647 w 349"/>
              <a:gd name="T61" fmla="*/ 2147483647 h 349"/>
              <a:gd name="T62" fmla="*/ 2147483647 w 349"/>
              <a:gd name="T63" fmla="*/ 2147483647 h 34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9"/>
              <a:gd name="T97" fmla="*/ 0 h 349"/>
              <a:gd name="T98" fmla="*/ 349 w 349"/>
              <a:gd name="T99" fmla="*/ 349 h 34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9" h="349">
                <a:moveTo>
                  <a:pt x="174" y="349"/>
                </a:moveTo>
                <a:lnTo>
                  <a:pt x="192" y="348"/>
                </a:lnTo>
                <a:lnTo>
                  <a:pt x="210" y="345"/>
                </a:lnTo>
                <a:lnTo>
                  <a:pt x="225" y="341"/>
                </a:lnTo>
                <a:lnTo>
                  <a:pt x="242" y="335"/>
                </a:lnTo>
                <a:lnTo>
                  <a:pt x="257" y="328"/>
                </a:lnTo>
                <a:lnTo>
                  <a:pt x="271" y="319"/>
                </a:lnTo>
                <a:lnTo>
                  <a:pt x="285" y="309"/>
                </a:lnTo>
                <a:lnTo>
                  <a:pt x="297" y="298"/>
                </a:lnTo>
                <a:lnTo>
                  <a:pt x="308" y="285"/>
                </a:lnTo>
                <a:lnTo>
                  <a:pt x="318" y="272"/>
                </a:lnTo>
                <a:lnTo>
                  <a:pt x="327" y="257"/>
                </a:lnTo>
                <a:lnTo>
                  <a:pt x="334" y="243"/>
                </a:lnTo>
                <a:lnTo>
                  <a:pt x="341" y="227"/>
                </a:lnTo>
                <a:lnTo>
                  <a:pt x="344" y="210"/>
                </a:lnTo>
                <a:lnTo>
                  <a:pt x="348" y="192"/>
                </a:lnTo>
                <a:lnTo>
                  <a:pt x="349" y="174"/>
                </a:lnTo>
                <a:lnTo>
                  <a:pt x="348" y="157"/>
                </a:lnTo>
                <a:lnTo>
                  <a:pt x="344" y="139"/>
                </a:lnTo>
                <a:lnTo>
                  <a:pt x="341" y="122"/>
                </a:lnTo>
                <a:lnTo>
                  <a:pt x="334" y="107"/>
                </a:lnTo>
                <a:lnTo>
                  <a:pt x="327" y="92"/>
                </a:lnTo>
                <a:lnTo>
                  <a:pt x="318" y="78"/>
                </a:lnTo>
                <a:lnTo>
                  <a:pt x="308" y="64"/>
                </a:lnTo>
                <a:lnTo>
                  <a:pt x="297" y="52"/>
                </a:lnTo>
                <a:lnTo>
                  <a:pt x="285" y="40"/>
                </a:lnTo>
                <a:lnTo>
                  <a:pt x="271" y="30"/>
                </a:lnTo>
                <a:lnTo>
                  <a:pt x="257" y="21"/>
                </a:lnTo>
                <a:lnTo>
                  <a:pt x="242" y="15"/>
                </a:lnTo>
                <a:lnTo>
                  <a:pt x="225" y="8"/>
                </a:lnTo>
                <a:lnTo>
                  <a:pt x="210" y="3"/>
                </a:lnTo>
                <a:lnTo>
                  <a:pt x="192" y="1"/>
                </a:lnTo>
                <a:lnTo>
                  <a:pt x="174" y="0"/>
                </a:lnTo>
                <a:lnTo>
                  <a:pt x="157" y="1"/>
                </a:lnTo>
                <a:lnTo>
                  <a:pt x="139" y="3"/>
                </a:lnTo>
                <a:lnTo>
                  <a:pt x="122" y="8"/>
                </a:lnTo>
                <a:lnTo>
                  <a:pt x="107" y="15"/>
                </a:lnTo>
                <a:lnTo>
                  <a:pt x="92" y="21"/>
                </a:lnTo>
                <a:lnTo>
                  <a:pt x="77" y="30"/>
                </a:lnTo>
                <a:lnTo>
                  <a:pt x="64" y="40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2"/>
                </a:lnTo>
                <a:lnTo>
                  <a:pt x="13" y="107"/>
                </a:lnTo>
                <a:lnTo>
                  <a:pt x="8" y="122"/>
                </a:lnTo>
                <a:lnTo>
                  <a:pt x="3" y="139"/>
                </a:lnTo>
                <a:lnTo>
                  <a:pt x="1" y="157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7"/>
                </a:lnTo>
                <a:lnTo>
                  <a:pt x="13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2" y="328"/>
                </a:lnTo>
                <a:lnTo>
                  <a:pt x="107" y="335"/>
                </a:lnTo>
                <a:lnTo>
                  <a:pt x="122" y="341"/>
                </a:lnTo>
                <a:lnTo>
                  <a:pt x="139" y="345"/>
                </a:lnTo>
                <a:lnTo>
                  <a:pt x="157" y="348"/>
                </a:lnTo>
                <a:lnTo>
                  <a:pt x="174" y="349"/>
                </a:lnTo>
                <a:close/>
              </a:path>
            </a:pathLst>
          </a:custGeom>
          <a:solidFill>
            <a:srgbClr val="E87877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679450" y="2741613"/>
            <a:ext cx="212725" cy="212725"/>
          </a:xfrm>
          <a:custGeom>
            <a:avLst/>
            <a:gdLst>
              <a:gd name="T0" fmla="*/ 2147483647 w 349"/>
              <a:gd name="T1" fmla="*/ 2147483647 h 349"/>
              <a:gd name="T2" fmla="*/ 2147483647 w 349"/>
              <a:gd name="T3" fmla="*/ 2147483647 h 349"/>
              <a:gd name="T4" fmla="*/ 2147483647 w 349"/>
              <a:gd name="T5" fmla="*/ 2147483647 h 349"/>
              <a:gd name="T6" fmla="*/ 2147483647 w 349"/>
              <a:gd name="T7" fmla="*/ 2147483647 h 349"/>
              <a:gd name="T8" fmla="*/ 2147483647 w 349"/>
              <a:gd name="T9" fmla="*/ 2147483647 h 349"/>
              <a:gd name="T10" fmla="*/ 2147483647 w 349"/>
              <a:gd name="T11" fmla="*/ 2147483647 h 349"/>
              <a:gd name="T12" fmla="*/ 2147483647 w 349"/>
              <a:gd name="T13" fmla="*/ 2147483647 h 349"/>
              <a:gd name="T14" fmla="*/ 2147483647 w 349"/>
              <a:gd name="T15" fmla="*/ 2147483647 h 349"/>
              <a:gd name="T16" fmla="*/ 2147483647 w 349"/>
              <a:gd name="T17" fmla="*/ 2147483647 h 349"/>
              <a:gd name="T18" fmla="*/ 2147483647 w 349"/>
              <a:gd name="T19" fmla="*/ 2147483647 h 349"/>
              <a:gd name="T20" fmla="*/ 2147483647 w 349"/>
              <a:gd name="T21" fmla="*/ 2147483647 h 349"/>
              <a:gd name="T22" fmla="*/ 2147483647 w 349"/>
              <a:gd name="T23" fmla="*/ 2147483647 h 349"/>
              <a:gd name="T24" fmla="*/ 2147483647 w 349"/>
              <a:gd name="T25" fmla="*/ 2147483647 h 349"/>
              <a:gd name="T26" fmla="*/ 2147483647 w 349"/>
              <a:gd name="T27" fmla="*/ 2147483647 h 349"/>
              <a:gd name="T28" fmla="*/ 2147483647 w 349"/>
              <a:gd name="T29" fmla="*/ 1811548424 h 349"/>
              <a:gd name="T30" fmla="*/ 2147483647 w 349"/>
              <a:gd name="T31" fmla="*/ 226629535 h 349"/>
              <a:gd name="T32" fmla="*/ 2147483647 w 349"/>
              <a:gd name="T33" fmla="*/ 226629535 h 349"/>
              <a:gd name="T34" fmla="*/ 2147483647 w 349"/>
              <a:gd name="T35" fmla="*/ 1811548424 h 349"/>
              <a:gd name="T36" fmla="*/ 2147483647 w 349"/>
              <a:gd name="T37" fmla="*/ 2147483647 h 349"/>
              <a:gd name="T38" fmla="*/ 2147483647 w 349"/>
              <a:gd name="T39" fmla="*/ 2147483647 h 349"/>
              <a:gd name="T40" fmla="*/ 2147483647 w 349"/>
              <a:gd name="T41" fmla="*/ 2147483647 h 349"/>
              <a:gd name="T42" fmla="*/ 2147483647 w 349"/>
              <a:gd name="T43" fmla="*/ 2147483647 h 349"/>
              <a:gd name="T44" fmla="*/ 1811548424 w 349"/>
              <a:gd name="T45" fmla="*/ 2147483647 h 349"/>
              <a:gd name="T46" fmla="*/ 226629535 w 349"/>
              <a:gd name="T47" fmla="*/ 2147483647 h 349"/>
              <a:gd name="T48" fmla="*/ 226629535 w 349"/>
              <a:gd name="T49" fmla="*/ 2147483647 h 349"/>
              <a:gd name="T50" fmla="*/ 1811548424 w 349"/>
              <a:gd name="T51" fmla="*/ 2147483647 h 349"/>
              <a:gd name="T52" fmla="*/ 2147483647 w 349"/>
              <a:gd name="T53" fmla="*/ 2147483647 h 349"/>
              <a:gd name="T54" fmla="*/ 2147483647 w 349"/>
              <a:gd name="T55" fmla="*/ 2147483647 h 349"/>
              <a:gd name="T56" fmla="*/ 2147483647 w 349"/>
              <a:gd name="T57" fmla="*/ 2147483647 h 349"/>
              <a:gd name="T58" fmla="*/ 2147483647 w 349"/>
              <a:gd name="T59" fmla="*/ 2147483647 h 349"/>
              <a:gd name="T60" fmla="*/ 2147483647 w 349"/>
              <a:gd name="T61" fmla="*/ 2147483647 h 349"/>
              <a:gd name="T62" fmla="*/ 2147483647 w 349"/>
              <a:gd name="T63" fmla="*/ 2147483647 h 34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9"/>
              <a:gd name="T97" fmla="*/ 0 h 349"/>
              <a:gd name="T98" fmla="*/ 349 w 349"/>
              <a:gd name="T99" fmla="*/ 349 h 34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9" h="349">
                <a:moveTo>
                  <a:pt x="174" y="349"/>
                </a:moveTo>
                <a:lnTo>
                  <a:pt x="192" y="348"/>
                </a:lnTo>
                <a:lnTo>
                  <a:pt x="210" y="345"/>
                </a:lnTo>
                <a:lnTo>
                  <a:pt x="225" y="341"/>
                </a:lnTo>
                <a:lnTo>
                  <a:pt x="242" y="335"/>
                </a:lnTo>
                <a:lnTo>
                  <a:pt x="257" y="328"/>
                </a:lnTo>
                <a:lnTo>
                  <a:pt x="271" y="319"/>
                </a:lnTo>
                <a:lnTo>
                  <a:pt x="285" y="309"/>
                </a:lnTo>
                <a:lnTo>
                  <a:pt x="297" y="298"/>
                </a:lnTo>
                <a:lnTo>
                  <a:pt x="308" y="285"/>
                </a:lnTo>
                <a:lnTo>
                  <a:pt x="318" y="272"/>
                </a:lnTo>
                <a:lnTo>
                  <a:pt x="327" y="257"/>
                </a:lnTo>
                <a:lnTo>
                  <a:pt x="334" y="243"/>
                </a:lnTo>
                <a:lnTo>
                  <a:pt x="341" y="227"/>
                </a:lnTo>
                <a:lnTo>
                  <a:pt x="344" y="210"/>
                </a:lnTo>
                <a:lnTo>
                  <a:pt x="348" y="192"/>
                </a:lnTo>
                <a:lnTo>
                  <a:pt x="349" y="174"/>
                </a:lnTo>
                <a:lnTo>
                  <a:pt x="348" y="157"/>
                </a:lnTo>
                <a:lnTo>
                  <a:pt x="344" y="139"/>
                </a:lnTo>
                <a:lnTo>
                  <a:pt x="341" y="122"/>
                </a:lnTo>
                <a:lnTo>
                  <a:pt x="334" y="107"/>
                </a:lnTo>
                <a:lnTo>
                  <a:pt x="327" y="92"/>
                </a:lnTo>
                <a:lnTo>
                  <a:pt x="318" y="78"/>
                </a:lnTo>
                <a:lnTo>
                  <a:pt x="308" y="64"/>
                </a:lnTo>
                <a:lnTo>
                  <a:pt x="297" y="52"/>
                </a:lnTo>
                <a:lnTo>
                  <a:pt x="285" y="40"/>
                </a:lnTo>
                <a:lnTo>
                  <a:pt x="271" y="30"/>
                </a:lnTo>
                <a:lnTo>
                  <a:pt x="257" y="21"/>
                </a:lnTo>
                <a:lnTo>
                  <a:pt x="242" y="15"/>
                </a:lnTo>
                <a:lnTo>
                  <a:pt x="225" y="8"/>
                </a:lnTo>
                <a:lnTo>
                  <a:pt x="210" y="3"/>
                </a:lnTo>
                <a:lnTo>
                  <a:pt x="192" y="1"/>
                </a:lnTo>
                <a:lnTo>
                  <a:pt x="174" y="0"/>
                </a:lnTo>
                <a:lnTo>
                  <a:pt x="157" y="1"/>
                </a:lnTo>
                <a:lnTo>
                  <a:pt x="139" y="3"/>
                </a:lnTo>
                <a:lnTo>
                  <a:pt x="122" y="8"/>
                </a:lnTo>
                <a:lnTo>
                  <a:pt x="107" y="15"/>
                </a:lnTo>
                <a:lnTo>
                  <a:pt x="92" y="21"/>
                </a:lnTo>
                <a:lnTo>
                  <a:pt x="77" y="30"/>
                </a:lnTo>
                <a:lnTo>
                  <a:pt x="64" y="40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2"/>
                </a:lnTo>
                <a:lnTo>
                  <a:pt x="13" y="107"/>
                </a:lnTo>
                <a:lnTo>
                  <a:pt x="8" y="122"/>
                </a:lnTo>
                <a:lnTo>
                  <a:pt x="3" y="139"/>
                </a:lnTo>
                <a:lnTo>
                  <a:pt x="1" y="157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7"/>
                </a:lnTo>
                <a:lnTo>
                  <a:pt x="13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2" y="328"/>
                </a:lnTo>
                <a:lnTo>
                  <a:pt x="107" y="335"/>
                </a:lnTo>
                <a:lnTo>
                  <a:pt x="122" y="341"/>
                </a:lnTo>
                <a:lnTo>
                  <a:pt x="139" y="345"/>
                </a:lnTo>
                <a:lnTo>
                  <a:pt x="157" y="348"/>
                </a:lnTo>
                <a:lnTo>
                  <a:pt x="174" y="349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8180388" y="2152650"/>
            <a:ext cx="212725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228307106 h 348"/>
              <a:gd name="T32" fmla="*/ 2147483647 w 348"/>
              <a:gd name="T33" fmla="*/ 228307106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827205666 w 348"/>
              <a:gd name="T45" fmla="*/ 2147483647 h 348"/>
              <a:gd name="T46" fmla="*/ 456988315 w 348"/>
              <a:gd name="T47" fmla="*/ 2147483647 h 348"/>
              <a:gd name="T48" fmla="*/ 456988315 w 348"/>
              <a:gd name="T49" fmla="*/ 2147483647 h 348"/>
              <a:gd name="T50" fmla="*/ 1827205666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7"/>
                </a:lnTo>
                <a:lnTo>
                  <a:pt x="209" y="345"/>
                </a:lnTo>
                <a:lnTo>
                  <a:pt x="226" y="340"/>
                </a:lnTo>
                <a:lnTo>
                  <a:pt x="243" y="334"/>
                </a:lnTo>
                <a:lnTo>
                  <a:pt x="257" y="327"/>
                </a:lnTo>
                <a:lnTo>
                  <a:pt x="272" y="319"/>
                </a:lnTo>
                <a:lnTo>
                  <a:pt x="285" y="309"/>
                </a:lnTo>
                <a:lnTo>
                  <a:pt x="298" y="297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5" y="241"/>
                </a:lnTo>
                <a:lnTo>
                  <a:pt x="340" y="226"/>
                </a:lnTo>
                <a:lnTo>
                  <a:pt x="345" y="209"/>
                </a:lnTo>
                <a:lnTo>
                  <a:pt x="348" y="192"/>
                </a:lnTo>
                <a:lnTo>
                  <a:pt x="348" y="174"/>
                </a:lnTo>
                <a:lnTo>
                  <a:pt x="348" y="156"/>
                </a:lnTo>
                <a:lnTo>
                  <a:pt x="345" y="139"/>
                </a:lnTo>
                <a:lnTo>
                  <a:pt x="340" y="122"/>
                </a:lnTo>
                <a:lnTo>
                  <a:pt x="335" y="107"/>
                </a:lnTo>
                <a:lnTo>
                  <a:pt x="328" y="91"/>
                </a:lnTo>
                <a:lnTo>
                  <a:pt x="319" y="76"/>
                </a:lnTo>
                <a:lnTo>
                  <a:pt x="309" y="63"/>
                </a:lnTo>
                <a:lnTo>
                  <a:pt x="298" y="50"/>
                </a:lnTo>
                <a:lnTo>
                  <a:pt x="285" y="39"/>
                </a:lnTo>
                <a:lnTo>
                  <a:pt x="272" y="29"/>
                </a:lnTo>
                <a:lnTo>
                  <a:pt x="257" y="21"/>
                </a:lnTo>
                <a:lnTo>
                  <a:pt x="243" y="13"/>
                </a:lnTo>
                <a:lnTo>
                  <a:pt x="226" y="8"/>
                </a:lnTo>
                <a:lnTo>
                  <a:pt x="209" y="3"/>
                </a:lnTo>
                <a:lnTo>
                  <a:pt x="192" y="1"/>
                </a:lnTo>
                <a:lnTo>
                  <a:pt x="174" y="0"/>
                </a:lnTo>
                <a:lnTo>
                  <a:pt x="156" y="1"/>
                </a:lnTo>
                <a:lnTo>
                  <a:pt x="140" y="3"/>
                </a:lnTo>
                <a:lnTo>
                  <a:pt x="123" y="8"/>
                </a:lnTo>
                <a:lnTo>
                  <a:pt x="107" y="13"/>
                </a:lnTo>
                <a:lnTo>
                  <a:pt x="91" y="21"/>
                </a:lnTo>
                <a:lnTo>
                  <a:pt x="78" y="29"/>
                </a:lnTo>
                <a:lnTo>
                  <a:pt x="64" y="39"/>
                </a:lnTo>
                <a:lnTo>
                  <a:pt x="52" y="50"/>
                </a:lnTo>
                <a:lnTo>
                  <a:pt x="41" y="63"/>
                </a:lnTo>
                <a:lnTo>
                  <a:pt x="31" y="76"/>
                </a:lnTo>
                <a:lnTo>
                  <a:pt x="22" y="91"/>
                </a:lnTo>
                <a:lnTo>
                  <a:pt x="14" y="107"/>
                </a:lnTo>
                <a:lnTo>
                  <a:pt x="8" y="122"/>
                </a:lnTo>
                <a:lnTo>
                  <a:pt x="4" y="139"/>
                </a:lnTo>
                <a:lnTo>
                  <a:pt x="2" y="156"/>
                </a:lnTo>
                <a:lnTo>
                  <a:pt x="0" y="174"/>
                </a:lnTo>
                <a:lnTo>
                  <a:pt x="2" y="192"/>
                </a:lnTo>
                <a:lnTo>
                  <a:pt x="4" y="209"/>
                </a:lnTo>
                <a:lnTo>
                  <a:pt x="8" y="226"/>
                </a:lnTo>
                <a:lnTo>
                  <a:pt x="14" y="241"/>
                </a:lnTo>
                <a:lnTo>
                  <a:pt x="22" y="257"/>
                </a:lnTo>
                <a:lnTo>
                  <a:pt x="31" y="272"/>
                </a:lnTo>
                <a:lnTo>
                  <a:pt x="41" y="285"/>
                </a:lnTo>
                <a:lnTo>
                  <a:pt x="52" y="297"/>
                </a:lnTo>
                <a:lnTo>
                  <a:pt x="64" y="309"/>
                </a:lnTo>
                <a:lnTo>
                  <a:pt x="78" y="319"/>
                </a:lnTo>
                <a:lnTo>
                  <a:pt x="91" y="327"/>
                </a:lnTo>
                <a:lnTo>
                  <a:pt x="107" y="334"/>
                </a:lnTo>
                <a:lnTo>
                  <a:pt x="123" y="340"/>
                </a:lnTo>
                <a:lnTo>
                  <a:pt x="140" y="345"/>
                </a:lnTo>
                <a:lnTo>
                  <a:pt x="156" y="347"/>
                </a:lnTo>
                <a:lnTo>
                  <a:pt x="174" y="348"/>
                </a:lnTo>
                <a:close/>
              </a:path>
            </a:pathLst>
          </a:custGeom>
          <a:solidFill>
            <a:srgbClr val="3BB3C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8180388" y="2152650"/>
            <a:ext cx="212725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228307106 h 348"/>
              <a:gd name="T32" fmla="*/ 2147483647 w 348"/>
              <a:gd name="T33" fmla="*/ 228307106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827205666 w 348"/>
              <a:gd name="T45" fmla="*/ 2147483647 h 348"/>
              <a:gd name="T46" fmla="*/ 456988315 w 348"/>
              <a:gd name="T47" fmla="*/ 2147483647 h 348"/>
              <a:gd name="T48" fmla="*/ 456988315 w 348"/>
              <a:gd name="T49" fmla="*/ 2147483647 h 348"/>
              <a:gd name="T50" fmla="*/ 1827205666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7"/>
                </a:lnTo>
                <a:lnTo>
                  <a:pt x="209" y="345"/>
                </a:lnTo>
                <a:lnTo>
                  <a:pt x="226" y="340"/>
                </a:lnTo>
                <a:lnTo>
                  <a:pt x="243" y="334"/>
                </a:lnTo>
                <a:lnTo>
                  <a:pt x="257" y="327"/>
                </a:lnTo>
                <a:lnTo>
                  <a:pt x="272" y="319"/>
                </a:lnTo>
                <a:lnTo>
                  <a:pt x="285" y="309"/>
                </a:lnTo>
                <a:lnTo>
                  <a:pt x="298" y="297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5" y="241"/>
                </a:lnTo>
                <a:lnTo>
                  <a:pt x="340" y="226"/>
                </a:lnTo>
                <a:lnTo>
                  <a:pt x="345" y="209"/>
                </a:lnTo>
                <a:lnTo>
                  <a:pt x="348" y="192"/>
                </a:lnTo>
                <a:lnTo>
                  <a:pt x="348" y="174"/>
                </a:lnTo>
                <a:lnTo>
                  <a:pt x="348" y="156"/>
                </a:lnTo>
                <a:lnTo>
                  <a:pt x="345" y="139"/>
                </a:lnTo>
                <a:lnTo>
                  <a:pt x="340" y="122"/>
                </a:lnTo>
                <a:lnTo>
                  <a:pt x="335" y="107"/>
                </a:lnTo>
                <a:lnTo>
                  <a:pt x="328" y="91"/>
                </a:lnTo>
                <a:lnTo>
                  <a:pt x="319" y="76"/>
                </a:lnTo>
                <a:lnTo>
                  <a:pt x="309" y="63"/>
                </a:lnTo>
                <a:lnTo>
                  <a:pt x="298" y="50"/>
                </a:lnTo>
                <a:lnTo>
                  <a:pt x="285" y="39"/>
                </a:lnTo>
                <a:lnTo>
                  <a:pt x="272" y="29"/>
                </a:lnTo>
                <a:lnTo>
                  <a:pt x="257" y="21"/>
                </a:lnTo>
                <a:lnTo>
                  <a:pt x="243" y="13"/>
                </a:lnTo>
                <a:lnTo>
                  <a:pt x="226" y="8"/>
                </a:lnTo>
                <a:lnTo>
                  <a:pt x="209" y="3"/>
                </a:lnTo>
                <a:lnTo>
                  <a:pt x="192" y="1"/>
                </a:lnTo>
                <a:lnTo>
                  <a:pt x="174" y="0"/>
                </a:lnTo>
                <a:lnTo>
                  <a:pt x="156" y="1"/>
                </a:lnTo>
                <a:lnTo>
                  <a:pt x="140" y="3"/>
                </a:lnTo>
                <a:lnTo>
                  <a:pt x="123" y="8"/>
                </a:lnTo>
                <a:lnTo>
                  <a:pt x="107" y="13"/>
                </a:lnTo>
                <a:lnTo>
                  <a:pt x="91" y="21"/>
                </a:lnTo>
                <a:lnTo>
                  <a:pt x="78" y="29"/>
                </a:lnTo>
                <a:lnTo>
                  <a:pt x="64" y="39"/>
                </a:lnTo>
                <a:lnTo>
                  <a:pt x="52" y="50"/>
                </a:lnTo>
                <a:lnTo>
                  <a:pt x="41" y="63"/>
                </a:lnTo>
                <a:lnTo>
                  <a:pt x="31" y="76"/>
                </a:lnTo>
                <a:lnTo>
                  <a:pt x="22" y="91"/>
                </a:lnTo>
                <a:lnTo>
                  <a:pt x="14" y="107"/>
                </a:lnTo>
                <a:lnTo>
                  <a:pt x="8" y="122"/>
                </a:lnTo>
                <a:lnTo>
                  <a:pt x="4" y="139"/>
                </a:lnTo>
                <a:lnTo>
                  <a:pt x="2" y="156"/>
                </a:lnTo>
                <a:lnTo>
                  <a:pt x="0" y="174"/>
                </a:lnTo>
                <a:lnTo>
                  <a:pt x="2" y="192"/>
                </a:lnTo>
                <a:lnTo>
                  <a:pt x="4" y="209"/>
                </a:lnTo>
                <a:lnTo>
                  <a:pt x="8" y="226"/>
                </a:lnTo>
                <a:lnTo>
                  <a:pt x="14" y="241"/>
                </a:lnTo>
                <a:lnTo>
                  <a:pt x="22" y="257"/>
                </a:lnTo>
                <a:lnTo>
                  <a:pt x="31" y="272"/>
                </a:lnTo>
                <a:lnTo>
                  <a:pt x="41" y="285"/>
                </a:lnTo>
                <a:lnTo>
                  <a:pt x="52" y="297"/>
                </a:lnTo>
                <a:lnTo>
                  <a:pt x="64" y="309"/>
                </a:lnTo>
                <a:lnTo>
                  <a:pt x="78" y="319"/>
                </a:lnTo>
                <a:lnTo>
                  <a:pt x="91" y="327"/>
                </a:lnTo>
                <a:lnTo>
                  <a:pt x="107" y="334"/>
                </a:lnTo>
                <a:lnTo>
                  <a:pt x="123" y="340"/>
                </a:lnTo>
                <a:lnTo>
                  <a:pt x="140" y="345"/>
                </a:lnTo>
                <a:lnTo>
                  <a:pt x="156" y="347"/>
                </a:lnTo>
                <a:lnTo>
                  <a:pt x="174" y="34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54050" y="3071813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1800" b="1" i="1">
                <a:solidFill>
                  <a:srgbClr val="1F1A17"/>
                </a:solidFill>
              </a:rPr>
              <a:t>O1</a:t>
            </a:r>
            <a:endParaRPr lang="fr-CA" i="1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4826000" y="314483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1800" b="1" i="1">
                <a:solidFill>
                  <a:srgbClr val="1F1A17"/>
                </a:solidFill>
              </a:rPr>
              <a:t>O2</a:t>
            </a:r>
            <a:endParaRPr lang="fr-CA" i="1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961313" y="2366963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1800" b="1" i="1">
                <a:solidFill>
                  <a:srgbClr val="1F1A17"/>
                </a:solidFill>
              </a:rPr>
              <a:t>O3</a:t>
            </a:r>
            <a:endParaRPr lang="fr-CA" i="1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528638" y="2492375"/>
            <a:ext cx="7643812" cy="3444875"/>
          </a:xfrm>
          <a:custGeom>
            <a:avLst/>
            <a:gdLst>
              <a:gd name="T0" fmla="*/ 2147483647 w 4815"/>
              <a:gd name="T1" fmla="*/ 2147483647 h 2170"/>
              <a:gd name="T2" fmla="*/ 2147483647 w 4815"/>
              <a:gd name="T3" fmla="*/ 2147483647 h 2170"/>
              <a:gd name="T4" fmla="*/ 2147483647 w 4815"/>
              <a:gd name="T5" fmla="*/ 2147483647 h 2170"/>
              <a:gd name="T6" fmla="*/ 2147483647 w 4815"/>
              <a:gd name="T7" fmla="*/ 2147483647 h 2170"/>
              <a:gd name="T8" fmla="*/ 2147483647 w 4815"/>
              <a:gd name="T9" fmla="*/ 2147483647 h 2170"/>
              <a:gd name="T10" fmla="*/ 2147483647 w 4815"/>
              <a:gd name="T11" fmla="*/ 2147483647 h 2170"/>
              <a:gd name="T12" fmla="*/ 2147483647 w 4815"/>
              <a:gd name="T13" fmla="*/ 2147483647 h 2170"/>
              <a:gd name="T14" fmla="*/ 2147483647 w 4815"/>
              <a:gd name="T15" fmla="*/ 2147483647 h 2170"/>
              <a:gd name="T16" fmla="*/ 2147483647 w 4815"/>
              <a:gd name="T17" fmla="*/ 2147483647 h 2170"/>
              <a:gd name="T18" fmla="*/ 2147483647 w 4815"/>
              <a:gd name="T19" fmla="*/ 2147483647 h 2170"/>
              <a:gd name="T20" fmla="*/ 2147483647 w 4815"/>
              <a:gd name="T21" fmla="*/ 2147483647 h 2170"/>
              <a:gd name="T22" fmla="*/ 2147483647 w 4815"/>
              <a:gd name="T23" fmla="*/ 2147483647 h 2170"/>
              <a:gd name="T24" fmla="*/ 2147483647 w 4815"/>
              <a:gd name="T25" fmla="*/ 2147483647 h 2170"/>
              <a:gd name="T26" fmla="*/ 2147483647 w 4815"/>
              <a:gd name="T27" fmla="*/ 2147483647 h 2170"/>
              <a:gd name="T28" fmla="*/ 2147483647 w 4815"/>
              <a:gd name="T29" fmla="*/ 2147483647 h 2170"/>
              <a:gd name="T30" fmla="*/ 2147483647 w 4815"/>
              <a:gd name="T31" fmla="*/ 2147483647 h 2170"/>
              <a:gd name="T32" fmla="*/ 2147483647 w 4815"/>
              <a:gd name="T33" fmla="*/ 2147483647 h 2170"/>
              <a:gd name="T34" fmla="*/ 2147483647 w 4815"/>
              <a:gd name="T35" fmla="*/ 2147483647 h 2170"/>
              <a:gd name="T36" fmla="*/ 2147483647 w 4815"/>
              <a:gd name="T37" fmla="*/ 2147483647 h 2170"/>
              <a:gd name="T38" fmla="*/ 2147483647 w 4815"/>
              <a:gd name="T39" fmla="*/ 2147483647 h 2170"/>
              <a:gd name="T40" fmla="*/ 2147483647 w 4815"/>
              <a:gd name="T41" fmla="*/ 2147483647 h 2170"/>
              <a:gd name="T42" fmla="*/ 2147483647 w 4815"/>
              <a:gd name="T43" fmla="*/ 2147483647 h 2170"/>
              <a:gd name="T44" fmla="*/ 2147483647 w 4815"/>
              <a:gd name="T45" fmla="*/ 2147483647 h 2170"/>
              <a:gd name="T46" fmla="*/ 2147483647 w 4815"/>
              <a:gd name="T47" fmla="*/ 2147483647 h 2170"/>
              <a:gd name="T48" fmla="*/ 2147483647 w 4815"/>
              <a:gd name="T49" fmla="*/ 2147483647 h 2170"/>
              <a:gd name="T50" fmla="*/ 2147483647 w 4815"/>
              <a:gd name="T51" fmla="*/ 2147483647 h 2170"/>
              <a:gd name="T52" fmla="*/ 2147483647 w 4815"/>
              <a:gd name="T53" fmla="*/ 2147483647 h 2170"/>
              <a:gd name="T54" fmla="*/ 2147483647 w 4815"/>
              <a:gd name="T55" fmla="*/ 2147483647 h 2170"/>
              <a:gd name="T56" fmla="*/ 2147483647 w 4815"/>
              <a:gd name="T57" fmla="*/ 2147483647 h 2170"/>
              <a:gd name="T58" fmla="*/ 2147483647 w 4815"/>
              <a:gd name="T59" fmla="*/ 2147483647 h 2170"/>
              <a:gd name="T60" fmla="*/ 2147483647 w 4815"/>
              <a:gd name="T61" fmla="*/ 0 h 2170"/>
              <a:gd name="T62" fmla="*/ 2147483647 w 4815"/>
              <a:gd name="T63" fmla="*/ 2147483647 h 2170"/>
              <a:gd name="T64" fmla="*/ 2147483647 w 4815"/>
              <a:gd name="T65" fmla="*/ 2147483647 h 2170"/>
              <a:gd name="T66" fmla="*/ 2147483647 w 4815"/>
              <a:gd name="T67" fmla="*/ 2147483647 h 2170"/>
              <a:gd name="T68" fmla="*/ 2147483647 w 4815"/>
              <a:gd name="T69" fmla="*/ 2147483647 h 2170"/>
              <a:gd name="T70" fmla="*/ 2147483647 w 4815"/>
              <a:gd name="T71" fmla="*/ 2147483647 h 2170"/>
              <a:gd name="T72" fmla="*/ 2147483647 w 4815"/>
              <a:gd name="T73" fmla="*/ 2147483647 h 2170"/>
              <a:gd name="T74" fmla="*/ 2147483647 w 4815"/>
              <a:gd name="T75" fmla="*/ 2147483647 h 2170"/>
              <a:gd name="T76" fmla="*/ 2147483647 w 4815"/>
              <a:gd name="T77" fmla="*/ 2147483647 h 2170"/>
              <a:gd name="T78" fmla="*/ 2147483647 w 4815"/>
              <a:gd name="T79" fmla="*/ 2147483647 h 2170"/>
              <a:gd name="T80" fmla="*/ 2147483647 w 4815"/>
              <a:gd name="T81" fmla="*/ 2147483647 h 2170"/>
              <a:gd name="T82" fmla="*/ 2147483647 w 4815"/>
              <a:gd name="T83" fmla="*/ 2147483647 h 2170"/>
              <a:gd name="T84" fmla="*/ 2147483647 w 4815"/>
              <a:gd name="T85" fmla="*/ 2147483647 h 2170"/>
              <a:gd name="T86" fmla="*/ 2147483647 w 4815"/>
              <a:gd name="T87" fmla="*/ 2147483647 h 2170"/>
              <a:gd name="T88" fmla="*/ 2147483647 w 4815"/>
              <a:gd name="T89" fmla="*/ 2147483647 h 2170"/>
              <a:gd name="T90" fmla="*/ 2147483647 w 4815"/>
              <a:gd name="T91" fmla="*/ 2147483647 h 217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815"/>
              <a:gd name="T139" fmla="*/ 0 h 2170"/>
              <a:gd name="T140" fmla="*/ 4815 w 4815"/>
              <a:gd name="T141" fmla="*/ 2170 h 217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815" h="2170">
                <a:moveTo>
                  <a:pt x="1232" y="1951"/>
                </a:moveTo>
                <a:cubicBezTo>
                  <a:pt x="1367" y="1875"/>
                  <a:pt x="1503" y="1800"/>
                  <a:pt x="1458" y="1724"/>
                </a:cubicBezTo>
                <a:cubicBezTo>
                  <a:pt x="1413" y="1648"/>
                  <a:pt x="1186" y="1693"/>
                  <a:pt x="959" y="1497"/>
                </a:cubicBezTo>
                <a:cubicBezTo>
                  <a:pt x="732" y="1301"/>
                  <a:pt x="196" y="772"/>
                  <a:pt x="98" y="545"/>
                </a:cubicBezTo>
                <a:cubicBezTo>
                  <a:pt x="0" y="318"/>
                  <a:pt x="264" y="189"/>
                  <a:pt x="370" y="136"/>
                </a:cubicBezTo>
                <a:cubicBezTo>
                  <a:pt x="476" y="83"/>
                  <a:pt x="673" y="121"/>
                  <a:pt x="733" y="227"/>
                </a:cubicBezTo>
                <a:cubicBezTo>
                  <a:pt x="793" y="333"/>
                  <a:pt x="733" y="620"/>
                  <a:pt x="733" y="771"/>
                </a:cubicBezTo>
                <a:cubicBezTo>
                  <a:pt x="733" y="922"/>
                  <a:pt x="665" y="1013"/>
                  <a:pt x="733" y="1134"/>
                </a:cubicBezTo>
                <a:cubicBezTo>
                  <a:pt x="801" y="1255"/>
                  <a:pt x="998" y="1421"/>
                  <a:pt x="1141" y="1497"/>
                </a:cubicBezTo>
                <a:cubicBezTo>
                  <a:pt x="1284" y="1573"/>
                  <a:pt x="1496" y="1490"/>
                  <a:pt x="1594" y="1588"/>
                </a:cubicBezTo>
                <a:cubicBezTo>
                  <a:pt x="1692" y="1686"/>
                  <a:pt x="1451" y="2004"/>
                  <a:pt x="1731" y="2087"/>
                </a:cubicBezTo>
                <a:cubicBezTo>
                  <a:pt x="2011" y="2170"/>
                  <a:pt x="2857" y="2087"/>
                  <a:pt x="3273" y="2087"/>
                </a:cubicBezTo>
                <a:cubicBezTo>
                  <a:pt x="3689" y="2087"/>
                  <a:pt x="4021" y="2170"/>
                  <a:pt x="4225" y="2087"/>
                </a:cubicBezTo>
                <a:cubicBezTo>
                  <a:pt x="4429" y="2004"/>
                  <a:pt x="4429" y="1770"/>
                  <a:pt x="4497" y="1588"/>
                </a:cubicBezTo>
                <a:cubicBezTo>
                  <a:pt x="4565" y="1406"/>
                  <a:pt x="4581" y="1187"/>
                  <a:pt x="4634" y="998"/>
                </a:cubicBezTo>
                <a:cubicBezTo>
                  <a:pt x="4687" y="809"/>
                  <a:pt x="4815" y="590"/>
                  <a:pt x="4815" y="454"/>
                </a:cubicBezTo>
                <a:cubicBezTo>
                  <a:pt x="4815" y="318"/>
                  <a:pt x="4740" y="212"/>
                  <a:pt x="4634" y="182"/>
                </a:cubicBezTo>
                <a:cubicBezTo>
                  <a:pt x="4528" y="152"/>
                  <a:pt x="4263" y="219"/>
                  <a:pt x="4180" y="272"/>
                </a:cubicBezTo>
                <a:cubicBezTo>
                  <a:pt x="4097" y="325"/>
                  <a:pt x="4120" y="439"/>
                  <a:pt x="4135" y="499"/>
                </a:cubicBezTo>
                <a:cubicBezTo>
                  <a:pt x="4150" y="559"/>
                  <a:pt x="4218" y="582"/>
                  <a:pt x="4271" y="635"/>
                </a:cubicBezTo>
                <a:cubicBezTo>
                  <a:pt x="4324" y="688"/>
                  <a:pt x="4414" y="734"/>
                  <a:pt x="4452" y="817"/>
                </a:cubicBezTo>
                <a:cubicBezTo>
                  <a:pt x="4490" y="900"/>
                  <a:pt x="4504" y="1021"/>
                  <a:pt x="4497" y="1134"/>
                </a:cubicBezTo>
                <a:cubicBezTo>
                  <a:pt x="4490" y="1247"/>
                  <a:pt x="4513" y="1391"/>
                  <a:pt x="4407" y="1497"/>
                </a:cubicBezTo>
                <a:cubicBezTo>
                  <a:pt x="4301" y="1603"/>
                  <a:pt x="4006" y="1724"/>
                  <a:pt x="3862" y="1769"/>
                </a:cubicBezTo>
                <a:cubicBezTo>
                  <a:pt x="3718" y="1814"/>
                  <a:pt x="3628" y="1807"/>
                  <a:pt x="3545" y="1769"/>
                </a:cubicBezTo>
                <a:cubicBezTo>
                  <a:pt x="3462" y="1731"/>
                  <a:pt x="3401" y="1664"/>
                  <a:pt x="3363" y="1543"/>
                </a:cubicBezTo>
                <a:cubicBezTo>
                  <a:pt x="3325" y="1422"/>
                  <a:pt x="3325" y="1195"/>
                  <a:pt x="3318" y="1044"/>
                </a:cubicBezTo>
                <a:cubicBezTo>
                  <a:pt x="3311" y="893"/>
                  <a:pt x="3311" y="748"/>
                  <a:pt x="3318" y="635"/>
                </a:cubicBezTo>
                <a:cubicBezTo>
                  <a:pt x="3325" y="522"/>
                  <a:pt x="3363" y="454"/>
                  <a:pt x="3363" y="363"/>
                </a:cubicBezTo>
                <a:cubicBezTo>
                  <a:pt x="3363" y="272"/>
                  <a:pt x="3356" y="151"/>
                  <a:pt x="3318" y="91"/>
                </a:cubicBezTo>
                <a:cubicBezTo>
                  <a:pt x="3280" y="31"/>
                  <a:pt x="3212" y="0"/>
                  <a:pt x="3137" y="0"/>
                </a:cubicBezTo>
                <a:cubicBezTo>
                  <a:pt x="3062" y="0"/>
                  <a:pt x="2910" y="38"/>
                  <a:pt x="2865" y="91"/>
                </a:cubicBezTo>
                <a:cubicBezTo>
                  <a:pt x="2820" y="144"/>
                  <a:pt x="2857" y="227"/>
                  <a:pt x="2865" y="318"/>
                </a:cubicBezTo>
                <a:cubicBezTo>
                  <a:pt x="2873" y="409"/>
                  <a:pt x="2880" y="544"/>
                  <a:pt x="2910" y="635"/>
                </a:cubicBezTo>
                <a:cubicBezTo>
                  <a:pt x="2940" y="726"/>
                  <a:pt x="2993" y="786"/>
                  <a:pt x="3046" y="862"/>
                </a:cubicBezTo>
                <a:cubicBezTo>
                  <a:pt x="3099" y="938"/>
                  <a:pt x="3220" y="968"/>
                  <a:pt x="3227" y="1089"/>
                </a:cubicBezTo>
                <a:cubicBezTo>
                  <a:pt x="3234" y="1210"/>
                  <a:pt x="3174" y="1452"/>
                  <a:pt x="3091" y="1588"/>
                </a:cubicBezTo>
                <a:cubicBezTo>
                  <a:pt x="3008" y="1724"/>
                  <a:pt x="2819" y="1837"/>
                  <a:pt x="2728" y="1905"/>
                </a:cubicBezTo>
                <a:cubicBezTo>
                  <a:pt x="2637" y="1973"/>
                  <a:pt x="2630" y="1988"/>
                  <a:pt x="2547" y="1996"/>
                </a:cubicBezTo>
                <a:cubicBezTo>
                  <a:pt x="2464" y="2004"/>
                  <a:pt x="2312" y="2004"/>
                  <a:pt x="2229" y="1951"/>
                </a:cubicBezTo>
                <a:cubicBezTo>
                  <a:pt x="2146" y="1898"/>
                  <a:pt x="2093" y="1823"/>
                  <a:pt x="2048" y="1679"/>
                </a:cubicBezTo>
                <a:cubicBezTo>
                  <a:pt x="2003" y="1535"/>
                  <a:pt x="1964" y="1263"/>
                  <a:pt x="1957" y="1089"/>
                </a:cubicBezTo>
                <a:cubicBezTo>
                  <a:pt x="1950" y="915"/>
                  <a:pt x="2018" y="779"/>
                  <a:pt x="2003" y="635"/>
                </a:cubicBezTo>
                <a:cubicBezTo>
                  <a:pt x="1988" y="491"/>
                  <a:pt x="1912" y="318"/>
                  <a:pt x="1867" y="227"/>
                </a:cubicBezTo>
                <a:cubicBezTo>
                  <a:pt x="1822" y="136"/>
                  <a:pt x="1776" y="106"/>
                  <a:pt x="1731" y="91"/>
                </a:cubicBezTo>
                <a:cubicBezTo>
                  <a:pt x="1686" y="76"/>
                  <a:pt x="1640" y="106"/>
                  <a:pt x="1594" y="136"/>
                </a:cubicBezTo>
              </a:path>
            </a:pathLst>
          </a:custGeom>
          <a:noFill/>
          <a:ln w="57150" cap="rnd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8" name="Espace réservé de la date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9" name="Espace réservé du numéro de diapositiv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50" name="Espace réservé du pied de page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1111E-6 3.7037E-7 C 0.02084 -0.01481 0.04202 -0.02963 0.04723 -0.0419 C 0.05226 -0.05416 0.04862 -0.05764 0.0316 -0.07338 C 0.01459 -0.08912 -0.02222 -0.09977 -0.05503 -0.13657 C -0.08784 -0.17338 -0.14565 -0.24328 -0.16527 -0.29398 C -0.18489 -0.34467 -0.18506 -0.41828 -0.17326 -0.44097 C -0.16145 -0.46365 -0.11024 -0.46736 -0.09444 -0.43055 C -0.07864 -0.39375 -0.09045 -0.26944 -0.07864 -0.22037 C -0.06683 -0.17129 -0.04722 -0.15926 -0.02361 -0.13657 C 8.61111E-6 -0.11389 0.04462 -0.11018 0.06303 -0.08402 C 0.08143 -0.05787 0.02882 0.00185 0.08664 0.02107 C 0.14445 0.04028 0.33195 0.03148 0.40955 0.03148 C 0.48698 0.03148 0.52101 0.0544 0.55105 0.02107 C 0.58143 -0.01227 0.57882 -0.10509 0.59063 -0.16805 C 0.60244 -0.23102 0.62466 -0.31157 0.62223 -0.35694 C 0.61962 -0.40231 0.59323 -0.43565 0.57483 -0.44097 C 0.55643 -0.44629 0.51598 -0.41296 0.51198 -0.38842 C 0.50799 -0.36389 0.5408 -0.32546 0.55105 -0.29398 C 0.56164 -0.2625 0.57882 -0.23634 0.57483 -0.19953 C 0.57084 -0.16273 0.54723 -0.09606 0.52761 -0.07338 C 0.50799 -0.05069 0.47778 -0.06458 0.45678 -0.06296 C 0.4356 -0.06134 0.41476 -0.04537 0.40157 -0.06296 C 0.38837 -0.08055 0.38299 -0.12615 0.37796 -0.16805 C 0.37275 -0.20995 0.37119 -0.27315 0.37014 -0.31504 C 0.36876 -0.35694 0.37518 -0.39375 0.37014 -0.4199 C 0.36476 -0.44606 0.34914 -0.46898 0.33872 -0.47245 C 0.3283 -0.47592 0.31615 -0.45833 0.30695 -0.44097 C 0.29792 -0.42361 0.28473 -0.3919 0.28334 -0.36736 C 0.2823 -0.34282 0.28733 -0.32199 0.29914 -0.29398 C 0.31112 -0.26597 0.35018 -0.23796 0.35435 -0.19953 C 0.35834 -0.16111 0.34237 -0.09444 0.32292 -0.06296 C 0.3033 -0.03148 0.26372 -0.01574 0.23629 -0.01041 C 0.20869 -0.00509 0.17327 -0.00532 0.15747 -0.03148 C 0.14167 -0.05764 0.14445 -0.11898 0.14185 -0.16805 C 0.13924 -0.21713 0.15226 -0.27824 0.14185 -0.32546 C 0.13143 -0.37268 0.10504 -0.41203 0.07882 -0.45139 " pathEditMode="fixed" ptsTypes="aaaaaaaaaaaaaaaaaaaaaaaaaaaaaaaaaaaA">
                                      <p:cBhvr>
                                        <p:cTn id="6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navigation d’un robot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2858148" y="5971492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Ratliff</a:t>
            </a:r>
            <a:r>
              <a:rPr lang="fr-FR" dirty="0"/>
              <a:t>, </a:t>
            </a:r>
            <a:r>
              <a:rPr lang="fr-FR" dirty="0" err="1"/>
              <a:t>Bagnell</a:t>
            </a:r>
            <a:r>
              <a:rPr lang="fr-FR" dirty="0"/>
              <a:t> et </a:t>
            </a:r>
            <a:r>
              <a:rPr lang="fr-FR" dirty="0" err="1"/>
              <a:t>Zinkevich</a:t>
            </a:r>
            <a:r>
              <a:rPr lang="fr-FR" dirty="0"/>
              <a:t>, 2006)</a:t>
            </a:r>
          </a:p>
        </p:txBody>
      </p:sp>
      <p:pic>
        <p:nvPicPr>
          <p:cNvPr id="8" name="Image 7" descr="Capture d’écran 2012-05-02 à 11.39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1961320"/>
            <a:ext cx="3663216" cy="3609738"/>
          </a:xfrm>
          <a:prstGeom prst="rect">
            <a:avLst/>
          </a:prstGeom>
        </p:spPr>
      </p:pic>
      <p:pic>
        <p:nvPicPr>
          <p:cNvPr id="9" name="Image 8" descr="Capture d’écran 2012-05-02 à 11.39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28" y="1961320"/>
            <a:ext cx="3609738" cy="36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5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N-Puzzle</a:t>
            </a:r>
            <a:endParaRPr lang="fr-CA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3998" y="2225675"/>
            <a:ext cx="914400" cy="946150"/>
            <a:chOff x="912" y="2496"/>
            <a:chExt cx="576" cy="59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945388" y="2241550"/>
            <a:ext cx="914400" cy="946150"/>
            <a:chOff x="4416" y="1920"/>
            <a:chExt cx="576" cy="596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416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416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800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800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416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608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4416" y="1920"/>
              <a:ext cx="576" cy="576"/>
              <a:chOff x="912" y="2496"/>
              <a:chExt cx="576" cy="576"/>
            </a:xfrm>
          </p:grpSpPr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4608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4608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</p:grp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2805532" y="2714625"/>
            <a:ext cx="2835056" cy="0"/>
          </a:xfrm>
          <a:prstGeom prst="line">
            <a:avLst/>
          </a:prstGeom>
          <a:noFill/>
          <a:ln w="57150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152370" y="1981200"/>
            <a:ext cx="409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0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?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688044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688044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297644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97644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2297644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1688044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1973794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1688044" y="4491567"/>
            <a:ext cx="914400" cy="914400"/>
            <a:chOff x="912" y="2496"/>
            <a:chExt cx="576" cy="576"/>
          </a:xfrm>
        </p:grpSpPr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1992844" y="4796367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1992844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3133727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3133727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3743327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3743327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743327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3133727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3419477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62" name="Group 12"/>
          <p:cNvGrpSpPr>
            <a:grpSpLocks/>
          </p:cNvGrpSpPr>
          <p:nvPr/>
        </p:nvGrpSpPr>
        <p:grpSpPr bwMode="auto">
          <a:xfrm>
            <a:off x="3133727" y="4459817"/>
            <a:ext cx="914400" cy="914400"/>
            <a:chOff x="912" y="2496"/>
            <a:chExt cx="576" cy="576"/>
          </a:xfrm>
        </p:grpSpPr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3438527" y="4459817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3419477" y="47328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4702907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5007707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312507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5312507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312507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4702907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4988657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77" name="Group 12"/>
          <p:cNvGrpSpPr>
            <a:grpSpLocks/>
          </p:cNvGrpSpPr>
          <p:nvPr/>
        </p:nvGrpSpPr>
        <p:grpSpPr bwMode="auto">
          <a:xfrm>
            <a:off x="4702907" y="4491567"/>
            <a:ext cx="914400" cy="914400"/>
            <a:chOff x="912" y="2496"/>
            <a:chExt cx="576" cy="576"/>
          </a:xfrm>
        </p:grpSpPr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4702907" y="449262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4988657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6280152" y="44682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6584952" y="443653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6889752" y="44682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6889752" y="47730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>
            <a:off x="6889752" y="50778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6280152" y="50778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6565902" y="50778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92" name="Group 12"/>
          <p:cNvGrpSpPr>
            <a:grpSpLocks/>
          </p:cNvGrpSpPr>
          <p:nvPr/>
        </p:nvGrpSpPr>
        <p:grpSpPr bwMode="auto">
          <a:xfrm>
            <a:off x="6280152" y="4468284"/>
            <a:ext cx="914400" cy="914400"/>
            <a:chOff x="912" y="2496"/>
            <a:chExt cx="576" cy="576"/>
          </a:xfrm>
        </p:grpSpPr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6280152" y="477308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6565902" y="474133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100" name="Text Box 5"/>
          <p:cNvSpPr txBox="1">
            <a:spLocks noChangeArrowheads="1"/>
          </p:cNvSpPr>
          <p:nvPr/>
        </p:nvSpPr>
        <p:spPr bwMode="auto">
          <a:xfrm>
            <a:off x="7831669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8136469" y="443653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8441269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8441269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8441269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7831669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8117419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107" name="Group 12"/>
          <p:cNvGrpSpPr>
            <a:grpSpLocks/>
          </p:cNvGrpSpPr>
          <p:nvPr/>
        </p:nvGrpSpPr>
        <p:grpSpPr bwMode="auto">
          <a:xfrm>
            <a:off x="7831669" y="4459817"/>
            <a:ext cx="914400" cy="914400"/>
            <a:chOff x="912" y="2496"/>
            <a:chExt cx="576" cy="576"/>
          </a:xfrm>
        </p:grpSpPr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0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2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113" name="Rectangle 18"/>
          <p:cNvSpPr>
            <a:spLocks noChangeArrowheads="1"/>
          </p:cNvSpPr>
          <p:nvPr/>
        </p:nvSpPr>
        <p:spPr bwMode="auto">
          <a:xfrm>
            <a:off x="8136469" y="4764617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114" name="Text Box 19"/>
          <p:cNvSpPr txBox="1">
            <a:spLocks noChangeArrowheads="1"/>
          </p:cNvSpPr>
          <p:nvPr/>
        </p:nvSpPr>
        <p:spPr bwMode="auto">
          <a:xfrm>
            <a:off x="7821086" y="47328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grpSp>
        <p:nvGrpSpPr>
          <p:cNvPr id="115" name="Group 4"/>
          <p:cNvGrpSpPr>
            <a:grpSpLocks/>
          </p:cNvGrpSpPr>
          <p:nvPr/>
        </p:nvGrpSpPr>
        <p:grpSpPr bwMode="auto">
          <a:xfrm>
            <a:off x="223198" y="4523317"/>
            <a:ext cx="914400" cy="946150"/>
            <a:chOff x="912" y="2496"/>
            <a:chExt cx="576" cy="596"/>
          </a:xfrm>
        </p:grpSpPr>
        <p:sp>
          <p:nvSpPr>
            <p:cNvPr id="116" name="Text Box 5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17" name="Text Box 6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119" name="Text Box 8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122" name="Text Box 11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123" name="Group 12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126" name="Rectangle 13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27" name="Line 14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28" name="Line 15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29" name="Line 16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30" name="Line 17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Text Box 19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sp>
        <p:nvSpPr>
          <p:cNvPr id="131" name="ZoneTexte 130"/>
          <p:cNvSpPr txBox="1"/>
          <p:nvPr/>
        </p:nvSpPr>
        <p:spPr>
          <a:xfrm>
            <a:off x="1118548" y="4153985"/>
            <a:ext cx="65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Nord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7659" y="4090485"/>
            <a:ext cx="53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Sud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048912" y="4067202"/>
            <a:ext cx="73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Ouest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537803" y="4123294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Nord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194552" y="406720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Est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8" name="Espace réservé de la date 1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39" name="Espace réservé du numéro de diapositive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140" name="Espace réservé du pied de page 1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Civique.thmx</Template>
  <TotalTime>5856</TotalTime>
  <Words>3174</Words>
  <Application>Microsoft Macintosh PowerPoint</Application>
  <PresentationFormat>Présentation à l'écran (4:3)</PresentationFormat>
  <Paragraphs>773</Paragraphs>
  <Slides>48</Slides>
  <Notes>16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Thème Office</vt:lpstr>
      <vt:lpstr>IFT 615 – Intelligence artificielle    Recherche heuristique</vt:lpstr>
      <vt:lpstr>Objectifs</vt:lpstr>
      <vt:lpstr>Exemple : trouver chemin dans ville</vt:lpstr>
      <vt:lpstr>Exemple : trouver chemin dans ville</vt:lpstr>
      <vt:lpstr>Exemple : Google Maps </vt:lpstr>
      <vt:lpstr>Exemple : livrer des colis</vt:lpstr>
      <vt:lpstr>Exemple : livrer des colis</vt:lpstr>
      <vt:lpstr>Exemple : navigation d’un robot</vt:lpstr>
      <vt:lpstr>Exemple : N-Puzzle</vt:lpstr>
      <vt:lpstr>Résolution de problèmes</vt:lpstr>
      <vt:lpstr>Résolution de problème par une recherche heuristique dans un graphe</vt:lpstr>
      <vt:lpstr>Problème de recherche dans un graphe</vt:lpstr>
      <vt:lpstr>Exemple : graphe d’une ville</vt:lpstr>
      <vt:lpstr>Exemple : trouver chemin dans une ville</vt:lpstr>
      <vt:lpstr>Rappel sur les algorithmes de recherche dans des graphes</vt:lpstr>
      <vt:lpstr>Algorithme A*</vt:lpstr>
      <vt:lpstr>Variables importantes : open et closed</vt:lpstr>
      <vt:lpstr>Insertion des nœuds dans open</vt:lpstr>
      <vt:lpstr>Définition de f</vt:lpstr>
      <vt:lpstr>Exemples de fonctions heuristiques</vt:lpstr>
      <vt:lpstr>Algorithme générique de  recherche dans un graphe</vt:lpstr>
      <vt:lpstr>Exemple A* avec recherche  dans une ville</vt:lpstr>
      <vt:lpstr>Exemple A* avec recherche  dans une ville</vt:lpstr>
      <vt:lpstr>D’autres algorithmes de recherche heuristique</vt:lpstr>
      <vt:lpstr>Non-optimalité de Greedy best-First Search</vt:lpstr>
      <vt:lpstr>Démo d’algorithmes de recherche dans un espace d’états</vt:lpstr>
      <vt:lpstr>Propriétés de A*</vt:lpstr>
      <vt:lpstr>Propriétés de A* : recherche en largeur</vt:lpstr>
      <vt:lpstr>Propriétés de A*</vt:lpstr>
      <vt:lpstr>Propriétés de A*</vt:lpstr>
      <vt:lpstr>Propriétés de A*</vt:lpstr>
      <vt:lpstr>Test sur la compréhension de A*</vt:lpstr>
      <vt:lpstr>Test sur la compréhension de A*</vt:lpstr>
      <vt:lpstr>Définition générique de f</vt:lpstr>
      <vt:lpstr>Variations de A*</vt:lpstr>
      <vt:lpstr>Variations de A*</vt:lpstr>
      <vt:lpstr>Exemple académique</vt:lpstr>
      <vt:lpstr>Classical Planning (A*)</vt:lpstr>
      <vt:lpstr>Présentation PowerPoint</vt:lpstr>
      <vt:lpstr>Application : jeux vidéos et cinéma</vt:lpstr>
      <vt:lpstr>Énoncé du problème</vt:lpstr>
      <vt:lpstr>Cadre générale de résolution  du problème</vt:lpstr>
      <vt:lpstr>Approche combinatoire  par décomposition en cellules</vt:lpstr>
      <vt:lpstr>Décomposer la carte en grille (occupancy grid) :  4-connected (illustré ici) ou 8-connected.  noeud : case occupée par le robot + orientation du robot</vt:lpstr>
      <vt:lpstr>Présentation PowerPoint</vt:lpstr>
      <vt:lpstr>Recherche heuristique:  pour quel type d’agent?</vt:lpstr>
      <vt:lpstr>Conclusion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 615 – Intelligence artificielle  Recherche heuristique</dc:title>
  <dc:subject/>
  <dc:creator>Hugo Larochelle</dc:creator>
  <cp:keywords/>
  <dc:description/>
  <cp:lastModifiedBy>Utilisateur de la version d'évaluation de Office 2004</cp:lastModifiedBy>
  <cp:revision>297</cp:revision>
  <dcterms:created xsi:type="dcterms:W3CDTF">2011-05-09T15:14:28Z</dcterms:created>
  <dcterms:modified xsi:type="dcterms:W3CDTF">2012-06-21T14:41:10Z</dcterms:modified>
  <cp:category/>
</cp:coreProperties>
</file>