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92" r:id="rId2"/>
    <p:sldId id="258" r:id="rId3"/>
    <p:sldId id="259" r:id="rId4"/>
    <p:sldId id="260" r:id="rId5"/>
    <p:sldId id="261" r:id="rId6"/>
    <p:sldId id="293" r:id="rId7"/>
    <p:sldId id="262" r:id="rId8"/>
    <p:sldId id="294" r:id="rId9"/>
    <p:sldId id="263" r:id="rId10"/>
    <p:sldId id="264" r:id="rId11"/>
    <p:sldId id="265" r:id="rId12"/>
    <p:sldId id="266" r:id="rId13"/>
    <p:sldId id="269" r:id="rId14"/>
    <p:sldId id="268" r:id="rId15"/>
    <p:sldId id="295" r:id="rId16"/>
    <p:sldId id="270" r:id="rId17"/>
    <p:sldId id="271" r:id="rId18"/>
    <p:sldId id="296" r:id="rId19"/>
    <p:sldId id="272" r:id="rId20"/>
    <p:sldId id="273" r:id="rId21"/>
    <p:sldId id="274" r:id="rId22"/>
    <p:sldId id="275" r:id="rId23"/>
    <p:sldId id="276" r:id="rId24"/>
    <p:sldId id="297" r:id="rId25"/>
    <p:sldId id="278" r:id="rId26"/>
    <p:sldId id="279" r:id="rId27"/>
    <p:sldId id="280" r:id="rId28"/>
    <p:sldId id="298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9" r:id="rId37"/>
    <p:sldId id="288" r:id="rId38"/>
    <p:sldId id="289" r:id="rId39"/>
    <p:sldId id="290" r:id="rId40"/>
    <p:sldId id="291" r:id="rId41"/>
  </p:sldIdLst>
  <p:sldSz cx="9144000" cy="6858000" type="screen4x3"/>
  <p:notesSz cx="6858000" cy="91440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800" autoAdjust="0"/>
  </p:normalViewPr>
  <p:slideViewPr>
    <p:cSldViewPr snapToGrid="0" snapToObjects="1">
      <p:cViewPr>
        <p:scale>
          <a:sx n="83" d="100"/>
          <a:sy n="83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B900B-4E04-444A-912F-CE20CE57486D}" type="datetimeFigureOut">
              <a:rPr lang="fr-CA" smtClean="0"/>
              <a:t>12-02-09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F992E-8896-854D-954B-B0D7E7EAD04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28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EA38E-80BD-3344-8C29-F9C1736B78D2}" type="datetimeFigureOut">
              <a:rPr lang="fr-CA" smtClean="0"/>
              <a:t>12-02-09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AEC78-AE16-A645-AA19-9BF2035CFA6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3371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CA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dirty="0">
              <a:ea typeface="ＭＳ Ｐゴシック" charset="-128"/>
              <a:cs typeface="ＭＳ Ｐゴシック" charset="-128"/>
            </a:endParaRPr>
          </a:p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z="1100" dirty="0">
              <a:ea typeface="ＭＳ Ｐゴシック" charset="-128"/>
              <a:cs typeface="ＭＳ Ｐゴシック" charset="-128"/>
            </a:endParaRPr>
          </a:p>
          <a:p>
            <a:endParaRPr lang="en-CA" sz="1100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>
              <a:lnSpc>
                <a:spcPct val="90000"/>
              </a:lnSpc>
            </a:pPr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>
              <a:lnSpc>
                <a:spcPct val="90000"/>
              </a:lnSpc>
            </a:pPr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CA" sz="3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550BB123-1E20-784A-8963-1322E62E6538}" type="slidenum">
              <a:rPr lang="en-US" altLang="ko-KR">
                <a:cs typeface="맑은 고딕" charset="0"/>
              </a:rPr>
              <a:pPr/>
              <a:t>2</a:t>
            </a:fld>
            <a:endParaRPr lang="en-US" altLang="ko-KR">
              <a:cs typeface="맑은 고딕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39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46274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CA" dirty="0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CA" sz="3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02545823-81B0-6C42-BD29-DF3151654822}" type="slidenum">
              <a:rPr lang="en-US" altLang="ko-KR">
                <a:cs typeface="맑은 고딕" charset="0"/>
              </a:rPr>
              <a:pPr/>
              <a:t>4</a:t>
            </a:fld>
            <a:endParaRPr lang="en-US" altLang="ko-KR">
              <a:cs typeface="맑은 고딕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>
              <a:ea typeface="ＭＳ Ｐゴシック" charset="-128"/>
              <a:cs typeface="ＭＳ Ｐゴシック" charset="-128"/>
            </a:endParaRPr>
          </a:p>
          <a:p>
            <a:endParaRPr lang="en-CA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1F3D-9BAC-7446-BF7F-94A8A99FCA0D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746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417E4-9AD7-8541-9780-45EEC1405BB0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766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2D0BE-B78B-454C-BC11-828A78AA259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2424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01600"/>
            <a:ext cx="8683625" cy="990600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7013" y="1244600"/>
            <a:ext cx="4265612" cy="5029200"/>
          </a:xfrm>
        </p:spPr>
        <p:txBody>
          <a:bodyPr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244600"/>
            <a:ext cx="4265613" cy="5029200"/>
          </a:xfrm>
        </p:spPr>
        <p:txBody>
          <a:bodyPr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fr-CA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1FEA8-78C4-8E41-8F2A-F8A0CB1C138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58543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1_Titre. Text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01600"/>
            <a:ext cx="8683625" cy="990600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244600"/>
            <a:ext cx="4265612" cy="5029200"/>
          </a:xfrm>
        </p:spPr>
        <p:txBody>
          <a:bodyPr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244600"/>
            <a:ext cx="4265613" cy="5029200"/>
          </a:xfrm>
        </p:spPr>
        <p:txBody>
          <a:bodyPr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fr-CA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1FEA8-78C4-8E41-8F2A-F8A0CB1C138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542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71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D879-BF2F-3642-AEB1-951FD9604AA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4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fr-CA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A612A-0751-9E42-95B4-628C007DB0E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54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fr-CA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C3F2A-EC3B-344D-B8A7-B8C2503E202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658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fr-CA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B3F5D-8C14-2B4D-BA4A-C833464EAF8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51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fr-CA" dirty="0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2C847-49EC-2741-8CB3-4070EB2432D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39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fr-CA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17B94-9A61-F145-9B59-30B38FD081A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24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CA" noProof="0" smtClean="0"/>
              <a:t>Faire glisser l'image vers l'espace réservé ou cliquer sur l'icône pour l'ajouter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fr-CA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F15F6-0BF6-DB4F-89D8-3A2332AF6A2D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782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839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03225" y="6438900"/>
            <a:ext cx="176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73413" y="64389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84950" y="6438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fld id="{ECA1FEA8-78C4-8E41-8F2A-F8A0CB1C138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1031" name="ZoneTexte 9"/>
          <p:cNvSpPr txBox="1">
            <a:spLocks noChangeArrowheads="1"/>
          </p:cNvSpPr>
          <p:nvPr/>
        </p:nvSpPr>
        <p:spPr bwMode="auto">
          <a:xfrm>
            <a:off x="7907338" y="66071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CA" sz="1800"/>
          </a:p>
        </p:txBody>
      </p:sp>
      <p:sp>
        <p:nvSpPr>
          <p:cNvPr id="83976" name="Rectangle 6"/>
          <p:cNvSpPr>
            <a:spLocks noChangeArrowheads="1"/>
          </p:cNvSpPr>
          <p:nvPr/>
        </p:nvSpPr>
        <p:spPr bwMode="auto">
          <a:xfrm>
            <a:off x="428625" y="6419850"/>
            <a:ext cx="8715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660066"/>
          </a:solidFill>
          <a:latin typeface="Arial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25000"/>
        <a:buFont typeface="Lucida Grande" charset="0"/>
        <a:buChar char="●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5000"/>
        <a:buFont typeface="Wingdings" charset="0"/>
        <a:buChar char="u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emf"/><Relationship Id="rId3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66900"/>
            <a:ext cx="77724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smtClean="0">
                <a:latin typeface="Arial" charset="0"/>
                <a:ea typeface="+mj-ea"/>
                <a:cs typeface="+mj-cs"/>
              </a:rPr>
              <a:t>IFT 615 – Intelligence artificielle</a:t>
            </a:r>
            <a:r>
              <a:rPr lang="en-US" smtClean="0">
                <a:latin typeface="Arial" charset="0"/>
                <a:ea typeface="+mj-ea"/>
                <a:cs typeface="+mj-cs"/>
              </a:rPr>
              <a:t/>
            </a:r>
            <a:br>
              <a:rPr lang="en-US" smtClean="0">
                <a:latin typeface="Arial" charset="0"/>
                <a:ea typeface="+mj-ea"/>
                <a:cs typeface="+mj-cs"/>
              </a:rPr>
            </a:br>
            <a:r>
              <a:rPr lang="fr-CA" smtClean="0">
                <a:latin typeface="Arial" charset="0"/>
                <a:ea typeface="+mj-ea"/>
                <a:cs typeface="+mj-cs"/>
              </a:rPr>
              <a:t/>
            </a:r>
            <a:br>
              <a:rPr lang="fr-CA" smtClean="0">
                <a:latin typeface="Arial" charset="0"/>
                <a:ea typeface="+mj-ea"/>
                <a:cs typeface="+mj-cs"/>
              </a:rPr>
            </a:br>
            <a:r>
              <a:rPr lang="fr-CA" sz="2000" smtClean="0">
                <a:solidFill>
                  <a:schemeClr val="tx1"/>
                </a:solidFill>
                <a:latin typeface="Arial" charset="0"/>
                <a:ea typeface="+mj-ea"/>
                <a:cs typeface="+mj-cs"/>
              </a:rPr>
              <a:t/>
            </a:r>
            <a:br>
              <a:rPr lang="fr-CA" sz="2000" smtClean="0">
                <a:solidFill>
                  <a:schemeClr val="tx1"/>
                </a:solidFill>
                <a:latin typeface="Arial" charset="0"/>
                <a:ea typeface="+mj-ea"/>
                <a:cs typeface="+mj-cs"/>
              </a:rPr>
            </a:br>
            <a:r>
              <a:rPr lang="fr-CA" sz="2400" smtClean="0">
                <a:latin typeface="Arial" charset="0"/>
                <a:ea typeface="+mj-ea"/>
                <a:cs typeface="+mj-cs"/>
              </a:rPr>
              <a:t/>
            </a:r>
            <a:br>
              <a:rPr lang="fr-CA" sz="2400" smtClean="0">
                <a:latin typeface="Arial" charset="0"/>
                <a:ea typeface="+mj-ea"/>
                <a:cs typeface="+mj-cs"/>
              </a:rPr>
            </a:br>
            <a:r>
              <a:rPr lang="fr-CA" sz="2400" smtClean="0">
                <a:latin typeface="Arial" charset="0"/>
                <a:ea typeface="+mj-ea"/>
                <a:cs typeface="+mj-cs"/>
              </a:rPr>
              <a:t>Raisonnement probabiliste</a:t>
            </a:r>
            <a:endParaRPr lang="fr-CA" sz="2400" dirty="0">
              <a:latin typeface="Arial" charset="0"/>
              <a:ea typeface="+mj-ea"/>
              <a:cs typeface="+mj-cs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smtClean="0">
                <a:latin typeface="Calibri" charset="0"/>
                <a:cs typeface="Calibri" charset="0"/>
              </a:rPr>
              <a:t>Hugo Larochelle</a:t>
            </a:r>
          </a:p>
          <a:p>
            <a:r>
              <a:rPr lang="fr-CA" smtClean="0">
                <a:latin typeface="Calibri" charset="0"/>
                <a:cs typeface="Calibri" charset="0"/>
              </a:rPr>
              <a:t>Département d’informatique</a:t>
            </a:r>
          </a:p>
          <a:p>
            <a:r>
              <a:rPr lang="fr-CA" smtClean="0">
                <a:latin typeface="Calibri" charset="0"/>
                <a:cs typeface="Calibri" charset="0"/>
              </a:rPr>
              <a:t>Université de Sherbrooke</a:t>
            </a:r>
          </a:p>
          <a:p>
            <a:r>
              <a:rPr lang="de-DE" sz="1800" smtClean="0">
                <a:solidFill>
                  <a:srgbClr val="000066"/>
                </a:solidFill>
                <a:latin typeface="Calibri" charset="0"/>
                <a:cs typeface="Calibri" charset="0"/>
              </a:rPr>
              <a:t>http://www.dmi.usherb.ca/~larocheh/cours/ift</a:t>
            </a:r>
            <a:r>
              <a:rPr lang="fr-CA" sz="1800" smtClean="0">
                <a:solidFill>
                  <a:srgbClr val="000066"/>
                </a:solidFill>
                <a:latin typeface="Calibri" charset="0"/>
                <a:cs typeface="Calibri" charset="0"/>
              </a:rPr>
              <a:t>615.html</a:t>
            </a:r>
            <a:endParaRPr lang="fr-CA" sz="1800">
              <a:solidFill>
                <a:srgbClr val="000066"/>
              </a:solidFill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83265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Probabilités: notions de base</a:t>
            </a:r>
            <a:endParaRPr lang="fr-CA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Exprime le degré de croyance</a:t>
            </a:r>
          </a:p>
          <a:p>
            <a:r>
              <a:rPr lang="fr-CA" dirty="0" smtClean="0"/>
              <a:t>Commencer avec un ensemble </a:t>
            </a:r>
            <a:r>
              <a:rPr lang="fr-CA" dirty="0" smtClean="0">
                <a:sym typeface="Symbol" charset="2"/>
              </a:rPr>
              <a:t> appelé </a:t>
            </a:r>
            <a:r>
              <a:rPr lang="fr-CA" b="1" dirty="0" smtClean="0">
                <a:sym typeface="Symbol" charset="2"/>
              </a:rPr>
              <a:t>espace d’échantillonnage</a:t>
            </a:r>
          </a:p>
          <a:p>
            <a:pPr lvl="1"/>
            <a:r>
              <a:rPr lang="fr-CA" dirty="0">
                <a:sym typeface="Symbol" charset="2"/>
              </a:rPr>
              <a:t>e</a:t>
            </a:r>
            <a:r>
              <a:rPr lang="fr-CA" dirty="0" smtClean="0">
                <a:sym typeface="Symbol" charset="2"/>
              </a:rPr>
              <a:t>xemple:  6 possibilités si on roule un dé</a:t>
            </a:r>
          </a:p>
          <a:p>
            <a:pPr lvl="1"/>
            <a:r>
              <a:rPr lang="fr-CA" dirty="0" smtClean="0">
                <a:sym typeface="Symbol" charset="2"/>
              </a:rPr>
              <a:t>    est un </a:t>
            </a:r>
            <a:r>
              <a:rPr lang="fr-CA" b="1" dirty="0" smtClean="0">
                <a:sym typeface="Symbol" charset="2"/>
              </a:rPr>
              <a:t>échantillon</a:t>
            </a:r>
            <a:r>
              <a:rPr lang="fr-CA" dirty="0" smtClean="0">
                <a:sym typeface="Symbol" charset="2"/>
              </a:rPr>
              <a:t> (un </a:t>
            </a:r>
            <a:r>
              <a:rPr lang="fr-CA" b="1" dirty="0" smtClean="0">
                <a:sym typeface="Symbol" charset="2"/>
              </a:rPr>
              <a:t>état</a:t>
            </a:r>
            <a:r>
              <a:rPr lang="fr-CA" dirty="0" smtClean="0">
                <a:sym typeface="Symbol" charset="2"/>
              </a:rPr>
              <a:t> ou un </a:t>
            </a:r>
            <a:r>
              <a:rPr lang="fr-CA" b="1" dirty="0" smtClean="0">
                <a:sym typeface="Symbol" charset="2"/>
              </a:rPr>
              <a:t>événement atomique</a:t>
            </a:r>
            <a:r>
              <a:rPr lang="fr-CA" dirty="0" smtClean="0">
                <a:sym typeface="Symbol" charset="2"/>
              </a:rPr>
              <a:t>)</a:t>
            </a:r>
          </a:p>
          <a:p>
            <a:r>
              <a:rPr lang="fr-CA" dirty="0" smtClean="0">
                <a:sym typeface="Symbol" charset="2"/>
              </a:rPr>
              <a:t>Un </a:t>
            </a:r>
            <a:r>
              <a:rPr lang="fr-CA" b="1" dirty="0" smtClean="0">
                <a:sym typeface="Symbol" charset="2"/>
              </a:rPr>
              <a:t>modèle de probabilités </a:t>
            </a:r>
            <a:r>
              <a:rPr lang="fr-CA" dirty="0" smtClean="0">
                <a:sym typeface="Symbol" charset="2"/>
              </a:rPr>
              <a:t>est avec une distribution de probabilité </a:t>
            </a:r>
            <a:r>
              <a:rPr lang="fr-CA" i="1" dirty="0" smtClean="0">
                <a:sym typeface="Symbol" charset="2"/>
              </a:rPr>
              <a:t>P</a:t>
            </a:r>
            <a:r>
              <a:rPr lang="fr-CA" dirty="0" smtClean="0">
                <a:sym typeface="Symbol" charset="2"/>
              </a:rPr>
              <a:t>() pour chaque élément  , telle que</a:t>
            </a:r>
          </a:p>
          <a:p>
            <a:pPr lvl="1"/>
            <a:r>
              <a:rPr lang="fr-CA" dirty="0" smtClean="0">
                <a:sym typeface="Symbol" charset="2"/>
              </a:rPr>
              <a:t>0  </a:t>
            </a:r>
            <a:r>
              <a:rPr lang="fr-CA" i="1" dirty="0" smtClean="0">
                <a:sym typeface="Symbol" charset="2"/>
              </a:rPr>
              <a:t>P</a:t>
            </a:r>
            <a:r>
              <a:rPr lang="fr-CA" dirty="0" smtClean="0">
                <a:sym typeface="Symbol" charset="2"/>
              </a:rPr>
              <a:t>()  1</a:t>
            </a:r>
          </a:p>
          <a:p>
            <a:pPr lvl="1"/>
            <a:r>
              <a:rPr lang="fr-CA" dirty="0" smtClean="0">
                <a:sym typeface="Symbol" charset="2"/>
              </a:rPr>
              <a:t></a:t>
            </a:r>
            <a:r>
              <a:rPr lang="fr-CA" baseline="-25000" dirty="0" smtClean="0">
                <a:sym typeface="Symbol" charset="2"/>
              </a:rPr>
              <a:t></a:t>
            </a:r>
            <a:r>
              <a:rPr lang="fr-CA" baseline="-25000" dirty="0">
                <a:sym typeface="Symbol" charset="2"/>
              </a:rPr>
              <a:t> </a:t>
            </a:r>
            <a:r>
              <a:rPr lang="fr-CA" dirty="0">
                <a:sym typeface="Symbol" charset="2"/>
              </a:rPr>
              <a:t> </a:t>
            </a:r>
            <a:r>
              <a:rPr lang="fr-CA" i="1" dirty="0" smtClean="0">
                <a:sym typeface="Symbol" charset="2"/>
              </a:rPr>
              <a:t>P</a:t>
            </a:r>
            <a:r>
              <a:rPr lang="fr-CA" dirty="0" smtClean="0">
                <a:sym typeface="Symbol" charset="2"/>
              </a:rPr>
              <a:t>() = 1</a:t>
            </a:r>
          </a:p>
          <a:p>
            <a:r>
              <a:rPr lang="fr-CA" dirty="0" smtClean="0">
                <a:sym typeface="Symbol" charset="2"/>
              </a:rPr>
              <a:t>Exemple du dé: </a:t>
            </a:r>
            <a:r>
              <a:rPr lang="fr-CA" i="1" dirty="0" smtClean="0">
                <a:sym typeface="Symbol" charset="2"/>
              </a:rPr>
              <a:t>P</a:t>
            </a:r>
            <a:r>
              <a:rPr lang="fr-CA" dirty="0" smtClean="0">
                <a:sym typeface="Symbol" charset="2"/>
              </a:rPr>
              <a:t>(1)=</a:t>
            </a:r>
            <a:r>
              <a:rPr lang="fr-CA" i="1" dirty="0" smtClean="0">
                <a:sym typeface="Symbol" charset="2"/>
              </a:rPr>
              <a:t>P</a:t>
            </a:r>
            <a:r>
              <a:rPr lang="fr-CA" dirty="0" smtClean="0">
                <a:sym typeface="Symbol" charset="2"/>
              </a:rPr>
              <a:t>(2)=</a:t>
            </a:r>
            <a:r>
              <a:rPr lang="fr-CA" i="1" dirty="0" smtClean="0">
                <a:sym typeface="Symbol" charset="2"/>
              </a:rPr>
              <a:t>P</a:t>
            </a:r>
            <a:r>
              <a:rPr lang="fr-CA" dirty="0" smtClean="0">
                <a:sym typeface="Symbol" charset="2"/>
              </a:rPr>
              <a:t>(3)=</a:t>
            </a:r>
            <a:r>
              <a:rPr lang="fr-CA" i="1" dirty="0" smtClean="0">
                <a:sym typeface="Symbol" charset="2"/>
              </a:rPr>
              <a:t>P</a:t>
            </a:r>
            <a:r>
              <a:rPr lang="fr-CA" dirty="0" smtClean="0">
                <a:sym typeface="Symbol" charset="2"/>
              </a:rPr>
              <a:t>(4)=</a:t>
            </a:r>
            <a:r>
              <a:rPr lang="fr-CA" i="1" dirty="0" smtClean="0">
                <a:sym typeface="Symbol" charset="2"/>
              </a:rPr>
              <a:t>P</a:t>
            </a:r>
            <a:r>
              <a:rPr lang="fr-CA" dirty="0" smtClean="0">
                <a:sym typeface="Symbol" charset="2"/>
              </a:rPr>
              <a:t>(5)=</a:t>
            </a:r>
            <a:r>
              <a:rPr lang="fr-CA" i="1" dirty="0" smtClean="0">
                <a:sym typeface="Symbol" charset="2"/>
              </a:rPr>
              <a:t>P</a:t>
            </a:r>
            <a:r>
              <a:rPr lang="fr-CA" dirty="0" smtClean="0">
                <a:sym typeface="Symbol" charset="2"/>
              </a:rPr>
              <a:t>(6)=1/6</a:t>
            </a:r>
          </a:p>
          <a:p>
            <a:r>
              <a:rPr lang="fr-CA" dirty="0" smtClean="0">
                <a:sym typeface="Symbol" charset="2"/>
              </a:rPr>
              <a:t>Un </a:t>
            </a:r>
            <a:r>
              <a:rPr lang="fr-CA" b="1" dirty="0" smtClean="0">
                <a:sym typeface="Symbol" charset="2"/>
              </a:rPr>
              <a:t>événement</a:t>
            </a:r>
            <a:r>
              <a:rPr lang="fr-CA" dirty="0" smtClean="0">
                <a:sym typeface="Symbol" charset="2"/>
              </a:rPr>
              <a:t> est un sous-ensemble de </a:t>
            </a:r>
          </a:p>
          <a:p>
            <a:r>
              <a:rPr lang="fr-CA" dirty="0" smtClean="0">
                <a:sym typeface="Symbol" charset="2"/>
              </a:rPr>
              <a:t>Probabilité d’un événement</a:t>
            </a:r>
          </a:p>
          <a:p>
            <a:pPr lvl="1"/>
            <a:r>
              <a:rPr lang="fr-CA" i="1" dirty="0" smtClean="0">
                <a:sym typeface="Symbol" charset="2"/>
              </a:rPr>
              <a:t>P</a:t>
            </a:r>
            <a:r>
              <a:rPr lang="fr-CA" dirty="0" smtClean="0">
                <a:sym typeface="Symbol" charset="2"/>
              </a:rPr>
              <a:t>(A)=</a:t>
            </a:r>
            <a:r>
              <a:rPr lang="fr-CA" baseline="-25000" dirty="0" smtClean="0">
                <a:sym typeface="Symbol" charset="2"/>
              </a:rPr>
              <a:t>{A}</a:t>
            </a:r>
            <a:r>
              <a:rPr lang="fr-CA" dirty="0" smtClean="0">
                <a:sym typeface="Symbol" charset="2"/>
              </a:rPr>
              <a:t> </a:t>
            </a:r>
            <a:r>
              <a:rPr lang="fr-CA" i="1" dirty="0" smtClean="0">
                <a:sym typeface="Symbol" charset="2"/>
              </a:rPr>
              <a:t>P</a:t>
            </a:r>
            <a:r>
              <a:rPr lang="fr-CA" dirty="0" smtClean="0">
                <a:sym typeface="Symbol" charset="2"/>
              </a:rPr>
              <a:t>()</a:t>
            </a:r>
          </a:p>
          <a:p>
            <a:r>
              <a:rPr lang="fr-CA" dirty="0" smtClean="0">
                <a:sym typeface="Symbol" charset="2"/>
              </a:rPr>
              <a:t>Exemple du dé: </a:t>
            </a:r>
            <a:r>
              <a:rPr lang="fr-CA" i="1" dirty="0" smtClean="0">
                <a:sym typeface="Symbol" charset="2"/>
              </a:rPr>
              <a:t>P</a:t>
            </a:r>
            <a:r>
              <a:rPr lang="fr-CA" dirty="0" smtClean="0">
                <a:sym typeface="Symbol" charset="2"/>
              </a:rPr>
              <a:t>(</a:t>
            </a:r>
            <a:r>
              <a:rPr lang="fr-CA" dirty="0">
                <a:sym typeface="Symbol" charset="2"/>
              </a:rPr>
              <a:t>D</a:t>
            </a:r>
            <a:r>
              <a:rPr lang="fr-CA" dirty="0" smtClean="0">
                <a:sym typeface="Symbol" charset="2"/>
              </a:rPr>
              <a:t>é est &lt; 4) = </a:t>
            </a:r>
            <a:r>
              <a:rPr lang="fr-CA" i="1" dirty="0" smtClean="0">
                <a:sym typeface="Symbol" charset="2"/>
              </a:rPr>
              <a:t>P</a:t>
            </a:r>
            <a:r>
              <a:rPr lang="fr-CA" dirty="0">
                <a:sym typeface="Symbol" charset="2"/>
              </a:rPr>
              <a:t>(</a:t>
            </a:r>
            <a:r>
              <a:rPr lang="fr-CA" dirty="0" smtClean="0">
                <a:sym typeface="Symbol" charset="2"/>
              </a:rPr>
              <a:t>=1 </a:t>
            </a:r>
            <a:r>
              <a:rPr lang="fr-CA" dirty="0">
                <a:sym typeface="Symbol" charset="2"/>
              </a:rPr>
              <a:t> =</a:t>
            </a:r>
            <a:r>
              <a:rPr lang="fr-CA" dirty="0" smtClean="0">
                <a:sym typeface="Symbol" charset="2"/>
              </a:rPr>
              <a:t>2 </a:t>
            </a:r>
            <a:r>
              <a:rPr lang="fr-CA" dirty="0">
                <a:sym typeface="Symbol" charset="2"/>
              </a:rPr>
              <a:t> =</a:t>
            </a:r>
            <a:r>
              <a:rPr lang="fr-CA" dirty="0" smtClean="0">
                <a:sym typeface="Symbol" charset="2"/>
              </a:rPr>
              <a:t>3) = 1/6+1/6+1/6 = 1/2</a:t>
            </a:r>
            <a:endParaRPr lang="fr-CA" dirty="0">
              <a:sym typeface="Symbol" charset="2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10</a:t>
            </a:fld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Variable aléatoire</a:t>
            </a:r>
            <a:endParaRPr lang="fr-CA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3263"/>
            <a:ext cx="8229600" cy="4525963"/>
          </a:xfrm>
        </p:spPr>
        <p:txBody>
          <a:bodyPr/>
          <a:lstStyle/>
          <a:p>
            <a:r>
              <a:rPr lang="fr-CA" dirty="0" smtClean="0">
                <a:sym typeface="Symbol" charset="2"/>
              </a:rPr>
              <a:t>Une </a:t>
            </a:r>
            <a:r>
              <a:rPr lang="fr-CA" b="1" dirty="0" smtClean="0">
                <a:sym typeface="Symbol" charset="2"/>
              </a:rPr>
              <a:t>variable aléatoire </a:t>
            </a:r>
            <a:r>
              <a:rPr lang="fr-CA" dirty="0" smtClean="0">
                <a:sym typeface="Symbol" charset="2"/>
              </a:rPr>
              <a:t>est une variable décrivant </a:t>
            </a:r>
            <a:r>
              <a:rPr lang="fr-CA" b="1" dirty="0" smtClean="0">
                <a:sym typeface="Symbol" charset="2"/>
              </a:rPr>
              <a:t>une partie </a:t>
            </a:r>
            <a:r>
              <a:rPr lang="fr-CA" dirty="0" smtClean="0">
                <a:sym typeface="Symbol" charset="2"/>
              </a:rPr>
              <a:t>des connaissances incertaines (on la note avec une </a:t>
            </a:r>
            <a:r>
              <a:rPr lang="fr-CA" b="1" dirty="0" smtClean="0">
                <a:sym typeface="Symbol" charset="2"/>
              </a:rPr>
              <a:t>première lettre majuscule</a:t>
            </a:r>
            <a:r>
              <a:rPr lang="fr-CA" dirty="0" smtClean="0">
                <a:sym typeface="Symbol" charset="2"/>
              </a:rPr>
              <a:t>)</a:t>
            </a:r>
          </a:p>
          <a:p>
            <a:r>
              <a:rPr lang="fr-CA" dirty="0" smtClean="0">
                <a:sym typeface="Symbol" charset="2"/>
              </a:rPr>
              <a:t>Chaque variable a un </a:t>
            </a:r>
            <a:r>
              <a:rPr lang="fr-CA" b="1" dirty="0" smtClean="0">
                <a:sym typeface="Symbol" charset="2"/>
              </a:rPr>
              <a:t>domaine</a:t>
            </a:r>
            <a:r>
              <a:rPr lang="fr-CA" dirty="0" smtClean="0">
                <a:sym typeface="Symbol" charset="2"/>
              </a:rPr>
              <a:t> de valeurs qu’elle peut prendre </a:t>
            </a:r>
          </a:p>
          <a:p>
            <a:pPr lvl="1"/>
            <a:r>
              <a:rPr lang="fr-CA" dirty="0" smtClean="0">
                <a:sym typeface="Symbol" charset="2"/>
              </a:rPr>
              <a:t>on peut voir une variable comme une fonction définie sur l’espace d’échantillonnage et donnant une valeur à chaque échantillon en entrée</a:t>
            </a:r>
          </a:p>
          <a:p>
            <a:r>
              <a:rPr lang="fr-CA" b="1" dirty="0" smtClean="0">
                <a:sym typeface="Symbol" charset="2"/>
              </a:rPr>
              <a:t>Types de variables aléatoires</a:t>
            </a:r>
            <a:r>
              <a:rPr lang="fr-CA" dirty="0" smtClean="0">
                <a:sym typeface="Symbol" charset="2"/>
              </a:rPr>
              <a:t>:</a:t>
            </a:r>
          </a:p>
          <a:p>
            <a:pPr lvl="1"/>
            <a:r>
              <a:rPr lang="fr-CA" b="1" dirty="0" smtClean="0">
                <a:sym typeface="Symbol" charset="2"/>
              </a:rPr>
              <a:t>Booléennes</a:t>
            </a:r>
            <a:r>
              <a:rPr lang="fr-FR" dirty="0" smtClean="0">
                <a:sym typeface="Symbol" charset="2"/>
              </a:rPr>
              <a:t>:</a:t>
            </a:r>
            <a:r>
              <a:rPr lang="fr-CA" dirty="0" smtClean="0">
                <a:sym typeface="Symbol" charset="2"/>
              </a:rPr>
              <a:t> le domaine est {</a:t>
            </a:r>
            <a:r>
              <a:rPr lang="fr-CA" i="1" dirty="0" err="1" smtClean="0">
                <a:sym typeface="Symbol" charset="2"/>
              </a:rPr>
              <a:t>true</a:t>
            </a:r>
            <a:r>
              <a:rPr lang="fr-CA" dirty="0" smtClean="0">
                <a:sym typeface="Symbol" charset="2"/>
              </a:rPr>
              <a:t>, </a:t>
            </a:r>
            <a:r>
              <a:rPr lang="fr-CA" i="1" dirty="0" smtClean="0">
                <a:sym typeface="Symbol" charset="2"/>
              </a:rPr>
              <a:t>false</a:t>
            </a:r>
            <a:r>
              <a:rPr lang="fr-CA" dirty="0" smtClean="0">
                <a:sym typeface="Symbol" charset="2"/>
              </a:rPr>
              <a:t>}</a:t>
            </a:r>
          </a:p>
          <a:p>
            <a:pPr lvl="2"/>
            <a:r>
              <a:rPr lang="fr-FR" dirty="0"/>
              <a:t>exemple: </a:t>
            </a:r>
            <a:r>
              <a:rPr lang="fr-FR" i="1" dirty="0"/>
              <a:t>Carie</a:t>
            </a:r>
            <a:r>
              <a:rPr lang="fr-FR" dirty="0"/>
              <a:t> </a:t>
            </a:r>
            <a:r>
              <a:rPr lang="fr-FR" dirty="0">
                <a:sym typeface="Symbol" charset="2"/>
              </a:rPr>
              <a:t> </a:t>
            </a:r>
            <a:r>
              <a:rPr lang="fr-FR" dirty="0" smtClean="0">
                <a:sym typeface="Symbol" charset="2"/>
              </a:rPr>
              <a:t>{</a:t>
            </a:r>
            <a:r>
              <a:rPr lang="fr-FR" i="1" dirty="0" err="1" smtClean="0">
                <a:sym typeface="Symbol" charset="2"/>
              </a:rPr>
              <a:t>true</a:t>
            </a:r>
            <a:r>
              <a:rPr lang="fr-FR" dirty="0">
                <a:sym typeface="Symbol" charset="2"/>
              </a:rPr>
              <a:t>, </a:t>
            </a:r>
            <a:r>
              <a:rPr lang="fr-FR" i="1" dirty="0" smtClean="0">
                <a:sym typeface="Symbol" charset="2"/>
              </a:rPr>
              <a:t>false</a:t>
            </a:r>
            <a:r>
              <a:rPr lang="fr-FR" dirty="0" smtClean="0">
                <a:sym typeface="Symbol" charset="2"/>
              </a:rPr>
              <a:t>} </a:t>
            </a:r>
            <a:r>
              <a:rPr lang="fr-FR" dirty="0"/>
              <a:t>(ai-je la carie?)</a:t>
            </a:r>
          </a:p>
          <a:p>
            <a:pPr lvl="1"/>
            <a:r>
              <a:rPr lang="fr-CA" b="1" dirty="0" smtClean="0">
                <a:sym typeface="Symbol" charset="2"/>
              </a:rPr>
              <a:t>Discrètes</a:t>
            </a:r>
            <a:r>
              <a:rPr lang="fr-CA" dirty="0" smtClean="0">
                <a:sym typeface="Symbol" charset="2"/>
              </a:rPr>
              <a:t>: le domaine est énumérable</a:t>
            </a:r>
          </a:p>
          <a:p>
            <a:pPr lvl="2"/>
            <a:r>
              <a:rPr lang="fr-FR" i="1" dirty="0"/>
              <a:t>Météo</a:t>
            </a:r>
            <a:r>
              <a:rPr lang="fr-FR" dirty="0"/>
              <a:t> </a:t>
            </a:r>
            <a:r>
              <a:rPr lang="fr-FR" dirty="0">
                <a:sym typeface="Symbol" charset="2"/>
              </a:rPr>
              <a:t></a:t>
            </a:r>
            <a:r>
              <a:rPr lang="fr-FR" dirty="0"/>
              <a:t> </a:t>
            </a:r>
            <a:r>
              <a:rPr lang="fr-FR" dirty="0" smtClean="0"/>
              <a:t>{</a:t>
            </a:r>
            <a:r>
              <a:rPr lang="fr-FR" i="1" dirty="0" smtClean="0"/>
              <a:t>soleil</a:t>
            </a:r>
            <a:r>
              <a:rPr lang="fr-FR" dirty="0"/>
              <a:t>, </a:t>
            </a:r>
            <a:r>
              <a:rPr lang="fr-FR" i="1" dirty="0"/>
              <a:t>pluie</a:t>
            </a:r>
            <a:r>
              <a:rPr lang="fr-FR" dirty="0"/>
              <a:t>, </a:t>
            </a:r>
            <a:r>
              <a:rPr lang="fr-FR" i="1" dirty="0"/>
              <a:t>nuageux</a:t>
            </a:r>
            <a:r>
              <a:rPr lang="fr-FR" dirty="0"/>
              <a:t>, </a:t>
            </a:r>
            <a:r>
              <a:rPr lang="fr-FR" i="1" dirty="0" smtClean="0"/>
              <a:t>neige</a:t>
            </a:r>
            <a:r>
              <a:rPr lang="fr-FR" dirty="0" smtClean="0"/>
              <a:t>}</a:t>
            </a:r>
            <a:endParaRPr lang="fr-CA" dirty="0" smtClean="0">
              <a:sym typeface="Symbol" charset="2"/>
            </a:endParaRPr>
          </a:p>
          <a:p>
            <a:pPr lvl="1"/>
            <a:r>
              <a:rPr lang="fr-CA" b="1" dirty="0" smtClean="0">
                <a:sym typeface="Symbol" charset="2"/>
              </a:rPr>
              <a:t>Continues</a:t>
            </a:r>
            <a:r>
              <a:rPr lang="fr-CA" dirty="0" smtClean="0">
                <a:sym typeface="Symbol" charset="2"/>
              </a:rPr>
              <a:t>: le domaine est continu (par exemple, l’ensemble des réels)</a:t>
            </a:r>
          </a:p>
          <a:p>
            <a:pPr lvl="2"/>
            <a:r>
              <a:rPr lang="fr-CA" dirty="0" smtClean="0">
                <a:sym typeface="Symbol" charset="2"/>
              </a:rPr>
              <a:t>exemple: </a:t>
            </a:r>
            <a:r>
              <a:rPr lang="fr-CA" i="1" dirty="0">
                <a:sym typeface="Symbol" charset="2"/>
              </a:rPr>
              <a:t>X</a:t>
            </a:r>
            <a:r>
              <a:rPr lang="fr-CA" dirty="0" smtClean="0">
                <a:sym typeface="Symbol" charset="2"/>
              </a:rPr>
              <a:t> = 4.0, </a:t>
            </a:r>
            <a:r>
              <a:rPr lang="fr-CA" dirty="0" err="1" smtClean="0">
                <a:sym typeface="Symbol" charset="2"/>
              </a:rPr>
              <a:t>P</a:t>
            </a:r>
            <a:r>
              <a:rPr lang="fr-CA" i="1" dirty="0" err="1" smtClean="0">
                <a:sym typeface="Symbol" charset="2"/>
              </a:rPr>
              <a:t>ositionX</a:t>
            </a:r>
            <a:r>
              <a:rPr lang="fr-CA" dirty="0" smtClean="0">
                <a:sym typeface="Symbol" charset="2"/>
              </a:rPr>
              <a:t>  10.0, S</a:t>
            </a:r>
            <a:r>
              <a:rPr lang="fr-CA" i="1" dirty="0" smtClean="0">
                <a:sym typeface="Symbol" charset="2"/>
              </a:rPr>
              <a:t>peed</a:t>
            </a:r>
            <a:r>
              <a:rPr lang="fr-CA" dirty="0" smtClean="0">
                <a:sym typeface="Symbol" charset="2"/>
              </a:rPr>
              <a:t>  20.5</a:t>
            </a:r>
          </a:p>
          <a:p>
            <a:r>
              <a:rPr lang="fr-CA" dirty="0" smtClean="0">
                <a:sym typeface="Symbol" charset="2"/>
              </a:rPr>
              <a:t>P induit une </a:t>
            </a:r>
            <a:r>
              <a:rPr lang="fr-CA" b="1" dirty="0" smtClean="0">
                <a:sym typeface="Symbol" charset="2"/>
              </a:rPr>
              <a:t>distribution de probabilité </a:t>
            </a:r>
            <a:r>
              <a:rPr lang="fr-CA" dirty="0" smtClean="0">
                <a:sym typeface="Symbol" charset="2"/>
              </a:rPr>
              <a:t>pour chaque variable aléatoire </a:t>
            </a:r>
            <a:r>
              <a:rPr lang="fr-CA" i="1" dirty="0" smtClean="0">
                <a:sym typeface="Symbol" charset="2"/>
              </a:rPr>
              <a:t>X</a:t>
            </a:r>
          </a:p>
          <a:p>
            <a:pPr lvl="1"/>
            <a:r>
              <a:rPr lang="fr-CA" i="1" dirty="0" smtClean="0">
                <a:sym typeface="Symbol" charset="2"/>
              </a:rPr>
              <a:t>P</a:t>
            </a:r>
            <a:r>
              <a:rPr lang="fr-CA" dirty="0" smtClean="0">
                <a:sym typeface="Symbol" charset="2"/>
              </a:rPr>
              <a:t>(</a:t>
            </a:r>
            <a:r>
              <a:rPr lang="fr-CA" i="1" dirty="0" smtClean="0">
                <a:sym typeface="Symbol" charset="2"/>
              </a:rPr>
              <a:t>X</a:t>
            </a:r>
            <a:r>
              <a:rPr lang="fr-CA" dirty="0" smtClean="0">
                <a:sym typeface="Symbol" charset="2"/>
              </a:rPr>
              <a:t>=</a:t>
            </a:r>
            <a:r>
              <a:rPr lang="fr-CA" i="1" dirty="0" smtClean="0">
                <a:sym typeface="Symbol" charset="2"/>
              </a:rPr>
              <a:t>xi</a:t>
            </a:r>
            <a:r>
              <a:rPr lang="fr-CA" dirty="0" smtClean="0">
                <a:sym typeface="Symbol" charset="2"/>
              </a:rPr>
              <a:t>) = </a:t>
            </a:r>
            <a:r>
              <a:rPr lang="fr-CA" baseline="-25000" dirty="0" smtClean="0">
                <a:sym typeface="Symbol" charset="2"/>
              </a:rPr>
              <a:t>{: </a:t>
            </a:r>
            <a:r>
              <a:rPr lang="fr-CA" i="1" baseline="-25000" dirty="0" smtClean="0">
                <a:sym typeface="Symbol" charset="2"/>
              </a:rPr>
              <a:t>X</a:t>
            </a:r>
            <a:r>
              <a:rPr lang="fr-CA" baseline="-25000" dirty="0" smtClean="0">
                <a:sym typeface="Symbol" charset="2"/>
              </a:rPr>
              <a:t>()=xi }</a:t>
            </a:r>
            <a:r>
              <a:rPr lang="fr-CA" dirty="0" smtClean="0">
                <a:sym typeface="Symbol" charset="2"/>
              </a:rPr>
              <a:t> </a:t>
            </a:r>
            <a:r>
              <a:rPr lang="fr-CA" i="1" dirty="0" smtClean="0">
                <a:sym typeface="Symbol" charset="2"/>
              </a:rPr>
              <a:t>P</a:t>
            </a:r>
            <a:r>
              <a:rPr lang="fr-CA" dirty="0" smtClean="0">
                <a:sym typeface="Symbol" charset="2"/>
              </a:rPr>
              <a:t>()</a:t>
            </a:r>
          </a:p>
          <a:p>
            <a:pPr lvl="1"/>
            <a:r>
              <a:rPr lang="fr-CA" dirty="0" smtClean="0">
                <a:sym typeface="Symbol" charset="2"/>
              </a:rPr>
              <a:t>exemple du dé: </a:t>
            </a:r>
            <a:r>
              <a:rPr lang="fr-CA" i="1" dirty="0" smtClean="0">
                <a:sym typeface="Symbol" charset="2"/>
              </a:rPr>
              <a:t>P</a:t>
            </a:r>
            <a:r>
              <a:rPr lang="fr-CA" dirty="0" smtClean="0">
                <a:sym typeface="Symbol" charset="2"/>
              </a:rPr>
              <a:t>( </a:t>
            </a:r>
            <a:r>
              <a:rPr lang="fr-CA" i="1" dirty="0" err="1" smtClean="0">
                <a:sym typeface="Symbol" charset="2"/>
              </a:rPr>
              <a:t>NombreImpaire</a:t>
            </a:r>
            <a:r>
              <a:rPr lang="fr-CA" dirty="0" smtClean="0">
                <a:sym typeface="Symbol" charset="2"/>
              </a:rPr>
              <a:t> = </a:t>
            </a:r>
            <a:r>
              <a:rPr lang="fr-CA" i="1" dirty="0" err="1" smtClean="0">
                <a:sym typeface="Symbol" charset="2"/>
              </a:rPr>
              <a:t>true</a:t>
            </a:r>
            <a:r>
              <a:rPr lang="fr-CA" dirty="0" smtClean="0">
                <a:sym typeface="Symbol" charset="2"/>
              </a:rPr>
              <a:t>) = </a:t>
            </a:r>
            <a:r>
              <a:rPr lang="fr-CA" i="1" dirty="0" smtClean="0">
                <a:sym typeface="Symbol" charset="2"/>
              </a:rPr>
              <a:t>P</a:t>
            </a:r>
            <a:r>
              <a:rPr lang="fr-CA" dirty="0" smtClean="0">
                <a:sym typeface="Symbol" charset="2"/>
              </a:rPr>
              <a:t>(1)+</a:t>
            </a:r>
            <a:r>
              <a:rPr lang="fr-CA" i="1" dirty="0" smtClean="0">
                <a:sym typeface="Symbol" charset="2"/>
              </a:rPr>
              <a:t>P</a:t>
            </a:r>
            <a:r>
              <a:rPr lang="fr-CA" dirty="0" smtClean="0">
                <a:sym typeface="Symbol" charset="2"/>
              </a:rPr>
              <a:t>(3)+</a:t>
            </a:r>
            <a:r>
              <a:rPr lang="fr-CA" i="1" dirty="0" smtClean="0">
                <a:sym typeface="Symbol" charset="2"/>
              </a:rPr>
              <a:t>P</a:t>
            </a:r>
            <a:r>
              <a:rPr lang="fr-CA" dirty="0" smtClean="0">
                <a:sym typeface="Symbol" charset="2"/>
              </a:rPr>
              <a:t>(5) = 1/6+1/6+1/6=1/2</a:t>
            </a:r>
            <a:endParaRPr lang="fr-CA" dirty="0">
              <a:sym typeface="Symbol" charset="2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Hugo </a:t>
            </a:r>
            <a:r>
              <a:rPr lang="de-DE" dirty="0" err="1" smtClean="0"/>
              <a:t>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11</a:t>
            </a:fld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Propositions</a:t>
            </a: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ym typeface="Symbol" charset="2"/>
              </a:rPr>
              <a:t>Une </a:t>
            </a:r>
            <a:r>
              <a:rPr lang="fr-FR" b="1" dirty="0" smtClean="0">
                <a:sym typeface="Symbol" charset="2"/>
              </a:rPr>
              <a:t>proposition</a:t>
            </a:r>
            <a:r>
              <a:rPr lang="fr-FR" dirty="0" smtClean="0">
                <a:sym typeface="Symbol" charset="2"/>
              </a:rPr>
              <a:t> est une assertion de ce qui est vrai, c.-à-d., une assertion sur la valeur d’une variable</a:t>
            </a:r>
          </a:p>
          <a:p>
            <a:pPr lvl="1"/>
            <a:r>
              <a:rPr lang="fr-FR" dirty="0">
                <a:sym typeface="Symbol" charset="2"/>
              </a:rPr>
              <a:t>e</a:t>
            </a:r>
            <a:r>
              <a:rPr lang="fr-FR" dirty="0" smtClean="0">
                <a:sym typeface="Symbol" charset="2"/>
              </a:rPr>
              <a:t>n d’autre mots, un événement (ensemble d’échantillons ou d’événements atomiques) pour lequel la proposition est vraie</a:t>
            </a:r>
          </a:p>
          <a:p>
            <a:pPr lvl="2"/>
            <a:r>
              <a:rPr lang="fr-FR" dirty="0" smtClean="0">
                <a:sym typeface="Symbol" charset="2"/>
              </a:rPr>
              <a:t>exemple: </a:t>
            </a:r>
            <a:r>
              <a:rPr lang="fr-FR" i="1" dirty="0" smtClean="0">
                <a:sym typeface="Symbol" charset="2"/>
              </a:rPr>
              <a:t>Carie</a:t>
            </a:r>
            <a:r>
              <a:rPr lang="fr-FR" dirty="0" smtClean="0">
                <a:sym typeface="Symbol" charset="2"/>
              </a:rPr>
              <a:t> = </a:t>
            </a:r>
            <a:r>
              <a:rPr lang="fr-FR" i="1" dirty="0" err="1" smtClean="0">
                <a:sym typeface="Symbol" charset="2"/>
              </a:rPr>
              <a:t>true</a:t>
            </a:r>
            <a:r>
              <a:rPr lang="fr-FR" dirty="0" smtClean="0">
                <a:sym typeface="Symbol" charset="2"/>
              </a:rPr>
              <a:t>, qu’on va aussi noter carie</a:t>
            </a:r>
          </a:p>
          <a:p>
            <a:r>
              <a:rPr lang="fr-FR" dirty="0" smtClean="0">
                <a:sym typeface="Symbol" charset="2"/>
              </a:rPr>
              <a:t>Étant données deux variables booléennes </a:t>
            </a:r>
            <a:r>
              <a:rPr lang="fr-FR" i="1" dirty="0" smtClean="0">
                <a:sym typeface="Symbol" charset="2"/>
              </a:rPr>
              <a:t>A</a:t>
            </a:r>
            <a:r>
              <a:rPr lang="fr-FR" dirty="0" smtClean="0">
                <a:sym typeface="Symbol" charset="2"/>
              </a:rPr>
              <a:t> et </a:t>
            </a:r>
            <a:r>
              <a:rPr lang="fr-FR" i="1" dirty="0" smtClean="0">
                <a:sym typeface="Symbol" charset="2"/>
              </a:rPr>
              <a:t>B</a:t>
            </a:r>
            <a:r>
              <a:rPr lang="fr-FR" dirty="0" smtClean="0">
                <a:sym typeface="Symbol" charset="2"/>
              </a:rPr>
              <a:t>:</a:t>
            </a:r>
          </a:p>
          <a:p>
            <a:pPr lvl="1"/>
            <a:r>
              <a:rPr lang="fr-FR" dirty="0" smtClean="0">
                <a:sym typeface="Symbol" charset="2"/>
              </a:rPr>
              <a:t>l’événement </a:t>
            </a:r>
            <a:r>
              <a:rPr lang="fr-FR" i="1" dirty="0" smtClean="0">
                <a:sym typeface="Symbol" charset="2"/>
              </a:rPr>
              <a:t>a</a:t>
            </a:r>
            <a:r>
              <a:rPr lang="fr-FR" dirty="0" smtClean="0">
                <a:sym typeface="Symbol" charset="2"/>
              </a:rPr>
              <a:t> est l’ensemble d’échantillons  pour lesquels </a:t>
            </a:r>
            <a:r>
              <a:rPr lang="fr-FR" i="1" dirty="0" smtClean="0">
                <a:sym typeface="Symbol" charset="2"/>
              </a:rPr>
              <a:t>A</a:t>
            </a:r>
            <a:r>
              <a:rPr lang="fr-FR" dirty="0" smtClean="0">
                <a:sym typeface="Symbol" charset="2"/>
              </a:rPr>
              <a:t>() = </a:t>
            </a:r>
            <a:r>
              <a:rPr lang="fr-FR" i="1" dirty="0" err="1" smtClean="0">
                <a:sym typeface="Symbol" charset="2"/>
              </a:rPr>
              <a:t>true</a:t>
            </a:r>
            <a:endParaRPr lang="fr-FR" i="1" dirty="0" smtClean="0">
              <a:sym typeface="Symbol" charset="2"/>
            </a:endParaRPr>
          </a:p>
          <a:p>
            <a:pPr lvl="1"/>
            <a:r>
              <a:rPr lang="fr-FR" dirty="0" smtClean="0">
                <a:sym typeface="Symbol" charset="2"/>
              </a:rPr>
              <a:t>l’événement  </a:t>
            </a:r>
            <a:r>
              <a:rPr lang="fr-FR" i="1" dirty="0" smtClean="0">
                <a:sym typeface="Symbol" charset="2"/>
              </a:rPr>
              <a:t>a</a:t>
            </a:r>
            <a:r>
              <a:rPr lang="fr-FR" dirty="0" smtClean="0">
                <a:sym typeface="Symbol" charset="2"/>
              </a:rPr>
              <a:t> est l’ensemble d’échantillons  pour lesquels </a:t>
            </a:r>
            <a:r>
              <a:rPr lang="fr-FR" i="1" dirty="0" smtClean="0">
                <a:sym typeface="Symbol" charset="2"/>
              </a:rPr>
              <a:t>A</a:t>
            </a:r>
            <a:r>
              <a:rPr lang="fr-FR" dirty="0" smtClean="0">
                <a:sym typeface="Symbol" charset="2"/>
              </a:rPr>
              <a:t>(</a:t>
            </a:r>
            <a:r>
              <a:rPr lang="fr-FR" i="1" dirty="0" smtClean="0">
                <a:sym typeface="Symbol" charset="2"/>
              </a:rPr>
              <a:t></a:t>
            </a:r>
            <a:r>
              <a:rPr lang="fr-FR" dirty="0" smtClean="0">
                <a:sym typeface="Symbol" charset="2"/>
              </a:rPr>
              <a:t>) = </a:t>
            </a:r>
            <a:r>
              <a:rPr lang="fr-FR" i="1" dirty="0" smtClean="0">
                <a:sym typeface="Symbol" charset="2"/>
              </a:rPr>
              <a:t>false</a:t>
            </a:r>
          </a:p>
          <a:p>
            <a:pPr lvl="1"/>
            <a:r>
              <a:rPr lang="fr-FR" dirty="0" smtClean="0">
                <a:sym typeface="Symbol" charset="2"/>
              </a:rPr>
              <a:t>l’événement </a:t>
            </a:r>
            <a:r>
              <a:rPr lang="fr-FR" i="1" dirty="0" smtClean="0">
                <a:sym typeface="Symbol" charset="2"/>
              </a:rPr>
              <a:t>a</a:t>
            </a:r>
            <a:r>
              <a:rPr lang="fr-FR" dirty="0" smtClean="0">
                <a:sym typeface="Symbol" charset="2"/>
              </a:rPr>
              <a:t>  </a:t>
            </a:r>
            <a:r>
              <a:rPr lang="fr-FR" i="1" dirty="0" smtClean="0">
                <a:sym typeface="Symbol" charset="2"/>
              </a:rPr>
              <a:t>b</a:t>
            </a:r>
            <a:r>
              <a:rPr lang="fr-FR" dirty="0" smtClean="0">
                <a:sym typeface="Symbol" charset="2"/>
              </a:rPr>
              <a:t> est l’ensemble des  pour lesquels </a:t>
            </a:r>
            <a:r>
              <a:rPr lang="fr-FR" i="1" dirty="0" smtClean="0">
                <a:sym typeface="Symbol" charset="2"/>
              </a:rPr>
              <a:t>A</a:t>
            </a:r>
            <a:r>
              <a:rPr lang="fr-FR" dirty="0" smtClean="0">
                <a:sym typeface="Symbol" charset="2"/>
              </a:rPr>
              <a:t>()=</a:t>
            </a:r>
            <a:r>
              <a:rPr lang="fr-FR" i="1" dirty="0" err="1" smtClean="0">
                <a:sym typeface="Symbol" charset="2"/>
              </a:rPr>
              <a:t>true</a:t>
            </a:r>
            <a:r>
              <a:rPr lang="fr-FR" dirty="0" smtClean="0">
                <a:sym typeface="Symbol" charset="2"/>
              </a:rPr>
              <a:t> et B()=</a:t>
            </a:r>
            <a:r>
              <a:rPr lang="fr-FR" i="1" dirty="0" err="1" smtClean="0">
                <a:sym typeface="Symbol" charset="2"/>
              </a:rPr>
              <a:t>true</a:t>
            </a:r>
            <a:endParaRPr lang="fr-FR" i="1" dirty="0" smtClean="0">
              <a:sym typeface="Symbol" charset="2"/>
            </a:endParaRPr>
          </a:p>
          <a:p>
            <a:pPr lvl="1"/>
            <a:r>
              <a:rPr lang="fr-FR" dirty="0">
                <a:sym typeface="Symbol" charset="2"/>
              </a:rPr>
              <a:t>l’événement </a:t>
            </a:r>
            <a:r>
              <a:rPr lang="fr-FR" i="1" dirty="0">
                <a:sym typeface="Symbol" charset="2"/>
              </a:rPr>
              <a:t>a</a:t>
            </a:r>
            <a:r>
              <a:rPr lang="fr-FR" dirty="0">
                <a:sym typeface="Symbol" charset="2"/>
              </a:rPr>
              <a:t> </a:t>
            </a:r>
            <a:r>
              <a:rPr lang="fr-FR" dirty="0" smtClean="0">
                <a:sym typeface="Symbol" charset="2"/>
              </a:rPr>
              <a:t> </a:t>
            </a:r>
            <a:r>
              <a:rPr lang="fr-FR" i="1" dirty="0">
                <a:sym typeface="Symbol" charset="2"/>
              </a:rPr>
              <a:t>b</a:t>
            </a:r>
            <a:r>
              <a:rPr lang="fr-FR" dirty="0">
                <a:sym typeface="Symbol" charset="2"/>
              </a:rPr>
              <a:t> est l’ensemble des  pour lesquels </a:t>
            </a:r>
            <a:r>
              <a:rPr lang="fr-FR" i="1" dirty="0">
                <a:sym typeface="Symbol" charset="2"/>
              </a:rPr>
              <a:t>A</a:t>
            </a:r>
            <a:r>
              <a:rPr lang="fr-FR" dirty="0">
                <a:sym typeface="Symbol" charset="2"/>
              </a:rPr>
              <a:t>()=</a:t>
            </a:r>
            <a:r>
              <a:rPr lang="fr-FR" i="1" dirty="0" err="1">
                <a:sym typeface="Symbol" charset="2"/>
              </a:rPr>
              <a:t>true</a:t>
            </a:r>
            <a:r>
              <a:rPr lang="fr-FR" dirty="0">
                <a:sym typeface="Symbol" charset="2"/>
              </a:rPr>
              <a:t> </a:t>
            </a:r>
            <a:r>
              <a:rPr lang="fr-FR" dirty="0" smtClean="0">
                <a:sym typeface="Symbol" charset="2"/>
              </a:rPr>
              <a:t>ou </a:t>
            </a:r>
            <a:r>
              <a:rPr lang="fr-FR" dirty="0">
                <a:sym typeface="Symbol" charset="2"/>
              </a:rPr>
              <a:t>B()=</a:t>
            </a:r>
            <a:r>
              <a:rPr lang="fr-FR" i="1" dirty="0" err="1" smtClean="0">
                <a:sym typeface="Symbol" charset="2"/>
              </a:rPr>
              <a:t>true</a:t>
            </a:r>
            <a:endParaRPr lang="fr-FR" i="1" dirty="0">
              <a:sym typeface="Symbol" charset="2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12</a:t>
            </a:fld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Propositions</a:t>
            </a:r>
            <a:endParaRPr lang="fr-FR" dirty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ym typeface="Symbol" charset="2"/>
              </a:rPr>
              <a:t>Souvent nous aurons plusieurs variables aléatoires</a:t>
            </a:r>
          </a:p>
          <a:p>
            <a:pPr lvl="1"/>
            <a:r>
              <a:rPr lang="fr-FR" dirty="0">
                <a:sym typeface="Symbol" charset="2"/>
              </a:rPr>
              <a:t>toutes les variables aléatoires tiennent leur valeur d’un même échantillon </a:t>
            </a:r>
            <a:r>
              <a:rPr lang="fr-CA" dirty="0">
                <a:sym typeface="Symbol" charset="2"/>
              </a:rPr>
              <a:t></a:t>
            </a:r>
            <a:endParaRPr lang="fr-FR" dirty="0">
              <a:sym typeface="Symbol" charset="2"/>
            </a:endParaRPr>
          </a:p>
          <a:p>
            <a:pPr lvl="1"/>
            <a:r>
              <a:rPr lang="fr-FR" dirty="0">
                <a:sym typeface="Symbol" charset="2"/>
              </a:rPr>
              <a:t>pour des variables distinctes, l’espace d’échantillonnage est alors le </a:t>
            </a:r>
            <a:r>
              <a:rPr lang="fr-FR" b="1" dirty="0">
                <a:sym typeface="Symbol" charset="2"/>
              </a:rPr>
              <a:t>produit cartésien </a:t>
            </a:r>
            <a:r>
              <a:rPr lang="fr-FR" dirty="0">
                <a:sym typeface="Symbol" charset="2"/>
              </a:rPr>
              <a:t>des domaines des variables </a:t>
            </a:r>
            <a:r>
              <a:rPr lang="fr-FR" dirty="0" smtClean="0">
                <a:sym typeface="Symbol" charset="2"/>
              </a:rPr>
              <a:t>aléatoires</a:t>
            </a:r>
            <a:r>
              <a:rPr lang="fr-FR" dirty="0">
                <a:sym typeface="Symbol" charset="2"/>
              </a:rPr>
              <a:t>		   </a:t>
            </a:r>
            <a:endParaRPr lang="fr-FR" dirty="0" smtClean="0">
              <a:sym typeface="Symbol" charset="2"/>
            </a:endParaRPr>
          </a:p>
          <a:p>
            <a:r>
              <a:rPr lang="fr-FR" dirty="0" smtClean="0"/>
              <a:t>Un </a:t>
            </a:r>
            <a:r>
              <a:rPr lang="fr-FR" b="1" dirty="0" smtClean="0"/>
              <a:t>événement atomique </a:t>
            </a:r>
            <a:r>
              <a:rPr lang="fr-FR" dirty="0" smtClean="0"/>
              <a:t>est donc une spécification complète de l’état du « monde » pour lequel un agent est incertain</a:t>
            </a:r>
          </a:p>
          <a:p>
            <a:pPr lvl="1"/>
            <a:r>
              <a:rPr lang="fr-FR" dirty="0"/>
              <a:t>p</a:t>
            </a:r>
            <a:r>
              <a:rPr lang="fr-FR" dirty="0" smtClean="0"/>
              <a:t>ar exemple, si le « monde » de l’agent est décrit par seulement deux variables aléatoires booléennes (</a:t>
            </a:r>
            <a:r>
              <a:rPr lang="fr-FR" i="1" dirty="0" smtClean="0"/>
              <a:t>Carie</a:t>
            </a:r>
            <a:r>
              <a:rPr lang="fr-FR" dirty="0" smtClean="0"/>
              <a:t> et </a:t>
            </a:r>
            <a:r>
              <a:rPr lang="fr-FR" i="1" dirty="0" err="1" smtClean="0"/>
              <a:t>MalDeDents</a:t>
            </a:r>
            <a:r>
              <a:rPr lang="fr-FR" dirty="0" smtClean="0"/>
              <a:t>), il y a exactement quatre états / événements atomiques possibles:</a:t>
            </a:r>
          </a:p>
          <a:p>
            <a:pPr lvl="2"/>
            <a:r>
              <a:rPr lang="fr-FR" i="1" dirty="0" smtClean="0"/>
              <a:t>Carie</a:t>
            </a:r>
            <a:r>
              <a:rPr lang="fr-FR" dirty="0" smtClean="0"/>
              <a:t> = </a:t>
            </a:r>
            <a:r>
              <a:rPr lang="fr-FR" i="1" dirty="0" smtClean="0"/>
              <a:t>false</a:t>
            </a:r>
            <a:r>
              <a:rPr lang="fr-FR" dirty="0" smtClean="0"/>
              <a:t> </a:t>
            </a:r>
            <a:r>
              <a:rPr lang="fr-FR" dirty="0" smtClean="0">
                <a:sym typeface="Symbol" charset="2"/>
              </a:rPr>
              <a:t> </a:t>
            </a:r>
            <a:r>
              <a:rPr lang="fr-FR" i="1" dirty="0" err="1" smtClean="0"/>
              <a:t>MalDeDents</a:t>
            </a:r>
            <a:r>
              <a:rPr lang="fr-FR" dirty="0" smtClean="0"/>
              <a:t> = </a:t>
            </a:r>
            <a:r>
              <a:rPr lang="fr-FR" i="1" dirty="0" smtClean="0"/>
              <a:t>false</a:t>
            </a:r>
          </a:p>
          <a:p>
            <a:pPr lvl="2"/>
            <a:r>
              <a:rPr lang="fr-FR" i="1" dirty="0" smtClean="0"/>
              <a:t>Carie</a:t>
            </a:r>
            <a:r>
              <a:rPr lang="fr-FR" dirty="0" smtClean="0"/>
              <a:t> = </a:t>
            </a:r>
            <a:r>
              <a:rPr lang="fr-FR" i="1" dirty="0" smtClean="0"/>
              <a:t>false</a:t>
            </a:r>
            <a:r>
              <a:rPr lang="fr-FR" dirty="0" smtClean="0"/>
              <a:t> </a:t>
            </a:r>
            <a:r>
              <a:rPr lang="fr-FR" dirty="0" smtClean="0">
                <a:sym typeface="Symbol" charset="2"/>
              </a:rPr>
              <a:t></a:t>
            </a:r>
            <a:r>
              <a:rPr lang="fr-FR" dirty="0" smtClean="0"/>
              <a:t> </a:t>
            </a:r>
            <a:r>
              <a:rPr lang="fr-FR" i="1" dirty="0" err="1" smtClean="0"/>
              <a:t>MalDeDents</a:t>
            </a:r>
            <a:r>
              <a:rPr lang="fr-FR" dirty="0" smtClean="0"/>
              <a:t> = </a:t>
            </a:r>
            <a:r>
              <a:rPr lang="fr-FR" i="1" dirty="0" err="1" smtClean="0"/>
              <a:t>true</a:t>
            </a:r>
            <a:endParaRPr lang="fr-FR" i="1" dirty="0" smtClean="0"/>
          </a:p>
          <a:p>
            <a:pPr lvl="2"/>
            <a:r>
              <a:rPr lang="fr-FR" i="1" dirty="0" smtClean="0"/>
              <a:t>Carie</a:t>
            </a:r>
            <a:r>
              <a:rPr lang="fr-FR" dirty="0" smtClean="0"/>
              <a:t> = </a:t>
            </a:r>
            <a:r>
              <a:rPr lang="fr-FR" i="1" dirty="0" err="1" smtClean="0"/>
              <a:t>true</a:t>
            </a:r>
            <a:r>
              <a:rPr lang="fr-FR" dirty="0" smtClean="0"/>
              <a:t> </a:t>
            </a:r>
            <a:r>
              <a:rPr lang="fr-FR" dirty="0" smtClean="0">
                <a:sym typeface="Symbol" charset="2"/>
              </a:rPr>
              <a:t></a:t>
            </a:r>
            <a:r>
              <a:rPr lang="fr-FR" dirty="0" smtClean="0"/>
              <a:t> </a:t>
            </a:r>
            <a:r>
              <a:rPr lang="fr-FR" i="1" dirty="0" err="1" smtClean="0"/>
              <a:t>MalDeDents</a:t>
            </a:r>
            <a:r>
              <a:rPr lang="fr-FR" dirty="0" smtClean="0"/>
              <a:t> = </a:t>
            </a:r>
            <a:r>
              <a:rPr lang="fr-FR" i="1" dirty="0" smtClean="0"/>
              <a:t>false</a:t>
            </a:r>
          </a:p>
          <a:p>
            <a:pPr lvl="2"/>
            <a:r>
              <a:rPr lang="fr-FR" i="1" dirty="0" smtClean="0"/>
              <a:t>Carie</a:t>
            </a:r>
            <a:r>
              <a:rPr lang="fr-FR" dirty="0" smtClean="0"/>
              <a:t> = </a:t>
            </a:r>
            <a:r>
              <a:rPr lang="fr-FR" i="1" dirty="0" err="1" smtClean="0"/>
              <a:t>true</a:t>
            </a:r>
            <a:r>
              <a:rPr lang="fr-FR" dirty="0" smtClean="0"/>
              <a:t> </a:t>
            </a:r>
            <a:r>
              <a:rPr lang="fr-FR" dirty="0" smtClean="0">
                <a:sym typeface="Symbol" charset="2"/>
              </a:rPr>
              <a:t></a:t>
            </a:r>
            <a:r>
              <a:rPr lang="fr-FR" dirty="0" smtClean="0"/>
              <a:t> </a:t>
            </a:r>
            <a:r>
              <a:rPr lang="fr-FR" i="1" dirty="0" err="1" smtClean="0"/>
              <a:t>MalDeDents</a:t>
            </a:r>
            <a:r>
              <a:rPr lang="fr-FR" dirty="0" smtClean="0"/>
              <a:t> = </a:t>
            </a:r>
            <a:r>
              <a:rPr lang="fr-FR" i="1" dirty="0" err="1" smtClean="0"/>
              <a:t>true</a:t>
            </a:r>
            <a:endParaRPr lang="fr-FR" i="1" dirty="0" smtClean="0"/>
          </a:p>
          <a:p>
            <a:pPr lvl="2"/>
            <a:r>
              <a:rPr lang="fr-CA" dirty="0" smtClean="0">
                <a:sym typeface="Symbol" charset="2"/>
              </a:rPr>
              <a:t>on a donc  </a:t>
            </a:r>
            <a:r>
              <a:rPr lang="fr-CA" dirty="0">
                <a:sym typeface="Symbol" charset="2"/>
              </a:rPr>
              <a:t>= { </a:t>
            </a:r>
            <a:r>
              <a:rPr lang="fr-CA" dirty="0" smtClean="0">
                <a:sym typeface="Symbol" charset="2"/>
              </a:rPr>
              <a:t>&lt;</a:t>
            </a:r>
            <a:r>
              <a:rPr lang="fr-CA" i="1" dirty="0" err="1" smtClean="0">
                <a:sym typeface="Symbol" charset="2"/>
              </a:rPr>
              <a:t>true</a:t>
            </a:r>
            <a:r>
              <a:rPr lang="fr-CA" dirty="0" err="1">
                <a:sym typeface="Symbol" charset="2"/>
              </a:rPr>
              <a:t>,</a:t>
            </a:r>
            <a:r>
              <a:rPr lang="fr-CA" i="1" dirty="0" err="1" smtClean="0">
                <a:sym typeface="Symbol" charset="2"/>
              </a:rPr>
              <a:t>true</a:t>
            </a:r>
            <a:r>
              <a:rPr lang="fr-CA" i="1" dirty="0" smtClean="0">
                <a:sym typeface="Symbol" charset="2"/>
              </a:rPr>
              <a:t>&gt;</a:t>
            </a:r>
            <a:r>
              <a:rPr lang="fr-CA" dirty="0" smtClean="0">
                <a:sym typeface="Symbol" charset="2"/>
              </a:rPr>
              <a:t>, &lt;</a:t>
            </a:r>
            <a:r>
              <a:rPr lang="fr-CA" i="1" dirty="0" err="1" smtClean="0">
                <a:sym typeface="Symbol" charset="2"/>
              </a:rPr>
              <a:t>true</a:t>
            </a:r>
            <a:r>
              <a:rPr lang="fr-CA" dirty="0" err="1">
                <a:sym typeface="Symbol" charset="2"/>
              </a:rPr>
              <a:t>,</a:t>
            </a:r>
            <a:r>
              <a:rPr lang="fr-CA" i="1" dirty="0" err="1" smtClean="0">
                <a:sym typeface="Symbol" charset="2"/>
              </a:rPr>
              <a:t>false</a:t>
            </a:r>
            <a:r>
              <a:rPr lang="fr-CA" i="1" dirty="0" smtClean="0">
                <a:sym typeface="Symbol" charset="2"/>
              </a:rPr>
              <a:t>&gt;</a:t>
            </a:r>
            <a:r>
              <a:rPr lang="fr-CA" dirty="0" smtClean="0">
                <a:sym typeface="Symbol" charset="2"/>
              </a:rPr>
              <a:t>, &lt;</a:t>
            </a:r>
            <a:r>
              <a:rPr lang="fr-CA" i="1" dirty="0" err="1" smtClean="0">
                <a:sym typeface="Symbol" charset="2"/>
              </a:rPr>
              <a:t>false</a:t>
            </a:r>
            <a:r>
              <a:rPr lang="fr-CA" dirty="0" err="1">
                <a:sym typeface="Symbol" charset="2"/>
              </a:rPr>
              <a:t>,</a:t>
            </a:r>
            <a:r>
              <a:rPr lang="fr-CA" i="1" dirty="0" err="1" smtClean="0">
                <a:sym typeface="Symbol" charset="2"/>
              </a:rPr>
              <a:t>ture</a:t>
            </a:r>
            <a:r>
              <a:rPr lang="fr-CA" i="1" dirty="0" smtClean="0">
                <a:sym typeface="Symbol" charset="2"/>
              </a:rPr>
              <a:t>&gt;</a:t>
            </a:r>
            <a:r>
              <a:rPr lang="fr-CA" dirty="0" smtClean="0">
                <a:sym typeface="Symbol" charset="2"/>
              </a:rPr>
              <a:t>, &lt;</a:t>
            </a:r>
            <a:r>
              <a:rPr lang="fr-CA" i="1" dirty="0" smtClean="0">
                <a:sym typeface="Symbol" charset="2"/>
              </a:rPr>
              <a:t>false</a:t>
            </a:r>
            <a:r>
              <a:rPr lang="fr-CA" dirty="0">
                <a:sym typeface="Symbol" charset="2"/>
              </a:rPr>
              <a:t>, </a:t>
            </a:r>
            <a:r>
              <a:rPr lang="fr-CA" i="1" dirty="0" smtClean="0">
                <a:sym typeface="Symbol" charset="2"/>
              </a:rPr>
              <a:t>false&gt;</a:t>
            </a:r>
            <a:r>
              <a:rPr lang="fr-CA" dirty="0" smtClean="0">
                <a:sym typeface="Symbol" charset="2"/>
              </a:rPr>
              <a:t>}</a:t>
            </a:r>
            <a:endParaRPr lang="fr-FR" dirty="0" smtClean="0"/>
          </a:p>
          <a:p>
            <a:r>
              <a:rPr lang="fr-FR" dirty="0" smtClean="0"/>
              <a:t>Les événements atomiques sont exhaustifs et mutuellement exclusifs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13</a:t>
            </a:fld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Syntaxe</a:t>
            </a:r>
            <a:r>
              <a:rPr lang="en-US" dirty="0" smtClean="0"/>
              <a:t> des propositions</a:t>
            </a:r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Élément de base: variable aléatoire</a:t>
            </a:r>
          </a:p>
          <a:p>
            <a:r>
              <a:rPr lang="fr-FR" dirty="0" smtClean="0"/>
              <a:t>Similaire à la logique propositionnelle</a:t>
            </a:r>
          </a:p>
          <a:p>
            <a:endParaRPr lang="fr-FR" dirty="0" smtClean="0"/>
          </a:p>
          <a:p>
            <a:r>
              <a:rPr lang="fr-FR" b="1" dirty="0" smtClean="0"/>
              <a:t>Variables aléatoires booléenne</a:t>
            </a:r>
          </a:p>
          <a:p>
            <a:pPr lvl="1"/>
            <a:r>
              <a:rPr lang="fr-CA" dirty="0">
                <a:sym typeface="Symbol" charset="2"/>
              </a:rPr>
              <a:t>exemple:  </a:t>
            </a:r>
            <a:r>
              <a:rPr lang="fr-CA" i="1" dirty="0" err="1">
                <a:sym typeface="Symbol" charset="2"/>
              </a:rPr>
              <a:t>DentCariée</a:t>
            </a:r>
            <a:r>
              <a:rPr lang="fr-CA" dirty="0">
                <a:sym typeface="Symbol" charset="2"/>
              </a:rPr>
              <a:t> = </a:t>
            </a:r>
            <a:r>
              <a:rPr lang="fr-CA" i="1" dirty="0" err="1" smtClean="0">
                <a:sym typeface="Symbol" charset="2"/>
              </a:rPr>
              <a:t>true</a:t>
            </a:r>
            <a:endParaRPr lang="fr-CA" i="1" dirty="0" smtClean="0">
              <a:sym typeface="Symbol" charset="2"/>
            </a:endParaRPr>
          </a:p>
          <a:p>
            <a:pPr lvl="1"/>
            <a:endParaRPr lang="fr-FR" dirty="0" smtClean="0"/>
          </a:p>
          <a:p>
            <a:r>
              <a:rPr lang="fr-FR" b="1" dirty="0" smtClean="0"/>
              <a:t>Variables aléatoires discrète</a:t>
            </a:r>
            <a:r>
              <a:rPr lang="fr-FR" b="1" i="1" dirty="0" smtClean="0"/>
              <a:t>s</a:t>
            </a:r>
            <a:r>
              <a:rPr lang="fr-FR" i="1" dirty="0" smtClean="0"/>
              <a:t> </a:t>
            </a:r>
            <a:r>
              <a:rPr lang="fr-FR" dirty="0" smtClean="0"/>
              <a:t>(domaines </a:t>
            </a:r>
            <a:r>
              <a:rPr lang="fr-FR" b="1" dirty="0" smtClean="0"/>
              <a:t>finis</a:t>
            </a:r>
            <a:r>
              <a:rPr lang="fr-FR" dirty="0" smtClean="0"/>
              <a:t> or </a:t>
            </a:r>
            <a:r>
              <a:rPr lang="fr-FR" b="1" dirty="0" smtClean="0"/>
              <a:t>infinis</a:t>
            </a:r>
            <a:r>
              <a:rPr lang="fr-FR" dirty="0" smtClean="0"/>
              <a:t>)</a:t>
            </a:r>
          </a:p>
          <a:p>
            <a:pPr lvl="1"/>
            <a:r>
              <a:rPr lang="fr-CA" dirty="0" smtClean="0">
                <a:sym typeface="Symbol" charset="2"/>
              </a:rPr>
              <a:t>exemple</a:t>
            </a:r>
            <a:r>
              <a:rPr lang="fr-CA" dirty="0">
                <a:sym typeface="Symbol" charset="2"/>
              </a:rPr>
              <a:t>:  </a:t>
            </a:r>
            <a:r>
              <a:rPr lang="fr-CA" i="1" dirty="0">
                <a:sym typeface="Symbol" charset="2"/>
              </a:rPr>
              <a:t>Météo</a:t>
            </a:r>
            <a:r>
              <a:rPr lang="fr-CA" dirty="0">
                <a:sym typeface="Symbol" charset="2"/>
              </a:rPr>
              <a:t> = </a:t>
            </a:r>
            <a:r>
              <a:rPr lang="fr-CA" i="1" dirty="0">
                <a:sym typeface="Symbol" charset="2"/>
              </a:rPr>
              <a:t>v</a:t>
            </a:r>
            <a:r>
              <a:rPr lang="fr-CA" dirty="0">
                <a:sym typeface="Symbol" charset="2"/>
              </a:rPr>
              <a:t>, avec </a:t>
            </a:r>
            <a:r>
              <a:rPr lang="fr-CA" i="1" dirty="0">
                <a:sym typeface="Symbol" charset="2"/>
              </a:rPr>
              <a:t>v</a:t>
            </a:r>
            <a:r>
              <a:rPr lang="fr-CA" dirty="0">
                <a:sym typeface="Symbol" charset="2"/>
              </a:rPr>
              <a:t>  { </a:t>
            </a:r>
            <a:r>
              <a:rPr lang="fr-CA" i="1" dirty="0">
                <a:sym typeface="Symbol" charset="2"/>
              </a:rPr>
              <a:t>soleil</a:t>
            </a:r>
            <a:r>
              <a:rPr lang="fr-CA" dirty="0">
                <a:sym typeface="Symbol" charset="2"/>
              </a:rPr>
              <a:t>, </a:t>
            </a:r>
            <a:r>
              <a:rPr lang="fr-CA" i="1" dirty="0">
                <a:sym typeface="Symbol" charset="2"/>
              </a:rPr>
              <a:t>pluie</a:t>
            </a:r>
            <a:r>
              <a:rPr lang="fr-CA" dirty="0">
                <a:sym typeface="Symbol" charset="2"/>
              </a:rPr>
              <a:t>, </a:t>
            </a:r>
            <a:r>
              <a:rPr lang="fr-CA" i="1" dirty="0">
                <a:sym typeface="Symbol" charset="2"/>
              </a:rPr>
              <a:t>nuageux</a:t>
            </a:r>
            <a:r>
              <a:rPr lang="fr-CA" dirty="0">
                <a:sym typeface="Symbol" charset="2"/>
              </a:rPr>
              <a:t>, </a:t>
            </a:r>
            <a:r>
              <a:rPr lang="fr-CA" i="1" dirty="0">
                <a:sym typeface="Symbol" charset="2"/>
              </a:rPr>
              <a:t>neige</a:t>
            </a:r>
            <a:r>
              <a:rPr lang="fr-CA" dirty="0">
                <a:sym typeface="Symbol" charset="2"/>
              </a:rPr>
              <a:t> </a:t>
            </a:r>
            <a:r>
              <a:rPr lang="fr-CA" dirty="0" smtClean="0">
                <a:sym typeface="Symbol" charset="2"/>
              </a:rPr>
              <a:t>}</a:t>
            </a:r>
          </a:p>
          <a:p>
            <a:pPr lvl="1"/>
            <a:endParaRPr lang="fr-CA" dirty="0" smtClean="0">
              <a:sym typeface="Symbol" charset="2"/>
            </a:endParaRPr>
          </a:p>
          <a:p>
            <a:r>
              <a:rPr lang="fr-FR" b="1" dirty="0"/>
              <a:t>Variables aléatoires continues </a:t>
            </a:r>
            <a:r>
              <a:rPr lang="fr-FR" dirty="0"/>
              <a:t>(</a:t>
            </a:r>
            <a:r>
              <a:rPr lang="fr-FR" b="1" dirty="0"/>
              <a:t>bornées</a:t>
            </a:r>
            <a:r>
              <a:rPr lang="fr-FR" dirty="0"/>
              <a:t> ou </a:t>
            </a:r>
            <a:r>
              <a:rPr lang="fr-FR" b="1" dirty="0"/>
              <a:t>non bornées</a:t>
            </a:r>
            <a:r>
              <a:rPr lang="fr-FR" dirty="0"/>
              <a:t>)</a:t>
            </a:r>
          </a:p>
          <a:p>
            <a:pPr lvl="1"/>
            <a:r>
              <a:rPr lang="fr-FR" dirty="0" smtClean="0"/>
              <a:t>exemple: </a:t>
            </a:r>
            <a:r>
              <a:rPr lang="fr-FR" i="1" dirty="0" err="1" smtClean="0"/>
              <a:t>Temp</a:t>
            </a:r>
            <a:r>
              <a:rPr lang="fr-FR" dirty="0"/>
              <a:t>=</a:t>
            </a:r>
            <a:r>
              <a:rPr lang="fr-FR" dirty="0" smtClean="0"/>
              <a:t>21.6   </a:t>
            </a:r>
            <a:r>
              <a:rPr lang="fr-FR" dirty="0"/>
              <a:t>(</a:t>
            </a:r>
            <a:r>
              <a:rPr lang="fr-FR" dirty="0" smtClean="0"/>
              <a:t>la </a:t>
            </a:r>
            <a:r>
              <a:rPr lang="fr-FR" dirty="0"/>
              <a:t>variable </a:t>
            </a:r>
            <a:r>
              <a:rPr lang="fr-FR" i="1" dirty="0" err="1"/>
              <a:t>Temp</a:t>
            </a:r>
            <a:r>
              <a:rPr lang="fr-FR" dirty="0"/>
              <a:t> a exactement la valeur </a:t>
            </a:r>
            <a:r>
              <a:rPr lang="fr-FR" dirty="0" smtClean="0"/>
              <a:t>21.6)</a:t>
            </a:r>
            <a:endParaRPr lang="fr-FR" dirty="0"/>
          </a:p>
          <a:p>
            <a:pPr lvl="1"/>
            <a:r>
              <a:rPr lang="fr-FR" dirty="0" smtClean="0"/>
              <a:t>exemple: </a:t>
            </a:r>
            <a:r>
              <a:rPr lang="fr-FR" i="1" dirty="0" err="1" smtClean="0"/>
              <a:t>Temp</a:t>
            </a:r>
            <a:r>
              <a:rPr lang="fr-FR" dirty="0" smtClean="0"/>
              <a:t> </a:t>
            </a:r>
            <a:r>
              <a:rPr lang="fr-FR" dirty="0"/>
              <a:t>&lt; 22.0 </a:t>
            </a:r>
            <a:r>
              <a:rPr lang="fr-FR" dirty="0" smtClean="0"/>
              <a:t>(la </a:t>
            </a:r>
            <a:r>
              <a:rPr lang="fr-FR" dirty="0"/>
              <a:t>variable </a:t>
            </a:r>
            <a:r>
              <a:rPr lang="fr-FR" i="1" dirty="0" err="1"/>
              <a:t>Temp</a:t>
            </a:r>
            <a:r>
              <a:rPr lang="fr-FR" dirty="0"/>
              <a:t> a une valeur </a:t>
            </a:r>
            <a:r>
              <a:rPr lang="fr-FR" dirty="0" smtClean="0"/>
              <a:t>inférieure </a:t>
            </a:r>
            <a:r>
              <a:rPr lang="fr-FR" dirty="0"/>
              <a:t>à </a:t>
            </a:r>
            <a:r>
              <a:rPr lang="fr-FR" dirty="0" smtClean="0"/>
              <a:t>22)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14</a:t>
            </a:fld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Syntaxe</a:t>
            </a:r>
            <a:r>
              <a:rPr lang="en-US" dirty="0" smtClean="0"/>
              <a:t> des propositions</a:t>
            </a:r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général, les </a:t>
            </a:r>
            <a:r>
              <a:rPr lang="fr-FR" b="1" dirty="0"/>
              <a:t>propositions élémentaires</a:t>
            </a:r>
            <a:r>
              <a:rPr lang="fr-FR" dirty="0"/>
              <a:t> sont définies en assignant </a:t>
            </a:r>
            <a:r>
              <a:rPr lang="fr-FR" dirty="0" smtClean="0"/>
              <a:t>une valeur ou un intervalle de valeurs </a:t>
            </a:r>
            <a:r>
              <a:rPr lang="fr-FR" dirty="0"/>
              <a:t>aux variables</a:t>
            </a:r>
            <a:endParaRPr lang="fr-FR" i="1" dirty="0"/>
          </a:p>
          <a:p>
            <a:pPr lvl="1"/>
            <a:r>
              <a:rPr lang="fr-FR" dirty="0"/>
              <a:t>exemple: </a:t>
            </a:r>
            <a:r>
              <a:rPr lang="fr-FR" i="1" dirty="0"/>
              <a:t>Météo</a:t>
            </a:r>
            <a:r>
              <a:rPr lang="fr-FR" dirty="0"/>
              <a:t> = </a:t>
            </a:r>
            <a:r>
              <a:rPr lang="fr-FR" i="1" dirty="0"/>
              <a:t>soleil</a:t>
            </a:r>
            <a:r>
              <a:rPr lang="fr-FR" dirty="0"/>
              <a:t>,   </a:t>
            </a:r>
            <a:r>
              <a:rPr lang="fr-FR" i="1" dirty="0"/>
              <a:t>Carie</a:t>
            </a:r>
            <a:r>
              <a:rPr lang="fr-FR" dirty="0"/>
              <a:t> = </a:t>
            </a:r>
            <a:r>
              <a:rPr lang="fr-FR" i="1" dirty="0"/>
              <a:t>false</a:t>
            </a:r>
            <a:r>
              <a:rPr lang="fr-FR" dirty="0"/>
              <a:t> (noté </a:t>
            </a:r>
            <a:r>
              <a:rPr lang="fr-FR" dirty="0">
                <a:sym typeface="Symbol" charset="2"/>
              </a:rPr>
              <a:t></a:t>
            </a:r>
            <a:r>
              <a:rPr lang="fr-FR" i="1" dirty="0">
                <a:sym typeface="Symbol" charset="2"/>
              </a:rPr>
              <a:t>carie</a:t>
            </a:r>
            <a:r>
              <a:rPr lang="fr-FR" dirty="0" smtClean="0"/>
              <a:t>)</a:t>
            </a:r>
          </a:p>
          <a:p>
            <a:pPr lvl="1"/>
            <a:endParaRPr lang="fr-FR" dirty="0"/>
          </a:p>
          <a:p>
            <a:r>
              <a:rPr lang="fr-FR" dirty="0"/>
              <a:t>L</a:t>
            </a:r>
            <a:r>
              <a:rPr lang="fr-FR" dirty="0" smtClean="0"/>
              <a:t>es </a:t>
            </a:r>
            <a:r>
              <a:rPr lang="fr-FR" b="1" dirty="0" smtClean="0"/>
              <a:t>propositions complexes </a:t>
            </a:r>
            <a:r>
              <a:rPr lang="fr-FR" dirty="0" smtClean="0"/>
              <a:t>sont définies par des combinaisons booléennes</a:t>
            </a:r>
            <a:r>
              <a:rPr lang="fr-FR" i="1" dirty="0" smtClean="0"/>
              <a:t>   </a:t>
            </a:r>
          </a:p>
          <a:p>
            <a:pPr lvl="1"/>
            <a:r>
              <a:rPr lang="fr-FR" dirty="0" smtClean="0"/>
              <a:t>exemple</a:t>
            </a:r>
            <a:r>
              <a:rPr lang="fr-FR" dirty="0"/>
              <a:t>: (</a:t>
            </a:r>
            <a:r>
              <a:rPr lang="fr-FR" i="1" dirty="0"/>
              <a:t>Météo</a:t>
            </a:r>
            <a:r>
              <a:rPr lang="fr-FR" dirty="0"/>
              <a:t> = </a:t>
            </a:r>
            <a:r>
              <a:rPr lang="fr-FR" i="1" dirty="0"/>
              <a:t>soleil</a:t>
            </a:r>
            <a:r>
              <a:rPr lang="fr-FR" dirty="0"/>
              <a:t>) </a:t>
            </a:r>
            <a:r>
              <a:rPr lang="fr-FR" dirty="0" smtClean="0">
                <a:sym typeface="Symbol" charset="2"/>
              </a:rPr>
              <a:t> </a:t>
            </a:r>
            <a:r>
              <a:rPr lang="fr-FR" dirty="0">
                <a:sym typeface="Symbol" charset="2"/>
              </a:rPr>
              <a:t>(</a:t>
            </a:r>
            <a:r>
              <a:rPr lang="fr-FR" i="1" dirty="0"/>
              <a:t>Carie</a:t>
            </a:r>
            <a:r>
              <a:rPr lang="fr-FR" dirty="0"/>
              <a:t> = </a:t>
            </a:r>
            <a:r>
              <a:rPr lang="fr-FR" i="1" dirty="0"/>
              <a:t>false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74717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Axiomes de la théorie des probabilités: Axiomes de Kolmogorov</a:t>
            </a:r>
            <a:endParaRPr lang="fr-CA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Pour toute propositions A, B</a:t>
            </a:r>
          </a:p>
          <a:p>
            <a:pPr lvl="1"/>
            <a:r>
              <a:rPr lang="fr-CA" dirty="0" smtClean="0"/>
              <a:t>0 ≤ </a:t>
            </a:r>
            <a:r>
              <a:rPr lang="fr-CA" i="1" dirty="0" smtClean="0"/>
              <a:t>P</a:t>
            </a:r>
            <a:r>
              <a:rPr lang="fr-CA" dirty="0" smtClean="0"/>
              <a:t>(A) ≤ 1</a:t>
            </a:r>
          </a:p>
          <a:p>
            <a:pPr lvl="1"/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err="1" smtClean="0"/>
              <a:t>true</a:t>
            </a:r>
            <a:r>
              <a:rPr lang="fr-CA" dirty="0" smtClean="0"/>
              <a:t>) = 1 et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false</a:t>
            </a:r>
            <a:r>
              <a:rPr lang="fr-CA" dirty="0" smtClean="0"/>
              <a:t>) = 0</a:t>
            </a:r>
          </a:p>
          <a:p>
            <a:pPr lvl="1"/>
            <a:r>
              <a:rPr lang="fr-CA" i="1" dirty="0" smtClean="0"/>
              <a:t>P</a:t>
            </a:r>
            <a:r>
              <a:rPr lang="fr-CA" dirty="0" smtClean="0"/>
              <a:t>(A </a:t>
            </a:r>
            <a:r>
              <a:rPr lang="fr-CA" dirty="0" smtClean="0">
                <a:sym typeface="Symbol" charset="2"/>
              </a:rPr>
              <a:t> </a:t>
            </a:r>
            <a:r>
              <a:rPr lang="fr-CA" dirty="0" smtClean="0"/>
              <a:t>B) = </a:t>
            </a:r>
            <a:r>
              <a:rPr lang="fr-CA" i="1" dirty="0" smtClean="0"/>
              <a:t>P</a:t>
            </a:r>
            <a:r>
              <a:rPr lang="fr-CA" dirty="0" smtClean="0"/>
              <a:t>(A) + </a:t>
            </a:r>
            <a:r>
              <a:rPr lang="fr-CA" i="1" dirty="0" smtClean="0"/>
              <a:t>P</a:t>
            </a:r>
            <a:r>
              <a:rPr lang="fr-CA" dirty="0" smtClean="0"/>
              <a:t>(B) - </a:t>
            </a:r>
            <a:r>
              <a:rPr lang="fr-CA" i="1" dirty="0" smtClean="0"/>
              <a:t>P</a:t>
            </a:r>
            <a:r>
              <a:rPr lang="fr-CA" dirty="0" smtClean="0"/>
              <a:t>(A </a:t>
            </a:r>
            <a:r>
              <a:rPr lang="fr-CA" dirty="0" smtClean="0">
                <a:sym typeface="Symbol" charset="2"/>
              </a:rPr>
              <a:t></a:t>
            </a:r>
            <a:r>
              <a:rPr lang="fr-CA" dirty="0" smtClean="0"/>
              <a:t> B) </a:t>
            </a:r>
          </a:p>
          <a:p>
            <a:pPr lvl="1"/>
            <a:endParaRPr lang="fr-CA" dirty="0" smtClean="0"/>
          </a:p>
          <a:p>
            <a:pPr lvl="1"/>
            <a:endParaRPr lang="fr-CA" dirty="0" smtClean="0"/>
          </a:p>
          <a:p>
            <a:pPr lvl="1"/>
            <a:endParaRPr lang="fr-CA" dirty="0" smtClean="0">
              <a:sym typeface="Symbol" charset="2"/>
            </a:endParaRPr>
          </a:p>
          <a:p>
            <a:pPr lvl="1"/>
            <a:endParaRPr lang="fr-CA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16</a:t>
            </a:fld>
            <a:endParaRPr lang="fr-CA"/>
          </a:p>
        </p:txBody>
      </p:sp>
      <p:pic>
        <p:nvPicPr>
          <p:cNvPr id="67588" name="Picture 4" descr="axiom3-ven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3559175"/>
            <a:ext cx="37814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Probabilité a priori/inconditionnelle</a:t>
            </a:r>
            <a:endParaRPr lang="fr-FR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</a:t>
            </a:r>
            <a:r>
              <a:rPr lang="fr-FR" b="1" dirty="0" smtClean="0"/>
              <a:t> probabilité a priori </a:t>
            </a:r>
            <a:r>
              <a:rPr lang="fr-FR" dirty="0" smtClean="0"/>
              <a:t>ou</a:t>
            </a:r>
            <a:r>
              <a:rPr lang="fr-FR" b="1" dirty="0" smtClean="0"/>
              <a:t> inconditionnelle</a:t>
            </a:r>
            <a:r>
              <a:rPr lang="fr-FR" dirty="0" smtClean="0"/>
              <a:t> de propositions exprime le degré de croyance dans ces propositions avant l’acquisition de toute (nouvelle) information / observation</a:t>
            </a:r>
          </a:p>
          <a:p>
            <a:pPr lvl="1"/>
            <a:r>
              <a:rPr lang="fr-FR" dirty="0"/>
              <a:t>e</a:t>
            </a:r>
            <a:r>
              <a:rPr lang="fr-FR" dirty="0" smtClean="0"/>
              <a:t>xemple: </a:t>
            </a:r>
            <a:r>
              <a:rPr lang="fr-FR" i="1" dirty="0" smtClean="0"/>
              <a:t>P</a:t>
            </a:r>
            <a:r>
              <a:rPr lang="fr-FR" dirty="0" smtClean="0"/>
              <a:t>(</a:t>
            </a:r>
            <a:r>
              <a:rPr lang="fr-FR" i="1" dirty="0" smtClean="0"/>
              <a:t>Carie</a:t>
            </a:r>
            <a:r>
              <a:rPr lang="fr-FR" dirty="0" smtClean="0"/>
              <a:t> = </a:t>
            </a:r>
            <a:r>
              <a:rPr lang="fr-FR" i="1" dirty="0" err="1" smtClean="0"/>
              <a:t>true</a:t>
            </a:r>
            <a:r>
              <a:rPr lang="fr-FR" dirty="0" smtClean="0"/>
              <a:t>) = 0.1 et </a:t>
            </a:r>
            <a:r>
              <a:rPr lang="fr-FR" i="1" dirty="0" smtClean="0"/>
              <a:t>P</a:t>
            </a:r>
            <a:r>
              <a:rPr lang="fr-FR" dirty="0" smtClean="0"/>
              <a:t>(</a:t>
            </a:r>
            <a:r>
              <a:rPr lang="fr-FR" i="1" dirty="0" smtClean="0"/>
              <a:t>Météo</a:t>
            </a:r>
            <a:r>
              <a:rPr lang="fr-FR" dirty="0" smtClean="0"/>
              <a:t> = </a:t>
            </a:r>
            <a:r>
              <a:rPr lang="fr-FR" i="1" dirty="0" smtClean="0"/>
              <a:t>soleil</a:t>
            </a:r>
            <a:r>
              <a:rPr lang="fr-FR" dirty="0" smtClean="0"/>
              <a:t>) = 0.72 </a:t>
            </a:r>
          </a:p>
          <a:p>
            <a:r>
              <a:rPr lang="fr-FR" dirty="0" smtClean="0"/>
              <a:t>La</a:t>
            </a:r>
            <a:r>
              <a:rPr lang="fr-FR" i="1" dirty="0" smtClean="0"/>
              <a:t> </a:t>
            </a:r>
            <a:r>
              <a:rPr lang="fr-FR" b="1" dirty="0" smtClean="0"/>
              <a:t>distribution des probabilités </a:t>
            </a:r>
            <a:r>
              <a:rPr lang="fr-FR" dirty="0" smtClean="0"/>
              <a:t>donne les valeurs de probabilités pour toutes les assignations possibles de valeurs aux variables:</a:t>
            </a:r>
          </a:p>
          <a:p>
            <a:pPr lvl="1"/>
            <a:r>
              <a:rPr lang="fr-FR" dirty="0"/>
              <a:t>e</a:t>
            </a:r>
            <a:r>
              <a:rPr lang="fr-FR" dirty="0" smtClean="0"/>
              <a:t>xemple: </a:t>
            </a:r>
            <a:r>
              <a:rPr lang="fr-FR" b="1" dirty="0" smtClean="0"/>
              <a:t>P</a:t>
            </a:r>
            <a:r>
              <a:rPr lang="fr-FR" dirty="0" smtClean="0"/>
              <a:t>(</a:t>
            </a:r>
            <a:r>
              <a:rPr lang="fr-FR" i="1" dirty="0" smtClean="0"/>
              <a:t>Météo</a:t>
            </a:r>
            <a:r>
              <a:rPr lang="fr-FR" dirty="0" smtClean="0"/>
              <a:t>) = &lt;0.72, 0.1, 0.08, 0.1&gt;</a:t>
            </a:r>
          </a:p>
          <a:p>
            <a:pPr lvl="1"/>
            <a:r>
              <a:rPr lang="fr-FR" b="1" dirty="0"/>
              <a:t>fonction de densité de probabilité</a:t>
            </a:r>
            <a:r>
              <a:rPr lang="fr-FR" dirty="0"/>
              <a:t>: fonction déterminant la probabilité de propositions d’une variable continue</a:t>
            </a:r>
          </a:p>
          <a:p>
            <a:pPr lvl="2"/>
            <a:r>
              <a:rPr lang="fr-FR" dirty="0"/>
              <a:t>avec la fonction de densité, on peut exprimer la probabilité d’intervalles de valeurs</a:t>
            </a:r>
            <a:br>
              <a:rPr lang="fr-FR" dirty="0"/>
            </a:b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X</a:t>
            </a:r>
            <a:r>
              <a:rPr lang="fr-FR" dirty="0"/>
              <a:t> &lt; </a:t>
            </a:r>
            <a:r>
              <a:rPr lang="fr-FR" i="1" dirty="0"/>
              <a:t>xi</a:t>
            </a:r>
            <a:r>
              <a:rPr lang="fr-FR" dirty="0"/>
              <a:t>) =   </a:t>
            </a:r>
            <a:r>
              <a:rPr lang="fr-FR" i="1" baseline="-25000" dirty="0"/>
              <a:t>x&lt;x</a:t>
            </a:r>
            <a:r>
              <a:rPr lang="fr-FR" baseline="-25000" dirty="0"/>
              <a:t>i</a:t>
            </a:r>
            <a:r>
              <a:rPr lang="fr-FR" dirty="0"/>
              <a:t>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X</a:t>
            </a:r>
            <a:r>
              <a:rPr lang="fr-FR" dirty="0"/>
              <a:t>=</a:t>
            </a:r>
            <a:r>
              <a:rPr lang="fr-FR" i="1" dirty="0"/>
              <a:t>x</a:t>
            </a:r>
            <a:r>
              <a:rPr lang="fr-FR" dirty="0"/>
              <a:t>) d</a:t>
            </a:r>
            <a:r>
              <a:rPr lang="fr-FR" i="1" dirty="0"/>
              <a:t>x</a:t>
            </a:r>
            <a:endParaRPr lang="fr-FR" dirty="0"/>
          </a:p>
          <a:p>
            <a:pPr lvl="2"/>
            <a:r>
              <a:rPr lang="fr-FR" dirty="0"/>
              <a:t>dans le cas continu, on a toujours que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X</a:t>
            </a:r>
            <a:r>
              <a:rPr lang="fr-FR" dirty="0"/>
              <a:t>=</a:t>
            </a:r>
            <a:r>
              <a:rPr lang="fr-FR" i="1" dirty="0"/>
              <a:t>xi</a:t>
            </a:r>
            <a:r>
              <a:rPr lang="fr-FR" dirty="0"/>
              <a:t>) =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Hugo </a:t>
            </a:r>
            <a:r>
              <a:rPr lang="de-DE" dirty="0" err="1" smtClean="0"/>
              <a:t>Larochelle</a:t>
            </a:r>
            <a:endParaRPr lang="fr-CA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17</a:t>
            </a:fld>
            <a:endParaRPr lang="fr-CA"/>
          </a:p>
        </p:txBody>
      </p:sp>
      <p:pic>
        <p:nvPicPr>
          <p:cNvPr id="2" name="Image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500965" y="4783855"/>
            <a:ext cx="136538" cy="34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Probabilité a priori/inconditionnelle</a:t>
            </a:r>
            <a:endParaRPr lang="fr-FR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b="1" dirty="0" smtClean="0"/>
              <a:t>distribution conjointe </a:t>
            </a:r>
            <a:r>
              <a:rPr lang="fr-FR" dirty="0" smtClean="0"/>
              <a:t>de probabilités pour un ensemble de variables donne la probabilité pour chaque événement atomique décrit par ces variables</a:t>
            </a:r>
          </a:p>
          <a:p>
            <a:pPr lvl="1"/>
            <a:r>
              <a:rPr lang="fr-FR" dirty="0" smtClean="0"/>
              <a:t>exemple: la distribution conjointe </a:t>
            </a:r>
            <a:r>
              <a:rPr lang="fr-FR" i="1" dirty="0" smtClean="0"/>
              <a:t>P</a:t>
            </a:r>
            <a:r>
              <a:rPr lang="fr-FR" dirty="0" smtClean="0"/>
              <a:t>(</a:t>
            </a:r>
            <a:r>
              <a:rPr lang="fr-FR" i="1" dirty="0" smtClean="0"/>
              <a:t>Météo</a:t>
            </a:r>
            <a:r>
              <a:rPr lang="fr-FR" dirty="0" smtClean="0"/>
              <a:t>, </a:t>
            </a:r>
            <a:r>
              <a:rPr lang="fr-FR" i="1" dirty="0" smtClean="0"/>
              <a:t>Carie</a:t>
            </a:r>
            <a:r>
              <a:rPr lang="fr-FR" dirty="0" smtClean="0"/>
              <a:t>) est une matrice  4 × 2: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	</a:t>
            </a:r>
            <a:r>
              <a:rPr lang="fr-FR" i="1" dirty="0" smtClean="0"/>
              <a:t>Météo</a:t>
            </a:r>
            <a:r>
              <a:rPr lang="fr-FR" dirty="0" smtClean="0"/>
              <a:t> =		 </a:t>
            </a:r>
            <a:r>
              <a:rPr lang="fr-FR" i="1" dirty="0" smtClean="0"/>
              <a:t>soleil</a:t>
            </a:r>
            <a:r>
              <a:rPr lang="fr-FR" dirty="0" smtClean="0"/>
              <a:t>	</a:t>
            </a:r>
            <a:r>
              <a:rPr lang="fr-FR" i="1" dirty="0" smtClean="0"/>
              <a:t>pluie</a:t>
            </a:r>
            <a:r>
              <a:rPr lang="fr-FR" dirty="0" smtClean="0"/>
              <a:t>	</a:t>
            </a:r>
            <a:r>
              <a:rPr lang="fr-FR" i="1" dirty="0" smtClean="0"/>
              <a:t>nuageux</a:t>
            </a:r>
            <a:r>
              <a:rPr lang="fr-FR" dirty="0" smtClean="0"/>
              <a:t>   </a:t>
            </a:r>
            <a:r>
              <a:rPr lang="fr-FR" i="1" dirty="0" smtClean="0"/>
              <a:t>neige </a:t>
            </a:r>
          </a:p>
          <a:p>
            <a:pPr marL="0" indent="0">
              <a:buNone/>
            </a:pPr>
            <a:r>
              <a:rPr lang="fr-FR" dirty="0" smtClean="0"/>
              <a:t>		</a:t>
            </a:r>
            <a:r>
              <a:rPr lang="fr-FR" i="1" dirty="0" smtClean="0"/>
              <a:t>Carie</a:t>
            </a:r>
            <a:r>
              <a:rPr lang="fr-FR" dirty="0" smtClean="0"/>
              <a:t> = </a:t>
            </a:r>
            <a:r>
              <a:rPr lang="fr-FR" i="1" dirty="0" err="1" smtClean="0"/>
              <a:t>true</a:t>
            </a:r>
            <a:r>
              <a:rPr lang="fr-FR" dirty="0"/>
              <a:t> </a:t>
            </a:r>
            <a:r>
              <a:rPr lang="fr-FR" dirty="0" smtClean="0"/>
              <a:t>	 0.144	0.02 	0.016 	  0.02</a:t>
            </a:r>
          </a:p>
          <a:p>
            <a:pPr marL="0" indent="0">
              <a:buNone/>
            </a:pPr>
            <a:r>
              <a:rPr lang="fr-FR" dirty="0" smtClean="0"/>
              <a:t>		</a:t>
            </a:r>
            <a:r>
              <a:rPr lang="fr-FR" i="1" dirty="0" smtClean="0"/>
              <a:t>Carie</a:t>
            </a:r>
            <a:r>
              <a:rPr lang="fr-FR" dirty="0" smtClean="0"/>
              <a:t> = </a:t>
            </a:r>
            <a:r>
              <a:rPr lang="fr-FR" i="1" dirty="0" smtClean="0"/>
              <a:t>false</a:t>
            </a:r>
            <a:r>
              <a:rPr lang="fr-FR" dirty="0" smtClean="0"/>
              <a:t>	 0.576	0.08 	0.064 	  0.08</a:t>
            </a:r>
          </a:p>
          <a:p>
            <a:pPr lvl="4"/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18</a:t>
            </a:fld>
            <a:endParaRPr lang="fr-CA"/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1362002" y="3679333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2777478" y="3365887"/>
            <a:ext cx="0" cy="9830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2951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Probabilité a posteriori</a:t>
            </a:r>
            <a:r>
              <a:rPr lang="fr-CA" dirty="0" smtClean="0"/>
              <a:t>/conditionnelle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La </a:t>
            </a:r>
            <a:r>
              <a:rPr lang="fr-CA" b="1" dirty="0" smtClean="0"/>
              <a:t>probabilité</a:t>
            </a:r>
            <a:r>
              <a:rPr lang="fr-CA" b="1" i="1" dirty="0" smtClean="0"/>
              <a:t> </a:t>
            </a:r>
            <a:r>
              <a:rPr lang="fr-CA" b="1" dirty="0" smtClean="0"/>
              <a:t>conditionnelle</a:t>
            </a:r>
            <a:r>
              <a:rPr lang="fr-CA" dirty="0" smtClean="0"/>
              <a:t> ou </a:t>
            </a:r>
            <a:r>
              <a:rPr lang="fr-CA" b="1" dirty="0" smtClean="0"/>
              <a:t>a posteriori</a:t>
            </a:r>
            <a:r>
              <a:rPr lang="fr-CA" i="1" dirty="0" smtClean="0"/>
              <a:t> </a:t>
            </a:r>
            <a:r>
              <a:rPr lang="fr-CA" dirty="0" smtClean="0"/>
              <a:t>tient compte des nouvelles informations/observations disponibles</a:t>
            </a:r>
          </a:p>
          <a:p>
            <a:pPr lvl="1"/>
            <a:r>
              <a:rPr lang="fr-CA" dirty="0"/>
              <a:t>e</a:t>
            </a:r>
            <a:r>
              <a:rPr lang="fr-CA" dirty="0" smtClean="0"/>
              <a:t>xemple: 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FR" i="1" dirty="0" smtClean="0"/>
              <a:t>carie</a:t>
            </a:r>
            <a:r>
              <a:rPr lang="fr-CA" dirty="0" smtClean="0"/>
              <a:t> | </a:t>
            </a:r>
            <a:r>
              <a:rPr lang="fr-FR" i="1" dirty="0" err="1" smtClean="0"/>
              <a:t>malDeDents</a:t>
            </a:r>
            <a:r>
              <a:rPr lang="fr-CA" dirty="0" smtClean="0"/>
              <a:t>) = 0.8</a:t>
            </a:r>
          </a:p>
          <a:p>
            <a:pPr lvl="2"/>
            <a:r>
              <a:rPr lang="fr-CA" dirty="0" smtClean="0"/>
              <a:t>C.-à-d., étant donné que la seule chose que je sais est </a:t>
            </a:r>
            <a:r>
              <a:rPr lang="fr-FR" i="1" dirty="0" err="1" smtClean="0"/>
              <a:t>MalDeDents</a:t>
            </a:r>
            <a:r>
              <a:rPr lang="fr-FR" dirty="0" smtClean="0"/>
              <a:t> = </a:t>
            </a:r>
            <a:r>
              <a:rPr lang="fr-FR" i="1" dirty="0" err="1" smtClean="0"/>
              <a:t>true</a:t>
            </a:r>
            <a:endParaRPr lang="fr-CA" i="1" dirty="0" smtClean="0"/>
          </a:p>
          <a:p>
            <a:pPr lvl="1"/>
            <a:r>
              <a:rPr lang="fr-CA" dirty="0"/>
              <a:t>s</a:t>
            </a:r>
            <a:r>
              <a:rPr lang="fr-CA" dirty="0" smtClean="0"/>
              <a:t>i on constate qu’un patient a mal aux dents et aucune autre information n’est encore disponible, la probabilité qu’il ait une carie est de 0.8</a:t>
            </a:r>
          </a:p>
          <a:p>
            <a:r>
              <a:rPr lang="fr-CA" dirty="0" smtClean="0"/>
              <a:t>Si on en apprend plus, (par exemple, on découvre une carie), on a:</a:t>
            </a:r>
          </a:p>
          <a:p>
            <a:pPr lvl="1"/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FR" i="1" dirty="0" smtClean="0"/>
              <a:t>carie</a:t>
            </a:r>
            <a:r>
              <a:rPr lang="fr-CA" dirty="0" smtClean="0"/>
              <a:t> | </a:t>
            </a:r>
            <a:r>
              <a:rPr lang="fr-FR" i="1" dirty="0" err="1" smtClean="0"/>
              <a:t>malDeDents</a:t>
            </a:r>
            <a:r>
              <a:rPr lang="fr-CA" dirty="0" smtClean="0"/>
              <a:t>, </a:t>
            </a:r>
            <a:r>
              <a:rPr lang="fr-FR" i="1" dirty="0" smtClean="0"/>
              <a:t>carie</a:t>
            </a:r>
            <a:r>
              <a:rPr lang="fr-CA" dirty="0" smtClean="0"/>
              <a:t>) = 1</a:t>
            </a:r>
          </a:p>
          <a:p>
            <a:r>
              <a:rPr lang="fr-CA" dirty="0" smtClean="0"/>
              <a:t>Toutes les nouvelles informations ne sont pas pertinentes, donc on peut simplifier:</a:t>
            </a:r>
          </a:p>
          <a:p>
            <a:pPr lvl="1"/>
            <a:r>
              <a:rPr lang="fr-CA" dirty="0" smtClean="0"/>
              <a:t>exemple: 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FR" i="1" dirty="0" smtClean="0"/>
              <a:t>carie</a:t>
            </a:r>
            <a:r>
              <a:rPr lang="fr-CA" dirty="0" smtClean="0"/>
              <a:t> | </a:t>
            </a:r>
            <a:r>
              <a:rPr lang="fr-CA" i="1" dirty="0" smtClean="0"/>
              <a:t>m</a:t>
            </a:r>
            <a:r>
              <a:rPr lang="fr-FR" i="1" dirty="0" err="1" smtClean="0"/>
              <a:t>alDeDents</a:t>
            </a:r>
            <a:r>
              <a:rPr lang="fr-CA" dirty="0" smtClean="0"/>
              <a:t>, </a:t>
            </a:r>
            <a:r>
              <a:rPr lang="fr-CA" i="1" dirty="0" err="1" smtClean="0"/>
              <a:t>CanadiensOntGagné</a:t>
            </a:r>
            <a:r>
              <a:rPr lang="fr-CA" dirty="0" smtClean="0"/>
              <a:t> = </a:t>
            </a:r>
            <a:r>
              <a:rPr lang="fr-CA" i="1" dirty="0" err="1" smtClean="0"/>
              <a:t>true</a:t>
            </a:r>
            <a:r>
              <a:rPr lang="fr-CA" dirty="0" smtClean="0"/>
              <a:t>) = </a:t>
            </a:r>
          </a:p>
          <a:p>
            <a:pPr marL="457200" lvl="1" indent="0">
              <a:buNone/>
            </a:pPr>
            <a:r>
              <a:rPr lang="fr-CA" dirty="0" smtClean="0"/>
              <a:t>                       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FR" i="1" dirty="0" smtClean="0"/>
              <a:t>carie</a:t>
            </a:r>
            <a:r>
              <a:rPr lang="fr-CA" dirty="0" smtClean="0"/>
              <a:t> | </a:t>
            </a:r>
            <a:r>
              <a:rPr lang="fr-CA" i="1" dirty="0" smtClean="0"/>
              <a:t>m</a:t>
            </a:r>
            <a:r>
              <a:rPr lang="fr-FR" i="1" dirty="0" err="1" smtClean="0"/>
              <a:t>alDeDents</a:t>
            </a:r>
            <a:r>
              <a:rPr lang="fr-CA" dirty="0" smtClean="0"/>
              <a:t>) = 0.8</a:t>
            </a: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19</a:t>
            </a:fld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ko-KR" smtClean="0"/>
              <a:t>Sujets couverts</a:t>
            </a:r>
            <a:endParaRPr lang="fr-CA" altLang="ko-KR"/>
          </a:p>
        </p:txBody>
      </p:sp>
      <p:sp>
        <p:nvSpPr>
          <p:cNvPr id="7577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altLang="ko-KR" smtClean="0"/>
              <a:t>Introduction au raisonnement probabiliste</a:t>
            </a:r>
          </a:p>
          <a:p>
            <a:pPr lvl="1"/>
            <a:r>
              <a:rPr lang="fr-CA" altLang="ko-KR" smtClean="0"/>
              <a:t>Raisonnement avec incertitude</a:t>
            </a:r>
          </a:p>
          <a:p>
            <a:pPr lvl="1"/>
            <a:r>
              <a:rPr lang="fr-CA" altLang="ko-KR" smtClean="0"/>
              <a:t>Théorie des probabilités: syntaxe et sémantique</a:t>
            </a:r>
          </a:p>
          <a:p>
            <a:pPr lvl="1"/>
            <a:r>
              <a:rPr lang="fr-CA" altLang="ko-KR" smtClean="0"/>
              <a:t>Inférences simples</a:t>
            </a:r>
          </a:p>
          <a:p>
            <a:pPr lvl="1"/>
            <a:r>
              <a:rPr lang="fr-CA" altLang="ko-KR" smtClean="0"/>
              <a:t>Indépendance entre des variables aléatoires</a:t>
            </a:r>
          </a:p>
          <a:p>
            <a:pPr lvl="1"/>
            <a:r>
              <a:rPr lang="fr-CA" altLang="ko-KR" smtClean="0"/>
              <a:t>Règle de Bayes</a:t>
            </a:r>
          </a:p>
          <a:p>
            <a:pPr lvl="1"/>
            <a:r>
              <a:rPr lang="fr-CA" altLang="ko-KR" smtClean="0"/>
              <a:t>Illustration avec le monde des wumpus</a:t>
            </a:r>
            <a:endParaRPr lang="fr-CA" altLang="ko-K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</a:t>
            </a:fld>
            <a:endParaRPr lang="fr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Probabilité a posteriori</a:t>
            </a:r>
            <a:r>
              <a:rPr lang="fr-CA" dirty="0" smtClean="0"/>
              <a:t>/conditionnelle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Définition de la </a:t>
            </a:r>
            <a:r>
              <a:rPr lang="fr-CA" b="1" dirty="0" smtClean="0"/>
              <a:t>probabilité conditionnelle</a:t>
            </a:r>
            <a:r>
              <a:rPr lang="fr-CA" dirty="0" smtClean="0"/>
              <a:t>:</a:t>
            </a:r>
          </a:p>
          <a:p>
            <a:pPr lvl="1"/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a</a:t>
            </a:r>
            <a:r>
              <a:rPr lang="fr-CA" dirty="0" smtClean="0"/>
              <a:t> | </a:t>
            </a:r>
            <a:r>
              <a:rPr lang="fr-CA" i="1" dirty="0" smtClean="0"/>
              <a:t>b</a:t>
            </a:r>
            <a:r>
              <a:rPr lang="fr-CA" dirty="0" smtClean="0"/>
              <a:t>) =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a</a:t>
            </a:r>
            <a:r>
              <a:rPr lang="fr-CA" dirty="0" smtClean="0"/>
              <a:t> </a:t>
            </a:r>
            <a:r>
              <a:rPr lang="fr-CA" dirty="0" smtClean="0">
                <a:sym typeface="Symbol" charset="2"/>
              </a:rPr>
              <a:t></a:t>
            </a:r>
            <a:r>
              <a:rPr lang="fr-CA" dirty="0" smtClean="0"/>
              <a:t> </a:t>
            </a:r>
            <a:r>
              <a:rPr lang="fr-CA" i="1" dirty="0" smtClean="0"/>
              <a:t>b</a:t>
            </a:r>
            <a:r>
              <a:rPr lang="fr-CA" dirty="0" smtClean="0"/>
              <a:t>) /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b</a:t>
            </a:r>
            <a:r>
              <a:rPr lang="fr-CA" dirty="0" smtClean="0"/>
              <a:t>)   si 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b</a:t>
            </a:r>
            <a:r>
              <a:rPr lang="fr-CA" dirty="0" smtClean="0"/>
              <a:t>) ≠ 0</a:t>
            </a:r>
          </a:p>
          <a:p>
            <a:pPr lvl="1"/>
            <a:r>
              <a:rPr lang="fr-CA" dirty="0" smtClean="0"/>
              <a:t>la probabilité de </a:t>
            </a:r>
            <a:r>
              <a:rPr lang="fr-CA" i="1" dirty="0" smtClean="0"/>
              <a:t>a</a:t>
            </a:r>
            <a:r>
              <a:rPr lang="fr-CA" dirty="0" smtClean="0"/>
              <a:t>, étant donné (que tout ce qu’on sait est) </a:t>
            </a:r>
            <a:r>
              <a:rPr lang="fr-CA" i="1" dirty="0" smtClean="0"/>
              <a:t>b</a:t>
            </a:r>
          </a:p>
          <a:p>
            <a:r>
              <a:rPr lang="fr-CA" dirty="0" smtClean="0"/>
              <a:t>Formulation équivalente (</a:t>
            </a:r>
            <a:r>
              <a:rPr lang="fr-CA" b="1" dirty="0" smtClean="0"/>
              <a:t>règle du produit</a:t>
            </a:r>
            <a:r>
              <a:rPr lang="fr-CA" dirty="0" smtClean="0"/>
              <a:t>):</a:t>
            </a:r>
          </a:p>
          <a:p>
            <a:pPr lvl="1"/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a</a:t>
            </a:r>
            <a:r>
              <a:rPr lang="fr-CA" dirty="0" smtClean="0"/>
              <a:t> </a:t>
            </a:r>
            <a:r>
              <a:rPr lang="fr-CA" dirty="0" smtClean="0">
                <a:sym typeface="Symbol" charset="2"/>
              </a:rPr>
              <a:t></a:t>
            </a:r>
            <a:r>
              <a:rPr lang="fr-CA" dirty="0" smtClean="0"/>
              <a:t> </a:t>
            </a:r>
            <a:r>
              <a:rPr lang="fr-CA" i="1" dirty="0" smtClean="0"/>
              <a:t>b</a:t>
            </a:r>
            <a:r>
              <a:rPr lang="fr-CA" dirty="0" smtClean="0"/>
              <a:t>) =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err="1" smtClean="0"/>
              <a:t>a</a:t>
            </a:r>
            <a:r>
              <a:rPr lang="fr-CA" dirty="0" err="1" smtClean="0"/>
              <a:t>|</a:t>
            </a:r>
            <a:r>
              <a:rPr lang="fr-CA" i="1" dirty="0" err="1" smtClean="0"/>
              <a:t>b</a:t>
            </a:r>
            <a:r>
              <a:rPr lang="fr-CA" dirty="0" smtClean="0"/>
              <a:t>)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b</a:t>
            </a:r>
            <a:r>
              <a:rPr lang="fr-CA" dirty="0" smtClean="0"/>
              <a:t>) =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err="1" smtClean="0"/>
              <a:t>b</a:t>
            </a:r>
            <a:r>
              <a:rPr lang="fr-CA" dirty="0" err="1" smtClean="0"/>
              <a:t>|</a:t>
            </a:r>
            <a:r>
              <a:rPr lang="fr-CA" i="1" dirty="0" err="1" smtClean="0"/>
              <a:t>a</a:t>
            </a:r>
            <a:r>
              <a:rPr lang="fr-CA" dirty="0" smtClean="0"/>
              <a:t>)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a</a:t>
            </a:r>
            <a:r>
              <a:rPr lang="fr-CA" dirty="0" smtClean="0"/>
              <a:t>)</a:t>
            </a:r>
          </a:p>
          <a:p>
            <a:r>
              <a:rPr lang="fr-CA" dirty="0" smtClean="0"/>
              <a:t>Il existe une version plus générale pour les distributions de probabilité</a:t>
            </a:r>
          </a:p>
          <a:p>
            <a:pPr lvl="1"/>
            <a:r>
              <a:rPr lang="fr-CA" dirty="0"/>
              <a:t>e</a:t>
            </a:r>
            <a:r>
              <a:rPr lang="fr-CA" dirty="0" smtClean="0"/>
              <a:t>xemple: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FR" i="1" dirty="0" smtClean="0"/>
              <a:t>Météo</a:t>
            </a:r>
            <a:r>
              <a:rPr lang="fr-CA" dirty="0" smtClean="0"/>
              <a:t>, </a:t>
            </a:r>
            <a:r>
              <a:rPr lang="fr-FR" i="1" dirty="0" smtClean="0"/>
              <a:t>Carie</a:t>
            </a:r>
            <a:r>
              <a:rPr lang="fr-CA" dirty="0" smtClean="0"/>
              <a:t>) =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FR" i="1" dirty="0" smtClean="0"/>
              <a:t>Météo</a:t>
            </a:r>
            <a:r>
              <a:rPr lang="fr-CA" dirty="0" smtClean="0"/>
              <a:t> | </a:t>
            </a:r>
            <a:r>
              <a:rPr lang="fr-FR" i="1" dirty="0" smtClean="0"/>
              <a:t>Carie</a:t>
            </a:r>
            <a:r>
              <a:rPr lang="fr-CA" dirty="0" smtClean="0"/>
              <a:t>)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FR" i="1" dirty="0" smtClean="0"/>
              <a:t>Carie</a:t>
            </a:r>
            <a:r>
              <a:rPr lang="fr-CA" dirty="0" smtClean="0"/>
              <a:t>)</a:t>
            </a:r>
          </a:p>
          <a:p>
            <a:r>
              <a:rPr lang="fr-CA" dirty="0" smtClean="0"/>
              <a:t>La </a:t>
            </a:r>
            <a:r>
              <a:rPr lang="fr-CA" b="1" dirty="0" smtClean="0"/>
              <a:t>règle de chaînage </a:t>
            </a:r>
            <a:r>
              <a:rPr lang="fr-CA" dirty="0" smtClean="0"/>
              <a:t>(</a:t>
            </a:r>
            <a:r>
              <a:rPr lang="fr-CA" b="1" i="1" dirty="0" err="1" smtClean="0"/>
              <a:t>chain</a:t>
            </a:r>
            <a:r>
              <a:rPr lang="fr-CA" b="1" i="1" dirty="0" smtClean="0"/>
              <a:t> </a:t>
            </a:r>
            <a:r>
              <a:rPr lang="fr-CA" b="1" i="1" dirty="0" err="1" smtClean="0"/>
              <a:t>rule</a:t>
            </a:r>
            <a:r>
              <a:rPr lang="fr-CA" dirty="0" smtClean="0"/>
              <a:t>) est obtenue par une application successive de la règle du produit:</a:t>
            </a:r>
          </a:p>
          <a:p>
            <a:pPr lvl="1"/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X</a:t>
            </a:r>
            <a:r>
              <a:rPr lang="fr-CA" i="1" baseline="-25000" dirty="0" smtClean="0"/>
              <a:t>1</a:t>
            </a:r>
            <a:r>
              <a:rPr lang="fr-CA" dirty="0" smtClean="0"/>
              <a:t>, …,</a:t>
            </a:r>
            <a:r>
              <a:rPr lang="fr-CA" i="1" dirty="0" err="1" smtClean="0"/>
              <a:t>X</a:t>
            </a:r>
            <a:r>
              <a:rPr lang="fr-CA" i="1" baseline="-25000" dirty="0" err="1" smtClean="0"/>
              <a:t>n</a:t>
            </a:r>
            <a:r>
              <a:rPr lang="fr-CA" dirty="0" smtClean="0"/>
              <a:t>) 	=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X</a:t>
            </a:r>
            <a:r>
              <a:rPr lang="fr-CA" i="1" baseline="-25000" dirty="0" smtClean="0"/>
              <a:t>1</a:t>
            </a:r>
            <a:r>
              <a:rPr lang="fr-CA" dirty="0" smtClean="0"/>
              <a:t>,...,</a:t>
            </a:r>
            <a:r>
              <a:rPr lang="fr-CA" i="1" dirty="0" smtClean="0"/>
              <a:t>X</a:t>
            </a:r>
            <a:r>
              <a:rPr lang="fr-CA" i="1" baseline="-25000" dirty="0" smtClean="0"/>
              <a:t>n-1</a:t>
            </a:r>
            <a:r>
              <a:rPr lang="fr-CA" dirty="0" smtClean="0"/>
              <a:t>)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err="1" smtClean="0"/>
              <a:t>X</a:t>
            </a:r>
            <a:r>
              <a:rPr lang="fr-CA" i="1" baseline="-25000" dirty="0" err="1" smtClean="0"/>
              <a:t>n</a:t>
            </a:r>
            <a:r>
              <a:rPr lang="fr-CA" dirty="0" smtClean="0"/>
              <a:t> | </a:t>
            </a:r>
            <a:r>
              <a:rPr lang="fr-CA" i="1" dirty="0" smtClean="0"/>
              <a:t>X</a:t>
            </a:r>
            <a:r>
              <a:rPr lang="fr-CA" i="1" baseline="-25000" dirty="0" smtClean="0"/>
              <a:t>1</a:t>
            </a:r>
            <a:r>
              <a:rPr lang="fr-CA" dirty="0" smtClean="0"/>
              <a:t>,...,</a:t>
            </a:r>
            <a:r>
              <a:rPr lang="fr-CA" i="1" dirty="0" smtClean="0"/>
              <a:t>X</a:t>
            </a:r>
            <a:r>
              <a:rPr lang="fr-CA" i="1" baseline="-25000" dirty="0" smtClean="0"/>
              <a:t>n-1</a:t>
            </a:r>
            <a:r>
              <a:rPr lang="fr-CA" dirty="0" smtClean="0"/>
              <a:t>)</a:t>
            </a:r>
            <a:br>
              <a:rPr lang="fr-CA" dirty="0" smtClean="0"/>
            </a:br>
            <a:r>
              <a:rPr lang="fr-CA" dirty="0"/>
              <a:t>	</a:t>
            </a:r>
            <a:r>
              <a:rPr lang="fr-CA" dirty="0" smtClean="0"/>
              <a:t>		=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X</a:t>
            </a:r>
            <a:r>
              <a:rPr lang="fr-CA" i="1" baseline="-25000" dirty="0" smtClean="0"/>
              <a:t>1</a:t>
            </a:r>
            <a:r>
              <a:rPr lang="fr-CA" dirty="0" smtClean="0"/>
              <a:t>,...,</a:t>
            </a:r>
            <a:r>
              <a:rPr lang="fr-CA" i="1" dirty="0" smtClean="0"/>
              <a:t>X</a:t>
            </a:r>
            <a:r>
              <a:rPr lang="fr-CA" i="1" baseline="-25000" dirty="0" smtClean="0"/>
              <a:t>n-2</a:t>
            </a:r>
            <a:r>
              <a:rPr lang="fr-CA" dirty="0" smtClean="0"/>
              <a:t>)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X</a:t>
            </a:r>
            <a:r>
              <a:rPr lang="fr-CA" i="1" baseline="-25000" dirty="0" smtClean="0"/>
              <a:t>n-1</a:t>
            </a:r>
            <a:r>
              <a:rPr lang="fr-CA" dirty="0" smtClean="0"/>
              <a:t> | </a:t>
            </a:r>
            <a:r>
              <a:rPr lang="fr-CA" i="1" dirty="0" smtClean="0"/>
              <a:t>X</a:t>
            </a:r>
            <a:r>
              <a:rPr lang="fr-CA" i="1" baseline="-25000" dirty="0" smtClean="0"/>
              <a:t>1</a:t>
            </a:r>
            <a:r>
              <a:rPr lang="fr-CA" dirty="0" smtClean="0"/>
              <a:t>,...,</a:t>
            </a:r>
            <a:r>
              <a:rPr lang="fr-CA" i="1" dirty="0" smtClean="0"/>
              <a:t>X</a:t>
            </a:r>
            <a:r>
              <a:rPr lang="fr-CA" i="1" baseline="-25000" dirty="0" smtClean="0"/>
              <a:t>n-2</a:t>
            </a:r>
            <a:r>
              <a:rPr lang="fr-CA" dirty="0" smtClean="0"/>
              <a:t>)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err="1" smtClean="0"/>
              <a:t>X</a:t>
            </a:r>
            <a:r>
              <a:rPr lang="fr-CA" i="1" baseline="-25000" dirty="0" err="1" smtClean="0"/>
              <a:t>n</a:t>
            </a:r>
            <a:r>
              <a:rPr lang="fr-CA" dirty="0" smtClean="0"/>
              <a:t> | </a:t>
            </a:r>
            <a:r>
              <a:rPr lang="fr-CA" i="1" dirty="0" smtClean="0"/>
              <a:t>X</a:t>
            </a:r>
            <a:r>
              <a:rPr lang="fr-CA" i="1" baseline="-25000" dirty="0" smtClean="0"/>
              <a:t>1</a:t>
            </a:r>
            <a:r>
              <a:rPr lang="fr-CA" dirty="0" smtClean="0"/>
              <a:t>,...,</a:t>
            </a:r>
            <a:r>
              <a:rPr lang="fr-CA" i="1" dirty="0" smtClean="0"/>
              <a:t>X</a:t>
            </a:r>
            <a:r>
              <a:rPr lang="fr-CA" i="1" baseline="-25000" dirty="0" smtClean="0"/>
              <a:t>n-1</a:t>
            </a:r>
            <a:r>
              <a:rPr lang="fr-CA" dirty="0" smtClean="0"/>
              <a:t>)                  					= …</a:t>
            </a:r>
          </a:p>
          <a:p>
            <a:pPr marL="457200" lvl="1" indent="0">
              <a:buNone/>
            </a:pPr>
            <a:r>
              <a:rPr lang="fr-CA" dirty="0" smtClean="0"/>
              <a:t>			= </a:t>
            </a:r>
            <a:r>
              <a:rPr lang="fr-CA" sz="2200" dirty="0" err="1" smtClean="0"/>
              <a:t>Π</a:t>
            </a:r>
            <a:r>
              <a:rPr lang="fr-CA" sz="2200" baseline="-25000" dirty="0" err="1" smtClean="0"/>
              <a:t>i</a:t>
            </a:r>
            <a:r>
              <a:rPr lang="fr-CA" baseline="-25000" dirty="0" smtClean="0"/>
              <a:t>=1..n</a:t>
            </a:r>
            <a:r>
              <a:rPr lang="fr-CA" dirty="0" smtClean="0"/>
              <a:t>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X</a:t>
            </a:r>
            <a:r>
              <a:rPr lang="fr-CA" i="1" baseline="-25000" dirty="0" smtClean="0"/>
              <a:t>i</a:t>
            </a:r>
            <a:r>
              <a:rPr lang="fr-CA" dirty="0" smtClean="0"/>
              <a:t> | </a:t>
            </a:r>
            <a:r>
              <a:rPr lang="fr-CA" i="1" dirty="0" smtClean="0"/>
              <a:t>X</a:t>
            </a:r>
            <a:r>
              <a:rPr lang="fr-CA" i="1" baseline="-25000" dirty="0" smtClean="0"/>
              <a:t>1</a:t>
            </a:r>
            <a:r>
              <a:rPr lang="fr-CA" dirty="0" smtClean="0"/>
              <a:t>, … ,</a:t>
            </a:r>
            <a:r>
              <a:rPr lang="fr-CA" i="1" dirty="0" smtClean="0"/>
              <a:t>X</a:t>
            </a:r>
            <a:r>
              <a:rPr lang="fr-CA" i="1" baseline="-25000" dirty="0" smtClean="0"/>
              <a:t>i-1</a:t>
            </a:r>
            <a:r>
              <a:rPr lang="fr-CA" dirty="0" smtClean="0"/>
              <a:t>)</a:t>
            </a: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20</a:t>
            </a:fld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Inférence par énumération</a:t>
            </a:r>
            <a:endParaRPr lang="fr-CA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Commencer avec la distribution conjointe des probabilités:</a:t>
            </a:r>
          </a:p>
          <a:p>
            <a:endParaRPr lang="fr-CA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fr-CA" dirty="0" smtClean="0"/>
          </a:p>
          <a:p>
            <a:endParaRPr lang="fr-CA" dirty="0" smtClean="0"/>
          </a:p>
          <a:p>
            <a:r>
              <a:rPr lang="fr-CA" dirty="0" smtClean="0"/>
              <a:t>Pour chaque proposition </a:t>
            </a:r>
            <a:r>
              <a:rPr lang="fr-CA" dirty="0" err="1" smtClean="0"/>
              <a:t>φ</a:t>
            </a:r>
            <a:r>
              <a:rPr lang="fr-CA" dirty="0" smtClean="0"/>
              <a:t>, faire une somme sur les événements</a:t>
            </a:r>
            <a:br>
              <a:rPr lang="fr-CA" dirty="0" smtClean="0"/>
            </a:br>
            <a:r>
              <a:rPr lang="fr-CA" dirty="0" smtClean="0"/>
              <a:t>atomiques pour lesquels elle est vraie</a:t>
            </a:r>
            <a:r>
              <a:rPr lang="fr-FR" dirty="0" smtClean="0"/>
              <a:t>:</a:t>
            </a:r>
            <a:r>
              <a:rPr lang="fr-CA" dirty="0" smtClean="0"/>
              <a:t> </a:t>
            </a:r>
            <a:r>
              <a:rPr lang="fr-CA" i="1" dirty="0" smtClean="0"/>
              <a:t>P</a:t>
            </a:r>
            <a:r>
              <a:rPr lang="en-US" dirty="0" smtClean="0"/>
              <a:t>(</a:t>
            </a:r>
            <a:r>
              <a:rPr lang="el-GR" dirty="0" smtClean="0"/>
              <a:t>φ</a:t>
            </a:r>
            <a:r>
              <a:rPr lang="en-US" dirty="0" smtClean="0"/>
              <a:t>) = </a:t>
            </a:r>
            <a:r>
              <a:rPr lang="el-GR" sz="2400" dirty="0" smtClean="0"/>
              <a:t>Σ</a:t>
            </a:r>
            <a:r>
              <a:rPr lang="el-GR" baseline="-25000" dirty="0" smtClean="0"/>
              <a:t>ω</a:t>
            </a:r>
            <a:r>
              <a:rPr lang="en-US" baseline="-25000" dirty="0" smtClean="0"/>
              <a:t>:</a:t>
            </a:r>
            <a:r>
              <a:rPr lang="el-GR" baseline="-25000" dirty="0" smtClean="0"/>
              <a:t>ω</a:t>
            </a:r>
            <a:r>
              <a:rPr lang="el-GR" baseline="-25000" dirty="0" smtClean="0">
                <a:ea typeface="Arial" charset="0"/>
                <a:cs typeface="Arial" charset="0"/>
              </a:rPr>
              <a:t>╞</a:t>
            </a:r>
            <a:r>
              <a:rPr lang="fr-CA" baseline="-25000" dirty="0" smtClean="0">
                <a:ea typeface="Arial" charset="0"/>
                <a:cs typeface="Arial" charset="0"/>
              </a:rPr>
              <a:t> </a:t>
            </a:r>
            <a:r>
              <a:rPr lang="el-GR" baseline="-25000" dirty="0" smtClean="0"/>
              <a:t>φ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l-GR" dirty="0" smtClean="0"/>
              <a:t>ω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21</a:t>
            </a:fld>
            <a:endParaRPr lang="fr-CA"/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916724"/>
              </p:ext>
            </p:extLst>
          </p:nvPr>
        </p:nvGraphicFramePr>
        <p:xfrm>
          <a:off x="1524000" y="2309813"/>
          <a:ext cx="6096000" cy="14859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malDeDents</a:t>
                      </a:r>
                      <a:endParaRPr kumimoji="0" lang="fr-FR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 </a:t>
                      </a:r>
                      <a:r>
                        <a:rPr kumimoji="0" lang="fr-FR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malDeDents</a:t>
                      </a:r>
                      <a:endParaRPr kumimoji="0" lang="fr-FR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croche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</a:t>
                      </a: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c</a:t>
                      </a: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croche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</a:t>
                      </a: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c</a:t>
                      </a: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carie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 </a:t>
                      </a: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carie</a:t>
                      </a:r>
                      <a:endParaRPr kumimoji="0" lang="fr-FR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Inférence par énumération</a:t>
            </a:r>
            <a:endParaRPr lang="fr-CA"/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Commencer avec la distribution conjointe des probabilités:</a:t>
            </a:r>
          </a:p>
          <a:p>
            <a:endParaRPr lang="fr-CA" dirty="0" smtClean="0"/>
          </a:p>
          <a:p>
            <a:endParaRPr lang="fr-CA" dirty="0" smtClean="0"/>
          </a:p>
          <a:p>
            <a:endParaRPr lang="fr-CA" dirty="0" smtClean="0"/>
          </a:p>
          <a:p>
            <a:endParaRPr lang="fr-CA" dirty="0" smtClean="0"/>
          </a:p>
          <a:p>
            <a:endParaRPr lang="fr-CA" dirty="0" smtClean="0"/>
          </a:p>
          <a:p>
            <a:endParaRPr lang="fr-CA" dirty="0" smtClean="0"/>
          </a:p>
          <a:p>
            <a:endParaRPr lang="fr-CA" dirty="0" smtClean="0"/>
          </a:p>
          <a:p>
            <a:r>
              <a:rPr lang="fr-CA" dirty="0"/>
              <a:t>Pour chaque proposition </a:t>
            </a:r>
            <a:r>
              <a:rPr lang="fr-CA" dirty="0" err="1"/>
              <a:t>φ</a:t>
            </a:r>
            <a:r>
              <a:rPr lang="fr-CA" dirty="0"/>
              <a:t>, faire une somme sur les événements atomiques pour lesquels elle est </a:t>
            </a:r>
            <a:r>
              <a:rPr lang="fr-CA" dirty="0" smtClean="0"/>
              <a:t>vraie</a:t>
            </a:r>
            <a:r>
              <a:rPr lang="fr-FR" dirty="0" smtClean="0"/>
              <a:t>:</a:t>
            </a:r>
            <a:r>
              <a:rPr lang="fr-CA" dirty="0" smtClean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dirty="0" err="1"/>
              <a:t>φ</a:t>
            </a:r>
            <a:r>
              <a:rPr lang="fr-CA" dirty="0"/>
              <a:t>) = </a:t>
            </a:r>
            <a:r>
              <a:rPr lang="fr-CA" sz="2400" dirty="0" err="1"/>
              <a:t>Σ</a:t>
            </a:r>
            <a:r>
              <a:rPr lang="fr-CA" baseline="-25000" dirty="0" err="1"/>
              <a:t>ω:ω</a:t>
            </a:r>
            <a:r>
              <a:rPr lang="el-GR" baseline="-25000" dirty="0" smtClean="0">
                <a:ea typeface="Arial" charset="0"/>
                <a:cs typeface="Arial" charset="0"/>
              </a:rPr>
              <a:t>╞</a:t>
            </a:r>
            <a:r>
              <a:rPr lang="fr-CA" baseline="-25000" dirty="0" smtClean="0">
                <a:ea typeface="Arial" charset="0"/>
                <a:cs typeface="Arial" charset="0"/>
              </a:rPr>
              <a:t> </a:t>
            </a:r>
            <a:r>
              <a:rPr lang="fr-CA" baseline="-25000" dirty="0" err="1" smtClean="0"/>
              <a:t>φ</a:t>
            </a:r>
            <a:r>
              <a:rPr lang="fr-CA" dirty="0" smtClean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dirty="0" err="1"/>
              <a:t>ω</a:t>
            </a:r>
            <a:r>
              <a:rPr lang="fr-CA" dirty="0"/>
              <a:t>)</a:t>
            </a:r>
          </a:p>
          <a:p>
            <a:endParaRPr lang="fr-CA" dirty="0"/>
          </a:p>
          <a:p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m</a:t>
            </a:r>
            <a:r>
              <a:rPr lang="fr-FR" i="1" dirty="0" err="1" smtClean="0"/>
              <a:t>alDeDents</a:t>
            </a:r>
            <a:r>
              <a:rPr lang="fr-CA" dirty="0" smtClean="0"/>
              <a:t>) = 0.108 + 0.012 + 0.016 + 0.064 = 0.2</a:t>
            </a:r>
          </a:p>
          <a:p>
            <a:endParaRPr lang="fr-CA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22</a:t>
            </a:fld>
            <a:endParaRPr lang="fr-CA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477900"/>
              </p:ext>
            </p:extLst>
          </p:nvPr>
        </p:nvGraphicFramePr>
        <p:xfrm>
          <a:off x="1524000" y="2309813"/>
          <a:ext cx="6096000" cy="14859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malDeDents</a:t>
                      </a:r>
                      <a:endParaRPr kumimoji="0" lang="fr-FR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 </a:t>
                      </a:r>
                      <a:r>
                        <a:rPr kumimoji="0" lang="fr-FR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malDeDents</a:t>
                      </a:r>
                      <a:endParaRPr kumimoji="0" lang="fr-FR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croche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</a:t>
                      </a: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charset="2"/>
                        </a:rPr>
                        <a:t>c</a:t>
                      </a: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croche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</a:t>
                      </a: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charset="2"/>
                        </a:rPr>
                        <a:t>c</a:t>
                      </a: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carie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0.108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0.072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 </a:t>
                      </a: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carie</a:t>
                      </a:r>
                      <a:endParaRPr kumimoji="0" lang="fr-FR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0.016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0.144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Inférence par énumération</a:t>
            </a:r>
            <a:endParaRPr lang="fr-CA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Commencer avec la distribution conjointe des probabilités:</a:t>
            </a:r>
          </a:p>
          <a:p>
            <a:endParaRPr lang="fr-CA" dirty="0" smtClean="0"/>
          </a:p>
          <a:p>
            <a:endParaRPr lang="fr-CA" dirty="0" smtClean="0"/>
          </a:p>
          <a:p>
            <a:endParaRPr lang="fr-CA" dirty="0" smtClean="0"/>
          </a:p>
          <a:p>
            <a:endParaRPr lang="fr-CA" dirty="0" smtClean="0"/>
          </a:p>
          <a:p>
            <a:endParaRPr lang="fr-CA" dirty="0" smtClean="0"/>
          </a:p>
          <a:p>
            <a:endParaRPr lang="fr-CA" dirty="0" smtClean="0"/>
          </a:p>
          <a:p>
            <a:endParaRPr lang="fr-CA" dirty="0" smtClean="0"/>
          </a:p>
          <a:p>
            <a:r>
              <a:rPr lang="fr-CA" dirty="0" smtClean="0"/>
              <a:t>Pour chaque proposition </a:t>
            </a:r>
            <a:r>
              <a:rPr lang="fr-CA" dirty="0" err="1" smtClean="0"/>
              <a:t>φ</a:t>
            </a:r>
            <a:r>
              <a:rPr lang="fr-CA" dirty="0" smtClean="0"/>
              <a:t>, faire une somme sur les événements atomiques pour lesquels elle est vraie</a:t>
            </a:r>
            <a:r>
              <a:rPr lang="fr-FR" dirty="0" smtClean="0"/>
              <a:t>:</a:t>
            </a:r>
            <a:r>
              <a:rPr lang="fr-CA" dirty="0" smtClean="0"/>
              <a:t>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dirty="0" err="1" smtClean="0"/>
              <a:t>φ</a:t>
            </a:r>
            <a:r>
              <a:rPr lang="fr-CA" dirty="0" smtClean="0"/>
              <a:t>) = </a:t>
            </a:r>
            <a:r>
              <a:rPr lang="fr-CA" sz="2400" dirty="0" err="1" smtClean="0"/>
              <a:t>Σ</a:t>
            </a:r>
            <a:r>
              <a:rPr lang="fr-CA" baseline="-25000" dirty="0" err="1" smtClean="0"/>
              <a:t>ω:ω</a:t>
            </a:r>
            <a:r>
              <a:rPr lang="el-GR" baseline="-25000" dirty="0" smtClean="0">
                <a:ea typeface="Arial" charset="0"/>
                <a:cs typeface="Arial" charset="0"/>
              </a:rPr>
              <a:t>╞</a:t>
            </a:r>
            <a:r>
              <a:rPr lang="fr-CA" baseline="-25000" dirty="0" smtClean="0">
                <a:ea typeface="Arial" charset="0"/>
                <a:cs typeface="Arial" charset="0"/>
              </a:rPr>
              <a:t> </a:t>
            </a:r>
            <a:r>
              <a:rPr lang="fr-CA" baseline="-25000" dirty="0" err="1" smtClean="0"/>
              <a:t>φ</a:t>
            </a:r>
            <a:r>
              <a:rPr lang="fr-CA" dirty="0" smtClean="0"/>
              <a:t>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dirty="0" err="1" smtClean="0"/>
              <a:t>ω</a:t>
            </a:r>
            <a:r>
              <a:rPr lang="fr-CA" dirty="0" smtClean="0"/>
              <a:t>)</a:t>
            </a:r>
          </a:p>
          <a:p>
            <a:endParaRPr lang="fr-CA" dirty="0" smtClean="0"/>
          </a:p>
          <a:p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FR" i="1" dirty="0" smtClean="0"/>
              <a:t>carie</a:t>
            </a:r>
            <a:r>
              <a:rPr lang="fr-CA" dirty="0" smtClean="0"/>
              <a:t> </a:t>
            </a:r>
            <a:r>
              <a:rPr lang="fr-CA" dirty="0" smtClean="0">
                <a:sym typeface="Symbol" charset="2"/>
              </a:rPr>
              <a:t> </a:t>
            </a:r>
            <a:r>
              <a:rPr lang="fr-CA" i="1" dirty="0" smtClean="0">
                <a:sym typeface="Symbol" charset="2"/>
              </a:rPr>
              <a:t>m</a:t>
            </a:r>
            <a:r>
              <a:rPr lang="fr-FR" i="1" dirty="0" err="1" smtClean="0"/>
              <a:t>alDeDents</a:t>
            </a:r>
            <a:r>
              <a:rPr lang="fr-CA" dirty="0" smtClean="0"/>
              <a:t>) = 0.108 + 0.012 + 0.072 + 0.008 </a:t>
            </a:r>
            <a:br>
              <a:rPr lang="fr-CA" dirty="0" smtClean="0"/>
            </a:br>
            <a:r>
              <a:rPr lang="fr-CA" dirty="0" smtClean="0"/>
              <a:t>						    + 0.016 + 0.064 = 0.28</a:t>
            </a:r>
            <a:endParaRPr lang="fr-CA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23</a:t>
            </a:fld>
            <a:endParaRPr lang="fr-CA"/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220"/>
              </p:ext>
            </p:extLst>
          </p:nvPr>
        </p:nvGraphicFramePr>
        <p:xfrm>
          <a:off x="1524000" y="2309813"/>
          <a:ext cx="6096000" cy="14859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malDeDents</a:t>
                      </a:r>
                      <a:endParaRPr kumimoji="0" lang="fr-FR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 </a:t>
                      </a:r>
                      <a:r>
                        <a:rPr kumimoji="0" lang="fr-FR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malDeDents</a:t>
                      </a:r>
                      <a:endParaRPr kumimoji="0" lang="fr-FR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croche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</a:t>
                      </a: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c</a:t>
                      </a: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croche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</a:t>
                      </a: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c</a:t>
                      </a: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carie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0.108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0.072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0.008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1D5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 </a:t>
                      </a: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carie</a:t>
                      </a:r>
                      <a:endParaRPr kumimoji="0" lang="fr-FR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0.016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0.144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Inférence par énumération</a:t>
            </a:r>
            <a:endParaRPr lang="fr-CA"/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17128" cy="4525963"/>
          </a:xfrm>
        </p:spPr>
        <p:txBody>
          <a:bodyPr/>
          <a:lstStyle/>
          <a:p>
            <a:r>
              <a:rPr lang="fr-CA" dirty="0"/>
              <a:t>Commencer avec la distribution conjointe des probabilités:</a:t>
            </a:r>
          </a:p>
          <a:p>
            <a:endParaRPr lang="fr-CA" dirty="0" smtClean="0"/>
          </a:p>
          <a:p>
            <a:endParaRPr lang="fr-CA" dirty="0" smtClean="0"/>
          </a:p>
          <a:p>
            <a:endParaRPr lang="fr-CA" dirty="0" smtClean="0"/>
          </a:p>
          <a:p>
            <a:endParaRPr lang="fr-CA" dirty="0" smtClean="0"/>
          </a:p>
          <a:p>
            <a:endParaRPr lang="fr-CA" dirty="0" smtClean="0"/>
          </a:p>
          <a:p>
            <a:endParaRPr lang="fr-CA" dirty="0" smtClean="0"/>
          </a:p>
          <a:p>
            <a:r>
              <a:rPr lang="fr-CA" dirty="0"/>
              <a:t>On peut aussi calculer les probabilités conditionnelles:</a:t>
            </a:r>
          </a:p>
          <a:p>
            <a:pPr marL="0" indent="0">
              <a:buNone/>
            </a:pPr>
            <a:r>
              <a:rPr lang="fr-CA" dirty="0" smtClean="0"/>
              <a:t>	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dirty="0">
                <a:sym typeface="Symbol" charset="2"/>
              </a:rPr>
              <a:t> </a:t>
            </a:r>
            <a:r>
              <a:rPr lang="fr-FR" i="1" dirty="0"/>
              <a:t>carie</a:t>
            </a:r>
            <a:r>
              <a:rPr lang="fr-CA" dirty="0"/>
              <a:t> | </a:t>
            </a:r>
            <a:r>
              <a:rPr lang="fr-CA" i="1" dirty="0" smtClean="0"/>
              <a:t>m</a:t>
            </a:r>
            <a:r>
              <a:rPr lang="fr-FR" i="1" dirty="0" err="1" smtClean="0"/>
              <a:t>alDeDents</a:t>
            </a:r>
            <a:r>
              <a:rPr lang="fr-CA" dirty="0"/>
              <a:t>) 	</a:t>
            </a:r>
            <a:r>
              <a:rPr lang="fr-CA" dirty="0" smtClean="0"/>
              <a:t>=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dirty="0">
                <a:sym typeface="Symbol" charset="2"/>
              </a:rPr>
              <a:t> </a:t>
            </a:r>
            <a:r>
              <a:rPr lang="fr-CA" i="1" dirty="0">
                <a:sym typeface="Symbol" charset="2"/>
              </a:rPr>
              <a:t>c</a:t>
            </a:r>
            <a:r>
              <a:rPr lang="fr-FR" i="1" dirty="0" err="1" smtClean="0"/>
              <a:t>arie</a:t>
            </a:r>
            <a:r>
              <a:rPr lang="fr-CA" dirty="0" smtClean="0"/>
              <a:t> </a:t>
            </a:r>
            <a:r>
              <a:rPr lang="fr-CA" dirty="0">
                <a:sym typeface="Symbol" charset="2"/>
              </a:rPr>
              <a:t> </a:t>
            </a:r>
            <a:r>
              <a:rPr lang="fr-FR" i="1" dirty="0" err="1" smtClean="0">
                <a:sym typeface="Symbol" charset="2"/>
              </a:rPr>
              <a:t>m</a:t>
            </a:r>
            <a:r>
              <a:rPr lang="fr-FR" i="1" dirty="0" err="1" smtClean="0"/>
              <a:t>alDeDents</a:t>
            </a:r>
            <a:r>
              <a:rPr lang="fr-CA" dirty="0" smtClean="0"/>
              <a:t>)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smtClean="0"/>
              <a:t>						  	     </a:t>
            </a:r>
            <a:r>
              <a:rPr lang="fr-CA" i="1" dirty="0" smtClean="0"/>
              <a:t>P</a:t>
            </a:r>
            <a:r>
              <a:rPr lang="fr-CA" dirty="0" smtClean="0"/>
              <a:t> (</a:t>
            </a:r>
            <a:r>
              <a:rPr lang="fr-CA" i="1" dirty="0" smtClean="0"/>
              <a:t>m</a:t>
            </a:r>
            <a:r>
              <a:rPr lang="fr-FR" i="1" dirty="0" err="1" smtClean="0"/>
              <a:t>alDeDents</a:t>
            </a:r>
            <a:r>
              <a:rPr lang="fr-CA" dirty="0" smtClean="0"/>
              <a:t>)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smtClean="0"/>
              <a:t>						= (</a:t>
            </a:r>
            <a:r>
              <a:rPr lang="fr-CA" dirty="0"/>
              <a:t>0.016+0.064) / (0.108 + 0.012 + 0.016 + 0.064</a:t>
            </a:r>
            <a:r>
              <a:rPr lang="fr-CA" dirty="0" smtClean="0"/>
              <a:t>)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smtClean="0"/>
              <a:t>						= 0.4</a:t>
            </a:r>
            <a:endParaRPr lang="fr-CA" dirty="0"/>
          </a:p>
          <a:p>
            <a:endParaRPr lang="fr-CA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dirty="0" smtClean="0"/>
              <a:t>IFT615</a:t>
            </a:r>
            <a:endParaRPr lang="fr-CA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24</a:t>
            </a:fld>
            <a:endParaRPr lang="fr-CA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274014"/>
              </p:ext>
            </p:extLst>
          </p:nvPr>
        </p:nvGraphicFramePr>
        <p:xfrm>
          <a:off x="1524000" y="2309813"/>
          <a:ext cx="6096000" cy="14859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malDeDents</a:t>
                      </a:r>
                      <a:endParaRPr kumimoji="0" lang="fr-FR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 </a:t>
                      </a:r>
                      <a:r>
                        <a:rPr kumimoji="0" lang="fr-FR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malDeDents</a:t>
                      </a:r>
                      <a:endParaRPr kumimoji="0" lang="fr-FR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croche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</a:t>
                      </a: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charset="2"/>
                        </a:rPr>
                        <a:t>c</a:t>
                      </a: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croche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</a:t>
                      </a: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c</a:t>
                      </a: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carie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0.108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0.072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 </a:t>
                      </a: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carie</a:t>
                      </a:r>
                      <a:endParaRPr kumimoji="0" lang="fr-FR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0.016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0.144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3930761" y="4929019"/>
            <a:ext cx="25719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5788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Normalisation</a:t>
            </a:r>
            <a:endParaRPr lang="fr-CA"/>
          </a:p>
        </p:txBody>
      </p:sp>
      <p:sp>
        <p:nvSpPr>
          <p:cNvPr id="798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endParaRPr lang="fr-CA" dirty="0" smtClean="0"/>
          </a:p>
          <a:p>
            <a:r>
              <a:rPr lang="fr-CA" dirty="0" smtClean="0"/>
              <a:t>Le dénominateur peut être vu comme une constante de normalisation α</a:t>
            </a:r>
          </a:p>
          <a:p>
            <a:r>
              <a:rPr lang="fr-CA" sz="1800" b="1" dirty="0" smtClean="0"/>
              <a:t>P</a:t>
            </a:r>
            <a:r>
              <a:rPr lang="fr-CA" sz="1800" dirty="0" smtClean="0"/>
              <a:t>(</a:t>
            </a:r>
            <a:r>
              <a:rPr lang="fr-FR" sz="1800" i="1" dirty="0" smtClean="0"/>
              <a:t>Carie</a:t>
            </a:r>
            <a:r>
              <a:rPr lang="fr-CA" sz="1800" dirty="0" smtClean="0"/>
              <a:t> | </a:t>
            </a:r>
            <a:r>
              <a:rPr lang="fr-CA" sz="1800" i="1" dirty="0" smtClean="0"/>
              <a:t>m</a:t>
            </a:r>
            <a:r>
              <a:rPr lang="fr-FR" sz="1800" i="1" dirty="0" err="1" smtClean="0"/>
              <a:t>alDeDents</a:t>
            </a:r>
            <a:r>
              <a:rPr lang="fr-CA" sz="1800" dirty="0" smtClean="0"/>
              <a:t>) 	= α </a:t>
            </a:r>
            <a:r>
              <a:rPr lang="fr-CA" sz="1800" b="1" dirty="0" smtClean="0"/>
              <a:t>P</a:t>
            </a:r>
            <a:r>
              <a:rPr lang="fr-CA" sz="1800" dirty="0" smtClean="0"/>
              <a:t> (</a:t>
            </a:r>
            <a:r>
              <a:rPr lang="fr-FR" sz="1800" i="1" dirty="0" smtClean="0"/>
              <a:t>Carie</a:t>
            </a:r>
            <a:r>
              <a:rPr lang="fr-CA" sz="1800" dirty="0" smtClean="0"/>
              <a:t>, </a:t>
            </a:r>
            <a:r>
              <a:rPr lang="fr-CA" sz="1800" i="1" dirty="0" smtClean="0"/>
              <a:t>m</a:t>
            </a:r>
            <a:r>
              <a:rPr lang="fr-FR" sz="1800" i="1" dirty="0" err="1" smtClean="0"/>
              <a:t>alDeDents</a:t>
            </a:r>
            <a:r>
              <a:rPr lang="fr-CA" sz="1800" dirty="0" smtClean="0"/>
              <a:t>) </a:t>
            </a:r>
          </a:p>
          <a:p>
            <a:pPr marL="457200" lvl="1" indent="0">
              <a:buNone/>
            </a:pPr>
            <a:r>
              <a:rPr lang="fr-CA" dirty="0" smtClean="0"/>
              <a:t>					= α [ </a:t>
            </a:r>
            <a:r>
              <a:rPr lang="fr-CA" b="1" dirty="0" smtClean="0"/>
              <a:t>P</a:t>
            </a:r>
            <a:r>
              <a:rPr lang="fr-CA" dirty="0" smtClean="0"/>
              <a:t> (</a:t>
            </a:r>
            <a:r>
              <a:rPr lang="fr-FR" i="1" dirty="0" smtClean="0"/>
              <a:t>Carie</a:t>
            </a:r>
            <a:r>
              <a:rPr lang="fr-CA" dirty="0" smtClean="0"/>
              <a:t>, </a:t>
            </a:r>
            <a:r>
              <a:rPr lang="fr-CA" i="1" dirty="0" smtClean="0"/>
              <a:t>m</a:t>
            </a:r>
            <a:r>
              <a:rPr lang="fr-FR" i="1" dirty="0" err="1" smtClean="0"/>
              <a:t>alDeDents</a:t>
            </a:r>
            <a:r>
              <a:rPr lang="fr-CA" dirty="0" smtClean="0"/>
              <a:t>, </a:t>
            </a:r>
            <a:r>
              <a:rPr lang="fr-CA" i="1" dirty="0" smtClean="0"/>
              <a:t>croche</a:t>
            </a:r>
            <a:r>
              <a:rPr lang="fr-CA" dirty="0" smtClean="0"/>
              <a:t>) +</a:t>
            </a:r>
          </a:p>
          <a:p>
            <a:pPr marL="457200" lvl="1" indent="0">
              <a:buNone/>
            </a:pPr>
            <a:r>
              <a:rPr lang="fr-CA" dirty="0"/>
              <a:t>	</a:t>
            </a:r>
            <a:r>
              <a:rPr lang="fr-CA" dirty="0" smtClean="0"/>
              <a:t>				         </a:t>
            </a:r>
            <a:r>
              <a:rPr lang="fr-CA" b="1" dirty="0" smtClean="0"/>
              <a:t>P</a:t>
            </a:r>
            <a:r>
              <a:rPr lang="fr-CA" dirty="0" smtClean="0"/>
              <a:t> (</a:t>
            </a:r>
            <a:r>
              <a:rPr lang="fr-FR" i="1" dirty="0" smtClean="0"/>
              <a:t>Carie</a:t>
            </a:r>
            <a:r>
              <a:rPr lang="fr-CA" dirty="0" smtClean="0"/>
              <a:t>, </a:t>
            </a:r>
            <a:r>
              <a:rPr lang="fr-CA" i="1" dirty="0" smtClean="0"/>
              <a:t>m</a:t>
            </a:r>
            <a:r>
              <a:rPr lang="fr-FR" i="1" dirty="0" err="1" smtClean="0"/>
              <a:t>alDeDents</a:t>
            </a:r>
            <a:r>
              <a:rPr lang="fr-CA" dirty="0" smtClean="0"/>
              <a:t>, </a:t>
            </a:r>
            <a:r>
              <a:rPr lang="fr-CA" dirty="0" smtClean="0">
                <a:sym typeface="Symbol" charset="2"/>
              </a:rPr>
              <a:t> </a:t>
            </a:r>
            <a:r>
              <a:rPr lang="fr-CA" i="1" dirty="0" smtClean="0"/>
              <a:t>croche</a:t>
            </a:r>
            <a:r>
              <a:rPr lang="fr-CA" dirty="0" smtClean="0"/>
              <a:t>) ]</a:t>
            </a:r>
          </a:p>
          <a:p>
            <a:pPr marL="457200" lvl="1" indent="0">
              <a:buNone/>
            </a:pPr>
            <a:r>
              <a:rPr lang="fr-CA" dirty="0"/>
              <a:t>	</a:t>
            </a:r>
            <a:r>
              <a:rPr lang="fr-CA" dirty="0" smtClean="0"/>
              <a:t>				= α [&lt;0.108, 0.016&gt; + &lt;0.012, 0.064&gt;] </a:t>
            </a:r>
          </a:p>
          <a:p>
            <a:pPr marL="457200" lvl="1" indent="0">
              <a:buNone/>
            </a:pPr>
            <a:r>
              <a:rPr lang="fr-CA" dirty="0" smtClean="0"/>
              <a:t>					= α &lt;0.12, 0.08&gt; = &lt;0.6, 0.4&gt;</a:t>
            </a:r>
          </a:p>
          <a:p>
            <a:pPr marL="457200" lvl="1" indent="0">
              <a:buNone/>
            </a:pPr>
            <a:r>
              <a:rPr lang="fr-CA" dirty="0" smtClean="0">
                <a:sym typeface="Symbol" charset="2"/>
              </a:rPr>
              <a:t>avec   </a:t>
            </a:r>
            <a:r>
              <a:rPr lang="fr-CA" dirty="0" smtClean="0"/>
              <a:t> = 1 /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m</a:t>
            </a:r>
            <a:r>
              <a:rPr lang="fr-FR" i="1" dirty="0" err="1" smtClean="0"/>
              <a:t>alDeDents</a:t>
            </a:r>
            <a:r>
              <a:rPr lang="fr-CA" dirty="0" smtClean="0"/>
              <a:t>) = 1/(.108 + .012 + .016 + .064) = 1/0.2 = 5.</a:t>
            </a:r>
          </a:p>
          <a:p>
            <a:r>
              <a:rPr lang="fr-CA" dirty="0" smtClean="0"/>
              <a:t>Idée générale: calculer la contribution de la </a:t>
            </a:r>
            <a:r>
              <a:rPr lang="fr-CA" b="1" dirty="0" smtClean="0"/>
              <a:t>variable </a:t>
            </a:r>
            <a:r>
              <a:rPr lang="fr-FR" b="1" dirty="0" smtClean="0"/>
              <a:t>de requête</a:t>
            </a:r>
            <a:r>
              <a:rPr lang="fr-CA" i="1" dirty="0" smtClean="0"/>
              <a:t> </a:t>
            </a:r>
            <a:r>
              <a:rPr lang="fr-CA" dirty="0" smtClean="0"/>
              <a:t>en fixant  </a:t>
            </a:r>
            <a:r>
              <a:rPr lang="fr-CA" b="1" dirty="0" smtClean="0"/>
              <a:t>les variables </a:t>
            </a:r>
            <a:r>
              <a:rPr lang="fr-FR" b="1" dirty="0" smtClean="0"/>
              <a:t>d'observation</a:t>
            </a:r>
            <a:r>
              <a:rPr lang="fr-CA" dirty="0" smtClean="0"/>
              <a:t> et en faisant la somme sur les </a:t>
            </a:r>
            <a:r>
              <a:rPr lang="fr-CA" b="1" dirty="0" smtClean="0"/>
              <a:t>variables cachées</a:t>
            </a:r>
            <a:endParaRPr lang="fr-CA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25</a:t>
            </a:fld>
            <a:endParaRPr lang="fr-CA"/>
          </a:p>
        </p:txBody>
      </p:sp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976905"/>
              </p:ext>
            </p:extLst>
          </p:nvPr>
        </p:nvGraphicFramePr>
        <p:xfrm>
          <a:off x="1524000" y="1418273"/>
          <a:ext cx="6096000" cy="14859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malDeDents</a:t>
                      </a:r>
                      <a:endParaRPr kumimoji="0" lang="fr-FR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 </a:t>
                      </a:r>
                      <a:r>
                        <a:rPr kumimoji="0" lang="fr-FR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malDeDents</a:t>
                      </a:r>
                      <a:endParaRPr kumimoji="0" lang="fr-FR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croche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</a:t>
                      </a: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c</a:t>
                      </a: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croche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</a:t>
                      </a: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c</a:t>
                      </a: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carie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0.108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0.072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 </a:t>
                      </a:r>
                      <a:r>
                        <a:rPr kumimoji="0" 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carie</a:t>
                      </a:r>
                      <a:endParaRPr kumimoji="0" lang="fr-FR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0.016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0.144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Inférence par énumération</a:t>
            </a:r>
            <a:endParaRPr lang="fr-CA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En général on veut calculer la probabilité conjointe a posteriori sur un ensemble de </a:t>
            </a:r>
            <a:r>
              <a:rPr lang="fr-CA" b="1" dirty="0" smtClean="0"/>
              <a:t>variables </a:t>
            </a:r>
            <a:r>
              <a:rPr lang="fr-FR" b="1" dirty="0" smtClean="0"/>
              <a:t>de requête</a:t>
            </a:r>
            <a:r>
              <a:rPr lang="fr-CA" b="1" dirty="0" smtClean="0"/>
              <a:t> </a:t>
            </a:r>
            <a:r>
              <a:rPr lang="fr-CA" i="1" dirty="0" smtClean="0"/>
              <a:t>X</a:t>
            </a:r>
            <a:r>
              <a:rPr lang="fr-CA" dirty="0" smtClean="0"/>
              <a:t> étant donné les valeurs </a:t>
            </a:r>
            <a:r>
              <a:rPr lang="fr-CA" i="1" dirty="0" smtClean="0"/>
              <a:t>e</a:t>
            </a:r>
            <a:r>
              <a:rPr lang="fr-CA" dirty="0" smtClean="0"/>
              <a:t> pour les</a:t>
            </a:r>
            <a:r>
              <a:rPr lang="fr-CA" b="1" dirty="0" smtClean="0"/>
              <a:t> variables </a:t>
            </a:r>
            <a:r>
              <a:rPr lang="fr-FR" b="1" dirty="0" smtClean="0"/>
              <a:t>d'observation</a:t>
            </a:r>
            <a:r>
              <a:rPr lang="fr-CA" b="1" dirty="0" smtClean="0"/>
              <a:t> </a:t>
            </a:r>
            <a:r>
              <a:rPr lang="fr-CA" i="1" dirty="0" smtClean="0"/>
              <a:t>E</a:t>
            </a:r>
          </a:p>
          <a:p>
            <a:r>
              <a:rPr lang="fr-CA" dirty="0" smtClean="0"/>
              <a:t>Soit </a:t>
            </a:r>
            <a:r>
              <a:rPr lang="fr-CA" i="1" dirty="0" smtClean="0"/>
              <a:t>Y</a:t>
            </a:r>
            <a:r>
              <a:rPr lang="fr-CA" dirty="0" smtClean="0"/>
              <a:t> l’ensemble des </a:t>
            </a:r>
            <a:r>
              <a:rPr lang="fr-CA" b="1" dirty="0" smtClean="0"/>
              <a:t>variables cachées </a:t>
            </a:r>
            <a:r>
              <a:rPr lang="fr-CA" dirty="0" smtClean="0"/>
              <a:t>(non encore observées), </a:t>
            </a:r>
            <a:r>
              <a:rPr lang="fr-CA" i="1" dirty="0" smtClean="0"/>
              <a:t>X</a:t>
            </a:r>
            <a:r>
              <a:rPr lang="fr-CA" dirty="0" smtClean="0"/>
              <a:t> la valeur recherchée, et </a:t>
            </a:r>
            <a:r>
              <a:rPr lang="fr-CA" i="1" dirty="0" smtClean="0"/>
              <a:t>E</a:t>
            </a:r>
            <a:r>
              <a:rPr lang="fr-CA" dirty="0" smtClean="0"/>
              <a:t> l’ensemble des variables </a:t>
            </a:r>
            <a:r>
              <a:rPr lang="fr-FR" dirty="0" smtClean="0"/>
              <a:t>d'observation</a:t>
            </a:r>
            <a:endParaRPr lang="fr-CA" dirty="0" smtClean="0"/>
          </a:p>
          <a:p>
            <a:r>
              <a:rPr lang="fr-CA" dirty="0" smtClean="0"/>
              <a:t>On obtient la probabilité pour la requête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X</a:t>
            </a:r>
            <a:r>
              <a:rPr lang="fr-CA" dirty="0" smtClean="0"/>
              <a:t> | </a:t>
            </a:r>
            <a:r>
              <a:rPr lang="fr-CA" i="1" dirty="0" smtClean="0"/>
              <a:t>E</a:t>
            </a:r>
            <a:r>
              <a:rPr lang="fr-CA" dirty="0" smtClean="0"/>
              <a:t> = e) en faisant une sommation sur les variables cachées:</a:t>
            </a:r>
          </a:p>
          <a:p>
            <a:pPr lvl="1"/>
            <a:r>
              <a:rPr lang="fr-CA" dirty="0" smtClean="0"/>
              <a:t>	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X</a:t>
            </a:r>
            <a:r>
              <a:rPr lang="fr-CA" dirty="0" smtClean="0"/>
              <a:t> | </a:t>
            </a:r>
            <a:r>
              <a:rPr lang="fr-CA" i="1" dirty="0" smtClean="0"/>
              <a:t>E</a:t>
            </a:r>
            <a:r>
              <a:rPr lang="fr-CA" dirty="0" smtClean="0"/>
              <a:t> = </a:t>
            </a:r>
            <a:r>
              <a:rPr lang="fr-CA" i="1" dirty="0" smtClean="0"/>
              <a:t>e</a:t>
            </a:r>
            <a:r>
              <a:rPr lang="fr-CA" dirty="0" smtClean="0"/>
              <a:t>)  =  α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X</a:t>
            </a:r>
            <a:r>
              <a:rPr lang="fr-CA" dirty="0" smtClean="0"/>
              <a:t>, </a:t>
            </a:r>
            <a:r>
              <a:rPr lang="fr-CA" i="1" dirty="0" smtClean="0"/>
              <a:t>E</a:t>
            </a:r>
            <a:r>
              <a:rPr lang="fr-CA" dirty="0" smtClean="0"/>
              <a:t> = e)  =  α </a:t>
            </a:r>
            <a:r>
              <a:rPr lang="fr-CA" dirty="0" err="1" smtClean="0"/>
              <a:t>Σ</a:t>
            </a:r>
            <a:r>
              <a:rPr lang="fr-CA" i="1" baseline="-25000" dirty="0" err="1" smtClean="0"/>
              <a:t>y</a:t>
            </a:r>
            <a:r>
              <a:rPr lang="fr-CA" dirty="0" smtClean="0"/>
              <a:t>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X</a:t>
            </a:r>
            <a:r>
              <a:rPr lang="fr-CA" dirty="0" smtClean="0"/>
              <a:t>, </a:t>
            </a:r>
            <a:r>
              <a:rPr lang="fr-CA" i="1" dirty="0" smtClean="0"/>
              <a:t>e</a:t>
            </a:r>
            <a:r>
              <a:rPr lang="fr-CA" dirty="0" smtClean="0"/>
              <a:t>, </a:t>
            </a:r>
            <a:r>
              <a:rPr lang="fr-CA" i="1" dirty="0" smtClean="0"/>
              <a:t>y</a:t>
            </a:r>
            <a:r>
              <a:rPr lang="fr-CA" dirty="0" smtClean="0"/>
              <a:t>)</a:t>
            </a:r>
          </a:p>
          <a:p>
            <a:r>
              <a:rPr lang="fr-CA" dirty="0" smtClean="0"/>
              <a:t>Les termes dans la somme sont des probabilités conjointes étant donné que </a:t>
            </a:r>
            <a:r>
              <a:rPr lang="fr-CA" i="1" dirty="0" smtClean="0"/>
              <a:t>X</a:t>
            </a:r>
            <a:r>
              <a:rPr lang="fr-CA" dirty="0" smtClean="0"/>
              <a:t>, </a:t>
            </a:r>
            <a:r>
              <a:rPr lang="fr-CA" i="1" dirty="0" smtClean="0"/>
              <a:t>E</a:t>
            </a:r>
            <a:r>
              <a:rPr lang="fr-CA" dirty="0" smtClean="0"/>
              <a:t> et </a:t>
            </a:r>
            <a:r>
              <a:rPr lang="fr-CA" i="1" dirty="0" smtClean="0"/>
              <a:t>Y </a:t>
            </a:r>
            <a:r>
              <a:rPr lang="fr-CA" dirty="0" smtClean="0"/>
              <a:t>pris </a:t>
            </a:r>
            <a:r>
              <a:rPr lang="fr-CA" dirty="0" smtClean="0"/>
              <a:t>ensembles couvrent toutes les variables aléatoires</a:t>
            </a:r>
          </a:p>
          <a:p>
            <a:pPr lvl="1"/>
            <a:r>
              <a:rPr lang="fr-CA" dirty="0"/>
              <a:t>c</a:t>
            </a:r>
            <a:r>
              <a:rPr lang="fr-CA" dirty="0" smtClean="0"/>
              <a:t>omplexité en temps: O(</a:t>
            </a:r>
            <a:r>
              <a:rPr lang="fr-CA" dirty="0" err="1" smtClean="0"/>
              <a:t>dn</a:t>
            </a:r>
            <a:r>
              <a:rPr lang="fr-CA" dirty="0" smtClean="0"/>
              <a:t>), avec d la taille du plus grand domaine des variables et n le nombre de variables de requête et cachées</a:t>
            </a:r>
          </a:p>
          <a:p>
            <a:pPr lvl="1"/>
            <a:r>
              <a:rPr lang="fr-CA" dirty="0"/>
              <a:t>c</a:t>
            </a:r>
            <a:r>
              <a:rPr lang="fr-CA" dirty="0" smtClean="0"/>
              <a:t>omplexité en espace: O(</a:t>
            </a:r>
            <a:r>
              <a:rPr lang="fr-CA" dirty="0" err="1" smtClean="0"/>
              <a:t>dn</a:t>
            </a:r>
            <a:r>
              <a:rPr lang="fr-CA" dirty="0" smtClean="0"/>
              <a:t>), pour stocker la </a:t>
            </a:r>
            <a:r>
              <a:rPr lang="fr-CA" dirty="0" smtClean="0"/>
              <a:t>distribution</a:t>
            </a: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Hugo </a:t>
            </a:r>
            <a:r>
              <a:rPr lang="de-DE" dirty="0" err="1" smtClean="0"/>
              <a:t>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26</a:t>
            </a:fld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Indépendance</a:t>
            </a:r>
            <a:endParaRPr lang="fr-CA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Les variables </a:t>
            </a:r>
            <a:r>
              <a:rPr lang="fr-CA" i="1" dirty="0" smtClean="0"/>
              <a:t>A</a:t>
            </a:r>
            <a:r>
              <a:rPr lang="fr-CA" dirty="0" smtClean="0"/>
              <a:t> et </a:t>
            </a:r>
            <a:r>
              <a:rPr lang="fr-CA" i="1" dirty="0" smtClean="0"/>
              <a:t>B</a:t>
            </a:r>
            <a:r>
              <a:rPr lang="fr-CA" dirty="0" smtClean="0"/>
              <a:t> sont indépendantes si et seulement si</a:t>
            </a:r>
          </a:p>
          <a:p>
            <a:pPr lvl="1"/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A</a:t>
            </a:r>
            <a:r>
              <a:rPr lang="fr-CA" dirty="0" smtClean="0"/>
              <a:t>|</a:t>
            </a:r>
            <a:r>
              <a:rPr lang="fr-CA" i="1" dirty="0" smtClean="0"/>
              <a:t>B</a:t>
            </a:r>
            <a:r>
              <a:rPr lang="fr-CA" dirty="0" smtClean="0"/>
              <a:t>) = P(</a:t>
            </a:r>
            <a:r>
              <a:rPr lang="fr-CA" i="1" dirty="0" smtClean="0"/>
              <a:t>A</a:t>
            </a:r>
            <a:r>
              <a:rPr lang="fr-CA" dirty="0" smtClean="0"/>
              <a:t>) ou</a:t>
            </a:r>
          </a:p>
          <a:p>
            <a:pPr lvl="1"/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B</a:t>
            </a:r>
            <a:r>
              <a:rPr lang="fr-CA" dirty="0" smtClean="0"/>
              <a:t>|</a:t>
            </a:r>
            <a:r>
              <a:rPr lang="fr-CA" i="1" dirty="0" smtClean="0"/>
              <a:t>A</a:t>
            </a:r>
            <a:r>
              <a:rPr lang="fr-CA" dirty="0" smtClean="0"/>
              <a:t>) = P(</a:t>
            </a:r>
            <a:r>
              <a:rPr lang="fr-CA" i="1" smtClean="0"/>
              <a:t>B</a:t>
            </a:r>
            <a:r>
              <a:rPr lang="fr-CA" smtClean="0"/>
              <a:t>) </a:t>
            </a:r>
            <a:r>
              <a:rPr lang="fr-CA" dirty="0" smtClean="0"/>
              <a:t>ou</a:t>
            </a:r>
          </a:p>
          <a:p>
            <a:pPr lvl="1"/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A</a:t>
            </a:r>
            <a:r>
              <a:rPr lang="fr-CA" dirty="0" smtClean="0"/>
              <a:t>, </a:t>
            </a:r>
            <a:r>
              <a:rPr lang="fr-CA" i="1" dirty="0" smtClean="0"/>
              <a:t>B</a:t>
            </a:r>
            <a:r>
              <a:rPr lang="fr-CA" dirty="0" smtClean="0"/>
              <a:t>) = P(</a:t>
            </a:r>
            <a:r>
              <a:rPr lang="fr-CA" i="1" dirty="0" smtClean="0"/>
              <a:t>A</a:t>
            </a:r>
            <a:r>
              <a:rPr lang="fr-CA" dirty="0" smtClean="0"/>
              <a:t>) P(</a:t>
            </a:r>
            <a:r>
              <a:rPr lang="fr-CA" i="1" dirty="0" smtClean="0"/>
              <a:t>B</a:t>
            </a:r>
            <a:r>
              <a:rPr lang="fr-CA" dirty="0" smtClean="0"/>
              <a:t>)</a:t>
            </a:r>
          </a:p>
          <a:p>
            <a:r>
              <a:rPr lang="fr-CA" dirty="0" smtClean="0"/>
              <a:t>Exemple: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FR" i="1" dirty="0" err="1" smtClean="0"/>
              <a:t>MalDeDents</a:t>
            </a:r>
            <a:r>
              <a:rPr lang="fr-CA" dirty="0" smtClean="0"/>
              <a:t>, </a:t>
            </a:r>
            <a:r>
              <a:rPr lang="fr-FR" i="1" dirty="0" smtClean="0"/>
              <a:t>Croche</a:t>
            </a:r>
            <a:r>
              <a:rPr lang="fr-CA" dirty="0" smtClean="0"/>
              <a:t>, </a:t>
            </a:r>
            <a:r>
              <a:rPr lang="fr-FR" i="1" dirty="0" smtClean="0"/>
              <a:t>Carie</a:t>
            </a:r>
            <a:r>
              <a:rPr lang="fr-CA" dirty="0" smtClean="0"/>
              <a:t>, </a:t>
            </a:r>
            <a:r>
              <a:rPr lang="fr-FR" i="1" dirty="0" smtClean="0"/>
              <a:t>Météo</a:t>
            </a:r>
            <a:r>
              <a:rPr lang="fr-CA" dirty="0" smtClean="0"/>
              <a:t>) </a:t>
            </a:r>
            <a:br>
              <a:rPr lang="fr-CA" dirty="0" smtClean="0"/>
            </a:br>
            <a:r>
              <a:rPr lang="fr-CA" dirty="0" smtClean="0"/>
              <a:t>                          =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FR" i="1" dirty="0" err="1" smtClean="0"/>
              <a:t>MalDeDents</a:t>
            </a:r>
            <a:r>
              <a:rPr lang="fr-CA" dirty="0" smtClean="0"/>
              <a:t>, </a:t>
            </a:r>
            <a:r>
              <a:rPr lang="fr-FR" i="1" dirty="0" smtClean="0"/>
              <a:t>Croche</a:t>
            </a:r>
            <a:r>
              <a:rPr lang="fr-CA" dirty="0" smtClean="0"/>
              <a:t>, </a:t>
            </a:r>
            <a:r>
              <a:rPr lang="fr-FR" i="1" dirty="0" smtClean="0"/>
              <a:t>Carie</a:t>
            </a:r>
            <a:r>
              <a:rPr lang="fr-CA" dirty="0" smtClean="0"/>
              <a:t>)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FR" i="1" dirty="0" smtClean="0"/>
              <a:t>Météo</a:t>
            </a:r>
            <a:r>
              <a:rPr lang="fr-CA" dirty="0" smtClean="0"/>
              <a:t>)</a:t>
            </a:r>
          </a:p>
          <a:p>
            <a:pPr marL="1828800" lvl="4" indent="0">
              <a:buNone/>
            </a:pPr>
            <a:endParaRPr lang="fr-CA" dirty="0" smtClean="0"/>
          </a:p>
          <a:p>
            <a:pPr marL="1828800" lvl="4" indent="0">
              <a:buNone/>
            </a:pPr>
            <a:endParaRPr lang="fr-CA" dirty="0" smtClean="0"/>
          </a:p>
          <a:p>
            <a:pPr marL="1828800" lvl="4" indent="0">
              <a:buNone/>
            </a:pPr>
            <a:endParaRPr lang="fr-CA" dirty="0"/>
          </a:p>
          <a:p>
            <a:pPr marL="1828800" lvl="4" indent="0">
              <a:buNone/>
            </a:pPr>
            <a:endParaRPr lang="fr-CA" dirty="0" smtClean="0"/>
          </a:p>
          <a:p>
            <a:pPr marL="1828800" lvl="4" indent="0">
              <a:buNone/>
            </a:pPr>
            <a:endParaRPr lang="fr-CA" dirty="0"/>
          </a:p>
          <a:p>
            <a:pPr marL="1828800" lvl="4" indent="0">
              <a:buNone/>
            </a:pPr>
            <a:endParaRPr lang="fr-CA" dirty="0" smtClean="0"/>
          </a:p>
          <a:p>
            <a:r>
              <a:rPr lang="fr-CA" dirty="0" smtClean="0"/>
              <a:t>32(=2</a:t>
            </a:r>
            <a:r>
              <a:rPr lang="fr-CA" baseline="30000" dirty="0" smtClean="0"/>
              <a:t>3</a:t>
            </a:r>
            <a:r>
              <a:rPr lang="fr-CA" dirty="0" smtClean="0"/>
              <a:t>*4) entrées réduites à 12; </a:t>
            </a:r>
            <a:br>
              <a:rPr lang="fr-CA" dirty="0" smtClean="0"/>
            </a:br>
            <a:r>
              <a:rPr lang="fr-CA" dirty="0" smtClean="0"/>
              <a:t>pour n variables indépendantes, O(2</a:t>
            </a:r>
            <a:r>
              <a:rPr lang="fr-CA" baseline="30000" dirty="0" smtClean="0"/>
              <a:t>n</a:t>
            </a:r>
            <a:r>
              <a:rPr lang="fr-CA" dirty="0" smtClean="0"/>
              <a:t>) →O(n)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27</a:t>
            </a:fld>
            <a:endParaRPr lang="fr-CA"/>
          </a:p>
        </p:txBody>
      </p:sp>
      <p:pic>
        <p:nvPicPr>
          <p:cNvPr id="82948" name="Picture 4" descr="weather-independe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7032" y="3876037"/>
            <a:ext cx="5417645" cy="135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Indépendance</a:t>
            </a:r>
            <a:endParaRPr lang="fr-CA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L’indépendance totale est puissante mais rare</a:t>
            </a:r>
          </a:p>
          <a:p>
            <a:pPr lvl="1"/>
            <a:r>
              <a:rPr lang="fr-CA" dirty="0" smtClean="0"/>
              <a:t> l’indépendance entre les variables permet de réduire la taille de la distribution des probabilités et rendre les inférences plus efficaces</a:t>
            </a:r>
            <a:endParaRPr lang="fr-CA" dirty="0"/>
          </a:p>
          <a:p>
            <a:pPr lvl="1"/>
            <a:r>
              <a:rPr lang="fr-CA" dirty="0" smtClean="0"/>
              <a:t>mais il est rare d’être dans une situation où toutes les variables sont réellement indépendantes</a:t>
            </a:r>
          </a:p>
          <a:p>
            <a:r>
              <a:rPr lang="fr-CA" dirty="0" smtClean="0"/>
              <a:t>La dentisterie est un domaine avec un grand nombre de variables, mais très peu d’entre elles sont indépendantes. Que faire?</a:t>
            </a:r>
            <a:endParaRPr lang="fr-CA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00965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Indépendance conditionnelle</a:t>
            </a:r>
            <a:endParaRPr lang="fr-CA"/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Si j’ai une carie, la probabilité que la sonde accroche dans la dent ne dépend pas du fait que j’aie mal à la dent ou non:</a:t>
            </a:r>
          </a:p>
          <a:p>
            <a:pPr lvl="1"/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/>
              <a:t>C</a:t>
            </a:r>
            <a:r>
              <a:rPr lang="fr-CA" i="1" dirty="0" smtClean="0"/>
              <a:t>roche</a:t>
            </a:r>
            <a:r>
              <a:rPr lang="fr-CA" dirty="0" smtClean="0"/>
              <a:t> | </a:t>
            </a:r>
            <a:r>
              <a:rPr lang="fr-CA" i="1" dirty="0"/>
              <a:t>M</a:t>
            </a:r>
            <a:r>
              <a:rPr lang="fr-FR" i="1" dirty="0" err="1" smtClean="0"/>
              <a:t>alDeDents</a:t>
            </a:r>
            <a:r>
              <a:rPr lang="fr-CA" dirty="0" smtClean="0"/>
              <a:t>, </a:t>
            </a:r>
            <a:r>
              <a:rPr lang="fr-CA" i="1" dirty="0" smtClean="0"/>
              <a:t>carie</a:t>
            </a:r>
            <a:r>
              <a:rPr lang="fr-CA" dirty="0" smtClean="0"/>
              <a:t>) =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Croche</a:t>
            </a:r>
            <a:r>
              <a:rPr lang="fr-CA" dirty="0" smtClean="0"/>
              <a:t> | </a:t>
            </a:r>
            <a:r>
              <a:rPr lang="fr-CA" i="1" dirty="0" smtClean="0"/>
              <a:t>c</a:t>
            </a:r>
            <a:r>
              <a:rPr lang="fr-FR" i="1" dirty="0" err="1" smtClean="0"/>
              <a:t>arie</a:t>
            </a:r>
            <a:r>
              <a:rPr lang="fr-CA" dirty="0" smtClean="0"/>
              <a:t>)</a:t>
            </a:r>
          </a:p>
          <a:p>
            <a:r>
              <a:rPr lang="fr-CA" dirty="0" smtClean="0"/>
              <a:t>Même chose si je n’ai pas la carie:</a:t>
            </a:r>
          </a:p>
          <a:p>
            <a:pPr lvl="1"/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Croche</a:t>
            </a:r>
            <a:r>
              <a:rPr lang="fr-CA" dirty="0" smtClean="0"/>
              <a:t> | </a:t>
            </a:r>
            <a:r>
              <a:rPr lang="fr-CA" i="1" dirty="0" smtClean="0"/>
              <a:t>M</a:t>
            </a:r>
            <a:r>
              <a:rPr lang="fr-FR" i="1" dirty="0" err="1" smtClean="0"/>
              <a:t>alDeDents</a:t>
            </a:r>
            <a:r>
              <a:rPr lang="fr-CA" dirty="0" smtClean="0"/>
              <a:t>,  </a:t>
            </a:r>
            <a:r>
              <a:rPr lang="fr-CA" dirty="0" smtClean="0">
                <a:sym typeface="Symbol" charset="2"/>
              </a:rPr>
              <a:t></a:t>
            </a:r>
            <a:r>
              <a:rPr lang="fr-CA" i="1" dirty="0" smtClean="0">
                <a:sym typeface="Symbol" charset="2"/>
              </a:rPr>
              <a:t>c</a:t>
            </a:r>
            <a:r>
              <a:rPr lang="fr-FR" i="1" dirty="0" err="1" smtClean="0"/>
              <a:t>arie</a:t>
            </a:r>
            <a:r>
              <a:rPr lang="fr-CA" dirty="0" smtClean="0"/>
              <a:t>) =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Croche</a:t>
            </a:r>
            <a:r>
              <a:rPr lang="fr-CA" dirty="0" smtClean="0"/>
              <a:t> | </a:t>
            </a:r>
            <a:r>
              <a:rPr lang="fr-CA" dirty="0" smtClean="0">
                <a:sym typeface="Symbol" charset="2"/>
              </a:rPr>
              <a:t></a:t>
            </a:r>
            <a:r>
              <a:rPr lang="fr-CA" i="1" dirty="0" smtClean="0">
                <a:sym typeface="Symbol" charset="2"/>
              </a:rPr>
              <a:t>c</a:t>
            </a:r>
            <a:r>
              <a:rPr lang="fr-FR" i="1" dirty="0" err="1" smtClean="0"/>
              <a:t>arie</a:t>
            </a:r>
            <a:r>
              <a:rPr lang="fr-CA" dirty="0" smtClean="0"/>
              <a:t>)</a:t>
            </a:r>
          </a:p>
          <a:p>
            <a:r>
              <a:rPr lang="fr-CA" i="1" dirty="0"/>
              <a:t>C</a:t>
            </a:r>
            <a:r>
              <a:rPr lang="fr-CA" i="1" dirty="0" smtClean="0"/>
              <a:t>roche</a:t>
            </a:r>
            <a:r>
              <a:rPr lang="fr-CA" dirty="0" smtClean="0"/>
              <a:t> est </a:t>
            </a:r>
            <a:r>
              <a:rPr lang="fr-CA" b="1" dirty="0" smtClean="0"/>
              <a:t>conditionnellement indépendante</a:t>
            </a:r>
            <a:r>
              <a:rPr lang="fr-CA" i="1" dirty="0" smtClean="0"/>
              <a:t> </a:t>
            </a:r>
            <a:r>
              <a:rPr lang="fr-CA" dirty="0" smtClean="0"/>
              <a:t>de </a:t>
            </a:r>
            <a:r>
              <a:rPr lang="fr-FR" i="1" dirty="0" err="1" smtClean="0"/>
              <a:t>MalDeDents</a:t>
            </a:r>
            <a:r>
              <a:rPr lang="fr-CA" dirty="0" smtClean="0"/>
              <a:t> étant donné </a:t>
            </a:r>
            <a:r>
              <a:rPr lang="fr-CA" i="1" dirty="0" smtClean="0"/>
              <a:t>C</a:t>
            </a:r>
            <a:r>
              <a:rPr lang="fr-FR" i="1" dirty="0" err="1" smtClean="0"/>
              <a:t>arie</a:t>
            </a:r>
            <a:r>
              <a:rPr lang="fr-CA" dirty="0" smtClean="0"/>
              <a:t>:</a:t>
            </a:r>
          </a:p>
          <a:p>
            <a:pPr lvl="1"/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Croche</a:t>
            </a:r>
            <a:r>
              <a:rPr lang="fr-CA" dirty="0" smtClean="0"/>
              <a:t> | </a:t>
            </a:r>
            <a:r>
              <a:rPr lang="fr-FR" i="1" dirty="0" err="1" smtClean="0"/>
              <a:t>MalDeDents</a:t>
            </a:r>
            <a:r>
              <a:rPr lang="fr-CA" dirty="0" smtClean="0"/>
              <a:t>, </a:t>
            </a:r>
            <a:r>
              <a:rPr lang="fr-FR" i="1" dirty="0" smtClean="0"/>
              <a:t>Carie</a:t>
            </a:r>
            <a:r>
              <a:rPr lang="fr-CA" dirty="0" smtClean="0"/>
              <a:t>) =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Croche</a:t>
            </a:r>
            <a:r>
              <a:rPr lang="fr-CA" dirty="0" smtClean="0"/>
              <a:t> | </a:t>
            </a:r>
            <a:r>
              <a:rPr lang="fr-FR" i="1" dirty="0" smtClean="0"/>
              <a:t>Carie</a:t>
            </a:r>
            <a:r>
              <a:rPr lang="fr-CA" dirty="0" smtClean="0"/>
              <a:t>)</a:t>
            </a:r>
          </a:p>
          <a:p>
            <a:r>
              <a:rPr lang="fr-CA" dirty="0" smtClean="0"/>
              <a:t>Formulations équivalentes:</a:t>
            </a:r>
          </a:p>
          <a:p>
            <a:pPr lvl="1"/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FR" i="1" dirty="0" err="1" smtClean="0"/>
              <a:t>MalDeDents</a:t>
            </a:r>
            <a:r>
              <a:rPr lang="fr-CA" dirty="0" smtClean="0"/>
              <a:t> | </a:t>
            </a:r>
            <a:r>
              <a:rPr lang="fr-CA" i="1" dirty="0"/>
              <a:t>C</a:t>
            </a:r>
            <a:r>
              <a:rPr lang="fr-CA" i="1" dirty="0" smtClean="0"/>
              <a:t>roche</a:t>
            </a:r>
            <a:r>
              <a:rPr lang="fr-CA" dirty="0" smtClean="0"/>
              <a:t> , </a:t>
            </a:r>
            <a:r>
              <a:rPr lang="fr-FR" i="1" dirty="0" smtClean="0"/>
              <a:t>Carie</a:t>
            </a:r>
            <a:r>
              <a:rPr lang="fr-CA" dirty="0" smtClean="0"/>
              <a:t>) =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FR" i="1" dirty="0" err="1" smtClean="0"/>
              <a:t>MalDeDents</a:t>
            </a:r>
            <a:r>
              <a:rPr lang="fr-CA" dirty="0" smtClean="0"/>
              <a:t> |</a:t>
            </a:r>
            <a:r>
              <a:rPr lang="fr-FR" i="1" dirty="0" smtClean="0"/>
              <a:t>Carie</a:t>
            </a:r>
            <a:r>
              <a:rPr lang="fr-CA" dirty="0" smtClean="0"/>
              <a:t>)</a:t>
            </a:r>
          </a:p>
          <a:p>
            <a:pPr lvl="1"/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FR" i="1" dirty="0" err="1" smtClean="0"/>
              <a:t>MalDeDents</a:t>
            </a:r>
            <a:r>
              <a:rPr lang="fr-CA" dirty="0" smtClean="0"/>
              <a:t>, </a:t>
            </a:r>
            <a:r>
              <a:rPr lang="fr-CA" i="1" dirty="0" smtClean="0"/>
              <a:t>Croche</a:t>
            </a:r>
            <a:r>
              <a:rPr lang="fr-CA" dirty="0" smtClean="0"/>
              <a:t> | </a:t>
            </a:r>
            <a:r>
              <a:rPr lang="fr-FR" i="1" dirty="0" smtClean="0"/>
              <a:t>Carie</a:t>
            </a:r>
            <a:r>
              <a:rPr lang="fr-CA" dirty="0" smtClean="0"/>
              <a:t>) =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FR" i="1" dirty="0" err="1" smtClean="0"/>
              <a:t>MalDeDents</a:t>
            </a:r>
            <a:r>
              <a:rPr lang="fr-CA" dirty="0" smtClean="0"/>
              <a:t> |</a:t>
            </a:r>
            <a:r>
              <a:rPr lang="fr-FR" i="1" dirty="0" smtClean="0"/>
              <a:t>Carie</a:t>
            </a:r>
            <a:r>
              <a:rPr lang="fr-CA" dirty="0" smtClean="0"/>
              <a:t>)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Croche</a:t>
            </a:r>
            <a:r>
              <a:rPr lang="fr-CA" dirty="0" smtClean="0"/>
              <a:t>|</a:t>
            </a:r>
            <a:r>
              <a:rPr lang="fr-FR" i="1" dirty="0" smtClean="0"/>
              <a:t>Carie</a:t>
            </a:r>
            <a:r>
              <a:rPr lang="fr-CA" dirty="0" smtClean="0"/>
              <a:t>)</a:t>
            </a: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29</a:t>
            </a:fld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Rappel: Utility-based agents</a:t>
            </a:r>
          </a:p>
        </p:txBody>
      </p:sp>
      <p:pic>
        <p:nvPicPr>
          <p:cNvPr id="46083" name="Picture 5" descr="utility-based-agent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-7877" r="-7877"/>
          <a:stretch>
            <a:fillRect/>
          </a:stretch>
        </p:blipFill>
        <p:spPr/>
      </p:pic>
      <p:sp>
        <p:nvSpPr>
          <p:cNvPr id="460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en-US" altLang="ko-KR"/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ko-KR" smtClean="0"/>
              <a:t>Hugo Larochelle</a:t>
            </a:r>
            <a:endParaRPr lang="en-US" altLang="ko-KR"/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49D2-6ECA-944D-9042-AF08FBD794F0}" type="slidenum">
              <a:rPr lang="en-US" altLang="ko-KR" smtClean="0"/>
              <a:pPr/>
              <a:t>3</a:t>
            </a:fld>
            <a:endParaRPr lang="en-US" altLang="ko-KR"/>
          </a:p>
        </p:txBody>
      </p:sp>
      <p:grpSp>
        <p:nvGrpSpPr>
          <p:cNvPr id="2" name="Grouper 14"/>
          <p:cNvGrpSpPr>
            <a:grpSpLocks/>
          </p:cNvGrpSpPr>
          <p:nvPr/>
        </p:nvGrpSpPr>
        <p:grpSpPr bwMode="auto">
          <a:xfrm>
            <a:off x="285748" y="3379788"/>
            <a:ext cx="1639887" cy="1989137"/>
            <a:chOff x="285271" y="3380292"/>
            <a:chExt cx="1641355" cy="1988343"/>
          </a:xfrm>
        </p:grpSpPr>
        <p:sp>
          <p:nvSpPr>
            <p:cNvPr id="46094" name="Flèche vers la droite 7"/>
            <p:cNvSpPr>
              <a:spLocks noChangeArrowheads="1"/>
            </p:cNvSpPr>
            <p:nvPr/>
          </p:nvSpPr>
          <p:spPr bwMode="auto">
            <a:xfrm rot="18033270">
              <a:off x="1333510" y="3422176"/>
              <a:ext cx="635000" cy="551232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46095" name="Rectangle 8"/>
            <p:cNvSpPr>
              <a:spLocks noChangeArrowheads="1"/>
            </p:cNvSpPr>
            <p:nvPr/>
          </p:nvSpPr>
          <p:spPr bwMode="auto">
            <a:xfrm>
              <a:off x="285271" y="4064002"/>
              <a:ext cx="1627909" cy="130463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fr-CA" dirty="0"/>
                <a:t>Les actions peuvent avoir des effets </a:t>
              </a:r>
              <a:r>
                <a:rPr lang="fr-CA" dirty="0" smtClean="0"/>
                <a:t>incertains !</a:t>
              </a:r>
              <a:endParaRPr lang="fr-CA" dirty="0"/>
            </a:p>
          </p:txBody>
        </p:sp>
      </p:grpSp>
      <p:grpSp>
        <p:nvGrpSpPr>
          <p:cNvPr id="3" name="Grouper 15"/>
          <p:cNvGrpSpPr>
            <a:grpSpLocks/>
          </p:cNvGrpSpPr>
          <p:nvPr/>
        </p:nvGrpSpPr>
        <p:grpSpPr bwMode="auto">
          <a:xfrm>
            <a:off x="6418941" y="572691"/>
            <a:ext cx="2495549" cy="1560513"/>
            <a:chOff x="6647794" y="0"/>
            <a:chExt cx="2496205" cy="1560408"/>
          </a:xfrm>
        </p:grpSpPr>
        <p:sp>
          <p:nvSpPr>
            <p:cNvPr id="46092" name="Rectangle 9"/>
            <p:cNvSpPr>
              <a:spLocks noChangeArrowheads="1"/>
            </p:cNvSpPr>
            <p:nvPr/>
          </p:nvSpPr>
          <p:spPr bwMode="auto">
            <a:xfrm>
              <a:off x="7516090" y="0"/>
              <a:ext cx="1627909" cy="130463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fr-CA" dirty="0"/>
                <a:t>Les capteurs peuvent être bruités…</a:t>
              </a:r>
            </a:p>
          </p:txBody>
        </p:sp>
        <p:sp>
          <p:nvSpPr>
            <p:cNvPr id="46093" name="Flèche vers la droite 10"/>
            <p:cNvSpPr>
              <a:spLocks noChangeArrowheads="1"/>
            </p:cNvSpPr>
            <p:nvPr/>
          </p:nvSpPr>
          <p:spPr bwMode="auto">
            <a:xfrm rot="8938044">
              <a:off x="6647794" y="1009176"/>
              <a:ext cx="635000" cy="551232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</p:grpSp>
      <p:grpSp>
        <p:nvGrpSpPr>
          <p:cNvPr id="4" name="Grouper 13"/>
          <p:cNvGrpSpPr>
            <a:grpSpLocks/>
          </p:cNvGrpSpPr>
          <p:nvPr/>
        </p:nvGrpSpPr>
        <p:grpSpPr bwMode="auto">
          <a:xfrm>
            <a:off x="214208" y="1990412"/>
            <a:ext cx="2147888" cy="550862"/>
            <a:chOff x="0" y="1554120"/>
            <a:chExt cx="2147366" cy="551232"/>
          </a:xfrm>
        </p:grpSpPr>
        <p:sp>
          <p:nvSpPr>
            <p:cNvPr id="46090" name="Flèche vers la droite 11"/>
            <p:cNvSpPr>
              <a:spLocks noChangeArrowheads="1"/>
            </p:cNvSpPr>
            <p:nvPr/>
          </p:nvSpPr>
          <p:spPr bwMode="auto">
            <a:xfrm rot="318255">
              <a:off x="1512366" y="1554120"/>
              <a:ext cx="635000" cy="551232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46091" name="Rectangle 12"/>
            <p:cNvSpPr>
              <a:spLocks noChangeArrowheads="1"/>
            </p:cNvSpPr>
            <p:nvPr/>
          </p:nvSpPr>
          <p:spPr bwMode="auto">
            <a:xfrm>
              <a:off x="0" y="1558640"/>
              <a:ext cx="1627909" cy="54263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fr-CA"/>
                <a:t>État incertain.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Indépendance conditionnelle</a:t>
            </a:r>
            <a:endParaRPr lang="fr-CA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Réécrivons la distribution conjointe en utilisant la </a:t>
            </a:r>
            <a:r>
              <a:rPr lang="fr-CA" b="1" dirty="0" smtClean="0"/>
              <a:t>règle de chaînage </a:t>
            </a:r>
            <a:r>
              <a:rPr lang="fr-CA" dirty="0" smtClean="0"/>
              <a:t>(</a:t>
            </a:r>
            <a:r>
              <a:rPr lang="fr-CA" b="1" i="1" dirty="0" err="1" smtClean="0"/>
              <a:t>chain</a:t>
            </a:r>
            <a:r>
              <a:rPr lang="fr-CA" b="1" i="1" dirty="0" smtClean="0"/>
              <a:t> </a:t>
            </a:r>
            <a:r>
              <a:rPr lang="fr-CA" b="1" i="1" dirty="0" err="1" smtClean="0"/>
              <a:t>rule</a:t>
            </a:r>
            <a:r>
              <a:rPr lang="fr-CA" dirty="0" smtClean="0"/>
              <a:t>):</a:t>
            </a:r>
          </a:p>
          <a:p>
            <a:pPr marL="0" indent="0">
              <a:buNone/>
            </a:pPr>
            <a:r>
              <a:rPr lang="fr-CA" dirty="0" smtClean="0"/>
              <a:t>	  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FR" i="1" dirty="0" err="1" smtClean="0"/>
              <a:t>MalDeDents</a:t>
            </a:r>
            <a:r>
              <a:rPr lang="fr-CA" dirty="0" smtClean="0"/>
              <a:t>, </a:t>
            </a:r>
            <a:r>
              <a:rPr lang="fr-FR" i="1" dirty="0" smtClean="0"/>
              <a:t>Croche</a:t>
            </a:r>
            <a:r>
              <a:rPr lang="fr-CA" dirty="0" smtClean="0"/>
              <a:t>, </a:t>
            </a:r>
            <a:r>
              <a:rPr lang="fr-FR" i="1" dirty="0" smtClean="0"/>
              <a:t>Carie</a:t>
            </a:r>
            <a:r>
              <a:rPr lang="fr-CA" dirty="0" smtClean="0"/>
              <a:t>)</a:t>
            </a:r>
          </a:p>
          <a:p>
            <a:pPr marL="457200" lvl="1" indent="0">
              <a:buNone/>
            </a:pPr>
            <a:r>
              <a:rPr lang="fr-CA" dirty="0" smtClean="0"/>
              <a:t>	=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FR" i="1" dirty="0" err="1" smtClean="0"/>
              <a:t>MalDeDents</a:t>
            </a:r>
            <a:r>
              <a:rPr lang="fr-CA" dirty="0" smtClean="0"/>
              <a:t> | </a:t>
            </a:r>
            <a:r>
              <a:rPr lang="fr-FR" i="1" dirty="0" smtClean="0"/>
              <a:t>Croche</a:t>
            </a:r>
            <a:r>
              <a:rPr lang="fr-CA" dirty="0" smtClean="0"/>
              <a:t>, </a:t>
            </a:r>
            <a:r>
              <a:rPr lang="fr-FR" i="1" dirty="0" smtClean="0"/>
              <a:t>Carie</a:t>
            </a:r>
            <a:r>
              <a:rPr lang="fr-CA" dirty="0" smtClean="0"/>
              <a:t>)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FR" i="1" dirty="0" smtClean="0"/>
              <a:t>Croche</a:t>
            </a:r>
            <a:r>
              <a:rPr lang="fr-CA" dirty="0" smtClean="0"/>
              <a:t>, </a:t>
            </a:r>
            <a:r>
              <a:rPr lang="fr-FR" i="1" dirty="0" smtClean="0"/>
              <a:t>Carie</a:t>
            </a:r>
            <a:r>
              <a:rPr lang="fr-CA" dirty="0" smtClean="0"/>
              <a:t>)</a:t>
            </a:r>
          </a:p>
          <a:p>
            <a:pPr marL="457200" lvl="1" indent="0">
              <a:buNone/>
            </a:pPr>
            <a:r>
              <a:rPr lang="fr-CA" dirty="0" smtClean="0"/>
              <a:t>	=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FR" i="1" dirty="0" err="1" smtClean="0"/>
              <a:t>MalDeDents</a:t>
            </a:r>
            <a:r>
              <a:rPr lang="fr-CA" dirty="0" smtClean="0"/>
              <a:t> | </a:t>
            </a:r>
            <a:r>
              <a:rPr lang="fr-FR" i="1" dirty="0" smtClean="0"/>
              <a:t>Croche</a:t>
            </a:r>
            <a:r>
              <a:rPr lang="fr-CA" dirty="0" smtClean="0"/>
              <a:t>, </a:t>
            </a:r>
            <a:r>
              <a:rPr lang="fr-FR" i="1" dirty="0" smtClean="0"/>
              <a:t>Carie</a:t>
            </a:r>
            <a:r>
              <a:rPr lang="fr-CA" dirty="0" smtClean="0"/>
              <a:t>)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FR" i="1" dirty="0" smtClean="0"/>
              <a:t>Croche</a:t>
            </a:r>
            <a:r>
              <a:rPr lang="fr-CA" dirty="0" smtClean="0"/>
              <a:t> | </a:t>
            </a:r>
            <a:r>
              <a:rPr lang="fr-FR" i="1" dirty="0" smtClean="0"/>
              <a:t>Carie</a:t>
            </a:r>
            <a:r>
              <a:rPr lang="fr-CA" dirty="0" smtClean="0"/>
              <a:t>)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FR" i="1" dirty="0" smtClean="0"/>
              <a:t>Carie</a:t>
            </a:r>
            <a:r>
              <a:rPr lang="fr-CA" dirty="0" smtClean="0"/>
              <a:t>)</a:t>
            </a:r>
          </a:p>
          <a:p>
            <a:pPr marL="457200" lvl="1" indent="0">
              <a:buNone/>
            </a:pPr>
            <a:r>
              <a:rPr lang="fr-CA" dirty="0" smtClean="0"/>
              <a:t>	=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FR" i="1" dirty="0" err="1" smtClean="0"/>
              <a:t>MalDeDents</a:t>
            </a:r>
            <a:r>
              <a:rPr lang="fr-CA" dirty="0" smtClean="0"/>
              <a:t> | </a:t>
            </a:r>
            <a:r>
              <a:rPr lang="fr-FR" i="1" dirty="0" smtClean="0"/>
              <a:t>Carie</a:t>
            </a:r>
            <a:r>
              <a:rPr lang="fr-CA" dirty="0" smtClean="0"/>
              <a:t>)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FR" i="1" dirty="0" smtClean="0"/>
              <a:t>Croche</a:t>
            </a:r>
            <a:r>
              <a:rPr lang="fr-CA" dirty="0" smtClean="0"/>
              <a:t> | </a:t>
            </a:r>
            <a:r>
              <a:rPr lang="fr-FR" i="1" dirty="0" smtClean="0"/>
              <a:t>Carie</a:t>
            </a:r>
            <a:r>
              <a:rPr lang="fr-CA" dirty="0" smtClean="0"/>
              <a:t>)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FR" i="1" dirty="0" smtClean="0"/>
              <a:t>Carie</a:t>
            </a:r>
            <a:r>
              <a:rPr lang="fr-CA" dirty="0" smtClean="0"/>
              <a:t>)</a:t>
            </a:r>
          </a:p>
          <a:p>
            <a:r>
              <a:rPr lang="fr-CA" dirty="0" err="1" smtClean="0"/>
              <a:t>C-à-d</a:t>
            </a:r>
            <a:r>
              <a:rPr lang="fr-CA" dirty="0" smtClean="0"/>
              <a:t>., 2 + 2 + 1 = 5 </a:t>
            </a:r>
            <a:r>
              <a:rPr lang="fr-CA" b="1" dirty="0" smtClean="0"/>
              <a:t>paramètres individuels/distincts</a:t>
            </a:r>
          </a:p>
          <a:p>
            <a:endParaRPr lang="fr-CA" dirty="0" smtClean="0"/>
          </a:p>
          <a:p>
            <a:r>
              <a:rPr lang="fr-CA" dirty="0" smtClean="0"/>
              <a:t>Dans des cas idéals, l’exploitation de l’indépendance conditionnelle réduit la complexité de représentation de la distribution conjointe de exponentielle (O(2</a:t>
            </a:r>
            <a:r>
              <a:rPr lang="fr-CA" baseline="30000" dirty="0" smtClean="0"/>
              <a:t>n</a:t>
            </a:r>
            <a:r>
              <a:rPr lang="fr-CA" dirty="0" smtClean="0"/>
              <a:t>))  en linéaire (O(n))</a:t>
            </a:r>
          </a:p>
          <a:p>
            <a:r>
              <a:rPr lang="fr-CA" dirty="0" smtClean="0"/>
              <a:t>En raisonnement probabiliste, l’indépendance conditionnelle est le concept de représentation des connaissances le plus basique et utile</a:t>
            </a: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30</a:t>
            </a:fld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Règle</a:t>
            </a:r>
            <a:r>
              <a:rPr lang="en-US" smtClean="0"/>
              <a:t> de Bayes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Règle du produit: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err="1" smtClean="0"/>
              <a:t>a</a:t>
            </a:r>
            <a:r>
              <a:rPr lang="fr-CA" dirty="0" err="1" smtClean="0">
                <a:sym typeface="Symbol" charset="2"/>
              </a:rPr>
              <a:t></a:t>
            </a:r>
            <a:r>
              <a:rPr lang="fr-CA" i="1" dirty="0" err="1" smtClean="0"/>
              <a:t>b</a:t>
            </a:r>
            <a:r>
              <a:rPr lang="fr-CA" dirty="0" smtClean="0"/>
              <a:t>) =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a</a:t>
            </a:r>
            <a:r>
              <a:rPr lang="fr-CA" dirty="0" smtClean="0"/>
              <a:t> | </a:t>
            </a:r>
            <a:r>
              <a:rPr lang="fr-CA" i="1" dirty="0" smtClean="0"/>
              <a:t>b</a:t>
            </a:r>
            <a:r>
              <a:rPr lang="fr-CA" dirty="0" smtClean="0"/>
              <a:t>)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b</a:t>
            </a:r>
            <a:r>
              <a:rPr lang="fr-CA" dirty="0" smtClean="0"/>
              <a:t>) =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b</a:t>
            </a:r>
            <a:r>
              <a:rPr lang="fr-CA" dirty="0" smtClean="0"/>
              <a:t> | </a:t>
            </a:r>
            <a:r>
              <a:rPr lang="fr-CA" i="1" dirty="0" smtClean="0"/>
              <a:t>a</a:t>
            </a:r>
            <a:r>
              <a:rPr lang="fr-CA" dirty="0" smtClean="0"/>
              <a:t>)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a</a:t>
            </a:r>
            <a:r>
              <a:rPr lang="fr-CA" dirty="0" smtClean="0"/>
              <a:t>)</a:t>
            </a:r>
          </a:p>
          <a:p>
            <a:pPr lvl="1"/>
            <a:r>
              <a:rPr lang="fr-CA" b="1" dirty="0" smtClean="0"/>
              <a:t>Règle de Bayes:</a:t>
            </a:r>
            <a:r>
              <a:rPr lang="fr-CA" dirty="0" smtClean="0"/>
              <a:t>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a</a:t>
            </a:r>
            <a:r>
              <a:rPr lang="fr-CA" dirty="0" smtClean="0"/>
              <a:t> | </a:t>
            </a:r>
            <a:r>
              <a:rPr lang="fr-CA" i="1" dirty="0" smtClean="0"/>
              <a:t>b</a:t>
            </a:r>
            <a:r>
              <a:rPr lang="fr-CA" dirty="0" smtClean="0"/>
              <a:t>) =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b</a:t>
            </a:r>
            <a:r>
              <a:rPr lang="fr-CA" dirty="0" smtClean="0"/>
              <a:t> | a)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a</a:t>
            </a:r>
            <a:r>
              <a:rPr lang="fr-CA" dirty="0" smtClean="0"/>
              <a:t>) /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b</a:t>
            </a:r>
            <a:r>
              <a:rPr lang="fr-CA" dirty="0" smtClean="0"/>
              <a:t>)</a:t>
            </a:r>
          </a:p>
          <a:p>
            <a:pPr lvl="1"/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Y</a:t>
            </a:r>
            <a:r>
              <a:rPr lang="fr-CA" dirty="0" smtClean="0"/>
              <a:t>|</a:t>
            </a:r>
            <a:r>
              <a:rPr lang="fr-CA" i="1" dirty="0" smtClean="0"/>
              <a:t>X</a:t>
            </a:r>
            <a:r>
              <a:rPr lang="fr-CA" dirty="0" smtClean="0"/>
              <a:t>) =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X</a:t>
            </a:r>
            <a:r>
              <a:rPr lang="fr-CA" dirty="0" smtClean="0"/>
              <a:t>|</a:t>
            </a:r>
            <a:r>
              <a:rPr lang="fr-CA" i="1" dirty="0" smtClean="0"/>
              <a:t>Y</a:t>
            </a:r>
            <a:r>
              <a:rPr lang="fr-CA" dirty="0" smtClean="0"/>
              <a:t>)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Y</a:t>
            </a:r>
            <a:r>
              <a:rPr lang="fr-CA" dirty="0" smtClean="0"/>
              <a:t>) /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X</a:t>
            </a:r>
            <a:r>
              <a:rPr lang="fr-CA" dirty="0" smtClean="0"/>
              <a:t>) = α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X</a:t>
            </a:r>
            <a:r>
              <a:rPr lang="fr-CA" dirty="0" smtClean="0"/>
              <a:t>|</a:t>
            </a:r>
            <a:r>
              <a:rPr lang="fr-CA" i="1" dirty="0" smtClean="0"/>
              <a:t>Y</a:t>
            </a:r>
            <a:r>
              <a:rPr lang="fr-CA" dirty="0" smtClean="0"/>
              <a:t>)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Y</a:t>
            </a:r>
            <a:r>
              <a:rPr lang="fr-CA" dirty="0"/>
              <a:t>) </a:t>
            </a:r>
            <a:r>
              <a:rPr lang="fr-CA" dirty="0" smtClean="0"/>
              <a:t>     [pour </a:t>
            </a:r>
            <a:r>
              <a:rPr lang="fr-CA" dirty="0"/>
              <a:t>les </a:t>
            </a:r>
            <a:r>
              <a:rPr lang="fr-CA" dirty="0" smtClean="0"/>
              <a:t>distributions]</a:t>
            </a:r>
          </a:p>
          <a:p>
            <a:r>
              <a:rPr lang="fr-CA" dirty="0" smtClean="0"/>
              <a:t>Utile pour calculer/interroger une probabilité </a:t>
            </a:r>
            <a:r>
              <a:rPr lang="fr-CA" b="1" dirty="0" smtClean="0"/>
              <a:t>diagnostique</a:t>
            </a:r>
            <a:r>
              <a:rPr lang="fr-CA" dirty="0" smtClean="0"/>
              <a:t> à partir d’une probabilité </a:t>
            </a:r>
            <a:r>
              <a:rPr lang="fr-CA" b="1" dirty="0" smtClean="0"/>
              <a:t>causale</a:t>
            </a:r>
            <a:r>
              <a:rPr lang="fr-CA" dirty="0" smtClean="0"/>
              <a:t>:</a:t>
            </a:r>
          </a:p>
          <a:p>
            <a:pPr lvl="1"/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err="1" smtClean="0"/>
              <a:t>Cause</a:t>
            </a:r>
            <a:r>
              <a:rPr lang="fr-CA" dirty="0" err="1" smtClean="0"/>
              <a:t>|</a:t>
            </a:r>
            <a:r>
              <a:rPr lang="fr-CA" i="1" dirty="0" err="1" smtClean="0"/>
              <a:t>Effect</a:t>
            </a:r>
            <a:r>
              <a:rPr lang="fr-CA" dirty="0" smtClean="0"/>
              <a:t>) =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err="1" smtClean="0"/>
              <a:t>Effect</a:t>
            </a:r>
            <a:r>
              <a:rPr lang="fr-CA" dirty="0" err="1" smtClean="0"/>
              <a:t>|</a:t>
            </a:r>
            <a:r>
              <a:rPr lang="fr-CA" i="1" dirty="0" err="1" smtClean="0"/>
              <a:t>Cause</a:t>
            </a:r>
            <a:r>
              <a:rPr lang="fr-CA" dirty="0" smtClean="0"/>
              <a:t>)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Cause</a:t>
            </a:r>
            <a:r>
              <a:rPr lang="fr-CA" dirty="0" smtClean="0"/>
              <a:t>) /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err="1" smtClean="0"/>
              <a:t>Effect</a:t>
            </a:r>
            <a:r>
              <a:rPr lang="fr-CA" dirty="0" smtClean="0"/>
              <a:t>)</a:t>
            </a:r>
          </a:p>
          <a:p>
            <a:r>
              <a:rPr lang="fr-CA" dirty="0" smtClean="0"/>
              <a:t>Exemple: soit </a:t>
            </a:r>
            <a:r>
              <a:rPr lang="fr-CA" i="1" dirty="0" smtClean="0"/>
              <a:t>m</a:t>
            </a:r>
            <a:r>
              <a:rPr lang="fr-CA" dirty="0" smtClean="0"/>
              <a:t> (méningite), </a:t>
            </a:r>
            <a:r>
              <a:rPr lang="fr-CA" i="1" dirty="0" smtClean="0"/>
              <a:t>s</a:t>
            </a:r>
            <a:r>
              <a:rPr lang="fr-CA" dirty="0" smtClean="0"/>
              <a:t> (</a:t>
            </a:r>
            <a:r>
              <a:rPr lang="fr-CA" i="1" dirty="0" err="1" smtClean="0"/>
              <a:t>stiff</a:t>
            </a:r>
            <a:r>
              <a:rPr lang="fr-CA" i="1" dirty="0" smtClean="0"/>
              <a:t> neck </a:t>
            </a:r>
            <a:r>
              <a:rPr lang="fr-CA" dirty="0" smtClean="0"/>
              <a:t>/ nuque raide)</a:t>
            </a:r>
            <a:endParaRPr lang="fr-CA" dirty="0"/>
          </a:p>
          <a:p>
            <a:pPr lvl="1"/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err="1" smtClean="0"/>
              <a:t>s</a:t>
            </a:r>
            <a:r>
              <a:rPr lang="fr-CA" dirty="0" err="1" smtClean="0"/>
              <a:t>|</a:t>
            </a:r>
            <a:r>
              <a:rPr lang="fr-CA" i="1" dirty="0" err="1" smtClean="0"/>
              <a:t>m</a:t>
            </a:r>
            <a:r>
              <a:rPr lang="fr-CA" dirty="0" smtClean="0"/>
              <a:t>)=0.5,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m</a:t>
            </a:r>
            <a:r>
              <a:rPr lang="fr-CA" dirty="0" smtClean="0"/>
              <a:t>)=1/50000 et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s</a:t>
            </a:r>
            <a:r>
              <a:rPr lang="fr-CA" dirty="0" smtClean="0"/>
              <a:t>)=1/20.</a:t>
            </a:r>
          </a:p>
          <a:p>
            <a:pPr lvl="1"/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err="1" smtClean="0"/>
              <a:t>m</a:t>
            </a:r>
            <a:r>
              <a:rPr lang="fr-CA" dirty="0" err="1" smtClean="0"/>
              <a:t>|</a:t>
            </a:r>
            <a:r>
              <a:rPr lang="fr-CA" i="1" dirty="0" err="1" smtClean="0"/>
              <a:t>s</a:t>
            </a:r>
            <a:r>
              <a:rPr lang="fr-CA" dirty="0" smtClean="0"/>
              <a:t>) =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err="1" smtClean="0"/>
              <a:t>s</a:t>
            </a:r>
            <a:r>
              <a:rPr lang="fr-CA" dirty="0" err="1" smtClean="0"/>
              <a:t>|</a:t>
            </a:r>
            <a:r>
              <a:rPr lang="fr-CA" i="1" dirty="0" err="1" smtClean="0"/>
              <a:t>m</a:t>
            </a:r>
            <a:r>
              <a:rPr lang="fr-CA" dirty="0" smtClean="0"/>
              <a:t>)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m</a:t>
            </a:r>
            <a:r>
              <a:rPr lang="fr-CA" dirty="0" smtClean="0"/>
              <a:t>) /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s</a:t>
            </a:r>
            <a:r>
              <a:rPr lang="fr-CA" dirty="0" smtClean="0"/>
              <a:t>) = 0.5 × 0.00002 / 0.05 = 0.0002</a:t>
            </a:r>
          </a:p>
          <a:p>
            <a:r>
              <a:rPr lang="fr-CA" dirty="0" smtClean="0"/>
              <a:t>Règle diagnostique: effets observés </a:t>
            </a:r>
            <a:r>
              <a:rPr lang="fr-CA" dirty="0" smtClean="0">
                <a:sym typeface="Symbol" charset="2"/>
              </a:rPr>
              <a:t> causes cachées</a:t>
            </a:r>
            <a:endParaRPr lang="fr-CA" dirty="0" smtClean="0"/>
          </a:p>
          <a:p>
            <a:r>
              <a:rPr lang="fr-CA" dirty="0" smtClean="0"/>
              <a:t>Règle causale: causes cachées </a:t>
            </a:r>
            <a:r>
              <a:rPr lang="fr-CA" dirty="0" smtClean="0">
                <a:sym typeface="Symbol" charset="2"/>
              </a:rPr>
              <a:t> effets observées</a:t>
            </a: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31</a:t>
            </a:fld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Règle de Bayes et </a:t>
            </a:r>
            <a:br>
              <a:rPr lang="fr-CA" smtClean="0"/>
            </a:br>
            <a:r>
              <a:rPr lang="fr-CA" smtClean="0"/>
              <a:t>indépendance conditionnelle</a:t>
            </a:r>
            <a:endParaRPr lang="fr-CA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	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FR" i="1" dirty="0" smtClean="0"/>
              <a:t>Carie</a:t>
            </a:r>
            <a:r>
              <a:rPr lang="fr-CA" dirty="0" smtClean="0"/>
              <a:t> | </a:t>
            </a:r>
            <a:r>
              <a:rPr lang="fr-FR" i="1" dirty="0" err="1" smtClean="0"/>
              <a:t>MalDeDents</a:t>
            </a:r>
            <a:r>
              <a:rPr lang="fr-CA" dirty="0" smtClean="0"/>
              <a:t> </a:t>
            </a:r>
            <a:r>
              <a:rPr lang="fr-CA" dirty="0" smtClean="0">
                <a:sym typeface="Symbol" charset="2"/>
              </a:rPr>
              <a:t> </a:t>
            </a:r>
            <a:r>
              <a:rPr lang="fr-FR" i="1" dirty="0" smtClean="0"/>
              <a:t>Croche</a:t>
            </a:r>
            <a:r>
              <a:rPr lang="fr-CA" dirty="0" smtClean="0"/>
              <a:t>) </a:t>
            </a:r>
          </a:p>
          <a:p>
            <a:pPr marL="457200" lvl="1" indent="0">
              <a:buNone/>
            </a:pPr>
            <a:r>
              <a:rPr lang="fr-CA" dirty="0" smtClean="0"/>
              <a:t>	= α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FR" i="1" dirty="0" err="1" smtClean="0"/>
              <a:t>MalDeDents</a:t>
            </a:r>
            <a:r>
              <a:rPr lang="fr-CA" dirty="0" smtClean="0"/>
              <a:t> </a:t>
            </a:r>
            <a:r>
              <a:rPr lang="fr-CA" dirty="0" smtClean="0">
                <a:sym typeface="Symbol" charset="2"/>
              </a:rPr>
              <a:t></a:t>
            </a:r>
            <a:r>
              <a:rPr lang="fr-CA" dirty="0" smtClean="0"/>
              <a:t> </a:t>
            </a:r>
            <a:r>
              <a:rPr lang="fr-FR" i="1" dirty="0" smtClean="0"/>
              <a:t>Croche</a:t>
            </a:r>
            <a:r>
              <a:rPr lang="fr-CA" dirty="0" smtClean="0"/>
              <a:t> | </a:t>
            </a:r>
            <a:r>
              <a:rPr lang="fr-FR" i="1" dirty="0" smtClean="0"/>
              <a:t>Carie</a:t>
            </a:r>
            <a:r>
              <a:rPr lang="fr-CA" dirty="0" smtClean="0"/>
              <a:t>)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FR" i="1" dirty="0" smtClean="0"/>
              <a:t>Carie</a:t>
            </a:r>
            <a:r>
              <a:rPr lang="fr-CA" dirty="0" smtClean="0"/>
              <a:t>) </a:t>
            </a:r>
          </a:p>
          <a:p>
            <a:pPr marL="457200" lvl="1" indent="0">
              <a:buNone/>
            </a:pPr>
            <a:r>
              <a:rPr lang="fr-CA" dirty="0" smtClean="0"/>
              <a:t>	= α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FR" i="1" dirty="0" err="1" smtClean="0"/>
              <a:t>MalDeDents</a:t>
            </a:r>
            <a:r>
              <a:rPr lang="fr-CA" dirty="0" smtClean="0"/>
              <a:t> | </a:t>
            </a:r>
            <a:r>
              <a:rPr lang="fr-FR" i="1" dirty="0" smtClean="0"/>
              <a:t>Carie</a:t>
            </a:r>
            <a:r>
              <a:rPr lang="fr-CA" dirty="0" smtClean="0"/>
              <a:t>)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FR" i="1" dirty="0" smtClean="0"/>
              <a:t>Croche</a:t>
            </a:r>
            <a:r>
              <a:rPr lang="fr-CA" dirty="0" smtClean="0"/>
              <a:t> | </a:t>
            </a:r>
            <a:r>
              <a:rPr lang="fr-FR" i="1" dirty="0" smtClean="0"/>
              <a:t>Carie</a:t>
            </a:r>
            <a:r>
              <a:rPr lang="fr-CA" dirty="0" smtClean="0"/>
              <a:t>)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FR" i="1" dirty="0" smtClean="0"/>
              <a:t>Carie</a:t>
            </a:r>
            <a:r>
              <a:rPr lang="fr-CA" dirty="0" smtClean="0"/>
              <a:t>) </a:t>
            </a:r>
          </a:p>
          <a:p>
            <a:pPr lvl="1"/>
            <a:endParaRPr lang="fr-CA" dirty="0" smtClean="0"/>
          </a:p>
          <a:p>
            <a:r>
              <a:rPr lang="fr-CA" dirty="0" smtClean="0"/>
              <a:t>Exemple d’un </a:t>
            </a:r>
            <a:r>
              <a:rPr lang="fr-CA" b="1" dirty="0" smtClean="0"/>
              <a:t>modèle de Bayes simple </a:t>
            </a:r>
            <a:r>
              <a:rPr lang="fr-CA" dirty="0" smtClean="0"/>
              <a:t>(</a:t>
            </a:r>
            <a:r>
              <a:rPr lang="fr-CA" b="1" i="1" dirty="0" err="1" smtClean="0"/>
              <a:t>naive</a:t>
            </a:r>
            <a:r>
              <a:rPr lang="fr-CA" b="1" i="1" dirty="0" smtClean="0"/>
              <a:t> Bayes classifier</a:t>
            </a:r>
            <a:r>
              <a:rPr lang="fr-CA" dirty="0" smtClean="0"/>
              <a:t>):</a:t>
            </a:r>
          </a:p>
          <a:p>
            <a:pPr lvl="1"/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Cause</a:t>
            </a:r>
            <a:r>
              <a:rPr lang="fr-CA" dirty="0" smtClean="0"/>
              <a:t>,</a:t>
            </a:r>
            <a:r>
              <a:rPr lang="fr-CA" i="1" dirty="0" smtClean="0"/>
              <a:t>Effect</a:t>
            </a:r>
            <a:r>
              <a:rPr lang="fr-CA" i="1" baseline="-25000" dirty="0" smtClean="0"/>
              <a:t>1</a:t>
            </a:r>
            <a:r>
              <a:rPr lang="fr-CA" dirty="0" smtClean="0"/>
              <a:t>, … ,</a:t>
            </a:r>
            <a:r>
              <a:rPr lang="fr-CA" i="1" dirty="0" err="1" smtClean="0"/>
              <a:t>Effect</a:t>
            </a:r>
            <a:r>
              <a:rPr lang="fr-CA" i="1" baseline="-25000" dirty="0" err="1" smtClean="0"/>
              <a:t>n</a:t>
            </a:r>
            <a:r>
              <a:rPr lang="fr-CA" dirty="0" smtClean="0"/>
              <a:t>) =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Cause</a:t>
            </a:r>
            <a:r>
              <a:rPr lang="fr-CA" dirty="0" smtClean="0"/>
              <a:t>) </a:t>
            </a:r>
            <a:r>
              <a:rPr lang="fr-CA" sz="2200" dirty="0" err="1" smtClean="0"/>
              <a:t>Π</a:t>
            </a:r>
            <a:r>
              <a:rPr lang="fr-CA" baseline="-25000" dirty="0" err="1" smtClean="0"/>
              <a:t>i</a:t>
            </a:r>
            <a:r>
              <a:rPr lang="fr-CA" baseline="-25000" dirty="0" smtClean="0"/>
              <a:t>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err="1" smtClean="0"/>
              <a:t>Effect</a:t>
            </a:r>
            <a:r>
              <a:rPr lang="fr-CA" i="1" baseline="-25000" dirty="0" err="1" smtClean="0"/>
              <a:t>i</a:t>
            </a:r>
            <a:r>
              <a:rPr lang="fr-CA" dirty="0" err="1" smtClean="0"/>
              <a:t>|</a:t>
            </a:r>
            <a:r>
              <a:rPr lang="fr-CA" i="1" dirty="0" err="1" smtClean="0"/>
              <a:t>Cause</a:t>
            </a:r>
            <a:r>
              <a:rPr lang="fr-CA" dirty="0" smtClean="0"/>
              <a:t>)</a:t>
            </a:r>
          </a:p>
          <a:p>
            <a:endParaRPr lang="fr-CA" dirty="0" smtClean="0"/>
          </a:p>
          <a:p>
            <a:endParaRPr lang="fr-CA" dirty="0" smtClean="0"/>
          </a:p>
          <a:p>
            <a:endParaRPr lang="fr-CA" dirty="0" smtClean="0"/>
          </a:p>
          <a:p>
            <a:endParaRPr lang="fr-CA" dirty="0" smtClean="0"/>
          </a:p>
          <a:p>
            <a:endParaRPr lang="fr-CA" dirty="0" smtClean="0"/>
          </a:p>
          <a:p>
            <a:endParaRPr lang="fr-CA" dirty="0" smtClean="0"/>
          </a:p>
          <a:p>
            <a:endParaRPr lang="fr-CA" dirty="0" smtClean="0"/>
          </a:p>
          <a:p>
            <a:pPr lvl="1"/>
            <a:endParaRPr lang="fr-CA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32</a:t>
            </a:fld>
            <a:endParaRPr lang="fr-CA"/>
          </a:p>
        </p:txBody>
      </p:sp>
      <p:pic>
        <p:nvPicPr>
          <p:cNvPr id="90116" name="Picture 4" descr="naive-bay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7" y="4113971"/>
            <a:ext cx="7670275" cy="1898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Le monde des Wumpus</a:t>
            </a:r>
            <a:endParaRPr lang="fr-CA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b="1" dirty="0" smtClean="0"/>
              <a:t>Problème</a:t>
            </a:r>
            <a:r>
              <a:rPr lang="fr-CA" dirty="0" smtClean="0"/>
              <a:t>: calculer la probabilité que [1,3] contiennent une fosse?</a:t>
            </a:r>
          </a:p>
          <a:p>
            <a:endParaRPr lang="fr-CA" dirty="0" smtClean="0"/>
          </a:p>
          <a:p>
            <a:pPr marL="457200" indent="-457200">
              <a:buFont typeface="+mj-lt"/>
              <a:buAutoNum type="arabicPeriod"/>
            </a:pPr>
            <a:r>
              <a:rPr lang="fr-CA" b="1" dirty="0" smtClean="0"/>
              <a:t>Identifier l’ensemble de variables aléatoires nécessaires</a:t>
            </a:r>
            <a:r>
              <a:rPr lang="fr-CA" dirty="0" smtClean="0"/>
              <a:t>:</a:t>
            </a:r>
          </a:p>
          <a:p>
            <a:pPr lvl="1"/>
            <a:r>
              <a:rPr lang="fr-CA" i="1" dirty="0" err="1" smtClean="0"/>
              <a:t>P</a:t>
            </a:r>
            <a:r>
              <a:rPr lang="fr-CA" i="1" baseline="-25000" dirty="0" err="1" smtClean="0"/>
              <a:t>i</a:t>
            </a:r>
            <a:r>
              <a:rPr lang="fr-CA" baseline="-25000" dirty="0" err="1" smtClean="0"/>
              <a:t>,j</a:t>
            </a:r>
            <a:r>
              <a:rPr lang="fr-CA" dirty="0" smtClean="0"/>
              <a:t>=</a:t>
            </a:r>
            <a:r>
              <a:rPr lang="fr-CA" dirty="0" err="1" smtClean="0"/>
              <a:t>true</a:t>
            </a:r>
            <a:r>
              <a:rPr lang="fr-CA" dirty="0" smtClean="0"/>
              <a:t> </a:t>
            </a:r>
            <a:r>
              <a:rPr lang="fr-CA" dirty="0" err="1" smtClean="0"/>
              <a:t>ssi</a:t>
            </a:r>
            <a:r>
              <a:rPr lang="fr-CA" dirty="0" smtClean="0"/>
              <a:t> il y a une fosse dans [</a:t>
            </a:r>
            <a:r>
              <a:rPr lang="fr-CA" dirty="0" err="1" smtClean="0"/>
              <a:t>i,j</a:t>
            </a:r>
            <a:r>
              <a:rPr lang="fr-CA" dirty="0" smtClean="0"/>
              <a:t>]</a:t>
            </a:r>
            <a:endParaRPr lang="fr-CA" dirty="0" smtClean="0"/>
          </a:p>
          <a:p>
            <a:pPr lvl="1"/>
            <a:r>
              <a:rPr lang="fr-CA" i="1" dirty="0" err="1" smtClean="0"/>
              <a:t>B</a:t>
            </a:r>
            <a:r>
              <a:rPr lang="fr-CA" i="1" baseline="-25000" dirty="0" err="1" smtClean="0"/>
              <a:t>i</a:t>
            </a:r>
            <a:r>
              <a:rPr lang="fr-CA" baseline="-25000" dirty="0" err="1" smtClean="0"/>
              <a:t>,j</a:t>
            </a:r>
            <a:r>
              <a:rPr lang="fr-CA" dirty="0" smtClean="0"/>
              <a:t>=</a:t>
            </a:r>
            <a:r>
              <a:rPr lang="fr-CA" dirty="0" err="1" smtClean="0"/>
              <a:t>true</a:t>
            </a:r>
            <a:r>
              <a:rPr lang="fr-CA" dirty="0" smtClean="0"/>
              <a:t> </a:t>
            </a:r>
            <a:r>
              <a:rPr lang="fr-CA" dirty="0" err="1" smtClean="0"/>
              <a:t>ssi</a:t>
            </a:r>
            <a:r>
              <a:rPr lang="fr-CA" dirty="0" smtClean="0"/>
              <a:t> il y a une brise dans  [</a:t>
            </a:r>
            <a:r>
              <a:rPr lang="fr-CA" dirty="0" err="1" smtClean="0"/>
              <a:t>i,j</a:t>
            </a:r>
            <a:r>
              <a:rPr lang="fr-CA" dirty="0" smtClean="0"/>
              <a:t>]</a:t>
            </a:r>
          </a:p>
          <a:p>
            <a:endParaRPr lang="fr-CA" dirty="0" smtClean="0"/>
          </a:p>
          <a:p>
            <a:pPr marL="360000" indent="0">
              <a:buNone/>
            </a:pPr>
            <a:r>
              <a:rPr lang="fr-CA" dirty="0" smtClean="0"/>
              <a:t>Inclure seulement les variables observées </a:t>
            </a:r>
            <a:r>
              <a:rPr lang="fr-CA" i="1" dirty="0" smtClean="0"/>
              <a:t>B</a:t>
            </a:r>
            <a:r>
              <a:rPr lang="fr-CA" i="1" baseline="-25000" dirty="0" smtClean="0"/>
              <a:t>1,1</a:t>
            </a:r>
            <a:r>
              <a:rPr lang="fr-CA" dirty="0" smtClean="0"/>
              <a:t>, </a:t>
            </a:r>
            <a:r>
              <a:rPr lang="fr-CA" i="1" dirty="0" smtClean="0"/>
              <a:t>B</a:t>
            </a:r>
            <a:r>
              <a:rPr lang="fr-CA" i="1" baseline="-25000" dirty="0" smtClean="0"/>
              <a:t>1,2</a:t>
            </a:r>
            <a:r>
              <a:rPr lang="fr-CA" dirty="0" smtClean="0"/>
              <a:t>, </a:t>
            </a:r>
            <a:r>
              <a:rPr lang="fr-CA" i="1" dirty="0" smtClean="0"/>
              <a:t>B</a:t>
            </a:r>
            <a:r>
              <a:rPr lang="fr-CA" i="1" baseline="-25000" dirty="0" smtClean="0"/>
              <a:t>2,1</a:t>
            </a:r>
            <a:r>
              <a:rPr lang="fr-CA" dirty="0" smtClean="0"/>
              <a:t> dans la distribution des probabilités (modèle)</a:t>
            </a:r>
            <a:endParaRPr lang="fr-CA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en-US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CBD-8405-5149-AB75-5BA438CF90D6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20" name="Espace réservé du contenu 19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8942" r="8942"/>
          <a:stretch>
            <a:fillRect/>
          </a:stretch>
        </p:blipFill>
        <p:spPr/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322" y="1458793"/>
            <a:ext cx="4524316" cy="4359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Spécifier la distribution des probabilités</a:t>
            </a:r>
            <a:endParaRPr lang="fr-CA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fr-CA" b="1" dirty="0" smtClean="0"/>
              <a:t>Spécifier la distribution conjointe </a:t>
            </a:r>
            <a:r>
              <a:rPr lang="fr-CA" dirty="0" smtClean="0"/>
              <a:t>(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P</a:t>
            </a:r>
            <a:r>
              <a:rPr lang="fr-CA" i="1" baseline="-25000" dirty="0" smtClean="0"/>
              <a:t>1,1</a:t>
            </a:r>
            <a:r>
              <a:rPr lang="fr-CA" dirty="0" smtClean="0"/>
              <a:t> , …,</a:t>
            </a:r>
            <a:r>
              <a:rPr lang="fr-CA" i="1" dirty="0" smtClean="0"/>
              <a:t>P</a:t>
            </a:r>
            <a:r>
              <a:rPr lang="fr-CA" i="1" baseline="-25000" dirty="0" smtClean="0"/>
              <a:t>4,4</a:t>
            </a:r>
            <a:r>
              <a:rPr lang="fr-CA" dirty="0" smtClean="0"/>
              <a:t> ,</a:t>
            </a:r>
            <a:r>
              <a:rPr lang="fr-CA" i="1" dirty="0" smtClean="0"/>
              <a:t>B</a:t>
            </a:r>
            <a:r>
              <a:rPr lang="fr-CA" i="1" baseline="-25000" dirty="0" smtClean="0"/>
              <a:t>1,1</a:t>
            </a:r>
            <a:r>
              <a:rPr lang="fr-CA" dirty="0" smtClean="0"/>
              <a:t> ,</a:t>
            </a:r>
            <a:r>
              <a:rPr lang="fr-CA" i="1" dirty="0" smtClean="0"/>
              <a:t>B</a:t>
            </a:r>
            <a:r>
              <a:rPr lang="fr-CA" i="1" baseline="-25000" dirty="0" smtClean="0"/>
              <a:t>1,2</a:t>
            </a:r>
            <a:r>
              <a:rPr lang="fr-CA" dirty="0" smtClean="0"/>
              <a:t> ,</a:t>
            </a:r>
            <a:r>
              <a:rPr lang="fr-CA" i="1" dirty="0" smtClean="0"/>
              <a:t>B</a:t>
            </a:r>
            <a:r>
              <a:rPr lang="fr-CA" i="1" baseline="-25000" dirty="0" smtClean="0"/>
              <a:t>2,1</a:t>
            </a:r>
            <a:r>
              <a:rPr lang="fr-CA" dirty="0" smtClean="0"/>
              <a:t>) )</a:t>
            </a:r>
          </a:p>
          <a:p>
            <a:pPr lvl="1"/>
            <a:r>
              <a:rPr lang="fr-CA" dirty="0"/>
              <a:t>a</a:t>
            </a:r>
            <a:r>
              <a:rPr lang="fr-CA" dirty="0" smtClean="0"/>
              <a:t>ppliquer la règle du produit: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B</a:t>
            </a:r>
            <a:r>
              <a:rPr lang="fr-CA" i="1" baseline="-25000" dirty="0" smtClean="0"/>
              <a:t>1,1</a:t>
            </a:r>
            <a:r>
              <a:rPr lang="fr-CA" dirty="0" smtClean="0"/>
              <a:t> ,</a:t>
            </a:r>
            <a:r>
              <a:rPr lang="fr-CA" i="1" dirty="0" smtClean="0"/>
              <a:t>B</a:t>
            </a:r>
            <a:r>
              <a:rPr lang="fr-CA" i="1" baseline="-25000" dirty="0" smtClean="0"/>
              <a:t>1,2</a:t>
            </a:r>
            <a:r>
              <a:rPr lang="fr-CA" dirty="0" smtClean="0"/>
              <a:t> ,</a:t>
            </a:r>
            <a:r>
              <a:rPr lang="fr-CA" i="1" dirty="0" smtClean="0"/>
              <a:t>B</a:t>
            </a:r>
            <a:r>
              <a:rPr lang="fr-CA" i="1" baseline="-25000" dirty="0" smtClean="0"/>
              <a:t>2,1</a:t>
            </a:r>
            <a:r>
              <a:rPr lang="fr-CA" dirty="0" smtClean="0"/>
              <a:t>|</a:t>
            </a:r>
            <a:r>
              <a:rPr lang="fr-CA" i="1" dirty="0" smtClean="0"/>
              <a:t>P</a:t>
            </a:r>
            <a:r>
              <a:rPr lang="fr-CA" i="1" baseline="-25000" dirty="0" smtClean="0"/>
              <a:t>1,1</a:t>
            </a:r>
            <a:r>
              <a:rPr lang="fr-CA" dirty="0" smtClean="0"/>
              <a:t> ,…,</a:t>
            </a:r>
            <a:r>
              <a:rPr lang="fr-CA" i="1" dirty="0" smtClean="0"/>
              <a:t>P</a:t>
            </a:r>
            <a:r>
              <a:rPr lang="fr-CA" i="1" baseline="-25000" dirty="0" smtClean="0"/>
              <a:t>4,4</a:t>
            </a:r>
            <a:r>
              <a:rPr lang="fr-CA" dirty="0" smtClean="0"/>
              <a:t>)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P</a:t>
            </a:r>
            <a:r>
              <a:rPr lang="fr-CA" i="1" baseline="-25000" dirty="0" smtClean="0"/>
              <a:t>1,1</a:t>
            </a:r>
            <a:r>
              <a:rPr lang="fr-CA" dirty="0" smtClean="0"/>
              <a:t> ,…,</a:t>
            </a:r>
            <a:r>
              <a:rPr lang="fr-CA" i="1" dirty="0" smtClean="0"/>
              <a:t>P</a:t>
            </a:r>
            <a:r>
              <a:rPr lang="fr-CA" i="1" baseline="-25000" dirty="0" smtClean="0"/>
              <a:t>4,4</a:t>
            </a:r>
            <a:r>
              <a:rPr lang="fr-CA" dirty="0" smtClean="0"/>
              <a:t>)</a:t>
            </a:r>
            <a:br>
              <a:rPr lang="fr-CA" dirty="0" smtClean="0"/>
            </a:br>
            <a:r>
              <a:rPr lang="fr-CA" dirty="0" smtClean="0"/>
              <a:t>(on spécifie une forme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err="1" smtClean="0"/>
              <a:t>Effect</a:t>
            </a:r>
            <a:r>
              <a:rPr lang="fr-CA" dirty="0" err="1" smtClean="0"/>
              <a:t>|</a:t>
            </a:r>
            <a:r>
              <a:rPr lang="fr-CA" i="1" dirty="0" err="1" smtClean="0"/>
              <a:t>Cause</a:t>
            </a:r>
            <a:r>
              <a:rPr lang="fr-CA" dirty="0" smtClean="0"/>
              <a:t>) )</a:t>
            </a:r>
          </a:p>
          <a:p>
            <a:pPr lvl="1"/>
            <a:r>
              <a:rPr lang="fr-CA" dirty="0"/>
              <a:t>p</a:t>
            </a:r>
            <a:r>
              <a:rPr lang="fr-CA" dirty="0" smtClean="0"/>
              <a:t>remier terme: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B</a:t>
            </a:r>
            <a:r>
              <a:rPr lang="fr-CA" i="1" baseline="-25000" dirty="0" smtClean="0"/>
              <a:t>1,1</a:t>
            </a:r>
            <a:r>
              <a:rPr lang="fr-CA" dirty="0" smtClean="0"/>
              <a:t> ,</a:t>
            </a:r>
            <a:r>
              <a:rPr lang="fr-CA" i="1" dirty="0" smtClean="0"/>
              <a:t>B</a:t>
            </a:r>
            <a:r>
              <a:rPr lang="fr-CA" i="1" baseline="-25000" dirty="0" smtClean="0"/>
              <a:t>1,2</a:t>
            </a:r>
            <a:r>
              <a:rPr lang="fr-CA" dirty="0" smtClean="0"/>
              <a:t> ,</a:t>
            </a:r>
            <a:r>
              <a:rPr lang="fr-CA" i="1" dirty="0" smtClean="0"/>
              <a:t>B</a:t>
            </a:r>
            <a:r>
              <a:rPr lang="fr-CA" i="1" baseline="-25000" dirty="0" smtClean="0"/>
              <a:t>2,1</a:t>
            </a:r>
            <a:r>
              <a:rPr lang="fr-CA" dirty="0" smtClean="0"/>
              <a:t>|</a:t>
            </a:r>
            <a:r>
              <a:rPr lang="fr-CA" i="1" dirty="0" smtClean="0"/>
              <a:t>P</a:t>
            </a:r>
            <a:r>
              <a:rPr lang="fr-CA" i="1" baseline="-25000" dirty="0" smtClean="0"/>
              <a:t>1,1</a:t>
            </a:r>
            <a:r>
              <a:rPr lang="fr-CA" dirty="0" smtClean="0"/>
              <a:t> ,…,</a:t>
            </a:r>
            <a:r>
              <a:rPr lang="fr-CA" i="1" dirty="0" smtClean="0"/>
              <a:t>P</a:t>
            </a:r>
            <a:r>
              <a:rPr lang="fr-CA" i="1" baseline="-25000" dirty="0" smtClean="0"/>
              <a:t>4,4</a:t>
            </a:r>
            <a:r>
              <a:rPr lang="fr-CA" dirty="0" smtClean="0"/>
              <a:t>) </a:t>
            </a:r>
          </a:p>
          <a:p>
            <a:pPr lvl="2"/>
            <a:r>
              <a:rPr lang="fr-CA" dirty="0"/>
              <a:t>p</a:t>
            </a:r>
            <a:r>
              <a:rPr lang="fr-CA" dirty="0" smtClean="0"/>
              <a:t>robabilité conditionnelle d’une configuration/état de brises, étant donnée une configuration de fosses</a:t>
            </a:r>
          </a:p>
          <a:p>
            <a:pPr lvl="2"/>
            <a:r>
              <a:rPr lang="fr-CA" dirty="0" smtClean="0"/>
              <a:t>1 si les fosses sont adjacentes aux brises, 0 sinon</a:t>
            </a:r>
          </a:p>
          <a:p>
            <a:pPr lvl="1"/>
            <a:r>
              <a:rPr lang="fr-CA" dirty="0" smtClean="0"/>
              <a:t>second terme: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P</a:t>
            </a:r>
            <a:r>
              <a:rPr lang="fr-CA" i="1" baseline="-25000" dirty="0" smtClean="0"/>
              <a:t>1,1</a:t>
            </a:r>
            <a:r>
              <a:rPr lang="fr-CA" dirty="0" smtClean="0"/>
              <a:t> ,…,</a:t>
            </a:r>
            <a:r>
              <a:rPr lang="fr-CA" i="1" dirty="0" smtClean="0"/>
              <a:t>P</a:t>
            </a:r>
            <a:r>
              <a:rPr lang="fr-CA" i="1" baseline="-25000" dirty="0" smtClean="0"/>
              <a:t>4,4</a:t>
            </a:r>
            <a:r>
              <a:rPr lang="fr-CA" dirty="0" smtClean="0"/>
              <a:t>)</a:t>
            </a:r>
          </a:p>
          <a:p>
            <a:pPr lvl="2"/>
            <a:r>
              <a:rPr lang="fr-CA" dirty="0"/>
              <a:t>p</a:t>
            </a:r>
            <a:r>
              <a:rPr lang="fr-CA" dirty="0" smtClean="0"/>
              <a:t>robabilité </a:t>
            </a:r>
            <a:r>
              <a:rPr lang="fr-CA" dirty="0"/>
              <a:t>a</a:t>
            </a:r>
            <a:r>
              <a:rPr lang="fr-CA" dirty="0" smtClean="0"/>
              <a:t> priori des configurations des fosses</a:t>
            </a:r>
          </a:p>
          <a:p>
            <a:pPr lvl="2"/>
            <a:r>
              <a:rPr lang="fr-CA" dirty="0"/>
              <a:t>l</a:t>
            </a:r>
            <a:r>
              <a:rPr lang="fr-CA" dirty="0" smtClean="0"/>
              <a:t>es fosses sont </a:t>
            </a:r>
            <a:r>
              <a:rPr lang="fr-CA" dirty="0" smtClean="0"/>
              <a:t>placées </a:t>
            </a:r>
            <a:r>
              <a:rPr lang="fr-CA" dirty="0" smtClean="0"/>
              <a:t>aléatoirement, avec une probabilité de 0.2 par chambre</a:t>
            </a:r>
            <a:endParaRPr lang="fr-CA" dirty="0"/>
          </a:p>
          <a:p>
            <a:pPr lvl="2"/>
            <a:r>
              <a:rPr lang="fr-CA" dirty="0"/>
              <a:t>si </a:t>
            </a:r>
            <a:r>
              <a:rPr lang="fr-CA" i="1" dirty="0"/>
              <a:t>P</a:t>
            </a:r>
            <a:r>
              <a:rPr lang="fr-CA" i="1" baseline="-25000" dirty="0"/>
              <a:t>1,1</a:t>
            </a:r>
            <a:r>
              <a:rPr lang="fr-CA" dirty="0"/>
              <a:t> ,…,</a:t>
            </a:r>
            <a:r>
              <a:rPr lang="fr-CA" i="1" dirty="0" smtClean="0"/>
              <a:t>P</a:t>
            </a:r>
            <a:r>
              <a:rPr lang="fr-CA" i="1" baseline="-25000" dirty="0" smtClean="0"/>
              <a:t>4,4</a:t>
            </a:r>
            <a:r>
              <a:rPr lang="fr-CA" baseline="-25000" dirty="0" smtClean="0"/>
              <a:t> </a:t>
            </a:r>
            <a:r>
              <a:rPr lang="fr-CA" dirty="0" smtClean="0"/>
              <a:t>sont telles qu’il y a exactement n fausses, on aura</a:t>
            </a:r>
            <a:br>
              <a:rPr lang="fr-CA" dirty="0" smtClean="0"/>
            </a:b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P</a:t>
            </a:r>
            <a:r>
              <a:rPr lang="fr-CA" i="1" baseline="-25000" dirty="0" smtClean="0"/>
              <a:t>1,1</a:t>
            </a:r>
            <a:r>
              <a:rPr lang="fr-CA" dirty="0" smtClean="0"/>
              <a:t> ,…,</a:t>
            </a:r>
            <a:r>
              <a:rPr lang="fr-CA" i="1" dirty="0" smtClean="0"/>
              <a:t>P</a:t>
            </a:r>
            <a:r>
              <a:rPr lang="fr-CA" i="1" baseline="-25000" dirty="0" smtClean="0"/>
              <a:t>4,4</a:t>
            </a:r>
            <a:r>
              <a:rPr lang="fr-CA" dirty="0" smtClean="0"/>
              <a:t>) = </a:t>
            </a:r>
            <a:r>
              <a:rPr lang="fr-CA" dirty="0" err="1" smtClean="0"/>
              <a:t>Π</a:t>
            </a:r>
            <a:r>
              <a:rPr lang="fr-CA" baseline="-25000" dirty="0" smtClean="0"/>
              <a:t>(</a:t>
            </a:r>
            <a:r>
              <a:rPr lang="fr-CA" baseline="-25000" dirty="0" err="1" smtClean="0">
                <a:sym typeface="Symbol" charset="2"/>
              </a:rPr>
              <a:t>i,j</a:t>
            </a:r>
            <a:r>
              <a:rPr lang="fr-CA" baseline="-25000" dirty="0" smtClean="0">
                <a:sym typeface="Symbol" charset="2"/>
              </a:rPr>
              <a:t>)=(1,1) …(4,4)</a:t>
            </a:r>
            <a:r>
              <a:rPr lang="fr-CA" dirty="0" smtClean="0">
                <a:sym typeface="Symbol" charset="2"/>
              </a:rPr>
              <a:t> </a:t>
            </a:r>
            <a:r>
              <a:rPr lang="fr-CA" b="1" dirty="0" smtClean="0">
                <a:sym typeface="Symbol" charset="2"/>
              </a:rPr>
              <a:t>P</a:t>
            </a:r>
            <a:r>
              <a:rPr lang="fr-CA" dirty="0" smtClean="0">
                <a:sym typeface="Symbol" charset="2"/>
              </a:rPr>
              <a:t>(</a:t>
            </a:r>
            <a:r>
              <a:rPr lang="fr-CA" i="1" dirty="0" err="1" smtClean="0">
                <a:sym typeface="Symbol" charset="2"/>
              </a:rPr>
              <a:t>P</a:t>
            </a:r>
            <a:r>
              <a:rPr lang="fr-CA" i="1" baseline="-25000" dirty="0" err="1" smtClean="0">
                <a:sym typeface="Symbol" charset="2"/>
              </a:rPr>
              <a:t>i</a:t>
            </a:r>
            <a:r>
              <a:rPr lang="fr-CA" baseline="-25000" dirty="0" err="1" smtClean="0">
                <a:sym typeface="Symbol" charset="2"/>
              </a:rPr>
              <a:t>,j</a:t>
            </a:r>
            <a:r>
              <a:rPr lang="fr-CA" dirty="0" smtClean="0">
                <a:sym typeface="Symbol" charset="2"/>
              </a:rPr>
              <a:t>) = 0.2</a:t>
            </a:r>
            <a:r>
              <a:rPr lang="fr-CA" baseline="30000" dirty="0" smtClean="0">
                <a:sym typeface="Symbol" charset="2"/>
              </a:rPr>
              <a:t>n</a:t>
            </a:r>
            <a:r>
              <a:rPr lang="fr-CA" dirty="0" smtClean="0">
                <a:sym typeface="Symbol" charset="2"/>
              </a:rPr>
              <a:t> *0.8</a:t>
            </a:r>
            <a:r>
              <a:rPr lang="fr-CA" baseline="30000" dirty="0" smtClean="0">
                <a:sym typeface="Symbol" charset="2"/>
              </a:rPr>
              <a:t>16-n</a:t>
            </a:r>
            <a:endParaRPr lang="fr-CA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34</a:t>
            </a:fld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Observations et </a:t>
            </a:r>
            <a:r>
              <a:rPr lang="fr-CA" dirty="0" smtClean="0"/>
              <a:t>requ</a:t>
            </a:r>
            <a:r>
              <a:rPr lang="fr-CA" dirty="0" smtClean="0"/>
              <a:t>ête</a:t>
            </a:r>
            <a:endParaRPr lang="fr-CA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fr-CA" b="1" dirty="0" smtClean="0"/>
              <a:t>Identifier les observations</a:t>
            </a:r>
          </a:p>
          <a:p>
            <a:pPr lvl="1"/>
            <a:r>
              <a:rPr lang="fr-CA" dirty="0"/>
              <a:t>o</a:t>
            </a:r>
            <a:r>
              <a:rPr lang="fr-CA" dirty="0" smtClean="0"/>
              <a:t>n sait ce qui suit: </a:t>
            </a:r>
          </a:p>
          <a:p>
            <a:pPr lvl="2"/>
            <a:r>
              <a:rPr lang="fr-CA" i="1" dirty="0" smtClean="0"/>
              <a:t>b</a:t>
            </a:r>
            <a:r>
              <a:rPr lang="fr-CA" dirty="0" smtClean="0"/>
              <a:t> = </a:t>
            </a:r>
            <a:r>
              <a:rPr lang="fr-CA" dirty="0" smtClean="0">
                <a:sym typeface="Symbol" charset="2"/>
              </a:rPr>
              <a:t> </a:t>
            </a:r>
            <a:r>
              <a:rPr lang="fr-CA" i="1" dirty="0" smtClean="0">
                <a:sym typeface="Symbol" charset="2"/>
              </a:rPr>
              <a:t>b</a:t>
            </a:r>
            <a:r>
              <a:rPr lang="fr-CA" i="1" baseline="-25000" dirty="0" smtClean="0"/>
              <a:t>1,1</a:t>
            </a:r>
            <a:r>
              <a:rPr lang="fr-CA" dirty="0" smtClean="0"/>
              <a:t> </a:t>
            </a:r>
            <a:r>
              <a:rPr lang="fr-CA" dirty="0" smtClean="0">
                <a:sym typeface="Symbol" charset="2"/>
              </a:rPr>
              <a:t></a:t>
            </a:r>
            <a:r>
              <a:rPr lang="fr-CA" dirty="0" smtClean="0"/>
              <a:t> </a:t>
            </a:r>
            <a:r>
              <a:rPr lang="fr-CA" i="1" dirty="0" smtClean="0">
                <a:sym typeface="Symbol" charset="2"/>
              </a:rPr>
              <a:t>b</a:t>
            </a:r>
            <a:r>
              <a:rPr lang="fr-CA" i="1" baseline="-25000" dirty="0" smtClean="0"/>
              <a:t>1,2</a:t>
            </a:r>
            <a:r>
              <a:rPr lang="fr-CA" dirty="0" smtClean="0"/>
              <a:t>  </a:t>
            </a:r>
            <a:r>
              <a:rPr lang="fr-CA" dirty="0" smtClean="0">
                <a:sym typeface="Symbol" charset="2"/>
              </a:rPr>
              <a:t> </a:t>
            </a:r>
            <a:r>
              <a:rPr lang="fr-CA" i="1" dirty="0" smtClean="0"/>
              <a:t>b</a:t>
            </a:r>
            <a:r>
              <a:rPr lang="fr-CA" i="1" baseline="-25000" dirty="0" smtClean="0"/>
              <a:t>2,1</a:t>
            </a:r>
          </a:p>
          <a:p>
            <a:pPr lvl="2"/>
            <a:r>
              <a:rPr lang="fr-CA" i="1" dirty="0" err="1" smtClean="0"/>
              <a:t>known</a:t>
            </a:r>
            <a:r>
              <a:rPr lang="fr-CA" dirty="0" smtClean="0"/>
              <a:t> = </a:t>
            </a:r>
            <a:r>
              <a:rPr lang="fr-CA" dirty="0" smtClean="0">
                <a:sym typeface="Symbol" charset="2"/>
              </a:rPr>
              <a:t> </a:t>
            </a:r>
            <a:r>
              <a:rPr lang="fr-CA" i="1" dirty="0" smtClean="0">
                <a:sym typeface="Symbol" charset="2"/>
              </a:rPr>
              <a:t>p</a:t>
            </a:r>
            <a:r>
              <a:rPr lang="fr-CA" i="1" baseline="-25000" dirty="0" smtClean="0"/>
              <a:t>1,1</a:t>
            </a:r>
            <a:r>
              <a:rPr lang="fr-CA" dirty="0" smtClean="0"/>
              <a:t> </a:t>
            </a:r>
            <a:r>
              <a:rPr lang="fr-CA" dirty="0" smtClean="0">
                <a:sym typeface="Symbol" charset="2"/>
              </a:rPr>
              <a:t></a:t>
            </a:r>
            <a:r>
              <a:rPr lang="fr-CA" dirty="0" smtClean="0"/>
              <a:t> </a:t>
            </a:r>
            <a:r>
              <a:rPr lang="fr-CA" dirty="0" smtClean="0">
                <a:sym typeface="Symbol" charset="2"/>
              </a:rPr>
              <a:t> </a:t>
            </a:r>
            <a:r>
              <a:rPr lang="fr-CA" i="1" dirty="0" smtClean="0">
                <a:sym typeface="Symbol" charset="2"/>
              </a:rPr>
              <a:t>p</a:t>
            </a:r>
            <a:r>
              <a:rPr lang="fr-CA" i="1" baseline="-25000" dirty="0" smtClean="0"/>
              <a:t>1,2</a:t>
            </a:r>
            <a:r>
              <a:rPr lang="fr-CA" dirty="0" smtClean="0"/>
              <a:t>  </a:t>
            </a:r>
            <a:r>
              <a:rPr lang="fr-CA" dirty="0" smtClean="0">
                <a:sym typeface="Symbol" charset="2"/>
              </a:rPr>
              <a:t>  </a:t>
            </a:r>
            <a:r>
              <a:rPr lang="fr-CA" i="1" dirty="0" smtClean="0">
                <a:sym typeface="Symbol" charset="2"/>
              </a:rPr>
              <a:t>p</a:t>
            </a:r>
            <a:r>
              <a:rPr lang="fr-CA" i="1" baseline="-25000" dirty="0" smtClean="0"/>
              <a:t>2,1</a:t>
            </a:r>
          </a:p>
          <a:p>
            <a:pPr marL="457200" lvl="1" indent="0">
              <a:buNone/>
            </a:pPr>
            <a:endParaRPr lang="fr-CA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fr-CA" b="1" dirty="0" smtClean="0"/>
              <a:t>Identifier les variables de requête</a:t>
            </a:r>
          </a:p>
          <a:p>
            <a:pPr lvl="1"/>
            <a:r>
              <a:rPr lang="fr-CA" dirty="0" smtClean="0"/>
              <a:t>y a-t-il une fosse à la position 1,3</a:t>
            </a:r>
            <a:r>
              <a:rPr lang="fr-FR" dirty="0" smtClean="0"/>
              <a:t>?</a:t>
            </a:r>
            <a:endParaRPr lang="fr-CA" dirty="0" smtClean="0"/>
          </a:p>
          <a:p>
            <a:pPr lvl="1"/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P</a:t>
            </a:r>
            <a:r>
              <a:rPr lang="fr-CA" i="1" baseline="-25000" dirty="0" smtClean="0"/>
              <a:t>1,3</a:t>
            </a:r>
            <a:r>
              <a:rPr lang="fr-CA" dirty="0" smtClean="0"/>
              <a:t> | </a:t>
            </a:r>
            <a:r>
              <a:rPr lang="fr-CA" i="1" dirty="0" err="1" smtClean="0"/>
              <a:t>known</a:t>
            </a:r>
            <a:r>
              <a:rPr lang="fr-CA" dirty="0" smtClean="0"/>
              <a:t>, </a:t>
            </a:r>
            <a:r>
              <a:rPr lang="fr-CA" i="1" dirty="0" smtClean="0"/>
              <a:t>b</a:t>
            </a:r>
            <a:r>
              <a:rPr lang="fr-CA" dirty="0" smtClean="0"/>
              <a:t>)</a:t>
            </a:r>
            <a:r>
              <a:rPr lang="fr-FR" dirty="0" smtClean="0"/>
              <a:t>?</a:t>
            </a:r>
            <a:endParaRPr lang="fr-CA" dirty="0" smtClean="0"/>
          </a:p>
          <a:p>
            <a:pPr marL="0" indent="0">
              <a:buNone/>
            </a:pPr>
            <a:endParaRPr lang="fr-CA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fr-CA" b="1" dirty="0" smtClean="0"/>
              <a:t>Identifier les variables cachées</a:t>
            </a:r>
          </a:p>
          <a:p>
            <a:pPr lvl="1"/>
            <a:r>
              <a:rPr lang="fr-CA" dirty="0" smtClean="0"/>
              <a:t>on définit </a:t>
            </a:r>
            <a:r>
              <a:rPr lang="fr-CA" i="1" dirty="0" err="1" smtClean="0"/>
              <a:t>Unknown</a:t>
            </a:r>
            <a:r>
              <a:rPr lang="fr-CA" dirty="0" smtClean="0"/>
              <a:t> comme étant l’ensemble des variables </a:t>
            </a:r>
            <a:r>
              <a:rPr lang="fr-CA" i="1" dirty="0" err="1" smtClean="0"/>
              <a:t>P</a:t>
            </a:r>
            <a:r>
              <a:rPr lang="fr-CA" i="1" baseline="-25000" dirty="0" err="1" smtClean="0"/>
              <a:t>i</a:t>
            </a:r>
            <a:r>
              <a:rPr lang="fr-CA" baseline="-25000" dirty="0" err="1" smtClean="0"/>
              <a:t>,j</a:t>
            </a:r>
            <a:r>
              <a:rPr lang="fr-CA" dirty="0" smtClean="0"/>
              <a:t>   autres que celles qui sont connues (</a:t>
            </a:r>
            <a:r>
              <a:rPr lang="fr-CA" i="1" dirty="0" err="1" smtClean="0"/>
              <a:t>known</a:t>
            </a:r>
            <a:r>
              <a:rPr lang="fr-CA" dirty="0" smtClean="0"/>
              <a:t>) et la variable </a:t>
            </a:r>
            <a:r>
              <a:rPr lang="fr-FR" dirty="0" smtClean="0"/>
              <a:t>de requête</a:t>
            </a:r>
            <a:r>
              <a:rPr lang="fr-CA" dirty="0" smtClean="0"/>
              <a:t> </a:t>
            </a:r>
            <a:r>
              <a:rPr lang="fr-CA" i="1" dirty="0" smtClean="0"/>
              <a:t>P</a:t>
            </a:r>
            <a:r>
              <a:rPr lang="fr-CA" i="1" baseline="-25000" dirty="0" smtClean="0"/>
              <a:t>1,3</a:t>
            </a:r>
            <a:endParaRPr lang="fr-CA" i="1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35</a:t>
            </a:fld>
            <a:endParaRPr lang="fr-CA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482" y="1417638"/>
            <a:ext cx="2590736" cy="2496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Observations et </a:t>
            </a:r>
            <a:r>
              <a:rPr lang="fr-CA" dirty="0" smtClean="0"/>
              <a:t>requ</a:t>
            </a:r>
            <a:r>
              <a:rPr lang="fr-CA" dirty="0" smtClean="0"/>
              <a:t>ête</a:t>
            </a:r>
            <a:endParaRPr lang="fr-CA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fr-CA" b="1" dirty="0" smtClean="0"/>
              <a:t>Faire l’inférence</a:t>
            </a:r>
          </a:p>
          <a:p>
            <a:pPr lvl="1"/>
            <a:r>
              <a:rPr lang="fr-CA" dirty="0"/>
              <a:t>a</a:t>
            </a:r>
            <a:r>
              <a:rPr lang="fr-CA" dirty="0" smtClean="0"/>
              <a:t>vec l’inférence par énumération, on obtient:</a:t>
            </a:r>
          </a:p>
          <a:p>
            <a:pPr marL="457200" lvl="1" indent="0">
              <a:buNone/>
            </a:pPr>
            <a:r>
              <a:rPr lang="fr-CA" dirty="0" smtClean="0"/>
              <a:t>     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P</a:t>
            </a:r>
            <a:r>
              <a:rPr lang="fr-CA" i="1" baseline="-25000" dirty="0" smtClean="0"/>
              <a:t>1,3</a:t>
            </a:r>
            <a:r>
              <a:rPr lang="fr-CA" dirty="0" smtClean="0"/>
              <a:t>| </a:t>
            </a:r>
            <a:r>
              <a:rPr lang="fr-CA" i="1" dirty="0" err="1" smtClean="0"/>
              <a:t>known</a:t>
            </a:r>
            <a:r>
              <a:rPr lang="fr-CA" dirty="0" smtClean="0"/>
              <a:t>, </a:t>
            </a:r>
            <a:r>
              <a:rPr lang="fr-CA" i="1" dirty="0" smtClean="0"/>
              <a:t>b</a:t>
            </a:r>
            <a:r>
              <a:rPr lang="fr-CA" dirty="0" smtClean="0"/>
              <a:t>) = </a:t>
            </a:r>
          </a:p>
          <a:p>
            <a:pPr marL="457200" lvl="1" indent="0">
              <a:buNone/>
            </a:pPr>
            <a:r>
              <a:rPr lang="fr-CA" dirty="0">
                <a:sym typeface="Symbol" charset="2"/>
              </a:rPr>
              <a:t> </a:t>
            </a:r>
            <a:r>
              <a:rPr lang="fr-CA" dirty="0" smtClean="0">
                <a:sym typeface="Symbol" charset="2"/>
              </a:rPr>
              <a:t>              </a:t>
            </a:r>
            <a:r>
              <a:rPr lang="fr-CA" i="1" baseline="-25000" dirty="0" err="1" smtClean="0">
                <a:sym typeface="Symbol" charset="2"/>
              </a:rPr>
              <a:t>unknown</a:t>
            </a:r>
            <a:r>
              <a:rPr lang="fr-CA" dirty="0" smtClean="0">
                <a:sym typeface="Symbol" charset="2"/>
              </a:rPr>
              <a:t> </a:t>
            </a:r>
            <a:r>
              <a:rPr lang="fr-CA" b="1" dirty="0" smtClean="0">
                <a:sym typeface="Symbol" charset="2"/>
              </a:rPr>
              <a:t>P</a:t>
            </a:r>
            <a:r>
              <a:rPr lang="fr-CA" dirty="0" smtClean="0">
                <a:sym typeface="Symbol" charset="2"/>
              </a:rPr>
              <a:t>(</a:t>
            </a:r>
            <a:r>
              <a:rPr lang="fr-CA" i="1" dirty="0" smtClean="0">
                <a:sym typeface="Symbol" charset="2"/>
              </a:rPr>
              <a:t>P</a:t>
            </a:r>
            <a:r>
              <a:rPr lang="fr-CA" i="1" baseline="-25000" dirty="0" smtClean="0">
                <a:sym typeface="Symbol" charset="2"/>
              </a:rPr>
              <a:t>1,3</a:t>
            </a:r>
            <a:r>
              <a:rPr lang="fr-CA" dirty="0" smtClean="0">
                <a:sym typeface="Symbol" charset="2"/>
              </a:rPr>
              <a:t> , </a:t>
            </a:r>
            <a:r>
              <a:rPr lang="fr-CA" i="1" dirty="0" err="1" smtClean="0">
                <a:sym typeface="Symbol" charset="2"/>
              </a:rPr>
              <a:t>unknown</a:t>
            </a:r>
            <a:r>
              <a:rPr lang="fr-CA" dirty="0" smtClean="0">
                <a:sym typeface="Symbol" charset="2"/>
              </a:rPr>
              <a:t>, </a:t>
            </a:r>
            <a:r>
              <a:rPr lang="fr-CA" i="1" dirty="0" err="1" smtClean="0">
                <a:sym typeface="Symbol" charset="2"/>
              </a:rPr>
              <a:t>known</a:t>
            </a:r>
            <a:r>
              <a:rPr lang="fr-CA" dirty="0" smtClean="0">
                <a:sym typeface="Symbol" charset="2"/>
              </a:rPr>
              <a:t>, </a:t>
            </a:r>
            <a:r>
              <a:rPr lang="fr-CA" i="1" dirty="0" smtClean="0">
                <a:sym typeface="Symbol" charset="2"/>
              </a:rPr>
              <a:t>b</a:t>
            </a:r>
            <a:r>
              <a:rPr lang="fr-CA" dirty="0" smtClean="0">
                <a:sym typeface="Symbol" charset="2"/>
              </a:rPr>
              <a:t>)</a:t>
            </a:r>
          </a:p>
          <a:p>
            <a:pPr lvl="1"/>
            <a:r>
              <a:rPr lang="fr-CA" dirty="0" smtClean="0">
                <a:sym typeface="Symbol" charset="2"/>
              </a:rPr>
              <a:t>croît exponentiellement avec le nombre de </a:t>
            </a:r>
            <a:br>
              <a:rPr lang="fr-CA" dirty="0" smtClean="0">
                <a:sym typeface="Symbol" charset="2"/>
              </a:rPr>
            </a:br>
            <a:r>
              <a:rPr lang="fr-CA" dirty="0" smtClean="0">
                <a:sym typeface="Symbol" charset="2"/>
              </a:rPr>
              <a:t>chambres</a:t>
            </a:r>
            <a:r>
              <a:rPr lang="fr-CA" dirty="0">
                <a:sym typeface="Symbol" charset="2"/>
              </a:rPr>
              <a:t>!</a:t>
            </a:r>
            <a:endParaRPr lang="fr-CA" dirty="0" smtClean="0">
              <a:sym typeface="Symbol" charset="2"/>
            </a:endParaRPr>
          </a:p>
          <a:p>
            <a:pPr lvl="2"/>
            <a:r>
              <a:rPr lang="fr-CA" dirty="0">
                <a:sym typeface="Symbol" charset="2"/>
              </a:rPr>
              <a:t>a</a:t>
            </a:r>
            <a:r>
              <a:rPr lang="fr-CA" dirty="0" smtClean="0">
                <a:sym typeface="Symbol" charset="2"/>
              </a:rPr>
              <a:t>vec 12 chambres </a:t>
            </a:r>
            <a:r>
              <a:rPr lang="fr-CA" i="1" dirty="0" err="1" smtClean="0">
                <a:sym typeface="Symbol" charset="2"/>
              </a:rPr>
              <a:t>unknown</a:t>
            </a:r>
            <a:r>
              <a:rPr lang="fr-CA" dirty="0" smtClean="0">
                <a:sym typeface="Symbol" charset="2"/>
              </a:rPr>
              <a:t>: 2</a:t>
            </a:r>
            <a:r>
              <a:rPr lang="fr-CA" baseline="30000" dirty="0" smtClean="0">
                <a:sym typeface="Symbol" charset="2"/>
              </a:rPr>
              <a:t>12</a:t>
            </a:r>
            <a:r>
              <a:rPr lang="fr-CA" dirty="0" smtClean="0">
                <a:sym typeface="Symbol" charset="2"/>
              </a:rPr>
              <a:t>=4096 termes</a:t>
            </a:r>
          </a:p>
          <a:p>
            <a:endParaRPr lang="fr-CA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36</a:t>
            </a:fld>
            <a:endParaRPr lang="fr-CA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482" y="1417638"/>
            <a:ext cx="2590736" cy="249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52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Utiliser l’indépendance conditionnelle</a:t>
            </a:r>
            <a:endParaRPr lang="fr-CA" dirty="0"/>
          </a:p>
        </p:txBody>
      </p:sp>
      <p:pic>
        <p:nvPicPr>
          <p:cNvPr id="18" name="Espace réservé du contenu 17"/>
          <p:cNvPicPr>
            <a:picLocks noGrp="1" noChangeAspect="1"/>
          </p:cNvPicPr>
          <p:nvPr>
            <p:ph idx="1"/>
          </p:nvPr>
        </p:nvPicPr>
        <p:blipFill>
          <a:blip r:embed="rId2"/>
          <a:srcRect t="22502" b="22502"/>
          <a:stretch>
            <a:fillRect/>
          </a:stretch>
        </p:blipFill>
        <p:spPr/>
      </p:pic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en-US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CBD-8405-5149-AB75-5BA438CF90D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4933" y="1244600"/>
            <a:ext cx="8399996" cy="5029200"/>
          </a:xfrm>
        </p:spPr>
        <p:txBody>
          <a:bodyPr/>
          <a:lstStyle/>
          <a:p>
            <a:r>
              <a:rPr lang="fr-CA" dirty="0" smtClean="0"/>
              <a:t>Idée de base: les observations sont conditionnellement indépendantes des chambres cachées étant données les chambres adjacentes</a:t>
            </a:r>
          </a:p>
          <a:p>
            <a:pPr lvl="1"/>
            <a:r>
              <a:rPr lang="fr-CA" dirty="0" smtClean="0"/>
              <a:t>C.-à-d., les autres chambres ne sont pas pertinentes</a:t>
            </a:r>
          </a:p>
          <a:p>
            <a:endParaRPr lang="fr-CA" dirty="0" smtClean="0"/>
          </a:p>
          <a:p>
            <a:endParaRPr lang="fr-CA" dirty="0" smtClean="0"/>
          </a:p>
          <a:p>
            <a:endParaRPr lang="fr-CA" dirty="0" smtClean="0"/>
          </a:p>
          <a:p>
            <a:endParaRPr lang="fr-CA" dirty="0" smtClean="0"/>
          </a:p>
          <a:p>
            <a:endParaRPr lang="fr-CA" dirty="0" smtClean="0"/>
          </a:p>
          <a:p>
            <a:endParaRPr lang="fr-CA" dirty="0" smtClean="0"/>
          </a:p>
          <a:p>
            <a:endParaRPr lang="fr-CA" dirty="0" smtClean="0"/>
          </a:p>
          <a:p>
            <a:pPr marL="0" indent="0">
              <a:buNone/>
            </a:pPr>
            <a:endParaRPr lang="fr-CA" dirty="0" smtClean="0"/>
          </a:p>
          <a:p>
            <a:r>
              <a:rPr lang="fr-CA" dirty="0" smtClean="0"/>
              <a:t>Définir </a:t>
            </a:r>
            <a:r>
              <a:rPr lang="fr-CA" i="1" dirty="0" err="1" smtClean="0"/>
              <a:t>Unknown</a:t>
            </a:r>
            <a:r>
              <a:rPr lang="fr-CA" dirty="0" smtClean="0"/>
              <a:t> = </a:t>
            </a:r>
            <a:r>
              <a:rPr lang="fr-CA" i="1" dirty="0" err="1" smtClean="0"/>
              <a:t>Frontier</a:t>
            </a:r>
            <a:r>
              <a:rPr lang="fr-CA" dirty="0" smtClean="0"/>
              <a:t> </a:t>
            </a:r>
            <a:r>
              <a:rPr lang="fr-CA" dirty="0" smtClean="0">
                <a:sym typeface="Symbol" charset="2"/>
              </a:rPr>
              <a:t> </a:t>
            </a:r>
            <a:r>
              <a:rPr lang="fr-CA" i="1" dirty="0" err="1" smtClean="0">
                <a:sym typeface="Symbol" charset="2"/>
              </a:rPr>
              <a:t>Other</a:t>
            </a:r>
            <a:endParaRPr lang="fr-CA" i="1" dirty="0" smtClean="0"/>
          </a:p>
          <a:p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b</a:t>
            </a:r>
            <a:r>
              <a:rPr lang="fr-CA" dirty="0" smtClean="0"/>
              <a:t>|</a:t>
            </a:r>
            <a:r>
              <a:rPr lang="fr-CA" i="1" dirty="0" smtClean="0"/>
              <a:t>P</a:t>
            </a:r>
            <a:r>
              <a:rPr lang="fr-CA" i="1" baseline="-25000" dirty="0" smtClean="0"/>
              <a:t>1,3</a:t>
            </a:r>
            <a:r>
              <a:rPr lang="fr-CA" dirty="0" smtClean="0"/>
              <a:t> , </a:t>
            </a:r>
            <a:r>
              <a:rPr lang="fr-CA" i="1" dirty="0" err="1" smtClean="0"/>
              <a:t>known</a:t>
            </a:r>
            <a:r>
              <a:rPr lang="fr-CA" dirty="0" smtClean="0"/>
              <a:t>, </a:t>
            </a:r>
            <a:r>
              <a:rPr lang="fr-CA" i="1" dirty="0" err="1" smtClean="0"/>
              <a:t>Unknown</a:t>
            </a:r>
            <a:r>
              <a:rPr lang="fr-CA" dirty="0" smtClean="0"/>
              <a:t>) = </a:t>
            </a:r>
            <a:r>
              <a:rPr lang="fr-CA" b="1" dirty="0" smtClean="0">
                <a:sym typeface="Symbol" charset="2"/>
              </a:rPr>
              <a:t>P</a:t>
            </a:r>
            <a:r>
              <a:rPr lang="fr-CA" dirty="0" smtClean="0">
                <a:sym typeface="Symbol" charset="2"/>
              </a:rPr>
              <a:t>(</a:t>
            </a:r>
            <a:r>
              <a:rPr lang="fr-CA" i="1" dirty="0" smtClean="0">
                <a:sym typeface="Symbol" charset="2"/>
              </a:rPr>
              <a:t>b</a:t>
            </a:r>
            <a:r>
              <a:rPr lang="fr-CA" dirty="0" smtClean="0">
                <a:sym typeface="Symbol" charset="2"/>
              </a:rPr>
              <a:t>|</a:t>
            </a:r>
            <a:r>
              <a:rPr lang="fr-CA" i="1" dirty="0" smtClean="0">
                <a:sym typeface="Symbol" charset="2"/>
              </a:rPr>
              <a:t>P</a:t>
            </a:r>
            <a:r>
              <a:rPr lang="fr-CA" i="1" baseline="-25000" dirty="0" smtClean="0">
                <a:sym typeface="Symbol" charset="2"/>
              </a:rPr>
              <a:t>1,3</a:t>
            </a:r>
            <a:r>
              <a:rPr lang="fr-CA" dirty="0" smtClean="0">
                <a:sym typeface="Symbol" charset="2"/>
              </a:rPr>
              <a:t>, </a:t>
            </a:r>
            <a:r>
              <a:rPr lang="fr-CA" i="1" dirty="0" err="1" smtClean="0">
                <a:sym typeface="Symbol" charset="2"/>
              </a:rPr>
              <a:t>known</a:t>
            </a:r>
            <a:r>
              <a:rPr lang="fr-CA" dirty="0" smtClean="0">
                <a:sym typeface="Symbol" charset="2"/>
              </a:rPr>
              <a:t>, </a:t>
            </a:r>
            <a:r>
              <a:rPr lang="fr-CA" i="1" dirty="0" err="1" smtClean="0">
                <a:sym typeface="Symbol" charset="2"/>
              </a:rPr>
              <a:t>Frontier</a:t>
            </a:r>
            <a:r>
              <a:rPr lang="fr-CA" dirty="0" smtClean="0">
                <a:sym typeface="Symbol" charset="2"/>
              </a:rPr>
              <a:t>, </a:t>
            </a:r>
            <a:r>
              <a:rPr lang="fr-CA" i="1" dirty="0" err="1" smtClean="0">
                <a:sym typeface="Symbol" charset="2"/>
              </a:rPr>
              <a:t>Other</a:t>
            </a:r>
            <a:r>
              <a:rPr lang="fr-CA" dirty="0" smtClean="0">
                <a:sym typeface="Symbol" charset="2"/>
              </a:rPr>
              <a:t>)</a:t>
            </a:r>
          </a:p>
          <a:p>
            <a:r>
              <a:rPr lang="fr-CA" dirty="0" smtClean="0">
                <a:sym typeface="Symbol" charset="2"/>
              </a:rPr>
              <a:t>Réécrire la probabilité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P</a:t>
            </a:r>
            <a:r>
              <a:rPr lang="fr-CA" i="1" baseline="-25000" dirty="0" smtClean="0"/>
              <a:t>1,3</a:t>
            </a:r>
            <a:r>
              <a:rPr lang="fr-CA" dirty="0" smtClean="0"/>
              <a:t>| </a:t>
            </a:r>
            <a:r>
              <a:rPr lang="fr-CA" i="1" dirty="0" err="1" smtClean="0"/>
              <a:t>known</a:t>
            </a:r>
            <a:r>
              <a:rPr lang="fr-CA" dirty="0" smtClean="0"/>
              <a:t>, </a:t>
            </a:r>
            <a:r>
              <a:rPr lang="fr-CA" i="1" dirty="0" smtClean="0"/>
              <a:t>b</a:t>
            </a:r>
            <a:r>
              <a:rPr lang="fr-CA" dirty="0" smtClean="0"/>
              <a:t>)  pour exploiter cette indépendance</a:t>
            </a:r>
            <a:endParaRPr lang="fr-CA" dirty="0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0" y="2336809"/>
            <a:ext cx="2715727" cy="2715727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98" y="2344479"/>
            <a:ext cx="2842327" cy="2738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Utiliser l’indépendance conditionnelle</a:t>
            </a:r>
            <a:endParaRPr lang="fr-CA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sz="1800" b="1" dirty="0" smtClean="0"/>
              <a:t>P</a:t>
            </a:r>
            <a:r>
              <a:rPr lang="en-US" sz="1800" dirty="0" smtClean="0"/>
              <a:t>(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1,3</a:t>
            </a:r>
            <a:r>
              <a:rPr lang="en-US" sz="1800" dirty="0" smtClean="0"/>
              <a:t>| </a:t>
            </a:r>
            <a:r>
              <a:rPr lang="en-US" sz="1800" i="1" dirty="0" smtClean="0"/>
              <a:t>known</a:t>
            </a:r>
            <a:r>
              <a:rPr lang="en-US" sz="1800" dirty="0" smtClean="0"/>
              <a:t>, </a:t>
            </a:r>
            <a:r>
              <a:rPr lang="en-US" sz="1800" i="1" dirty="0" smtClean="0"/>
              <a:t>b</a:t>
            </a:r>
            <a:r>
              <a:rPr lang="en-US" sz="1800" dirty="0" smtClean="0"/>
              <a:t>) = </a:t>
            </a:r>
            <a:r>
              <a:rPr lang="en-US" sz="1800" dirty="0" smtClean="0">
                <a:sym typeface="Symbol" charset="2"/>
              </a:rPr>
              <a:t> </a:t>
            </a:r>
            <a:r>
              <a:rPr lang="en-US" sz="1800" i="1" baseline="-25000" dirty="0" smtClean="0">
                <a:sym typeface="Symbol" charset="2"/>
              </a:rPr>
              <a:t>unknown</a:t>
            </a:r>
            <a:r>
              <a:rPr lang="en-US" sz="1800" dirty="0" smtClean="0">
                <a:sym typeface="Symbol" charset="2"/>
              </a:rPr>
              <a:t> </a:t>
            </a:r>
            <a:r>
              <a:rPr lang="en-US" sz="1800" b="1" dirty="0" smtClean="0">
                <a:sym typeface="Symbol" charset="2"/>
              </a:rPr>
              <a:t>P</a:t>
            </a:r>
            <a:r>
              <a:rPr lang="en-US" sz="1800" dirty="0" smtClean="0">
                <a:sym typeface="Symbol" charset="2"/>
              </a:rPr>
              <a:t>(</a:t>
            </a:r>
            <a:r>
              <a:rPr lang="en-US" sz="1800" i="1" dirty="0" smtClean="0">
                <a:sym typeface="Symbol" charset="2"/>
              </a:rPr>
              <a:t>P</a:t>
            </a:r>
            <a:r>
              <a:rPr lang="en-US" sz="1800" i="1" baseline="-25000" dirty="0" smtClean="0">
                <a:sym typeface="Symbol" charset="2"/>
              </a:rPr>
              <a:t>1,3</a:t>
            </a:r>
            <a:r>
              <a:rPr lang="en-US" sz="1800" dirty="0" smtClean="0">
                <a:sym typeface="Symbol" charset="2"/>
              </a:rPr>
              <a:t>,  </a:t>
            </a:r>
            <a:r>
              <a:rPr lang="en-US" sz="1800" i="1" dirty="0" smtClean="0">
                <a:sym typeface="Symbol" charset="2"/>
              </a:rPr>
              <a:t>unknown</a:t>
            </a:r>
            <a:r>
              <a:rPr lang="en-US" sz="1800" dirty="0" smtClean="0">
                <a:sym typeface="Symbol" charset="2"/>
              </a:rPr>
              <a:t>, </a:t>
            </a:r>
            <a:r>
              <a:rPr lang="en-US" sz="1800" i="1" dirty="0" smtClean="0">
                <a:sym typeface="Symbol" charset="2"/>
              </a:rPr>
              <a:t>known</a:t>
            </a:r>
            <a:r>
              <a:rPr lang="en-US" sz="1800" dirty="0" smtClean="0">
                <a:sym typeface="Symbol" charset="2"/>
              </a:rPr>
              <a:t>, </a:t>
            </a:r>
            <a:r>
              <a:rPr lang="en-US" sz="1800" i="1" dirty="0" smtClean="0">
                <a:sym typeface="Symbol" charset="2"/>
              </a:rPr>
              <a:t>b</a:t>
            </a:r>
            <a:r>
              <a:rPr lang="en-US" sz="1800" dirty="0" smtClean="0">
                <a:sym typeface="Symbol" charset="2"/>
              </a:rPr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800" dirty="0" smtClean="0">
                <a:sym typeface="Symbol" charset="2"/>
              </a:rPr>
              <a:t>	=  </a:t>
            </a:r>
            <a:r>
              <a:rPr lang="en-US" sz="1800" i="1" baseline="-25000" dirty="0" smtClean="0">
                <a:sym typeface="Symbol" charset="2"/>
              </a:rPr>
              <a:t>unknown</a:t>
            </a:r>
            <a:r>
              <a:rPr lang="en-US" sz="1800" dirty="0" smtClean="0">
                <a:sym typeface="Symbol" charset="2"/>
              </a:rPr>
              <a:t> </a:t>
            </a:r>
            <a:r>
              <a:rPr lang="en-US" sz="1800" b="1" dirty="0" smtClean="0">
                <a:sym typeface="Symbol" charset="2"/>
              </a:rPr>
              <a:t>P</a:t>
            </a:r>
            <a:r>
              <a:rPr lang="en-US" sz="1800" dirty="0" smtClean="0">
                <a:sym typeface="Symbol" charset="2"/>
              </a:rPr>
              <a:t>(</a:t>
            </a:r>
            <a:r>
              <a:rPr lang="en-US" sz="1800" i="1" dirty="0" smtClean="0">
                <a:sym typeface="Symbol" charset="2"/>
              </a:rPr>
              <a:t>b</a:t>
            </a:r>
            <a:r>
              <a:rPr lang="en-US" sz="1800" dirty="0" smtClean="0">
                <a:sym typeface="Symbol" charset="2"/>
              </a:rPr>
              <a:t>|</a:t>
            </a:r>
            <a:r>
              <a:rPr lang="en-US" sz="1800" i="1" dirty="0" smtClean="0">
                <a:sym typeface="Symbol" charset="2"/>
              </a:rPr>
              <a:t>P</a:t>
            </a:r>
            <a:r>
              <a:rPr lang="en-US" sz="1800" i="1" baseline="-25000" dirty="0" smtClean="0">
                <a:sym typeface="Symbol" charset="2"/>
              </a:rPr>
              <a:t>1,3</a:t>
            </a:r>
            <a:r>
              <a:rPr lang="en-US" sz="1800" dirty="0" smtClean="0">
                <a:sym typeface="Symbol" charset="2"/>
              </a:rPr>
              <a:t> , </a:t>
            </a:r>
            <a:r>
              <a:rPr lang="en-US" sz="1800" i="1" dirty="0" smtClean="0">
                <a:sym typeface="Symbol" charset="2"/>
              </a:rPr>
              <a:t>known</a:t>
            </a:r>
            <a:r>
              <a:rPr lang="en-US" sz="1800" dirty="0" smtClean="0">
                <a:sym typeface="Symbol" charset="2"/>
              </a:rPr>
              <a:t>, </a:t>
            </a:r>
            <a:r>
              <a:rPr lang="en-US" sz="1800" i="1" dirty="0" smtClean="0">
                <a:sym typeface="Symbol" charset="2"/>
              </a:rPr>
              <a:t>unknown</a:t>
            </a:r>
            <a:r>
              <a:rPr lang="en-US" sz="1800" dirty="0" smtClean="0">
                <a:sym typeface="Symbol" charset="2"/>
              </a:rPr>
              <a:t>) </a:t>
            </a:r>
            <a:r>
              <a:rPr lang="en-US" sz="1800" b="1" dirty="0" smtClean="0">
                <a:sym typeface="Symbol" charset="2"/>
              </a:rPr>
              <a:t>P</a:t>
            </a:r>
            <a:r>
              <a:rPr lang="en-US" sz="1800" dirty="0" smtClean="0">
                <a:sym typeface="Symbol" charset="2"/>
              </a:rPr>
              <a:t>(</a:t>
            </a:r>
            <a:r>
              <a:rPr lang="en-US" sz="1800" i="1" dirty="0" smtClean="0">
                <a:sym typeface="Symbol" charset="2"/>
              </a:rPr>
              <a:t>P</a:t>
            </a:r>
            <a:r>
              <a:rPr lang="en-US" sz="1800" i="1" baseline="-25000" dirty="0" smtClean="0">
                <a:sym typeface="Symbol" charset="2"/>
              </a:rPr>
              <a:t>1,3</a:t>
            </a:r>
            <a:r>
              <a:rPr lang="en-US" sz="1800" dirty="0" smtClean="0">
                <a:sym typeface="Symbol" charset="2"/>
              </a:rPr>
              <a:t> , </a:t>
            </a:r>
            <a:r>
              <a:rPr lang="en-US" sz="1800" i="1" dirty="0" smtClean="0">
                <a:sym typeface="Symbol" charset="2"/>
              </a:rPr>
              <a:t>known</a:t>
            </a:r>
            <a:r>
              <a:rPr lang="en-US" sz="1800" dirty="0" smtClean="0">
                <a:sym typeface="Symbol" charset="2"/>
              </a:rPr>
              <a:t>, </a:t>
            </a:r>
            <a:r>
              <a:rPr lang="en-US" sz="1800" i="1" dirty="0" smtClean="0">
                <a:sym typeface="Symbol" charset="2"/>
              </a:rPr>
              <a:t>unknown</a:t>
            </a:r>
            <a:r>
              <a:rPr lang="en-US" sz="1800" dirty="0" smtClean="0">
                <a:sym typeface="Symbol" charset="2"/>
              </a:rPr>
              <a:t>)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800" dirty="0" smtClean="0">
                <a:sym typeface="Symbol" charset="2"/>
              </a:rPr>
              <a:t>	=  </a:t>
            </a:r>
            <a:r>
              <a:rPr lang="cs-CZ" sz="1800" i="1" baseline="-25000" dirty="0" err="1" smtClean="0">
                <a:sym typeface="Symbol" charset="2"/>
              </a:rPr>
              <a:t>frontier</a:t>
            </a:r>
            <a:r>
              <a:rPr lang="en-US" sz="1800" dirty="0" smtClean="0">
                <a:sym typeface="Symbol" charset="2"/>
              </a:rPr>
              <a:t> </a:t>
            </a:r>
            <a:r>
              <a:rPr lang="en-US" sz="1800" i="1" baseline="-25000" dirty="0" smtClean="0">
                <a:sym typeface="Symbol" charset="2"/>
              </a:rPr>
              <a:t>other</a:t>
            </a:r>
            <a:r>
              <a:rPr lang="en-US" sz="1800" dirty="0" smtClean="0">
                <a:sym typeface="Symbol" charset="2"/>
              </a:rPr>
              <a:t> </a:t>
            </a:r>
            <a:r>
              <a:rPr lang="en-US" sz="1800" b="1" dirty="0" smtClean="0">
                <a:sym typeface="Symbol" charset="2"/>
              </a:rPr>
              <a:t>P</a:t>
            </a:r>
            <a:r>
              <a:rPr lang="en-US" sz="1800" dirty="0" smtClean="0">
                <a:sym typeface="Symbol" charset="2"/>
              </a:rPr>
              <a:t>(</a:t>
            </a:r>
            <a:r>
              <a:rPr lang="en-US" sz="1800" i="1" dirty="0" smtClean="0">
                <a:sym typeface="Symbol" charset="2"/>
              </a:rPr>
              <a:t>b</a:t>
            </a:r>
            <a:r>
              <a:rPr lang="en-US" sz="1800" dirty="0" smtClean="0">
                <a:sym typeface="Symbol" charset="2"/>
              </a:rPr>
              <a:t>| </a:t>
            </a:r>
            <a:r>
              <a:rPr lang="en-US" sz="1800" i="1" dirty="0" smtClean="0">
                <a:sym typeface="Symbol" charset="2"/>
              </a:rPr>
              <a:t>known</a:t>
            </a:r>
            <a:r>
              <a:rPr lang="en-US" sz="1800" dirty="0" smtClean="0">
                <a:sym typeface="Symbol" charset="2"/>
              </a:rPr>
              <a:t>, </a:t>
            </a:r>
            <a:r>
              <a:rPr lang="en-US" sz="1800" i="1" dirty="0" smtClean="0">
                <a:sym typeface="Symbol" charset="2"/>
              </a:rPr>
              <a:t>P</a:t>
            </a:r>
            <a:r>
              <a:rPr lang="en-US" sz="1800" i="1" baseline="-25000" dirty="0" smtClean="0">
                <a:sym typeface="Symbol" charset="2"/>
              </a:rPr>
              <a:t>1,3</a:t>
            </a:r>
            <a:r>
              <a:rPr lang="en-US" sz="1800" dirty="0" smtClean="0">
                <a:sym typeface="Symbol" charset="2"/>
              </a:rPr>
              <a:t> , </a:t>
            </a:r>
            <a:r>
              <a:rPr lang="cs-CZ" sz="1800" i="1" dirty="0" err="1" smtClean="0">
                <a:sym typeface="Symbol" charset="2"/>
              </a:rPr>
              <a:t>frontier</a:t>
            </a:r>
            <a:r>
              <a:rPr lang="en-US" sz="1800" dirty="0" smtClean="0">
                <a:sym typeface="Symbol" charset="2"/>
              </a:rPr>
              <a:t>, </a:t>
            </a:r>
            <a:r>
              <a:rPr lang="en-US" sz="1800" i="1" dirty="0" smtClean="0">
                <a:sym typeface="Symbol" charset="2"/>
              </a:rPr>
              <a:t>other</a:t>
            </a:r>
            <a:r>
              <a:rPr lang="en-US" sz="1800" dirty="0" smtClean="0">
                <a:sym typeface="Symbol" charset="2"/>
              </a:rPr>
              <a:t>) </a:t>
            </a:r>
            <a:r>
              <a:rPr lang="en-US" sz="1800" b="1" dirty="0" smtClean="0">
                <a:sym typeface="Symbol" charset="2"/>
              </a:rPr>
              <a:t>P</a:t>
            </a:r>
            <a:r>
              <a:rPr lang="en-US" sz="1800" dirty="0" smtClean="0">
                <a:sym typeface="Symbol" charset="2"/>
              </a:rPr>
              <a:t>(</a:t>
            </a:r>
            <a:r>
              <a:rPr lang="en-US" sz="1800" i="1" dirty="0" smtClean="0">
                <a:sym typeface="Symbol" charset="2"/>
              </a:rPr>
              <a:t>P</a:t>
            </a:r>
            <a:r>
              <a:rPr lang="en-US" sz="1800" i="1" baseline="-25000" dirty="0" smtClean="0">
                <a:sym typeface="Symbol" charset="2"/>
              </a:rPr>
              <a:t>1,3</a:t>
            </a:r>
            <a:r>
              <a:rPr lang="en-US" sz="1800" dirty="0" smtClean="0">
                <a:sym typeface="Symbol" charset="2"/>
              </a:rPr>
              <a:t> , </a:t>
            </a:r>
            <a:r>
              <a:rPr lang="en-US" sz="1800" i="1" dirty="0" smtClean="0">
                <a:sym typeface="Symbol" charset="2"/>
              </a:rPr>
              <a:t>known</a:t>
            </a:r>
            <a:r>
              <a:rPr lang="en-US" sz="1800" dirty="0" smtClean="0">
                <a:sym typeface="Symbol" charset="2"/>
              </a:rPr>
              <a:t>, </a:t>
            </a:r>
            <a:r>
              <a:rPr lang="cs-CZ" sz="1800" i="1" dirty="0" err="1" smtClean="0">
                <a:sym typeface="Symbol" charset="2"/>
              </a:rPr>
              <a:t>frontier</a:t>
            </a:r>
            <a:r>
              <a:rPr lang="en-US" sz="1800" dirty="0" smtClean="0">
                <a:sym typeface="Symbol" charset="2"/>
              </a:rPr>
              <a:t>, </a:t>
            </a:r>
            <a:r>
              <a:rPr lang="en-US" sz="1800" i="1" dirty="0" smtClean="0">
                <a:sym typeface="Symbol" charset="2"/>
              </a:rPr>
              <a:t>other</a:t>
            </a:r>
            <a:r>
              <a:rPr lang="en-US" sz="1800" dirty="0" smtClean="0">
                <a:sym typeface="Symbol" charset="2"/>
              </a:rPr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800" dirty="0" smtClean="0">
                <a:sym typeface="Symbol" charset="2"/>
              </a:rPr>
              <a:t>	=  </a:t>
            </a:r>
            <a:r>
              <a:rPr lang="cs-CZ" sz="1800" i="1" baseline="-25000" dirty="0" err="1" smtClean="0">
                <a:sym typeface="Symbol" charset="2"/>
              </a:rPr>
              <a:t>frontier</a:t>
            </a:r>
            <a:r>
              <a:rPr lang="en-US" sz="1800" dirty="0" smtClean="0">
                <a:sym typeface="Symbol" charset="2"/>
              </a:rPr>
              <a:t> </a:t>
            </a:r>
            <a:r>
              <a:rPr lang="en-US" sz="1800" i="1" baseline="-25000" dirty="0" smtClean="0">
                <a:sym typeface="Symbol" charset="2"/>
              </a:rPr>
              <a:t>other</a:t>
            </a:r>
            <a:r>
              <a:rPr lang="en-US" sz="1800" dirty="0" smtClean="0">
                <a:sym typeface="Symbol" charset="2"/>
              </a:rPr>
              <a:t> </a:t>
            </a:r>
            <a:r>
              <a:rPr lang="en-US" sz="1800" b="1" dirty="0" smtClean="0">
                <a:sym typeface="Symbol" charset="2"/>
              </a:rPr>
              <a:t>P</a:t>
            </a:r>
            <a:r>
              <a:rPr lang="en-US" sz="1800" dirty="0" smtClean="0">
                <a:sym typeface="Symbol" charset="2"/>
              </a:rPr>
              <a:t>(</a:t>
            </a:r>
            <a:r>
              <a:rPr lang="en-US" sz="1800" i="1" dirty="0" smtClean="0">
                <a:sym typeface="Symbol" charset="2"/>
              </a:rPr>
              <a:t>b</a:t>
            </a:r>
            <a:r>
              <a:rPr lang="en-US" sz="1800" dirty="0" smtClean="0">
                <a:sym typeface="Symbol" charset="2"/>
              </a:rPr>
              <a:t>| </a:t>
            </a:r>
            <a:r>
              <a:rPr lang="en-US" sz="1800" i="1" dirty="0" smtClean="0">
                <a:sym typeface="Symbol" charset="2"/>
              </a:rPr>
              <a:t>known</a:t>
            </a:r>
            <a:r>
              <a:rPr lang="en-US" sz="1800" dirty="0" smtClean="0">
                <a:sym typeface="Symbol" charset="2"/>
              </a:rPr>
              <a:t>, </a:t>
            </a:r>
            <a:r>
              <a:rPr lang="en-US" sz="1800" i="1" dirty="0" smtClean="0">
                <a:sym typeface="Symbol" charset="2"/>
              </a:rPr>
              <a:t>P</a:t>
            </a:r>
            <a:r>
              <a:rPr lang="en-US" sz="1800" i="1" baseline="-25000" dirty="0" smtClean="0">
                <a:sym typeface="Symbol" charset="2"/>
              </a:rPr>
              <a:t>1,3</a:t>
            </a:r>
            <a:r>
              <a:rPr lang="en-US" sz="1800" dirty="0" smtClean="0">
                <a:sym typeface="Symbol" charset="2"/>
              </a:rPr>
              <a:t> , </a:t>
            </a:r>
            <a:r>
              <a:rPr lang="cs-CZ" sz="1800" i="1" dirty="0" err="1" smtClean="0">
                <a:sym typeface="Symbol" charset="2"/>
              </a:rPr>
              <a:t>frontier</a:t>
            </a:r>
            <a:r>
              <a:rPr lang="en-US" sz="1800" dirty="0" smtClean="0">
                <a:sym typeface="Symbol" charset="2"/>
              </a:rPr>
              <a:t>) </a:t>
            </a:r>
            <a:r>
              <a:rPr lang="en-US" sz="1800" b="1" dirty="0" smtClean="0">
                <a:sym typeface="Symbol" charset="2"/>
              </a:rPr>
              <a:t>P</a:t>
            </a:r>
            <a:r>
              <a:rPr lang="en-US" sz="1800" dirty="0" smtClean="0">
                <a:sym typeface="Symbol" charset="2"/>
              </a:rPr>
              <a:t>(</a:t>
            </a:r>
            <a:r>
              <a:rPr lang="en-US" sz="1800" i="1" dirty="0" smtClean="0">
                <a:sym typeface="Symbol" charset="2"/>
              </a:rPr>
              <a:t>P</a:t>
            </a:r>
            <a:r>
              <a:rPr lang="en-US" sz="1800" i="1" baseline="-25000" dirty="0" smtClean="0">
                <a:sym typeface="Symbol" charset="2"/>
              </a:rPr>
              <a:t>1,3</a:t>
            </a:r>
            <a:r>
              <a:rPr lang="en-US" sz="1800" dirty="0" smtClean="0">
                <a:sym typeface="Symbol" charset="2"/>
              </a:rPr>
              <a:t> , </a:t>
            </a:r>
            <a:r>
              <a:rPr lang="en-US" sz="1800" i="1" dirty="0" smtClean="0">
                <a:sym typeface="Symbol" charset="2"/>
              </a:rPr>
              <a:t>known</a:t>
            </a:r>
            <a:r>
              <a:rPr lang="en-US" sz="1800" dirty="0" smtClean="0">
                <a:sym typeface="Symbol" charset="2"/>
              </a:rPr>
              <a:t>, </a:t>
            </a:r>
            <a:r>
              <a:rPr lang="cs-CZ" sz="1800" i="1" dirty="0" err="1" smtClean="0">
                <a:sym typeface="Symbol" charset="2"/>
              </a:rPr>
              <a:t>frontier</a:t>
            </a:r>
            <a:r>
              <a:rPr lang="en-US" sz="1800" dirty="0" smtClean="0">
                <a:sym typeface="Symbol" charset="2"/>
              </a:rPr>
              <a:t>, </a:t>
            </a:r>
            <a:r>
              <a:rPr lang="en-US" sz="1800" i="1" dirty="0" smtClean="0">
                <a:sym typeface="Symbol" charset="2"/>
              </a:rPr>
              <a:t>other</a:t>
            </a:r>
            <a:r>
              <a:rPr lang="en-US" sz="1800" dirty="0" smtClean="0">
                <a:sym typeface="Symbol" charset="2"/>
              </a:rPr>
              <a:t>)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800" dirty="0" smtClean="0">
                <a:sym typeface="Symbol" charset="2"/>
              </a:rPr>
              <a:t>	=  </a:t>
            </a:r>
            <a:r>
              <a:rPr lang="cs-CZ" sz="1800" i="1" baseline="-25000" dirty="0" err="1" smtClean="0">
                <a:sym typeface="Symbol" charset="2"/>
              </a:rPr>
              <a:t>frontier</a:t>
            </a:r>
            <a:r>
              <a:rPr lang="en-US" sz="1800" dirty="0" smtClean="0">
                <a:sym typeface="Symbol" charset="2"/>
              </a:rPr>
              <a:t> </a:t>
            </a:r>
            <a:r>
              <a:rPr lang="en-US" sz="1800" b="1" dirty="0" smtClean="0">
                <a:sym typeface="Symbol" charset="2"/>
              </a:rPr>
              <a:t>P</a:t>
            </a:r>
            <a:r>
              <a:rPr lang="en-US" sz="1800" dirty="0" smtClean="0">
                <a:sym typeface="Symbol" charset="2"/>
              </a:rPr>
              <a:t>(</a:t>
            </a:r>
            <a:r>
              <a:rPr lang="en-US" sz="1800" i="1" dirty="0" smtClean="0">
                <a:sym typeface="Symbol" charset="2"/>
              </a:rPr>
              <a:t>b</a:t>
            </a:r>
            <a:r>
              <a:rPr lang="en-US" sz="1800" dirty="0" smtClean="0">
                <a:sym typeface="Symbol" charset="2"/>
              </a:rPr>
              <a:t>| </a:t>
            </a:r>
            <a:r>
              <a:rPr lang="en-US" sz="1800" i="1" dirty="0" smtClean="0">
                <a:sym typeface="Symbol" charset="2"/>
              </a:rPr>
              <a:t>known</a:t>
            </a:r>
            <a:r>
              <a:rPr lang="en-US" sz="1800" dirty="0" smtClean="0">
                <a:sym typeface="Symbol" charset="2"/>
              </a:rPr>
              <a:t>, </a:t>
            </a:r>
            <a:r>
              <a:rPr lang="en-US" sz="1800" i="1" dirty="0" smtClean="0">
                <a:sym typeface="Symbol" charset="2"/>
              </a:rPr>
              <a:t>P</a:t>
            </a:r>
            <a:r>
              <a:rPr lang="en-US" sz="1800" i="1" baseline="-25000" dirty="0" smtClean="0">
                <a:sym typeface="Symbol" charset="2"/>
              </a:rPr>
              <a:t>1,3</a:t>
            </a:r>
            <a:r>
              <a:rPr lang="en-US" sz="1800" dirty="0" smtClean="0">
                <a:sym typeface="Symbol" charset="2"/>
              </a:rPr>
              <a:t> , </a:t>
            </a:r>
            <a:r>
              <a:rPr lang="cs-CZ" sz="1800" i="1" dirty="0" err="1" smtClean="0">
                <a:sym typeface="Symbol" charset="2"/>
              </a:rPr>
              <a:t>frontier</a:t>
            </a:r>
            <a:r>
              <a:rPr lang="en-US" sz="1800" dirty="0" smtClean="0">
                <a:sym typeface="Symbol" charset="2"/>
              </a:rPr>
              <a:t>) </a:t>
            </a:r>
            <a:r>
              <a:rPr lang="en-US" sz="1800" i="1" baseline="-25000" dirty="0" smtClean="0">
                <a:sym typeface="Symbol" charset="2"/>
              </a:rPr>
              <a:t>other</a:t>
            </a:r>
            <a:r>
              <a:rPr lang="en-US" sz="1800" dirty="0" smtClean="0">
                <a:sym typeface="Symbol" charset="2"/>
              </a:rPr>
              <a:t> </a:t>
            </a:r>
            <a:r>
              <a:rPr lang="en-US" sz="1800" b="1" dirty="0" smtClean="0">
                <a:sym typeface="Symbol" charset="2"/>
              </a:rPr>
              <a:t>P</a:t>
            </a:r>
            <a:r>
              <a:rPr lang="en-US" sz="1800" dirty="0" smtClean="0">
                <a:sym typeface="Symbol" charset="2"/>
              </a:rPr>
              <a:t>(</a:t>
            </a:r>
            <a:r>
              <a:rPr lang="en-US" sz="1800" i="1" dirty="0" smtClean="0">
                <a:sym typeface="Symbol" charset="2"/>
              </a:rPr>
              <a:t>P</a:t>
            </a:r>
            <a:r>
              <a:rPr lang="en-US" sz="1800" i="1" baseline="-25000" dirty="0" smtClean="0">
                <a:sym typeface="Symbol" charset="2"/>
              </a:rPr>
              <a:t>1,3</a:t>
            </a:r>
            <a:r>
              <a:rPr lang="en-US" sz="1800" dirty="0" smtClean="0">
                <a:sym typeface="Symbol" charset="2"/>
              </a:rPr>
              <a:t> , </a:t>
            </a:r>
            <a:r>
              <a:rPr lang="en-US" sz="1800" i="1" dirty="0" smtClean="0">
                <a:sym typeface="Symbol" charset="2"/>
              </a:rPr>
              <a:t>known</a:t>
            </a:r>
            <a:r>
              <a:rPr lang="en-US" sz="1800" dirty="0" smtClean="0">
                <a:sym typeface="Symbol" charset="2"/>
              </a:rPr>
              <a:t>, </a:t>
            </a:r>
            <a:r>
              <a:rPr lang="cs-CZ" sz="1800" i="1" dirty="0" err="1" smtClean="0">
                <a:sym typeface="Symbol" charset="2"/>
              </a:rPr>
              <a:t>frontier</a:t>
            </a:r>
            <a:r>
              <a:rPr lang="en-US" sz="1800" dirty="0" smtClean="0">
                <a:sym typeface="Symbol" charset="2"/>
              </a:rPr>
              <a:t>, </a:t>
            </a:r>
            <a:r>
              <a:rPr lang="en-US" sz="1800" i="1" dirty="0" smtClean="0">
                <a:sym typeface="Symbol" charset="2"/>
              </a:rPr>
              <a:t>other</a:t>
            </a:r>
            <a:r>
              <a:rPr lang="en-US" sz="1800" dirty="0" smtClean="0">
                <a:sym typeface="Symbol" charset="2"/>
              </a:rPr>
              <a:t>)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800" dirty="0" smtClean="0">
                <a:sym typeface="Symbol" charset="2"/>
              </a:rPr>
              <a:t>	=  </a:t>
            </a:r>
            <a:r>
              <a:rPr lang="cs-CZ" sz="1800" i="1" baseline="-25000" dirty="0" err="1" smtClean="0">
                <a:sym typeface="Symbol" charset="2"/>
              </a:rPr>
              <a:t>frontier</a:t>
            </a:r>
            <a:r>
              <a:rPr lang="en-US" sz="1800" dirty="0" smtClean="0">
                <a:sym typeface="Symbol" charset="2"/>
              </a:rPr>
              <a:t> </a:t>
            </a:r>
            <a:r>
              <a:rPr lang="en-US" sz="1800" b="1" dirty="0" smtClean="0">
                <a:sym typeface="Symbol" charset="2"/>
              </a:rPr>
              <a:t>P</a:t>
            </a:r>
            <a:r>
              <a:rPr lang="en-US" sz="1800" dirty="0" smtClean="0">
                <a:sym typeface="Symbol" charset="2"/>
              </a:rPr>
              <a:t>(</a:t>
            </a:r>
            <a:r>
              <a:rPr lang="en-US" sz="1800" i="1" dirty="0" smtClean="0">
                <a:sym typeface="Symbol" charset="2"/>
              </a:rPr>
              <a:t>b</a:t>
            </a:r>
            <a:r>
              <a:rPr lang="en-US" sz="1800" dirty="0" smtClean="0">
                <a:sym typeface="Symbol" charset="2"/>
              </a:rPr>
              <a:t>| </a:t>
            </a:r>
            <a:r>
              <a:rPr lang="en-US" sz="1800" i="1" dirty="0" smtClean="0">
                <a:sym typeface="Symbol" charset="2"/>
              </a:rPr>
              <a:t>known</a:t>
            </a:r>
            <a:r>
              <a:rPr lang="en-US" sz="1800" dirty="0" smtClean="0">
                <a:sym typeface="Symbol" charset="2"/>
              </a:rPr>
              <a:t>, </a:t>
            </a:r>
            <a:r>
              <a:rPr lang="en-US" sz="1800" i="1" dirty="0" smtClean="0">
                <a:sym typeface="Symbol" charset="2"/>
              </a:rPr>
              <a:t>P</a:t>
            </a:r>
            <a:r>
              <a:rPr lang="en-US" sz="1800" i="1" baseline="-25000" dirty="0" smtClean="0">
                <a:sym typeface="Symbol" charset="2"/>
              </a:rPr>
              <a:t>1,3</a:t>
            </a:r>
            <a:r>
              <a:rPr lang="en-US" sz="1800" dirty="0" smtClean="0">
                <a:sym typeface="Symbol" charset="2"/>
              </a:rPr>
              <a:t> , </a:t>
            </a:r>
            <a:r>
              <a:rPr lang="cs-CZ" sz="1800" i="1" dirty="0" err="1" smtClean="0">
                <a:sym typeface="Symbol" charset="2"/>
              </a:rPr>
              <a:t>frontier</a:t>
            </a:r>
            <a:r>
              <a:rPr lang="en-US" sz="1800" dirty="0" smtClean="0">
                <a:sym typeface="Symbol" charset="2"/>
              </a:rPr>
              <a:t>) </a:t>
            </a:r>
            <a:r>
              <a:rPr lang="en-US" sz="1800" i="1" baseline="-25000" dirty="0" smtClean="0">
                <a:sym typeface="Symbol" charset="2"/>
              </a:rPr>
              <a:t>other</a:t>
            </a:r>
            <a:r>
              <a:rPr lang="en-US" sz="1800" dirty="0" smtClean="0">
                <a:sym typeface="Symbol" charset="2"/>
              </a:rPr>
              <a:t> </a:t>
            </a:r>
            <a:r>
              <a:rPr lang="en-US" sz="1800" b="1" dirty="0" smtClean="0">
                <a:sym typeface="Symbol" charset="2"/>
              </a:rPr>
              <a:t>P</a:t>
            </a:r>
            <a:r>
              <a:rPr lang="en-US" sz="1800" dirty="0" smtClean="0">
                <a:sym typeface="Symbol" charset="2"/>
              </a:rPr>
              <a:t>(</a:t>
            </a:r>
            <a:r>
              <a:rPr lang="en-US" sz="1800" i="1" dirty="0" smtClean="0">
                <a:sym typeface="Symbol" charset="2"/>
              </a:rPr>
              <a:t>P</a:t>
            </a:r>
            <a:r>
              <a:rPr lang="en-US" sz="1800" i="1" baseline="-25000" dirty="0" smtClean="0">
                <a:sym typeface="Symbol" charset="2"/>
              </a:rPr>
              <a:t>1,3</a:t>
            </a:r>
            <a:r>
              <a:rPr lang="en-US" sz="1800" dirty="0" smtClean="0">
                <a:sym typeface="Symbol" charset="2"/>
              </a:rPr>
              <a:t> ) </a:t>
            </a:r>
            <a:r>
              <a:rPr lang="en-US" sz="1800" i="1" dirty="0" smtClean="0">
                <a:sym typeface="Symbol" charset="2"/>
              </a:rPr>
              <a:t>P</a:t>
            </a:r>
            <a:r>
              <a:rPr lang="en-US" sz="1800" dirty="0" smtClean="0">
                <a:sym typeface="Symbol" charset="2"/>
              </a:rPr>
              <a:t>(</a:t>
            </a:r>
            <a:r>
              <a:rPr lang="en-US" sz="1800" i="1" dirty="0" smtClean="0">
                <a:sym typeface="Symbol" charset="2"/>
              </a:rPr>
              <a:t>known</a:t>
            </a:r>
            <a:r>
              <a:rPr lang="en-US" sz="1800" dirty="0" smtClean="0">
                <a:sym typeface="Symbol" charset="2"/>
              </a:rPr>
              <a:t>) </a:t>
            </a:r>
            <a:r>
              <a:rPr lang="en-US" sz="1800" i="1" dirty="0" smtClean="0">
                <a:sym typeface="Symbol" charset="2"/>
              </a:rPr>
              <a:t>P</a:t>
            </a:r>
            <a:r>
              <a:rPr lang="en-US" sz="1800" dirty="0" smtClean="0">
                <a:sym typeface="Symbol" charset="2"/>
              </a:rPr>
              <a:t>(</a:t>
            </a:r>
            <a:r>
              <a:rPr lang="cs-CZ" sz="1800" i="1" dirty="0" err="1" smtClean="0">
                <a:sym typeface="Symbol" charset="2"/>
              </a:rPr>
              <a:t>frontier</a:t>
            </a:r>
            <a:r>
              <a:rPr lang="en-US" sz="1800" dirty="0" smtClean="0">
                <a:sym typeface="Symbol" charset="2"/>
              </a:rPr>
              <a:t>) </a:t>
            </a:r>
            <a:r>
              <a:rPr lang="en-US" sz="1800" i="1" dirty="0" smtClean="0">
                <a:sym typeface="Symbol" charset="2"/>
              </a:rPr>
              <a:t>P</a:t>
            </a:r>
            <a:r>
              <a:rPr lang="en-US" sz="1800" dirty="0" smtClean="0">
                <a:sym typeface="Symbol" charset="2"/>
              </a:rPr>
              <a:t>(</a:t>
            </a:r>
            <a:r>
              <a:rPr lang="en-US" sz="1800" i="1" dirty="0" smtClean="0">
                <a:sym typeface="Symbol" charset="2"/>
              </a:rPr>
              <a:t>other</a:t>
            </a:r>
            <a:r>
              <a:rPr lang="en-US" sz="1800" dirty="0" smtClean="0">
                <a:sym typeface="Symbol" charset="2"/>
              </a:rPr>
              <a:t>)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800" dirty="0" smtClean="0">
                <a:sym typeface="Symbol" charset="2"/>
              </a:rPr>
              <a:t>	=  </a:t>
            </a:r>
            <a:r>
              <a:rPr lang="en-US" sz="1800" i="1" dirty="0" smtClean="0">
                <a:sym typeface="Symbol" charset="2"/>
              </a:rPr>
              <a:t>P</a:t>
            </a:r>
            <a:r>
              <a:rPr lang="en-US" sz="1800" dirty="0" smtClean="0">
                <a:sym typeface="Symbol" charset="2"/>
              </a:rPr>
              <a:t>(</a:t>
            </a:r>
            <a:r>
              <a:rPr lang="en-US" sz="1800" i="1" dirty="0" smtClean="0">
                <a:sym typeface="Symbol" charset="2"/>
              </a:rPr>
              <a:t>known</a:t>
            </a:r>
            <a:r>
              <a:rPr lang="en-US" sz="1800" dirty="0" smtClean="0">
                <a:sym typeface="Symbol" charset="2"/>
              </a:rPr>
              <a:t>) </a:t>
            </a:r>
            <a:r>
              <a:rPr lang="en-US" sz="1800" b="1" dirty="0" smtClean="0">
                <a:sym typeface="Symbol" charset="2"/>
              </a:rPr>
              <a:t>P</a:t>
            </a:r>
            <a:r>
              <a:rPr lang="en-US" sz="1800" dirty="0" smtClean="0">
                <a:sym typeface="Symbol" charset="2"/>
              </a:rPr>
              <a:t>(</a:t>
            </a:r>
            <a:r>
              <a:rPr lang="en-US" sz="1800" i="1" dirty="0" smtClean="0">
                <a:sym typeface="Symbol" charset="2"/>
              </a:rPr>
              <a:t>P</a:t>
            </a:r>
            <a:r>
              <a:rPr lang="en-US" sz="1800" i="1" baseline="-25000" dirty="0" smtClean="0">
                <a:sym typeface="Symbol" charset="2"/>
              </a:rPr>
              <a:t>1,3</a:t>
            </a:r>
            <a:r>
              <a:rPr lang="en-US" sz="1800" dirty="0" smtClean="0">
                <a:sym typeface="Symbol" charset="2"/>
              </a:rPr>
              <a:t>) </a:t>
            </a:r>
            <a:r>
              <a:rPr lang="cs-CZ" sz="1800" i="1" baseline="-25000" dirty="0" err="1" smtClean="0">
                <a:sym typeface="Symbol" charset="2"/>
              </a:rPr>
              <a:t>frontier</a:t>
            </a:r>
            <a:r>
              <a:rPr lang="en-US" sz="1800" dirty="0" smtClean="0">
                <a:sym typeface="Symbol" charset="2"/>
              </a:rPr>
              <a:t> </a:t>
            </a:r>
            <a:r>
              <a:rPr lang="en-US" sz="1800" b="1" dirty="0" smtClean="0">
                <a:sym typeface="Symbol" charset="2"/>
              </a:rPr>
              <a:t>P</a:t>
            </a:r>
            <a:r>
              <a:rPr lang="en-US" sz="1800" dirty="0" smtClean="0">
                <a:sym typeface="Symbol" charset="2"/>
              </a:rPr>
              <a:t>(</a:t>
            </a:r>
            <a:r>
              <a:rPr lang="en-US" sz="1800" i="1" dirty="0" smtClean="0">
                <a:sym typeface="Symbol" charset="2"/>
              </a:rPr>
              <a:t>b</a:t>
            </a:r>
            <a:r>
              <a:rPr lang="en-US" sz="1800" dirty="0" smtClean="0">
                <a:sym typeface="Symbol" charset="2"/>
              </a:rPr>
              <a:t>| </a:t>
            </a:r>
            <a:r>
              <a:rPr lang="en-US" sz="1800" i="1" dirty="0" smtClean="0">
                <a:sym typeface="Symbol" charset="2"/>
              </a:rPr>
              <a:t>known</a:t>
            </a:r>
            <a:r>
              <a:rPr lang="en-US" sz="1800" dirty="0" smtClean="0">
                <a:sym typeface="Symbol" charset="2"/>
              </a:rPr>
              <a:t>, </a:t>
            </a:r>
            <a:r>
              <a:rPr lang="en-US" sz="1800" i="1" dirty="0" smtClean="0">
                <a:sym typeface="Symbol" charset="2"/>
              </a:rPr>
              <a:t>P</a:t>
            </a:r>
            <a:r>
              <a:rPr lang="en-US" sz="1800" i="1" baseline="-25000" dirty="0" smtClean="0">
                <a:sym typeface="Symbol" charset="2"/>
              </a:rPr>
              <a:t>1,3</a:t>
            </a:r>
            <a:r>
              <a:rPr lang="en-US" sz="1800" dirty="0" smtClean="0">
                <a:sym typeface="Symbol" charset="2"/>
              </a:rPr>
              <a:t> , </a:t>
            </a:r>
            <a:r>
              <a:rPr lang="cs-CZ" sz="1800" i="1" dirty="0" err="1" smtClean="0">
                <a:sym typeface="Symbol" charset="2"/>
              </a:rPr>
              <a:t>frontier</a:t>
            </a:r>
            <a:r>
              <a:rPr lang="en-US" sz="1800" dirty="0" smtClean="0">
                <a:sym typeface="Symbol" charset="2"/>
              </a:rPr>
              <a:t>) </a:t>
            </a:r>
            <a:r>
              <a:rPr lang="en-US" sz="1800" i="1" dirty="0" smtClean="0">
                <a:sym typeface="Symbol" charset="2"/>
              </a:rPr>
              <a:t>P</a:t>
            </a:r>
            <a:r>
              <a:rPr lang="en-US" sz="1800" dirty="0" smtClean="0">
                <a:sym typeface="Symbol" charset="2"/>
              </a:rPr>
              <a:t>(</a:t>
            </a:r>
            <a:r>
              <a:rPr lang="cs-CZ" sz="1800" i="1" dirty="0" err="1" smtClean="0">
                <a:sym typeface="Symbol" charset="2"/>
              </a:rPr>
              <a:t>frontier</a:t>
            </a:r>
            <a:r>
              <a:rPr lang="en-US" sz="1800" dirty="0" smtClean="0">
                <a:sym typeface="Symbol" charset="2"/>
              </a:rPr>
              <a:t>) </a:t>
            </a:r>
            <a:r>
              <a:rPr lang="en-US" sz="1800" i="1" baseline="-25000" dirty="0" smtClean="0">
                <a:sym typeface="Symbol" charset="2"/>
              </a:rPr>
              <a:t>other</a:t>
            </a:r>
            <a:r>
              <a:rPr lang="en-US" sz="1800" dirty="0" smtClean="0">
                <a:sym typeface="Symbol" charset="2"/>
              </a:rPr>
              <a:t> </a:t>
            </a:r>
            <a:r>
              <a:rPr lang="en-US" sz="1800" i="1" dirty="0" smtClean="0">
                <a:sym typeface="Symbol" charset="2"/>
              </a:rPr>
              <a:t>P</a:t>
            </a:r>
            <a:r>
              <a:rPr lang="en-US" sz="1800" dirty="0" smtClean="0">
                <a:sym typeface="Symbol" charset="2"/>
              </a:rPr>
              <a:t>(</a:t>
            </a:r>
            <a:r>
              <a:rPr lang="en-US" sz="1800" i="1" dirty="0" smtClean="0">
                <a:sym typeface="Symbol" charset="2"/>
              </a:rPr>
              <a:t>other</a:t>
            </a:r>
            <a:r>
              <a:rPr lang="en-US" sz="1800" dirty="0" smtClean="0">
                <a:sym typeface="Symbol" charset="2"/>
              </a:rPr>
              <a:t>)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800" dirty="0" smtClean="0">
                <a:sym typeface="Symbol" charset="2"/>
              </a:rPr>
              <a:t>	= ’ </a:t>
            </a:r>
            <a:r>
              <a:rPr lang="en-US" sz="1800" b="1" dirty="0" smtClean="0">
                <a:sym typeface="Symbol" charset="2"/>
              </a:rPr>
              <a:t>P</a:t>
            </a:r>
            <a:r>
              <a:rPr lang="en-US" sz="1800" dirty="0" smtClean="0">
                <a:sym typeface="Symbol" charset="2"/>
              </a:rPr>
              <a:t>(</a:t>
            </a:r>
            <a:r>
              <a:rPr lang="en-US" sz="1800" i="1" dirty="0" smtClean="0">
                <a:sym typeface="Symbol" charset="2"/>
              </a:rPr>
              <a:t>P</a:t>
            </a:r>
            <a:r>
              <a:rPr lang="en-US" sz="1800" i="1" baseline="-25000" dirty="0" smtClean="0">
                <a:sym typeface="Symbol" charset="2"/>
              </a:rPr>
              <a:t>1,3</a:t>
            </a:r>
            <a:r>
              <a:rPr lang="en-US" sz="1800" dirty="0" smtClean="0">
                <a:sym typeface="Symbol" charset="2"/>
              </a:rPr>
              <a:t>) </a:t>
            </a:r>
            <a:r>
              <a:rPr lang="cs-CZ" sz="1800" i="1" baseline="-25000" dirty="0" err="1" smtClean="0">
                <a:sym typeface="Symbol" charset="2"/>
              </a:rPr>
              <a:t>frontier</a:t>
            </a:r>
            <a:r>
              <a:rPr lang="en-US" sz="1800" dirty="0" smtClean="0">
                <a:sym typeface="Symbol" charset="2"/>
              </a:rPr>
              <a:t> </a:t>
            </a:r>
            <a:r>
              <a:rPr lang="en-US" sz="1800" b="1" dirty="0" smtClean="0">
                <a:sym typeface="Symbol" charset="2"/>
              </a:rPr>
              <a:t>P</a:t>
            </a:r>
            <a:r>
              <a:rPr lang="en-US" sz="1800" dirty="0" smtClean="0">
                <a:sym typeface="Symbol" charset="2"/>
              </a:rPr>
              <a:t>(</a:t>
            </a:r>
            <a:r>
              <a:rPr lang="en-US" sz="1800" i="1" dirty="0" smtClean="0">
                <a:sym typeface="Symbol" charset="2"/>
              </a:rPr>
              <a:t>b</a:t>
            </a:r>
            <a:r>
              <a:rPr lang="en-US" sz="1800" dirty="0" smtClean="0">
                <a:sym typeface="Symbol" charset="2"/>
              </a:rPr>
              <a:t>| </a:t>
            </a:r>
            <a:r>
              <a:rPr lang="en-US" sz="1800" i="1" dirty="0" smtClean="0">
                <a:sym typeface="Symbol" charset="2"/>
              </a:rPr>
              <a:t>known</a:t>
            </a:r>
            <a:r>
              <a:rPr lang="en-US" sz="1800" dirty="0" smtClean="0">
                <a:sym typeface="Symbol" charset="2"/>
              </a:rPr>
              <a:t>, </a:t>
            </a:r>
            <a:r>
              <a:rPr lang="en-US" sz="1800" i="1" dirty="0" smtClean="0">
                <a:sym typeface="Symbol" charset="2"/>
              </a:rPr>
              <a:t>P</a:t>
            </a:r>
            <a:r>
              <a:rPr lang="en-US" sz="1800" i="1" baseline="-25000" dirty="0" smtClean="0">
                <a:sym typeface="Symbol" charset="2"/>
              </a:rPr>
              <a:t>1,3</a:t>
            </a:r>
            <a:r>
              <a:rPr lang="en-US" sz="1800" dirty="0" smtClean="0">
                <a:sym typeface="Symbol" charset="2"/>
              </a:rPr>
              <a:t> , </a:t>
            </a:r>
            <a:r>
              <a:rPr lang="cs-CZ" sz="1800" i="1" dirty="0" err="1" smtClean="0">
                <a:sym typeface="Symbol" charset="2"/>
              </a:rPr>
              <a:t>frontier</a:t>
            </a:r>
            <a:r>
              <a:rPr lang="en-US" sz="1800" dirty="0" smtClean="0">
                <a:sym typeface="Symbol" charset="2"/>
              </a:rPr>
              <a:t>) </a:t>
            </a:r>
            <a:r>
              <a:rPr lang="en-US" sz="1800" i="1" dirty="0" smtClean="0">
                <a:sym typeface="Symbol" charset="2"/>
              </a:rPr>
              <a:t>P</a:t>
            </a:r>
            <a:r>
              <a:rPr lang="en-US" sz="1800" dirty="0" smtClean="0">
                <a:sym typeface="Symbol" charset="2"/>
              </a:rPr>
              <a:t>(</a:t>
            </a:r>
            <a:r>
              <a:rPr lang="cs-CZ" sz="1800" i="1" dirty="0" err="1" smtClean="0">
                <a:sym typeface="Symbol" charset="2"/>
              </a:rPr>
              <a:t>frontier</a:t>
            </a:r>
            <a:r>
              <a:rPr lang="en-US" sz="1800" dirty="0" smtClean="0">
                <a:sym typeface="Symbol" charset="2"/>
              </a:rPr>
              <a:t>)</a:t>
            </a:r>
          </a:p>
          <a:p>
            <a:pPr>
              <a:lnSpc>
                <a:spcPct val="130000"/>
              </a:lnSpc>
            </a:pPr>
            <a:endParaRPr lang="en-US" dirty="0">
              <a:sym typeface="Symbol" charset="2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en-US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CBD-8405-5149-AB75-5BA438CF90D6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Utiliser l’indépendance conditionnelle</a:t>
            </a:r>
            <a:endParaRPr lang="fr-CA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CA" dirty="0" smtClean="0"/>
          </a:p>
          <a:p>
            <a:pPr marL="0" indent="0">
              <a:buNone/>
            </a:pPr>
            <a:endParaRPr lang="fr-CA" dirty="0" smtClean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 smtClean="0"/>
          </a:p>
          <a:p>
            <a:pPr marL="0" indent="0">
              <a:buNone/>
            </a:pPr>
            <a:r>
              <a:rPr lang="fr-CA" dirty="0" smtClean="0"/>
              <a:t>		       			      (a)						</a:t>
            </a:r>
            <a:r>
              <a:rPr lang="fr-CA" dirty="0"/>
              <a:t>	 </a:t>
            </a:r>
            <a:r>
              <a:rPr lang="fr-CA" dirty="0" smtClean="0"/>
              <a:t>     (b)</a:t>
            </a:r>
          </a:p>
          <a:p>
            <a:r>
              <a:rPr lang="fr-CA" dirty="0" smtClean="0"/>
              <a:t>Événements cohérents pour les variables </a:t>
            </a:r>
            <a:r>
              <a:rPr lang="fr-CA" i="1" dirty="0" smtClean="0"/>
              <a:t>P</a:t>
            </a:r>
            <a:r>
              <a:rPr lang="fr-CA" i="1" baseline="-25000" dirty="0" smtClean="0"/>
              <a:t>2,2</a:t>
            </a:r>
            <a:r>
              <a:rPr lang="fr-CA" dirty="0" smtClean="0"/>
              <a:t> et </a:t>
            </a:r>
            <a:r>
              <a:rPr lang="fr-CA" i="1" dirty="0" smtClean="0"/>
              <a:t>P</a:t>
            </a:r>
            <a:r>
              <a:rPr lang="fr-CA" i="1" baseline="-25000" dirty="0" smtClean="0"/>
              <a:t>3,1</a:t>
            </a:r>
            <a:r>
              <a:rPr lang="fr-CA" dirty="0" smtClean="0"/>
              <a:t>, montrant 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cs-CZ" i="1" dirty="0" err="1" smtClean="0"/>
              <a:t>frontier</a:t>
            </a:r>
            <a:r>
              <a:rPr lang="fr-CA" dirty="0" smtClean="0"/>
              <a:t>) </a:t>
            </a:r>
          </a:p>
          <a:p>
            <a:r>
              <a:rPr lang="fr-CA" dirty="0" smtClean="0"/>
              <a:t>Pour chaque événement: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CA" dirty="0" smtClean="0"/>
              <a:t>3 événements avec </a:t>
            </a:r>
            <a:r>
              <a:rPr lang="fr-CA" i="1" dirty="0" smtClean="0"/>
              <a:t>P</a:t>
            </a:r>
            <a:r>
              <a:rPr lang="fr-CA" i="1" baseline="-25000" dirty="0" smtClean="0"/>
              <a:t>1,3</a:t>
            </a:r>
            <a:r>
              <a:rPr lang="fr-CA" dirty="0" smtClean="0"/>
              <a:t>= </a:t>
            </a:r>
            <a:r>
              <a:rPr lang="fr-CA" i="1" dirty="0" err="1" smtClean="0"/>
              <a:t>true</a:t>
            </a:r>
            <a:r>
              <a:rPr lang="fr-CA" dirty="0" smtClean="0"/>
              <a:t>, montrant 2 ou 3 fosses. 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CA" dirty="0" smtClean="0"/>
              <a:t>2 événements avec </a:t>
            </a:r>
            <a:r>
              <a:rPr lang="fr-CA" i="1" dirty="0" smtClean="0"/>
              <a:t>P</a:t>
            </a:r>
            <a:r>
              <a:rPr lang="fr-CA" i="1" baseline="-25000" dirty="0" smtClean="0"/>
              <a:t>1,3</a:t>
            </a:r>
            <a:r>
              <a:rPr lang="fr-CA" dirty="0" smtClean="0"/>
              <a:t>= </a:t>
            </a:r>
            <a:r>
              <a:rPr lang="fr-CA" i="1" dirty="0" smtClean="0"/>
              <a:t>false</a:t>
            </a:r>
            <a:r>
              <a:rPr lang="fr-CA" dirty="0" smtClean="0"/>
              <a:t>, montrant 1 ou 2 fosses.</a:t>
            </a:r>
          </a:p>
          <a:p>
            <a:pPr marL="457200" lvl="1" indent="0">
              <a:buNone/>
            </a:pPr>
            <a:r>
              <a:rPr lang="fr-CA" dirty="0" smtClean="0"/>
              <a:t>	</a:t>
            </a:r>
            <a:r>
              <a:rPr lang="fr-CA" b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P</a:t>
            </a:r>
            <a:r>
              <a:rPr lang="fr-CA" i="1" baseline="-25000" dirty="0" smtClean="0"/>
              <a:t>1,3</a:t>
            </a:r>
            <a:r>
              <a:rPr lang="fr-CA" dirty="0" smtClean="0"/>
              <a:t>|</a:t>
            </a:r>
            <a:r>
              <a:rPr lang="fr-CA" i="1" dirty="0" smtClean="0"/>
              <a:t>known</a:t>
            </a:r>
            <a:r>
              <a:rPr lang="fr-CA" dirty="0" smtClean="0"/>
              <a:t>, </a:t>
            </a:r>
            <a:r>
              <a:rPr lang="fr-CA" i="1" dirty="0" smtClean="0"/>
              <a:t>b</a:t>
            </a:r>
            <a:r>
              <a:rPr lang="fr-CA" dirty="0" smtClean="0"/>
              <a:t>) =</a:t>
            </a:r>
            <a:r>
              <a:rPr lang="fr-CA" dirty="0" smtClean="0">
                <a:sym typeface="Symbol" charset="2"/>
              </a:rPr>
              <a:t> ’ &lt;0.2(0.04+0.16+0.16), 0.8(0.04+0.16)&gt;</a:t>
            </a:r>
          </a:p>
          <a:p>
            <a:pPr marL="0" indent="0">
              <a:buNone/>
            </a:pPr>
            <a:r>
              <a:rPr lang="fr-CA" dirty="0" smtClean="0">
                <a:sym typeface="Symbol" charset="2"/>
              </a:rPr>
              <a:t>			     	 &lt;0.31, 0.69&gt;</a:t>
            </a:r>
            <a:endParaRPr lang="fr-CA" dirty="0">
              <a:sym typeface="Symbol" charset="2"/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en-US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CBD-8405-5149-AB75-5BA438CF90D6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345" y="1417638"/>
            <a:ext cx="7022959" cy="1516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ko-KR" smtClean="0"/>
              <a:t>Incertitude</a:t>
            </a:r>
            <a:endParaRPr lang="fr-CA" altLang="ko-KR"/>
          </a:p>
        </p:txBody>
      </p:sp>
      <p:sp>
        <p:nvSpPr>
          <p:cNvPr id="75779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278921"/>
            <a:ext cx="8229600" cy="4525963"/>
          </a:xfrm>
        </p:spPr>
        <p:txBody>
          <a:bodyPr/>
          <a:lstStyle/>
          <a:p>
            <a:r>
              <a:rPr lang="fr-CA" altLang="ko-KR" dirty="0" smtClean="0"/>
              <a:t>Soit </a:t>
            </a:r>
            <a:r>
              <a:rPr lang="fr-CA" altLang="ko-KR" i="1" dirty="0" err="1" smtClean="0"/>
              <a:t>A</a:t>
            </a:r>
            <a:r>
              <a:rPr lang="fr-CA" altLang="ko-KR" i="1" baseline="-25000" dirty="0" err="1" smtClean="0"/>
              <a:t>t</a:t>
            </a:r>
            <a:r>
              <a:rPr lang="fr-CA" altLang="ko-KR" dirty="0" smtClean="0"/>
              <a:t> l’action d’aller à l’aéroport </a:t>
            </a:r>
            <a:r>
              <a:rPr lang="fr-CA" altLang="ko-KR" dirty="0" err="1" smtClean="0"/>
              <a:t>t</a:t>
            </a:r>
            <a:r>
              <a:rPr lang="fr-CA" altLang="ko-KR" dirty="0" smtClean="0"/>
              <a:t> minutes avant le départ de l’avion</a:t>
            </a:r>
          </a:p>
          <a:p>
            <a:r>
              <a:rPr lang="fr-CA" altLang="ko-KR" i="1" dirty="0" err="1" smtClean="0"/>
              <a:t>A</a:t>
            </a:r>
            <a:r>
              <a:rPr lang="fr-CA" altLang="ko-KR" i="1" baseline="-25000" dirty="0" err="1" smtClean="0"/>
              <a:t>t</a:t>
            </a:r>
            <a:r>
              <a:rPr lang="fr-CA" altLang="ko-KR" dirty="0" smtClean="0"/>
              <a:t> me permettra-t-il d’arriver à temps?</a:t>
            </a:r>
          </a:p>
          <a:p>
            <a:r>
              <a:rPr lang="fr-CA" altLang="ko-KR" dirty="0" smtClean="0"/>
              <a:t>Problèmes:</a:t>
            </a:r>
          </a:p>
          <a:p>
            <a:pPr lvl="1"/>
            <a:r>
              <a:rPr lang="fr-CA" altLang="ko-KR" dirty="0"/>
              <a:t>o</a:t>
            </a:r>
            <a:r>
              <a:rPr lang="fr-CA" altLang="ko-KR" dirty="0" smtClean="0"/>
              <a:t>bservabilité partielle (conditions routières, etc.)</a:t>
            </a:r>
          </a:p>
          <a:p>
            <a:pPr lvl="1"/>
            <a:r>
              <a:rPr lang="fr-CA" altLang="ko-KR" dirty="0"/>
              <a:t>s</a:t>
            </a:r>
            <a:r>
              <a:rPr lang="fr-CA" altLang="ko-KR" dirty="0" smtClean="0"/>
              <a:t>enseurs bruités (annonces du trafic, etc.)</a:t>
            </a:r>
          </a:p>
          <a:p>
            <a:pPr lvl="1"/>
            <a:r>
              <a:rPr lang="fr-CA" altLang="ko-KR" dirty="0"/>
              <a:t>i</a:t>
            </a:r>
            <a:r>
              <a:rPr lang="fr-CA" altLang="ko-KR" dirty="0" smtClean="0"/>
              <a:t>ncertitude dans l’effet des actions (crevaisons, pannes, etc.)</a:t>
            </a:r>
          </a:p>
          <a:p>
            <a:pPr lvl="1"/>
            <a:r>
              <a:rPr lang="fr-CA" altLang="ko-KR" dirty="0"/>
              <a:t>i</a:t>
            </a:r>
            <a:r>
              <a:rPr lang="fr-CA" altLang="ko-KR" dirty="0" smtClean="0"/>
              <a:t>mmense complexité pour modéliser les actions et le trafic</a:t>
            </a:r>
          </a:p>
          <a:p>
            <a:r>
              <a:rPr lang="fr-CA" altLang="ko-KR" dirty="0" smtClean="0"/>
              <a:t>Un raisonnement purement logique:</a:t>
            </a:r>
          </a:p>
          <a:p>
            <a:pPr lvl="1"/>
            <a:r>
              <a:rPr lang="fr-CA" altLang="ko-KR" dirty="0"/>
              <a:t>r</a:t>
            </a:r>
            <a:r>
              <a:rPr lang="fr-CA" altLang="ko-KR" dirty="0" smtClean="0"/>
              <a:t>isque de tirer des conclusions erronées</a:t>
            </a:r>
          </a:p>
          <a:p>
            <a:pPr lvl="2"/>
            <a:r>
              <a:rPr lang="fr-CA" altLang="ko-KR" dirty="0" smtClean="0"/>
              <a:t>« </a:t>
            </a:r>
            <a:r>
              <a:rPr lang="fr-CA" altLang="ko-KR" i="1" dirty="0" smtClean="0"/>
              <a:t>A</a:t>
            </a:r>
            <a:r>
              <a:rPr lang="fr-CA" altLang="ko-KR" i="1" baseline="-25000" dirty="0" smtClean="0"/>
              <a:t>25</a:t>
            </a:r>
            <a:r>
              <a:rPr lang="fr-CA" altLang="ko-KR" i="1" dirty="0" smtClean="0"/>
              <a:t> </a:t>
            </a:r>
            <a:r>
              <a:rPr lang="fr-CA" altLang="ko-KR" dirty="0" smtClean="0"/>
              <a:t>me permettra d’arriver à temps »  (impossible de faire cette garantie)</a:t>
            </a:r>
          </a:p>
          <a:p>
            <a:pPr lvl="1"/>
            <a:r>
              <a:rPr lang="fr-CA" altLang="ko-KR" dirty="0" smtClean="0"/>
              <a:t>risque de tirer des conclusions peu exploitables du point de vue de la prise de décision</a:t>
            </a:r>
          </a:p>
          <a:p>
            <a:pPr lvl="2"/>
            <a:r>
              <a:rPr lang="fr-CA" altLang="ko-KR" dirty="0" smtClean="0"/>
              <a:t>« </a:t>
            </a:r>
            <a:r>
              <a:rPr lang="fr-CA" altLang="ko-KR" i="1" dirty="0" smtClean="0"/>
              <a:t>A</a:t>
            </a:r>
            <a:r>
              <a:rPr lang="fr-CA" altLang="ko-KR" i="1" baseline="-25000" dirty="0" smtClean="0"/>
              <a:t>25</a:t>
            </a:r>
            <a:r>
              <a:rPr lang="fr-CA" altLang="ko-KR" i="1" dirty="0" smtClean="0"/>
              <a:t> </a:t>
            </a:r>
            <a:r>
              <a:rPr lang="fr-CA" altLang="ko-KR" dirty="0" smtClean="0"/>
              <a:t>me permettra d’arriver à temps, s’il ne pleut pas, s’il n’y a pas d’accident, si mes pneus ne crèvent pas, etc. »</a:t>
            </a:r>
          </a:p>
          <a:p>
            <a:pPr lvl="2"/>
            <a:r>
              <a:rPr lang="fr-CA" altLang="ko-KR" dirty="0" smtClean="0"/>
              <a:t>« </a:t>
            </a:r>
            <a:r>
              <a:rPr lang="fr-CA" altLang="ko-KR" i="1" dirty="0" smtClean="0"/>
              <a:t>A</a:t>
            </a:r>
            <a:r>
              <a:rPr lang="fr-CA" altLang="ko-KR" i="1" baseline="-25000" dirty="0" smtClean="0"/>
              <a:t>1440</a:t>
            </a:r>
            <a:r>
              <a:rPr lang="fr-CA" altLang="ko-KR" dirty="0" smtClean="0"/>
              <a:t> me permettra presque certainement d’arriver à temps, mais je devrai passer une nuit à l’aéroport. »</a:t>
            </a:r>
            <a:endParaRPr lang="fr-CA" altLang="ko-K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4</a:t>
            </a:fld>
            <a:endParaRPr lang="fr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Résumé</a:t>
            </a:r>
            <a:endParaRPr lang="fr-CA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La théorie des probabilités est un formalisme cohérent pour raisonner avec l’incertitude</a:t>
            </a:r>
          </a:p>
          <a:p>
            <a:r>
              <a:rPr lang="fr-CA" dirty="0" smtClean="0"/>
              <a:t>Une distribution conjointe spécifie la </a:t>
            </a:r>
            <a:r>
              <a:rPr lang="fr-CA" smtClean="0"/>
              <a:t>probabilité </a:t>
            </a:r>
            <a:r>
              <a:rPr lang="fr-CA"/>
              <a:t>pour toutes les variables aléatoires</a:t>
            </a:r>
          </a:p>
          <a:p>
            <a:r>
              <a:rPr lang="fr-CA" smtClean="0"/>
              <a:t>On </a:t>
            </a:r>
            <a:r>
              <a:rPr lang="fr-CA" dirty="0" smtClean="0"/>
              <a:t>peut répondre à des requêtes en faisant une somme sur les événements atomiques</a:t>
            </a:r>
          </a:p>
          <a:p>
            <a:r>
              <a:rPr lang="fr-CA" dirty="0" smtClean="0"/>
              <a:t>Pour les domaines d’application réalistes, on doit trouver une façon de réduire la taille de la distribution conjointe</a:t>
            </a:r>
          </a:p>
          <a:p>
            <a:r>
              <a:rPr lang="fr-CA" dirty="0" smtClean="0"/>
              <a:t>L’indépendance et l’indépendance conditionnelles nous fournissent les outils de base pour simplifier les distributions conjointes</a:t>
            </a: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40</a:t>
            </a:fld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Méthodes pour le raisonnement </a:t>
            </a:r>
            <a:br>
              <a:rPr lang="fr-CA" dirty="0" smtClean="0"/>
            </a:br>
            <a:r>
              <a:rPr lang="fr-CA" dirty="0" smtClean="0"/>
              <a:t>avec incertitude</a:t>
            </a:r>
            <a:endParaRPr lang="fr-CA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b="1" dirty="0" smtClean="0"/>
              <a:t>Logique non-monotone (</a:t>
            </a:r>
            <a:r>
              <a:rPr lang="fr-CA" b="1" i="1" dirty="0" err="1" smtClean="0"/>
              <a:t>nonmonotonic</a:t>
            </a:r>
            <a:r>
              <a:rPr lang="fr-CA" b="1" i="1" dirty="0" smtClean="0"/>
              <a:t>/default </a:t>
            </a:r>
            <a:r>
              <a:rPr lang="fr-CA" b="1" i="1" dirty="0" err="1" smtClean="0"/>
              <a:t>logic</a:t>
            </a:r>
            <a:r>
              <a:rPr lang="fr-CA" b="1" dirty="0" smtClean="0"/>
              <a:t>)</a:t>
            </a:r>
          </a:p>
          <a:p>
            <a:pPr lvl="1"/>
            <a:r>
              <a:rPr lang="fr-CA" dirty="0" smtClean="0"/>
              <a:t>supposer que ma voiture n’aura pas de crevaison</a:t>
            </a:r>
          </a:p>
          <a:p>
            <a:pPr lvl="1"/>
            <a:r>
              <a:rPr lang="fr-CA" dirty="0" smtClean="0"/>
              <a:t>supposer que </a:t>
            </a:r>
            <a:r>
              <a:rPr lang="fr-CA" i="1" dirty="0" smtClean="0"/>
              <a:t>A</a:t>
            </a:r>
            <a:r>
              <a:rPr lang="fr-CA" i="1" baseline="-25000" dirty="0" smtClean="0"/>
              <a:t>25</a:t>
            </a:r>
            <a:r>
              <a:rPr lang="fr-CA" dirty="0" smtClean="0"/>
              <a:t> suffit </a:t>
            </a:r>
            <a:r>
              <a:rPr lang="fr-CA" b="1" dirty="0" smtClean="0"/>
              <a:t>à moins</a:t>
            </a:r>
            <a:r>
              <a:rPr lang="fr-CA" dirty="0" smtClean="0"/>
              <a:t> d’information (</a:t>
            </a:r>
            <a:r>
              <a:rPr lang="fr-CA" i="1" dirty="0" err="1" smtClean="0"/>
              <a:t>evidence</a:t>
            </a:r>
            <a:r>
              <a:rPr lang="fr-CA" dirty="0" smtClean="0"/>
              <a:t>) contradictoire</a:t>
            </a:r>
          </a:p>
          <a:p>
            <a:pPr lvl="1"/>
            <a:r>
              <a:rPr lang="fr-CA" dirty="0" smtClean="0"/>
              <a:t>enjeux:</a:t>
            </a:r>
          </a:p>
          <a:p>
            <a:pPr lvl="2"/>
            <a:r>
              <a:rPr lang="fr-CA" dirty="0" smtClean="0"/>
              <a:t>Quelles hypothèses sont raisonnables?</a:t>
            </a:r>
          </a:p>
          <a:p>
            <a:pPr lvl="2"/>
            <a:r>
              <a:rPr lang="fr-CA" dirty="0" smtClean="0"/>
              <a:t>Comment gérer les contradictions?</a:t>
            </a:r>
          </a:p>
          <a:p>
            <a:r>
              <a:rPr lang="fr-CA" b="1" dirty="0" smtClean="0"/>
              <a:t>Règles de production avec facteurs de certitude</a:t>
            </a:r>
          </a:p>
          <a:p>
            <a:pPr lvl="1"/>
            <a:r>
              <a:rPr lang="fr-CA" i="1" dirty="0" smtClean="0"/>
              <a:t>A</a:t>
            </a:r>
            <a:r>
              <a:rPr lang="fr-CA" i="1" baseline="-25000" dirty="0" smtClean="0"/>
              <a:t>25</a:t>
            </a:r>
            <a:r>
              <a:rPr lang="fr-CA" i="1" dirty="0" smtClean="0"/>
              <a:t> </a:t>
            </a:r>
            <a:r>
              <a:rPr lang="fr-CA" dirty="0" smtClean="0"/>
              <a:t>→ 0.4 </a:t>
            </a:r>
            <a:r>
              <a:rPr lang="fr-CA" i="1" dirty="0" err="1" smtClean="0"/>
              <a:t>ArriveATemps</a:t>
            </a:r>
            <a:endParaRPr lang="fr-CA" i="1" dirty="0" smtClean="0"/>
          </a:p>
          <a:p>
            <a:pPr lvl="1"/>
            <a:r>
              <a:rPr lang="fr-CA" i="1" dirty="0" smtClean="0"/>
              <a:t>Arroseur</a:t>
            </a:r>
            <a:r>
              <a:rPr lang="fr-CA" dirty="0" smtClean="0"/>
              <a:t> → 0.99 </a:t>
            </a:r>
            <a:r>
              <a:rPr lang="fr-CA" i="1" dirty="0" err="1" smtClean="0"/>
              <a:t>PelouseMouillée</a:t>
            </a:r>
            <a:endParaRPr lang="fr-CA" i="1" dirty="0" smtClean="0"/>
          </a:p>
          <a:p>
            <a:pPr lvl="1"/>
            <a:r>
              <a:rPr lang="fr-CA" i="1" dirty="0" err="1" smtClean="0"/>
              <a:t>PelouseMouillé</a:t>
            </a:r>
            <a:r>
              <a:rPr lang="fr-CA" dirty="0" smtClean="0"/>
              <a:t> → 0.7 Pluie</a:t>
            </a:r>
          </a:p>
          <a:p>
            <a:pPr lvl="1"/>
            <a:r>
              <a:rPr lang="fr-CA" dirty="0" smtClean="0"/>
              <a:t>enjeux: </a:t>
            </a:r>
          </a:p>
          <a:p>
            <a:pPr lvl="2"/>
            <a:r>
              <a:rPr lang="fr-CA" dirty="0" smtClean="0"/>
              <a:t>Problèmes avec les combinaisons de règles pour faire des déduction. Par exemple:  Arroseur causes Pluie !?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5</a:t>
            </a:fld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Méthodes pour le raisonnement </a:t>
            </a:r>
            <a:br>
              <a:rPr lang="fr-CA" dirty="0" smtClean="0"/>
            </a:br>
            <a:r>
              <a:rPr lang="fr-CA" dirty="0" smtClean="0"/>
              <a:t>avec incertitude</a:t>
            </a:r>
            <a:endParaRPr lang="fr-CA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b="1" dirty="0" smtClean="0"/>
              <a:t>Probabilités</a:t>
            </a:r>
          </a:p>
          <a:p>
            <a:pPr lvl="1"/>
            <a:r>
              <a:rPr lang="fr-CA" dirty="0" smtClean="0"/>
              <a:t>modélise la croyance/certitude des agents</a:t>
            </a:r>
            <a:endParaRPr lang="fr-CA" dirty="0"/>
          </a:p>
          <a:p>
            <a:pPr lvl="2"/>
            <a:r>
              <a:rPr lang="fr-CA" dirty="0" smtClean="0"/>
              <a:t>les connaissances de l’agent peuvent au mieux donner un degré de croyance dans les faits</a:t>
            </a:r>
          </a:p>
          <a:p>
            <a:pPr lvl="1"/>
            <a:r>
              <a:rPr lang="fr-CA" dirty="0"/>
              <a:t>é</a:t>
            </a:r>
            <a:r>
              <a:rPr lang="fr-CA" dirty="0" smtClean="0"/>
              <a:t>tant donnée l’information/observation disponible jusqu’ici, </a:t>
            </a:r>
            <a:br>
              <a:rPr lang="fr-CA" dirty="0" smtClean="0"/>
            </a:br>
            <a:r>
              <a:rPr lang="fr-CA" i="1" dirty="0" smtClean="0"/>
              <a:t>A</a:t>
            </a:r>
            <a:r>
              <a:rPr lang="fr-CA" i="1" baseline="-25000" dirty="0" smtClean="0"/>
              <a:t>25</a:t>
            </a:r>
            <a:r>
              <a:rPr lang="fr-CA" dirty="0" smtClean="0"/>
              <a:t> me permettra d’arriver avec une probabilité de 0.4</a:t>
            </a: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1492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Probabilités</a:t>
            </a:r>
            <a:endParaRPr lang="fr-CA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Les assertions probabilistes facilitent la modélisation:</a:t>
            </a:r>
          </a:p>
          <a:p>
            <a:pPr lvl="1"/>
            <a:r>
              <a:rPr lang="fr-CA" b="1" dirty="0"/>
              <a:t>d</a:t>
            </a:r>
            <a:r>
              <a:rPr lang="fr-CA" b="1" dirty="0" smtClean="0"/>
              <a:t>es faits et de règles complexes</a:t>
            </a:r>
            <a:r>
              <a:rPr lang="fr-CA" dirty="0" smtClean="0"/>
              <a:t>: comparée aux règles de production, l’approche est moins sensible à l’impossibilité d’énumérer toutes les exceptions, antécédents ou conséquences de règles</a:t>
            </a:r>
          </a:p>
          <a:p>
            <a:pPr lvl="1"/>
            <a:endParaRPr lang="fr-CA" dirty="0" smtClean="0"/>
          </a:p>
          <a:p>
            <a:pPr lvl="1"/>
            <a:r>
              <a:rPr lang="fr-CA" b="1" dirty="0" smtClean="0"/>
              <a:t>de l’ignorance</a:t>
            </a:r>
            <a:r>
              <a:rPr lang="fr-CA" dirty="0" smtClean="0"/>
              <a:t>:</a:t>
            </a:r>
            <a:r>
              <a:rPr lang="fr-CA" i="1" dirty="0" smtClean="0"/>
              <a:t> </a:t>
            </a:r>
            <a:r>
              <a:rPr lang="fr-CA" dirty="0"/>
              <a:t>l</a:t>
            </a:r>
            <a:r>
              <a:rPr lang="fr-CA" dirty="0" smtClean="0"/>
              <a:t>’approche est moins sensible à l’omission/oubli des faits, de prémisses ou des conditions initiales à un raisonnement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7</a:t>
            </a:fld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Probabilités</a:t>
            </a:r>
            <a:endParaRPr lang="fr-CA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Perspective </a:t>
            </a:r>
            <a:r>
              <a:rPr lang="fr-CA" b="1" dirty="0" smtClean="0"/>
              <a:t>subjective</a:t>
            </a:r>
            <a:r>
              <a:rPr lang="fr-CA" dirty="0" smtClean="0"/>
              <a:t>/</a:t>
            </a:r>
            <a:r>
              <a:rPr lang="fr-CA" b="1" dirty="0" smtClean="0"/>
              <a:t>bayésienne</a:t>
            </a:r>
            <a:r>
              <a:rPr lang="fr-CA" dirty="0"/>
              <a:t> </a:t>
            </a:r>
            <a:r>
              <a:rPr lang="fr-CA" dirty="0" smtClean="0"/>
              <a:t>des probabilités:</a:t>
            </a:r>
          </a:p>
          <a:p>
            <a:pPr lvl="1"/>
            <a:r>
              <a:rPr lang="fr-CA" dirty="0"/>
              <a:t>l</a:t>
            </a:r>
            <a:r>
              <a:rPr lang="fr-CA" dirty="0" smtClean="0"/>
              <a:t>es probabilités expriment le degré de croyance d’un agent dans des propositions/faits</a:t>
            </a:r>
          </a:p>
          <a:p>
            <a:pPr lvl="2"/>
            <a:r>
              <a:rPr lang="fr-CA" dirty="0" smtClean="0"/>
              <a:t>exemple: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A</a:t>
            </a:r>
            <a:r>
              <a:rPr lang="fr-CA" i="1" baseline="-25000" dirty="0" smtClean="0"/>
              <a:t>25</a:t>
            </a:r>
            <a:r>
              <a:rPr lang="fr-CA" dirty="0" smtClean="0"/>
              <a:t> | aucun accident rapporté) = 0.06</a:t>
            </a:r>
          </a:p>
          <a:p>
            <a:pPr lvl="1"/>
            <a:r>
              <a:rPr lang="fr-CA" dirty="0"/>
              <a:t>l</a:t>
            </a:r>
            <a:r>
              <a:rPr lang="fr-CA" dirty="0" smtClean="0"/>
              <a:t>es probabilités ne sont pas des assertions sur ce qui est vrai de façon absolue</a:t>
            </a:r>
          </a:p>
          <a:p>
            <a:pPr lvl="1"/>
            <a:r>
              <a:rPr lang="fr-CA" dirty="0" smtClean="0"/>
              <a:t>n’expriment pas forcément des tendances/fréquences d’une situation, mais pourraient être apprises automatiquement à partir d’expériences</a:t>
            </a:r>
          </a:p>
          <a:p>
            <a:pPr lvl="1"/>
            <a:r>
              <a:rPr lang="fr-CA" dirty="0" smtClean="0"/>
              <a:t>les probabilités des propositions changent avec l’acquisition de nouvelles informations</a:t>
            </a:r>
          </a:p>
          <a:p>
            <a:pPr lvl="2"/>
            <a:r>
              <a:rPr lang="fr-CA" dirty="0" smtClean="0"/>
              <a:t>exemple: </a:t>
            </a:r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A</a:t>
            </a:r>
            <a:r>
              <a:rPr lang="fr-CA" i="1" baseline="-25000" dirty="0" smtClean="0"/>
              <a:t>25</a:t>
            </a:r>
            <a:r>
              <a:rPr lang="fr-CA" i="1" dirty="0" smtClean="0"/>
              <a:t> </a:t>
            </a:r>
            <a:r>
              <a:rPr lang="fr-CA" dirty="0" smtClean="0"/>
              <a:t>| aucun accident rapporté, 5h du matin) = 0.15</a:t>
            </a:r>
          </a:p>
          <a:p>
            <a:r>
              <a:rPr lang="fr-CA" dirty="0" smtClean="0"/>
              <a:t>À l’opposée, il y a la perspective </a:t>
            </a:r>
            <a:r>
              <a:rPr lang="fr-CA" b="1" dirty="0" smtClean="0"/>
              <a:t>objective/</a:t>
            </a:r>
            <a:r>
              <a:rPr lang="fr-CA" b="1" dirty="0" err="1" smtClean="0"/>
              <a:t>fréquentiste</a:t>
            </a:r>
            <a:r>
              <a:rPr lang="fr-CA" b="1" dirty="0" smtClean="0"/>
              <a:t> </a:t>
            </a:r>
            <a:r>
              <a:rPr lang="fr-CA" dirty="0" smtClean="0"/>
              <a:t>des probabilités</a:t>
            </a:r>
          </a:p>
          <a:p>
            <a:pPr lvl="1"/>
            <a:r>
              <a:rPr lang="fr-CA" dirty="0" smtClean="0"/>
              <a:t>les probabilités expriment des faits/propriétés sur des objets</a:t>
            </a:r>
          </a:p>
          <a:p>
            <a:pPr lvl="1"/>
            <a:r>
              <a:rPr lang="fr-CA" dirty="0" smtClean="0"/>
              <a:t>on peut estimer ces probabilités en observant ces objets à plusieurs reprises</a:t>
            </a:r>
          </a:p>
          <a:p>
            <a:pPr lvl="1"/>
            <a:r>
              <a:rPr lang="fr-CA" dirty="0" smtClean="0"/>
              <a:t>les physiciens diront que les phénomènes quantiques sont objectivement probabilistes</a:t>
            </a: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859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Prise de décisions avec incertitude</a:t>
            </a:r>
            <a:endParaRPr lang="fr-CA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Supposons que je crois ceci:</a:t>
            </a:r>
          </a:p>
          <a:p>
            <a:pPr lvl="1"/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A</a:t>
            </a:r>
            <a:r>
              <a:rPr lang="fr-CA" i="1" baseline="-25000" dirty="0" smtClean="0"/>
              <a:t>25</a:t>
            </a:r>
            <a:r>
              <a:rPr lang="fr-CA" dirty="0" smtClean="0"/>
              <a:t> me permet d’arriver à temps | …) 		= 0.04 </a:t>
            </a:r>
          </a:p>
          <a:p>
            <a:pPr lvl="1"/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A</a:t>
            </a:r>
            <a:r>
              <a:rPr lang="fr-CA" i="1" baseline="-25000" dirty="0" smtClean="0"/>
              <a:t>90</a:t>
            </a:r>
            <a:r>
              <a:rPr lang="fr-CA" dirty="0" smtClean="0"/>
              <a:t> me permet d’arriver à temps | …) 		= 0.70 </a:t>
            </a:r>
          </a:p>
          <a:p>
            <a:pPr lvl="1"/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A</a:t>
            </a:r>
            <a:r>
              <a:rPr lang="fr-CA" i="1" baseline="-25000" dirty="0" smtClean="0"/>
              <a:t>120</a:t>
            </a:r>
            <a:r>
              <a:rPr lang="fr-CA" dirty="0" smtClean="0"/>
              <a:t> me permet d’arriver à temps | …) 		= 0.95</a:t>
            </a:r>
          </a:p>
          <a:p>
            <a:pPr lvl="1"/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A</a:t>
            </a:r>
            <a:r>
              <a:rPr lang="fr-CA" i="1" baseline="-25000" dirty="0" smtClean="0"/>
              <a:t>240</a:t>
            </a:r>
            <a:r>
              <a:rPr lang="fr-CA" dirty="0" smtClean="0"/>
              <a:t> me permet d’arriver à temps | …) 		= 0.999</a:t>
            </a:r>
          </a:p>
          <a:p>
            <a:pPr lvl="1"/>
            <a:r>
              <a:rPr lang="fr-CA" i="1" dirty="0" smtClean="0"/>
              <a:t>P</a:t>
            </a:r>
            <a:r>
              <a:rPr lang="fr-CA" dirty="0" smtClean="0"/>
              <a:t>(</a:t>
            </a:r>
            <a:r>
              <a:rPr lang="fr-CA" i="1" dirty="0" smtClean="0"/>
              <a:t>A</a:t>
            </a:r>
            <a:r>
              <a:rPr lang="fr-CA" i="1" baseline="-25000" dirty="0" smtClean="0"/>
              <a:t>1440</a:t>
            </a:r>
            <a:r>
              <a:rPr lang="fr-CA" dirty="0" smtClean="0"/>
              <a:t> me permet d’arriver à temps | …)		= 0.9999 </a:t>
            </a:r>
          </a:p>
          <a:p>
            <a:r>
              <a:rPr lang="fr-CA" dirty="0" smtClean="0"/>
              <a:t>Quelle action devrais-je choisir?</a:t>
            </a:r>
          </a:p>
          <a:p>
            <a:pPr lvl="1"/>
            <a:r>
              <a:rPr lang="fr-CA" dirty="0"/>
              <a:t>c</a:t>
            </a:r>
            <a:r>
              <a:rPr lang="fr-CA" dirty="0" smtClean="0"/>
              <a:t>ela dépend de mes </a:t>
            </a:r>
            <a:r>
              <a:rPr lang="fr-CA" b="1" dirty="0" smtClean="0"/>
              <a:t>préférences</a:t>
            </a:r>
            <a:r>
              <a:rPr lang="fr-CA" dirty="0" smtClean="0"/>
              <a:t>: manquer l’avion vs. trop d’attente</a:t>
            </a:r>
          </a:p>
          <a:p>
            <a:r>
              <a:rPr lang="fr-CA" b="1" dirty="0" smtClean="0"/>
              <a:t>La théorie de l’utilité </a:t>
            </a:r>
            <a:r>
              <a:rPr lang="fr-CA" dirty="0" smtClean="0"/>
              <a:t>est utilisée pour modéliser et inférer avec des préférences</a:t>
            </a:r>
          </a:p>
          <a:p>
            <a:pPr lvl="1"/>
            <a:r>
              <a:rPr lang="fr-CA" dirty="0"/>
              <a:t>u</a:t>
            </a:r>
            <a:r>
              <a:rPr lang="fr-CA" dirty="0" smtClean="0"/>
              <a:t>ne préférence exprime le degré d’utilité d’une action/situation</a:t>
            </a:r>
          </a:p>
          <a:p>
            <a:pPr marL="457200" lvl="1" indent="0">
              <a:buNone/>
            </a:pPr>
            <a:endParaRPr lang="fr-CA" dirty="0" smtClean="0"/>
          </a:p>
          <a:p>
            <a:r>
              <a:rPr lang="fr-CA" b="1" dirty="0" smtClean="0"/>
              <a:t>Théorie de la décision </a:t>
            </a:r>
            <a:r>
              <a:rPr lang="fr-CA" dirty="0" smtClean="0"/>
              <a:t>= </a:t>
            </a:r>
            <a:r>
              <a:rPr lang="fr-CA" b="1" dirty="0" smtClean="0"/>
              <a:t>théorie des probabilités </a:t>
            </a:r>
            <a:r>
              <a:rPr lang="fr-CA" dirty="0" smtClean="0"/>
              <a:t>+ </a:t>
            </a:r>
            <a:r>
              <a:rPr lang="fr-CA" b="1" dirty="0" smtClean="0"/>
              <a:t>théorie de l’utilité</a:t>
            </a:r>
            <a:endParaRPr lang="fr-CA" b="1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9</a:t>
            </a:fld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theme/theme1.xml><?xml version="1.0" encoding="utf-8"?>
<a:theme xmlns:a="http://schemas.openxmlformats.org/drawingml/2006/main" name="ift615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1235</TotalTime>
  <Words>3175</Words>
  <Application>Microsoft Macintosh PowerPoint</Application>
  <PresentationFormat>Présentation à l'écran (4:3)</PresentationFormat>
  <Paragraphs>597</Paragraphs>
  <Slides>40</Slides>
  <Notes>24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1" baseType="lpstr">
      <vt:lpstr>ift615</vt:lpstr>
      <vt:lpstr>IFT 615 – Intelligence artificielle    Raisonnement probabiliste</vt:lpstr>
      <vt:lpstr>Sujets couverts</vt:lpstr>
      <vt:lpstr>Rappel: Utility-based agents</vt:lpstr>
      <vt:lpstr>Incertitude</vt:lpstr>
      <vt:lpstr>Méthodes pour le raisonnement  avec incertitude</vt:lpstr>
      <vt:lpstr>Méthodes pour le raisonnement  avec incertitude</vt:lpstr>
      <vt:lpstr>Probabilités</vt:lpstr>
      <vt:lpstr>Probabilités</vt:lpstr>
      <vt:lpstr>Prise de décisions avec incertitude</vt:lpstr>
      <vt:lpstr>Probabilités: notions de base</vt:lpstr>
      <vt:lpstr>Variable aléatoire</vt:lpstr>
      <vt:lpstr>Propositions</vt:lpstr>
      <vt:lpstr>Propositions</vt:lpstr>
      <vt:lpstr>Syntaxe des propositions</vt:lpstr>
      <vt:lpstr>Syntaxe des propositions</vt:lpstr>
      <vt:lpstr>Axiomes de la théorie des probabilités: Axiomes de Kolmogorov</vt:lpstr>
      <vt:lpstr>Probabilité a priori/inconditionnelle</vt:lpstr>
      <vt:lpstr>Probabilité a priori/inconditionnelle</vt:lpstr>
      <vt:lpstr>Probabilité a posteriori/conditionnelle</vt:lpstr>
      <vt:lpstr>Probabilité a posteriori/conditionnelle</vt:lpstr>
      <vt:lpstr>Inférence par énumération</vt:lpstr>
      <vt:lpstr>Inférence par énumération</vt:lpstr>
      <vt:lpstr>Inférence par énumération</vt:lpstr>
      <vt:lpstr>Inférence par énumération</vt:lpstr>
      <vt:lpstr>Normalisation</vt:lpstr>
      <vt:lpstr>Inférence par énumération</vt:lpstr>
      <vt:lpstr>Indépendance</vt:lpstr>
      <vt:lpstr>Indépendance</vt:lpstr>
      <vt:lpstr>Indépendance conditionnelle</vt:lpstr>
      <vt:lpstr>Indépendance conditionnelle</vt:lpstr>
      <vt:lpstr>Règle de Bayes</vt:lpstr>
      <vt:lpstr>Règle de Bayes et  indépendance conditionnelle</vt:lpstr>
      <vt:lpstr>Le monde des Wumpus</vt:lpstr>
      <vt:lpstr>Spécifier la distribution des probabilités</vt:lpstr>
      <vt:lpstr>Observations et requête</vt:lpstr>
      <vt:lpstr>Observations et requête</vt:lpstr>
      <vt:lpstr>Utiliser l’indépendance conditionnelle</vt:lpstr>
      <vt:lpstr>Utiliser l’indépendance conditionnelle</vt:lpstr>
      <vt:lpstr>Utiliser l’indépendance conditionnelle</vt:lpstr>
      <vt:lpstr>Résumé</vt:lpstr>
    </vt:vector>
  </TitlesOfParts>
  <Manager/>
  <Company>Université de Sherbrooke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Raisonnement probabiliste</dc:title>
  <dc:subject>IFT 615 - Raisonnement probabiliste</dc:subject>
  <dc:creator>Eric Beaudry et Froduald Kabanza</dc:creator>
  <cp:keywords/>
  <dc:description/>
  <cp:lastModifiedBy>Utilisateur de la version d'évaluation de Office 2004</cp:lastModifiedBy>
  <cp:revision>245</cp:revision>
  <dcterms:created xsi:type="dcterms:W3CDTF">2011-06-05T12:39:23Z</dcterms:created>
  <dcterms:modified xsi:type="dcterms:W3CDTF">2012-02-09T18:46:37Z</dcterms:modified>
  <cp:category/>
</cp:coreProperties>
</file>