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1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9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AC0E-6AB3-AF4C-918C-59786033346D}" type="datetimeFigureOut">
              <a:rPr lang="en-US" smtClean="0"/>
              <a:t>17/08/16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0BCD-FFDB-0E4D-BC98-9F891279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sv-SE" sz="3200" dirty="0" smtClean="0">
                <a:solidFill>
                  <a:schemeClr val="tx1"/>
                </a:solidFill>
              </a:rPr>
              <a:t>Copy </a:t>
            </a:r>
            <a:r>
              <a:rPr lang="sv-SE" sz="3200" dirty="0" err="1" smtClean="0">
                <a:solidFill>
                  <a:schemeClr val="tx1"/>
                </a:solidFill>
              </a:rPr>
              <a:t>number</a:t>
            </a:r>
            <a:r>
              <a:rPr lang="sv-SE" sz="3200" dirty="0" smtClean="0">
                <a:solidFill>
                  <a:schemeClr val="tx1"/>
                </a:solidFill>
              </a:rPr>
              <a:t> variation </a:t>
            </a:r>
            <a:r>
              <a:rPr lang="sv-SE" sz="3200" dirty="0" err="1" smtClean="0">
                <a:solidFill>
                  <a:schemeClr val="tx1"/>
                </a:solidFill>
              </a:rPr>
              <a:t>analysis</a:t>
            </a:r>
            <a:r>
              <a:rPr lang="sv-SE" sz="3200" dirty="0" smtClean="0">
                <a:solidFill>
                  <a:schemeClr val="tx1"/>
                </a:solidFill>
              </a:rPr>
              <a:t> from NGS data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210280" y="1590662"/>
            <a:ext cx="6689663" cy="2760157"/>
          </a:xfrm>
          <a:prstGeom prst="rect">
            <a:avLst/>
          </a:prstGeom>
        </p:spPr>
        <p:txBody>
          <a:bodyPr/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Depth of coverage </a:t>
            </a:r>
            <a:r>
              <a:rPr sz="2400" dirty="0" smtClean="0"/>
              <a:t>used </a:t>
            </a:r>
            <a:r>
              <a:rPr sz="2400" dirty="0"/>
              <a:t>to estimate copy </a:t>
            </a:r>
            <a:r>
              <a:rPr sz="2400" dirty="0" smtClean="0"/>
              <a:t>number</a:t>
            </a:r>
            <a:r>
              <a:rPr lang="sv-SE" sz="2400" dirty="0" smtClean="0"/>
              <a:t> at a given position in the </a:t>
            </a:r>
            <a:r>
              <a:rPr lang="sv-SE" sz="2400" dirty="0" err="1" smtClean="0"/>
              <a:t>genome</a:t>
            </a:r>
            <a:endParaRPr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 smtClean="0"/>
              <a:t>variation </a:t>
            </a:r>
            <a:r>
              <a:rPr sz="2400" dirty="0"/>
              <a:t>in depth </a:t>
            </a:r>
            <a:r>
              <a:rPr sz="2400" dirty="0" smtClean="0"/>
              <a:t>indicat</a:t>
            </a:r>
            <a:r>
              <a:rPr lang="sv-SE" sz="2400" dirty="0" smtClean="0"/>
              <a:t>e</a:t>
            </a:r>
            <a:r>
              <a:rPr sz="2400" dirty="0" smtClean="0"/>
              <a:t> copy </a:t>
            </a:r>
            <a:r>
              <a:rPr sz="2400" dirty="0"/>
              <a:t>number </a:t>
            </a:r>
            <a:r>
              <a:rPr sz="2400" dirty="0" smtClean="0"/>
              <a:t>variants</a:t>
            </a:r>
            <a:endParaRPr sz="2400" dirty="0"/>
          </a:p>
        </p:txBody>
      </p:sp>
      <p:pic>
        <p:nvPicPr>
          <p:cNvPr id="173" name="image9.png" descr="dup_de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97837"/>
            <a:ext cx="9144000" cy="163449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59161" y="5109195"/>
            <a:ext cx="7727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 R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dirty="0" smtClean="0"/>
              <a:t>read depth in the tumor sample normalized to read depth in the normal sample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6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SNPs give allele specific information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61" y="1736311"/>
            <a:ext cx="3821720" cy="320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ruta 16"/>
          <p:cNvSpPr txBox="1">
            <a:spLocks noChangeArrowheads="1"/>
          </p:cNvSpPr>
          <p:nvPr/>
        </p:nvSpPr>
        <p:spPr bwMode="auto">
          <a:xfrm>
            <a:off x="3229396" y="1348725"/>
            <a:ext cx="14544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sv-SE" dirty="0" smtClean="0"/>
              <a:t>Normal cells</a:t>
            </a:r>
            <a:endParaRPr lang="sv-SE" dirty="0"/>
          </a:p>
        </p:txBody>
      </p:sp>
      <p:sp>
        <p:nvSpPr>
          <p:cNvPr id="9" name="textruta 16"/>
          <p:cNvSpPr txBox="1">
            <a:spLocks noChangeArrowheads="1"/>
          </p:cNvSpPr>
          <p:nvPr/>
        </p:nvSpPr>
        <p:spPr bwMode="auto">
          <a:xfrm>
            <a:off x="5337211" y="1348725"/>
            <a:ext cx="2635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sv-SE" dirty="0" smtClean="0"/>
              <a:t>cancer cell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deletion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2337486" y="4160902"/>
            <a:ext cx="6539916" cy="155392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2962043" y="4347974"/>
            <a:ext cx="2094312" cy="1478353"/>
            <a:chOff x="1989967" y="4875194"/>
            <a:chExt cx="2094312" cy="1611878"/>
          </a:xfrm>
        </p:grpSpPr>
        <p:grpSp>
          <p:nvGrpSpPr>
            <p:cNvPr id="75" name="Group 74"/>
            <p:cNvGrpSpPr/>
            <p:nvPr/>
          </p:nvGrpSpPr>
          <p:grpSpPr>
            <a:xfrm>
              <a:off x="1989967" y="5015770"/>
              <a:ext cx="2094312" cy="936070"/>
              <a:chOff x="2260207" y="5015770"/>
              <a:chExt cx="2094312" cy="93607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2418583" y="5015770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270044" y="519531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70983" y="537822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489911" y="5579658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22351" y="575162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60207" y="5938330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2956853" y="4875194"/>
              <a:ext cx="288548" cy="161187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 smtClean="0"/>
                <a:t>A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/>
                <a:t>B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B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B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 smtClean="0"/>
                <a:t>A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 smtClean="0"/>
                <a:t>A</a:t>
              </a:r>
            </a:p>
            <a:p>
              <a:pPr>
                <a:lnSpc>
                  <a:spcPct val="80000"/>
                </a:lnSpc>
              </a:pPr>
              <a:endParaRPr lang="en-US" sz="1400" dirty="0" smtClean="0"/>
            </a:p>
            <a:p>
              <a:pPr>
                <a:lnSpc>
                  <a:spcPct val="80000"/>
                </a:lnSpc>
              </a:pP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49373" y="4489296"/>
            <a:ext cx="1932075" cy="788934"/>
            <a:chOff x="5954722" y="4588834"/>
            <a:chExt cx="1932075" cy="78893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103261" y="4710365"/>
              <a:ext cx="1783536" cy="135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54722" y="4866555"/>
              <a:ext cx="1783536" cy="135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80005" y="5038395"/>
              <a:ext cx="1783536" cy="135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41533" y="4588834"/>
              <a:ext cx="288548" cy="78893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 smtClean="0"/>
                <a:t>A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/>
                <a:t>A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A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endParaRPr lang="en-US" sz="1400" dirty="0" smtClean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4061" y="5801544"/>
            <a:ext cx="7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BAF =   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874792" y="584899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252294" y="58732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6254" y="558891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reads 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1974" y="6010993"/>
            <a:ext cx="195283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1957" y="601099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reads A + N reads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4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Raw data tumor sample</a:t>
            </a:r>
            <a:endParaRPr lang="en-US" dirty="0"/>
          </a:p>
        </p:txBody>
      </p:sp>
      <p:pic>
        <p:nvPicPr>
          <p:cNvPr id="4" name="Content Placeholder 3" descr="ST438T.tumo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582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98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Gives </a:t>
            </a:r>
            <a:r>
              <a:rPr lang="en-US" sz="2800" dirty="0" smtClean="0"/>
              <a:t>allele specific copy number </a:t>
            </a:r>
            <a:r>
              <a:rPr lang="en-US" sz="2800" dirty="0" smtClean="0"/>
              <a:t>across the genome</a:t>
            </a:r>
          </a:p>
          <a:p>
            <a:r>
              <a:rPr lang="en-US" sz="2800" dirty="0" smtClean="0"/>
              <a:t>Calculates average </a:t>
            </a:r>
            <a:r>
              <a:rPr lang="en-US" sz="2800" dirty="0" err="1" smtClean="0"/>
              <a:t>ploidy</a:t>
            </a:r>
            <a:r>
              <a:rPr lang="en-US" sz="2800" dirty="0" smtClean="0"/>
              <a:t> based on detected CNVs</a:t>
            </a:r>
          </a:p>
          <a:p>
            <a:r>
              <a:rPr lang="en-US" sz="2800" dirty="0" smtClean="0"/>
              <a:t>Calculates average tumor purity by measuring how much the distribution of BAF values differ from what would be expected for 100% tumor cells.</a:t>
            </a:r>
          </a:p>
        </p:txBody>
      </p:sp>
      <p:pic>
        <p:nvPicPr>
          <p:cNvPr id="4" name="Content Placeholder 3" descr="ST438T.ASP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34" b="-4996"/>
          <a:stretch/>
        </p:blipFill>
        <p:spPr>
          <a:xfrm>
            <a:off x="1625822" y="4443289"/>
            <a:ext cx="7425794" cy="1825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1533" y="4027372"/>
            <a:ext cx="151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BAF for tumor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44750" y="4742000"/>
            <a:ext cx="4886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184" y="4512330"/>
            <a:ext cx="1134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Differs from the expected values </a:t>
            </a:r>
          </a:p>
          <a:p>
            <a:r>
              <a:rPr lang="en-US" dirty="0" smtClean="0"/>
              <a:t>0 and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1465" y="4512330"/>
            <a:ext cx="476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25822" y="5828736"/>
            <a:ext cx="4886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2537" y="5599066"/>
            <a:ext cx="476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1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ASCAT fits a model of tumor purity and </a:t>
            </a:r>
            <a:r>
              <a:rPr lang="en-US" dirty="0" err="1" smtClean="0"/>
              <a:t>ploidy</a:t>
            </a:r>
            <a:r>
              <a:rPr lang="en-US" dirty="0" smtClean="0"/>
              <a:t> to the segmented data</a:t>
            </a:r>
            <a:endParaRPr lang="en-US" dirty="0"/>
          </a:p>
        </p:txBody>
      </p:sp>
      <p:pic>
        <p:nvPicPr>
          <p:cNvPr id="8" name="Content Placeholder 7" descr="ST438T.ASCAT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992" b="-59992"/>
          <a:stretch>
            <a:fillRect/>
          </a:stretch>
        </p:blipFill>
        <p:spPr>
          <a:xfrm>
            <a:off x="457200" y="105980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09273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 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00" y="170604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ASCAT usability OK – scripts in R easy to run</a:t>
            </a:r>
          </a:p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R</a:t>
            </a:r>
            <a:r>
              <a:rPr lang="en-US" dirty="0" smtClean="0"/>
              <a:t>untime ok (a few hours on </a:t>
            </a:r>
            <a:r>
              <a:rPr lang="en-US" dirty="0" err="1" smtClean="0"/>
              <a:t>Milou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ASCAT output useful – plots of raw data and segmented data very useful</a:t>
            </a:r>
          </a:p>
          <a:p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smtClean="0"/>
              <a:t>Estimated copy number and </a:t>
            </a:r>
            <a:r>
              <a:rPr lang="en-US" dirty="0" err="1" smtClean="0"/>
              <a:t>ploidy</a:t>
            </a:r>
            <a:r>
              <a:rPr lang="en-US" dirty="0" smtClean="0"/>
              <a:t> model does not always “fit” with my interpretation of the plots</a:t>
            </a:r>
          </a:p>
          <a:p>
            <a:pPr>
              <a:buFont typeface="Courier New"/>
              <a:buChar char="o"/>
            </a:pP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smtClean="0"/>
              <a:t>need more test data</a:t>
            </a:r>
          </a:p>
          <a:p>
            <a:pPr>
              <a:buFont typeface="Courier New"/>
              <a:buChar char="o"/>
            </a:pP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smtClean="0"/>
              <a:t>Test other tools – FACETS , WAVER similar to ASCAT but developed for NGS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227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Copy number variation analysis from NGS data</vt:lpstr>
      <vt:lpstr>SNPs give allele specific information</vt:lpstr>
      <vt:lpstr>Example: Raw data tumor sample</vt:lpstr>
      <vt:lpstr>ASCAT</vt:lpstr>
      <vt:lpstr>ASCAT fits a model of tumor purity and ploidy to the segmented data</vt:lpstr>
      <vt:lpstr>My thoughts so far…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Larsson</dc:creator>
  <cp:lastModifiedBy>Malin Larsson</cp:lastModifiedBy>
  <cp:revision>3</cp:revision>
  <dcterms:created xsi:type="dcterms:W3CDTF">2016-08-17T12:20:28Z</dcterms:created>
  <dcterms:modified xsi:type="dcterms:W3CDTF">2016-08-17T12:39:59Z</dcterms:modified>
</cp:coreProperties>
</file>