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9"/>
  </p:notesMasterIdLst>
  <p:sldIdLst>
    <p:sldId id="256" r:id="rId2"/>
    <p:sldId id="261" r:id="rId3"/>
    <p:sldId id="265" r:id="rId4"/>
    <p:sldId id="266" r:id="rId5"/>
    <p:sldId id="267" r:id="rId6"/>
    <p:sldId id="285" r:id="rId7"/>
    <p:sldId id="271" r:id="rId8"/>
    <p:sldId id="274" r:id="rId9"/>
    <p:sldId id="275" r:id="rId10"/>
    <p:sldId id="276" r:id="rId11"/>
    <p:sldId id="284" r:id="rId12"/>
    <p:sldId id="287" r:id="rId13"/>
    <p:sldId id="286" r:id="rId14"/>
    <p:sldId id="279" r:id="rId15"/>
    <p:sldId id="281" r:id="rId16"/>
    <p:sldId id="282" r:id="rId17"/>
    <p:sldId id="280" r:id="rId18"/>
  </p:sldIdLst>
  <p:sldSz cx="9144000" cy="6858000" type="screen4x3"/>
  <p:notesSz cx="6858000" cy="1828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B98E6-84D0-4C85-8CD9-538C66DAEDFE}" v="3811" dt="2019-12-17T01:26:02.763"/>
    <p1510:client id="{42802C5B-B554-531B-4C29-85D54C20D2B3}" v="483" dt="2019-12-17T04:03:48.690"/>
    <p1510:client id="{53221672-F6E8-4F05-B0D5-5FE85A9BB304}" v="2" dt="2019-12-18T01:55:30.061"/>
    <p1510:client id="{62FBBF17-84EF-7B2E-C422-47B225E1B758}" v="4" dt="2019-12-17T01:33:20.499"/>
    <p1510:client id="{8EF0AC3A-E261-BB07-1144-ACE9C86C6DD6}" v="2" dt="2019-12-18T01:59:37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5B66A-7E5C-42F6-B4C4-38A8EC44B3A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EF5FD-B032-4713-96F2-D1F93A39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Wingdings,Sans-Serif" panose="05000000000000000000" pitchFamily="2" charset="2"/>
              <a:buChar char="§"/>
            </a:pPr>
            <a:r>
              <a:rPr lang="en-US"/>
              <a:t> Added we added another attribute to our dataset. We consolidated quality by:</a:t>
            </a:r>
          </a:p>
          <a:p>
            <a:pPr marL="628650" lvl="1" indent="-285750">
              <a:buClr>
                <a:srgbClr val="C00000"/>
              </a:buClr>
              <a:buFont typeface="Wingdings,Sans-Serif" panose="05000000000000000000" pitchFamily="2" charset="2"/>
              <a:buChar char="§"/>
            </a:pPr>
            <a:r>
              <a:rPr lang="en-US"/>
              <a:t>Mediocre (3-5)</a:t>
            </a:r>
          </a:p>
          <a:p>
            <a:pPr marL="628650" lvl="1" indent="-285750">
              <a:buClr>
                <a:srgbClr val="C00000"/>
              </a:buClr>
              <a:buFont typeface="Wingdings,Sans-Serif" panose="05000000000000000000" pitchFamily="2" charset="2"/>
              <a:buChar char="§"/>
            </a:pPr>
            <a:r>
              <a:rPr lang="en-US"/>
              <a:t>Ok (6)</a:t>
            </a:r>
          </a:p>
          <a:p>
            <a:pPr marL="628650" lvl="1" indent="-285750">
              <a:buClr>
                <a:srgbClr val="C00000"/>
              </a:buClr>
              <a:buFont typeface="Wingdings,Sans-Serif" panose="05000000000000000000" pitchFamily="2" charset="2"/>
              <a:buChar char="§"/>
            </a:pPr>
            <a:r>
              <a:rPr lang="en-US"/>
              <a:t>Excellent (7-9)</a:t>
            </a:r>
          </a:p>
          <a:p>
            <a:pPr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The following variables correlate inversely with quality (i.e. quality decreases as these variables increase in value):</a:t>
            </a:r>
            <a:endParaRPr lang="en-US">
              <a:cs typeface="Calibri"/>
            </a:endParaRP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 chloride:sulphate ratio     </a:t>
            </a:r>
            <a:endParaRPr lang="en-US">
              <a:cs typeface="Calibri" panose="020F0502020204030204"/>
            </a:endParaRP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 volatile acidity    </a:t>
            </a:r>
            <a:endParaRPr lang="en-US">
              <a:cs typeface="Calibri" panose="020F0502020204030204"/>
            </a:endParaRP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chlorides     </a:t>
            </a:r>
            <a:endParaRPr lang="en-US">
              <a:cs typeface="Calibri" panose="020F0502020204030204"/>
            </a:endParaRP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density</a:t>
            </a:r>
            <a:endParaRPr lang="en-US">
              <a:cs typeface="Calibri" panose="020F0502020204030204"/>
            </a:endParaRP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sugar: alcohol ratio</a:t>
            </a:r>
            <a:endParaRPr lang="en-US">
              <a:cs typeface="Calibri" panose="020F0502020204030204"/>
            </a:endParaRPr>
          </a:p>
          <a:p>
            <a:pPr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The following variables correlate with quality (i.e. quality increases as these variables increase in value):</a:t>
            </a: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alcohol content</a:t>
            </a:r>
          </a:p>
          <a:p>
            <a:pPr marL="628650"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free: total sulfure dioxide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graph: shows the correctly and incorrectly classified instances</a:t>
            </a:r>
          </a:p>
          <a:p>
            <a:r>
              <a:rPr lang="en-US"/>
              <a:t>C50 Model</a:t>
            </a:r>
          </a:p>
          <a:p>
            <a:r>
              <a:rPr lang="en-US"/>
              <a:t>146 correctly classified (46%)</a:t>
            </a:r>
          </a:p>
          <a:p>
            <a:r>
              <a:rPr lang="en-US"/>
              <a:t>174 incorrectly classified (54%)</a:t>
            </a:r>
          </a:p>
          <a:p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/>
              <a:t>Tree Model</a:t>
            </a:r>
          </a:p>
          <a:p>
            <a:r>
              <a:rPr lang="en-US"/>
              <a:t>155 correctly classified (48%)</a:t>
            </a:r>
          </a:p>
          <a:p>
            <a:r>
              <a:rPr lang="en-US"/>
              <a:t>165 incorrectly classified (52%)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 RPart Model</a:t>
            </a:r>
          </a:p>
          <a:p>
            <a:r>
              <a:rPr lang="en-US"/>
              <a:t>156 correctly classified (49%)</a:t>
            </a:r>
          </a:p>
          <a:p>
            <a:r>
              <a:rPr lang="en-US"/>
              <a:t>164 incorrectly classified (51%)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Wine Spectators 100 point scale is commonly used industry standard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Proves the test case. A more robust approach would be needed to produce a viable business product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5895" indent="-175895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5895" indent="-175895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simplify the analysis we would concentrate in 5 of the main characteristics of wine by “Wine Folly”</a:t>
            </a:r>
            <a:endParaRPr lang="en-US"/>
          </a:p>
          <a:p>
            <a:pPr marL="176213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acidity:  </a:t>
            </a:r>
            <a:r>
              <a:rPr lang="en-US"/>
              <a:t>Nonvolatile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 acidity</a:t>
            </a:r>
            <a:r>
              <a:rPr lang="en-US"/>
              <a:t>:  Acetic acid. Causes vinegar taste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Citric acid</a:t>
            </a:r>
            <a:r>
              <a:rPr lang="en-US"/>
              <a:t>: Adds 'freshness' and flavor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sugar: </a:t>
            </a:r>
            <a:r>
              <a:rPr lang="en-US"/>
              <a:t> Sugar after fermentation.  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Chlorides</a:t>
            </a:r>
            <a:r>
              <a:rPr lang="en-US"/>
              <a:t>: Salt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sulfur dioxide</a:t>
            </a:r>
            <a:r>
              <a:rPr lang="en-US"/>
              <a:t>: Prevents microbes &amp; oxidation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sulfur dioxide</a:t>
            </a:r>
            <a:r>
              <a:rPr lang="en-US"/>
              <a:t>: Free S02 + Bound S02. @ Free S02 &gt; 50 ppm impacts smell and taste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</a:t>
            </a:r>
            <a:r>
              <a:rPr lang="en-US"/>
              <a:t>: Driven by alcohol % and sugar content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</a:t>
            </a:r>
            <a:r>
              <a:rPr lang="en-US"/>
              <a:t>: Acidic or basic. Where 0  is very acidic and 14 very basic. Most wines are 3-4 on the pH scale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Sulphates</a:t>
            </a:r>
            <a:r>
              <a:rPr lang="en-US"/>
              <a:t>: Associated to S02 gas levels. Aids in preventing microbes &amp; oxidation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Alcohol</a:t>
            </a:r>
            <a:r>
              <a:rPr lang="en-US"/>
              <a:t>: Percent of alcohol content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en-US"/>
              <a:t>: Output variable based on sensory data. Range: 0 - 10</a:t>
            </a:r>
          </a:p>
          <a:p>
            <a:endParaRPr lang="en-US"/>
          </a:p>
          <a:p>
            <a:r>
              <a:rPr lang="en-US"/>
              <a:t>#https://winefolly.com/review/wine-characteristics/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</a:t>
            </a:r>
            <a:r>
              <a:rPr lang="en-US" b="1"/>
              <a:t>Quality</a:t>
            </a:r>
            <a:r>
              <a:rPr lang="en-US"/>
              <a:t> Distributions  with similar means (5.636 vs 5.878) and similar standard deviations (0.8076 vs 0.8856)</a:t>
            </a:r>
          </a:p>
          <a:p>
            <a:r>
              <a:rPr lang="en-US" b="1"/>
              <a:t>Attributes</a:t>
            </a:r>
            <a:r>
              <a:rPr lang="en-US"/>
              <a:t> distributions also similar except for Residual Sugar with means of (2.539 vs 6.391) and standard deviations of (1.41 vs 5.1)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was normalized </a:t>
            </a:r>
            <a:r>
              <a:rPr lang="en-US"/>
              <a:t>in some instances to eliminate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/>
              <a:t>For Red Wine the highest correlations are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Density and Fixed Acidity (r=0.67). </a:t>
            </a:r>
            <a:r>
              <a:rPr lang="en-US" b="1">
                <a:solidFill>
                  <a:srgbClr val="003399"/>
                </a:solidFill>
              </a:rPr>
              <a:t>Positive</a:t>
            </a:r>
            <a:r>
              <a:rPr lang="en-US"/>
              <a:t> Correlation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Fixed Acidity and Citric Acid (r= 0.67) </a:t>
            </a:r>
            <a:r>
              <a:rPr lang="en-US" b="1"/>
              <a:t>Positive</a:t>
            </a:r>
            <a:r>
              <a:rPr lang="en-US"/>
              <a:t> Correlation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Fixed Acidity and pH (r=</a:t>
            </a:r>
            <a:r>
              <a:rPr lang="en-US">
                <a:solidFill>
                  <a:srgbClr val="FF0000"/>
                </a:solidFill>
              </a:rPr>
              <a:t>-0.68</a:t>
            </a:r>
            <a:r>
              <a:rPr lang="en-US"/>
              <a:t>). </a:t>
            </a:r>
            <a:r>
              <a:rPr lang="en-US" b="1"/>
              <a:t>Negative</a:t>
            </a:r>
            <a:r>
              <a:rPr lang="en-US"/>
              <a:t> Correlation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Citric Acid and  Volatile Acidity (r=-0.55) </a:t>
            </a:r>
            <a:r>
              <a:rPr lang="en-US" b="1"/>
              <a:t>Negative</a:t>
            </a:r>
            <a:r>
              <a:rPr lang="en-US"/>
              <a:t> Correlation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The Free Sulfur Dioxide and Total Sulfur Dioxide correlation (r=0.67) is </a:t>
            </a:r>
            <a:r>
              <a:rPr lang="en-US" b="1"/>
              <a:t>insignificant</a:t>
            </a:r>
            <a:r>
              <a:rPr lang="en-US"/>
              <a:t> because free sulfur dioxide is included into the total sulfur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For White Wine, the highest Correlations are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Density and Residual Sugar  (r=0.84) High </a:t>
            </a:r>
            <a:r>
              <a:rPr lang="en-US" b="1"/>
              <a:t>Positive</a:t>
            </a:r>
            <a:r>
              <a:rPr lang="en-US"/>
              <a:t> Correlation. </a:t>
            </a:r>
            <a:r>
              <a:rPr lang="en-US" b="1"/>
              <a:t>Highest of all </a:t>
            </a:r>
            <a:r>
              <a:rPr lang="en-US"/>
              <a:t>if you compare Red and White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Density and Total Sulfur Dioxide (r=0.45). </a:t>
            </a:r>
            <a:r>
              <a:rPr lang="en-US" b="1"/>
              <a:t>Positive</a:t>
            </a:r>
            <a:r>
              <a:rPr lang="en-US"/>
              <a:t> Correlation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Density and Alcohol (r= </a:t>
            </a:r>
            <a:r>
              <a:rPr lang="en-US">
                <a:solidFill>
                  <a:srgbClr val="FF0000"/>
                </a:solidFill>
              </a:rPr>
              <a:t>-0.78</a:t>
            </a:r>
            <a:r>
              <a:rPr lang="en-US"/>
              <a:t>). </a:t>
            </a:r>
            <a:r>
              <a:rPr lang="en-US" b="1"/>
              <a:t>Negative</a:t>
            </a:r>
            <a:r>
              <a:rPr lang="en-US"/>
              <a:t> Correlation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/>
              <a:t>Alcohol and Residual Sugar (r=-0.45) </a:t>
            </a:r>
            <a:r>
              <a:rPr lang="en-US" b="1"/>
              <a:t>Negative</a:t>
            </a:r>
            <a:r>
              <a:rPr lang="en-US"/>
              <a:t>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 acidity</a:t>
            </a:r>
            <a:r>
              <a:rPr lang="en-US"/>
              <a:t>: Causes vinegar taste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Chlorides</a:t>
            </a:r>
            <a:r>
              <a:rPr lang="en-US"/>
              <a:t>: Salt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sulfur dioxide</a:t>
            </a:r>
            <a:r>
              <a:rPr lang="en-US"/>
              <a:t>: Free S02 + Bound S02. @ Free S02 &gt; 50 ppm impacts smell and taste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</a:t>
            </a:r>
            <a:r>
              <a:rPr lang="en-US"/>
              <a:t>: Acidic or basic. Where 0  is very acidic and 14 very basic. Most wines are 3-4 on the pH scale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Sulphates</a:t>
            </a:r>
            <a:r>
              <a:rPr lang="en-US"/>
              <a:t>: Associated to S02 gas levels. Aids in preventing microbes &amp; oxidation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Alcohol</a:t>
            </a:r>
            <a:r>
              <a:rPr lang="en-US"/>
              <a:t>: Percent of alcohol content</a:t>
            </a:r>
          </a:p>
          <a:p>
            <a:pPr marL="176213" lvl="1" indent="-176213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en-US"/>
              <a:t>: Output variable based on sensory data. Range: 0 - 10</a:t>
            </a:r>
          </a:p>
          <a:p>
            <a:pPr marL="0" indent="0">
              <a:buClr>
                <a:srgbClr val="C00000"/>
              </a:buClr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 Added we added another attribute to our dataset. We consolidated quality by:</a:t>
            </a:r>
            <a:endParaRPr lang="en-US"/>
          </a:p>
          <a:p>
            <a:pPr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Mediocre (3-4)</a:t>
            </a:r>
          </a:p>
          <a:p>
            <a:pPr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Ok (5-6)</a:t>
            </a:r>
          </a:p>
          <a:p>
            <a:pPr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Excellent (7-8)</a:t>
            </a:r>
          </a:p>
          <a:p>
            <a:pPr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The following variables correlate inversely with quality (i.e. quality decreases as these variables increase in value):</a:t>
            </a:r>
            <a:endParaRPr lang="en-US">
              <a:cs typeface="Calibri"/>
            </a:endParaRP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 </a:t>
            </a:r>
            <a:r>
              <a:rPr lang="en-US" err="1"/>
              <a:t>chloride:sulphate</a:t>
            </a:r>
            <a:r>
              <a:rPr lang="en-US"/>
              <a:t> ratio     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 volatile acidity    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 </a:t>
            </a:r>
            <a:r>
              <a:rPr lang="en-US" err="1"/>
              <a:t>Volatile:fixed</a:t>
            </a:r>
            <a:r>
              <a:rPr lang="en-US"/>
              <a:t> acidity ratio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 density  </a:t>
            </a:r>
            <a:endParaRPr lang="en-US">
              <a:cs typeface="Calibri" panose="020F0502020204030204"/>
            </a:endParaRPr>
          </a:p>
          <a:p>
            <a:pPr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The following variables correlate with quality (i.e. quality increases as these variables increase in value):</a:t>
            </a: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 alcohol content     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 citric acid</a:t>
            </a:r>
          </a:p>
          <a:p>
            <a:pPr lvl="1">
              <a:buClr>
                <a:srgbClr val="C00000"/>
              </a:buClr>
              <a:buFont typeface="Arial" panose="05000000000000000000" pitchFamily="2" charset="2"/>
              <a:buChar char="•"/>
            </a:pPr>
            <a:r>
              <a:rPr lang="en-US"/>
              <a:t> sulphates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F5FD-B032-4713-96F2-D1F93A39B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5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9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91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2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2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5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91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90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1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4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4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91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91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91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pixabay.com/en/question-mark-question-help-2314125/" TargetMode="External"/><Relationship Id="rId4" Type="http://schemas.microsoft.com/office/2007/relationships/hdphoto" Target="../media/hdphoto2.wdp"/><Relationship Id="rId9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microsoft.com/office/2007/relationships/hdphoto" Target="../media/hdphoto2.wdp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117" y="1432223"/>
            <a:ext cx="4474102" cy="3357976"/>
          </a:xfrm>
        </p:spPr>
        <p:txBody>
          <a:bodyPr anchor="ctr">
            <a:normAutofit/>
          </a:bodyPr>
          <a:lstStyle/>
          <a:p>
            <a:r>
              <a:rPr lang="en-US" sz="6000">
                <a:cs typeface="Calibri Light"/>
              </a:rPr>
              <a:t>predicting wine quality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598" y="5066130"/>
            <a:ext cx="7478179" cy="6687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solidFill>
                  <a:schemeClr val="accent2"/>
                </a:solidFill>
                <a:latin typeface="Rockwell Condensed"/>
              </a:rPr>
              <a:t>FORECASTING RATINGS BASED ON WINE ATTRIBUTES</a:t>
            </a:r>
          </a:p>
        </p:txBody>
      </p:sp>
      <p:pic>
        <p:nvPicPr>
          <p:cNvPr id="7" name="Graphic 6" descr="Wine">
            <a:extLst>
              <a:ext uri="{FF2B5EF4-FFF2-40B4-BE49-F238E27FC236}">
                <a16:creationId xmlns:a16="http://schemas.microsoft.com/office/drawing/2014/main" id="{0EBFA3D6-815A-4360-9276-D630F936C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1337" y="2129123"/>
            <a:ext cx="2562544" cy="2562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42CD22-5902-4509-9679-AE0BEE96F460}"/>
              </a:ext>
            </a:extLst>
          </p:cNvPr>
          <p:cNvSpPr/>
          <p:nvPr/>
        </p:nvSpPr>
        <p:spPr>
          <a:xfrm>
            <a:off x="3591499" y="5463031"/>
            <a:ext cx="52219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Laura </a:t>
            </a:r>
            <a:r>
              <a:rPr lang="en-US" err="1"/>
              <a:t>Larregui</a:t>
            </a:r>
            <a:r>
              <a:rPr lang="en-US"/>
              <a:t>, Angela Garcia, John Christman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</a:t>
            </a:r>
            <a:r>
              <a:rPr lang="en-US"/>
              <a:t>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90C5E58-F6C9-49FA-BB85-E11C6BFC6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90" y="1170039"/>
            <a:ext cx="9016437" cy="57077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C63F07-9649-4FCA-BF6D-CDC9A9B762CE}"/>
              </a:ext>
            </a:extLst>
          </p:cNvPr>
          <p:cNvSpPr/>
          <p:nvPr/>
        </p:nvSpPr>
        <p:spPr>
          <a:xfrm>
            <a:off x="5761703" y="362560"/>
            <a:ext cx="302651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  <a:latin typeface="Rockwell Condensed"/>
              </a:rPr>
              <a:t>WHITE WINE</a:t>
            </a:r>
          </a:p>
        </p:txBody>
      </p:sp>
    </p:spTree>
    <p:extLst>
      <p:ext uri="{BB962C8B-B14F-4D97-AF65-F5344CB8AC3E}">
        <p14:creationId xmlns:p14="http://schemas.microsoft.com/office/powerpoint/2010/main" val="202172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5715" y="-1"/>
            <a:ext cx="915543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9144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48" y="163207"/>
            <a:ext cx="6814455" cy="844018"/>
          </a:xfrm>
        </p:spPr>
        <p:txBody>
          <a:bodyPr anchor="b">
            <a:normAutofit/>
          </a:bodyPr>
          <a:lstStyle/>
          <a:p>
            <a:r>
              <a:rPr lang="en-US" sz="3800">
                <a:cs typeface="Calibri Light"/>
              </a:rPr>
              <a:t>predicting wine quality</a:t>
            </a: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3" y="965429"/>
            <a:ext cx="6789420" cy="36448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>
                <a:solidFill>
                  <a:schemeClr val="accent2"/>
                </a:solidFill>
                <a:latin typeface="Rockwell Condensed"/>
              </a:rPr>
              <a:t>PREDICTIONS RED WINE - </a:t>
            </a:r>
            <a:r>
              <a:rPr lang="en-US" sz="2600">
                <a:solidFill>
                  <a:schemeClr val="accent2"/>
                </a:solidFill>
                <a:latin typeface="Rockwell Condensed"/>
              </a:rPr>
              <a:t>RPART</a:t>
            </a:r>
            <a:endParaRPr lang="en-US" sz="2400">
              <a:solidFill>
                <a:schemeClr val="accent2"/>
              </a:solidFill>
              <a:latin typeface="Rockwell Condensed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5FB94FF-D0A2-4308-A36B-ED6F450BAB68}"/>
              </a:ext>
            </a:extLst>
          </p:cNvPr>
          <p:cNvSpPr/>
          <p:nvPr/>
        </p:nvSpPr>
        <p:spPr>
          <a:xfrm>
            <a:off x="0" y="1451560"/>
            <a:ext cx="9144000" cy="2795975"/>
          </a:xfrm>
          <a:prstGeom prst="rect">
            <a:avLst/>
          </a:prstGeom>
          <a:blipFill dpi="0" rotWithShape="1">
            <a:blip r:embed="rId5">
              <a:alphaModFix amt="66000"/>
              <a:duotone>
                <a:schemeClr val="lt1">
                  <a:tint val="75000"/>
                  <a:shade val="58000"/>
                  <a:satMod val="120000"/>
                </a:schemeClr>
                <a:schemeClr val="lt1">
                  <a:tint val="50000"/>
                  <a:shade val="96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DE8DE5-50D9-4372-ABDB-D07DB6AB5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56" y="1446716"/>
            <a:ext cx="8796067" cy="54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3B819C-1ACC-434C-B89A-1286B49CFF83}"/>
              </a:ext>
            </a:extLst>
          </p:cNvPr>
          <p:cNvSpPr/>
          <p:nvPr/>
        </p:nvSpPr>
        <p:spPr>
          <a:xfrm>
            <a:off x="359" y="1157280"/>
            <a:ext cx="6210300" cy="5700720"/>
          </a:xfrm>
          <a:prstGeom prst="rect">
            <a:avLst/>
          </a:prstGeom>
          <a:blipFill dpi="0" rotWithShape="1">
            <a:blip r:embed="rId3">
              <a:alphaModFix amt="49000"/>
              <a:duotone>
                <a:schemeClr val="lt1">
                  <a:tint val="75000"/>
                  <a:shade val="58000"/>
                  <a:satMod val="120000"/>
                </a:schemeClr>
                <a:schemeClr val="lt1">
                  <a:tint val="50000"/>
                  <a:shade val="96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B70523F-2DFA-4E08-BFA0-3F2B7107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97289"/>
              </p:ext>
            </p:extLst>
          </p:nvPr>
        </p:nvGraphicFramePr>
        <p:xfrm>
          <a:off x="620778" y="5201609"/>
          <a:ext cx="5120640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6253297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0323563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28604067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5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7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002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505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9C4E1C-863D-4587-AFF1-4E624B426CD0}"/>
              </a:ext>
            </a:extLst>
          </p:cNvPr>
          <p:cNvSpPr/>
          <p:nvPr/>
        </p:nvSpPr>
        <p:spPr>
          <a:xfrm>
            <a:off x="184857" y="173033"/>
            <a:ext cx="459042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Calibri Light"/>
              </a:rPr>
              <a:t>predicting wine quality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D57457D-9233-4AD9-BEEA-956ECF6F1F41}"/>
              </a:ext>
            </a:extLst>
          </p:cNvPr>
          <p:cNvSpPr txBox="1">
            <a:spLocks/>
          </p:cNvSpPr>
          <p:nvPr/>
        </p:nvSpPr>
        <p:spPr>
          <a:xfrm>
            <a:off x="251532" y="734065"/>
            <a:ext cx="6789420" cy="364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  <a:latin typeface="Rockwell Condensed"/>
              </a:rPr>
              <a:t>PREDICTING RED WINE – RPART (CONT.)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644235-6016-400E-8310-07BCA46A0E8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395157" y="511587"/>
            <a:ext cx="2400300" cy="73645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700">
                <a:ea typeface="+mn-lt"/>
                <a:cs typeface="+mn-lt"/>
              </a:rPr>
              <a:t>C50 Model</a:t>
            </a: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146 correctly classified (46%)</a:t>
            </a: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174 incorrectly classified (54%)</a:t>
            </a:r>
          </a:p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700">
                <a:ea typeface="+mn-lt"/>
                <a:cs typeface="+mn-lt"/>
              </a:rPr>
              <a:t>Tree Model</a:t>
            </a: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155 correctly classified (48%)</a:t>
            </a: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165 incorrectly classified (52%)</a:t>
            </a:r>
          </a:p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700">
                <a:ea typeface="+mn-lt"/>
                <a:cs typeface="+mn-lt"/>
              </a:rPr>
              <a:t> RPart Model</a:t>
            </a: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156 correctly classified (49%)</a:t>
            </a: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164 incorrectly classified (51%)</a:t>
            </a:r>
            <a:endParaRPr lang="en-US" sz="1550"/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the area under the curve value for the tree model = 0.730739</a:t>
            </a:r>
            <a:endParaRPr lang="en-US" sz="1550">
              <a:solidFill>
                <a:schemeClr val="tx1"/>
              </a:solidFill>
            </a:endParaRPr>
          </a:p>
          <a:p>
            <a:pPr marL="742950" lvl="1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r>
              <a:rPr lang="en-US" sz="1550">
                <a:ea typeface="+mn-lt"/>
                <a:cs typeface="+mn-lt"/>
              </a:rPr>
              <a:t>the misclassification error for this model is 51.25%</a:t>
            </a:r>
            <a:endParaRPr lang="en-US" sz="155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C17515D-CE04-4033-B649-51EDC88E7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51" y="1159170"/>
            <a:ext cx="6222519" cy="38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5715" y="-1"/>
            <a:ext cx="915543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9144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48" y="163207"/>
            <a:ext cx="6814455" cy="844018"/>
          </a:xfrm>
        </p:spPr>
        <p:txBody>
          <a:bodyPr anchor="b">
            <a:normAutofit/>
          </a:bodyPr>
          <a:lstStyle/>
          <a:p>
            <a:r>
              <a:rPr lang="en-US" sz="3800">
                <a:cs typeface="Calibri Light"/>
              </a:rPr>
              <a:t>predicting wine quality</a:t>
            </a: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3" y="965429"/>
            <a:ext cx="6789420" cy="36448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>
                <a:solidFill>
                  <a:schemeClr val="accent2"/>
                </a:solidFill>
                <a:latin typeface="Rockwell Condensed"/>
              </a:rPr>
              <a:t>PREDICTIONS WHITE WINE - </a:t>
            </a:r>
            <a:r>
              <a:rPr lang="en-US" sz="2600">
                <a:solidFill>
                  <a:schemeClr val="accent2"/>
                </a:solidFill>
                <a:latin typeface="Rockwell Condensed"/>
              </a:rPr>
              <a:t>RPART</a:t>
            </a:r>
            <a:endParaRPr lang="en-US" sz="2400">
              <a:solidFill>
                <a:schemeClr val="accent2"/>
              </a:solidFill>
              <a:latin typeface="Rockwell Condensed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5FB94FF-D0A2-4308-A36B-ED6F450BAB68}"/>
              </a:ext>
            </a:extLst>
          </p:cNvPr>
          <p:cNvSpPr/>
          <p:nvPr/>
        </p:nvSpPr>
        <p:spPr>
          <a:xfrm>
            <a:off x="0" y="1451560"/>
            <a:ext cx="9144000" cy="2795975"/>
          </a:xfrm>
          <a:prstGeom prst="rect">
            <a:avLst/>
          </a:prstGeom>
          <a:blipFill dpi="0" rotWithShape="1">
            <a:blip r:embed="rId5">
              <a:alphaModFix amt="66000"/>
              <a:duotone>
                <a:schemeClr val="lt1">
                  <a:tint val="75000"/>
                  <a:shade val="58000"/>
                  <a:satMod val="120000"/>
                </a:schemeClr>
                <a:schemeClr val="lt1">
                  <a:tint val="50000"/>
                  <a:shade val="96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6D4C672-8C47-4427-B1E8-051DA15F9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8" y="1346075"/>
            <a:ext cx="9097992" cy="56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2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3B819C-1ACC-434C-B89A-1286B49CFF83}"/>
              </a:ext>
            </a:extLst>
          </p:cNvPr>
          <p:cNvSpPr/>
          <p:nvPr/>
        </p:nvSpPr>
        <p:spPr>
          <a:xfrm>
            <a:off x="359" y="1157280"/>
            <a:ext cx="6210300" cy="5700720"/>
          </a:xfrm>
          <a:prstGeom prst="rect">
            <a:avLst/>
          </a:prstGeom>
          <a:blipFill dpi="0" rotWithShape="1">
            <a:blip r:embed="rId2">
              <a:alphaModFix amt="49000"/>
              <a:duotone>
                <a:schemeClr val="lt1">
                  <a:tint val="75000"/>
                  <a:shade val="58000"/>
                  <a:satMod val="120000"/>
                </a:schemeClr>
                <a:schemeClr val="lt1">
                  <a:tint val="50000"/>
                  <a:shade val="96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B70523F-2DFA-4E08-BFA0-3F2B7107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483"/>
              </p:ext>
            </p:extLst>
          </p:nvPr>
        </p:nvGraphicFramePr>
        <p:xfrm>
          <a:off x="620778" y="5201609"/>
          <a:ext cx="5120640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6253297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0323563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28604067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5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7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002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505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9C4E1C-863D-4587-AFF1-4E624B426CD0}"/>
              </a:ext>
            </a:extLst>
          </p:cNvPr>
          <p:cNvSpPr/>
          <p:nvPr/>
        </p:nvSpPr>
        <p:spPr>
          <a:xfrm>
            <a:off x="184857" y="173033"/>
            <a:ext cx="459042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cap="all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Calibri Light"/>
              </a:rPr>
              <a:t>predicting wine quality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D57457D-9233-4AD9-BEEA-956ECF6F1F41}"/>
              </a:ext>
            </a:extLst>
          </p:cNvPr>
          <p:cNvSpPr txBox="1">
            <a:spLocks/>
          </p:cNvSpPr>
          <p:nvPr/>
        </p:nvSpPr>
        <p:spPr>
          <a:xfrm>
            <a:off x="251532" y="734065"/>
            <a:ext cx="6789420" cy="364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  <a:latin typeface="Rockwell Condensed"/>
              </a:rPr>
              <a:t>DECISION TREES WHITE WINE – RPART (CONT.)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644235-6016-400E-8310-07BCA46A0E8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423912" y="238417"/>
            <a:ext cx="2644715" cy="78477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C50 Model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557 correctly classified (57%)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423  incorrectly classified (43%)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Tree Model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557 correctly classified (57%)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423 incorrectly classified (43%)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 RPart Model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557correctly classified (57%)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423incorrectly classified (43%)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the area under the curve value for the tree model = 0.6935567</a:t>
            </a:r>
            <a:endParaRPr lang="en-US" sz="170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Font typeface="Arial,Sans-Serif" pitchFamily="2" charset="2"/>
              <a:buChar char="•"/>
            </a:pPr>
            <a:r>
              <a:rPr lang="en-US" sz="1700"/>
              <a:t>the misclassification error for this model is 40%</a:t>
            </a:r>
            <a:endParaRPr lang="en-US" sz="1700">
              <a:ea typeface="+mn-lt"/>
              <a:cs typeface="+mn-lt"/>
            </a:endParaRPr>
          </a:p>
          <a:p>
            <a:pPr marL="742950" indent="-285750">
              <a:buClr>
                <a:schemeClr val="accent2"/>
              </a:buClr>
              <a:buFont typeface="Arial" pitchFamily="2" charset="2"/>
              <a:buChar char="•"/>
            </a:pPr>
            <a:endParaRPr lang="en-US" sz="17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Clr>
                <a:schemeClr val="accent2"/>
              </a:buClr>
              <a:buFont typeface="Arial" pitchFamily="2" charset="2"/>
              <a:buChar char="•"/>
            </a:pPr>
            <a:endParaRPr lang="en-US" sz="1700"/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buClr>
                <a:schemeClr val="accent2"/>
              </a:buClr>
            </a:pPr>
            <a:endParaRPr lang="en-US" sz="17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5B4EAD-B607-4562-A81D-06FB18009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0" y="1159169"/>
            <a:ext cx="6222520" cy="38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602871" y="252513"/>
            <a:ext cx="3652604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Rockwell Condensed"/>
              </a:rPr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ACF53F-71E7-4C22-A22C-AF16E2B80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03" y="897265"/>
            <a:ext cx="4006515" cy="2744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9A7DA-1CA2-4E8B-BE3D-4D80E8A9316F}"/>
              </a:ext>
            </a:extLst>
          </p:cNvPr>
          <p:cNvSpPr txBox="1"/>
          <p:nvPr/>
        </p:nvSpPr>
        <p:spPr>
          <a:xfrm>
            <a:off x="5654842" y="8903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404040"/>
                </a:solidFill>
              </a:rPr>
              <a:t>Red Wine Quality</a:t>
            </a:r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E29AC-D1AE-41CB-AA2E-2771719EE5EF}"/>
              </a:ext>
            </a:extLst>
          </p:cNvPr>
          <p:cNvSpPr txBox="1"/>
          <p:nvPr/>
        </p:nvSpPr>
        <p:spPr>
          <a:xfrm>
            <a:off x="5626100" y="1492606"/>
            <a:ext cx="3517900" cy="181588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 Narrow"/>
              </a:rPr>
              <a:t>Inputs</a:t>
            </a:r>
            <a:r>
              <a:rPr lang="en-US" sz="1600">
                <a:latin typeface="Arial Narrow"/>
              </a:rPr>
              <a:t>: </a:t>
            </a:r>
            <a:r>
              <a:rPr lang="en-US" sz="1600" i="1">
                <a:latin typeface="Arial Narrow"/>
              </a:rPr>
              <a:t>Volatile Acidity, Chlorides, Total Sulfur Dioxide, pH, Sulphates, Alcohol</a:t>
            </a:r>
          </a:p>
          <a:p>
            <a:r>
              <a:rPr lang="en-US" sz="1600">
                <a:latin typeface="Arial Narrow"/>
              </a:rPr>
              <a:t>Type of random forest: </a:t>
            </a:r>
            <a:r>
              <a:rPr lang="en-US" sz="1600" b="1">
                <a:latin typeface="Arial Narrow"/>
              </a:rPr>
              <a:t>regression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Number of trees: 500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No. of variables tried at each split: 6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Mean of squared residuals: </a:t>
            </a:r>
            <a:r>
              <a:rPr lang="en-US" sz="1600" b="1">
                <a:latin typeface="Arial Narrow"/>
              </a:rPr>
              <a:t>0.3395346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 % Var explained: </a:t>
            </a:r>
            <a:r>
              <a:rPr lang="en-US" sz="1600" b="1">
                <a:latin typeface="Arial Narrow"/>
              </a:rPr>
              <a:t>45.98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1B06C51-D8F8-4AE4-8665-D2D6B28E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4283"/>
              </p:ext>
            </p:extLst>
          </p:nvPr>
        </p:nvGraphicFramePr>
        <p:xfrm>
          <a:off x="5626094" y="3471641"/>
          <a:ext cx="3517900" cy="15144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50101648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1914933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533964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Attribute 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%</a:t>
                      </a:r>
                      <a:r>
                        <a:rPr lang="en-US" sz="1200" err="1">
                          <a:effectLst/>
                        </a:rPr>
                        <a:t>IncMSE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IncNodePurity 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195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volatile.acidity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 36.57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      108.43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6806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chlorides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 32.11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        75.05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296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ttal.sulfur.dioxide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 35.96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        83.64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9978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pH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 23.77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        64.96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3116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sulphates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 52.47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      107.80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4731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alcohol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 79.27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              233.21 </a:t>
                      </a:r>
                      <a:endParaRPr lang="en-US" sz="1200"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97051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E268A35-23DB-4977-9E0A-F79AE4FBE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5" y="3887115"/>
            <a:ext cx="4074834" cy="2731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52532-FE96-4BCC-8FB2-213C211EF952}"/>
              </a:ext>
            </a:extLst>
          </p:cNvPr>
          <p:cNvSpPr/>
          <p:nvPr/>
        </p:nvSpPr>
        <p:spPr>
          <a:xfrm>
            <a:off x="4370091" y="5229361"/>
            <a:ext cx="2387600" cy="1200329"/>
          </a:xfrm>
          <a:custGeom>
            <a:avLst/>
            <a:gdLst>
              <a:gd name="connsiteX0" fmla="*/ 0 w 2387600"/>
              <a:gd name="connsiteY0" fmla="*/ 0 h 1200329"/>
              <a:gd name="connsiteX1" fmla="*/ 573024 w 2387600"/>
              <a:gd name="connsiteY1" fmla="*/ 0 h 1200329"/>
              <a:gd name="connsiteX2" fmla="*/ 1169924 w 2387600"/>
              <a:gd name="connsiteY2" fmla="*/ 0 h 1200329"/>
              <a:gd name="connsiteX3" fmla="*/ 1695196 w 2387600"/>
              <a:gd name="connsiteY3" fmla="*/ 0 h 1200329"/>
              <a:gd name="connsiteX4" fmla="*/ 2387600 w 2387600"/>
              <a:gd name="connsiteY4" fmla="*/ 0 h 1200329"/>
              <a:gd name="connsiteX5" fmla="*/ 2387600 w 2387600"/>
              <a:gd name="connsiteY5" fmla="*/ 576158 h 1200329"/>
              <a:gd name="connsiteX6" fmla="*/ 2387600 w 2387600"/>
              <a:gd name="connsiteY6" fmla="*/ 1200329 h 1200329"/>
              <a:gd name="connsiteX7" fmla="*/ 1790700 w 2387600"/>
              <a:gd name="connsiteY7" fmla="*/ 1200329 h 1200329"/>
              <a:gd name="connsiteX8" fmla="*/ 1241552 w 2387600"/>
              <a:gd name="connsiteY8" fmla="*/ 1200329 h 1200329"/>
              <a:gd name="connsiteX9" fmla="*/ 596900 w 2387600"/>
              <a:gd name="connsiteY9" fmla="*/ 1200329 h 1200329"/>
              <a:gd name="connsiteX10" fmla="*/ 0 w 2387600"/>
              <a:gd name="connsiteY10" fmla="*/ 1200329 h 1200329"/>
              <a:gd name="connsiteX11" fmla="*/ 0 w 2387600"/>
              <a:gd name="connsiteY11" fmla="*/ 624171 h 1200329"/>
              <a:gd name="connsiteX12" fmla="*/ 0 w 2387600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7600" h="1200329" fill="none" extrusionOk="0">
                <a:moveTo>
                  <a:pt x="0" y="0"/>
                </a:moveTo>
                <a:cubicBezTo>
                  <a:pt x="122102" y="-13212"/>
                  <a:pt x="381143" y="-22455"/>
                  <a:pt x="573024" y="0"/>
                </a:cubicBezTo>
                <a:cubicBezTo>
                  <a:pt x="764905" y="22455"/>
                  <a:pt x="1034604" y="20368"/>
                  <a:pt x="1169924" y="0"/>
                </a:cubicBezTo>
                <a:cubicBezTo>
                  <a:pt x="1305244" y="-20368"/>
                  <a:pt x="1526740" y="-20354"/>
                  <a:pt x="1695196" y="0"/>
                </a:cubicBezTo>
                <a:cubicBezTo>
                  <a:pt x="1863652" y="20354"/>
                  <a:pt x="2187663" y="-16651"/>
                  <a:pt x="2387600" y="0"/>
                </a:cubicBezTo>
                <a:cubicBezTo>
                  <a:pt x="2393955" y="179215"/>
                  <a:pt x="2396047" y="454645"/>
                  <a:pt x="2387600" y="576158"/>
                </a:cubicBezTo>
                <a:cubicBezTo>
                  <a:pt x="2379153" y="697671"/>
                  <a:pt x="2379663" y="912569"/>
                  <a:pt x="2387600" y="1200329"/>
                </a:cubicBezTo>
                <a:cubicBezTo>
                  <a:pt x="2100161" y="1187791"/>
                  <a:pt x="1910472" y="1227480"/>
                  <a:pt x="1790700" y="1200329"/>
                </a:cubicBezTo>
                <a:cubicBezTo>
                  <a:pt x="1670928" y="1173178"/>
                  <a:pt x="1353110" y="1204708"/>
                  <a:pt x="1241552" y="1200329"/>
                </a:cubicBezTo>
                <a:cubicBezTo>
                  <a:pt x="1129994" y="1195950"/>
                  <a:pt x="894008" y="1171131"/>
                  <a:pt x="596900" y="1200329"/>
                </a:cubicBezTo>
                <a:cubicBezTo>
                  <a:pt x="299792" y="1229527"/>
                  <a:pt x="138313" y="1222376"/>
                  <a:pt x="0" y="1200329"/>
                </a:cubicBezTo>
                <a:cubicBezTo>
                  <a:pt x="-13388" y="952139"/>
                  <a:pt x="-12171" y="770015"/>
                  <a:pt x="0" y="624171"/>
                </a:cubicBezTo>
                <a:cubicBezTo>
                  <a:pt x="12171" y="478327"/>
                  <a:pt x="-5733" y="238557"/>
                  <a:pt x="0" y="0"/>
                </a:cubicBezTo>
                <a:close/>
              </a:path>
              <a:path w="2387600" h="1200329" stroke="0" extrusionOk="0">
                <a:moveTo>
                  <a:pt x="0" y="0"/>
                </a:moveTo>
                <a:cubicBezTo>
                  <a:pt x="271000" y="18227"/>
                  <a:pt x="434724" y="-11680"/>
                  <a:pt x="596900" y="0"/>
                </a:cubicBezTo>
                <a:cubicBezTo>
                  <a:pt x="759076" y="11680"/>
                  <a:pt x="925918" y="-13895"/>
                  <a:pt x="1217676" y="0"/>
                </a:cubicBezTo>
                <a:cubicBezTo>
                  <a:pt x="1509434" y="13895"/>
                  <a:pt x="1629330" y="-1485"/>
                  <a:pt x="1742948" y="0"/>
                </a:cubicBezTo>
                <a:cubicBezTo>
                  <a:pt x="1856566" y="1485"/>
                  <a:pt x="2171999" y="-1248"/>
                  <a:pt x="2387600" y="0"/>
                </a:cubicBezTo>
                <a:cubicBezTo>
                  <a:pt x="2384081" y="141754"/>
                  <a:pt x="2391226" y="448002"/>
                  <a:pt x="2387600" y="564155"/>
                </a:cubicBezTo>
                <a:cubicBezTo>
                  <a:pt x="2383974" y="680308"/>
                  <a:pt x="2407490" y="1054023"/>
                  <a:pt x="2387600" y="1200329"/>
                </a:cubicBezTo>
                <a:cubicBezTo>
                  <a:pt x="2198128" y="1217184"/>
                  <a:pt x="1981192" y="1180971"/>
                  <a:pt x="1862328" y="1200329"/>
                </a:cubicBezTo>
                <a:cubicBezTo>
                  <a:pt x="1743464" y="1219687"/>
                  <a:pt x="1477248" y="1201570"/>
                  <a:pt x="1265428" y="1200329"/>
                </a:cubicBezTo>
                <a:cubicBezTo>
                  <a:pt x="1053608" y="1199088"/>
                  <a:pt x="875755" y="1217582"/>
                  <a:pt x="620776" y="1200329"/>
                </a:cubicBezTo>
                <a:cubicBezTo>
                  <a:pt x="365797" y="1183076"/>
                  <a:pt x="197877" y="1204282"/>
                  <a:pt x="0" y="1200329"/>
                </a:cubicBezTo>
                <a:cubicBezTo>
                  <a:pt x="-12023" y="1049579"/>
                  <a:pt x="-5795" y="759817"/>
                  <a:pt x="0" y="624171"/>
                </a:cubicBezTo>
                <a:cubicBezTo>
                  <a:pt x="5795" y="488525"/>
                  <a:pt x="-4793" y="18197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7961755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/>
              <a:t>The mean of values where the predicted value equals actual is </a:t>
            </a:r>
            <a:r>
              <a:rPr lang="en-US">
                <a:solidFill>
                  <a:srgbClr val="0070C0"/>
                </a:solidFill>
              </a:rPr>
              <a:t>0.625</a:t>
            </a:r>
          </a:p>
        </p:txBody>
      </p:sp>
      <p:pic>
        <p:nvPicPr>
          <p:cNvPr id="18" name="Graphic 17" descr="Wine">
            <a:extLst>
              <a:ext uri="{FF2B5EF4-FFF2-40B4-BE49-F238E27FC236}">
                <a16:creationId xmlns:a16="http://schemas.microsoft.com/office/drawing/2014/main" id="{8E3B7E8F-93C4-46DA-AE40-215BF6FF6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7468" y="5608352"/>
            <a:ext cx="849929" cy="8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602871" y="252513"/>
            <a:ext cx="3652604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Rockwell Condensed"/>
              </a:rPr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9A7DA-1CA2-4E8B-BE3D-4D80E8A9316F}"/>
              </a:ext>
            </a:extLst>
          </p:cNvPr>
          <p:cNvSpPr txBox="1"/>
          <p:nvPr/>
        </p:nvSpPr>
        <p:spPr>
          <a:xfrm>
            <a:off x="5654842" y="8903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404040"/>
                </a:solidFill>
              </a:rPr>
              <a:t>White Wine Quality</a:t>
            </a:r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E29AC-D1AE-41CB-AA2E-2771719EE5EF}"/>
              </a:ext>
            </a:extLst>
          </p:cNvPr>
          <p:cNvSpPr txBox="1"/>
          <p:nvPr/>
        </p:nvSpPr>
        <p:spPr>
          <a:xfrm>
            <a:off x="5626100" y="1492606"/>
            <a:ext cx="3517900" cy="2062103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 Narrow"/>
              </a:rPr>
              <a:t>Inputs</a:t>
            </a:r>
            <a:r>
              <a:rPr lang="en-US" sz="1600">
                <a:latin typeface="Arial Narrow"/>
              </a:rPr>
              <a:t>: Volatile Acidity, Residual sugar, Free Sulfur Dioxide, Density, pH, Sulphates, Alcohol</a:t>
            </a:r>
          </a:p>
          <a:p>
            <a:r>
              <a:rPr lang="en-US" sz="1600">
                <a:latin typeface="Arial Narrow"/>
              </a:rPr>
              <a:t>Type of random forest: </a:t>
            </a:r>
            <a:r>
              <a:rPr lang="en-US" sz="1600" b="1">
                <a:latin typeface="Arial Narrow"/>
              </a:rPr>
              <a:t>regression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Number of trees: 500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No. of variables tried at each split: 6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Mean of squared residuals: </a:t>
            </a:r>
            <a:r>
              <a:rPr lang="en-US" sz="1600" b="1">
                <a:latin typeface="Arial Narrow"/>
              </a:rPr>
              <a:t>0.4033124</a:t>
            </a:r>
            <a:br>
              <a:rPr lang="en-US" sz="1600">
                <a:latin typeface="Arial Narrow"/>
              </a:rPr>
            </a:br>
            <a:r>
              <a:rPr lang="en-US" sz="1600">
                <a:latin typeface="Arial Narrow"/>
              </a:rPr>
              <a:t> % Var explained: </a:t>
            </a:r>
            <a:r>
              <a:rPr lang="en-US" sz="1600" b="1">
                <a:latin typeface="Arial Narrow"/>
              </a:rPr>
              <a:t>49.55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52532-FE96-4BCC-8FB2-213C211EF952}"/>
              </a:ext>
            </a:extLst>
          </p:cNvPr>
          <p:cNvSpPr/>
          <p:nvPr/>
        </p:nvSpPr>
        <p:spPr>
          <a:xfrm>
            <a:off x="4132688" y="5455582"/>
            <a:ext cx="2387600" cy="1200329"/>
          </a:xfrm>
          <a:custGeom>
            <a:avLst/>
            <a:gdLst>
              <a:gd name="connsiteX0" fmla="*/ 0 w 2387600"/>
              <a:gd name="connsiteY0" fmla="*/ 0 h 1200329"/>
              <a:gd name="connsiteX1" fmla="*/ 573024 w 2387600"/>
              <a:gd name="connsiteY1" fmla="*/ 0 h 1200329"/>
              <a:gd name="connsiteX2" fmla="*/ 1169924 w 2387600"/>
              <a:gd name="connsiteY2" fmla="*/ 0 h 1200329"/>
              <a:gd name="connsiteX3" fmla="*/ 1695196 w 2387600"/>
              <a:gd name="connsiteY3" fmla="*/ 0 h 1200329"/>
              <a:gd name="connsiteX4" fmla="*/ 2387600 w 2387600"/>
              <a:gd name="connsiteY4" fmla="*/ 0 h 1200329"/>
              <a:gd name="connsiteX5" fmla="*/ 2387600 w 2387600"/>
              <a:gd name="connsiteY5" fmla="*/ 576158 h 1200329"/>
              <a:gd name="connsiteX6" fmla="*/ 2387600 w 2387600"/>
              <a:gd name="connsiteY6" fmla="*/ 1200329 h 1200329"/>
              <a:gd name="connsiteX7" fmla="*/ 1790700 w 2387600"/>
              <a:gd name="connsiteY7" fmla="*/ 1200329 h 1200329"/>
              <a:gd name="connsiteX8" fmla="*/ 1241552 w 2387600"/>
              <a:gd name="connsiteY8" fmla="*/ 1200329 h 1200329"/>
              <a:gd name="connsiteX9" fmla="*/ 596900 w 2387600"/>
              <a:gd name="connsiteY9" fmla="*/ 1200329 h 1200329"/>
              <a:gd name="connsiteX10" fmla="*/ 0 w 2387600"/>
              <a:gd name="connsiteY10" fmla="*/ 1200329 h 1200329"/>
              <a:gd name="connsiteX11" fmla="*/ 0 w 2387600"/>
              <a:gd name="connsiteY11" fmla="*/ 624171 h 1200329"/>
              <a:gd name="connsiteX12" fmla="*/ 0 w 2387600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7600" h="1200329" fill="none" extrusionOk="0">
                <a:moveTo>
                  <a:pt x="0" y="0"/>
                </a:moveTo>
                <a:cubicBezTo>
                  <a:pt x="122102" y="-13212"/>
                  <a:pt x="381143" y="-22455"/>
                  <a:pt x="573024" y="0"/>
                </a:cubicBezTo>
                <a:cubicBezTo>
                  <a:pt x="764905" y="22455"/>
                  <a:pt x="1034604" y="20368"/>
                  <a:pt x="1169924" y="0"/>
                </a:cubicBezTo>
                <a:cubicBezTo>
                  <a:pt x="1305244" y="-20368"/>
                  <a:pt x="1526740" y="-20354"/>
                  <a:pt x="1695196" y="0"/>
                </a:cubicBezTo>
                <a:cubicBezTo>
                  <a:pt x="1863652" y="20354"/>
                  <a:pt x="2187663" y="-16651"/>
                  <a:pt x="2387600" y="0"/>
                </a:cubicBezTo>
                <a:cubicBezTo>
                  <a:pt x="2393955" y="179215"/>
                  <a:pt x="2396047" y="454645"/>
                  <a:pt x="2387600" y="576158"/>
                </a:cubicBezTo>
                <a:cubicBezTo>
                  <a:pt x="2379153" y="697671"/>
                  <a:pt x="2379663" y="912569"/>
                  <a:pt x="2387600" y="1200329"/>
                </a:cubicBezTo>
                <a:cubicBezTo>
                  <a:pt x="2100161" y="1187791"/>
                  <a:pt x="1910472" y="1227480"/>
                  <a:pt x="1790700" y="1200329"/>
                </a:cubicBezTo>
                <a:cubicBezTo>
                  <a:pt x="1670928" y="1173178"/>
                  <a:pt x="1353110" y="1204708"/>
                  <a:pt x="1241552" y="1200329"/>
                </a:cubicBezTo>
                <a:cubicBezTo>
                  <a:pt x="1129994" y="1195950"/>
                  <a:pt x="894008" y="1171131"/>
                  <a:pt x="596900" y="1200329"/>
                </a:cubicBezTo>
                <a:cubicBezTo>
                  <a:pt x="299792" y="1229527"/>
                  <a:pt x="138313" y="1222376"/>
                  <a:pt x="0" y="1200329"/>
                </a:cubicBezTo>
                <a:cubicBezTo>
                  <a:pt x="-13388" y="952139"/>
                  <a:pt x="-12171" y="770015"/>
                  <a:pt x="0" y="624171"/>
                </a:cubicBezTo>
                <a:cubicBezTo>
                  <a:pt x="12171" y="478327"/>
                  <a:pt x="-5733" y="238557"/>
                  <a:pt x="0" y="0"/>
                </a:cubicBezTo>
                <a:close/>
              </a:path>
              <a:path w="2387600" h="1200329" stroke="0" extrusionOk="0">
                <a:moveTo>
                  <a:pt x="0" y="0"/>
                </a:moveTo>
                <a:cubicBezTo>
                  <a:pt x="271000" y="18227"/>
                  <a:pt x="434724" y="-11680"/>
                  <a:pt x="596900" y="0"/>
                </a:cubicBezTo>
                <a:cubicBezTo>
                  <a:pt x="759076" y="11680"/>
                  <a:pt x="925918" y="-13895"/>
                  <a:pt x="1217676" y="0"/>
                </a:cubicBezTo>
                <a:cubicBezTo>
                  <a:pt x="1509434" y="13895"/>
                  <a:pt x="1629330" y="-1485"/>
                  <a:pt x="1742948" y="0"/>
                </a:cubicBezTo>
                <a:cubicBezTo>
                  <a:pt x="1856566" y="1485"/>
                  <a:pt x="2171999" y="-1248"/>
                  <a:pt x="2387600" y="0"/>
                </a:cubicBezTo>
                <a:cubicBezTo>
                  <a:pt x="2384081" y="141754"/>
                  <a:pt x="2391226" y="448002"/>
                  <a:pt x="2387600" y="564155"/>
                </a:cubicBezTo>
                <a:cubicBezTo>
                  <a:pt x="2383974" y="680308"/>
                  <a:pt x="2407490" y="1054023"/>
                  <a:pt x="2387600" y="1200329"/>
                </a:cubicBezTo>
                <a:cubicBezTo>
                  <a:pt x="2198128" y="1217184"/>
                  <a:pt x="1981192" y="1180971"/>
                  <a:pt x="1862328" y="1200329"/>
                </a:cubicBezTo>
                <a:cubicBezTo>
                  <a:pt x="1743464" y="1219687"/>
                  <a:pt x="1477248" y="1201570"/>
                  <a:pt x="1265428" y="1200329"/>
                </a:cubicBezTo>
                <a:cubicBezTo>
                  <a:pt x="1053608" y="1199088"/>
                  <a:pt x="875755" y="1217582"/>
                  <a:pt x="620776" y="1200329"/>
                </a:cubicBezTo>
                <a:cubicBezTo>
                  <a:pt x="365797" y="1183076"/>
                  <a:pt x="197877" y="1204282"/>
                  <a:pt x="0" y="1200329"/>
                </a:cubicBezTo>
                <a:cubicBezTo>
                  <a:pt x="-12023" y="1049579"/>
                  <a:pt x="-5795" y="759817"/>
                  <a:pt x="0" y="624171"/>
                </a:cubicBezTo>
                <a:cubicBezTo>
                  <a:pt x="5795" y="488525"/>
                  <a:pt x="-4793" y="18197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7961755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/>
              <a:t>The mean of values where the predicted value equals actual is </a:t>
            </a:r>
            <a:r>
              <a:rPr lang="en-US">
                <a:solidFill>
                  <a:srgbClr val="0070C0"/>
                </a:solidFill>
              </a:rPr>
              <a:t>0.6605</a:t>
            </a:r>
          </a:p>
        </p:txBody>
      </p:sp>
      <p:pic>
        <p:nvPicPr>
          <p:cNvPr id="18" name="Graphic 17" descr="Wine">
            <a:extLst>
              <a:ext uri="{FF2B5EF4-FFF2-40B4-BE49-F238E27FC236}">
                <a16:creationId xmlns:a16="http://schemas.microsoft.com/office/drawing/2014/main" id="{8E3B7E8F-93C4-46DA-AE40-215BF6FF6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7468" y="5608352"/>
            <a:ext cx="849929" cy="849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CB6C6-9B6F-43DC-B584-BB4FA0CFA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71" y="819787"/>
            <a:ext cx="3793369" cy="278613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E49B56A-9461-43C6-A61D-A4AFAF35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650"/>
              </p:ext>
            </p:extLst>
          </p:nvPr>
        </p:nvGraphicFramePr>
        <p:xfrm>
          <a:off x="5626094" y="3682475"/>
          <a:ext cx="3517900" cy="172646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50101648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1914933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533964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Attribute 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%</a:t>
                      </a:r>
                      <a:r>
                        <a:rPr lang="en-US" sz="1200" err="1">
                          <a:effectLst/>
                        </a:rPr>
                        <a:t>IncMSE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err="1">
                          <a:effectLst/>
                        </a:rPr>
                        <a:t>IncNodePurity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195297"/>
                  </a:ext>
                </a:extLst>
              </a:tr>
              <a:tr h="200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volatile .acidity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117.94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419.51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80663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residual.sugar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67.11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282.93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965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free.sulfur.dioxide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86.91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394.83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99787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density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49.21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310.15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0032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pH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60.02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284.45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16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sulphates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55.47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241.36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73185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alcohol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124.94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692.08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70517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81467979-54A8-41F2-9B20-EA1411456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389" y="3944558"/>
            <a:ext cx="3868652" cy="25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6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23" name="Graphic 22" descr="Wine">
            <a:extLst>
              <a:ext uri="{FF2B5EF4-FFF2-40B4-BE49-F238E27FC236}">
                <a16:creationId xmlns:a16="http://schemas.microsoft.com/office/drawing/2014/main" id="{DE5B472C-4B84-4739-A6E3-A59DDABA4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9234" y="5722936"/>
            <a:ext cx="849929" cy="849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13A3A-3CEF-4021-BBF1-81CEE12B1849}"/>
              </a:ext>
            </a:extLst>
          </p:cNvPr>
          <p:cNvSpPr txBox="1"/>
          <p:nvPr/>
        </p:nvSpPr>
        <p:spPr>
          <a:xfrm>
            <a:off x="52608" y="4212663"/>
            <a:ext cx="56821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Data complexity:  Many variables, many relationships many possible outcomes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Only considering chemical attributes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Industry standards are not based on a 1-10 scale.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We are only considering one wine type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Sample data did not have values on the higher end of the spectrum.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A little bit more chemical knowledge would have been great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CDF85-C657-4A01-AFF3-E554A73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11" y="335405"/>
            <a:ext cx="4986849" cy="849929"/>
          </a:xfrm>
        </p:spPr>
        <p:txBody>
          <a:bodyPr>
            <a:normAutofit/>
          </a:bodyPr>
          <a:lstStyle/>
          <a:p>
            <a:r>
              <a:rPr lang="en-US"/>
              <a:t>Our 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D40E44-3919-4710-A12F-C22A3B7CCA40}"/>
              </a:ext>
            </a:extLst>
          </p:cNvPr>
          <p:cNvSpPr/>
          <p:nvPr/>
        </p:nvSpPr>
        <p:spPr>
          <a:xfrm>
            <a:off x="5921765" y="1005782"/>
            <a:ext cx="3222229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200" cap="all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your QUESTIONS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95E7C4-2579-4B3A-AEC1-4520EABC8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89733" y="2262500"/>
            <a:ext cx="1950720" cy="195072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A32B506D-E39B-4519-ACD6-A41E3490379C}"/>
              </a:ext>
            </a:extLst>
          </p:cNvPr>
          <p:cNvSpPr txBox="1">
            <a:spLocks/>
          </p:cNvSpPr>
          <p:nvPr/>
        </p:nvSpPr>
        <p:spPr>
          <a:xfrm>
            <a:off x="213111" y="3518936"/>
            <a:ext cx="3172073" cy="84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CHALLENGES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4A125-2957-4361-B3E1-CB41CB57DEF5}"/>
              </a:ext>
            </a:extLst>
          </p:cNvPr>
          <p:cNvSpPr/>
          <p:nvPr/>
        </p:nvSpPr>
        <p:spPr>
          <a:xfrm>
            <a:off x="271701" y="1005782"/>
            <a:ext cx="5305623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Understand which variables are responsible for the quality of </a:t>
            </a:r>
            <a:r>
              <a:rPr lang="en-US">
                <a:solidFill>
                  <a:srgbClr val="003399"/>
                </a:solidFill>
              </a:rPr>
              <a:t>a</a:t>
            </a:r>
            <a:r>
              <a:rPr lang="en-US"/>
              <a:t> wine. </a:t>
            </a:r>
            <a:r>
              <a:rPr lang="en-US">
                <a:solidFill>
                  <a:srgbClr val="003399"/>
                </a:solidFill>
              </a:rPr>
              <a:t>Yes (statistically significant)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Model that predicts the rating of </a:t>
            </a:r>
            <a:r>
              <a:rPr lang="en-US">
                <a:solidFill>
                  <a:srgbClr val="003399"/>
                </a:solidFill>
              </a:rPr>
              <a:t>a</a:t>
            </a:r>
            <a:r>
              <a:rPr lang="en-US"/>
              <a:t> wine.  </a:t>
            </a:r>
            <a:r>
              <a:rPr lang="en-US">
                <a:solidFill>
                  <a:srgbClr val="003399"/>
                </a:solidFill>
              </a:rPr>
              <a:t>Yes. Linear Model gave as an equation and Random Forest was the best prediction model</a:t>
            </a:r>
            <a:endParaRPr lang="en-US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Are there common factors in the predictability of red wine and white wine? </a:t>
            </a:r>
            <a:r>
              <a:rPr lang="en-US">
                <a:solidFill>
                  <a:srgbClr val="003399"/>
                </a:solidFill>
              </a:rPr>
              <a:t>Yes. Volatile Acidity, pH, Sulphur and Alcohol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831379" y="394516"/>
            <a:ext cx="2948528" cy="50629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+mj-lt"/>
              </a:rPr>
              <a:t>BUSINESS CASE: </a:t>
            </a:r>
          </a:p>
          <a:p>
            <a:br>
              <a:rPr lang="en-US"/>
            </a:br>
            <a:r>
              <a:rPr lang="en-US"/>
              <a:t>Creating a model that evaluates wine quality, will benefit the wineries by allowing them to evaluate small batches before beginning full production. </a:t>
            </a:r>
          </a:p>
          <a:p>
            <a:endParaRPr lang="en-US"/>
          </a:p>
          <a:p>
            <a:r>
              <a:rPr lang="en-US"/>
              <a:t>Additional analytics provided will support different quality setups to drive higher ratings for red wine vs white</a:t>
            </a:r>
          </a:p>
          <a:p>
            <a:br>
              <a:rPr lang="en-US"/>
            </a:b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10F5-06F5-4518-9A3A-27590B9E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" y="1927247"/>
            <a:ext cx="5549551" cy="1431739"/>
          </a:xfrm>
        </p:spPr>
        <p:txBody>
          <a:bodyPr>
            <a:normAutofit/>
          </a:bodyPr>
          <a:lstStyle/>
          <a:p>
            <a:pPr lvl="1"/>
            <a:r>
              <a:rPr lang="en-US" sz="2000"/>
              <a:t>To create a model that predicts the rating of a wine. </a:t>
            </a:r>
          </a:p>
          <a:p>
            <a:pPr lvl="1"/>
            <a:r>
              <a:rPr lang="en-US" sz="2000"/>
              <a:t>Understand which variables are responsible for the quality of the wine</a:t>
            </a:r>
            <a:r>
              <a:rPr lang="en-US"/>
              <a:t>. </a:t>
            </a:r>
          </a:p>
          <a:p>
            <a:endParaRPr lang="en-US" sz="16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A89212-50DD-490F-A720-3388E527E4B2}"/>
              </a:ext>
            </a:extLst>
          </p:cNvPr>
          <p:cNvSpPr txBox="1">
            <a:spLocks/>
          </p:cNvSpPr>
          <p:nvPr/>
        </p:nvSpPr>
        <p:spPr>
          <a:xfrm>
            <a:off x="147394" y="4185645"/>
            <a:ext cx="5443322" cy="2305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/>
              <a:t>What is the minimum set of properties and their values that define a high-quality wine?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Are there common factors in the predictability of red wine and white wine?</a:t>
            </a:r>
            <a:br>
              <a:rPr lang="en-US" sz="2000"/>
            </a:b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E07A9-0557-42D9-92B5-F19E4B3FD0F6}"/>
              </a:ext>
            </a:extLst>
          </p:cNvPr>
          <p:cNvSpPr/>
          <p:nvPr/>
        </p:nvSpPr>
        <p:spPr>
          <a:xfrm>
            <a:off x="147394" y="1143638"/>
            <a:ext cx="2280111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1"/>
            <a:r>
              <a:rPr lang="en-US" sz="2800">
                <a:solidFill>
                  <a:schemeClr val="accent2"/>
                </a:solidFill>
                <a:latin typeface="+mj-lt"/>
              </a:rPr>
              <a:t>MAIN GOALS: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62A37-FCFD-4099-9DA5-A10F776C1B4E}"/>
              </a:ext>
            </a:extLst>
          </p:cNvPr>
          <p:cNvSpPr/>
          <p:nvPr/>
        </p:nvSpPr>
        <p:spPr>
          <a:xfrm>
            <a:off x="172425" y="3584012"/>
            <a:ext cx="2700483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1"/>
            <a:r>
              <a:rPr lang="en-US" sz="2800">
                <a:solidFill>
                  <a:schemeClr val="accent2"/>
                </a:solidFill>
                <a:latin typeface="+mj-lt"/>
              </a:rPr>
              <a:t>MAIN QUESTIONS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10B62F-5D2A-4880-B711-13FB84ED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92275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pic>
        <p:nvPicPr>
          <p:cNvPr id="8" name="Graphic 7" descr="Wine">
            <a:extLst>
              <a:ext uri="{FF2B5EF4-FFF2-40B4-BE49-F238E27FC236}">
                <a16:creationId xmlns:a16="http://schemas.microsoft.com/office/drawing/2014/main" id="{3FDEF7EC-011D-4184-B6D2-3FC2FE981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150" y="5505400"/>
            <a:ext cx="1076706" cy="10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2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872882" y="348252"/>
            <a:ext cx="2147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+mj-lt"/>
              </a:rPr>
              <a:t>DATA SET INFO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92275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AEDCC64-3B4A-4742-B103-44616BB83D4C}"/>
              </a:ext>
            </a:extLst>
          </p:cNvPr>
          <p:cNvSpPr/>
          <p:nvPr/>
        </p:nvSpPr>
        <p:spPr>
          <a:xfrm>
            <a:off x="5778942" y="1002101"/>
            <a:ext cx="3365058" cy="456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Wine Quality dataset. University of California, Irvine Machine Learning repository.</a:t>
            </a:r>
          </a:p>
          <a:p>
            <a:endParaRPr lang="en-US"/>
          </a:p>
          <a:p>
            <a:r>
              <a:rPr lang="en-US"/>
              <a:t>Used two datasets related to </a:t>
            </a:r>
            <a:r>
              <a:rPr 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US"/>
              <a:t> and </a:t>
            </a:r>
            <a:r>
              <a:rPr 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n-US"/>
              <a:t> variants of the “</a:t>
            </a:r>
            <a:r>
              <a:rPr lang="en-US" err="1"/>
              <a:t>Vinho</a:t>
            </a:r>
            <a:r>
              <a:rPr lang="en-US"/>
              <a:t> Verde” a Portuguese  wine.</a:t>
            </a:r>
          </a:p>
          <a:p>
            <a:endParaRPr lang="en-US" sz="1000"/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Data Characteristics: </a:t>
            </a:r>
          </a:p>
          <a:p>
            <a:pPr lvl="1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/>
              <a:t>Multivariate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Number of Instances: Red: 1599 and White 4898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Attributes: 12 each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Associated Tasks: Classification,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9EB5-3658-483C-BA94-3FC996F2B872}"/>
              </a:ext>
            </a:extLst>
          </p:cNvPr>
          <p:cNvSpPr txBox="1"/>
          <p:nvPr/>
        </p:nvSpPr>
        <p:spPr>
          <a:xfrm>
            <a:off x="305729" y="2221817"/>
            <a:ext cx="4070111" cy="36040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/>
              <a:t>Fixed acidity.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/>
              <a:t>Volatile acidity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/>
              <a:t>Citric acid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 sugar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/>
              <a:t>Chlorides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/>
              <a:t>Free sulfur dioxide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/>
              <a:t>Total sulfur dioxide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Sulphates</a:t>
            </a:r>
          </a:p>
          <a:p>
            <a:pPr marL="342900" indent="-3429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+mj-lt"/>
              <a:buAutoNum type="arabicPeriod"/>
            </a:pPr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Alcohol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AB132-121E-481A-93AB-CFA835821FC4}"/>
              </a:ext>
            </a:extLst>
          </p:cNvPr>
          <p:cNvSpPr/>
          <p:nvPr/>
        </p:nvSpPr>
        <p:spPr>
          <a:xfrm>
            <a:off x="176598" y="1718240"/>
            <a:ext cx="5299336" cy="43088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en-US" sz="400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variables </a:t>
            </a:r>
            <a:r>
              <a:rPr lang="en-US"/>
              <a:t>(based on physicochemical tests)</a:t>
            </a:r>
            <a:endParaRPr lang="en-US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4" y="5895749"/>
            <a:ext cx="5292217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Variable:  </a:t>
            </a:r>
            <a:r>
              <a:rPr lang="en-US">
                <a:solidFill>
                  <a:schemeClr val="accent2"/>
                </a:solidFill>
              </a:rPr>
              <a:t>Quality</a:t>
            </a:r>
            <a:r>
              <a:rPr lang="en-US"/>
              <a:t>.  </a:t>
            </a:r>
          </a:p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/>
              <a:t>Score between 0 and 10.  Based on sensory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4AAA3-3866-45B2-90C1-103056955541}"/>
              </a:ext>
            </a:extLst>
          </p:cNvPr>
          <p:cNvSpPr txBox="1"/>
          <p:nvPr/>
        </p:nvSpPr>
        <p:spPr>
          <a:xfrm>
            <a:off x="307911" y="116632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9B2D1F"/>
                </a:solidFill>
                <a:latin typeface="Rockwell Condensed"/>
              </a:rPr>
              <a:t>WINE ATTRIBUTES:</a:t>
            </a:r>
            <a:r>
              <a:rPr lang="en-US" sz="2800">
                <a:latin typeface="Rockwell Condensed"/>
              </a:rPr>
              <a:t>​</a:t>
            </a:r>
            <a:endParaRPr lang="en-US" sz="2800"/>
          </a:p>
        </p:txBody>
      </p:sp>
      <p:pic>
        <p:nvPicPr>
          <p:cNvPr id="4" name="Picture 8" descr="A glass of wine&#10;&#10;Description generated with high confidence">
            <a:extLst>
              <a:ext uri="{FF2B5EF4-FFF2-40B4-BE49-F238E27FC236}">
                <a16:creationId xmlns:a16="http://schemas.microsoft.com/office/drawing/2014/main" id="{6DAE5738-2DF9-477B-A7E3-E3ADFDE8D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580" y="2835514"/>
            <a:ext cx="2743200" cy="2528150"/>
          </a:xfrm>
          <a:prstGeom prst="rect">
            <a:avLst/>
          </a:prstGeom>
        </p:spPr>
      </p:pic>
      <p:pic>
        <p:nvPicPr>
          <p:cNvPr id="12" name="Graphic 11" descr="Wine">
            <a:extLst>
              <a:ext uri="{FF2B5EF4-FFF2-40B4-BE49-F238E27FC236}">
                <a16:creationId xmlns:a16="http://schemas.microsoft.com/office/drawing/2014/main" id="{8677EA50-52D1-4086-B5C9-3D15E7691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2994" y="5580093"/>
            <a:ext cx="1041006" cy="10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3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807561" y="325290"/>
            <a:ext cx="2948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+mj-lt"/>
              </a:rPr>
              <a:t>DATA SETUP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73614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AEDCC64-3B4A-4742-B103-44616BB83D4C}"/>
              </a:ext>
            </a:extLst>
          </p:cNvPr>
          <p:cNvSpPr/>
          <p:nvPr/>
        </p:nvSpPr>
        <p:spPr>
          <a:xfrm>
            <a:off x="5705814" y="1134544"/>
            <a:ext cx="3365058" cy="38225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>
                <a:solidFill>
                  <a:schemeClr val="accent2"/>
                </a:solidFill>
                <a:latin typeface="+mj-lt"/>
              </a:rPr>
              <a:t>Identifying Data Issues 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Only one column of data, with column names separated by periods and data points separated by semi-colons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en-US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800">
                <a:solidFill>
                  <a:schemeClr val="accent2"/>
                </a:solidFill>
                <a:latin typeface="+mj-lt"/>
              </a:rPr>
              <a:t>Data Cleansing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Separate the data into columns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Create column names </a:t>
            </a:r>
          </a:p>
          <a:p>
            <a:pPr marL="2286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/>
              <a:t>Verify/eliminate NAs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EDAFA2-5962-4922-9EDD-A3677E7822B1}"/>
              </a:ext>
            </a:extLst>
          </p:cNvPr>
          <p:cNvSpPr/>
          <p:nvPr/>
        </p:nvSpPr>
        <p:spPr>
          <a:xfrm>
            <a:off x="176604" y="1735311"/>
            <a:ext cx="1216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Red Wine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689F5-112C-42E2-B1CB-BD0245F480A7}"/>
              </a:ext>
            </a:extLst>
          </p:cNvPr>
          <p:cNvSpPr/>
          <p:nvPr/>
        </p:nvSpPr>
        <p:spPr>
          <a:xfrm>
            <a:off x="176597" y="3974310"/>
            <a:ext cx="14624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White Wine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6D40DE-89BE-4E75-B60B-1DF7CD1C9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98" y="2312200"/>
            <a:ext cx="5292216" cy="14712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227F7D-7F7F-4E59-A233-882BEAA42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02" y="4446149"/>
            <a:ext cx="5292217" cy="15152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FF75D4-8F24-46A1-8536-B78627A3B814}"/>
              </a:ext>
            </a:extLst>
          </p:cNvPr>
          <p:cNvSpPr txBox="1"/>
          <p:nvPr/>
        </p:nvSpPr>
        <p:spPr>
          <a:xfrm>
            <a:off x="150220" y="6218878"/>
            <a:ext cx="7419958" cy="369332"/>
          </a:xfrm>
          <a:custGeom>
            <a:avLst/>
            <a:gdLst>
              <a:gd name="connsiteX0" fmla="*/ 0 w 7419958"/>
              <a:gd name="connsiteY0" fmla="*/ 0 h 369332"/>
              <a:gd name="connsiteX1" fmla="*/ 526142 w 7419958"/>
              <a:gd name="connsiteY1" fmla="*/ 0 h 369332"/>
              <a:gd name="connsiteX2" fmla="*/ 1126485 w 7419958"/>
              <a:gd name="connsiteY2" fmla="*/ 0 h 369332"/>
              <a:gd name="connsiteX3" fmla="*/ 1949425 w 7419958"/>
              <a:gd name="connsiteY3" fmla="*/ 0 h 369332"/>
              <a:gd name="connsiteX4" fmla="*/ 2401368 w 7419958"/>
              <a:gd name="connsiteY4" fmla="*/ 0 h 369332"/>
              <a:gd name="connsiteX5" fmla="*/ 3224309 w 7419958"/>
              <a:gd name="connsiteY5" fmla="*/ 0 h 369332"/>
              <a:gd name="connsiteX6" fmla="*/ 3824651 w 7419958"/>
              <a:gd name="connsiteY6" fmla="*/ 0 h 369332"/>
              <a:gd name="connsiteX7" fmla="*/ 4499193 w 7419958"/>
              <a:gd name="connsiteY7" fmla="*/ 0 h 369332"/>
              <a:gd name="connsiteX8" fmla="*/ 5025335 w 7419958"/>
              <a:gd name="connsiteY8" fmla="*/ 0 h 369332"/>
              <a:gd name="connsiteX9" fmla="*/ 5551478 w 7419958"/>
              <a:gd name="connsiteY9" fmla="*/ 0 h 369332"/>
              <a:gd name="connsiteX10" fmla="*/ 6226019 w 7419958"/>
              <a:gd name="connsiteY10" fmla="*/ 0 h 369332"/>
              <a:gd name="connsiteX11" fmla="*/ 6826361 w 7419958"/>
              <a:gd name="connsiteY11" fmla="*/ 0 h 369332"/>
              <a:gd name="connsiteX12" fmla="*/ 7419958 w 7419958"/>
              <a:gd name="connsiteY12" fmla="*/ 0 h 369332"/>
              <a:gd name="connsiteX13" fmla="*/ 7419958 w 7419958"/>
              <a:gd name="connsiteY13" fmla="*/ 369332 h 369332"/>
              <a:gd name="connsiteX14" fmla="*/ 6671217 w 7419958"/>
              <a:gd name="connsiteY14" fmla="*/ 369332 h 369332"/>
              <a:gd name="connsiteX15" fmla="*/ 6070875 w 7419958"/>
              <a:gd name="connsiteY15" fmla="*/ 369332 h 369332"/>
              <a:gd name="connsiteX16" fmla="*/ 5618932 w 7419958"/>
              <a:gd name="connsiteY16" fmla="*/ 369332 h 369332"/>
              <a:gd name="connsiteX17" fmla="*/ 5018590 w 7419958"/>
              <a:gd name="connsiteY17" fmla="*/ 369332 h 369332"/>
              <a:gd name="connsiteX18" fmla="*/ 4566647 w 7419958"/>
              <a:gd name="connsiteY18" fmla="*/ 369332 h 369332"/>
              <a:gd name="connsiteX19" fmla="*/ 4040504 w 7419958"/>
              <a:gd name="connsiteY19" fmla="*/ 369332 h 369332"/>
              <a:gd name="connsiteX20" fmla="*/ 3514362 w 7419958"/>
              <a:gd name="connsiteY20" fmla="*/ 369332 h 369332"/>
              <a:gd name="connsiteX21" fmla="*/ 2765621 w 7419958"/>
              <a:gd name="connsiteY21" fmla="*/ 369332 h 369332"/>
              <a:gd name="connsiteX22" fmla="*/ 2016879 w 7419958"/>
              <a:gd name="connsiteY22" fmla="*/ 369332 h 369332"/>
              <a:gd name="connsiteX23" fmla="*/ 1564937 w 7419958"/>
              <a:gd name="connsiteY23" fmla="*/ 369332 h 369332"/>
              <a:gd name="connsiteX24" fmla="*/ 964595 w 7419958"/>
              <a:gd name="connsiteY24" fmla="*/ 369332 h 369332"/>
              <a:gd name="connsiteX25" fmla="*/ 0 w 7419958"/>
              <a:gd name="connsiteY25" fmla="*/ 369332 h 369332"/>
              <a:gd name="connsiteX26" fmla="*/ 0 w 7419958"/>
              <a:gd name="connsiteY2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19958" h="369332" extrusionOk="0">
                <a:moveTo>
                  <a:pt x="0" y="0"/>
                </a:moveTo>
                <a:cubicBezTo>
                  <a:pt x="189975" y="17595"/>
                  <a:pt x="274962" y="-23007"/>
                  <a:pt x="526142" y="0"/>
                </a:cubicBezTo>
                <a:cubicBezTo>
                  <a:pt x="777322" y="23007"/>
                  <a:pt x="843977" y="-15464"/>
                  <a:pt x="1126485" y="0"/>
                </a:cubicBezTo>
                <a:cubicBezTo>
                  <a:pt x="1408993" y="15464"/>
                  <a:pt x="1695879" y="-4770"/>
                  <a:pt x="1949425" y="0"/>
                </a:cubicBezTo>
                <a:cubicBezTo>
                  <a:pt x="2202971" y="4770"/>
                  <a:pt x="2291334" y="1850"/>
                  <a:pt x="2401368" y="0"/>
                </a:cubicBezTo>
                <a:cubicBezTo>
                  <a:pt x="2511402" y="-1850"/>
                  <a:pt x="2998722" y="-31871"/>
                  <a:pt x="3224309" y="0"/>
                </a:cubicBezTo>
                <a:cubicBezTo>
                  <a:pt x="3449896" y="31871"/>
                  <a:pt x="3627728" y="24460"/>
                  <a:pt x="3824651" y="0"/>
                </a:cubicBezTo>
                <a:cubicBezTo>
                  <a:pt x="4021574" y="-24460"/>
                  <a:pt x="4351824" y="4330"/>
                  <a:pt x="4499193" y="0"/>
                </a:cubicBezTo>
                <a:cubicBezTo>
                  <a:pt x="4646562" y="-4330"/>
                  <a:pt x="4774757" y="-21841"/>
                  <a:pt x="5025335" y="0"/>
                </a:cubicBezTo>
                <a:cubicBezTo>
                  <a:pt x="5275913" y="21841"/>
                  <a:pt x="5413023" y="15046"/>
                  <a:pt x="5551478" y="0"/>
                </a:cubicBezTo>
                <a:cubicBezTo>
                  <a:pt x="5689933" y="-15046"/>
                  <a:pt x="5968413" y="16424"/>
                  <a:pt x="6226019" y="0"/>
                </a:cubicBezTo>
                <a:cubicBezTo>
                  <a:pt x="6483625" y="-16424"/>
                  <a:pt x="6678750" y="18812"/>
                  <a:pt x="6826361" y="0"/>
                </a:cubicBezTo>
                <a:cubicBezTo>
                  <a:pt x="6973972" y="-18812"/>
                  <a:pt x="7277748" y="-4345"/>
                  <a:pt x="7419958" y="0"/>
                </a:cubicBezTo>
                <a:cubicBezTo>
                  <a:pt x="7431350" y="177623"/>
                  <a:pt x="7426114" y="193192"/>
                  <a:pt x="7419958" y="369332"/>
                </a:cubicBezTo>
                <a:cubicBezTo>
                  <a:pt x="7065799" y="391405"/>
                  <a:pt x="6963614" y="333467"/>
                  <a:pt x="6671217" y="369332"/>
                </a:cubicBezTo>
                <a:cubicBezTo>
                  <a:pt x="6378820" y="405197"/>
                  <a:pt x="6199967" y="379353"/>
                  <a:pt x="6070875" y="369332"/>
                </a:cubicBezTo>
                <a:cubicBezTo>
                  <a:pt x="5941783" y="359311"/>
                  <a:pt x="5817788" y="355386"/>
                  <a:pt x="5618932" y="369332"/>
                </a:cubicBezTo>
                <a:cubicBezTo>
                  <a:pt x="5420076" y="383278"/>
                  <a:pt x="5304536" y="372608"/>
                  <a:pt x="5018590" y="369332"/>
                </a:cubicBezTo>
                <a:cubicBezTo>
                  <a:pt x="4732644" y="366056"/>
                  <a:pt x="4768417" y="373890"/>
                  <a:pt x="4566647" y="369332"/>
                </a:cubicBezTo>
                <a:cubicBezTo>
                  <a:pt x="4364877" y="364774"/>
                  <a:pt x="4230686" y="357073"/>
                  <a:pt x="4040504" y="369332"/>
                </a:cubicBezTo>
                <a:cubicBezTo>
                  <a:pt x="3850322" y="381591"/>
                  <a:pt x="3696040" y="359536"/>
                  <a:pt x="3514362" y="369332"/>
                </a:cubicBezTo>
                <a:cubicBezTo>
                  <a:pt x="3332684" y="379128"/>
                  <a:pt x="3060995" y="355352"/>
                  <a:pt x="2765621" y="369332"/>
                </a:cubicBezTo>
                <a:cubicBezTo>
                  <a:pt x="2470247" y="383312"/>
                  <a:pt x="2278913" y="381632"/>
                  <a:pt x="2016879" y="369332"/>
                </a:cubicBezTo>
                <a:cubicBezTo>
                  <a:pt x="1754845" y="357032"/>
                  <a:pt x="1755854" y="362357"/>
                  <a:pt x="1564937" y="369332"/>
                </a:cubicBezTo>
                <a:cubicBezTo>
                  <a:pt x="1374020" y="376307"/>
                  <a:pt x="1233240" y="390680"/>
                  <a:pt x="964595" y="369332"/>
                </a:cubicBezTo>
                <a:cubicBezTo>
                  <a:pt x="695950" y="347984"/>
                  <a:pt x="379577" y="415283"/>
                  <a:pt x="0" y="369332"/>
                </a:cubicBezTo>
                <a:cubicBezTo>
                  <a:pt x="-2543" y="229409"/>
                  <a:pt x="-14293" y="16163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85453144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i="1"/>
              <a:t>2 Datasets. 12 variables.  Mostly number format. 6,497 observations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DE075C-1DE8-47DE-B30A-05D1818AA840}"/>
              </a:ext>
            </a:extLst>
          </p:cNvPr>
          <p:cNvSpPr/>
          <p:nvPr/>
        </p:nvSpPr>
        <p:spPr>
          <a:xfrm>
            <a:off x="181202" y="1137053"/>
            <a:ext cx="404954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+mj-lt"/>
              </a:rPr>
              <a:t>CONFIRMING DATA STRUCTURE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Graphic 2" descr="Wine">
            <a:extLst>
              <a:ext uri="{FF2B5EF4-FFF2-40B4-BE49-F238E27FC236}">
                <a16:creationId xmlns:a16="http://schemas.microsoft.com/office/drawing/2014/main" id="{2C738B07-410B-4CA7-8339-3E1018D00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262" y="5542315"/>
            <a:ext cx="1025610" cy="10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1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779569" y="269306"/>
            <a:ext cx="294852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Rockwell Condensed"/>
              </a:rPr>
              <a:t>DISTRIBUTIONS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EDAFA2-5962-4922-9EDD-A3677E7822B1}"/>
              </a:ext>
            </a:extLst>
          </p:cNvPr>
          <p:cNvSpPr/>
          <p:nvPr/>
        </p:nvSpPr>
        <p:spPr>
          <a:xfrm>
            <a:off x="93312" y="907037"/>
            <a:ext cx="1216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Red Wine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689F5-112C-42E2-B1CB-BD0245F480A7}"/>
              </a:ext>
            </a:extLst>
          </p:cNvPr>
          <p:cNvSpPr/>
          <p:nvPr/>
        </p:nvSpPr>
        <p:spPr>
          <a:xfrm>
            <a:off x="0" y="4122449"/>
            <a:ext cx="14624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White Wine</a:t>
            </a:r>
          </a:p>
        </p:txBody>
      </p:sp>
      <p:pic>
        <p:nvPicPr>
          <p:cNvPr id="23" name="Graphic 22" descr="Wine">
            <a:extLst>
              <a:ext uri="{FF2B5EF4-FFF2-40B4-BE49-F238E27FC236}">
                <a16:creationId xmlns:a16="http://schemas.microsoft.com/office/drawing/2014/main" id="{DE5B472C-4B84-4739-A6E3-A59DDABA4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961" y="5782168"/>
            <a:ext cx="849929" cy="849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38E450-9D7D-437B-8ADC-F970BCA11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7403" y="837787"/>
            <a:ext cx="4133824" cy="267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3D05F-7D8A-4E1F-B751-B86310EC8C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9960" y="837781"/>
            <a:ext cx="3153745" cy="2515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99B14-71F5-4186-9AFF-C3F7465AF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053" y="3295649"/>
            <a:ext cx="3153745" cy="255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4CE62-A69B-4AF0-9AB6-DBD52CDA56AD}"/>
              </a:ext>
            </a:extLst>
          </p:cNvPr>
          <p:cNvSpPr txBox="1"/>
          <p:nvPr/>
        </p:nvSpPr>
        <p:spPr>
          <a:xfrm>
            <a:off x="6023183" y="5906521"/>
            <a:ext cx="1749754" cy="646331"/>
          </a:xfrm>
          <a:custGeom>
            <a:avLst/>
            <a:gdLst>
              <a:gd name="connsiteX0" fmla="*/ 0 w 1749754"/>
              <a:gd name="connsiteY0" fmla="*/ 0 h 646331"/>
              <a:gd name="connsiteX1" fmla="*/ 530759 w 1749754"/>
              <a:gd name="connsiteY1" fmla="*/ 0 h 646331"/>
              <a:gd name="connsiteX2" fmla="*/ 1079015 w 1749754"/>
              <a:gd name="connsiteY2" fmla="*/ 0 h 646331"/>
              <a:gd name="connsiteX3" fmla="*/ 1749754 w 1749754"/>
              <a:gd name="connsiteY3" fmla="*/ 0 h 646331"/>
              <a:gd name="connsiteX4" fmla="*/ 1749754 w 1749754"/>
              <a:gd name="connsiteY4" fmla="*/ 646331 h 646331"/>
              <a:gd name="connsiteX5" fmla="*/ 1218995 w 1749754"/>
              <a:gd name="connsiteY5" fmla="*/ 646331 h 646331"/>
              <a:gd name="connsiteX6" fmla="*/ 688237 w 1749754"/>
              <a:gd name="connsiteY6" fmla="*/ 646331 h 646331"/>
              <a:gd name="connsiteX7" fmla="*/ 0 w 1749754"/>
              <a:gd name="connsiteY7" fmla="*/ 646331 h 646331"/>
              <a:gd name="connsiteX8" fmla="*/ 0 w 1749754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9754" h="646331" extrusionOk="0">
                <a:moveTo>
                  <a:pt x="0" y="0"/>
                </a:moveTo>
                <a:cubicBezTo>
                  <a:pt x="190269" y="-24836"/>
                  <a:pt x="399773" y="-1421"/>
                  <a:pt x="530759" y="0"/>
                </a:cubicBezTo>
                <a:cubicBezTo>
                  <a:pt x="661745" y="1421"/>
                  <a:pt x="888871" y="3146"/>
                  <a:pt x="1079015" y="0"/>
                </a:cubicBezTo>
                <a:cubicBezTo>
                  <a:pt x="1269159" y="-3146"/>
                  <a:pt x="1527266" y="-27114"/>
                  <a:pt x="1749754" y="0"/>
                </a:cubicBezTo>
                <a:cubicBezTo>
                  <a:pt x="1750736" y="248294"/>
                  <a:pt x="1748294" y="373762"/>
                  <a:pt x="1749754" y="646331"/>
                </a:cubicBezTo>
                <a:cubicBezTo>
                  <a:pt x="1550707" y="622105"/>
                  <a:pt x="1394329" y="666590"/>
                  <a:pt x="1218995" y="646331"/>
                </a:cubicBezTo>
                <a:cubicBezTo>
                  <a:pt x="1043661" y="626072"/>
                  <a:pt x="913525" y="622184"/>
                  <a:pt x="688237" y="646331"/>
                </a:cubicBezTo>
                <a:cubicBezTo>
                  <a:pt x="462949" y="670478"/>
                  <a:pt x="223756" y="614208"/>
                  <a:pt x="0" y="646331"/>
                </a:cubicBezTo>
                <a:cubicBezTo>
                  <a:pt x="-22461" y="364407"/>
                  <a:pt x="-1205" y="2933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/>
              <a:t>Similar Quality Distributions</a:t>
            </a:r>
          </a:p>
        </p:txBody>
      </p:sp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84F2FBF3-ABF9-4056-AD2E-F9DE96083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05058"/>
              </p:ext>
            </p:extLst>
          </p:nvPr>
        </p:nvGraphicFramePr>
        <p:xfrm>
          <a:off x="102217" y="1581300"/>
          <a:ext cx="1258029" cy="12573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1627">
                  <a:extLst>
                    <a:ext uri="{9D8B030D-6E8A-4147-A177-3AD203B41FA5}">
                      <a16:colId xmlns:a16="http://schemas.microsoft.com/office/drawing/2014/main" val="241991248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676907270"/>
                    </a:ext>
                  </a:extLst>
                </a:gridCol>
                <a:gridCol w="502062">
                  <a:extLst>
                    <a:ext uri="{9D8B030D-6E8A-4147-A177-3AD203B41FA5}">
                      <a16:colId xmlns:a16="http://schemas.microsoft.com/office/drawing/2014/main" val="41256809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50" spc="0">
                          <a:latin typeface="Arial Narrow" panose="020B0606020202030204" pitchFamily="34" charset="0"/>
                        </a:rPr>
                        <a:t>ATT</a:t>
                      </a:r>
                      <a:endParaRPr lang="en-US" sz="1050" b="1" spc="0">
                        <a:latin typeface="Arial Narrow" panose="020B0606020202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pc="0">
                          <a:latin typeface="Arial Narrow" panose="020B0606020202030204" pitchFamily="34" charset="0"/>
                        </a:rPr>
                        <a:t>Mean</a:t>
                      </a:r>
                      <a:endParaRPr lang="en-US" sz="1050" b="1" spc="0">
                        <a:latin typeface="Arial Narrow" panose="020B0606020202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pc="0">
                          <a:latin typeface="Arial Narrow" panose="020B0606020202030204" pitchFamily="34" charset="0"/>
                        </a:rPr>
                        <a:t>SD</a:t>
                      </a:r>
                      <a:endParaRPr lang="en-US" sz="1050" b="1" spc="0">
                        <a:latin typeface="Arial Narrow" panose="020B0606020202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182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D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0.9967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0.8076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5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10.42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1.066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8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2.539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1.4099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028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pH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3.311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0.1544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127878"/>
                  </a:ext>
                </a:extLst>
              </a:tr>
            </a:tbl>
          </a:graphicData>
        </a:graphic>
      </p:graphicFrame>
      <p:graphicFrame>
        <p:nvGraphicFramePr>
          <p:cNvPr id="25" name="Table 19">
            <a:extLst>
              <a:ext uri="{FF2B5EF4-FFF2-40B4-BE49-F238E27FC236}">
                <a16:creationId xmlns:a16="http://schemas.microsoft.com/office/drawing/2014/main" id="{EE866AA4-FE53-4235-A2D9-75B61495A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25414"/>
              </p:ext>
            </p:extLst>
          </p:nvPr>
        </p:nvGraphicFramePr>
        <p:xfrm>
          <a:off x="85615" y="4728491"/>
          <a:ext cx="1258029" cy="12573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1627">
                  <a:extLst>
                    <a:ext uri="{9D8B030D-6E8A-4147-A177-3AD203B41FA5}">
                      <a16:colId xmlns:a16="http://schemas.microsoft.com/office/drawing/2014/main" val="241991248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676907270"/>
                    </a:ext>
                  </a:extLst>
                </a:gridCol>
                <a:gridCol w="502062">
                  <a:extLst>
                    <a:ext uri="{9D8B030D-6E8A-4147-A177-3AD203B41FA5}">
                      <a16:colId xmlns:a16="http://schemas.microsoft.com/office/drawing/2014/main" val="41256809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50" spc="0">
                          <a:latin typeface="Arial Narrow" panose="020B0606020202030204" pitchFamily="34" charset="0"/>
                        </a:rPr>
                        <a:t>ATT</a:t>
                      </a:r>
                      <a:endParaRPr lang="en-US" sz="1050" b="1" spc="0">
                        <a:latin typeface="Arial Narrow" panose="020B0606020202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pc="0">
                          <a:latin typeface="Arial Narrow" panose="020B0606020202030204" pitchFamily="34" charset="0"/>
                        </a:rPr>
                        <a:t>Mean</a:t>
                      </a:r>
                      <a:endParaRPr lang="en-US" sz="1050" b="1" spc="0">
                        <a:latin typeface="Arial Narrow" panose="020B0606020202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pc="0">
                          <a:latin typeface="Arial Narrow" panose="020B0606020202030204" pitchFamily="34" charset="0"/>
                        </a:rPr>
                        <a:t>SD</a:t>
                      </a:r>
                      <a:endParaRPr lang="en-US" sz="1050" b="1" spc="0">
                        <a:latin typeface="Arial Narrow" panose="020B0606020202030204" pitchFamily="34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182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D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0.9940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0.8856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5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10.51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1.230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8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6.391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5.0720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028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50" b="1" spc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pH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3.188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pc="0">
                          <a:latin typeface="Arial Narrow" panose="020B0606020202030204" pitchFamily="34" charset="0"/>
                        </a:rPr>
                        <a:t>0.1510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1278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FD7E99-9787-4096-BFE1-6952505E7433}"/>
              </a:ext>
            </a:extLst>
          </p:cNvPr>
          <p:cNvSpPr txBox="1"/>
          <p:nvPr/>
        </p:nvSpPr>
        <p:spPr>
          <a:xfrm>
            <a:off x="142109" y="3601308"/>
            <a:ext cx="5516846" cy="369332"/>
          </a:xfrm>
          <a:custGeom>
            <a:avLst/>
            <a:gdLst>
              <a:gd name="connsiteX0" fmla="*/ 0 w 5516846"/>
              <a:gd name="connsiteY0" fmla="*/ 0 h 369332"/>
              <a:gd name="connsiteX1" fmla="*/ 524100 w 5516846"/>
              <a:gd name="connsiteY1" fmla="*/ 0 h 369332"/>
              <a:gd name="connsiteX2" fmla="*/ 1103369 w 5516846"/>
              <a:gd name="connsiteY2" fmla="*/ 0 h 369332"/>
              <a:gd name="connsiteX3" fmla="*/ 1903312 w 5516846"/>
              <a:gd name="connsiteY3" fmla="*/ 0 h 369332"/>
              <a:gd name="connsiteX4" fmla="*/ 2592918 w 5516846"/>
              <a:gd name="connsiteY4" fmla="*/ 0 h 369332"/>
              <a:gd name="connsiteX5" fmla="*/ 3282523 w 5516846"/>
              <a:gd name="connsiteY5" fmla="*/ 0 h 369332"/>
              <a:gd name="connsiteX6" fmla="*/ 3861792 w 5516846"/>
              <a:gd name="connsiteY6" fmla="*/ 0 h 369332"/>
              <a:gd name="connsiteX7" fmla="*/ 4385893 w 5516846"/>
              <a:gd name="connsiteY7" fmla="*/ 0 h 369332"/>
              <a:gd name="connsiteX8" fmla="*/ 5516846 w 5516846"/>
              <a:gd name="connsiteY8" fmla="*/ 0 h 369332"/>
              <a:gd name="connsiteX9" fmla="*/ 5516846 w 5516846"/>
              <a:gd name="connsiteY9" fmla="*/ 369332 h 369332"/>
              <a:gd name="connsiteX10" fmla="*/ 4827240 w 5516846"/>
              <a:gd name="connsiteY10" fmla="*/ 369332 h 369332"/>
              <a:gd name="connsiteX11" fmla="*/ 4137635 w 5516846"/>
              <a:gd name="connsiteY11" fmla="*/ 369332 h 369332"/>
              <a:gd name="connsiteX12" fmla="*/ 3558366 w 5516846"/>
              <a:gd name="connsiteY12" fmla="*/ 369332 h 369332"/>
              <a:gd name="connsiteX13" fmla="*/ 2758423 w 5516846"/>
              <a:gd name="connsiteY13" fmla="*/ 369332 h 369332"/>
              <a:gd name="connsiteX14" fmla="*/ 2123986 w 5516846"/>
              <a:gd name="connsiteY14" fmla="*/ 369332 h 369332"/>
              <a:gd name="connsiteX15" fmla="*/ 1489548 w 5516846"/>
              <a:gd name="connsiteY15" fmla="*/ 369332 h 369332"/>
              <a:gd name="connsiteX16" fmla="*/ 744774 w 5516846"/>
              <a:gd name="connsiteY16" fmla="*/ 369332 h 369332"/>
              <a:gd name="connsiteX17" fmla="*/ 0 w 5516846"/>
              <a:gd name="connsiteY17" fmla="*/ 369332 h 369332"/>
              <a:gd name="connsiteX18" fmla="*/ 0 w 5516846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16846" h="369332" extrusionOk="0">
                <a:moveTo>
                  <a:pt x="0" y="0"/>
                </a:moveTo>
                <a:cubicBezTo>
                  <a:pt x="185463" y="-24349"/>
                  <a:pt x="362118" y="15202"/>
                  <a:pt x="524100" y="0"/>
                </a:cubicBezTo>
                <a:cubicBezTo>
                  <a:pt x="686082" y="-15202"/>
                  <a:pt x="939418" y="-1131"/>
                  <a:pt x="1103369" y="0"/>
                </a:cubicBezTo>
                <a:cubicBezTo>
                  <a:pt x="1267320" y="1131"/>
                  <a:pt x="1604111" y="23726"/>
                  <a:pt x="1903312" y="0"/>
                </a:cubicBezTo>
                <a:cubicBezTo>
                  <a:pt x="2202513" y="-23726"/>
                  <a:pt x="2453918" y="-14410"/>
                  <a:pt x="2592918" y="0"/>
                </a:cubicBezTo>
                <a:cubicBezTo>
                  <a:pt x="2731918" y="14410"/>
                  <a:pt x="3064525" y="16290"/>
                  <a:pt x="3282523" y="0"/>
                </a:cubicBezTo>
                <a:cubicBezTo>
                  <a:pt x="3500522" y="-16290"/>
                  <a:pt x="3734801" y="-18458"/>
                  <a:pt x="3861792" y="0"/>
                </a:cubicBezTo>
                <a:cubicBezTo>
                  <a:pt x="3988783" y="18458"/>
                  <a:pt x="4219924" y="-8515"/>
                  <a:pt x="4385893" y="0"/>
                </a:cubicBezTo>
                <a:cubicBezTo>
                  <a:pt x="4551862" y="8515"/>
                  <a:pt x="4971540" y="1196"/>
                  <a:pt x="5516846" y="0"/>
                </a:cubicBezTo>
                <a:cubicBezTo>
                  <a:pt x="5498995" y="126398"/>
                  <a:pt x="5526734" y="285768"/>
                  <a:pt x="5516846" y="369332"/>
                </a:cubicBezTo>
                <a:cubicBezTo>
                  <a:pt x="5315508" y="384834"/>
                  <a:pt x="5098939" y="376576"/>
                  <a:pt x="4827240" y="369332"/>
                </a:cubicBezTo>
                <a:cubicBezTo>
                  <a:pt x="4555541" y="362088"/>
                  <a:pt x="4320057" y="398316"/>
                  <a:pt x="4137635" y="369332"/>
                </a:cubicBezTo>
                <a:cubicBezTo>
                  <a:pt x="3955214" y="340348"/>
                  <a:pt x="3814441" y="357615"/>
                  <a:pt x="3558366" y="369332"/>
                </a:cubicBezTo>
                <a:cubicBezTo>
                  <a:pt x="3302291" y="381049"/>
                  <a:pt x="2992647" y="384744"/>
                  <a:pt x="2758423" y="369332"/>
                </a:cubicBezTo>
                <a:cubicBezTo>
                  <a:pt x="2524199" y="353920"/>
                  <a:pt x="2387167" y="351721"/>
                  <a:pt x="2123986" y="369332"/>
                </a:cubicBezTo>
                <a:cubicBezTo>
                  <a:pt x="1860805" y="386943"/>
                  <a:pt x="1787297" y="372196"/>
                  <a:pt x="1489548" y="369332"/>
                </a:cubicBezTo>
                <a:cubicBezTo>
                  <a:pt x="1191799" y="366468"/>
                  <a:pt x="1043650" y="400418"/>
                  <a:pt x="744774" y="369332"/>
                </a:cubicBezTo>
                <a:cubicBezTo>
                  <a:pt x="445898" y="338246"/>
                  <a:pt x="323292" y="361144"/>
                  <a:pt x="0" y="369332"/>
                </a:cubicBezTo>
                <a:cubicBezTo>
                  <a:pt x="-1203" y="276821"/>
                  <a:pt x="17443" y="13206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/>
              <a:t>Similar pH and Alcohol but ≠ Sugar and Density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9BE97D-3C72-40C7-8E75-59206E67F6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1138" y="3998155"/>
            <a:ext cx="4010095" cy="27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779569" y="269306"/>
            <a:ext cx="294852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Rockwell Condensed"/>
              </a:rPr>
              <a:t>DISTRIBUTIONS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74A2C-4E7F-47A7-B679-1C4F8DCAE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03" y="871454"/>
            <a:ext cx="2681473" cy="36831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EDAFA2-5962-4922-9EDD-A3677E7822B1}"/>
              </a:ext>
            </a:extLst>
          </p:cNvPr>
          <p:cNvSpPr/>
          <p:nvPr/>
        </p:nvSpPr>
        <p:spPr>
          <a:xfrm>
            <a:off x="134348" y="849485"/>
            <a:ext cx="1123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Red Wine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5B5C0-11D5-4713-B010-DAA3A3F75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600" y="871454"/>
            <a:ext cx="2685361" cy="36818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D689F5-112C-42E2-B1CB-BD0245F480A7}"/>
              </a:ext>
            </a:extLst>
          </p:cNvPr>
          <p:cNvSpPr/>
          <p:nvPr/>
        </p:nvSpPr>
        <p:spPr>
          <a:xfrm>
            <a:off x="2900331" y="880263"/>
            <a:ext cx="122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White Wine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2CF6D4-A6EA-406A-B891-9873DB9E9854}"/>
              </a:ext>
            </a:extLst>
          </p:cNvPr>
          <p:cNvSpPr/>
          <p:nvPr/>
        </p:nvSpPr>
        <p:spPr>
          <a:xfrm>
            <a:off x="176603" y="2712395"/>
            <a:ext cx="5482358" cy="4935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9B54C8-CC2F-404F-84CE-9ADA8FF9A3B3}"/>
              </a:ext>
            </a:extLst>
          </p:cNvPr>
          <p:cNvSpPr/>
          <p:nvPr/>
        </p:nvSpPr>
        <p:spPr>
          <a:xfrm>
            <a:off x="2159305" y="1307467"/>
            <a:ext cx="693687" cy="3009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59ED2-DEE7-4441-9FD5-1F94537F8C1F}"/>
              </a:ext>
            </a:extLst>
          </p:cNvPr>
          <p:cNvSpPr txBox="1"/>
          <p:nvPr/>
        </p:nvSpPr>
        <p:spPr>
          <a:xfrm>
            <a:off x="6023183" y="1145754"/>
            <a:ext cx="2704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Evaluation of the other distributions show very similar distributions for both red and white wine except for Sulfur Dioxide  (both free and total)</a:t>
            </a:r>
          </a:p>
          <a:p>
            <a:endParaRPr lang="en-US"/>
          </a:p>
          <a:p>
            <a:r>
              <a:rPr lang="en-US"/>
              <a:t>A few more variables had a higher average but they all looked normally distributed with a right skew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8B3A97-D678-401A-9C18-ED16C4456642}"/>
              </a:ext>
            </a:extLst>
          </p:cNvPr>
          <p:cNvSpPr/>
          <p:nvPr/>
        </p:nvSpPr>
        <p:spPr>
          <a:xfrm>
            <a:off x="2159305" y="1617930"/>
            <a:ext cx="693687" cy="3009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7F9BFB-D191-4777-8677-B481474E2C82}"/>
              </a:ext>
            </a:extLst>
          </p:cNvPr>
          <p:cNvSpPr/>
          <p:nvPr/>
        </p:nvSpPr>
        <p:spPr>
          <a:xfrm>
            <a:off x="189096" y="2109083"/>
            <a:ext cx="5447456" cy="3009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CF5E91-D364-4292-B4E0-28AC09B8B0C4}"/>
              </a:ext>
            </a:extLst>
          </p:cNvPr>
          <p:cNvGrpSpPr/>
          <p:nvPr/>
        </p:nvGrpSpPr>
        <p:grpSpPr>
          <a:xfrm>
            <a:off x="12492" y="5080516"/>
            <a:ext cx="9105282" cy="1657547"/>
            <a:chOff x="0" y="4660135"/>
            <a:chExt cx="9105282" cy="16575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A10E31B-DF90-4D70-A099-85EC7717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055966"/>
              <a:ext cx="2221726" cy="126171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770545-E3FA-4005-886D-60883B02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65262" y="5055966"/>
              <a:ext cx="2254736" cy="123999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CAD10CB-6A1A-45B1-8C59-6C12B238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3534" y="5055966"/>
              <a:ext cx="2249105" cy="123999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219E7B7-7D94-437F-A31E-10DA7705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6175" y="5055978"/>
              <a:ext cx="2249107" cy="123999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8DD52C-43FF-4956-9D71-4B7523665161}"/>
                </a:ext>
              </a:extLst>
            </p:cNvPr>
            <p:cNvSpPr txBox="1"/>
            <p:nvPr/>
          </p:nvSpPr>
          <p:spPr>
            <a:xfrm>
              <a:off x="176603" y="4660135"/>
              <a:ext cx="1494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Fixed Acidity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7E783A-9EDB-4369-B6D6-628E667DD1C7}"/>
                </a:ext>
              </a:extLst>
            </p:cNvPr>
            <p:cNvSpPr txBox="1"/>
            <p:nvPr/>
          </p:nvSpPr>
          <p:spPr>
            <a:xfrm>
              <a:off x="2283934" y="4660135"/>
              <a:ext cx="164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Volatile Acidity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A5DA4D-F704-41AD-B474-5735918A2712}"/>
                </a:ext>
              </a:extLst>
            </p:cNvPr>
            <p:cNvSpPr txBox="1"/>
            <p:nvPr/>
          </p:nvSpPr>
          <p:spPr>
            <a:xfrm>
              <a:off x="4409943" y="4660135"/>
              <a:ext cx="1979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Free Sulfur Dioxide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588E57-F09D-43D9-BC89-86F19029AD7B}"/>
                </a:ext>
              </a:extLst>
            </p:cNvPr>
            <p:cNvSpPr txBox="1"/>
            <p:nvPr/>
          </p:nvSpPr>
          <p:spPr>
            <a:xfrm>
              <a:off x="6834141" y="4660135"/>
              <a:ext cx="213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Total Sulfur Dioxide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31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9B5223-05A2-4767-BFE4-061926EC38FF}"/>
              </a:ext>
            </a:extLst>
          </p:cNvPr>
          <p:cNvSpPr/>
          <p:nvPr/>
        </p:nvSpPr>
        <p:spPr>
          <a:xfrm>
            <a:off x="5787218" y="4353737"/>
            <a:ext cx="3293897" cy="1977464"/>
          </a:xfrm>
          <a:custGeom>
            <a:avLst/>
            <a:gdLst>
              <a:gd name="connsiteX0" fmla="*/ 0 w 3293897"/>
              <a:gd name="connsiteY0" fmla="*/ 0 h 1977464"/>
              <a:gd name="connsiteX1" fmla="*/ 625840 w 3293897"/>
              <a:gd name="connsiteY1" fmla="*/ 0 h 1977464"/>
              <a:gd name="connsiteX2" fmla="*/ 1185803 w 3293897"/>
              <a:gd name="connsiteY2" fmla="*/ 0 h 1977464"/>
              <a:gd name="connsiteX3" fmla="*/ 1778704 w 3293897"/>
              <a:gd name="connsiteY3" fmla="*/ 0 h 1977464"/>
              <a:gd name="connsiteX4" fmla="*/ 2470423 w 3293897"/>
              <a:gd name="connsiteY4" fmla="*/ 0 h 1977464"/>
              <a:gd name="connsiteX5" fmla="*/ 3293897 w 3293897"/>
              <a:gd name="connsiteY5" fmla="*/ 0 h 1977464"/>
              <a:gd name="connsiteX6" fmla="*/ 3293897 w 3293897"/>
              <a:gd name="connsiteY6" fmla="*/ 619605 h 1977464"/>
              <a:gd name="connsiteX7" fmla="*/ 3293897 w 3293897"/>
              <a:gd name="connsiteY7" fmla="*/ 1219436 h 1977464"/>
              <a:gd name="connsiteX8" fmla="*/ 3293897 w 3293897"/>
              <a:gd name="connsiteY8" fmla="*/ 1977464 h 1977464"/>
              <a:gd name="connsiteX9" fmla="*/ 2635118 w 3293897"/>
              <a:gd name="connsiteY9" fmla="*/ 1977464 h 1977464"/>
              <a:gd name="connsiteX10" fmla="*/ 2042216 w 3293897"/>
              <a:gd name="connsiteY10" fmla="*/ 1977464 h 1977464"/>
              <a:gd name="connsiteX11" fmla="*/ 1317559 w 3293897"/>
              <a:gd name="connsiteY11" fmla="*/ 1977464 h 1977464"/>
              <a:gd name="connsiteX12" fmla="*/ 691718 w 3293897"/>
              <a:gd name="connsiteY12" fmla="*/ 1977464 h 1977464"/>
              <a:gd name="connsiteX13" fmla="*/ 0 w 3293897"/>
              <a:gd name="connsiteY13" fmla="*/ 1977464 h 1977464"/>
              <a:gd name="connsiteX14" fmla="*/ 0 w 3293897"/>
              <a:gd name="connsiteY14" fmla="*/ 1298535 h 1977464"/>
              <a:gd name="connsiteX15" fmla="*/ 0 w 3293897"/>
              <a:gd name="connsiteY15" fmla="*/ 659155 h 1977464"/>
              <a:gd name="connsiteX16" fmla="*/ 0 w 3293897"/>
              <a:gd name="connsiteY16" fmla="*/ 0 h 197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3897" h="1977464" fill="none" extrusionOk="0">
                <a:moveTo>
                  <a:pt x="0" y="0"/>
                </a:moveTo>
                <a:cubicBezTo>
                  <a:pt x="231871" y="13564"/>
                  <a:pt x="432548" y="4272"/>
                  <a:pt x="625840" y="0"/>
                </a:cubicBezTo>
                <a:cubicBezTo>
                  <a:pt x="819132" y="-4272"/>
                  <a:pt x="1052143" y="24534"/>
                  <a:pt x="1185803" y="0"/>
                </a:cubicBezTo>
                <a:cubicBezTo>
                  <a:pt x="1319463" y="-24534"/>
                  <a:pt x="1617491" y="-25066"/>
                  <a:pt x="1778704" y="0"/>
                </a:cubicBezTo>
                <a:cubicBezTo>
                  <a:pt x="1939917" y="25066"/>
                  <a:pt x="2306262" y="9087"/>
                  <a:pt x="2470423" y="0"/>
                </a:cubicBezTo>
                <a:cubicBezTo>
                  <a:pt x="2634584" y="-9087"/>
                  <a:pt x="2921937" y="9200"/>
                  <a:pt x="3293897" y="0"/>
                </a:cubicBezTo>
                <a:cubicBezTo>
                  <a:pt x="3278431" y="266764"/>
                  <a:pt x="3319687" y="411127"/>
                  <a:pt x="3293897" y="619605"/>
                </a:cubicBezTo>
                <a:cubicBezTo>
                  <a:pt x="3268107" y="828084"/>
                  <a:pt x="3271995" y="923541"/>
                  <a:pt x="3293897" y="1219436"/>
                </a:cubicBezTo>
                <a:cubicBezTo>
                  <a:pt x="3315799" y="1515331"/>
                  <a:pt x="3264086" y="1669104"/>
                  <a:pt x="3293897" y="1977464"/>
                </a:cubicBezTo>
                <a:cubicBezTo>
                  <a:pt x="3113703" y="1984757"/>
                  <a:pt x="2942543" y="1968087"/>
                  <a:pt x="2635118" y="1977464"/>
                </a:cubicBezTo>
                <a:cubicBezTo>
                  <a:pt x="2327693" y="1986841"/>
                  <a:pt x="2338090" y="1974736"/>
                  <a:pt x="2042216" y="1977464"/>
                </a:cubicBezTo>
                <a:cubicBezTo>
                  <a:pt x="1746342" y="1980192"/>
                  <a:pt x="1633116" y="1979308"/>
                  <a:pt x="1317559" y="1977464"/>
                </a:cubicBezTo>
                <a:cubicBezTo>
                  <a:pt x="1002002" y="1975620"/>
                  <a:pt x="909732" y="1961362"/>
                  <a:pt x="691718" y="1977464"/>
                </a:cubicBezTo>
                <a:cubicBezTo>
                  <a:pt x="473704" y="1993566"/>
                  <a:pt x="331761" y="1994970"/>
                  <a:pt x="0" y="1977464"/>
                </a:cubicBezTo>
                <a:cubicBezTo>
                  <a:pt x="15355" y="1823893"/>
                  <a:pt x="4880" y="1439922"/>
                  <a:pt x="0" y="1298535"/>
                </a:cubicBezTo>
                <a:cubicBezTo>
                  <a:pt x="-4880" y="1157148"/>
                  <a:pt x="-1175" y="827962"/>
                  <a:pt x="0" y="659155"/>
                </a:cubicBezTo>
                <a:cubicBezTo>
                  <a:pt x="1175" y="490348"/>
                  <a:pt x="-16705" y="207960"/>
                  <a:pt x="0" y="0"/>
                </a:cubicBezTo>
                <a:close/>
              </a:path>
              <a:path w="3293897" h="1977464" stroke="0" extrusionOk="0">
                <a:moveTo>
                  <a:pt x="0" y="0"/>
                </a:moveTo>
                <a:cubicBezTo>
                  <a:pt x="255128" y="-22025"/>
                  <a:pt x="415825" y="12807"/>
                  <a:pt x="625840" y="0"/>
                </a:cubicBezTo>
                <a:cubicBezTo>
                  <a:pt x="835855" y="-12807"/>
                  <a:pt x="1057800" y="-2930"/>
                  <a:pt x="1185803" y="0"/>
                </a:cubicBezTo>
                <a:cubicBezTo>
                  <a:pt x="1313806" y="2930"/>
                  <a:pt x="1563509" y="-21391"/>
                  <a:pt x="1910460" y="0"/>
                </a:cubicBezTo>
                <a:cubicBezTo>
                  <a:pt x="2257411" y="21391"/>
                  <a:pt x="2344650" y="19224"/>
                  <a:pt x="2536301" y="0"/>
                </a:cubicBezTo>
                <a:cubicBezTo>
                  <a:pt x="2727952" y="-19224"/>
                  <a:pt x="3124478" y="32546"/>
                  <a:pt x="3293897" y="0"/>
                </a:cubicBezTo>
                <a:cubicBezTo>
                  <a:pt x="3273531" y="155130"/>
                  <a:pt x="3288719" y="556080"/>
                  <a:pt x="3293897" y="698704"/>
                </a:cubicBezTo>
                <a:cubicBezTo>
                  <a:pt x="3299075" y="841328"/>
                  <a:pt x="3317786" y="1096553"/>
                  <a:pt x="3293897" y="1357859"/>
                </a:cubicBezTo>
                <a:cubicBezTo>
                  <a:pt x="3270008" y="1619165"/>
                  <a:pt x="3324668" y="1712474"/>
                  <a:pt x="3293897" y="1977464"/>
                </a:cubicBezTo>
                <a:cubicBezTo>
                  <a:pt x="3037247" y="2005657"/>
                  <a:pt x="2925094" y="1966878"/>
                  <a:pt x="2700996" y="1977464"/>
                </a:cubicBezTo>
                <a:cubicBezTo>
                  <a:pt x="2476898" y="1988050"/>
                  <a:pt x="2337952" y="2000569"/>
                  <a:pt x="2042216" y="1977464"/>
                </a:cubicBezTo>
                <a:cubicBezTo>
                  <a:pt x="1746480" y="1954359"/>
                  <a:pt x="1686037" y="1944970"/>
                  <a:pt x="1383437" y="1977464"/>
                </a:cubicBezTo>
                <a:cubicBezTo>
                  <a:pt x="1080837" y="2009958"/>
                  <a:pt x="921335" y="2007064"/>
                  <a:pt x="757596" y="1977464"/>
                </a:cubicBezTo>
                <a:cubicBezTo>
                  <a:pt x="593857" y="1947864"/>
                  <a:pt x="342865" y="2009227"/>
                  <a:pt x="0" y="1977464"/>
                </a:cubicBezTo>
                <a:cubicBezTo>
                  <a:pt x="34477" y="1752204"/>
                  <a:pt x="-15445" y="1573194"/>
                  <a:pt x="0" y="1278760"/>
                </a:cubicBezTo>
                <a:cubicBezTo>
                  <a:pt x="15445" y="984326"/>
                  <a:pt x="17394" y="792726"/>
                  <a:pt x="0" y="580056"/>
                </a:cubicBezTo>
                <a:cubicBezTo>
                  <a:pt x="-17394" y="367386"/>
                  <a:pt x="-7725" y="21353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750">
                <a:solidFill>
                  <a:srgbClr val="003399"/>
                </a:solidFill>
              </a:rPr>
              <a:t>Highest Positive correlation to Quality for both Red and White wine is Alcohol</a:t>
            </a:r>
          </a:p>
          <a:p>
            <a:endParaRPr lang="en-US" sz="1750"/>
          </a:p>
          <a:p>
            <a:r>
              <a:rPr lang="en-US" sz="1750"/>
              <a:t>Highest Negative correlations: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750"/>
              <a:t>Volatile Acidity for Red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750"/>
              <a:t>Density for White wine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A30CB-7215-40F7-B6B9-89CE19F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53" y="804932"/>
            <a:ext cx="2516051" cy="3467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602871" y="252513"/>
            <a:ext cx="3652604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Rockwell Condensed"/>
              </a:rPr>
              <a:t>CORRELATIONS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23" name="Graphic 22" descr="Wine">
            <a:extLst>
              <a:ext uri="{FF2B5EF4-FFF2-40B4-BE49-F238E27FC236}">
                <a16:creationId xmlns:a16="http://schemas.microsoft.com/office/drawing/2014/main" id="{DE5B472C-4B84-4739-A6E3-A59DDABA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9234" y="5722936"/>
            <a:ext cx="849929" cy="849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AD943-9F0F-4FF0-BEDE-A680ADD0BCF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034" r="10774"/>
          <a:stretch/>
        </p:blipFill>
        <p:spPr>
          <a:xfrm>
            <a:off x="34844" y="3816868"/>
            <a:ext cx="3267075" cy="3011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3C9FEB-7041-4FB1-B5E5-93A83EF0C3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96" r="11294"/>
          <a:stretch/>
        </p:blipFill>
        <p:spPr>
          <a:xfrm>
            <a:off x="24897" y="849292"/>
            <a:ext cx="3267075" cy="2941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EDAFA2-5962-4922-9EDD-A3677E7822B1}"/>
              </a:ext>
            </a:extLst>
          </p:cNvPr>
          <p:cNvSpPr/>
          <p:nvPr/>
        </p:nvSpPr>
        <p:spPr>
          <a:xfrm>
            <a:off x="-3311" y="3335906"/>
            <a:ext cx="1216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Red Wine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689F5-112C-42E2-B1CB-BD0245F480A7}"/>
              </a:ext>
            </a:extLst>
          </p:cNvPr>
          <p:cNvSpPr/>
          <p:nvPr/>
        </p:nvSpPr>
        <p:spPr>
          <a:xfrm>
            <a:off x="58903" y="6429690"/>
            <a:ext cx="14624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White Wine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106AD-DC5D-4705-82BA-E8387ECB6C93}"/>
              </a:ext>
            </a:extLst>
          </p:cNvPr>
          <p:cNvSpPr txBox="1"/>
          <p:nvPr/>
        </p:nvSpPr>
        <p:spPr>
          <a:xfrm>
            <a:off x="3349952" y="1246934"/>
            <a:ext cx="24440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>
                <a:solidFill>
                  <a:srgbClr val="003399"/>
                </a:solidFill>
              </a:rPr>
              <a:t>Highest correlations are between attributes not to Quality</a:t>
            </a:r>
            <a:r>
              <a:rPr lang="en-US"/>
              <a:t>.</a:t>
            </a:r>
          </a:p>
          <a:p>
            <a:pPr>
              <a:buClr>
                <a:schemeClr val="accent2"/>
              </a:buClr>
            </a:pPr>
            <a:endParaRPr lang="en-US"/>
          </a:p>
          <a:p>
            <a:pPr>
              <a:buClr>
                <a:schemeClr val="accent2"/>
              </a:buClr>
            </a:pPr>
            <a:r>
              <a:rPr lang="en-US" sz="1700"/>
              <a:t>Highest  Positive correlation White wine at </a:t>
            </a:r>
            <a:r>
              <a:rPr lang="en-US" sz="1700">
                <a:solidFill>
                  <a:srgbClr val="003399"/>
                </a:solidFill>
              </a:rPr>
              <a:t>r= 0.84 </a:t>
            </a:r>
            <a:r>
              <a:rPr lang="en-US" sz="1700"/>
              <a:t>for Density and Sugar which has a much lower value (</a:t>
            </a:r>
            <a:r>
              <a:rPr lang="en-US" sz="1700">
                <a:solidFill>
                  <a:srgbClr val="003399"/>
                </a:solidFill>
              </a:rPr>
              <a:t>r=0.36</a:t>
            </a:r>
            <a:r>
              <a:rPr lang="en-US" sz="1700"/>
              <a:t>) for Red wine </a:t>
            </a:r>
          </a:p>
          <a:p>
            <a:endParaRPr lang="en-US" sz="1700"/>
          </a:p>
          <a:p>
            <a:endParaRPr lang="en-US" sz="1700"/>
          </a:p>
          <a:p>
            <a:r>
              <a:rPr lang="en-US" sz="1700"/>
              <a:t>Highest negative correlation also White wine at (</a:t>
            </a:r>
            <a:r>
              <a:rPr lang="en-US" sz="1700">
                <a:solidFill>
                  <a:srgbClr val="FF0000"/>
                </a:solidFill>
              </a:rPr>
              <a:t>r=-0.78</a:t>
            </a:r>
            <a:r>
              <a:rPr lang="en-US" sz="1700"/>
              <a:t>) for Density and Alcohol. Vs (</a:t>
            </a:r>
            <a:r>
              <a:rPr lang="en-US" sz="1700">
                <a:solidFill>
                  <a:srgbClr val="FF0000"/>
                </a:solidFill>
              </a:rPr>
              <a:t>r=-0.5</a:t>
            </a:r>
            <a:r>
              <a:rPr lang="en-US" sz="1700"/>
              <a:t>)  for Red wine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7AF4E1-16A2-4713-BE03-BBC6C3224975}"/>
              </a:ext>
            </a:extLst>
          </p:cNvPr>
          <p:cNvGrpSpPr/>
          <p:nvPr/>
        </p:nvGrpSpPr>
        <p:grpSpPr>
          <a:xfrm>
            <a:off x="7301397" y="1512552"/>
            <a:ext cx="1330568" cy="2528191"/>
            <a:chOff x="7486497" y="1958465"/>
            <a:chExt cx="1330568" cy="2528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425C85-1BE5-4F27-A947-FAEF2C9740A6}"/>
                </a:ext>
              </a:extLst>
            </p:cNvPr>
            <p:cNvSpPr/>
            <p:nvPr/>
          </p:nvSpPr>
          <p:spPr>
            <a:xfrm>
              <a:off x="7486497" y="1958465"/>
              <a:ext cx="658368" cy="26822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570D59-C1BE-4A77-A662-8D9916F379F7}"/>
                </a:ext>
              </a:extLst>
            </p:cNvPr>
            <p:cNvSpPr/>
            <p:nvPr/>
          </p:nvSpPr>
          <p:spPr>
            <a:xfrm>
              <a:off x="8158697" y="4218432"/>
              <a:ext cx="658368" cy="26822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6774E6-2FA3-4410-9D5E-D8BCC54A6800}"/>
                </a:ext>
              </a:extLst>
            </p:cNvPr>
            <p:cNvSpPr/>
            <p:nvPr/>
          </p:nvSpPr>
          <p:spPr>
            <a:xfrm>
              <a:off x="7500329" y="4218432"/>
              <a:ext cx="658368" cy="26822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242143-29E7-47A0-A8B6-1B4686C19E00}"/>
                </a:ext>
              </a:extLst>
            </p:cNvPr>
            <p:cNvSpPr/>
            <p:nvPr/>
          </p:nvSpPr>
          <p:spPr>
            <a:xfrm>
              <a:off x="8158697" y="3516717"/>
              <a:ext cx="658368" cy="26822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D19023C-DD39-4F91-8DE3-682DDEBE1DA2}"/>
              </a:ext>
            </a:extLst>
          </p:cNvPr>
          <p:cNvSpPr/>
          <p:nvPr/>
        </p:nvSpPr>
        <p:spPr>
          <a:xfrm>
            <a:off x="2180472" y="6001375"/>
            <a:ext cx="254256" cy="17661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ACFF1B-72D2-4CE9-9EF8-5921A165D160}"/>
              </a:ext>
            </a:extLst>
          </p:cNvPr>
          <p:cNvSpPr/>
          <p:nvPr/>
        </p:nvSpPr>
        <p:spPr>
          <a:xfrm>
            <a:off x="2003149" y="1944260"/>
            <a:ext cx="254256" cy="17661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3B3548-3389-4386-A578-090767CD9B51}"/>
              </a:ext>
            </a:extLst>
          </p:cNvPr>
          <p:cNvSpPr/>
          <p:nvPr/>
        </p:nvSpPr>
        <p:spPr>
          <a:xfrm>
            <a:off x="2180472" y="4367554"/>
            <a:ext cx="254256" cy="17661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F99126-C91F-40A4-B5F1-759CBE546522}"/>
              </a:ext>
            </a:extLst>
          </p:cNvPr>
          <p:cNvSpPr/>
          <p:nvPr/>
        </p:nvSpPr>
        <p:spPr>
          <a:xfrm>
            <a:off x="2583504" y="3335906"/>
            <a:ext cx="254256" cy="17661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1A81B-1141-4EBD-A659-6A3CD7EB99ED}"/>
              </a:ext>
            </a:extLst>
          </p:cNvPr>
          <p:cNvSpPr/>
          <p:nvPr/>
        </p:nvSpPr>
        <p:spPr>
          <a:xfrm>
            <a:off x="1057107" y="1758059"/>
            <a:ext cx="254256" cy="17661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FC1FD6-5366-4E0F-90F2-8C523883BB68}"/>
              </a:ext>
            </a:extLst>
          </p:cNvPr>
          <p:cNvSpPr/>
          <p:nvPr/>
        </p:nvSpPr>
        <p:spPr>
          <a:xfrm>
            <a:off x="5602871" y="252513"/>
            <a:ext cx="3652604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chemeClr val="accent2"/>
                </a:solidFill>
                <a:latin typeface="Rockwell Condensed"/>
              </a:rPr>
              <a:t>DEFINE THE QUALITY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" y="217630"/>
            <a:ext cx="5057883" cy="620157"/>
          </a:xfrm>
        </p:spPr>
        <p:txBody>
          <a:bodyPr>
            <a:normAutofit fontScale="90000"/>
          </a:bodyPr>
          <a:lstStyle/>
          <a:p>
            <a:r>
              <a:rPr lang="en-US"/>
              <a:t>Predicting Wine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23" name="Graphic 22" descr="Wine">
            <a:extLst>
              <a:ext uri="{FF2B5EF4-FFF2-40B4-BE49-F238E27FC236}">
                <a16:creationId xmlns:a16="http://schemas.microsoft.com/office/drawing/2014/main" id="{DE5B472C-4B84-4739-A6E3-A59DDABA4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9234" y="5722936"/>
            <a:ext cx="849929" cy="8499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D689F5-112C-42E2-B1CB-BD0245F480A7}"/>
              </a:ext>
            </a:extLst>
          </p:cNvPr>
          <p:cNvSpPr/>
          <p:nvPr/>
        </p:nvSpPr>
        <p:spPr>
          <a:xfrm>
            <a:off x="62890" y="932980"/>
            <a:ext cx="31314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Linear Model – Red Wine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8106AD-DC5D-4705-82BA-E8387ECB6C93}"/>
                  </a:ext>
                </a:extLst>
              </p:cNvPr>
              <p:cNvSpPr txBox="1"/>
              <p:nvPr/>
            </p:nvSpPr>
            <p:spPr>
              <a:xfrm>
                <a:off x="5521486" y="2067677"/>
                <a:ext cx="3871464" cy="13762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sub>
                      </m:sSub>
                      <m:r>
                        <a:rPr lang="en-US" sz="1700">
                          <a:latin typeface="Cambria Math" panose="02040503050406030204" pitchFamily="18" charset="0"/>
                        </a:rPr>
                        <m:t>=4.30−1.03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olatile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Acidity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 −2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Chloride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−0.43 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− 0.002 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ulfur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Dioxide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 +0.89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Sulphates</m:t>
                      </m:r>
                      <m:r>
                        <a:rPr lang="en-US" sz="1700">
                          <a:latin typeface="Cambria Math" panose="02040503050406030204" pitchFamily="18" charset="0"/>
                        </a:rPr>
                        <m:t>+ 0.29 </m:t>
                      </m:r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</a:rPr>
                        <m:t>Alcohol</m:t>
                      </m:r>
                    </m:oMath>
                  </m:oMathPara>
                </a14:m>
                <a:endParaRPr lang="en-US" sz="17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8106AD-DC5D-4705-82BA-E8387ECB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486" y="2067677"/>
                <a:ext cx="3871464" cy="1376274"/>
              </a:xfrm>
              <a:prstGeom prst="rect">
                <a:avLst/>
              </a:prstGeom>
              <a:blipFill>
                <a:blip r:embed="rId8"/>
                <a:stretch>
                  <a:fillRect b="-17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87CF4B3-1A24-4CEA-A5B5-18599D19EAAD}"/>
              </a:ext>
            </a:extLst>
          </p:cNvPr>
          <p:cNvSpPr txBox="1"/>
          <p:nvPr/>
        </p:nvSpPr>
        <p:spPr>
          <a:xfrm>
            <a:off x="5939986" y="932980"/>
            <a:ext cx="32040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Approach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Run LM for all attributes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Run LM  for attributes </a:t>
            </a:r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statistically significant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C1105D-5049-4324-A5A7-EAEE77FC6D4B}"/>
              </a:ext>
            </a:extLst>
          </p:cNvPr>
          <p:cNvSpPr/>
          <p:nvPr/>
        </p:nvSpPr>
        <p:spPr>
          <a:xfrm flipV="1">
            <a:off x="3886199" y="2213810"/>
            <a:ext cx="457201" cy="12151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96BD5-96EF-430C-9342-9B03E89CD5FC}"/>
              </a:ext>
            </a:extLst>
          </p:cNvPr>
          <p:cNvSpPr/>
          <p:nvPr/>
        </p:nvSpPr>
        <p:spPr>
          <a:xfrm>
            <a:off x="34545" y="3597650"/>
            <a:ext cx="51999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Linear Model – White Wine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F4F0-7C2B-4C1C-8288-23DEAF60A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142" y="1376750"/>
            <a:ext cx="5092296" cy="221745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29A20AFD-FC1A-484C-997E-206193CECDC0}"/>
              </a:ext>
            </a:extLst>
          </p:cNvPr>
          <p:cNvSpPr/>
          <p:nvPr/>
        </p:nvSpPr>
        <p:spPr>
          <a:xfrm>
            <a:off x="2711213" y="3188368"/>
            <a:ext cx="2281898" cy="28876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8278B-C101-44C7-B4A2-F0B8EDF4B796}"/>
              </a:ext>
            </a:extLst>
          </p:cNvPr>
          <p:cNvSpPr txBox="1"/>
          <p:nvPr/>
        </p:nvSpPr>
        <p:spPr>
          <a:xfrm>
            <a:off x="4988787" y="3496631"/>
            <a:ext cx="2852538" cy="738664"/>
          </a:xfrm>
          <a:custGeom>
            <a:avLst/>
            <a:gdLst>
              <a:gd name="connsiteX0" fmla="*/ 0 w 2852538"/>
              <a:gd name="connsiteY0" fmla="*/ 0 h 738664"/>
              <a:gd name="connsiteX1" fmla="*/ 627558 w 2852538"/>
              <a:gd name="connsiteY1" fmla="*/ 0 h 738664"/>
              <a:gd name="connsiteX2" fmla="*/ 1198066 w 2852538"/>
              <a:gd name="connsiteY2" fmla="*/ 0 h 738664"/>
              <a:gd name="connsiteX3" fmla="*/ 1711523 w 2852538"/>
              <a:gd name="connsiteY3" fmla="*/ 0 h 738664"/>
              <a:gd name="connsiteX4" fmla="*/ 2282030 w 2852538"/>
              <a:gd name="connsiteY4" fmla="*/ 0 h 738664"/>
              <a:gd name="connsiteX5" fmla="*/ 2852538 w 2852538"/>
              <a:gd name="connsiteY5" fmla="*/ 0 h 738664"/>
              <a:gd name="connsiteX6" fmla="*/ 2852538 w 2852538"/>
              <a:gd name="connsiteY6" fmla="*/ 354559 h 738664"/>
              <a:gd name="connsiteX7" fmla="*/ 2852538 w 2852538"/>
              <a:gd name="connsiteY7" fmla="*/ 738664 h 738664"/>
              <a:gd name="connsiteX8" fmla="*/ 2367607 w 2852538"/>
              <a:gd name="connsiteY8" fmla="*/ 738664 h 738664"/>
              <a:gd name="connsiteX9" fmla="*/ 1882675 w 2852538"/>
              <a:gd name="connsiteY9" fmla="*/ 738664 h 738664"/>
              <a:gd name="connsiteX10" fmla="*/ 1340693 w 2852538"/>
              <a:gd name="connsiteY10" fmla="*/ 738664 h 738664"/>
              <a:gd name="connsiteX11" fmla="*/ 798711 w 2852538"/>
              <a:gd name="connsiteY11" fmla="*/ 738664 h 738664"/>
              <a:gd name="connsiteX12" fmla="*/ 0 w 2852538"/>
              <a:gd name="connsiteY12" fmla="*/ 738664 h 738664"/>
              <a:gd name="connsiteX13" fmla="*/ 0 w 2852538"/>
              <a:gd name="connsiteY13" fmla="*/ 384105 h 738664"/>
              <a:gd name="connsiteX14" fmla="*/ 0 w 2852538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2538" h="738664" extrusionOk="0">
                <a:moveTo>
                  <a:pt x="0" y="0"/>
                </a:moveTo>
                <a:cubicBezTo>
                  <a:pt x="204174" y="-9357"/>
                  <a:pt x="429877" y="-1954"/>
                  <a:pt x="627558" y="0"/>
                </a:cubicBezTo>
                <a:cubicBezTo>
                  <a:pt x="825239" y="1954"/>
                  <a:pt x="1039321" y="-17520"/>
                  <a:pt x="1198066" y="0"/>
                </a:cubicBezTo>
                <a:cubicBezTo>
                  <a:pt x="1356811" y="17520"/>
                  <a:pt x="1529997" y="-18874"/>
                  <a:pt x="1711523" y="0"/>
                </a:cubicBezTo>
                <a:cubicBezTo>
                  <a:pt x="1893049" y="18874"/>
                  <a:pt x="2044851" y="15988"/>
                  <a:pt x="2282030" y="0"/>
                </a:cubicBezTo>
                <a:cubicBezTo>
                  <a:pt x="2519209" y="-15988"/>
                  <a:pt x="2680270" y="21238"/>
                  <a:pt x="2852538" y="0"/>
                </a:cubicBezTo>
                <a:cubicBezTo>
                  <a:pt x="2869583" y="80717"/>
                  <a:pt x="2869397" y="195833"/>
                  <a:pt x="2852538" y="354559"/>
                </a:cubicBezTo>
                <a:cubicBezTo>
                  <a:pt x="2835679" y="513285"/>
                  <a:pt x="2862129" y="652232"/>
                  <a:pt x="2852538" y="738664"/>
                </a:cubicBezTo>
                <a:cubicBezTo>
                  <a:pt x="2704497" y="746661"/>
                  <a:pt x="2533287" y="727489"/>
                  <a:pt x="2367607" y="738664"/>
                </a:cubicBezTo>
                <a:cubicBezTo>
                  <a:pt x="2201927" y="749839"/>
                  <a:pt x="2041842" y="751511"/>
                  <a:pt x="1882675" y="738664"/>
                </a:cubicBezTo>
                <a:cubicBezTo>
                  <a:pt x="1723508" y="725817"/>
                  <a:pt x="1485690" y="727379"/>
                  <a:pt x="1340693" y="738664"/>
                </a:cubicBezTo>
                <a:cubicBezTo>
                  <a:pt x="1195696" y="749949"/>
                  <a:pt x="1019835" y="735797"/>
                  <a:pt x="798711" y="738664"/>
                </a:cubicBezTo>
                <a:cubicBezTo>
                  <a:pt x="577587" y="741531"/>
                  <a:pt x="387558" y="770597"/>
                  <a:pt x="0" y="738664"/>
                </a:cubicBezTo>
                <a:cubicBezTo>
                  <a:pt x="-8900" y="602837"/>
                  <a:pt x="-10778" y="539546"/>
                  <a:pt x="0" y="384105"/>
                </a:cubicBezTo>
                <a:cubicBezTo>
                  <a:pt x="10778" y="228664"/>
                  <a:pt x="-14612" y="15495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/>
              <a:t>Determination Coefficient: 35.48% of Quality can be explained by these attributes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457718D-2742-4C35-8E7E-4961CD545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708" y="4266060"/>
            <a:ext cx="5065820" cy="2423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47FB256-AC7D-48B6-B8C6-9F7AF4DD9B4E}"/>
                  </a:ext>
                </a:extLst>
              </p:cNvPr>
              <p:cNvSpPr/>
              <p:nvPr/>
            </p:nvSpPr>
            <p:spPr>
              <a:xfrm>
                <a:off x="5658961" y="4283069"/>
                <a:ext cx="3485033" cy="1631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111.2</m:t>
                      </m:r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−1.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94 </m:t>
                      </m:r>
                      <m:r>
                        <m:rPr>
                          <m:sty m:val="p"/>
                        </m:rP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𝑜𝑙𝑎𝑡𝑖𝑙𝑒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Acidity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+0.07 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𝑆𝑢𝑔𝑎𝑟</m:t>
                      </m:r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+0.46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+0.003 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𝑆𝑢𝑙𝑓𝑢𝑟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𝐷𝑖𝑜𝑥𝑖𝑑𝑒</m:t>
                      </m:r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110.3 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+0.57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Sulph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𝑎𝑡𝑒𝑠</m:t>
                      </m:r>
                      <m: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+0.24</m:t>
                      </m:r>
                      <m:r>
                        <a:rPr lang="en-US" sz="1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Alcohol</m:t>
                      </m:r>
                    </m:oMath>
                  </m:oMathPara>
                </a14:m>
                <a:endParaRPr lang="en-US" sz="1700" i="1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47FB256-AC7D-48B6-B8C6-9F7AF4D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61" y="4283069"/>
                <a:ext cx="3485033" cy="1631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2AA4630-5519-4A54-A146-53C7B38826E8}"/>
              </a:ext>
            </a:extLst>
          </p:cNvPr>
          <p:cNvSpPr txBox="1"/>
          <p:nvPr/>
        </p:nvSpPr>
        <p:spPr>
          <a:xfrm>
            <a:off x="4988787" y="6027837"/>
            <a:ext cx="2852538" cy="738664"/>
          </a:xfrm>
          <a:custGeom>
            <a:avLst/>
            <a:gdLst>
              <a:gd name="connsiteX0" fmla="*/ 0 w 2852538"/>
              <a:gd name="connsiteY0" fmla="*/ 0 h 738664"/>
              <a:gd name="connsiteX1" fmla="*/ 627558 w 2852538"/>
              <a:gd name="connsiteY1" fmla="*/ 0 h 738664"/>
              <a:gd name="connsiteX2" fmla="*/ 1198066 w 2852538"/>
              <a:gd name="connsiteY2" fmla="*/ 0 h 738664"/>
              <a:gd name="connsiteX3" fmla="*/ 1711523 w 2852538"/>
              <a:gd name="connsiteY3" fmla="*/ 0 h 738664"/>
              <a:gd name="connsiteX4" fmla="*/ 2282030 w 2852538"/>
              <a:gd name="connsiteY4" fmla="*/ 0 h 738664"/>
              <a:gd name="connsiteX5" fmla="*/ 2852538 w 2852538"/>
              <a:gd name="connsiteY5" fmla="*/ 0 h 738664"/>
              <a:gd name="connsiteX6" fmla="*/ 2852538 w 2852538"/>
              <a:gd name="connsiteY6" fmla="*/ 354559 h 738664"/>
              <a:gd name="connsiteX7" fmla="*/ 2852538 w 2852538"/>
              <a:gd name="connsiteY7" fmla="*/ 738664 h 738664"/>
              <a:gd name="connsiteX8" fmla="*/ 2367607 w 2852538"/>
              <a:gd name="connsiteY8" fmla="*/ 738664 h 738664"/>
              <a:gd name="connsiteX9" fmla="*/ 1882675 w 2852538"/>
              <a:gd name="connsiteY9" fmla="*/ 738664 h 738664"/>
              <a:gd name="connsiteX10" fmla="*/ 1340693 w 2852538"/>
              <a:gd name="connsiteY10" fmla="*/ 738664 h 738664"/>
              <a:gd name="connsiteX11" fmla="*/ 798711 w 2852538"/>
              <a:gd name="connsiteY11" fmla="*/ 738664 h 738664"/>
              <a:gd name="connsiteX12" fmla="*/ 0 w 2852538"/>
              <a:gd name="connsiteY12" fmla="*/ 738664 h 738664"/>
              <a:gd name="connsiteX13" fmla="*/ 0 w 2852538"/>
              <a:gd name="connsiteY13" fmla="*/ 384105 h 738664"/>
              <a:gd name="connsiteX14" fmla="*/ 0 w 2852538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2538" h="738664" extrusionOk="0">
                <a:moveTo>
                  <a:pt x="0" y="0"/>
                </a:moveTo>
                <a:cubicBezTo>
                  <a:pt x="204174" y="-9357"/>
                  <a:pt x="429877" y="-1954"/>
                  <a:pt x="627558" y="0"/>
                </a:cubicBezTo>
                <a:cubicBezTo>
                  <a:pt x="825239" y="1954"/>
                  <a:pt x="1039321" y="-17520"/>
                  <a:pt x="1198066" y="0"/>
                </a:cubicBezTo>
                <a:cubicBezTo>
                  <a:pt x="1356811" y="17520"/>
                  <a:pt x="1529997" y="-18874"/>
                  <a:pt x="1711523" y="0"/>
                </a:cubicBezTo>
                <a:cubicBezTo>
                  <a:pt x="1893049" y="18874"/>
                  <a:pt x="2044851" y="15988"/>
                  <a:pt x="2282030" y="0"/>
                </a:cubicBezTo>
                <a:cubicBezTo>
                  <a:pt x="2519209" y="-15988"/>
                  <a:pt x="2680270" y="21238"/>
                  <a:pt x="2852538" y="0"/>
                </a:cubicBezTo>
                <a:cubicBezTo>
                  <a:pt x="2869583" y="80717"/>
                  <a:pt x="2869397" y="195833"/>
                  <a:pt x="2852538" y="354559"/>
                </a:cubicBezTo>
                <a:cubicBezTo>
                  <a:pt x="2835679" y="513285"/>
                  <a:pt x="2862129" y="652232"/>
                  <a:pt x="2852538" y="738664"/>
                </a:cubicBezTo>
                <a:cubicBezTo>
                  <a:pt x="2704497" y="746661"/>
                  <a:pt x="2533287" y="727489"/>
                  <a:pt x="2367607" y="738664"/>
                </a:cubicBezTo>
                <a:cubicBezTo>
                  <a:pt x="2201927" y="749839"/>
                  <a:pt x="2041842" y="751511"/>
                  <a:pt x="1882675" y="738664"/>
                </a:cubicBezTo>
                <a:cubicBezTo>
                  <a:pt x="1723508" y="725817"/>
                  <a:pt x="1485690" y="727379"/>
                  <a:pt x="1340693" y="738664"/>
                </a:cubicBezTo>
                <a:cubicBezTo>
                  <a:pt x="1195696" y="749949"/>
                  <a:pt x="1019835" y="735797"/>
                  <a:pt x="798711" y="738664"/>
                </a:cubicBezTo>
                <a:cubicBezTo>
                  <a:pt x="577587" y="741531"/>
                  <a:pt x="387558" y="770597"/>
                  <a:pt x="0" y="738664"/>
                </a:cubicBezTo>
                <a:cubicBezTo>
                  <a:pt x="-8900" y="602837"/>
                  <a:pt x="-10778" y="539546"/>
                  <a:pt x="0" y="384105"/>
                </a:cubicBezTo>
                <a:cubicBezTo>
                  <a:pt x="10778" y="228664"/>
                  <a:pt x="-14612" y="15495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/>
              <a:t>Determination Coefficient: 27.91% of Quality can be explained by these attributes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ED4E10-83D6-4EC0-BC72-606F4300B29A}"/>
              </a:ext>
            </a:extLst>
          </p:cNvPr>
          <p:cNvSpPr/>
          <p:nvPr/>
        </p:nvSpPr>
        <p:spPr>
          <a:xfrm>
            <a:off x="2797400" y="6285310"/>
            <a:ext cx="2281898" cy="28876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6"/>
            <a:ext cx="5658955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4B9F2-9ED9-441E-9DBB-B718D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3" y="217630"/>
            <a:ext cx="5585100" cy="620157"/>
          </a:xfrm>
        </p:spPr>
        <p:txBody>
          <a:bodyPr>
            <a:normAutofit fontScale="90000"/>
          </a:bodyPr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</a:t>
            </a:r>
            <a:r>
              <a:rPr lang="en-US"/>
              <a:t>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4FB1B-8F0D-48B1-9332-3DE372C63BF3}"/>
              </a:ext>
            </a:extLst>
          </p:cNvPr>
          <p:cNvSpPr/>
          <p:nvPr/>
        </p:nvSpPr>
        <p:spPr>
          <a:xfrm>
            <a:off x="176603" y="6258874"/>
            <a:ext cx="529221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/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FC40C31-D8E1-4A04-B499-7E8B9EDDB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30" y="933539"/>
            <a:ext cx="8736463" cy="57533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CE46A8-D734-4290-9320-CB2C489EAFD3}"/>
              </a:ext>
            </a:extLst>
          </p:cNvPr>
          <p:cNvSpPr/>
          <p:nvPr/>
        </p:nvSpPr>
        <p:spPr>
          <a:xfrm>
            <a:off x="5761703" y="362560"/>
            <a:ext cx="302651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  <a:latin typeface="Rockwell Condensed"/>
              </a:rPr>
              <a:t>RED WINE</a:t>
            </a:r>
          </a:p>
        </p:txBody>
      </p:sp>
    </p:spTree>
    <p:extLst>
      <p:ext uri="{BB962C8B-B14F-4D97-AF65-F5344CB8AC3E}">
        <p14:creationId xmlns:p14="http://schemas.microsoft.com/office/powerpoint/2010/main" val="155280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Microsoft Office PowerPoint</Application>
  <PresentationFormat>On-screen Show (4:3)</PresentationFormat>
  <Paragraphs>349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predicting wine quality</vt:lpstr>
      <vt:lpstr>Predicting Wine Quality</vt:lpstr>
      <vt:lpstr>Predicting Wine Quality</vt:lpstr>
      <vt:lpstr>Predicting Wine Quality</vt:lpstr>
      <vt:lpstr>Predicting Wine Quality</vt:lpstr>
      <vt:lpstr>Predicting Wine Quality</vt:lpstr>
      <vt:lpstr>Predicting Wine Quality</vt:lpstr>
      <vt:lpstr>Predicting Wine Quality</vt:lpstr>
      <vt:lpstr>categorical Quality</vt:lpstr>
      <vt:lpstr>CATEGORICAL Wine Quality</vt:lpstr>
      <vt:lpstr>predicting wine quality</vt:lpstr>
      <vt:lpstr>PowerPoint Presentation</vt:lpstr>
      <vt:lpstr>predicting wine quality</vt:lpstr>
      <vt:lpstr>PowerPoint Presentation</vt:lpstr>
      <vt:lpstr>Predicting Wine Quality</vt:lpstr>
      <vt:lpstr>Predicting Wine Quality</vt:lpstr>
      <vt:lpstr>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Angela M Garcia</dc:creator>
  <cp:lastModifiedBy>Angela M Garcia</cp:lastModifiedBy>
  <cp:revision>4</cp:revision>
  <dcterms:created xsi:type="dcterms:W3CDTF">2019-12-16T16:15:32Z</dcterms:created>
  <dcterms:modified xsi:type="dcterms:W3CDTF">2019-12-18T02:57:46Z</dcterms:modified>
</cp:coreProperties>
</file>