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323" r:id="rId2"/>
    <p:sldId id="334" r:id="rId3"/>
    <p:sldId id="335" r:id="rId4"/>
    <p:sldId id="336" r:id="rId5"/>
    <p:sldId id="337" r:id="rId6"/>
    <p:sldId id="338" r:id="rId7"/>
    <p:sldId id="357" r:id="rId8"/>
    <p:sldId id="352" r:id="rId9"/>
    <p:sldId id="358" r:id="rId10"/>
    <p:sldId id="359" r:id="rId11"/>
    <p:sldId id="360" r:id="rId12"/>
    <p:sldId id="340" r:id="rId13"/>
    <p:sldId id="361" r:id="rId14"/>
    <p:sldId id="362" r:id="rId15"/>
    <p:sldId id="341" r:id="rId16"/>
    <p:sldId id="364" r:id="rId17"/>
    <p:sldId id="363" r:id="rId18"/>
    <p:sldId id="351" r:id="rId19"/>
    <p:sldId id="365" r:id="rId20"/>
    <p:sldId id="366" r:id="rId21"/>
    <p:sldId id="368" r:id="rId22"/>
    <p:sldId id="367" r:id="rId23"/>
    <p:sldId id="342" r:id="rId24"/>
    <p:sldId id="343" r:id="rId25"/>
    <p:sldId id="344" r:id="rId26"/>
    <p:sldId id="345" r:id="rId27"/>
    <p:sldId id="346" r:id="rId28"/>
    <p:sldId id="354" r:id="rId29"/>
    <p:sldId id="349" r:id="rId30"/>
    <p:sldId id="355" r:id="rId31"/>
    <p:sldId id="353" r:id="rId32"/>
    <p:sldId id="356" r:id="rId33"/>
    <p:sldId id="348" r:id="rId34"/>
  </p:sldIdLst>
  <p:sldSz cx="9144000" cy="6858000" type="screen4x3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80808"/>
    <a:srgbClr val="0099A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A111915-BE36-4E01-A7E5-04B1672EAD32}" styleName="Estilo claro 2 - Acento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E8034E78-7F5D-4C2E-B375-FC64B27BC917}" styleName="Estilo oscuro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Estilo oscuro 1 - Énfasis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88" autoAdjust="0"/>
    <p:restoredTop sz="78909" autoAdjust="0"/>
  </p:normalViewPr>
  <p:slideViewPr>
    <p:cSldViewPr snapToGrid="0" snapToObjects="1">
      <p:cViewPr varScale="1">
        <p:scale>
          <a:sx n="70" d="100"/>
          <a:sy n="70" d="100"/>
        </p:scale>
        <p:origin x="744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53" d="100"/>
          <a:sy n="53" d="100"/>
        </p:scale>
        <p:origin x="2844" y="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4206E0-8F38-491F-8DD8-9DEF31DAB11E}" type="datetimeFigureOut">
              <a:rPr lang="es-CO" smtClean="0"/>
              <a:t>25/09/2018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A6C985-72EC-4B6C-AB9B-9E37B8ADE95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627655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7E15B5-955E-4B5B-9E1F-B3C4B4C6AE0C}" type="datetimeFigureOut">
              <a:rPr lang="es-CO" smtClean="0"/>
              <a:t>25/09/2018</a:t>
            </a:fld>
            <a:endParaRPr lang="es-CO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DF1DBB-D2B5-4901-B422-57DA6591420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5366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F1DBB-D2B5-4901-B422-57DA65914203}" type="slidenum">
              <a:rPr lang="es-CO" smtClean="0"/>
              <a:t>2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401517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F1DBB-D2B5-4901-B422-57DA65914203}" type="slidenum">
              <a:rPr lang="es-CO" smtClean="0"/>
              <a:t>21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802309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F1DBB-D2B5-4901-B422-57DA65914203}" type="slidenum">
              <a:rPr lang="es-CO" smtClean="0"/>
              <a:t>22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205532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F1DBB-D2B5-4901-B422-57DA65914203}" type="slidenum">
              <a:rPr lang="es-CO" smtClean="0"/>
              <a:t>23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953680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F1DBB-D2B5-4901-B422-57DA65914203}" type="slidenum">
              <a:rPr lang="es-CO" smtClean="0"/>
              <a:t>28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102655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F1DBB-D2B5-4901-B422-57DA65914203}" type="slidenum">
              <a:rPr lang="es-CO" smtClean="0"/>
              <a:t>29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925448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*******</a:t>
            </a:r>
          </a:p>
          <a:p>
            <a: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se evidencia en el proyecto que se realizo el </a:t>
            </a:r>
            <a:r>
              <a:rPr lang="es-E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codigo</a:t>
            </a:r>
            <a: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según el diagrama de clases usando el lenguaje JAVA</a:t>
            </a:r>
            <a:b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se evidencia el proyecto realizado </a:t>
            </a:r>
            <a:r>
              <a:rPr lang="es-E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minimo</a:t>
            </a:r>
            <a: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 </a:t>
            </a:r>
            <a:r>
              <a:rPr lang="es-E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servlet</a:t>
            </a:r>
            <a: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 </a:t>
            </a:r>
            <a:r>
              <a:rPr lang="es-E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jsp</a:t>
            </a:r>
            <a: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terminado en su totalidad con estas </a:t>
            </a:r>
            <a:r>
              <a:rPr lang="es-E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tecnologias</a:t>
            </a:r>
            <a: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este punto es imposible enseñar todo el siguiente contenido a menos que se enseñe de forma muy superficial donde la persona no </a:t>
            </a:r>
            <a:r>
              <a:rPr lang="es-E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aprenderia</a:t>
            </a:r>
            <a: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programación si no sintaxis hay que buscar una </a:t>
            </a:r>
            <a:r>
              <a:rPr lang="es-E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solucion</a:t>
            </a:r>
            <a: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esto el tiempo estimado para enseñar esto son 2 trimestres o mas enseñando JEE como requisito deben manejar JSE, HTML, CSS, </a:t>
            </a:r>
            <a:r>
              <a:rPr lang="es-E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</a:t>
            </a:r>
            <a: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XML y bases de datos </a:t>
            </a:r>
            <a:r>
              <a:rPr lang="es-E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minimo</a:t>
            </a:r>
            <a: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E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ademas</a:t>
            </a:r>
            <a: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el siguiente contenido es de J2EE y actualmente estamos en la </a:t>
            </a:r>
            <a:r>
              <a:rPr lang="es-E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version</a:t>
            </a:r>
            <a: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JEE7</a:t>
            </a:r>
            <a:b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es-E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Jsp</a:t>
            </a:r>
            <a: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etiquetas y encabezados, acceso a bases de datos(conexión por </a:t>
            </a:r>
            <a:r>
              <a:rPr lang="es-E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odbc,conexión</a:t>
            </a:r>
            <a: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por driver </a:t>
            </a:r>
            <a:r>
              <a:rPr lang="es-E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jdbc</a:t>
            </a:r>
            <a: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 patrones de diseño de sesión de datos (</a:t>
            </a:r>
            <a:r>
              <a:rPr lang="es-E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dao</a:t>
            </a:r>
            <a: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(data </a:t>
            </a:r>
            <a:r>
              <a:rPr lang="es-E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</a:t>
            </a:r>
            <a: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E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</a:t>
            </a:r>
            <a: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 </a:t>
            </a:r>
            <a:r>
              <a:rPr lang="es-E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</a:t>
            </a:r>
            <a: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es-E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value</a:t>
            </a:r>
            <a: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E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</a:t>
            </a:r>
            <a: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)), </a:t>
            </a:r>
            <a:r>
              <a:rPr lang="es-E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pull</a:t>
            </a:r>
            <a: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conexiones </a:t>
            </a:r>
            <a:r>
              <a:rPr lang="es-E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jdbc</a:t>
            </a:r>
            <a: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s-E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servlets</a:t>
            </a:r>
            <a: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(aplicación de los </a:t>
            </a:r>
            <a:r>
              <a:rPr lang="es-E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servlets</a:t>
            </a:r>
            <a: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como controladores de flujo), arquitectura en tres capas (presentación, negociación, sesión), ayudantes de vista (</a:t>
            </a:r>
            <a:r>
              <a:rPr lang="es-E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</a:t>
            </a:r>
            <a: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E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helpers</a:t>
            </a:r>
            <a: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s-E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taglibs</a:t>
            </a:r>
            <a: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 patrón </a:t>
            </a:r>
            <a:r>
              <a:rPr lang="es-E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mvc</a:t>
            </a:r>
            <a: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(modelo vista controlador), reportes web con </a:t>
            </a:r>
            <a:r>
              <a:rPr lang="es-E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ireports</a:t>
            </a:r>
            <a: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 </a:t>
            </a:r>
            <a:r>
              <a:rPr lang="es-E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jasper</a:t>
            </a:r>
            <a: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E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reports</a:t>
            </a:r>
            <a: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java mail (administración de correos con el </a:t>
            </a:r>
            <a:r>
              <a:rPr lang="es-E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framework</a:t>
            </a:r>
            <a: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java mail desde </a:t>
            </a:r>
            <a:r>
              <a:rPr lang="es-E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jsp</a:t>
            </a:r>
            <a: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 </a:t>
            </a:r>
            <a:r>
              <a:rPr lang="es-E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servlets</a:t>
            </a:r>
            <a: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 pruebas con </a:t>
            </a:r>
            <a:r>
              <a:rPr lang="es-E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argosoft</a:t>
            </a:r>
            <a: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mail server). </a:t>
            </a:r>
          </a:p>
          <a:p>
            <a: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******</a:t>
            </a:r>
          </a:p>
          <a:p>
            <a:endParaRPr lang="es-E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s-E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F1DBB-D2B5-4901-B422-57DA65914203}" type="slidenum">
              <a:rPr lang="es-CO" smtClean="0"/>
              <a:t>30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4923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F1DBB-D2B5-4901-B422-57DA65914203}" type="slidenum">
              <a:rPr lang="es-CO" smtClean="0"/>
              <a:t>31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927794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*******</a:t>
            </a:r>
          </a:p>
          <a:p>
            <a: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-en el proyecto se evidencia que se haya realizado un plan de </a:t>
            </a:r>
            <a:r>
              <a:rPr lang="es-E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capacitacion</a:t>
            </a:r>
            <a: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para la implementación del nuevo sistema de </a:t>
            </a:r>
            <a:r>
              <a:rPr lang="es-E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informacñon</a:t>
            </a:r>
            <a: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b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NOTA: para esto debe estar ya realizada la aplicación 100% y los manuales de usuario</a:t>
            </a:r>
            <a:r>
              <a:rPr lang="es-ES" dirty="0" smtClean="0"/>
              <a:t> </a:t>
            </a:r>
          </a:p>
          <a:p>
            <a:endParaRPr lang="es-E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****</a:t>
            </a:r>
          </a:p>
          <a:p>
            <a:endParaRPr lang="es-E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s-E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se </a:t>
            </a:r>
            <a:r>
              <a:rPr lang="es-E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envidencia</a:t>
            </a:r>
            <a: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en el proyecto la </a:t>
            </a:r>
            <a:r>
              <a:rPr lang="es-E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documentacion</a:t>
            </a:r>
            <a: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las pruebas</a:t>
            </a:r>
          </a:p>
          <a:p>
            <a:endParaRPr lang="es-E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***********</a:t>
            </a:r>
            <a:b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se evidencia en el proyecto que se realizo el </a:t>
            </a:r>
            <a:r>
              <a:rPr lang="es-E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codigo</a:t>
            </a:r>
            <a: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según el diagrama de clases usando el lenguaje C#</a:t>
            </a:r>
            <a:b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se evidencia el proyecto realizado usando las </a:t>
            </a:r>
            <a:r>
              <a:rPr lang="es-E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tencologias</a:t>
            </a:r>
            <a: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para </a:t>
            </a:r>
            <a:r>
              <a:rPr lang="es-E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construccion</a:t>
            </a:r>
            <a: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</a:t>
            </a:r>
            <a:r>
              <a:rPr lang="es-E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aplicacion</a:t>
            </a:r>
            <a: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</a:t>
            </a:r>
            <a:r>
              <a:rPr lang="es-E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escritoria</a:t>
            </a:r>
            <a: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</a:t>
            </a:r>
            <a:r>
              <a:rPr lang="es-E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windows</a:t>
            </a:r>
            <a: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(Windows </a:t>
            </a:r>
            <a:r>
              <a:rPr lang="es-E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</a:t>
            </a:r>
            <a: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creo que en la actualidad se llama </a:t>
            </a:r>
            <a:r>
              <a:rPr lang="es-E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windows</a:t>
            </a:r>
            <a: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E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comunication</a:t>
            </a:r>
            <a: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E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fundation</a:t>
            </a:r>
            <a: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b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este punto es imposible enseñar todo el siguiente contenido a menos que se enseñe de forma muy superficial donde la persona no </a:t>
            </a:r>
            <a:r>
              <a:rPr lang="es-E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aprenderia</a:t>
            </a:r>
            <a: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programación si no sintaxis hay que buscar una </a:t>
            </a:r>
            <a:r>
              <a:rPr lang="es-E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solucion</a:t>
            </a:r>
            <a: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esto el tiempo estimado para enseñar debe ser consultado a un experto de las </a:t>
            </a:r>
            <a:r>
              <a:rPr lang="es-E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tecnologias</a:t>
            </a:r>
            <a: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</a:t>
            </a:r>
            <a:r>
              <a:rPr lang="es-E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windows</a:t>
            </a:r>
            <a: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-Lenguaje de programación. (</a:t>
            </a:r>
            <a:r>
              <a:rPr lang="es-E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.net</a:t>
            </a:r>
            <a: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): introducción, componentes fundamentales, funcionamiento interno del </a:t>
            </a:r>
            <a:r>
              <a:rPr lang="es-E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clr</a:t>
            </a:r>
            <a: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bibliotecas principales, ventajas, herramientas de desarrollo, novedades, seguridad</a:t>
            </a:r>
            <a:b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-Aplicaciones </a:t>
            </a:r>
            <a:r>
              <a:rPr lang="es-E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windows</a:t>
            </a:r>
            <a: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 </a:t>
            </a:r>
            <a:r>
              <a:rPr lang="es-E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winforms</a:t>
            </a:r>
            <a: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introducción, el diseñador de formularios, objeto </a:t>
            </a:r>
            <a:r>
              <a:rPr lang="es-E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</a:t>
            </a:r>
            <a: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controles, diseño de interfaz de usuario, herencia visual, configuración, diálogos comunes, enlace a datos, distribución de la aplicación, referencias, acceso a datos avanzado, web </a:t>
            </a:r>
            <a:r>
              <a:rPr lang="es-E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services</a:t>
            </a:r>
            <a: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s-E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seguridad.introducción</a:t>
            </a:r>
            <a: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s-E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windows</a:t>
            </a:r>
            <a: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E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cardspace</a:t>
            </a:r>
            <a: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s-E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windows</a:t>
            </a:r>
            <a: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E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presentation</a:t>
            </a:r>
            <a: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E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foundation</a:t>
            </a:r>
            <a: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s-E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windows</a:t>
            </a:r>
            <a: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c1communication </a:t>
            </a:r>
            <a:r>
              <a:rPr lang="es-E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foundation</a:t>
            </a:r>
            <a: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s-E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windows</a:t>
            </a:r>
            <a: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E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workflow</a:t>
            </a:r>
            <a: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E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foundation</a:t>
            </a:r>
            <a: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endParaRPr lang="es-E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**********</a:t>
            </a:r>
          </a:p>
          <a:p>
            <a:endParaRPr lang="es-E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*****************</a:t>
            </a:r>
            <a:b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en el proyecto se evidencia un  informe donde se muestre la </a:t>
            </a:r>
            <a:r>
              <a:rPr lang="es-E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ditribución</a:t>
            </a:r>
            <a: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E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fisica</a:t>
            </a:r>
            <a: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los equipos de hardware y software que se necesitan para implementar el sistema de información.</a:t>
            </a:r>
            <a:b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NOTA: esto puede implicar desde </a:t>
            </a:r>
            <a:r>
              <a:rPr lang="es-E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esl</a:t>
            </a:r>
            <a: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estudio del sistema </a:t>
            </a:r>
            <a:r>
              <a:rPr lang="es-E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electrico</a:t>
            </a:r>
            <a: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de redes, equipos de hardware y software necesario para el sistema de información ideal seria en </a:t>
            </a:r>
            <a:r>
              <a:rPr lang="es-E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autocad</a:t>
            </a:r>
            <a: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pero es algo muy </a:t>
            </a:r>
            <a:r>
              <a:rPr lang="es-E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ambisioso</a:t>
            </a:r>
            <a: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ya que lo </a:t>
            </a:r>
            <a:r>
              <a:rPr lang="es-E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convensional</a:t>
            </a:r>
            <a: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es que el programador compra un </a:t>
            </a:r>
            <a:r>
              <a:rPr lang="es-E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hosting</a:t>
            </a:r>
            <a: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 una VPS y no tiene que invertir tanto dinero en hardware e infraestructura esto aplica cuando la empresa va hacer su propio data center, la </a:t>
            </a:r>
            <a:r>
              <a:rPr lang="es-E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mayoria</a:t>
            </a:r>
            <a: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instructores </a:t>
            </a:r>
            <a:r>
              <a:rPr lang="es-E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tecnicos</a:t>
            </a:r>
            <a: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ADSI no manejan herramientas como AUTOCAD ya que no son necesaria para el desarrollo de software esto es mas para los que se especializan en redes</a:t>
            </a:r>
            <a:r>
              <a:rPr lang="es-ES" dirty="0" smtClean="0"/>
              <a:t> </a:t>
            </a:r>
          </a:p>
          <a:p>
            <a:endParaRPr lang="es-E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*****************</a:t>
            </a:r>
          </a:p>
          <a:p>
            <a:endParaRPr lang="es-E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s-E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en el proyecto se evidencia un cuadro comparativo entre los diferentes proveedores donde se va adquirir hardware o software necesario para el desarrollo del sistema de información</a:t>
            </a:r>
            <a:r>
              <a:rPr lang="es-ES" dirty="0" smtClean="0"/>
              <a:t> </a:t>
            </a:r>
          </a:p>
          <a:p>
            <a:endParaRPr lang="es-E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-En el proyecto se evidencia la </a:t>
            </a:r>
            <a:r>
              <a:rPr lang="es-E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realizacion</a:t>
            </a:r>
            <a: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contratos de desarrollo de software</a:t>
            </a:r>
            <a:r>
              <a:rPr lang="es-ES" dirty="0" smtClean="0"/>
              <a:t> </a:t>
            </a:r>
          </a:p>
          <a:p>
            <a:endParaRPr lang="es-ES" dirty="0" smtClean="0"/>
          </a:p>
          <a:p>
            <a: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*****</a:t>
            </a:r>
          </a:p>
          <a:p>
            <a: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 lo mismo del RAE 27</a:t>
            </a:r>
            <a:b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en el proyecto se evidencia un  informe donde se muestre la </a:t>
            </a:r>
            <a:r>
              <a:rPr lang="es-E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ditribución</a:t>
            </a:r>
            <a: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E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fisica</a:t>
            </a:r>
            <a: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los equipos de hardware y software que se necesitan para implementar el sistema de información.</a:t>
            </a:r>
            <a:b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NOTA: esto puede implicar desde </a:t>
            </a:r>
            <a:r>
              <a:rPr lang="es-E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esl</a:t>
            </a:r>
            <a: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estudio del sistema </a:t>
            </a:r>
            <a:r>
              <a:rPr lang="es-E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electrico</a:t>
            </a:r>
            <a: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de redes, equipos de hardware y software necesario para el sistema de información ideal seria en </a:t>
            </a:r>
            <a:r>
              <a:rPr lang="es-E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autocad</a:t>
            </a:r>
            <a: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pero es algo muy </a:t>
            </a:r>
            <a:r>
              <a:rPr lang="es-E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ambisioso</a:t>
            </a:r>
            <a: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ya que lo </a:t>
            </a:r>
            <a:r>
              <a:rPr lang="es-E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convensional</a:t>
            </a:r>
            <a: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es que el programador compra un </a:t>
            </a:r>
            <a:r>
              <a:rPr lang="es-E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hosting</a:t>
            </a:r>
            <a: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 una VPS y no tiene que invertir tanto dinero en hardware e infraestructura esto aplica cuando la empresa va hacer su propio data center, la </a:t>
            </a:r>
            <a:r>
              <a:rPr lang="es-E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mayoria</a:t>
            </a:r>
            <a: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instructores </a:t>
            </a:r>
            <a:r>
              <a:rPr lang="es-E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tecnicos</a:t>
            </a:r>
            <a: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ADSI no manejan herramientas como AUTOCAD ya que no son necesaria para el desarrollo de software esto es mas para los que se especializan en redes</a:t>
            </a:r>
            <a:r>
              <a:rPr lang="es-ES" dirty="0" smtClean="0"/>
              <a:t> </a:t>
            </a:r>
          </a:p>
          <a:p>
            <a:endParaRPr lang="es-ES" dirty="0" smtClean="0"/>
          </a:p>
          <a:p>
            <a:r>
              <a:rPr lang="es-ES" dirty="0" smtClean="0"/>
              <a:t>*****************</a:t>
            </a:r>
            <a:endParaRPr lang="es-CO" dirty="0" smtClean="0"/>
          </a:p>
          <a:p>
            <a:endParaRPr lang="es-E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F1DBB-D2B5-4901-B422-57DA65914203}" type="slidenum">
              <a:rPr lang="es-CO" smtClean="0"/>
              <a:t>32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255587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2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4.emf"/><Relationship Id="rId4" Type="http://schemas.openxmlformats.org/officeDocument/2006/relationships/image" Target="../media/image7.emf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25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6.emf"/><Relationship Id="rId4" Type="http://schemas.openxmlformats.org/officeDocument/2006/relationships/image" Target="../media/image11.emf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27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8.emf"/><Relationship Id="rId4" Type="http://schemas.openxmlformats.org/officeDocument/2006/relationships/image" Target="../media/image15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emf"/><Relationship Id="rId4" Type="http://schemas.openxmlformats.org/officeDocument/2006/relationships/image" Target="../media/image11.emf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6.emf"/><Relationship Id="rId4" Type="http://schemas.openxmlformats.org/officeDocument/2006/relationships/image" Target="../media/image15.emf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8.emf"/><Relationship Id="rId4" Type="http://schemas.openxmlformats.org/officeDocument/2006/relationships/image" Target="../media/image7.emf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0.emf"/><Relationship Id="rId4" Type="http://schemas.openxmlformats.org/officeDocument/2006/relationships/image" Target="../media/image11.emf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2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2.emf"/><Relationship Id="rId4" Type="http://schemas.openxmlformats.org/officeDocument/2006/relationships/image" Target="../media/image15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9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403049" y="3192122"/>
            <a:ext cx="4740951" cy="3665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25/09/2018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8" name="Picture 4"/>
          <p:cNvPicPr>
            <a:picLocks noChangeAspect="1" noChangeArrowheads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0522" t="17753" r="14498" b="22947"/>
          <a:stretch/>
        </p:blipFill>
        <p:spPr bwMode="auto">
          <a:xfrm>
            <a:off x="0" y="-1"/>
            <a:ext cx="9270122" cy="6858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7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112" y="4525925"/>
            <a:ext cx="2319162" cy="14076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8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80327" y="3357565"/>
            <a:ext cx="2486025" cy="105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06047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ustria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1" y="0"/>
            <a:ext cx="9144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7 Grupo"/>
          <p:cNvGrpSpPr/>
          <p:nvPr userDrawn="1"/>
        </p:nvGrpSpPr>
        <p:grpSpPr>
          <a:xfrm>
            <a:off x="0" y="0"/>
            <a:ext cx="9144001" cy="6858000"/>
            <a:chOff x="0" y="0"/>
            <a:chExt cx="9144001" cy="6858000"/>
          </a:xfrm>
        </p:grpSpPr>
        <p:sp>
          <p:nvSpPr>
            <p:cNvPr id="9" name="8 Rectángulo"/>
            <p:cNvSpPr/>
            <p:nvPr/>
          </p:nvSpPr>
          <p:spPr>
            <a:xfrm>
              <a:off x="590551" y="4808482"/>
              <a:ext cx="8553450" cy="1592317"/>
            </a:xfrm>
            <a:prstGeom prst="rect">
              <a:avLst/>
            </a:prstGeom>
            <a:solidFill>
              <a:srgbClr val="080808">
                <a:alpha val="38824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pic>
          <p:nvPicPr>
            <p:cNvPr id="10" name="Picture 5"/>
            <p:cNvPicPr>
              <a:picLocks noChangeAspect="1" noChangeArrowheads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50000" t="14562" r="-4532" b="14562"/>
            <a:stretch/>
          </p:blipFill>
          <p:spPr bwMode="auto">
            <a:xfrm>
              <a:off x="0" y="0"/>
              <a:ext cx="3209130" cy="6858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11"/>
            <p:cNvPicPr>
              <a:picLocks noChangeAspect="1" noChangeArrowheads="1"/>
            </p:cNvPicPr>
            <p:nvPr/>
          </p:nvPicPr>
          <p:blipFill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4313" r="17372"/>
            <a:stretch/>
          </p:blipFill>
          <p:spPr bwMode="auto">
            <a:xfrm>
              <a:off x="6788150" y="0"/>
              <a:ext cx="2355851" cy="6400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3" name="Marcador de contenido 5"/>
          <p:cNvSpPr txBox="1">
            <a:spLocks/>
          </p:cNvSpPr>
          <p:nvPr userDrawn="1"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25/09/2018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4098" name="Picture 2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17183" y="2853376"/>
            <a:ext cx="696913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07900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raestructu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25/09/2018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7295" y="-40944"/>
            <a:ext cx="9144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7 Rectángulo"/>
          <p:cNvSpPr/>
          <p:nvPr/>
        </p:nvSpPr>
        <p:spPr>
          <a:xfrm>
            <a:off x="95534" y="137072"/>
            <a:ext cx="9075762" cy="1756900"/>
          </a:xfrm>
          <a:prstGeom prst="rect">
            <a:avLst/>
          </a:prstGeom>
          <a:solidFill>
            <a:srgbClr val="080808">
              <a:alpha val="38824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Marcador de contenido 5"/>
          <p:cNvSpPr txBox="1">
            <a:spLocks/>
          </p:cNvSpPr>
          <p:nvPr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6767" b="14699"/>
          <a:stretch/>
        </p:blipFill>
        <p:spPr bwMode="auto">
          <a:xfrm>
            <a:off x="-1" y="-1270341"/>
            <a:ext cx="3137061" cy="82544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86588" y="-1091939"/>
            <a:ext cx="2996202" cy="78339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19398" y="2620370"/>
            <a:ext cx="821994" cy="7092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216495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25/09/2018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 flipH="1">
            <a:off x="207278" y="0"/>
            <a:ext cx="8936719" cy="6898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6 Rectángulo"/>
          <p:cNvSpPr/>
          <p:nvPr userDrawn="1"/>
        </p:nvSpPr>
        <p:spPr>
          <a:xfrm>
            <a:off x="970893" y="4319752"/>
            <a:ext cx="9639300" cy="1702676"/>
          </a:xfrm>
          <a:prstGeom prst="rect">
            <a:avLst/>
          </a:prstGeom>
          <a:solidFill>
            <a:srgbClr val="080808">
              <a:alpha val="38824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Marcador de contenido 5"/>
          <p:cNvSpPr txBox="1">
            <a:spLocks/>
          </p:cNvSpPr>
          <p:nvPr userDrawn="1"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000" t="11629" r="-3743" b="17501"/>
          <a:stretch/>
        </p:blipFill>
        <p:spPr bwMode="auto">
          <a:xfrm>
            <a:off x="1" y="0"/>
            <a:ext cx="3286068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60185" y="-307500"/>
            <a:ext cx="2361171" cy="6137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83740" y="1746912"/>
            <a:ext cx="859810" cy="8598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70571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25/09/2018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sp>
        <p:nvSpPr>
          <p:cNvPr id="17" name="16 Rectángulo"/>
          <p:cNvSpPr/>
          <p:nvPr userDrawn="1"/>
        </p:nvSpPr>
        <p:spPr>
          <a:xfrm rot="20796637">
            <a:off x="-2292201" y="-163131"/>
            <a:ext cx="11941668" cy="1608631"/>
          </a:xfrm>
          <a:prstGeom prst="rect">
            <a:avLst/>
          </a:prstGeom>
          <a:solidFill>
            <a:srgbClr val="0099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17 Rectángulo"/>
          <p:cNvSpPr/>
          <p:nvPr userDrawn="1"/>
        </p:nvSpPr>
        <p:spPr>
          <a:xfrm rot="21241341">
            <a:off x="-1002985" y="180847"/>
            <a:ext cx="10631006" cy="1316776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9" name="18 Rectángulo"/>
          <p:cNvSpPr/>
          <p:nvPr userDrawn="1"/>
        </p:nvSpPr>
        <p:spPr>
          <a:xfrm>
            <a:off x="-968311" y="198126"/>
            <a:ext cx="10631006" cy="1425956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70617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25/09/2018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sp>
        <p:nvSpPr>
          <p:cNvPr id="11" name="10 Rectángulo"/>
          <p:cNvSpPr/>
          <p:nvPr userDrawn="1"/>
        </p:nvSpPr>
        <p:spPr>
          <a:xfrm rot="20796637">
            <a:off x="-2292201" y="-163131"/>
            <a:ext cx="11941668" cy="1608631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11 Rectángulo"/>
          <p:cNvSpPr/>
          <p:nvPr userDrawn="1"/>
        </p:nvSpPr>
        <p:spPr>
          <a:xfrm rot="21241341">
            <a:off x="-1002985" y="180847"/>
            <a:ext cx="10631006" cy="1316776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12 Rectángulo"/>
          <p:cNvSpPr/>
          <p:nvPr userDrawn="1"/>
        </p:nvSpPr>
        <p:spPr>
          <a:xfrm>
            <a:off x="-968311" y="198126"/>
            <a:ext cx="10631006" cy="1425956"/>
          </a:xfrm>
          <a:prstGeom prst="rect">
            <a:avLst/>
          </a:prstGeom>
          <a:solidFill>
            <a:srgbClr val="0099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74750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m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D:\2015\_MG_1747.JPG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0"/>
            <a:ext cx="9144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7 Grupo"/>
          <p:cNvGrpSpPr/>
          <p:nvPr userDrawn="1"/>
        </p:nvGrpSpPr>
        <p:grpSpPr>
          <a:xfrm>
            <a:off x="0" y="0"/>
            <a:ext cx="9144001" cy="6858000"/>
            <a:chOff x="0" y="0"/>
            <a:chExt cx="9144001" cy="6858000"/>
          </a:xfrm>
        </p:grpSpPr>
        <p:sp>
          <p:nvSpPr>
            <p:cNvPr id="9" name="8 Rectángulo"/>
            <p:cNvSpPr/>
            <p:nvPr/>
          </p:nvSpPr>
          <p:spPr>
            <a:xfrm>
              <a:off x="590551" y="4808482"/>
              <a:ext cx="8553450" cy="1592317"/>
            </a:xfrm>
            <a:prstGeom prst="rect">
              <a:avLst/>
            </a:prstGeom>
            <a:solidFill>
              <a:srgbClr val="080808">
                <a:alpha val="38824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pic>
          <p:nvPicPr>
            <p:cNvPr id="10" name="Picture 5"/>
            <p:cNvPicPr>
              <a:picLocks noChangeAspect="1" noChangeArrowheads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50000" t="14562" r="-4532" b="14562"/>
            <a:stretch/>
          </p:blipFill>
          <p:spPr bwMode="auto">
            <a:xfrm>
              <a:off x="0" y="0"/>
              <a:ext cx="3209130" cy="6858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11"/>
            <p:cNvPicPr>
              <a:picLocks noChangeAspect="1" noChangeArrowheads="1"/>
            </p:cNvPicPr>
            <p:nvPr/>
          </p:nvPicPr>
          <p:blipFill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4313" r="17372"/>
            <a:stretch/>
          </p:blipFill>
          <p:spPr bwMode="auto">
            <a:xfrm>
              <a:off x="6788150" y="0"/>
              <a:ext cx="2355851" cy="6400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" name="Picture 1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61325" y="2782887"/>
              <a:ext cx="573087" cy="5508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3" name="Marcador de contenido 5"/>
          <p:cNvSpPr txBox="1">
            <a:spLocks/>
          </p:cNvSpPr>
          <p:nvPr userDrawn="1"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25/09/2018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35862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l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25/09/2018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grpSp>
        <p:nvGrpSpPr>
          <p:cNvPr id="6" name="5 Grupo"/>
          <p:cNvGrpSpPr/>
          <p:nvPr userDrawn="1"/>
        </p:nvGrpSpPr>
        <p:grpSpPr>
          <a:xfrm>
            <a:off x="-495300" y="-1270341"/>
            <a:ext cx="10278090" cy="9017494"/>
            <a:chOff x="-495300" y="-1270341"/>
            <a:chExt cx="10278090" cy="9017494"/>
          </a:xfrm>
        </p:grpSpPr>
        <p:pic>
          <p:nvPicPr>
            <p:cNvPr id="7" name="Picture 5" descr="D:\Fotos\Empleo\10 Final_22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-10827"/>
            <a:stretch/>
          </p:blipFill>
          <p:spPr bwMode="auto">
            <a:xfrm>
              <a:off x="0" y="-611035"/>
              <a:ext cx="9144000" cy="83581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7 Rectángulo"/>
            <p:cNvSpPr/>
            <p:nvPr/>
          </p:nvSpPr>
          <p:spPr>
            <a:xfrm>
              <a:off x="-495300" y="137072"/>
              <a:ext cx="9639300" cy="1756900"/>
            </a:xfrm>
            <a:prstGeom prst="rect">
              <a:avLst/>
            </a:prstGeom>
            <a:solidFill>
              <a:srgbClr val="080808">
                <a:alpha val="38824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9" name="Marcador de contenido 5"/>
            <p:cNvSpPr txBox="1">
              <a:spLocks/>
            </p:cNvSpPr>
            <p:nvPr/>
          </p:nvSpPr>
          <p:spPr>
            <a:xfrm>
              <a:off x="0" y="0"/>
              <a:ext cx="9144000" cy="685799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s-ES" dirty="0"/>
            </a:p>
          </p:txBody>
        </p:sp>
        <p:pic>
          <p:nvPicPr>
            <p:cNvPr id="10" name="Picture 2"/>
            <p:cNvPicPr>
              <a:picLocks noChangeAspect="1" noChangeArrowheads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46767" b="14699"/>
            <a:stretch/>
          </p:blipFill>
          <p:spPr bwMode="auto">
            <a:xfrm>
              <a:off x="-1" y="-1270341"/>
              <a:ext cx="3137061" cy="82544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3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86588" y="-1091939"/>
              <a:ext cx="2996202" cy="78339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" name="Picture 4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57812" y="2627565"/>
              <a:ext cx="817200" cy="81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058682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rendimie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25/09/2018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6" name="Picture 2" descr="D:\Fotos\Fondo Emprender\emprendedores\_MG_4258.jpg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" y="-1"/>
            <a:ext cx="9143999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6 Rectángulo"/>
          <p:cNvSpPr/>
          <p:nvPr userDrawn="1"/>
        </p:nvSpPr>
        <p:spPr>
          <a:xfrm>
            <a:off x="970893" y="4319752"/>
            <a:ext cx="9639300" cy="1702676"/>
          </a:xfrm>
          <a:prstGeom prst="rect">
            <a:avLst/>
          </a:prstGeom>
          <a:solidFill>
            <a:srgbClr val="080808">
              <a:alpha val="38824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Marcador de contenido 5"/>
          <p:cNvSpPr txBox="1">
            <a:spLocks/>
          </p:cNvSpPr>
          <p:nvPr userDrawn="1"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000" t="11629" r="-3743" b="17501"/>
          <a:stretch/>
        </p:blipFill>
        <p:spPr bwMode="auto">
          <a:xfrm>
            <a:off x="1" y="0"/>
            <a:ext cx="3286068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60185" y="-307500"/>
            <a:ext cx="2361171" cy="6137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5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59987" y="1859884"/>
            <a:ext cx="706907" cy="696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33115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orld Skil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1" y="-1"/>
            <a:ext cx="9144001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7 Grupo"/>
          <p:cNvGrpSpPr/>
          <p:nvPr userDrawn="1"/>
        </p:nvGrpSpPr>
        <p:grpSpPr>
          <a:xfrm>
            <a:off x="0" y="0"/>
            <a:ext cx="9144001" cy="6858000"/>
            <a:chOff x="0" y="0"/>
            <a:chExt cx="9144001" cy="6858000"/>
          </a:xfrm>
        </p:grpSpPr>
        <p:sp>
          <p:nvSpPr>
            <p:cNvPr id="9" name="8 Rectángulo"/>
            <p:cNvSpPr/>
            <p:nvPr/>
          </p:nvSpPr>
          <p:spPr>
            <a:xfrm>
              <a:off x="590551" y="4808482"/>
              <a:ext cx="8553450" cy="1592317"/>
            </a:xfrm>
            <a:prstGeom prst="rect">
              <a:avLst/>
            </a:prstGeom>
            <a:solidFill>
              <a:srgbClr val="080808">
                <a:alpha val="38824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pic>
          <p:nvPicPr>
            <p:cNvPr id="10" name="Picture 5"/>
            <p:cNvPicPr>
              <a:picLocks noChangeAspect="1" noChangeArrowheads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50000" t="14562" r="-4532" b="14562"/>
            <a:stretch/>
          </p:blipFill>
          <p:spPr bwMode="auto">
            <a:xfrm>
              <a:off x="0" y="0"/>
              <a:ext cx="3209130" cy="6858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11"/>
            <p:cNvPicPr>
              <a:picLocks noChangeAspect="1" noChangeArrowheads="1"/>
            </p:cNvPicPr>
            <p:nvPr/>
          </p:nvPicPr>
          <p:blipFill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4313" r="17372"/>
            <a:stretch/>
          </p:blipFill>
          <p:spPr bwMode="auto">
            <a:xfrm>
              <a:off x="6788150" y="0"/>
              <a:ext cx="2355851" cy="6400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3" name="Marcador de contenido 5"/>
          <p:cNvSpPr txBox="1">
            <a:spLocks/>
          </p:cNvSpPr>
          <p:nvPr userDrawn="1"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25/09/2018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97186" y="2762866"/>
            <a:ext cx="689614" cy="645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23288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ustr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25/09/2018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935"/>
          <a:stretch/>
        </p:blipFill>
        <p:spPr bwMode="auto">
          <a:xfrm>
            <a:off x="-1" y="0"/>
            <a:ext cx="9144001" cy="6984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7 Rectángulo"/>
          <p:cNvSpPr/>
          <p:nvPr/>
        </p:nvSpPr>
        <p:spPr>
          <a:xfrm>
            <a:off x="95534" y="137072"/>
            <a:ext cx="9048466" cy="1756900"/>
          </a:xfrm>
          <a:prstGeom prst="rect">
            <a:avLst/>
          </a:prstGeom>
          <a:solidFill>
            <a:srgbClr val="080808">
              <a:alpha val="38824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Marcador de contenido 5"/>
          <p:cNvSpPr txBox="1">
            <a:spLocks/>
          </p:cNvSpPr>
          <p:nvPr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6767" b="14699"/>
          <a:stretch/>
        </p:blipFill>
        <p:spPr bwMode="auto">
          <a:xfrm>
            <a:off x="-1" y="-1270341"/>
            <a:ext cx="3137061" cy="82544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86588" y="-1091939"/>
            <a:ext cx="2996202" cy="78339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16521" y="2641599"/>
            <a:ext cx="811224" cy="7096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07124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mació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25/09/2018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 flipH="1"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6 Rectángulo"/>
          <p:cNvSpPr/>
          <p:nvPr userDrawn="1"/>
        </p:nvSpPr>
        <p:spPr>
          <a:xfrm>
            <a:off x="970893" y="4319752"/>
            <a:ext cx="9639300" cy="1702676"/>
          </a:xfrm>
          <a:prstGeom prst="rect">
            <a:avLst/>
          </a:prstGeom>
          <a:solidFill>
            <a:srgbClr val="080808">
              <a:alpha val="38824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Marcador de contenido 5"/>
          <p:cNvSpPr txBox="1">
            <a:spLocks/>
          </p:cNvSpPr>
          <p:nvPr userDrawn="1"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000" t="11629" r="-3743" b="17501"/>
          <a:stretch/>
        </p:blipFill>
        <p:spPr bwMode="auto">
          <a:xfrm>
            <a:off x="1" y="0"/>
            <a:ext cx="3286068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60185" y="-307500"/>
            <a:ext cx="2361171" cy="6137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25335" y="1847763"/>
            <a:ext cx="765563" cy="7206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89638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3D03DC-5ED8-7A42-A55E-C10C004AFC42}" type="datetimeFigureOut">
              <a:rPr lang="es-ES" smtClean="0"/>
              <a:t>25/09/2018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88586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9" r:id="rId3"/>
    <p:sldLayoutId id="2147483658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Requerimientos%20Funcionales.docx" TargetMode="External"/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Requerimientos%20No%20Funcionales.docx" TargetMode="External"/><Relationship Id="rId2" Type="http://schemas.openxmlformats.org/officeDocument/2006/relationships/image" Target="../media/image41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emf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Plantilla%20Historias%20Usuario_3.xls" TargetMode="External"/><Relationship Id="rId2" Type="http://schemas.openxmlformats.org/officeDocument/2006/relationships/image" Target="../media/image44.emf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hyperlink" Target="casos%20de%20uso/Caso%20de%20uso%20del%20actor%20Vendedor.jpg" TargetMode="External"/><Relationship Id="rId7" Type="http://schemas.openxmlformats.org/officeDocument/2006/relationships/hyperlink" Target="casos%20de%20uso/Crear%20Proveedor.png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casos%20de%20uso/Crear%20Cliente.jpg" TargetMode="External"/><Relationship Id="rId5" Type="http://schemas.openxmlformats.org/officeDocument/2006/relationships/hyperlink" Target="casos%20de%20uso/Modificar%20cliente.jpg" TargetMode="External"/><Relationship Id="rId4" Type="http://schemas.openxmlformats.org/officeDocument/2006/relationships/hyperlink" Target="casos%20de%20uso/Buscar%20Cliente.jpg" TargetMode="Externa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hyperlink" Target="casos%20de%20uso/Casos%20de%20uso%20Crear%20Cliente.docx" TargetMode="External"/><Relationship Id="rId3" Type="http://schemas.openxmlformats.org/officeDocument/2006/relationships/hyperlink" Target="casos%20de%20uso/CU-02_RegistrarProducto_DiegoDaza.docx" TargetMode="External"/><Relationship Id="rId7" Type="http://schemas.openxmlformats.org/officeDocument/2006/relationships/hyperlink" Target="casos%20de%20uso/Caso%20de%20uso%20Buscar%20un%20proveedor.docx" TargetMode="External"/><Relationship Id="rId12" Type="http://schemas.openxmlformats.org/officeDocument/2006/relationships/image" Target="../media/image48.png"/><Relationship Id="rId2" Type="http://schemas.openxmlformats.org/officeDocument/2006/relationships/hyperlink" Target="casos%20de%20uso/CU-01-INGRESO%20AL%20SISTEMA.docx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casos%20de%20uso/Casos%20de%20uso%20Crear%20un%20proveedor.docx" TargetMode="External"/><Relationship Id="rId11" Type="http://schemas.openxmlformats.org/officeDocument/2006/relationships/hyperlink" Target="casos%20de%20uso/Caso%20de%20uso%20Modificar%20proveedor.docx" TargetMode="External"/><Relationship Id="rId5" Type="http://schemas.openxmlformats.org/officeDocument/2006/relationships/hyperlink" Target="casos%20de%20uso/CU-03_ModificarProducto_DiegoDaza.docx" TargetMode="External"/><Relationship Id="rId10" Type="http://schemas.openxmlformats.org/officeDocument/2006/relationships/hyperlink" Target="casos%20de%20uso/Caso%20de%20uso%20Modificar%20cliente.docx" TargetMode="External"/><Relationship Id="rId4" Type="http://schemas.openxmlformats.org/officeDocument/2006/relationships/hyperlink" Target="casos%20de%20uso/CU-01_BuscarProducto_DiegoDaza.docx" TargetMode="External"/><Relationship Id="rId9" Type="http://schemas.openxmlformats.org/officeDocument/2006/relationships/hyperlink" Target="casos%20de%20uso/Caso%20de%20uso%20Buscar%20un%20cliente.docx" TargetMode="Externa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ModeloBaseDatos.PNG" TargetMode="Externa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dicDatos.pdf" TargetMode="External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0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hyperlink" Target="Mockups/Administrar%20Stock.PNG" TargetMode="External"/><Relationship Id="rId13" Type="http://schemas.openxmlformats.org/officeDocument/2006/relationships/hyperlink" Target="Mockups/Busqueda%20de%20Productos.PNG" TargetMode="External"/><Relationship Id="rId18" Type="http://schemas.openxmlformats.org/officeDocument/2006/relationships/image" Target="../media/image51.png"/><Relationship Id="rId3" Type="http://schemas.openxmlformats.org/officeDocument/2006/relationships/hyperlink" Target="Mockups/Ingreso%20al%20sistema.PNG" TargetMode="External"/><Relationship Id="rId21" Type="http://schemas.openxmlformats.org/officeDocument/2006/relationships/hyperlink" Target="Mockups/Modificar%20Proveedor.PNG" TargetMode="External"/><Relationship Id="rId7" Type="http://schemas.openxmlformats.org/officeDocument/2006/relationships/hyperlink" Target="Mockups/Crear%20usuarios.PNG" TargetMode="External"/><Relationship Id="rId12" Type="http://schemas.openxmlformats.org/officeDocument/2006/relationships/hyperlink" Target="Mockups/Editar%20usuario.PNG" TargetMode="External"/><Relationship Id="rId17" Type="http://schemas.openxmlformats.org/officeDocument/2006/relationships/hyperlink" Target="Mockups/Modulo%20informes.PNG" TargetMode="External"/><Relationship Id="rId2" Type="http://schemas.openxmlformats.org/officeDocument/2006/relationships/notesSlide" Target="../notesSlides/notesSlide6.xml"/><Relationship Id="rId16" Type="http://schemas.openxmlformats.org/officeDocument/2006/relationships/hyperlink" Target="Mockups/Venta.PNG" TargetMode="External"/><Relationship Id="rId20" Type="http://schemas.openxmlformats.org/officeDocument/2006/relationships/hyperlink" Target="Mockups/Buscar%20proveedor.PN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Mockups/Busqueda%20de%20usuarios.PNG" TargetMode="External"/><Relationship Id="rId11" Type="http://schemas.openxmlformats.org/officeDocument/2006/relationships/hyperlink" Target="Mockups/Modulo%20productos.PNG" TargetMode="External"/><Relationship Id="rId5" Type="http://schemas.openxmlformats.org/officeDocument/2006/relationships/hyperlink" Target="Mockups/Administrar%20usuarios.PNG" TargetMode="External"/><Relationship Id="rId15" Type="http://schemas.openxmlformats.org/officeDocument/2006/relationships/hyperlink" Target="Mockups/Ingreso%20Bodega.PNG" TargetMode="External"/><Relationship Id="rId10" Type="http://schemas.openxmlformats.org/officeDocument/2006/relationships/hyperlink" Target="Mockups/Crear%20producto.PNG" TargetMode="External"/><Relationship Id="rId19" Type="http://schemas.openxmlformats.org/officeDocument/2006/relationships/hyperlink" Target="Mockups/Modulo%20Proveedores.PNG" TargetMode="External"/><Relationship Id="rId4" Type="http://schemas.openxmlformats.org/officeDocument/2006/relationships/hyperlink" Target="Mockups/Menu%20principal.PNG" TargetMode="External"/><Relationship Id="rId9" Type="http://schemas.openxmlformats.org/officeDocument/2006/relationships/hyperlink" Target="Mockups/Editar%20Producto.PNG" TargetMode="External"/><Relationship Id="rId14" Type="http://schemas.openxmlformats.org/officeDocument/2006/relationships/hyperlink" Target="Mockups/Cambio%20de%20contrase&#241;a.PNG" TargetMode="External"/><Relationship Id="rId22" Type="http://schemas.openxmlformats.org/officeDocument/2006/relationships/hyperlink" Target="Mockups/Crear%20proveedorPNG.PNG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Diagrama%20de%20distribucion%20Ferreteria%20JC.PNG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2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entrevista.pdf" TargetMode="External"/><Relationship Id="rId2" Type="http://schemas.openxmlformats.org/officeDocument/2006/relationships/hyperlink" Target="https://docs.google.com/forms/d/1gs2bPvSeG9ysE51FrcrjUD0lJhz36dEG8xVbJhk6WSY/edi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result..pdf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348906" y="-13910"/>
            <a:ext cx="8092007" cy="9301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r>
              <a:rPr lang="es-CO" sz="6600" b="1" dirty="0" smtClean="0">
                <a:solidFill>
                  <a:schemeClr val="accent5">
                    <a:lumMod val="75000"/>
                  </a:schemeClr>
                </a:solidFill>
              </a:rPr>
              <a:t>Proyecto Sexto</a:t>
            </a:r>
          </a:p>
        </p:txBody>
      </p:sp>
      <p:sp>
        <p:nvSpPr>
          <p:cNvPr id="12" name="Título 1"/>
          <p:cNvSpPr txBox="1">
            <a:spLocks/>
          </p:cNvSpPr>
          <p:nvPr/>
        </p:nvSpPr>
        <p:spPr>
          <a:xfrm>
            <a:off x="295120" y="449528"/>
            <a:ext cx="7391400" cy="11727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r>
              <a:rPr lang="es-CO" sz="4800" b="1" dirty="0" smtClean="0"/>
              <a:t>Trimestre ADSI Nocturno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268947" y="1237145"/>
            <a:ext cx="3621741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r>
              <a:rPr lang="es-CO" sz="5400" b="1" dirty="0" err="1" smtClean="0"/>
              <a:t>Inversoft</a:t>
            </a:r>
            <a:endParaRPr lang="es-CO" sz="5400" b="1" dirty="0" smtClean="0"/>
          </a:p>
        </p:txBody>
      </p:sp>
      <p:sp>
        <p:nvSpPr>
          <p:cNvPr id="4" name="Rectángulo 3"/>
          <p:cNvSpPr/>
          <p:nvPr/>
        </p:nvSpPr>
        <p:spPr>
          <a:xfrm>
            <a:off x="1412552" y="3061092"/>
            <a:ext cx="3447771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3200" b="1" dirty="0"/>
              <a:t>Rafael Carlosama</a:t>
            </a:r>
          </a:p>
          <a:p>
            <a:r>
              <a:rPr lang="es-CO" sz="3200" b="1" dirty="0"/>
              <a:t>Diego Daza</a:t>
            </a:r>
          </a:p>
          <a:p>
            <a:r>
              <a:rPr lang="es-CO" sz="3200" b="1" dirty="0" smtClean="0"/>
              <a:t>Luis A. Rodríguez</a:t>
            </a:r>
          </a:p>
          <a:p>
            <a:r>
              <a:rPr lang="es-CO" sz="3200" b="1" dirty="0" smtClean="0"/>
              <a:t>John Villanueva</a:t>
            </a:r>
          </a:p>
          <a:p>
            <a:r>
              <a:rPr lang="es-CO" sz="3200" b="1" dirty="0"/>
              <a:t>Jorge </a:t>
            </a:r>
            <a:r>
              <a:rPr lang="es-CO" sz="3200" b="1" dirty="0" smtClean="0"/>
              <a:t>Méndez</a:t>
            </a:r>
          </a:p>
          <a:p>
            <a:r>
              <a:rPr lang="es-CO" sz="3200" b="1" dirty="0" smtClean="0"/>
              <a:t>Carlos Tamayo</a:t>
            </a:r>
            <a:endParaRPr lang="es-CO" sz="3200" b="1" dirty="0"/>
          </a:p>
        </p:txBody>
      </p:sp>
    </p:spTree>
    <p:extLst>
      <p:ext uri="{BB962C8B-B14F-4D97-AF65-F5344CB8AC3E}">
        <p14:creationId xmlns:p14="http://schemas.microsoft.com/office/powerpoint/2010/main" val="375601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/>
      <p:bldP spid="3" grpId="0"/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842682" y="362635"/>
            <a:ext cx="7924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3600" b="1" dirty="0"/>
              <a:t>Hardware, software con el que cuenta el cliente. (Inventario)</a:t>
            </a: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232" y="2177921"/>
            <a:ext cx="2939963" cy="1955366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3624195" y="5203065"/>
            <a:ext cx="1887963" cy="70833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endParaRPr lang="es-CO" sz="1400" b="1" dirty="0">
              <a:solidFill>
                <a:srgbClr val="92D050"/>
              </a:solidFill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746061" y="4748673"/>
            <a:ext cx="3133608" cy="130076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just"/>
            <a:r>
              <a:rPr lang="es-CO" sz="2000" b="1" dirty="0"/>
              <a:t>Tres líneas de celulares, una la maneja el administrador, otra la maneja el vendedor y una se le asigna al técnico que hace las visitas y realiza soportes e instalaciones</a:t>
            </a:r>
            <a:r>
              <a:rPr lang="es-CO" sz="1200" dirty="0"/>
              <a:t>.</a:t>
            </a: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 rotWithShape="1">
          <a:blip r:embed="rId3"/>
          <a:srcRect t="6255"/>
          <a:stretch/>
        </p:blipFill>
        <p:spPr>
          <a:xfrm>
            <a:off x="5054957" y="2589286"/>
            <a:ext cx="3135453" cy="1725469"/>
          </a:xfrm>
          <a:prstGeom prst="rect">
            <a:avLst/>
          </a:prstGeom>
        </p:spPr>
      </p:pic>
      <p:sp>
        <p:nvSpPr>
          <p:cNvPr id="11" name="CuadroTexto 10"/>
          <p:cNvSpPr txBox="1"/>
          <p:nvPr/>
        </p:nvSpPr>
        <p:spPr>
          <a:xfrm>
            <a:off x="5054957" y="4873845"/>
            <a:ext cx="3140556" cy="93446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just"/>
            <a:r>
              <a:rPr lang="es-CO" sz="2000" b="1" dirty="0"/>
              <a:t>Se tiene plan de internet de banda ancha con 10 </a:t>
            </a:r>
            <a:r>
              <a:rPr lang="es-CO" sz="2000" b="1" dirty="0" smtClean="0"/>
              <a:t>Mb.</a:t>
            </a:r>
            <a:endParaRPr lang="es-CO" sz="2000" b="1" dirty="0"/>
          </a:p>
        </p:txBody>
      </p:sp>
    </p:spTree>
    <p:extLst>
      <p:ext uri="{BB962C8B-B14F-4D97-AF65-F5344CB8AC3E}">
        <p14:creationId xmlns:p14="http://schemas.microsoft.com/office/powerpoint/2010/main" val="56426222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842682" y="362635"/>
            <a:ext cx="7924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3600" b="1" dirty="0"/>
              <a:t>Hardware, software con el que cuenta el cliente. (Inventario)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001" y="2459227"/>
            <a:ext cx="3899249" cy="2125836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842682" y="5042169"/>
            <a:ext cx="3520312" cy="111616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just"/>
            <a:r>
              <a:rPr lang="es-CO" sz="2000" b="1" dirty="0"/>
              <a:t>El cliente cuenta con dos líneas telefónicas, para toma de pedidos y asignación de visitas </a:t>
            </a:r>
            <a:r>
              <a:rPr lang="es-CO" sz="2000" b="1" dirty="0" smtClean="0"/>
              <a:t>técnicas.</a:t>
            </a:r>
            <a:endParaRPr lang="es-CO" sz="2000" b="1" dirty="0"/>
          </a:p>
        </p:txBody>
      </p:sp>
      <p:sp>
        <p:nvSpPr>
          <p:cNvPr id="8" name="CuadroTexto 7"/>
          <p:cNvSpPr txBox="1"/>
          <p:nvPr/>
        </p:nvSpPr>
        <p:spPr>
          <a:xfrm>
            <a:off x="3624195" y="5203065"/>
            <a:ext cx="1887963" cy="70833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endParaRPr lang="es-CO" sz="1400" b="1" dirty="0">
              <a:solidFill>
                <a:srgbClr val="92D050"/>
              </a:solidFill>
            </a:endParaRPr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5081" y="1973610"/>
            <a:ext cx="2248861" cy="1490212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1977" y="3398507"/>
            <a:ext cx="2413266" cy="1768490"/>
          </a:xfrm>
          <a:prstGeom prst="rect">
            <a:avLst/>
          </a:prstGeom>
        </p:spPr>
      </p:pic>
      <p:sp>
        <p:nvSpPr>
          <p:cNvPr id="14" name="CuadroTexto 13"/>
          <p:cNvSpPr txBox="1"/>
          <p:nvPr/>
        </p:nvSpPr>
        <p:spPr>
          <a:xfrm>
            <a:off x="5212080" y="5042169"/>
            <a:ext cx="3019765" cy="130507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just"/>
            <a:r>
              <a:rPr lang="es-CO" sz="2000" b="1" dirty="0"/>
              <a:t>Una Bicicleta y una </a:t>
            </a:r>
            <a:r>
              <a:rPr lang="es-CO" sz="2000" b="1" dirty="0" smtClean="0"/>
              <a:t>motocicleta </a:t>
            </a:r>
            <a:r>
              <a:rPr lang="es-CO" sz="2000" b="1" dirty="0"/>
              <a:t>para poder llevar mercancía y realizar servicios </a:t>
            </a:r>
            <a:r>
              <a:rPr lang="es-CO" sz="2000" b="1" dirty="0" smtClean="0"/>
              <a:t>requeridos.</a:t>
            </a:r>
            <a:endParaRPr lang="es-CO" sz="2000" b="1" dirty="0"/>
          </a:p>
        </p:txBody>
      </p:sp>
    </p:spTree>
    <p:extLst>
      <p:ext uri="{BB962C8B-B14F-4D97-AF65-F5344CB8AC3E}">
        <p14:creationId xmlns:p14="http://schemas.microsoft.com/office/powerpoint/2010/main" val="69505135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732785" y="472898"/>
            <a:ext cx="791441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s-CO" sz="4800" b="1" dirty="0"/>
              <a:t>Requerimientos funcionales 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828" y="1809205"/>
            <a:ext cx="7878536" cy="4727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1074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/>
          <a:srcRect t="2051" b="1650"/>
          <a:stretch/>
        </p:blipFill>
        <p:spPr>
          <a:xfrm>
            <a:off x="0" y="65314"/>
            <a:ext cx="9144000" cy="6792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7283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/>
          <a:srcRect t="3216" r="1809" b="4095"/>
          <a:stretch/>
        </p:blipFill>
        <p:spPr>
          <a:xfrm>
            <a:off x="0" y="91440"/>
            <a:ext cx="9144000" cy="6120228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0" y="6211669"/>
            <a:ext cx="207819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sz="3600" b="1" dirty="0" smtClean="0">
                <a:ln/>
                <a:solidFill>
                  <a:schemeClr val="accent3">
                    <a:lumMod val="50000"/>
                  </a:schemeClr>
                </a:solidFill>
                <a:hlinkClick r:id="rId3" action="ppaction://hlinkfile"/>
              </a:rPr>
              <a:t>Ver Más…</a:t>
            </a:r>
            <a:endParaRPr lang="es-ES" sz="3600" b="1" dirty="0">
              <a:ln/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01200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197225" y="510570"/>
            <a:ext cx="921571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s-CO" sz="4800" b="1" dirty="0" smtClean="0"/>
              <a:t>Requerimientos no </a:t>
            </a:r>
            <a:r>
              <a:rPr lang="es-CO" sz="4800" b="1" dirty="0"/>
              <a:t>funcionales 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225" y="1721224"/>
            <a:ext cx="8731622" cy="4968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6137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052560" cy="6766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89031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/>
          <a:srcRect l="1443" t="2800" r="2309" b="2851"/>
          <a:stretch/>
        </p:blipFill>
        <p:spPr>
          <a:xfrm>
            <a:off x="0" y="1"/>
            <a:ext cx="9144000" cy="6270170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136558" y="6211669"/>
            <a:ext cx="207819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s-ES" sz="3600" b="1" dirty="0">
                <a:ln/>
                <a:solidFill>
                  <a:srgbClr val="9BBB59">
                    <a:lumMod val="50000"/>
                  </a:srgbClr>
                </a:solidFill>
                <a:hlinkClick r:id="rId3" action="ppaction://hlinkfile"/>
              </a:rPr>
              <a:t>Ver Más…</a:t>
            </a:r>
            <a:endParaRPr lang="es-ES" sz="3600" b="1" dirty="0">
              <a:ln/>
              <a:solidFill>
                <a:srgbClr val="9BBB59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827289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470210" y="502023"/>
            <a:ext cx="8749553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endParaRPr lang="es-CO" sz="6000" b="1" dirty="0" smtClean="0">
              <a:solidFill>
                <a:srgbClr val="080808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7110" t="8219" r="6282" b="1181"/>
          <a:stretch/>
        </p:blipFill>
        <p:spPr>
          <a:xfrm>
            <a:off x="0" y="793375"/>
            <a:ext cx="9144000" cy="606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8203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470210" y="502023"/>
            <a:ext cx="8749553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endParaRPr lang="es-CO" sz="6000" b="1" dirty="0" smtClean="0">
              <a:solidFill>
                <a:srgbClr val="080808"/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/>
          <a:srcRect l="1078" t="8997" r="616" b="4152"/>
          <a:stretch/>
        </p:blipFill>
        <p:spPr>
          <a:xfrm>
            <a:off x="0" y="2420472"/>
            <a:ext cx="9144000" cy="3603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4862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1226004" y="411495"/>
            <a:ext cx="6142900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6600" b="1" dirty="0" smtClean="0"/>
              <a:t>Objetivo General</a:t>
            </a:r>
            <a:endParaRPr lang="es-CO" sz="6600" b="1" dirty="0"/>
          </a:p>
        </p:txBody>
      </p:sp>
      <p:sp>
        <p:nvSpPr>
          <p:cNvPr id="6" name="CuadroTexto 5"/>
          <p:cNvSpPr txBox="1"/>
          <p:nvPr/>
        </p:nvSpPr>
        <p:spPr>
          <a:xfrm>
            <a:off x="1076716" y="2417740"/>
            <a:ext cx="7074069" cy="3053071"/>
          </a:xfrm>
          <a:prstGeom prst="rect">
            <a:avLst/>
          </a:prstGeom>
        </p:spPr>
        <p:txBody>
          <a:bodyPr vert="horz" wrap="none" lIns="91440" tIns="45720" rIns="91440" bIns="45720" rtlCol="0" anchor="t">
            <a:noAutofit/>
          </a:bodyPr>
          <a:lstStyle/>
          <a:p>
            <a:pPr algn="ctr"/>
            <a:r>
              <a:rPr lang="es-CO" sz="4400" b="1" dirty="0" smtClean="0"/>
              <a:t>Mejorar los procesos logísticos</a:t>
            </a:r>
          </a:p>
          <a:p>
            <a:pPr algn="ctr"/>
            <a:r>
              <a:rPr lang="es-CO" sz="4400" b="1" dirty="0" smtClean="0"/>
              <a:t> de la ferretería J.C </a:t>
            </a:r>
          </a:p>
          <a:p>
            <a:pPr algn="ctr"/>
            <a:r>
              <a:rPr lang="es-CO" sz="4400" b="1" dirty="0" smtClean="0"/>
              <a:t>para alcanzar mayores niveles</a:t>
            </a:r>
          </a:p>
          <a:p>
            <a:pPr algn="ctr"/>
            <a:r>
              <a:rPr lang="es-CO" sz="4400" b="1" dirty="0" smtClean="0"/>
              <a:t> de desempeño, a nivel de</a:t>
            </a:r>
          </a:p>
          <a:p>
            <a:pPr algn="ctr"/>
            <a:r>
              <a:rPr lang="es-CO" sz="4400" b="1" dirty="0" smtClean="0"/>
              <a:t> servicio al cliente y eficiencia</a:t>
            </a:r>
          </a:p>
          <a:p>
            <a:pPr algn="ctr"/>
            <a:r>
              <a:rPr lang="es-CO" sz="4400" b="1" dirty="0" smtClean="0"/>
              <a:t> de las operaciones.</a:t>
            </a:r>
          </a:p>
        </p:txBody>
      </p:sp>
    </p:spTree>
    <p:extLst>
      <p:ext uri="{BB962C8B-B14F-4D97-AF65-F5344CB8AC3E}">
        <p14:creationId xmlns:p14="http://schemas.microsoft.com/office/powerpoint/2010/main" val="2809243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3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470210" y="502023"/>
            <a:ext cx="8749553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endParaRPr lang="es-CO" sz="6000" b="1" dirty="0" smtClean="0">
              <a:solidFill>
                <a:srgbClr val="080808"/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/>
          <a:srcRect l="626" t="4731" r="470" b="5973"/>
          <a:stretch/>
        </p:blipFill>
        <p:spPr>
          <a:xfrm>
            <a:off x="0" y="502023"/>
            <a:ext cx="9144000" cy="5535706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0" y="6211669"/>
            <a:ext cx="207819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s-ES" sz="3600" b="1" dirty="0">
                <a:ln/>
                <a:solidFill>
                  <a:srgbClr val="9BBB59">
                    <a:lumMod val="50000"/>
                  </a:srgbClr>
                </a:solidFill>
                <a:hlinkClick r:id="rId3" action="ppaction://hlinkfile"/>
              </a:rPr>
              <a:t>Ver Más…</a:t>
            </a:r>
            <a:endParaRPr lang="es-ES" sz="3600" b="1" dirty="0">
              <a:ln/>
              <a:solidFill>
                <a:srgbClr val="9BBB59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52177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1169527" y="598403"/>
            <a:ext cx="715497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s-CO" sz="4400" b="1" dirty="0" smtClean="0"/>
              <a:t>Diagramas </a:t>
            </a:r>
            <a:r>
              <a:rPr lang="es-CO" sz="4400" b="1" dirty="0"/>
              <a:t>de Casos de Uso 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457" y="2097675"/>
            <a:ext cx="7720614" cy="4377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222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691" y="0"/>
            <a:ext cx="890886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9983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1169527" y="598403"/>
            <a:ext cx="715497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s-CO" sz="4400" b="1" dirty="0" smtClean="0"/>
              <a:t>Diagramas </a:t>
            </a:r>
            <a:r>
              <a:rPr lang="es-CO" sz="4400" b="1" dirty="0"/>
              <a:t>de Casos de Uso </a:t>
            </a:r>
          </a:p>
        </p:txBody>
      </p:sp>
      <p:sp>
        <p:nvSpPr>
          <p:cNvPr id="5" name="Rectángulo 4"/>
          <p:cNvSpPr/>
          <p:nvPr/>
        </p:nvSpPr>
        <p:spPr>
          <a:xfrm>
            <a:off x="1334429" y="2126596"/>
            <a:ext cx="286386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3200" b="1" dirty="0">
                <a:hlinkClick r:id="rId3" action="ppaction://hlinkfile"/>
              </a:rPr>
              <a:t>Actor </a:t>
            </a:r>
            <a:r>
              <a:rPr lang="es-CO" sz="3200" b="1" dirty="0" smtClean="0">
                <a:hlinkClick r:id="rId3" action="ppaction://hlinkfile"/>
              </a:rPr>
              <a:t>Vendedor</a:t>
            </a:r>
            <a:endParaRPr lang="es-CO" sz="3200" b="1" dirty="0"/>
          </a:p>
        </p:txBody>
      </p:sp>
      <p:sp>
        <p:nvSpPr>
          <p:cNvPr id="6" name="Rectángulo 5"/>
          <p:cNvSpPr/>
          <p:nvPr/>
        </p:nvSpPr>
        <p:spPr>
          <a:xfrm>
            <a:off x="391475" y="5030648"/>
            <a:ext cx="259558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s-CO" sz="3200" b="1" dirty="0" smtClean="0">
                <a:solidFill>
                  <a:prstClr val="black"/>
                </a:solidFill>
                <a:hlinkClick r:id="rId4" action="ppaction://hlinkfile"/>
              </a:rPr>
              <a:t>Buscar Cliente</a:t>
            </a:r>
            <a:endParaRPr lang="es-CO" sz="3200" b="1" dirty="0">
              <a:solidFill>
                <a:prstClr val="black"/>
              </a:solidFill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2398954" y="5832421"/>
            <a:ext cx="311335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s-CO" sz="3200" b="1" dirty="0" smtClean="0">
                <a:solidFill>
                  <a:prstClr val="black"/>
                </a:solidFill>
                <a:hlinkClick r:id="rId5" action="ppaction://hlinkfile"/>
              </a:rPr>
              <a:t>Modificar </a:t>
            </a:r>
            <a:r>
              <a:rPr lang="es-CO" sz="3200" b="1" dirty="0">
                <a:solidFill>
                  <a:prstClr val="black"/>
                </a:solidFill>
                <a:hlinkClick r:id="rId5" action="ppaction://hlinkfile"/>
              </a:rPr>
              <a:t>Cliente</a:t>
            </a:r>
            <a:endParaRPr lang="es-CO" sz="3200" b="1" dirty="0">
              <a:solidFill>
                <a:prstClr val="black"/>
              </a:solidFill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2060026" y="4271896"/>
            <a:ext cx="237860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s-CO" sz="3200" b="1" dirty="0" smtClean="0">
                <a:solidFill>
                  <a:prstClr val="black"/>
                </a:solidFill>
                <a:hlinkClick r:id="rId6" action="ppaction://hlinkfile"/>
              </a:rPr>
              <a:t>Crear </a:t>
            </a:r>
            <a:r>
              <a:rPr lang="es-CO" sz="3200" b="1" dirty="0">
                <a:solidFill>
                  <a:prstClr val="black"/>
                </a:solidFill>
                <a:hlinkClick r:id="rId6" action="ppaction://hlinkfile"/>
              </a:rPr>
              <a:t>Cliente</a:t>
            </a:r>
            <a:endParaRPr lang="es-CO" sz="3200" b="1" dirty="0">
              <a:solidFill>
                <a:prstClr val="black"/>
              </a:solidFill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483953" y="3345440"/>
            <a:ext cx="296087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s-CO" sz="3200" b="1" dirty="0" smtClean="0">
                <a:solidFill>
                  <a:prstClr val="black"/>
                </a:solidFill>
                <a:hlinkClick r:id="rId7" action="ppaction://hlinkfile"/>
              </a:rPr>
              <a:t>Crear Proveedor</a:t>
            </a:r>
            <a:endParaRPr lang="es-CO" sz="3200" b="1" dirty="0">
              <a:solidFill>
                <a:prstClr val="black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8"/>
          <a:srcRect t="2233"/>
          <a:stretch/>
        </p:blipFill>
        <p:spPr>
          <a:xfrm>
            <a:off x="4678961" y="2279175"/>
            <a:ext cx="4186663" cy="3617545"/>
          </a:xfrm>
          <a:prstGeom prst="rect">
            <a:avLst/>
          </a:prstGeom>
          <a:effectLst>
            <a:glow rad="139700">
              <a:schemeClr val="accent1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34962962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466165" y="575102"/>
            <a:ext cx="826545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s-CO" sz="4400" b="1" dirty="0"/>
              <a:t>Formato Casos de Uso Extendido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2915499" y="2406141"/>
            <a:ext cx="2635625" cy="627529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es-CO" sz="2400" b="1" dirty="0">
                <a:hlinkClick r:id="rId2" action="ppaction://hlinkfile"/>
              </a:rPr>
              <a:t>Ingreso al sistema</a:t>
            </a:r>
            <a:endParaRPr lang="es-CO" sz="2400" b="1" dirty="0"/>
          </a:p>
        </p:txBody>
      </p:sp>
      <p:sp>
        <p:nvSpPr>
          <p:cNvPr id="4" name="Rectángulo 3"/>
          <p:cNvSpPr/>
          <p:nvPr/>
        </p:nvSpPr>
        <p:spPr>
          <a:xfrm>
            <a:off x="2915499" y="3357867"/>
            <a:ext cx="25532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400" b="1" dirty="0" smtClean="0">
                <a:hlinkClick r:id="rId3" action="ppaction://hlinkfile"/>
              </a:rPr>
              <a:t>Registrar producto</a:t>
            </a:r>
            <a:endParaRPr lang="es-CO" sz="2400" b="1" dirty="0"/>
          </a:p>
        </p:txBody>
      </p:sp>
      <p:sp>
        <p:nvSpPr>
          <p:cNvPr id="5" name="Rectángulo 4"/>
          <p:cNvSpPr/>
          <p:nvPr/>
        </p:nvSpPr>
        <p:spPr>
          <a:xfrm>
            <a:off x="2930083" y="4171824"/>
            <a:ext cx="22663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400" b="1" dirty="0" smtClean="0">
                <a:hlinkClick r:id="rId4" action="ppaction://hlinkfile"/>
              </a:rPr>
              <a:t>Buscar producto</a:t>
            </a:r>
            <a:endParaRPr lang="es-CO" sz="2400" b="1" dirty="0"/>
          </a:p>
        </p:txBody>
      </p:sp>
      <p:sp>
        <p:nvSpPr>
          <p:cNvPr id="6" name="Rectángulo 5"/>
          <p:cNvSpPr/>
          <p:nvPr/>
        </p:nvSpPr>
        <p:spPr>
          <a:xfrm>
            <a:off x="2962596" y="4947579"/>
            <a:ext cx="26527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400" b="1" dirty="0" smtClean="0">
                <a:hlinkClick r:id="rId5" action="ppaction://hlinkfile"/>
              </a:rPr>
              <a:t>Modificar producto</a:t>
            </a:r>
            <a:endParaRPr lang="es-CO" sz="2400" b="1" dirty="0"/>
          </a:p>
        </p:txBody>
      </p:sp>
      <p:sp>
        <p:nvSpPr>
          <p:cNvPr id="7" name="Rectángulo 6"/>
          <p:cNvSpPr/>
          <p:nvPr/>
        </p:nvSpPr>
        <p:spPr>
          <a:xfrm>
            <a:off x="2964573" y="5769937"/>
            <a:ext cx="22671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400" b="1" dirty="0" smtClean="0">
                <a:hlinkClick r:id="rId6" action="ppaction://hlinkfile"/>
              </a:rPr>
              <a:t>Crear proveedor</a:t>
            </a:r>
            <a:endParaRPr lang="es-CO" sz="2400" b="1" dirty="0"/>
          </a:p>
        </p:txBody>
      </p:sp>
      <p:sp>
        <p:nvSpPr>
          <p:cNvPr id="8" name="Rectángulo 7"/>
          <p:cNvSpPr/>
          <p:nvPr/>
        </p:nvSpPr>
        <p:spPr>
          <a:xfrm>
            <a:off x="6354332" y="2489072"/>
            <a:ext cx="24307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400" b="1" dirty="0" smtClean="0">
                <a:hlinkClick r:id="rId7" action="ppaction://hlinkfile"/>
              </a:rPr>
              <a:t>Buscar proveedor</a:t>
            </a:r>
            <a:endParaRPr lang="es-CO" sz="2400" b="1" dirty="0"/>
          </a:p>
        </p:txBody>
      </p:sp>
      <p:sp>
        <p:nvSpPr>
          <p:cNvPr id="9" name="Rectángulo 8"/>
          <p:cNvSpPr/>
          <p:nvPr/>
        </p:nvSpPr>
        <p:spPr>
          <a:xfrm>
            <a:off x="6354332" y="4171823"/>
            <a:ext cx="17951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400" b="1" dirty="0" smtClean="0">
                <a:hlinkClick r:id="rId8" action="ppaction://hlinkfile"/>
              </a:rPr>
              <a:t>Crear cliente</a:t>
            </a:r>
            <a:endParaRPr lang="es-CO" sz="2400" b="1" dirty="0"/>
          </a:p>
        </p:txBody>
      </p:sp>
      <p:sp>
        <p:nvSpPr>
          <p:cNvPr id="10" name="Rectángulo 9"/>
          <p:cNvSpPr/>
          <p:nvPr/>
        </p:nvSpPr>
        <p:spPr>
          <a:xfrm>
            <a:off x="6339211" y="5007931"/>
            <a:ext cx="19940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400" b="1" dirty="0" smtClean="0">
                <a:hlinkClick r:id="rId9" action="ppaction://hlinkfile"/>
              </a:rPr>
              <a:t>Buscar Cliente</a:t>
            </a:r>
            <a:endParaRPr lang="es-CO" sz="2400" b="1" dirty="0"/>
          </a:p>
        </p:txBody>
      </p:sp>
      <p:sp>
        <p:nvSpPr>
          <p:cNvPr id="11" name="Rectángulo 10"/>
          <p:cNvSpPr/>
          <p:nvPr/>
        </p:nvSpPr>
        <p:spPr>
          <a:xfrm>
            <a:off x="6339211" y="5844039"/>
            <a:ext cx="23450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400" b="1" dirty="0" smtClean="0">
                <a:hlinkClick r:id="rId10" action="ppaction://hlinkfile"/>
              </a:rPr>
              <a:t>Modificar cliente</a:t>
            </a:r>
            <a:endParaRPr lang="es-CO" sz="2400" b="1" dirty="0"/>
          </a:p>
        </p:txBody>
      </p:sp>
      <p:sp>
        <p:nvSpPr>
          <p:cNvPr id="12" name="Rectángulo 11"/>
          <p:cNvSpPr/>
          <p:nvPr/>
        </p:nvSpPr>
        <p:spPr>
          <a:xfrm>
            <a:off x="6339211" y="3331127"/>
            <a:ext cx="28170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400" b="1" dirty="0" smtClean="0">
                <a:hlinkClick r:id="rId11" action="ppaction://hlinkfile"/>
              </a:rPr>
              <a:t>Modificar proveedor</a:t>
            </a:r>
            <a:endParaRPr lang="es-CO" sz="2400" b="1" dirty="0"/>
          </a:p>
        </p:txBody>
      </p:sp>
      <p:pic>
        <p:nvPicPr>
          <p:cNvPr id="13" name="Imagen 1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08035" y="2489073"/>
            <a:ext cx="2464030" cy="4073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211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1950740" y="5342075"/>
            <a:ext cx="672991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s-CO" sz="3600" b="1" dirty="0">
                <a:hlinkClick r:id="rId2" action="ppaction://hlinkfile"/>
              </a:rPr>
              <a:t>Modelo Entidad </a:t>
            </a:r>
            <a:r>
              <a:rPr lang="es-CO" sz="3600" b="1" dirty="0" smtClean="0">
                <a:hlinkClick r:id="rId2" action="ppaction://hlinkfile"/>
              </a:rPr>
              <a:t>Relación (MER)</a:t>
            </a:r>
            <a:endParaRPr lang="es-CO" sz="3600" b="1" dirty="0"/>
          </a:p>
        </p:txBody>
      </p:sp>
    </p:spTree>
    <p:extLst>
      <p:ext uri="{BB962C8B-B14F-4D97-AF65-F5344CB8AC3E}">
        <p14:creationId xmlns:p14="http://schemas.microsoft.com/office/powerpoint/2010/main" val="2823476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1389435" y="593638"/>
            <a:ext cx="709117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s-CO" sz="4400" b="1" dirty="0"/>
              <a:t>Diccionario de datos</a:t>
            </a:r>
          </a:p>
        </p:txBody>
      </p:sp>
      <p:grpSp>
        <p:nvGrpSpPr>
          <p:cNvPr id="6" name="Grupo 5"/>
          <p:cNvGrpSpPr/>
          <p:nvPr/>
        </p:nvGrpSpPr>
        <p:grpSpPr>
          <a:xfrm>
            <a:off x="660086" y="2605184"/>
            <a:ext cx="7217373" cy="2798693"/>
            <a:chOff x="660086" y="2605184"/>
            <a:chExt cx="7217373" cy="2798693"/>
          </a:xfrm>
        </p:grpSpPr>
        <p:pic>
          <p:nvPicPr>
            <p:cNvPr id="2" name="Imagen 1"/>
            <p:cNvPicPr>
              <a:picLocks noChangeAspect="1"/>
            </p:cNvPicPr>
            <p:nvPr/>
          </p:nvPicPr>
          <p:blipFill rotWithShape="1">
            <a:blip r:embed="rId2"/>
            <a:srcRect l="21081" t="18729" r="20721" b="18328"/>
            <a:stretch/>
          </p:blipFill>
          <p:spPr>
            <a:xfrm rot="1958193">
              <a:off x="660086" y="3156305"/>
              <a:ext cx="3492844" cy="2124903"/>
            </a:xfrm>
            <a:prstGeom prst="rect">
              <a:avLst/>
            </a:prstGeom>
          </p:spPr>
        </p:pic>
        <p:pic>
          <p:nvPicPr>
            <p:cNvPr id="4" name="Imagen 3">
              <a:hlinkClick r:id="rId3" action="ppaction://hlinkfile"/>
            </p:cNvPr>
            <p:cNvPicPr>
              <a:picLocks noChangeAspect="1"/>
            </p:cNvPicPr>
            <p:nvPr/>
          </p:nvPicPr>
          <p:blipFill rotWithShape="1">
            <a:blip r:embed="rId4"/>
            <a:srcRect l="-1860" r="-1"/>
            <a:stretch/>
          </p:blipFill>
          <p:spPr>
            <a:xfrm rot="1841951">
              <a:off x="4276494" y="2605184"/>
              <a:ext cx="3600965" cy="279869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50590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1319148" y="567809"/>
            <a:ext cx="559230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5400" b="1" dirty="0">
                <a:solidFill>
                  <a:schemeClr val="bg1"/>
                </a:solidFill>
              </a:rPr>
              <a:t>Diagrama de Gantt</a:t>
            </a:r>
          </a:p>
        </p:txBody>
      </p:sp>
      <p:sp>
        <p:nvSpPr>
          <p:cNvPr id="2" name="CuadroTexto 1"/>
          <p:cNvSpPr txBox="1"/>
          <p:nvPr/>
        </p:nvSpPr>
        <p:spPr>
          <a:xfrm>
            <a:off x="4028303" y="3435178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r>
              <a:rPr lang="es-ES" sz="8000" b="1" dirty="0" smtClean="0">
                <a:solidFill>
                  <a:srgbClr val="FF0000"/>
                </a:solidFill>
              </a:rPr>
              <a:t>pendiente</a:t>
            </a:r>
          </a:p>
        </p:txBody>
      </p:sp>
    </p:spTree>
    <p:extLst>
      <p:ext uri="{BB962C8B-B14F-4D97-AF65-F5344CB8AC3E}">
        <p14:creationId xmlns:p14="http://schemas.microsoft.com/office/powerpoint/2010/main" val="1651610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835775" y="565070"/>
            <a:ext cx="7407166" cy="9301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3200" b="1" dirty="0">
                <a:solidFill>
                  <a:schemeClr val="bg1"/>
                </a:solidFill>
              </a:rPr>
              <a:t>Diagrama de distribución(Estándar UML 2.4.1 o superior)</a:t>
            </a:r>
          </a:p>
        </p:txBody>
      </p:sp>
      <p:sp>
        <p:nvSpPr>
          <p:cNvPr id="3" name="Título 1"/>
          <p:cNvSpPr txBox="1">
            <a:spLocks/>
          </p:cNvSpPr>
          <p:nvPr/>
        </p:nvSpPr>
        <p:spPr>
          <a:xfrm>
            <a:off x="474037" y="565070"/>
            <a:ext cx="7391400" cy="11727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endParaRPr lang="es-CO" b="1" dirty="0" smtClean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Marcador de contenido 2"/>
          <p:cNvSpPr txBox="1">
            <a:spLocks/>
          </p:cNvSpPr>
          <p:nvPr/>
        </p:nvSpPr>
        <p:spPr>
          <a:xfrm>
            <a:off x="1484243" y="2559695"/>
            <a:ext cx="7486336" cy="39356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q"/>
            </a:pPr>
            <a:r>
              <a:rPr lang="es-CO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Diagrama de clases (Estándar UML 2,4,1 o superior)</a:t>
            </a:r>
          </a:p>
          <a:p>
            <a:pPr marL="0" indent="0">
              <a:buNone/>
            </a:pPr>
            <a:endParaRPr lang="es-CO" sz="28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s-CO" sz="28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s-CO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Font typeface="Wingdings" pitchFamily="2" charset="2"/>
              <a:buChar char="q"/>
            </a:pPr>
            <a:endParaRPr lang="es-CO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lvl="1" indent="0">
              <a:buNone/>
            </a:pPr>
            <a:endParaRPr lang="es-CO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es-CO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59172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287266" y="567907"/>
            <a:ext cx="882087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4000" b="1" dirty="0">
                <a:solidFill>
                  <a:srgbClr val="080808"/>
                </a:solidFill>
              </a:rPr>
              <a:t>Prototipo (</a:t>
            </a:r>
            <a:r>
              <a:rPr lang="es-CO" sz="4000" b="1" dirty="0" err="1">
                <a:solidFill>
                  <a:srgbClr val="080808"/>
                </a:solidFill>
              </a:rPr>
              <a:t>Mockups</a:t>
            </a:r>
            <a:r>
              <a:rPr lang="es-CO" sz="4000" b="1" dirty="0">
                <a:solidFill>
                  <a:srgbClr val="080808"/>
                </a:solidFill>
              </a:rPr>
              <a:t>, </a:t>
            </a:r>
            <a:r>
              <a:rPr lang="es-CO" sz="4000" b="1" dirty="0" err="1">
                <a:solidFill>
                  <a:srgbClr val="080808"/>
                </a:solidFill>
              </a:rPr>
              <a:t>Wireframes</a:t>
            </a:r>
            <a:r>
              <a:rPr lang="es-CO" sz="4000" b="1" dirty="0">
                <a:solidFill>
                  <a:srgbClr val="080808"/>
                </a:solidFill>
              </a:rPr>
              <a:t> o </a:t>
            </a:r>
            <a:r>
              <a:rPr lang="es-CO" sz="4000" b="1" dirty="0" err="1">
                <a:solidFill>
                  <a:srgbClr val="080808"/>
                </a:solidFill>
              </a:rPr>
              <a:t>html</a:t>
            </a:r>
            <a:r>
              <a:rPr lang="es-CO" sz="4000" b="1" dirty="0">
                <a:solidFill>
                  <a:srgbClr val="080808"/>
                </a:solidFill>
              </a:rPr>
              <a:t>)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287266" y="2250145"/>
            <a:ext cx="2832848" cy="448235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r>
              <a:rPr lang="es-CO" sz="2400" b="1" dirty="0" smtClean="0">
                <a:solidFill>
                  <a:srgbClr val="080808"/>
                </a:solidFill>
                <a:hlinkClick r:id="rId3" action="ppaction://hlinkfile"/>
              </a:rPr>
              <a:t>Ingreso al sistema</a:t>
            </a:r>
            <a:endParaRPr lang="es-CO" sz="2400" b="1" dirty="0" smtClean="0">
              <a:solidFill>
                <a:srgbClr val="080808"/>
              </a:solidFill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302889" y="2702443"/>
            <a:ext cx="211949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400" b="1" dirty="0" smtClean="0">
                <a:solidFill>
                  <a:srgbClr val="080808"/>
                </a:solidFill>
                <a:hlinkClick r:id="rId4" action="ppaction://hlinkfile"/>
              </a:rPr>
              <a:t>Menú principal</a:t>
            </a:r>
            <a:endParaRPr lang="es-CO" sz="2400" b="1" dirty="0">
              <a:solidFill>
                <a:srgbClr val="080808"/>
              </a:solidFill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302889" y="3157192"/>
            <a:ext cx="284026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400" b="1" dirty="0" smtClean="0">
                <a:solidFill>
                  <a:srgbClr val="080808"/>
                </a:solidFill>
                <a:hlinkClick r:id="rId5" action="ppaction://hlinkfile"/>
              </a:rPr>
              <a:t>Administrar usuarios</a:t>
            </a:r>
            <a:endParaRPr lang="es-CO" sz="2400" b="1" dirty="0">
              <a:solidFill>
                <a:srgbClr val="080808"/>
              </a:solidFill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287266" y="3580321"/>
            <a:ext cx="29867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400" b="1" dirty="0" smtClean="0">
                <a:solidFill>
                  <a:srgbClr val="080808"/>
                </a:solidFill>
                <a:hlinkClick r:id="rId6" action="ppaction://hlinkfile"/>
              </a:rPr>
              <a:t>Búsqueda de usuarios</a:t>
            </a:r>
            <a:endParaRPr lang="es-CO" sz="2400" b="1" dirty="0">
              <a:solidFill>
                <a:srgbClr val="080808"/>
              </a:solidFill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287266" y="3954743"/>
            <a:ext cx="20182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400" b="1" dirty="0" smtClean="0">
                <a:solidFill>
                  <a:srgbClr val="080808"/>
                </a:solidFill>
                <a:hlinkClick r:id="rId7" action="ppaction://hlinkfile"/>
              </a:rPr>
              <a:t>Crear usuarios</a:t>
            </a:r>
            <a:endParaRPr lang="es-CO" sz="2400" b="1" dirty="0">
              <a:solidFill>
                <a:srgbClr val="080808"/>
              </a:solidFill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6595362" y="4133986"/>
            <a:ext cx="24266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400" b="1" dirty="0" smtClean="0">
                <a:solidFill>
                  <a:srgbClr val="080808"/>
                </a:solidFill>
                <a:hlinkClick r:id="rId8" action="ppaction://hlinkfile"/>
              </a:rPr>
              <a:t>Administrar stock</a:t>
            </a:r>
            <a:endParaRPr lang="es-CO" sz="2400" b="1" dirty="0">
              <a:solidFill>
                <a:srgbClr val="080808"/>
              </a:solidFill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302889" y="5948929"/>
            <a:ext cx="21693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400" b="1" dirty="0" smtClean="0">
                <a:solidFill>
                  <a:srgbClr val="080808"/>
                </a:solidFill>
                <a:hlinkClick r:id="rId9" action="ppaction://hlinkfile"/>
              </a:rPr>
              <a:t>Editar producto</a:t>
            </a:r>
            <a:endParaRPr lang="es-CO" sz="2400" b="1" dirty="0">
              <a:solidFill>
                <a:srgbClr val="080808"/>
              </a:solidFill>
            </a:endParaRPr>
          </a:p>
        </p:txBody>
      </p:sp>
      <p:sp>
        <p:nvSpPr>
          <p:cNvPr id="13" name="Rectángulo 12"/>
          <p:cNvSpPr/>
          <p:nvPr/>
        </p:nvSpPr>
        <p:spPr>
          <a:xfrm>
            <a:off x="302889" y="5172300"/>
            <a:ext cx="21028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400" b="1" dirty="0" smtClean="0">
                <a:solidFill>
                  <a:srgbClr val="080808"/>
                </a:solidFill>
                <a:hlinkClick r:id="rId10" action="ppaction://hlinkfile"/>
              </a:rPr>
              <a:t>Crear producto</a:t>
            </a:r>
            <a:endParaRPr lang="es-CO" sz="2400" b="1" dirty="0">
              <a:solidFill>
                <a:srgbClr val="080808"/>
              </a:solidFill>
            </a:endParaRPr>
          </a:p>
        </p:txBody>
      </p:sp>
      <p:sp>
        <p:nvSpPr>
          <p:cNvPr id="14" name="Rectángulo 13"/>
          <p:cNvSpPr/>
          <p:nvPr/>
        </p:nvSpPr>
        <p:spPr>
          <a:xfrm>
            <a:off x="302889" y="4752637"/>
            <a:ext cx="25455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400" b="1" dirty="0" smtClean="0">
                <a:solidFill>
                  <a:srgbClr val="080808"/>
                </a:solidFill>
                <a:hlinkClick r:id="rId11" action="ppaction://hlinkfile"/>
              </a:rPr>
              <a:t>Modulo productos</a:t>
            </a:r>
            <a:endParaRPr lang="es-CO" sz="2400" b="1" dirty="0">
              <a:solidFill>
                <a:srgbClr val="080808"/>
              </a:solidFill>
            </a:endParaRPr>
          </a:p>
        </p:txBody>
      </p:sp>
      <p:sp>
        <p:nvSpPr>
          <p:cNvPr id="15" name="Rectángulo 14"/>
          <p:cNvSpPr/>
          <p:nvPr/>
        </p:nvSpPr>
        <p:spPr>
          <a:xfrm>
            <a:off x="302889" y="4329165"/>
            <a:ext cx="20847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400" b="1" dirty="0" smtClean="0">
                <a:solidFill>
                  <a:srgbClr val="080808"/>
                </a:solidFill>
                <a:hlinkClick r:id="rId12" action="ppaction://hlinkfile"/>
              </a:rPr>
              <a:t>Editar usuarios</a:t>
            </a:r>
            <a:endParaRPr lang="es-CO" sz="2400" b="1" dirty="0">
              <a:solidFill>
                <a:srgbClr val="080808"/>
              </a:solidFill>
            </a:endParaRPr>
          </a:p>
        </p:txBody>
      </p:sp>
      <p:sp>
        <p:nvSpPr>
          <p:cNvPr id="16" name="Rectángulo 15"/>
          <p:cNvSpPr/>
          <p:nvPr/>
        </p:nvSpPr>
        <p:spPr>
          <a:xfrm>
            <a:off x="287266" y="5538570"/>
            <a:ext cx="31947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400" b="1" dirty="0" smtClean="0">
                <a:solidFill>
                  <a:srgbClr val="080808"/>
                </a:solidFill>
                <a:hlinkClick r:id="rId13" action="ppaction://hlinkfile"/>
              </a:rPr>
              <a:t>Búsqueda de productos</a:t>
            </a:r>
            <a:endParaRPr lang="es-CO" sz="2400" b="1" dirty="0">
              <a:solidFill>
                <a:srgbClr val="080808"/>
              </a:solidFill>
            </a:endParaRPr>
          </a:p>
        </p:txBody>
      </p:sp>
      <p:sp>
        <p:nvSpPr>
          <p:cNvPr id="17" name="Rectángulo 16"/>
          <p:cNvSpPr/>
          <p:nvPr/>
        </p:nvSpPr>
        <p:spPr>
          <a:xfrm>
            <a:off x="5995069" y="5568432"/>
            <a:ext cx="30269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400" b="1" dirty="0" smtClean="0">
                <a:solidFill>
                  <a:srgbClr val="080808"/>
                </a:solidFill>
                <a:hlinkClick r:id="rId14" action="ppaction://hlinkfile"/>
              </a:rPr>
              <a:t>Cambio de contraseña</a:t>
            </a:r>
            <a:endParaRPr lang="es-CO" sz="2400" b="1" dirty="0">
              <a:solidFill>
                <a:srgbClr val="080808"/>
              </a:solidFill>
            </a:endParaRPr>
          </a:p>
        </p:txBody>
      </p:sp>
      <p:sp>
        <p:nvSpPr>
          <p:cNvPr id="18" name="Rectángulo 17"/>
          <p:cNvSpPr/>
          <p:nvPr/>
        </p:nvSpPr>
        <p:spPr>
          <a:xfrm>
            <a:off x="6595362" y="4497396"/>
            <a:ext cx="23608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400" b="1" dirty="0">
                <a:solidFill>
                  <a:srgbClr val="080808"/>
                </a:solidFill>
                <a:hlinkClick r:id="rId15" action="ppaction://hlinkfile"/>
              </a:rPr>
              <a:t>Ingreso </a:t>
            </a:r>
            <a:r>
              <a:rPr lang="es-CO" sz="2400" b="1" dirty="0" smtClean="0">
                <a:solidFill>
                  <a:srgbClr val="080808"/>
                </a:solidFill>
                <a:hlinkClick r:id="rId15" action="ppaction://hlinkfile"/>
              </a:rPr>
              <a:t>a bodega</a:t>
            </a:r>
            <a:endParaRPr lang="es-CO" sz="2400" b="1" dirty="0">
              <a:solidFill>
                <a:srgbClr val="080808"/>
              </a:solidFill>
            </a:endParaRPr>
          </a:p>
        </p:txBody>
      </p:sp>
      <p:sp>
        <p:nvSpPr>
          <p:cNvPr id="19" name="Rectángulo 18"/>
          <p:cNvSpPr/>
          <p:nvPr/>
        </p:nvSpPr>
        <p:spPr>
          <a:xfrm>
            <a:off x="7939641" y="4833282"/>
            <a:ext cx="10494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400" b="1" dirty="0" smtClean="0">
                <a:solidFill>
                  <a:srgbClr val="080808"/>
                </a:solidFill>
                <a:hlinkClick r:id="rId16" action="ppaction://hlinkfile"/>
              </a:rPr>
              <a:t>Ventas</a:t>
            </a:r>
            <a:endParaRPr lang="es-CO" sz="2400" b="1" dirty="0">
              <a:solidFill>
                <a:srgbClr val="080808"/>
              </a:solidFill>
            </a:endParaRPr>
          </a:p>
        </p:txBody>
      </p:sp>
      <p:sp>
        <p:nvSpPr>
          <p:cNvPr id="20" name="Rectángulo 19"/>
          <p:cNvSpPr/>
          <p:nvPr/>
        </p:nvSpPr>
        <p:spPr>
          <a:xfrm>
            <a:off x="6649742" y="5169511"/>
            <a:ext cx="239366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400" b="1" dirty="0" smtClean="0">
                <a:solidFill>
                  <a:srgbClr val="080808"/>
                </a:solidFill>
                <a:hlinkClick r:id="rId17" action="ppaction://hlinkfile"/>
              </a:rPr>
              <a:t>Modulo informes</a:t>
            </a:r>
            <a:endParaRPr lang="es-CO" sz="2400" b="1" dirty="0">
              <a:solidFill>
                <a:srgbClr val="080808"/>
              </a:solidFill>
            </a:endParaRPr>
          </a:p>
        </p:txBody>
      </p:sp>
      <p:pic>
        <p:nvPicPr>
          <p:cNvPr id="21" name="Imagen 20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3441571" y="2701452"/>
            <a:ext cx="2549840" cy="3067950"/>
          </a:xfrm>
          <a:prstGeom prst="rect">
            <a:avLst/>
          </a:prstGeom>
        </p:spPr>
      </p:pic>
      <p:sp>
        <p:nvSpPr>
          <p:cNvPr id="22" name="Rectángulo 21"/>
          <p:cNvSpPr/>
          <p:nvPr/>
        </p:nvSpPr>
        <p:spPr>
          <a:xfrm>
            <a:off x="6267289" y="2756933"/>
            <a:ext cx="28618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400" b="1" dirty="0" smtClean="0">
                <a:solidFill>
                  <a:srgbClr val="080808"/>
                </a:solidFill>
                <a:hlinkClick r:id="rId19" action="ppaction://hlinkfile"/>
              </a:rPr>
              <a:t>Modulo proveedores</a:t>
            </a:r>
            <a:endParaRPr lang="es-CO" sz="2400" b="1" dirty="0">
              <a:solidFill>
                <a:srgbClr val="080808"/>
              </a:solidFill>
            </a:endParaRPr>
          </a:p>
        </p:txBody>
      </p:sp>
      <p:sp>
        <p:nvSpPr>
          <p:cNvPr id="23" name="Rectángulo 22"/>
          <p:cNvSpPr/>
          <p:nvPr/>
        </p:nvSpPr>
        <p:spPr>
          <a:xfrm>
            <a:off x="6655381" y="3409658"/>
            <a:ext cx="24307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400" b="1" dirty="0" smtClean="0">
                <a:solidFill>
                  <a:srgbClr val="080808"/>
                </a:solidFill>
                <a:hlinkClick r:id="rId20" action="ppaction://hlinkfile"/>
              </a:rPr>
              <a:t>Buscar proveedor</a:t>
            </a:r>
            <a:endParaRPr lang="es-CO" sz="2400" b="1" dirty="0">
              <a:solidFill>
                <a:srgbClr val="080808"/>
              </a:solidFill>
            </a:endParaRPr>
          </a:p>
        </p:txBody>
      </p:sp>
      <p:sp>
        <p:nvSpPr>
          <p:cNvPr id="24" name="Rectángulo 23"/>
          <p:cNvSpPr/>
          <p:nvPr/>
        </p:nvSpPr>
        <p:spPr>
          <a:xfrm>
            <a:off x="6251217" y="3767412"/>
            <a:ext cx="28170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400" b="1" dirty="0" smtClean="0">
                <a:solidFill>
                  <a:srgbClr val="080808"/>
                </a:solidFill>
                <a:hlinkClick r:id="rId21" action="ppaction://hlinkfile"/>
              </a:rPr>
              <a:t>Modificar proveedor</a:t>
            </a:r>
            <a:endParaRPr lang="es-CO" sz="2400" b="1" dirty="0">
              <a:solidFill>
                <a:srgbClr val="080808"/>
              </a:solidFill>
            </a:endParaRPr>
          </a:p>
        </p:txBody>
      </p:sp>
      <p:sp>
        <p:nvSpPr>
          <p:cNvPr id="25" name="Rectángulo 24"/>
          <p:cNvSpPr/>
          <p:nvPr/>
        </p:nvSpPr>
        <p:spPr>
          <a:xfrm>
            <a:off x="6801111" y="3050189"/>
            <a:ext cx="22671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400" b="1" dirty="0" smtClean="0">
                <a:solidFill>
                  <a:srgbClr val="080808"/>
                </a:solidFill>
                <a:hlinkClick r:id="rId22" action="ppaction://hlinkfile"/>
              </a:rPr>
              <a:t>Crear proveedor</a:t>
            </a:r>
            <a:endParaRPr lang="es-CO" sz="2400" b="1" dirty="0">
              <a:solidFill>
                <a:srgbClr val="08080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4200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831554" y="393558"/>
            <a:ext cx="7553606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6600" b="1" dirty="0"/>
              <a:t>Objetivos específicos</a:t>
            </a:r>
          </a:p>
        </p:txBody>
      </p:sp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6395772"/>
              </p:ext>
            </p:extLst>
          </p:nvPr>
        </p:nvGraphicFramePr>
        <p:xfrm>
          <a:off x="477852" y="2085432"/>
          <a:ext cx="8289636" cy="628015"/>
        </p:xfrm>
        <a:graphic>
          <a:graphicData uri="http://schemas.openxmlformats.org/drawingml/2006/table">
            <a:tbl>
              <a:tblPr firstRow="1" bandRow="1"/>
              <a:tblGrid>
                <a:gridCol w="8289636">
                  <a:extLst>
                    <a:ext uri="{9D8B030D-6E8A-4147-A177-3AD203B41FA5}">
                      <a16:colId xmlns:a16="http://schemas.microsoft.com/office/drawing/2014/main" val="2742465723"/>
                    </a:ext>
                  </a:extLst>
                </a:gridCol>
              </a:tblGrid>
              <a:tr h="628015"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Wingdings" panose="05000000000000000000" pitchFamily="2" charset="2"/>
                        <a:buChar char=""/>
                        <a:tabLst>
                          <a:tab pos="457200" algn="l"/>
                        </a:tabLst>
                      </a:pPr>
                      <a:r>
                        <a:rPr lang="es-CO" sz="2400" b="1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Realizar un análisis funcional del inventario del cliente.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7D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5320562"/>
                  </a:ext>
                </a:extLst>
              </a:tr>
            </a:tbl>
          </a:graphicData>
        </a:graphic>
      </p:graphicFrame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6998143"/>
              </p:ext>
            </p:extLst>
          </p:nvPr>
        </p:nvGraphicFramePr>
        <p:xfrm>
          <a:off x="477852" y="2694770"/>
          <a:ext cx="8289636" cy="911860"/>
        </p:xfrm>
        <a:graphic>
          <a:graphicData uri="http://schemas.openxmlformats.org/drawingml/2006/table">
            <a:tbl>
              <a:tblPr firstRow="1" bandRow="1"/>
              <a:tblGrid>
                <a:gridCol w="8289636">
                  <a:extLst>
                    <a:ext uri="{9D8B030D-6E8A-4147-A177-3AD203B41FA5}">
                      <a16:colId xmlns:a16="http://schemas.microsoft.com/office/drawing/2014/main" val="1368689551"/>
                    </a:ext>
                  </a:extLst>
                </a:gridCol>
              </a:tblGrid>
              <a:tr h="911860">
                <a:tc>
                  <a:txBody>
                    <a:bodyPr/>
                    <a:lstStyle/>
                    <a:p>
                      <a:pPr marL="342900" lvl="0" indent="-342900" algn="l" defTabSz="4572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Wingdings" panose="05000000000000000000" pitchFamily="2" charset="2"/>
                        <a:buChar char=""/>
                        <a:tabLst>
                          <a:tab pos="457200" algn="l"/>
                        </a:tabLst>
                      </a:pPr>
                      <a:r>
                        <a:rPr lang="es-CO" sz="2400" b="1" kern="12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Diagnosticar la situación actual del flujo de información respecto al almacenamiento de los productos.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8576127"/>
                  </a:ext>
                </a:extLst>
              </a:tr>
            </a:tbl>
          </a:graphicData>
        </a:graphic>
      </p:graphicFrame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7630896"/>
              </p:ext>
            </p:extLst>
          </p:nvPr>
        </p:nvGraphicFramePr>
        <p:xfrm>
          <a:off x="477852" y="3587953"/>
          <a:ext cx="8289636" cy="1593654"/>
        </p:xfrm>
        <a:graphic>
          <a:graphicData uri="http://schemas.openxmlformats.org/drawingml/2006/table">
            <a:tbl>
              <a:tblPr firstRow="1" bandRow="1"/>
              <a:tblGrid>
                <a:gridCol w="8289636">
                  <a:extLst>
                    <a:ext uri="{9D8B030D-6E8A-4147-A177-3AD203B41FA5}">
                      <a16:colId xmlns:a16="http://schemas.microsoft.com/office/drawing/2014/main" val="2329370361"/>
                    </a:ext>
                  </a:extLst>
                </a:gridCol>
              </a:tblGrid>
              <a:tr h="1593654"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"/>
                        <a:tabLst>
                          <a:tab pos="457200" algn="l"/>
                        </a:tabLst>
                      </a:pPr>
                      <a:r>
                        <a:rPr lang="es-CO" sz="2400" b="1" kern="12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Elaborar una metodología para desarrollar un sistema de información que permita llevar la traza y control de los productos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7D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2663376"/>
                  </a:ext>
                </a:extLst>
              </a:tr>
            </a:tbl>
          </a:graphicData>
        </a:graphic>
      </p:graphicFrame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2018728"/>
              </p:ext>
            </p:extLst>
          </p:nvPr>
        </p:nvGraphicFramePr>
        <p:xfrm>
          <a:off x="477852" y="4794825"/>
          <a:ext cx="8289636" cy="925195"/>
        </p:xfrm>
        <a:graphic>
          <a:graphicData uri="http://schemas.openxmlformats.org/drawingml/2006/table">
            <a:tbl>
              <a:tblPr firstRow="1" bandRow="1"/>
              <a:tblGrid>
                <a:gridCol w="8289636">
                  <a:extLst>
                    <a:ext uri="{9D8B030D-6E8A-4147-A177-3AD203B41FA5}">
                      <a16:colId xmlns:a16="http://schemas.microsoft.com/office/drawing/2014/main" val="3025878901"/>
                    </a:ext>
                  </a:extLst>
                </a:gridCol>
              </a:tblGrid>
              <a:tr h="925195"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"/>
                        <a:tabLst>
                          <a:tab pos="457200" algn="l"/>
                        </a:tabLst>
                      </a:pPr>
                      <a:r>
                        <a:rPr lang="es-CO" sz="2400" b="1" kern="12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Definir la arquitectura tecnológica de hardware y software que soportara las necesidades del cliente.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9003586"/>
                  </a:ext>
                </a:extLst>
              </a:tr>
            </a:tbl>
          </a:graphicData>
        </a:graphic>
      </p:graphicFrame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6892718"/>
              </p:ext>
            </p:extLst>
          </p:nvPr>
        </p:nvGraphicFramePr>
        <p:xfrm>
          <a:off x="477852" y="5689770"/>
          <a:ext cx="8289636" cy="874141"/>
        </p:xfrm>
        <a:graphic>
          <a:graphicData uri="http://schemas.openxmlformats.org/drawingml/2006/table">
            <a:tbl>
              <a:tblPr firstRow="1" bandRow="1"/>
              <a:tblGrid>
                <a:gridCol w="8289636">
                  <a:extLst>
                    <a:ext uri="{9D8B030D-6E8A-4147-A177-3AD203B41FA5}">
                      <a16:colId xmlns:a16="http://schemas.microsoft.com/office/drawing/2014/main" val="4034854771"/>
                    </a:ext>
                  </a:extLst>
                </a:gridCol>
              </a:tblGrid>
              <a:tr h="831215"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"/>
                        <a:tabLst>
                          <a:tab pos="457200" algn="l"/>
                        </a:tabLst>
                      </a:pPr>
                      <a:r>
                        <a:rPr lang="es-CO" sz="2400" b="1" kern="12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Proporcionar mecanismos y lineamientos capaces de mejorar los procesos del cliente.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7D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42960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0991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458271" y="170587"/>
            <a:ext cx="5664870" cy="9301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r>
              <a:rPr lang="es-CO" sz="5400" b="1" dirty="0" smtClean="0">
                <a:solidFill>
                  <a:schemeClr val="bg1"/>
                </a:solidFill>
              </a:rPr>
              <a:t>Componente </a:t>
            </a:r>
          </a:p>
        </p:txBody>
      </p:sp>
      <p:sp>
        <p:nvSpPr>
          <p:cNvPr id="3" name="Título 1"/>
          <p:cNvSpPr txBox="1">
            <a:spLocks/>
          </p:cNvSpPr>
          <p:nvPr/>
        </p:nvSpPr>
        <p:spPr>
          <a:xfrm>
            <a:off x="474037" y="565070"/>
            <a:ext cx="7391400" cy="11727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r>
              <a:rPr lang="es-CO" b="1" dirty="0" smtClean="0">
                <a:solidFill>
                  <a:schemeClr val="bg1">
                    <a:lumMod val="95000"/>
                  </a:schemeClr>
                </a:solidFill>
              </a:rPr>
              <a:t>Técnico</a:t>
            </a:r>
          </a:p>
        </p:txBody>
      </p:sp>
      <p:sp>
        <p:nvSpPr>
          <p:cNvPr id="4" name="Marcador de contenido 2"/>
          <p:cNvSpPr txBox="1">
            <a:spLocks/>
          </p:cNvSpPr>
          <p:nvPr/>
        </p:nvSpPr>
        <p:spPr>
          <a:xfrm>
            <a:off x="1630017" y="2559695"/>
            <a:ext cx="7340562" cy="39356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q"/>
            </a:pPr>
            <a:r>
              <a:rPr lang="es-CO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Pruebas: Utilizando una técnica que se acople a la herramienta tecnológica según el lenguaje de programación utilizado</a:t>
            </a:r>
          </a:p>
          <a:p>
            <a:pPr marL="0" indent="0">
              <a:buNone/>
            </a:pPr>
            <a:r>
              <a:rPr lang="es-CO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Técnicas:</a:t>
            </a:r>
          </a:p>
          <a:p>
            <a:pPr marL="0" indent="0">
              <a:buNone/>
            </a:pPr>
            <a:r>
              <a:rPr lang="es-CO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es-CO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-Pruebas unitarias         -Pruebas de humo</a:t>
            </a:r>
          </a:p>
          <a:p>
            <a:pPr marL="0" indent="0">
              <a:buNone/>
            </a:pPr>
            <a:r>
              <a:rPr lang="es-CO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es-CO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-Pruebas caja negra      -Pruebas regresión</a:t>
            </a:r>
          </a:p>
          <a:p>
            <a:pPr marL="0" indent="0">
              <a:buNone/>
            </a:pPr>
            <a:r>
              <a:rPr lang="es-CO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es-CO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-Pruebas caja blanca     -Pruebas del sistema</a:t>
            </a:r>
          </a:p>
          <a:p>
            <a:pPr marL="0" indent="0">
              <a:buNone/>
            </a:pPr>
            <a:r>
              <a:rPr lang="es-CO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es-CO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-Pruebas funcionales    -Pruebas de stress</a:t>
            </a:r>
          </a:p>
          <a:p>
            <a:pPr marL="0" indent="0">
              <a:buNone/>
            </a:pPr>
            <a:endParaRPr lang="es-CO" sz="28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Font typeface="Wingdings" pitchFamily="2" charset="2"/>
              <a:buChar char="q"/>
            </a:pPr>
            <a:endParaRPr lang="es-CO" sz="28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s-CO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9863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835775" y="565070"/>
            <a:ext cx="7407166" cy="9301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3200" b="1" dirty="0">
                <a:solidFill>
                  <a:schemeClr val="bg1"/>
                </a:solidFill>
              </a:rPr>
              <a:t>Diagrama de distribución(Estándar UML 2.4.1 o superior)</a:t>
            </a:r>
          </a:p>
        </p:txBody>
      </p:sp>
      <p:sp>
        <p:nvSpPr>
          <p:cNvPr id="3" name="Título 1"/>
          <p:cNvSpPr txBox="1">
            <a:spLocks/>
          </p:cNvSpPr>
          <p:nvPr/>
        </p:nvSpPr>
        <p:spPr>
          <a:xfrm>
            <a:off x="474037" y="565070"/>
            <a:ext cx="7391400" cy="11727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endParaRPr lang="es-CO" b="1" dirty="0" smtClean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5" name="Imagen 4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34983">
            <a:off x="1183303" y="2718034"/>
            <a:ext cx="6712109" cy="3218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667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458271" y="170587"/>
            <a:ext cx="5664870" cy="9301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r>
              <a:rPr lang="es-CO" sz="5400" b="1" dirty="0" smtClean="0">
                <a:solidFill>
                  <a:schemeClr val="bg1"/>
                </a:solidFill>
              </a:rPr>
              <a:t>Componente </a:t>
            </a:r>
          </a:p>
        </p:txBody>
      </p:sp>
      <p:sp>
        <p:nvSpPr>
          <p:cNvPr id="3" name="Título 1"/>
          <p:cNvSpPr txBox="1">
            <a:spLocks/>
          </p:cNvSpPr>
          <p:nvPr/>
        </p:nvSpPr>
        <p:spPr>
          <a:xfrm>
            <a:off x="474037" y="565070"/>
            <a:ext cx="7391400" cy="11727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r>
              <a:rPr lang="es-CO" b="1" dirty="0" smtClean="0">
                <a:solidFill>
                  <a:schemeClr val="bg1">
                    <a:lumMod val="95000"/>
                  </a:schemeClr>
                </a:solidFill>
              </a:rPr>
              <a:t>Técnico</a:t>
            </a:r>
          </a:p>
        </p:txBody>
      </p:sp>
      <p:sp>
        <p:nvSpPr>
          <p:cNvPr id="4" name="Marcador de contenido 2"/>
          <p:cNvSpPr txBox="1">
            <a:spLocks/>
          </p:cNvSpPr>
          <p:nvPr/>
        </p:nvSpPr>
        <p:spPr>
          <a:xfrm>
            <a:off x="1630017" y="2193935"/>
            <a:ext cx="7340562" cy="39356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>
              <a:buFont typeface="Wingdings" pitchFamily="2" charset="2"/>
              <a:buChar char="q"/>
            </a:pPr>
            <a:r>
              <a:rPr lang="es-ES" dirty="0">
                <a:solidFill>
                  <a:srgbClr val="FF0000"/>
                </a:solidFill>
              </a:rPr>
              <a:t> Plan de instalación,  plan de respaldo y plan de migración</a:t>
            </a:r>
          </a:p>
          <a:p>
            <a:pPr marL="0" lvl="1" indent="0">
              <a:buNone/>
            </a:pPr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  <a:p>
            <a:pPr marL="342900" lvl="1" indent="-342900">
              <a:buFont typeface="Wingdings" pitchFamily="2" charset="2"/>
              <a:buChar char="q"/>
            </a:pPr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Manuales </a:t>
            </a: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 usuario y de operación </a:t>
            </a:r>
            <a:endParaRPr lang="es-CO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s-CO" sz="28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Font typeface="Wingdings" pitchFamily="2" charset="2"/>
              <a:buChar char="q"/>
            </a:pPr>
            <a:r>
              <a:rPr lang="es-CO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Documentación  de las pruebas</a:t>
            </a:r>
          </a:p>
          <a:p>
            <a:pPr marL="0" indent="0">
              <a:buNone/>
            </a:pPr>
            <a:endParaRPr lang="es-CO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s-CO" sz="28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Font typeface="Wingdings" pitchFamily="2" charset="2"/>
              <a:buChar char="q"/>
            </a:pPr>
            <a:endParaRPr lang="es-CO" sz="28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s-CO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4828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496235" y="4993341"/>
            <a:ext cx="4751294" cy="1174376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r>
              <a:rPr lang="es-CO" sz="9600" b="1" dirty="0" smtClean="0">
                <a:solidFill>
                  <a:srgbClr val="FFFF00"/>
                </a:solidFill>
              </a:rPr>
              <a:t>Gracias</a:t>
            </a:r>
          </a:p>
        </p:txBody>
      </p:sp>
    </p:spTree>
    <p:extLst>
      <p:ext uri="{BB962C8B-B14F-4D97-AF65-F5344CB8AC3E}">
        <p14:creationId xmlns:p14="http://schemas.microsoft.com/office/powerpoint/2010/main" val="585215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>
            <a:off x="2519484" y="411488"/>
            <a:ext cx="4285147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288000"/>
            <a:r>
              <a:rPr lang="es-CO" sz="6000" b="1" dirty="0" smtClean="0">
                <a:latin typeface="Corbel" panose="020B0503020204020204" pitchFamily="34" charset="0"/>
              </a:rPr>
              <a:t>Justificación</a:t>
            </a:r>
            <a:endParaRPr lang="es-CO" sz="6000" b="1" dirty="0">
              <a:latin typeface="Corbel" panose="020B0503020204020204" pitchFamily="34" charset="0"/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735105" y="2372547"/>
            <a:ext cx="7512423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O" sz="3200" b="1" dirty="0"/>
              <a:t>Con el proyecto se pretende contribuir en el desarrollo de una nueva herramienta tecnológica, que incluya todos los procedimientos vinculados a la operación del cliente, favoreciendo así un mejor desempeño en los procesos organizacionales de su inventario y aumentando la calidad de su servicio.</a:t>
            </a:r>
          </a:p>
        </p:txBody>
      </p:sp>
    </p:spTree>
    <p:extLst>
      <p:ext uri="{BB962C8B-B14F-4D97-AF65-F5344CB8AC3E}">
        <p14:creationId xmlns:p14="http://schemas.microsoft.com/office/powerpoint/2010/main" val="908396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370447" y="626637"/>
            <a:ext cx="835671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3600" b="1" dirty="0"/>
              <a:t>Técnicas del levantamiento de información</a:t>
            </a:r>
          </a:p>
        </p:txBody>
      </p:sp>
      <p:sp>
        <p:nvSpPr>
          <p:cNvPr id="3" name="Rectángulo 2"/>
          <p:cNvSpPr/>
          <p:nvPr/>
        </p:nvSpPr>
        <p:spPr>
          <a:xfrm>
            <a:off x="1240971" y="1828800"/>
            <a:ext cx="7486187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O" sz="2800" dirty="0">
                <a:latin typeface="Arial Narrow" panose="020B0606020202030204" pitchFamily="34" charset="0"/>
              </a:rPr>
              <a:t>Para el levantamiento de Información se </a:t>
            </a:r>
            <a:r>
              <a:rPr lang="es-CO" sz="2800" dirty="0" smtClean="0">
                <a:latin typeface="Arial Narrow" panose="020B0606020202030204" pitchFamily="34" charset="0"/>
              </a:rPr>
              <a:t>realizo</a:t>
            </a:r>
            <a:r>
              <a:rPr lang="es-CO" sz="2800" dirty="0" smtClean="0">
                <a:latin typeface="Arial Narrow" panose="020B0606020202030204" pitchFamily="34" charset="0"/>
              </a:rPr>
              <a:t>:</a:t>
            </a:r>
          </a:p>
          <a:p>
            <a:pPr algn="just"/>
            <a:endParaRPr lang="es-CO" sz="2800" dirty="0">
              <a:latin typeface="Arial Narrow" panose="020B0606020202030204" pitchFamily="34" charset="0"/>
            </a:endParaRPr>
          </a:p>
          <a:p>
            <a:pPr marL="342900" lvl="0" indent="-342900" algn="just">
              <a:buFont typeface="Wingdings" panose="05000000000000000000" pitchFamily="2" charset="2"/>
              <a:buChar char="v"/>
              <a:defRPr/>
            </a:pPr>
            <a:r>
              <a:rPr lang="es-CO" sz="2800" b="1" dirty="0" smtClean="0">
                <a:latin typeface="Arial Narrow" panose="020B0606020202030204" pitchFamily="34" charset="0"/>
                <a:hlinkClick r:id="rId2"/>
              </a:rPr>
              <a:t>Encuesta</a:t>
            </a:r>
            <a:r>
              <a:rPr lang="es-CO" sz="2800" b="1" dirty="0" smtClean="0">
                <a:latin typeface="Arial Narrow" panose="020B0606020202030204" pitchFamily="34" charset="0"/>
              </a:rPr>
              <a:t>: </a:t>
            </a:r>
            <a:r>
              <a:rPr lang="es-CO" sz="2800" dirty="0"/>
              <a:t>M</a:t>
            </a:r>
            <a:r>
              <a:rPr lang="es-CO" sz="2800" dirty="0" smtClean="0"/>
              <a:t>étodo </a:t>
            </a:r>
            <a:r>
              <a:rPr lang="es-CO" sz="2800" dirty="0"/>
              <a:t>de recopilación de datos te puede ayudar a obtener la información sobre diversos temas.</a:t>
            </a:r>
            <a:endParaRPr lang="es-CO" sz="2800" b="1" dirty="0" smtClean="0">
              <a:latin typeface="Arial Narrow" panose="020B0606020202030204" pitchFamily="34" charset="0"/>
            </a:endParaRPr>
          </a:p>
          <a:p>
            <a:pPr marL="342900" lvl="0" indent="-342900" algn="just">
              <a:buFont typeface="Wingdings" panose="05000000000000000000" pitchFamily="2" charset="2"/>
              <a:buChar char="v"/>
              <a:defRPr/>
            </a:pPr>
            <a:r>
              <a:rPr lang="es-CO" sz="2800" b="1" dirty="0" smtClean="0">
                <a:latin typeface="Arial Narrow" panose="020B0606020202030204" pitchFamily="34" charset="0"/>
                <a:hlinkClick r:id="rId3" action="ppaction://hlinkfile"/>
              </a:rPr>
              <a:t>Entrevista</a:t>
            </a:r>
            <a:r>
              <a:rPr lang="es-CO" sz="2800" b="1" dirty="0" smtClean="0">
                <a:latin typeface="Arial Narrow" panose="020B0606020202030204" pitchFamily="34" charset="0"/>
              </a:rPr>
              <a:t>: </a:t>
            </a:r>
            <a:r>
              <a:rPr lang="es-CO" sz="2800" dirty="0"/>
              <a:t>Reunión de dos o más personas para tratar algún asunto, generalmente profesional o de negocios.</a:t>
            </a:r>
            <a:endParaRPr lang="es-CO" sz="2800" b="1" dirty="0" smtClean="0">
              <a:latin typeface="Arial Narrow" panose="020B0606020202030204" pitchFamily="34" charset="0"/>
            </a:endParaRPr>
          </a:p>
          <a:p>
            <a:pPr marL="342900" lvl="0" indent="-342900" algn="just">
              <a:buFont typeface="Wingdings" panose="05000000000000000000" pitchFamily="2" charset="2"/>
              <a:buChar char="v"/>
              <a:defRPr/>
            </a:pPr>
            <a:r>
              <a:rPr lang="es-CO" sz="2800" b="1" dirty="0" smtClean="0">
                <a:latin typeface="Arial Narrow" panose="020B0606020202030204" pitchFamily="34" charset="0"/>
                <a:hlinkClick r:id="rId4" action="ppaction://hlinkfile"/>
              </a:rPr>
              <a:t>Resultados</a:t>
            </a:r>
            <a:r>
              <a:rPr lang="es-CO" sz="2800" b="1" dirty="0" smtClean="0">
                <a:latin typeface="Arial Narrow" panose="020B0606020202030204" pitchFamily="34" charset="0"/>
              </a:rPr>
              <a:t>: </a:t>
            </a:r>
            <a:r>
              <a:rPr lang="es-CO" sz="2800" dirty="0"/>
              <a:t>Efecto </a:t>
            </a:r>
            <a:r>
              <a:rPr lang="es-CO" sz="2800" dirty="0" smtClean="0"/>
              <a:t>que </a:t>
            </a:r>
            <a:r>
              <a:rPr lang="es-CO" sz="2800" dirty="0"/>
              <a:t>resulta de cierta acción, operación, proceso o suceso.</a:t>
            </a:r>
            <a:endParaRPr lang="es-CO" sz="2800" b="1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4848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537882" y="367570"/>
            <a:ext cx="833717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3600" b="1" dirty="0"/>
              <a:t>Mapa de procesos </a:t>
            </a:r>
            <a:r>
              <a:rPr lang="es-CO" sz="3600" b="1" dirty="0" smtClean="0"/>
              <a:t>-</a:t>
            </a:r>
            <a:r>
              <a:rPr lang="es-CO" sz="3600" b="1" dirty="0"/>
              <a:t>BPMN o diagrama de flujo de proceso</a:t>
            </a:r>
          </a:p>
          <a:p>
            <a:pPr algn="ctr"/>
            <a:endParaRPr lang="es-CO" sz="2800" b="1" dirty="0"/>
          </a:p>
        </p:txBody>
      </p:sp>
      <p:sp>
        <p:nvSpPr>
          <p:cNvPr id="5" name="CuadroTexto 4"/>
          <p:cNvSpPr txBox="1"/>
          <p:nvPr/>
        </p:nvSpPr>
        <p:spPr>
          <a:xfrm>
            <a:off x="3908612" y="4554071"/>
            <a:ext cx="4267200" cy="717176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endParaRPr lang="es-CO" sz="8000" b="1" dirty="0" smtClean="0">
              <a:solidFill>
                <a:srgbClr val="92D050"/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5" t="1142" r="877" b="10857"/>
          <a:stretch/>
        </p:blipFill>
        <p:spPr>
          <a:xfrm>
            <a:off x="537881" y="1723191"/>
            <a:ext cx="8070541" cy="5043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9313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537882" y="367570"/>
            <a:ext cx="833717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3600" b="1" dirty="0"/>
              <a:t>Mapa de procesos </a:t>
            </a:r>
            <a:r>
              <a:rPr lang="es-CO" sz="3600" b="1" dirty="0" smtClean="0"/>
              <a:t>-</a:t>
            </a:r>
            <a:r>
              <a:rPr lang="es-CO" sz="3600" b="1" dirty="0"/>
              <a:t>BPMN o diagrama de flujo de proceso</a:t>
            </a:r>
          </a:p>
          <a:p>
            <a:pPr algn="ctr"/>
            <a:endParaRPr lang="es-CO" sz="2800" b="1" dirty="0"/>
          </a:p>
        </p:txBody>
      </p:sp>
      <p:sp>
        <p:nvSpPr>
          <p:cNvPr id="5" name="CuadroTexto 4"/>
          <p:cNvSpPr txBox="1"/>
          <p:nvPr/>
        </p:nvSpPr>
        <p:spPr>
          <a:xfrm>
            <a:off x="3908612" y="4554071"/>
            <a:ext cx="4267200" cy="717176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endParaRPr lang="es-CO" sz="8000" b="1" dirty="0" smtClean="0">
              <a:solidFill>
                <a:srgbClr val="92D050"/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5" t="1142" r="877" b="10857"/>
          <a:stretch/>
        </p:blipFill>
        <p:spPr>
          <a:xfrm>
            <a:off x="-91440" y="0"/>
            <a:ext cx="9235439" cy="6766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3410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842682" y="362635"/>
            <a:ext cx="7924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3600" b="1" dirty="0"/>
              <a:t>Hardware, software con el que cuenta el cliente. (Inventario)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745" y="1679620"/>
            <a:ext cx="2457450" cy="1666046"/>
          </a:xfrm>
          <a:prstGeom prst="rect">
            <a:avLst/>
          </a:prstGeom>
        </p:spPr>
      </p:pic>
      <p:sp>
        <p:nvSpPr>
          <p:cNvPr id="4" name="Rectángulo 3"/>
          <p:cNvSpPr/>
          <p:nvPr/>
        </p:nvSpPr>
        <p:spPr>
          <a:xfrm>
            <a:off x="548559" y="3467361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CO" sz="1200" dirty="0"/>
              <a:t>Intel core i5 7400, 3.9 </a:t>
            </a:r>
            <a:r>
              <a:rPr lang="es-CO" sz="1200" dirty="0" err="1"/>
              <a:t>ghz</a:t>
            </a:r>
            <a:r>
              <a:rPr lang="es-CO" sz="1200" dirty="0"/>
              <a:t> </a:t>
            </a:r>
            <a:r>
              <a:rPr lang="es-CO" sz="1200" dirty="0" err="1"/>
              <a:t>board</a:t>
            </a:r>
            <a:r>
              <a:rPr lang="es-CO" sz="1200" dirty="0"/>
              <a:t> gigabyte h110mh6, disco duro 1 </a:t>
            </a:r>
            <a:r>
              <a:rPr lang="es-CO" sz="1200" dirty="0" err="1"/>
              <a:t>tera</a:t>
            </a:r>
            <a:r>
              <a:rPr lang="es-CO" sz="1200" dirty="0"/>
              <a:t>, </a:t>
            </a:r>
            <a:br>
              <a:rPr lang="es-CO" sz="1200" dirty="0"/>
            </a:br>
            <a:r>
              <a:rPr lang="es-CO" sz="1200" dirty="0"/>
              <a:t>ddr4 4gb, </a:t>
            </a:r>
            <a:r>
              <a:rPr lang="es-CO" sz="1200" dirty="0" err="1"/>
              <a:t>dvd</a:t>
            </a:r>
            <a:r>
              <a:rPr lang="es-CO" sz="1200" dirty="0"/>
              <a:t> </a:t>
            </a:r>
            <a:r>
              <a:rPr lang="es-CO" sz="1200" dirty="0" err="1"/>
              <a:t>rw</a:t>
            </a:r>
            <a:r>
              <a:rPr lang="es-CO" sz="1200" dirty="0"/>
              <a:t>, </a:t>
            </a:r>
            <a:r>
              <a:rPr lang="es-CO" sz="1200" dirty="0" err="1"/>
              <a:t>hdmi</a:t>
            </a:r>
            <a:r>
              <a:rPr lang="es-CO" sz="1200" dirty="0"/>
              <a:t>, monitor 20" / teclado-mouse. </a:t>
            </a:r>
            <a:r>
              <a:rPr lang="es-CO" sz="1200" dirty="0" err="1"/>
              <a:t>windows</a:t>
            </a:r>
            <a:r>
              <a:rPr lang="es-CO" sz="1200" dirty="0"/>
              <a:t> gen</a:t>
            </a:r>
          </a:p>
          <a:p>
            <a:r>
              <a:rPr lang="es-CO" sz="1200" dirty="0"/>
              <a:t>con licencia de office 2013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3616" y="1550085"/>
            <a:ext cx="2476891" cy="1350379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5562416" y="2576333"/>
            <a:ext cx="2971989" cy="111616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r>
              <a:rPr lang="es-CO" sz="1200" dirty="0"/>
              <a:t>El cliente cuenta con dos líneas telefónicas, para toma de pedidos y asignación de visitas técnicas</a:t>
            </a: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405" y="4247221"/>
            <a:ext cx="2115370" cy="1406930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3624195" y="5203065"/>
            <a:ext cx="1887963" cy="70833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endParaRPr lang="es-CO" sz="1400" b="1" dirty="0">
              <a:solidFill>
                <a:srgbClr val="92D050"/>
              </a:solidFill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2592627" y="4096133"/>
            <a:ext cx="2880203" cy="130076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r>
              <a:rPr lang="es-CO" sz="1200" dirty="0"/>
              <a:t>Tres líneas de celulares, una la maneja el administrador, otra la maneja el vendedor y una se le asigna al técnico que hace las visitas y realiza soportes e instalaciones.</a:t>
            </a: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26572" y="3554849"/>
            <a:ext cx="2243675" cy="1163901"/>
          </a:xfrm>
          <a:prstGeom prst="rect">
            <a:avLst/>
          </a:prstGeom>
        </p:spPr>
      </p:pic>
      <p:sp>
        <p:nvSpPr>
          <p:cNvPr id="11" name="CuadroTexto 10"/>
          <p:cNvSpPr txBox="1"/>
          <p:nvPr/>
        </p:nvSpPr>
        <p:spPr>
          <a:xfrm>
            <a:off x="5965900" y="4452792"/>
            <a:ext cx="2791685" cy="93446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r>
              <a:rPr lang="es-CO" sz="1200" dirty="0"/>
              <a:t>Se tiene plan de internet de banda ancha con 10 Mb</a:t>
            </a:r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51775" y="5387255"/>
            <a:ext cx="1752600" cy="1324369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04375" y="5288912"/>
            <a:ext cx="2010750" cy="1473518"/>
          </a:xfrm>
          <a:prstGeom prst="rect">
            <a:avLst/>
          </a:prstGeom>
        </p:spPr>
      </p:pic>
      <p:sp>
        <p:nvSpPr>
          <p:cNvPr id="14" name="CuadroTexto 13"/>
          <p:cNvSpPr txBox="1"/>
          <p:nvPr/>
        </p:nvSpPr>
        <p:spPr>
          <a:xfrm>
            <a:off x="6167763" y="5373135"/>
            <a:ext cx="2524210" cy="130507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r>
              <a:rPr lang="es-CO" sz="1200" dirty="0"/>
              <a:t>Una Bicicleta y una </a:t>
            </a:r>
            <a:r>
              <a:rPr lang="es-CO" sz="1200" dirty="0" err="1"/>
              <a:t>motocileta</a:t>
            </a:r>
            <a:r>
              <a:rPr lang="es-CO" sz="1200" dirty="0"/>
              <a:t> para poder llevar mercancía y realizar servicios requeridos</a:t>
            </a:r>
          </a:p>
        </p:txBody>
      </p:sp>
    </p:spTree>
    <p:extLst>
      <p:ext uri="{BB962C8B-B14F-4D97-AF65-F5344CB8AC3E}">
        <p14:creationId xmlns:p14="http://schemas.microsoft.com/office/powerpoint/2010/main" val="340285428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842682" y="362635"/>
            <a:ext cx="7924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3600" b="1" dirty="0"/>
              <a:t>Hardware, software con el que cuenta el cliente. (Inventario)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/>
          <a:srcRect l="3448" r="3065"/>
          <a:stretch/>
        </p:blipFill>
        <p:spPr>
          <a:xfrm>
            <a:off x="2899954" y="2308974"/>
            <a:ext cx="3187337" cy="2003342"/>
          </a:xfrm>
          <a:prstGeom prst="rect">
            <a:avLst/>
          </a:prstGeom>
        </p:spPr>
      </p:pic>
      <p:sp>
        <p:nvSpPr>
          <p:cNvPr id="4" name="Rectángulo 3"/>
          <p:cNvSpPr/>
          <p:nvPr/>
        </p:nvSpPr>
        <p:spPr>
          <a:xfrm>
            <a:off x="842682" y="4721396"/>
            <a:ext cx="770606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O" sz="2000" b="1" dirty="0"/>
              <a:t>Intel core i5 7400, 3.9 </a:t>
            </a:r>
            <a:r>
              <a:rPr lang="es-CO" sz="2000" b="1" dirty="0" err="1"/>
              <a:t>ghz</a:t>
            </a:r>
            <a:r>
              <a:rPr lang="es-CO" sz="2000" b="1" dirty="0"/>
              <a:t> </a:t>
            </a:r>
            <a:r>
              <a:rPr lang="es-CO" sz="2000" b="1" dirty="0" err="1"/>
              <a:t>board</a:t>
            </a:r>
            <a:r>
              <a:rPr lang="es-CO" sz="2000" b="1" dirty="0"/>
              <a:t> gigabyte h110mh6, disco duro 1 </a:t>
            </a:r>
            <a:r>
              <a:rPr lang="es-CO" sz="2000" b="1" dirty="0" err="1"/>
              <a:t>tera</a:t>
            </a:r>
            <a:r>
              <a:rPr lang="es-CO" sz="2000" b="1" dirty="0"/>
              <a:t>, </a:t>
            </a:r>
            <a:br>
              <a:rPr lang="es-CO" sz="2000" b="1" dirty="0"/>
            </a:br>
            <a:r>
              <a:rPr lang="es-CO" sz="2000" b="1" dirty="0"/>
              <a:t>ddr4 4gb, </a:t>
            </a:r>
            <a:r>
              <a:rPr lang="es-CO" sz="2000" b="1" dirty="0" err="1"/>
              <a:t>dvd</a:t>
            </a:r>
            <a:r>
              <a:rPr lang="es-CO" sz="2000" b="1" dirty="0"/>
              <a:t> </a:t>
            </a:r>
            <a:r>
              <a:rPr lang="es-CO" sz="2000" b="1" dirty="0" err="1"/>
              <a:t>rw</a:t>
            </a:r>
            <a:r>
              <a:rPr lang="es-CO" sz="2000" b="1" dirty="0"/>
              <a:t>, </a:t>
            </a:r>
            <a:r>
              <a:rPr lang="es-CO" sz="2000" b="1" dirty="0" err="1"/>
              <a:t>hdmi</a:t>
            </a:r>
            <a:r>
              <a:rPr lang="es-CO" sz="2000" b="1" dirty="0"/>
              <a:t>, monitor 20" / teclado-mouse. </a:t>
            </a:r>
            <a:r>
              <a:rPr lang="es-CO" sz="2000" b="1" dirty="0" err="1"/>
              <a:t>windows</a:t>
            </a:r>
            <a:r>
              <a:rPr lang="es-CO" sz="2000" b="1" dirty="0"/>
              <a:t> gen</a:t>
            </a:r>
          </a:p>
          <a:p>
            <a:pPr algn="just"/>
            <a:r>
              <a:rPr lang="es-CO" sz="2000" b="1" dirty="0"/>
              <a:t>con licencia de office </a:t>
            </a:r>
            <a:r>
              <a:rPr lang="es-CO" sz="2000" b="1" dirty="0" smtClean="0"/>
              <a:t>2013.</a:t>
            </a:r>
            <a:endParaRPr lang="es-CO" sz="2000" b="1" dirty="0"/>
          </a:p>
        </p:txBody>
      </p:sp>
      <p:sp>
        <p:nvSpPr>
          <p:cNvPr id="8" name="CuadroTexto 7"/>
          <p:cNvSpPr txBox="1"/>
          <p:nvPr/>
        </p:nvSpPr>
        <p:spPr>
          <a:xfrm>
            <a:off x="3624195" y="5203065"/>
            <a:ext cx="1887963" cy="70833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endParaRPr lang="es-CO" sz="1400" b="1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702730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 anchor="ctr">
        <a:noAutofit/>
      </a:bodyPr>
      <a:lstStyle>
        <a:defPPr algn="l">
          <a:defRPr sz="8000" b="1" dirty="0" smtClean="0">
            <a:solidFill>
              <a:srgbClr val="92D050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1757</TotalTime>
  <Words>700</Words>
  <Application>Microsoft Office PowerPoint</Application>
  <PresentationFormat>Presentación en pantalla (4:3)</PresentationFormat>
  <Paragraphs>160</Paragraphs>
  <Slides>33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33</vt:i4>
      </vt:variant>
    </vt:vector>
  </HeadingPairs>
  <TitlesOfParts>
    <vt:vector size="40" baseType="lpstr">
      <vt:lpstr>Arial</vt:lpstr>
      <vt:lpstr>Arial Narrow</vt:lpstr>
      <vt:lpstr>Calibri</vt:lpstr>
      <vt:lpstr>Corbel</vt:lpstr>
      <vt:lpstr>Times New Roman</vt:lpstr>
      <vt:lpstr>Wingdings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DIANA GARZON SUAREZ</dc:creator>
  <cp:lastModifiedBy>Josue Wladimir Garcia Cabrera</cp:lastModifiedBy>
  <cp:revision>228</cp:revision>
  <dcterms:created xsi:type="dcterms:W3CDTF">2014-06-25T16:18:26Z</dcterms:created>
  <dcterms:modified xsi:type="dcterms:W3CDTF">2018-09-26T05:50:21Z</dcterms:modified>
</cp:coreProperties>
</file>