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7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5EFD4E6-C4C5-4D23-8578-F8ED3BDCF46F}">
          <p14:sldIdLst/>
        </p14:section>
        <p14:section name="既定のセクション" id="{1E73E4C1-F0A8-4A8C-8BDF-754C105AAE24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58"/>
            <p14:sldId id="257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3" autoAdjust="0"/>
    <p:restoredTop sz="94681" autoAdjust="0"/>
  </p:normalViewPr>
  <p:slideViewPr>
    <p:cSldViewPr snapToGrid="0">
      <p:cViewPr varScale="1">
        <p:scale>
          <a:sx n="101" d="100"/>
          <a:sy n="101" d="100"/>
        </p:scale>
        <p:origin x="-90" y="-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74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28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41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81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52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28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60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01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42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16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181E-7905-4838-B633-5DEB3CC24D5B}" type="datetimeFigureOut">
              <a:rPr kumimoji="1" lang="ja-JP" altLang="en-US" smtClean="0"/>
              <a:t>2011/7/12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26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d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メタシェーダ設計概要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319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574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jects\metashader\doc\img\solution_explo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39752"/>
            <a:ext cx="2553748" cy="556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 smtClean="0"/>
              <a:t>VisualStudio</a:t>
            </a:r>
            <a:r>
              <a:rPr kumimoji="1" lang="ja-JP" altLang="en-US" sz="3200" dirty="0" smtClean="0"/>
              <a:t>上でのソリューション構成</a:t>
            </a:r>
            <a:endParaRPr kumimoji="1" lang="ja-JP" altLang="en-US" sz="3200" dirty="0"/>
          </a:p>
        </p:txBody>
      </p:sp>
      <p:sp>
        <p:nvSpPr>
          <p:cNvPr id="4" name="右中かっこ 3"/>
          <p:cNvSpPr/>
          <p:nvPr/>
        </p:nvSpPr>
        <p:spPr>
          <a:xfrm>
            <a:off x="1979712" y="4869160"/>
            <a:ext cx="288032" cy="64807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1757602" y="4799642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888434" y="2775412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33328" y="2636912"/>
            <a:ext cx="336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メインウィンドウのグラフ編集</a:t>
            </a:r>
            <a:r>
              <a:rPr kumimoji="1" lang="en-US" altLang="ja-JP" sz="1200" dirty="0" smtClean="0"/>
              <a:t>UI</a:t>
            </a:r>
            <a:r>
              <a:rPr kumimoji="1" lang="ja-JP" altLang="en-US" sz="1200" dirty="0" smtClean="0"/>
              <a:t>（上画面）</a:t>
            </a:r>
            <a:endParaRPr kumimoji="1" lang="ja-JP" altLang="en-US" sz="1200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1888434" y="2933951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433328" y="2795451"/>
            <a:ext cx="336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プレビューウィンドウ</a:t>
            </a:r>
            <a:endParaRPr kumimoji="1" lang="ja-JP" altLang="en-US" sz="1200" dirty="0"/>
          </a:p>
        </p:txBody>
      </p:sp>
      <p:cxnSp>
        <p:nvCxnSpPr>
          <p:cNvPr id="18" name="直線コネクタ 17"/>
          <p:cNvCxnSpPr/>
          <p:nvPr/>
        </p:nvCxnSpPr>
        <p:spPr>
          <a:xfrm>
            <a:off x="1888434" y="3136116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432855" y="2997614"/>
            <a:ext cx="336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メインウィンドウのプロパティ編集</a:t>
            </a:r>
            <a:r>
              <a:rPr kumimoji="1" lang="en-US" altLang="ja-JP" sz="1200" dirty="0" smtClean="0"/>
              <a:t>UI</a:t>
            </a:r>
            <a:r>
              <a:rPr kumimoji="1" lang="ja-JP" altLang="en-US" sz="1200" dirty="0" smtClean="0"/>
              <a:t>（下画面）</a:t>
            </a:r>
            <a:endParaRPr kumimoji="1" lang="ja-JP" altLang="en-US" sz="12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1888434" y="2635994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433328" y="2497494"/>
            <a:ext cx="336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イベント処理</a:t>
            </a:r>
            <a:endParaRPr kumimoji="1" lang="ja-JP" altLang="en-US" sz="12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1837995" y="1267531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339752" y="1124744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シェーダファイル（共通で使用するシェーダや、生成用のテンプレートファイル等）</a:t>
            </a:r>
            <a:endParaRPr kumimoji="1" lang="ja-JP" altLang="en-US" sz="1200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1909529" y="2341431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411286" y="2198644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コンソールウィンドウ</a:t>
            </a:r>
            <a:endParaRPr kumimoji="1" lang="ja-JP" altLang="en-US" sz="1200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2054019" y="3499779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555776" y="335699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グラフデータ構造</a:t>
            </a:r>
            <a:endParaRPr kumimoji="1" lang="ja-JP" altLang="en-US" sz="1200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2101619" y="4147851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603376" y="4005064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メインウィンドウ（内部のグラフ編集</a:t>
            </a:r>
            <a:r>
              <a:rPr kumimoji="1" lang="en-US" altLang="ja-JP" sz="1200" dirty="0" smtClean="0"/>
              <a:t>UI</a:t>
            </a:r>
            <a:r>
              <a:rPr kumimoji="1" lang="ja-JP" altLang="en-US" sz="1200" dirty="0" smtClean="0"/>
              <a:t>とプロパティ編集</a:t>
            </a:r>
            <a:r>
              <a:rPr kumimoji="1" lang="en-US" altLang="ja-JP" sz="1200" dirty="0" smtClean="0"/>
              <a:t>UI</a:t>
            </a:r>
            <a:r>
              <a:rPr kumimoji="1" lang="ja-JP" altLang="en-US" sz="1200" dirty="0" smtClean="0"/>
              <a:t>の配置のみ）</a:t>
            </a:r>
            <a:endParaRPr kumimoji="1" lang="ja-JP" altLang="en-US" sz="1200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2051720" y="3931827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553477" y="3789040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アプリケーションのエントリポイント</a:t>
            </a:r>
            <a:endParaRPr kumimoji="1" lang="ja-JP" altLang="en-US" sz="1200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1837995" y="1424218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339752" y="1281431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本ソフトウェアの</a:t>
            </a:r>
            <a:r>
              <a:rPr kumimoji="1" lang="en-US" altLang="ja-JP" sz="1200" dirty="0" smtClean="0"/>
              <a:t>CS</a:t>
            </a:r>
            <a:r>
              <a:rPr kumimoji="1" lang="ja-JP" altLang="en-US" sz="1200" dirty="0" smtClean="0"/>
              <a:t>プロジェクト</a:t>
            </a:r>
            <a:endParaRPr kumimoji="1" lang="ja-JP" altLang="en-US" sz="1200" dirty="0"/>
          </a:p>
        </p:txBody>
      </p:sp>
      <p:cxnSp>
        <p:nvCxnSpPr>
          <p:cNvPr id="34" name="直線コネクタ 33"/>
          <p:cNvCxnSpPr/>
          <p:nvPr/>
        </p:nvCxnSpPr>
        <p:spPr>
          <a:xfrm>
            <a:off x="1750301" y="4653136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252058" y="4509120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</a:t>
            </a:r>
            <a:r>
              <a:rPr lang="en-US" altLang="ja-JP" sz="1200" dirty="0" smtClean="0"/>
              <a:t>++</a:t>
            </a:r>
            <a:r>
              <a:rPr lang="ja-JP" altLang="en-US" sz="1200" dirty="0" smtClean="0"/>
              <a:t>製</a:t>
            </a:r>
            <a:r>
              <a:rPr lang="en-US" altLang="ja-JP" sz="1200" dirty="0" smtClean="0"/>
              <a:t>DLL</a:t>
            </a:r>
            <a:r>
              <a:rPr lang="ja-JP" altLang="en-US" sz="1200" dirty="0" smtClean="0"/>
              <a:t>のプロジェクト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67744" y="4661520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C++</a:t>
            </a:r>
            <a:r>
              <a:rPr kumimoji="1" lang="ja-JP" altLang="en-US" sz="1200" dirty="0" smtClean="0"/>
              <a:t>アプリケーションのロジックに相当</a:t>
            </a:r>
            <a:endParaRPr kumimoji="1"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280928" y="5026766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C++</a:t>
            </a:r>
            <a:r>
              <a:rPr kumimoji="1" lang="ja-JP" altLang="en-US" sz="1200" dirty="0" smtClean="0"/>
              <a:t>アプリケーションのライブラリに相当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722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参考文献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600" dirty="0" smtClean="0"/>
              <a:t>Epic Games Inc., Unreal</a:t>
            </a:r>
            <a:r>
              <a:rPr lang="ja-JP" altLang="en-US" sz="2600" dirty="0" smtClean="0"/>
              <a:t> </a:t>
            </a:r>
            <a:r>
              <a:rPr kumimoji="1" lang="en-US" altLang="ja-JP" sz="2600" dirty="0" smtClean="0"/>
              <a:t>Development Kit</a:t>
            </a:r>
          </a:p>
          <a:p>
            <a:pPr lvl="1"/>
            <a:r>
              <a:rPr lang="en-US" altLang="ja-JP" sz="2400" dirty="0">
                <a:hlinkClick r:id="rId2"/>
              </a:rPr>
              <a:t>http://www.udk.com</a:t>
            </a:r>
            <a:r>
              <a:rPr lang="en-US" altLang="ja-JP" sz="2400" dirty="0" smtClean="0">
                <a:hlinkClick r:id="rId2"/>
              </a:rPr>
              <a:t>/</a:t>
            </a:r>
            <a:endParaRPr lang="en-US" altLang="ja-JP" sz="2400" dirty="0" smtClean="0"/>
          </a:p>
          <a:p>
            <a:r>
              <a:rPr lang="en-US" altLang="ja-JP" sz="2800" dirty="0" smtClean="0"/>
              <a:t>tri-Ace </a:t>
            </a:r>
            <a:r>
              <a:rPr lang="en-US" altLang="ja-JP" sz="2800" dirty="0"/>
              <a:t>Inc., </a:t>
            </a:r>
            <a:r>
              <a:rPr lang="en-US" altLang="ja-JP" sz="2800" dirty="0" smtClean="0"/>
              <a:t>"</a:t>
            </a:r>
            <a:r>
              <a:rPr lang="en-US" altLang="ja-JP" sz="2800" dirty="0"/>
              <a:t>STAR OCEAN 4 : Flexible </a:t>
            </a:r>
            <a:r>
              <a:rPr lang="en-US" altLang="ja-JP" sz="2800" dirty="0" err="1"/>
              <a:t>Shader</a:t>
            </a:r>
            <a:r>
              <a:rPr lang="en-US" altLang="ja-JP" sz="2800" dirty="0"/>
              <a:t> Management and Post-processing" </a:t>
            </a:r>
            <a:r>
              <a:rPr lang="en-US" altLang="ja-JP" sz="2800" dirty="0" smtClean="0"/>
              <a:t>, GDC 2009</a:t>
            </a:r>
          </a:p>
          <a:p>
            <a:r>
              <a:rPr kumimoji="1" lang="en-US" altLang="ja-JP" sz="2600" dirty="0" smtClean="0"/>
              <a:t>tri-Ace Inc., </a:t>
            </a:r>
            <a:r>
              <a:rPr lang="en-US" altLang="ja-JP" sz="2800" dirty="0"/>
              <a:t>"</a:t>
            </a:r>
            <a:r>
              <a:rPr lang="en-US" altLang="ja-JP" sz="2800" dirty="0" err="1"/>
              <a:t>Shader</a:t>
            </a:r>
            <a:r>
              <a:rPr lang="en-US" altLang="ja-JP" sz="2800" dirty="0"/>
              <a:t> </a:t>
            </a:r>
            <a:r>
              <a:rPr lang="en-US" altLang="ja-JP" sz="2800" dirty="0" err="1"/>
              <a:t>Kanrijirei</a:t>
            </a:r>
            <a:r>
              <a:rPr lang="en-US" altLang="ja-JP" sz="2800" dirty="0"/>
              <a:t> - </a:t>
            </a:r>
            <a:r>
              <a:rPr lang="en-US" altLang="ja-JP" sz="2800" dirty="0" err="1"/>
              <a:t>Jiyudoto</a:t>
            </a:r>
            <a:r>
              <a:rPr lang="en-US" altLang="ja-JP" sz="2800" dirty="0"/>
              <a:t> </a:t>
            </a:r>
            <a:r>
              <a:rPr lang="en-US" altLang="ja-JP" sz="2800" dirty="0" err="1"/>
              <a:t>Hikikaeni</a:t>
            </a:r>
            <a:r>
              <a:rPr lang="en-US" altLang="ja-JP" sz="2800" dirty="0"/>
              <a:t> - (Postmortem of </a:t>
            </a:r>
            <a:r>
              <a:rPr lang="en-US" altLang="ja-JP" sz="2800" dirty="0" err="1"/>
              <a:t>Shader</a:t>
            </a:r>
            <a:r>
              <a:rPr lang="en-US" altLang="ja-JP" sz="2800" dirty="0"/>
              <a:t> Management</a:t>
            </a:r>
            <a:r>
              <a:rPr lang="en-US" altLang="ja-JP" sz="2800" dirty="0" smtClean="0"/>
              <a:t>)“, </a:t>
            </a:r>
            <a:r>
              <a:rPr lang="en-US" altLang="ja-JP" sz="2800" dirty="0"/>
              <a:t>CEDEC </a:t>
            </a:r>
            <a:r>
              <a:rPr lang="en-US" altLang="ja-JP" sz="2800" dirty="0" smtClean="0"/>
              <a:t>2008</a:t>
            </a:r>
          </a:p>
          <a:p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0296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ローチャート : 代替処理 12"/>
          <p:cNvSpPr/>
          <p:nvPr/>
        </p:nvSpPr>
        <p:spPr>
          <a:xfrm>
            <a:off x="827584" y="1629003"/>
            <a:ext cx="7853691" cy="259208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89601" y="1773222"/>
            <a:ext cx="26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WPF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アプリケーション（</a:t>
            </a: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C#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）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フローチャート : 代替処理 10"/>
          <p:cNvSpPr/>
          <p:nvPr/>
        </p:nvSpPr>
        <p:spPr>
          <a:xfrm>
            <a:off x="5841748" y="1773222"/>
            <a:ext cx="2592288" cy="2304256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03766" y="19174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WPF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ベースの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UI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全体構成</a:t>
            </a:r>
            <a:endParaRPr kumimoji="1" lang="ja-JP" altLang="en-US" sz="3200" dirty="0"/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982755" y="2517842"/>
            <a:ext cx="2592288" cy="8963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0767" y="260632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グラフデータ構造</a:t>
            </a:r>
            <a:endParaRPr kumimoji="1" lang="en-US" altLang="ja-JP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r>
              <a:rPr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（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UI</a:t>
            </a:r>
            <a:r>
              <a:rPr lang="ja-JP" altLang="en-US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に依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存しない）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7" name="フローチャート : 代替処理 6"/>
          <p:cNvSpPr/>
          <p:nvPr/>
        </p:nvSpPr>
        <p:spPr>
          <a:xfrm>
            <a:off x="6165784" y="2349286"/>
            <a:ext cx="1944216" cy="647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27802" y="2493505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グラフエディタ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フローチャート : 代替処理 8"/>
          <p:cNvSpPr/>
          <p:nvPr/>
        </p:nvSpPr>
        <p:spPr>
          <a:xfrm>
            <a:off x="6165784" y="3213179"/>
            <a:ext cx="1944216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27802" y="3357398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プレビューア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5" name="下矢印 14"/>
          <p:cNvSpPr/>
          <p:nvPr/>
        </p:nvSpPr>
        <p:spPr>
          <a:xfrm rot="16200000">
            <a:off x="4495862" y="1798073"/>
            <a:ext cx="605451" cy="1851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95936" y="2525231"/>
            <a:ext cx="26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イベント通知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0" name="フローチャート : 代替処理 19"/>
          <p:cNvSpPr/>
          <p:nvPr/>
        </p:nvSpPr>
        <p:spPr>
          <a:xfrm>
            <a:off x="827583" y="5013277"/>
            <a:ext cx="7853691" cy="1368051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09445" y="5085184"/>
            <a:ext cx="26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プレビューア（</a:t>
            </a: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C++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製</a:t>
            </a: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DLL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）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下矢印 21"/>
          <p:cNvSpPr/>
          <p:nvPr/>
        </p:nvSpPr>
        <p:spPr>
          <a:xfrm rot="5400000">
            <a:off x="4363352" y="2331116"/>
            <a:ext cx="647667" cy="1980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代替処理 22"/>
          <p:cNvSpPr/>
          <p:nvPr/>
        </p:nvSpPr>
        <p:spPr>
          <a:xfrm>
            <a:off x="1073406" y="5526524"/>
            <a:ext cx="1944216" cy="7107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235424" y="5582750"/>
            <a:ext cx="178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アプリケーションロジック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フローチャート : 代替処理 24"/>
          <p:cNvSpPr/>
          <p:nvPr/>
        </p:nvSpPr>
        <p:spPr>
          <a:xfrm>
            <a:off x="3347864" y="5526524"/>
            <a:ext cx="1944216" cy="7048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75043" y="5727560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ライブラリ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7" name="フローチャート : 代替処理 26"/>
          <p:cNvSpPr/>
          <p:nvPr/>
        </p:nvSpPr>
        <p:spPr>
          <a:xfrm>
            <a:off x="5580112" y="5532423"/>
            <a:ext cx="2952328" cy="7048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37530" y="5733459"/>
            <a:ext cx="28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操作用</a:t>
            </a: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DLL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公開関数群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下矢印 28"/>
          <p:cNvSpPr/>
          <p:nvPr/>
        </p:nvSpPr>
        <p:spPr>
          <a:xfrm>
            <a:off x="6588224" y="3777081"/>
            <a:ext cx="936104" cy="1830930"/>
          </a:xfrm>
          <a:prstGeom prst="downArrow">
            <a:avLst/>
          </a:prstGeom>
          <a:solidFill>
            <a:srgbClr val="66FF66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02154" y="4312963"/>
            <a:ext cx="3710206" cy="646331"/>
          </a:xfrm>
          <a:prstGeom prst="rect">
            <a:avLst/>
          </a:prstGeom>
          <a:solidFill>
            <a:srgbClr val="66FF66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プラットフォーム呼び出し</a:t>
            </a:r>
            <a:endParaRPr kumimoji="1" lang="en-US" altLang="ja-JP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r>
              <a:rPr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（シェーダコード・パラメータの転送）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91540" y="3136525"/>
            <a:ext cx="26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データ操作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301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「</a:t>
            </a:r>
            <a:r>
              <a:rPr kumimoji="1" lang="en-US" altLang="ja-JP" sz="3200" dirty="0" smtClean="0"/>
              <a:t>WPF</a:t>
            </a:r>
            <a:r>
              <a:rPr kumimoji="1" lang="ja-JP" altLang="en-US" sz="3200" dirty="0" smtClean="0"/>
              <a:t>」</a:t>
            </a:r>
            <a:r>
              <a:rPr lang="ja-JP" altLang="en-US" sz="3200" dirty="0" smtClean="0"/>
              <a:t>＋「</a:t>
            </a:r>
            <a:r>
              <a:rPr lang="en-US" altLang="ja-JP" sz="3200" dirty="0" smtClean="0"/>
              <a:t>C++</a:t>
            </a:r>
            <a:r>
              <a:rPr lang="ja-JP" altLang="en-US" sz="3200" dirty="0" smtClean="0"/>
              <a:t>製</a:t>
            </a:r>
            <a:r>
              <a:rPr lang="en-US" altLang="ja-JP" sz="3200" dirty="0" smtClean="0"/>
              <a:t>DLL</a:t>
            </a:r>
            <a:r>
              <a:rPr lang="ja-JP" altLang="en-US" sz="3200" dirty="0" smtClean="0"/>
              <a:t>」の理由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r>
              <a:rPr kumimoji="1" lang="ja-JP" altLang="en-US" sz="2600" dirty="0" smtClean="0"/>
              <a:t>ゲームエディタと同じ構成を想定</a:t>
            </a:r>
            <a:endParaRPr kumimoji="1" lang="en-US" altLang="ja-JP" sz="2600" dirty="0" smtClean="0"/>
          </a:p>
          <a:p>
            <a:pPr lvl="1"/>
            <a:r>
              <a:rPr kumimoji="1" lang="en-US" altLang="ja-JP" sz="2000" dirty="0" smtClean="0"/>
              <a:t>C++</a:t>
            </a:r>
            <a:r>
              <a:rPr lang="ja-JP" altLang="en-US" sz="2000" dirty="0" smtClean="0"/>
              <a:t>製</a:t>
            </a:r>
            <a:r>
              <a:rPr kumimoji="1" lang="ja-JP" altLang="en-US" sz="2000" dirty="0" smtClean="0"/>
              <a:t>ゲームとそれにアクセスする</a:t>
            </a:r>
            <a:r>
              <a:rPr kumimoji="1" lang="en-US" altLang="ja-JP" sz="2000" dirty="0" smtClean="0"/>
              <a:t>C#</a:t>
            </a:r>
            <a:r>
              <a:rPr kumimoji="1" lang="ja-JP" altLang="en-US" sz="2000" dirty="0" smtClean="0"/>
              <a:t>製</a:t>
            </a:r>
            <a:r>
              <a:rPr kumimoji="1" lang="en-US" altLang="ja-JP" sz="2000" dirty="0" smtClean="0"/>
              <a:t>UI</a:t>
            </a:r>
          </a:p>
          <a:p>
            <a:r>
              <a:rPr kumimoji="1" lang="ja-JP" altLang="en-US" sz="2600" dirty="0" smtClean="0"/>
              <a:t>何故</a:t>
            </a:r>
            <a:r>
              <a:rPr kumimoji="1" lang="en-US" altLang="ja-JP" sz="2600" dirty="0" smtClean="0"/>
              <a:t>WPF</a:t>
            </a:r>
            <a:r>
              <a:rPr kumimoji="1" lang="ja-JP" altLang="en-US" sz="2600" dirty="0" smtClean="0"/>
              <a:t>？</a:t>
            </a:r>
            <a:endParaRPr lang="en-US" altLang="ja-JP" sz="2600" dirty="0" smtClean="0"/>
          </a:p>
          <a:p>
            <a:pPr lvl="1"/>
            <a:r>
              <a:rPr kumimoji="1" lang="ja-JP" altLang="en-US" sz="2000" dirty="0" smtClean="0"/>
              <a:t>「</a:t>
            </a:r>
            <a:r>
              <a:rPr kumimoji="1" lang="en-US" altLang="ja-JP" sz="2000" dirty="0" smtClean="0"/>
              <a:t>Windows Form</a:t>
            </a:r>
            <a:r>
              <a:rPr kumimoji="1" lang="ja-JP" altLang="en-US" sz="2000" smtClean="0"/>
              <a:t>」より</a:t>
            </a:r>
            <a:r>
              <a:rPr kumimoji="1" lang="ja-JP" altLang="en-US" sz="2000" dirty="0" smtClean="0"/>
              <a:t>も柔軟なレイアウトが可能</a:t>
            </a:r>
            <a:endParaRPr kumimoji="1" lang="en-US" altLang="ja-JP" sz="2000" dirty="0" smtClean="0"/>
          </a:p>
          <a:p>
            <a:pPr lvl="2"/>
            <a:r>
              <a:rPr kumimoji="1" lang="ja-JP" altLang="en-US" sz="1600" dirty="0" smtClean="0"/>
              <a:t>スタック状や比率ベースの配置など、座標を意識しないレイアウト</a:t>
            </a:r>
            <a:endParaRPr kumimoji="1" lang="en-US" altLang="ja-JP" sz="1600" dirty="0" smtClean="0"/>
          </a:p>
          <a:p>
            <a:pPr lvl="3"/>
            <a:r>
              <a:rPr kumimoji="1" lang="ja-JP" altLang="en-US" sz="1400" dirty="0" smtClean="0"/>
              <a:t>動的な</a:t>
            </a:r>
            <a:r>
              <a:rPr kumimoji="1" lang="en-US" altLang="ja-JP" sz="1400" dirty="0" smtClean="0"/>
              <a:t>UI</a:t>
            </a:r>
            <a:r>
              <a:rPr kumimoji="1" lang="ja-JP" altLang="en-US" sz="1400" dirty="0" smtClean="0"/>
              <a:t>部品の追加</a:t>
            </a:r>
            <a:r>
              <a:rPr lang="ja-JP" altLang="en-US" sz="1400" dirty="0" smtClean="0"/>
              <a:t>が容易</a:t>
            </a:r>
            <a:endParaRPr kumimoji="1" lang="en-US" altLang="ja-JP" sz="1400" dirty="0" smtClean="0"/>
          </a:p>
          <a:p>
            <a:pPr lvl="2"/>
            <a:r>
              <a:rPr lang="en-US" altLang="ja-JP" sz="1600" dirty="0" smtClean="0"/>
              <a:t>3D</a:t>
            </a:r>
            <a:r>
              <a:rPr lang="ja-JP" altLang="en-US" sz="1600" dirty="0" smtClean="0"/>
              <a:t>空間への</a:t>
            </a:r>
            <a:r>
              <a:rPr lang="en-US" altLang="ja-JP" sz="1600" dirty="0" smtClean="0"/>
              <a:t>UI</a:t>
            </a:r>
            <a:r>
              <a:rPr lang="ja-JP" altLang="en-US" sz="1600" dirty="0" smtClean="0"/>
              <a:t>部品の配置をサポート</a:t>
            </a:r>
            <a:endParaRPr lang="en-US" altLang="ja-JP" sz="1600" dirty="0" smtClean="0"/>
          </a:p>
          <a:p>
            <a:pPr lvl="3"/>
            <a:r>
              <a:rPr lang="ja-JP" altLang="en-US" sz="1400" dirty="0"/>
              <a:t>射影</a:t>
            </a:r>
            <a:r>
              <a:rPr lang="ja-JP" altLang="en-US" sz="1400" dirty="0" smtClean="0"/>
              <a:t>変換後の画面上でも、</a:t>
            </a:r>
            <a:r>
              <a:rPr lang="en-US" altLang="ja-JP" sz="1400" dirty="0" smtClean="0"/>
              <a:t>2D</a:t>
            </a:r>
            <a:r>
              <a:rPr lang="ja-JP" altLang="en-US" sz="1400" dirty="0" smtClean="0"/>
              <a:t>同様マウス操作が可能</a:t>
            </a:r>
            <a:endParaRPr kumimoji="1" lang="en-US" altLang="ja-JP" sz="1400" dirty="0" smtClean="0"/>
          </a:p>
          <a:p>
            <a:pPr lvl="3"/>
            <a:r>
              <a:rPr kumimoji="1" lang="ja-JP" altLang="en-US" sz="1400" dirty="0" smtClean="0"/>
              <a:t>メインウィンドウのグラフ編集画面に利用</a:t>
            </a:r>
            <a:endParaRPr kumimoji="1" lang="en-US" altLang="ja-JP" sz="1400" dirty="0" smtClean="0"/>
          </a:p>
          <a:p>
            <a:pPr lvl="1"/>
            <a:r>
              <a:rPr kumimoji="1" lang="en-US" altLang="ja-JP" sz="1800" dirty="0" smtClean="0"/>
              <a:t>WPF</a:t>
            </a:r>
            <a:r>
              <a:rPr kumimoji="1" lang="ja-JP" altLang="en-US" sz="1800" dirty="0" smtClean="0"/>
              <a:t>を用いての業務用アプリケーションの開発経験があったため</a:t>
            </a:r>
            <a:endParaRPr kumimoji="1" lang="en-US" altLang="ja-JP" sz="1800" dirty="0" smtClean="0"/>
          </a:p>
          <a:p>
            <a:pPr lvl="2"/>
            <a:r>
              <a:rPr kumimoji="1" lang="en-US" altLang="ja-JP" sz="1400" dirty="0" smtClean="0"/>
              <a:t>UI</a:t>
            </a:r>
            <a:r>
              <a:rPr kumimoji="1" lang="ja-JP" altLang="en-US" sz="1400" dirty="0" smtClean="0"/>
              <a:t>イベントのルーティングや、ドラッグ＆ドロップといったフレームワーク固有の機能の　　　　　　　　　　　　　　　　　調査、学習期間の削減</a:t>
            </a:r>
            <a:endParaRPr kumimoji="1" lang="en-US" altLang="ja-JP" sz="1400" dirty="0" smtClean="0"/>
          </a:p>
          <a:p>
            <a:r>
              <a:rPr kumimoji="1" lang="ja-JP" altLang="en-US" sz="2600" dirty="0" smtClean="0"/>
              <a:t>何故</a:t>
            </a:r>
            <a:r>
              <a:rPr kumimoji="1" lang="en-US" altLang="ja-JP" sz="2600" dirty="0" smtClean="0"/>
              <a:t>C++</a:t>
            </a:r>
            <a:r>
              <a:rPr kumimoji="1" lang="ja-JP" altLang="en-US" sz="2600" dirty="0" smtClean="0"/>
              <a:t>？</a:t>
            </a:r>
            <a:endParaRPr kumimoji="1" lang="en-US" altLang="ja-JP" sz="2600" dirty="0" smtClean="0"/>
          </a:p>
          <a:p>
            <a:pPr lvl="1"/>
            <a:r>
              <a:rPr kumimoji="1" lang="en-US" altLang="ja-JP" sz="2200" dirty="0" smtClean="0"/>
              <a:t>HLSL</a:t>
            </a:r>
            <a:r>
              <a:rPr kumimoji="1" lang="ja-JP" altLang="en-US" sz="2200" dirty="0" smtClean="0"/>
              <a:t>（</a:t>
            </a:r>
            <a:r>
              <a:rPr kumimoji="1" lang="en-US" altLang="ja-JP" sz="2200" dirty="0" smtClean="0"/>
              <a:t>DirectX</a:t>
            </a:r>
            <a:r>
              <a:rPr kumimoji="1" lang="ja-JP" altLang="en-US" sz="2200" dirty="0" smtClean="0"/>
              <a:t>）ベースの描画</a:t>
            </a:r>
            <a:endParaRPr kumimoji="1" lang="en-US" altLang="ja-JP" sz="2200" dirty="0" smtClean="0"/>
          </a:p>
          <a:p>
            <a:pPr lvl="1"/>
            <a:r>
              <a:rPr lang="ja-JP" altLang="en-US" sz="2200" dirty="0"/>
              <a:t>本来</a:t>
            </a:r>
            <a:r>
              <a:rPr lang="ja-JP" altLang="en-US" sz="2200" dirty="0" smtClean="0"/>
              <a:t>は、ゲーム側の</a:t>
            </a:r>
            <a:r>
              <a:rPr lang="en-US" altLang="ja-JP" sz="2200" dirty="0" smtClean="0"/>
              <a:t>API</a:t>
            </a:r>
            <a:r>
              <a:rPr lang="ja-JP" altLang="en-US" sz="2200" dirty="0" smtClean="0"/>
              <a:t>を使用してレンダリングすることを想定</a:t>
            </a:r>
            <a:endParaRPr kumimoji="1"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3756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グラフデータ構造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340768"/>
            <a:ext cx="8496944" cy="4525963"/>
          </a:xfrm>
        </p:spPr>
        <p:txBody>
          <a:bodyPr/>
          <a:lstStyle/>
          <a:p>
            <a:r>
              <a:rPr kumimoji="1" lang="en-US" altLang="ja-JP" sz="2600" dirty="0" err="1" smtClean="0"/>
              <a:t>ShaderGraphData</a:t>
            </a:r>
            <a:r>
              <a:rPr kumimoji="1" lang="ja-JP" altLang="en-US" sz="2600" dirty="0" smtClean="0"/>
              <a:t>クラスからグラフを操作</a:t>
            </a:r>
            <a:endParaRPr lang="en-US" altLang="ja-JP" sz="2600" dirty="0"/>
          </a:p>
          <a:p>
            <a:pPr lvl="1"/>
            <a:r>
              <a:rPr kumimoji="1" lang="ja-JP" altLang="en-US" sz="2200" dirty="0" smtClean="0"/>
              <a:t>ノードの追加</a:t>
            </a:r>
            <a:r>
              <a:rPr lang="ja-JP" altLang="en-US" sz="2200" dirty="0"/>
              <a:t>＆</a:t>
            </a:r>
            <a:r>
              <a:rPr kumimoji="1" lang="ja-JP" altLang="en-US" sz="2200" dirty="0" smtClean="0"/>
              <a:t>削除、リンクの追加＆削除、プロパティの変更等</a:t>
            </a:r>
            <a:endParaRPr kumimoji="1" lang="en-US" altLang="ja-JP" sz="2200" dirty="0" smtClean="0"/>
          </a:p>
          <a:p>
            <a:r>
              <a:rPr kumimoji="1" lang="ja-JP" altLang="en-US" sz="2600" dirty="0" smtClean="0"/>
              <a:t>ノード間の接続は、ノードが保持する</a:t>
            </a:r>
            <a:r>
              <a:rPr kumimoji="1" lang="en-US" altLang="ja-JP" sz="2600" dirty="0" err="1" smtClean="0"/>
              <a:t>JointData</a:t>
            </a:r>
            <a:r>
              <a:rPr kumimoji="1" lang="ja-JP" altLang="en-US" sz="2600" dirty="0" smtClean="0"/>
              <a:t>を経由</a:t>
            </a:r>
            <a:endParaRPr kumimoji="1" lang="en-US" altLang="ja-JP" sz="2600" dirty="0" smtClean="0"/>
          </a:p>
          <a:p>
            <a:pPr lvl="1"/>
            <a:r>
              <a:rPr kumimoji="1" lang="ja-JP" altLang="en-US" sz="2200" dirty="0" smtClean="0"/>
              <a:t>グラフ内のトラバースも</a:t>
            </a:r>
            <a:r>
              <a:rPr kumimoji="1" lang="en-US" altLang="ja-JP" sz="2200" dirty="0" err="1" smtClean="0"/>
              <a:t>JointData</a:t>
            </a:r>
            <a:r>
              <a:rPr lang="ja-JP" altLang="en-US" sz="2200" dirty="0" smtClean="0"/>
              <a:t>を介して行う</a:t>
            </a:r>
            <a:endParaRPr kumimoji="1" lang="en-US" altLang="ja-JP" sz="2200" dirty="0" smtClean="0"/>
          </a:p>
        </p:txBody>
      </p:sp>
      <p:pic>
        <p:nvPicPr>
          <p:cNvPr id="1028" name="Picture 4" descr="C:\projects\metashader\doc\img\クラス図_グラフデータ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2" y="3861048"/>
            <a:ext cx="5850170" cy="24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metashader\doc\img\ノード間のリンク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0" t="-1" r="271" b="35435"/>
          <a:stretch/>
        </p:blipFill>
        <p:spPr bwMode="auto">
          <a:xfrm>
            <a:off x="6793525" y="3717032"/>
            <a:ext cx="134356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6480081" y="3284984"/>
            <a:ext cx="23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ShaderNodeDataBase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277175" y="3212976"/>
            <a:ext cx="2520280" cy="2952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6840945" y="3975206"/>
            <a:ext cx="228318" cy="89395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7919521" y="4262733"/>
            <a:ext cx="301870" cy="31839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endCxn id="7" idx="4"/>
          </p:cNvCxnSpPr>
          <p:nvPr/>
        </p:nvCxnSpPr>
        <p:spPr>
          <a:xfrm flipV="1">
            <a:off x="6955104" y="4869159"/>
            <a:ext cx="0" cy="3600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8070456" y="4581130"/>
            <a:ext cx="1" cy="9706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480081" y="5244036"/>
            <a:ext cx="164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m</a:t>
            </a:r>
            <a:r>
              <a:rPr kumimoji="1" lang="en-US" altLang="ja-JP" sz="1400" dirty="0" err="1" smtClean="0"/>
              <a:t>_inputJoints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248432" y="5550324"/>
            <a:ext cx="164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m</a:t>
            </a:r>
            <a:r>
              <a:rPr kumimoji="1" lang="en-US" altLang="ja-JP" sz="1400" dirty="0" err="1" smtClean="0"/>
              <a:t>_outputJoints</a:t>
            </a:r>
            <a:endParaRPr kumimoji="1" lang="ja-JP" altLang="en-US" sz="1400" dirty="0"/>
          </a:p>
        </p:txBody>
      </p:sp>
      <p:sp>
        <p:nvSpPr>
          <p:cNvPr id="18" name="曲折矢印 17"/>
          <p:cNvSpPr/>
          <p:nvPr/>
        </p:nvSpPr>
        <p:spPr>
          <a:xfrm>
            <a:off x="2843808" y="3284984"/>
            <a:ext cx="3312368" cy="1440161"/>
          </a:xfrm>
          <a:prstGeom prst="bentArrow">
            <a:avLst>
              <a:gd name="adj1" fmla="val 7977"/>
              <a:gd name="adj2" fmla="val 12347"/>
              <a:gd name="adj3" fmla="val 273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8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アンドゥ・リドゥ処理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4525963"/>
          </a:xfrm>
        </p:spPr>
        <p:txBody>
          <a:bodyPr>
            <a:normAutofit/>
          </a:bodyPr>
          <a:lstStyle/>
          <a:p>
            <a:r>
              <a:rPr kumimoji="1" lang="en-US" altLang="ja-JP" sz="2600" dirty="0" smtClean="0"/>
              <a:t>Command</a:t>
            </a:r>
            <a:r>
              <a:rPr kumimoji="1" lang="ja-JP" altLang="en-US" sz="2600" dirty="0" smtClean="0"/>
              <a:t>パターンと</a:t>
            </a:r>
            <a:r>
              <a:rPr kumimoji="1" lang="en-US" altLang="ja-JP" sz="2600" dirty="0" err="1" smtClean="0"/>
              <a:t>Mement</a:t>
            </a:r>
            <a:r>
              <a:rPr kumimoji="1" lang="ja-JP" altLang="en-US" sz="2600" dirty="0" smtClean="0"/>
              <a:t>パターンで実装</a:t>
            </a:r>
            <a:endParaRPr kumimoji="1" lang="en-US" altLang="ja-JP" sz="2600" dirty="0" smtClean="0"/>
          </a:p>
          <a:p>
            <a:pPr lvl="1"/>
            <a:r>
              <a:rPr kumimoji="1" lang="ja-JP" altLang="en-US" sz="2200" dirty="0" smtClean="0"/>
              <a:t>データ構造に対する一処理を</a:t>
            </a:r>
            <a:r>
              <a:rPr kumimoji="1" lang="en-US" altLang="ja-JP" sz="2200" dirty="0" err="1" smtClean="0"/>
              <a:t>IUndoRedo</a:t>
            </a:r>
            <a:r>
              <a:rPr kumimoji="1" lang="ja-JP" altLang="en-US" sz="2200" dirty="0" smtClean="0"/>
              <a:t>の具象クラスとして実装</a:t>
            </a:r>
            <a:endParaRPr kumimoji="1" lang="en-US" altLang="ja-JP" sz="2200" dirty="0" smtClean="0"/>
          </a:p>
          <a:p>
            <a:pPr lvl="2"/>
            <a:r>
              <a:rPr kumimoji="1" lang="ja-JP" altLang="en-US" sz="1800" dirty="0" smtClean="0"/>
              <a:t>例）下図の</a:t>
            </a:r>
            <a:r>
              <a:rPr kumimoji="1" lang="en-US" altLang="ja-JP" sz="1800" dirty="0" err="1" smtClean="0"/>
              <a:t>UndoRedo_AddNewNode</a:t>
            </a:r>
            <a:r>
              <a:rPr kumimoji="1" lang="ja-JP" altLang="en-US" sz="1800" dirty="0" smtClean="0"/>
              <a:t>は新規ノードの追加に対応</a:t>
            </a:r>
            <a:endParaRPr kumimoji="1" lang="en-US" altLang="ja-JP" sz="1800" dirty="0" smtClean="0"/>
          </a:p>
          <a:p>
            <a:pPr lvl="2"/>
            <a:r>
              <a:rPr lang="ja-JP" altLang="en-US" sz="1800" dirty="0" smtClean="0"/>
              <a:t>復元対象はデータ構造のみとし、</a:t>
            </a:r>
            <a:r>
              <a:rPr lang="en-US" altLang="ja-JP" sz="1800" dirty="0" smtClean="0"/>
              <a:t>UI</a:t>
            </a:r>
            <a:r>
              <a:rPr lang="ja-JP" altLang="en-US" sz="1800" dirty="0" err="1" smtClean="0"/>
              <a:t>への</a:t>
            </a:r>
            <a:r>
              <a:rPr lang="ja-JP" altLang="en-US" sz="1800" dirty="0" smtClean="0"/>
              <a:t>反映はイベントで通知</a:t>
            </a:r>
            <a:endParaRPr kumimoji="1" lang="en-US" altLang="ja-JP" sz="1800" dirty="0" smtClean="0"/>
          </a:p>
          <a:p>
            <a:pPr lvl="1"/>
            <a:r>
              <a:rPr lang="en-US" altLang="ja-JP" sz="2200" dirty="0" smtClean="0"/>
              <a:t>UI</a:t>
            </a:r>
            <a:r>
              <a:rPr lang="ja-JP" altLang="en-US" sz="2200" dirty="0" smtClean="0"/>
              <a:t>による一回の操作を複数の具象クラスで表し、</a:t>
            </a:r>
            <a:r>
              <a:rPr lang="en-US" altLang="ja-JP" sz="2200" dirty="0" err="1" smtClean="0"/>
              <a:t>UndoRedoBuffer</a:t>
            </a:r>
            <a:r>
              <a:rPr lang="ja-JP" altLang="en-US" sz="2200" dirty="0" smtClean="0"/>
              <a:t>にまとめる</a:t>
            </a:r>
            <a:endParaRPr lang="en-US" altLang="ja-JP" sz="2200" dirty="0" smtClean="0"/>
          </a:p>
          <a:p>
            <a:pPr lvl="1"/>
            <a:r>
              <a:rPr lang="en-US" altLang="ja-JP" sz="2200" dirty="0" err="1" smtClean="0"/>
              <a:t>UndoRedoManager</a:t>
            </a:r>
            <a:r>
              <a:rPr lang="ja-JP" altLang="en-US" sz="2200" dirty="0" smtClean="0"/>
              <a:t>がスタックで</a:t>
            </a:r>
            <a:r>
              <a:rPr lang="en-US" altLang="ja-JP" sz="2200" dirty="0" err="1" smtClean="0"/>
              <a:t>UndoRedoBuffer</a:t>
            </a:r>
            <a:r>
              <a:rPr lang="ja-JP" altLang="en-US" sz="2200" dirty="0" smtClean="0"/>
              <a:t>を管理</a:t>
            </a:r>
            <a:endParaRPr lang="en-US" altLang="ja-JP" sz="2200" dirty="0" smtClean="0"/>
          </a:p>
          <a:p>
            <a:pPr lvl="2"/>
            <a:r>
              <a:rPr kumimoji="1" lang="ja-JP" altLang="en-US" sz="1600" dirty="0" smtClean="0"/>
              <a:t>アンドゥ・リドゥの実行は</a:t>
            </a:r>
            <a:r>
              <a:rPr kumimoji="1" lang="en-US" altLang="ja-JP" sz="1600" dirty="0" err="1" smtClean="0"/>
              <a:t>UndoRedoManager</a:t>
            </a:r>
            <a:r>
              <a:rPr kumimoji="1" lang="ja-JP" altLang="en-US" sz="1600" dirty="0" smtClean="0"/>
              <a:t>の</a:t>
            </a:r>
            <a:r>
              <a:rPr kumimoji="1" lang="en-US" altLang="ja-JP" sz="1600" dirty="0" err="1" smtClean="0"/>
              <a:t>Undo,Redo</a:t>
            </a:r>
            <a:r>
              <a:rPr kumimoji="1" lang="ja-JP" altLang="en-US" sz="1600" dirty="0" smtClean="0"/>
              <a:t>メソッドを呼ぶだけ</a:t>
            </a:r>
            <a:endParaRPr kumimoji="1" lang="ja-JP" altLang="en-US" sz="1600" dirty="0"/>
          </a:p>
        </p:txBody>
      </p:sp>
      <p:pic>
        <p:nvPicPr>
          <p:cNvPr id="2050" name="Picture 2" descr="C:\projects\metashader\doc\img\クラス図_UndoRe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41" y="4149080"/>
            <a:ext cx="5057582" cy="259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5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リフレクションによるコードの削減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60"/>
            <a:ext cx="8391534" cy="5112568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リフレクションとは？</a:t>
            </a:r>
            <a:endParaRPr kumimoji="1" lang="en-US" altLang="ja-JP" sz="2400" dirty="0" smtClean="0"/>
          </a:p>
          <a:p>
            <a:pPr lvl="1"/>
            <a:r>
              <a:rPr kumimoji="1" lang="ja-JP" altLang="en-US" sz="2200" dirty="0" smtClean="0"/>
              <a:t>実行時に型にアクセスできる機能</a:t>
            </a:r>
            <a:endParaRPr kumimoji="1" lang="en-US" altLang="ja-JP" sz="2200" dirty="0" smtClean="0"/>
          </a:p>
          <a:p>
            <a:pPr lvl="2"/>
            <a:r>
              <a:rPr kumimoji="1" lang="ja-JP" altLang="en-US" sz="1800" dirty="0" smtClean="0"/>
              <a:t>メソッドやプロパティを名前指定で動的に呼び出すことが可能</a:t>
            </a:r>
            <a:endParaRPr kumimoji="1" lang="en-US" altLang="ja-JP" sz="1800" dirty="0" smtClean="0"/>
          </a:p>
          <a:p>
            <a:pPr lvl="3"/>
            <a:r>
              <a:rPr lang="ja-JP" altLang="en-US" sz="1400" dirty="0" smtClean="0"/>
              <a:t>プロパティの取得イメージ</a:t>
            </a:r>
            <a:r>
              <a:rPr lang="en-US" altLang="ja-JP" sz="1400" dirty="0" smtClean="0"/>
              <a:t>)</a:t>
            </a:r>
            <a:r>
              <a:rPr kumimoji="1" lang="en-US" altLang="ja-JP" sz="1400" dirty="0" err="1" smtClean="0"/>
              <a:t>ValueType</a:t>
            </a:r>
            <a:r>
              <a:rPr kumimoji="1" lang="en-US" altLang="ja-JP" sz="1400" dirty="0" smtClean="0"/>
              <a:t> value = </a:t>
            </a:r>
            <a:r>
              <a:rPr kumimoji="1" lang="en-US" altLang="ja-JP" sz="1400" dirty="0" err="1" smtClean="0"/>
              <a:t>object.GetValue</a:t>
            </a:r>
            <a:r>
              <a:rPr kumimoji="1" lang="en-US" altLang="ja-JP" sz="1400" dirty="0" smtClean="0"/>
              <a:t>(“</a:t>
            </a:r>
            <a:r>
              <a:rPr kumimoji="1" lang="en-US" altLang="ja-JP" sz="1400" dirty="0" err="1" smtClean="0"/>
              <a:t>PropertyName</a:t>
            </a:r>
            <a:r>
              <a:rPr kumimoji="1" lang="en-US" altLang="ja-JP" sz="1400" dirty="0" smtClean="0"/>
              <a:t>”);</a:t>
            </a:r>
          </a:p>
          <a:p>
            <a:pPr lvl="4"/>
            <a:r>
              <a:rPr lang="ja-JP" altLang="en-US" sz="1400" dirty="0"/>
              <a:t>実際</a:t>
            </a:r>
            <a:r>
              <a:rPr lang="ja-JP" altLang="en-US" sz="1400" dirty="0" smtClean="0"/>
              <a:t>はもう少し複雑</a:t>
            </a:r>
            <a:endParaRPr lang="en-US" altLang="ja-JP" sz="1400" dirty="0" smtClean="0"/>
          </a:p>
          <a:p>
            <a:r>
              <a:rPr kumimoji="1" lang="ja-JP" altLang="en-US" sz="2400" dirty="0" smtClean="0"/>
              <a:t>一方、データ構造のアンドゥ・リドゥ処理はノードのプロパティ変更</a:t>
            </a:r>
            <a:r>
              <a:rPr lang="ja-JP" altLang="en-US" sz="2400" dirty="0" smtClean="0"/>
              <a:t>（＆巻き戻し）</a:t>
            </a:r>
            <a:r>
              <a:rPr kumimoji="1" lang="ja-JP" altLang="en-US" sz="2400" dirty="0" smtClean="0"/>
              <a:t>がほとんど</a:t>
            </a:r>
            <a:endParaRPr kumimoji="1" lang="en-US" altLang="ja-JP" sz="2400" dirty="0" smtClean="0"/>
          </a:p>
          <a:p>
            <a:pPr lvl="1"/>
            <a:r>
              <a:rPr kumimoji="1" lang="ja-JP" altLang="en-US" sz="2200" dirty="0" smtClean="0"/>
              <a:t>全てのプロパティ変更処理に</a:t>
            </a:r>
            <a:r>
              <a:rPr kumimoji="1" lang="en-US" altLang="ja-JP" sz="2200" dirty="0" err="1" smtClean="0"/>
              <a:t>IUndoRedo</a:t>
            </a:r>
            <a:r>
              <a:rPr kumimoji="1" lang="ja-JP" altLang="en-US" sz="2200" dirty="0" smtClean="0"/>
              <a:t>の具象クラスが必要</a:t>
            </a:r>
            <a:endParaRPr kumimoji="1" lang="en-US" altLang="ja-JP" sz="2200" dirty="0" smtClean="0"/>
          </a:p>
          <a:p>
            <a:pPr lvl="2"/>
            <a:r>
              <a:rPr kumimoji="1" lang="ja-JP" altLang="en-US" sz="1800" dirty="0" smtClean="0"/>
              <a:t>特定の型のパラメータをメメントとしてもつ　　　</a:t>
            </a:r>
            <a:endParaRPr kumimoji="1" lang="en-US" altLang="ja-JP" sz="1800" dirty="0" smtClean="0"/>
          </a:p>
          <a:p>
            <a:pPr lvl="2"/>
            <a:r>
              <a:rPr lang="en-US" altLang="ja-JP" sz="1800" dirty="0" smtClean="0"/>
              <a:t>Undo()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/>
              <a:t>Redo</a:t>
            </a:r>
            <a:r>
              <a:rPr lang="en-US" altLang="ja-JP" sz="1800" dirty="0"/>
              <a:t>()</a:t>
            </a:r>
            <a:r>
              <a:rPr lang="ja-JP" altLang="en-US" sz="1800" dirty="0" smtClean="0"/>
              <a:t>メソッド内でノードのプロパティにメメントの値を設定</a:t>
            </a:r>
            <a:endParaRPr lang="en-US" altLang="ja-JP" sz="2200" dirty="0"/>
          </a:p>
          <a:p>
            <a:pPr lvl="1"/>
            <a:r>
              <a:rPr kumimoji="1" lang="ja-JP" altLang="en-US" sz="2200" dirty="0" smtClean="0"/>
              <a:t>プロパティ変更用の</a:t>
            </a:r>
            <a:r>
              <a:rPr kumimoji="1" lang="en-US" altLang="ja-JP" sz="2200" dirty="0" err="1" smtClean="0"/>
              <a:t>IUndoRedo</a:t>
            </a:r>
            <a:r>
              <a:rPr kumimoji="1" lang="ja-JP" altLang="en-US" sz="2200" dirty="0" smtClean="0"/>
              <a:t>の汎用具象クラスを構築　　　　　　　　　　　　　　　</a:t>
            </a:r>
            <a:r>
              <a:rPr kumimoji="1" lang="en-US" altLang="ja-JP" sz="2200" dirty="0" smtClean="0"/>
              <a:t>(</a:t>
            </a:r>
            <a:r>
              <a:rPr kumimoji="1" lang="ja-JP" altLang="en-US" sz="1600" dirty="0" smtClean="0"/>
              <a:t>実装は</a:t>
            </a:r>
            <a:r>
              <a:rPr lang="en-US" altLang="ja-JP" sz="1600" dirty="0" err="1" smtClean="0"/>
              <a:t>ParameterUndoRedo.cs</a:t>
            </a:r>
            <a:r>
              <a:rPr lang="ja-JP" altLang="en-US" sz="1600" dirty="0" smtClean="0"/>
              <a:t>を参照</a:t>
            </a:r>
            <a:r>
              <a:rPr kumimoji="1" lang="en-US" altLang="ja-JP" sz="2200" dirty="0" smtClean="0"/>
              <a:t>)</a:t>
            </a:r>
            <a:r>
              <a:rPr kumimoji="1" lang="ja-JP" altLang="en-US" sz="2200" dirty="0" smtClean="0"/>
              <a:t>　　　</a:t>
            </a:r>
            <a:endParaRPr kumimoji="1" lang="en-US" altLang="ja-JP" sz="2200" dirty="0" smtClean="0"/>
          </a:p>
          <a:p>
            <a:pPr lvl="2"/>
            <a:r>
              <a:rPr kumimoji="1" lang="ja-JP" altLang="en-US" sz="1800" dirty="0" smtClean="0"/>
              <a:t>「特定の型」の指定</a:t>
            </a:r>
            <a:r>
              <a:rPr lang="ja-JP" altLang="en-US" sz="1800" dirty="0" smtClean="0"/>
              <a:t>⇒ジェネリックス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型パラメータ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で指定</a:t>
            </a:r>
            <a:endParaRPr lang="en-US" altLang="ja-JP" sz="1800" dirty="0" smtClean="0"/>
          </a:p>
          <a:p>
            <a:pPr lvl="2"/>
            <a:r>
              <a:rPr kumimoji="1" lang="ja-JP" altLang="en-US" sz="1800" dirty="0" smtClean="0"/>
              <a:t>プロパティ変更⇒指定したプロパティ名に応じてリフレクションで変更</a:t>
            </a:r>
            <a:endParaRPr kumimoji="1"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30921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フローチャート : 代替処理 38"/>
          <p:cNvSpPr/>
          <p:nvPr/>
        </p:nvSpPr>
        <p:spPr>
          <a:xfrm>
            <a:off x="1187624" y="4696941"/>
            <a:ext cx="3096344" cy="1900411"/>
          </a:xfrm>
          <a:prstGeom prst="flowChartAlternateProcess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シェーダコードの生成①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560" y="1124744"/>
            <a:ext cx="8352928" cy="5040560"/>
          </a:xfrm>
        </p:spPr>
        <p:txBody>
          <a:bodyPr>
            <a:normAutofit/>
          </a:bodyPr>
          <a:lstStyle/>
          <a:p>
            <a:r>
              <a:rPr kumimoji="1" lang="ja-JP" altLang="en-US" sz="2600" dirty="0" smtClean="0"/>
              <a:t>基本的なアイデア</a:t>
            </a:r>
            <a:r>
              <a:rPr kumimoji="1" lang="en-US" altLang="ja-JP" sz="1800" dirty="0" smtClean="0"/>
              <a:t>(</a:t>
            </a:r>
            <a:r>
              <a:rPr kumimoji="1" lang="ja-JP" altLang="en-US" sz="1800" dirty="0" smtClean="0"/>
              <a:t>実装は</a:t>
            </a:r>
            <a:r>
              <a:rPr kumimoji="1" lang="en-US" altLang="ja-JP" sz="1800" dirty="0" err="1" smtClean="0"/>
              <a:t>ShaderCodeGenerator.cs</a:t>
            </a:r>
            <a:r>
              <a:rPr kumimoji="1" lang="ja-JP" altLang="en-US" sz="1800" dirty="0" smtClean="0"/>
              <a:t>を参照</a:t>
            </a:r>
            <a:r>
              <a:rPr kumimoji="1" lang="en-US" altLang="ja-JP" sz="18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000" dirty="0" smtClean="0"/>
              <a:t>「</a:t>
            </a:r>
            <a:r>
              <a:rPr kumimoji="1" lang="en-US" altLang="ja-JP" sz="2000" dirty="0" err="1" smtClean="0"/>
              <a:t>OutputMaterial</a:t>
            </a:r>
            <a:r>
              <a:rPr kumimoji="1" lang="ja-JP" altLang="en-US" sz="2000" dirty="0" smtClean="0"/>
              <a:t>」の各ジョイン</a:t>
            </a:r>
            <a:r>
              <a:rPr lang="ja-JP" altLang="en-US" sz="2000" dirty="0" smtClean="0"/>
              <a:t>トに入力する部分グラフをコード化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000" dirty="0" smtClean="0"/>
              <a:t>テンプレートコード内の対応箇所を「</a:t>
            </a:r>
            <a:r>
              <a:rPr kumimoji="1" lang="en-US" altLang="ja-JP" sz="2000" dirty="0" smtClean="0"/>
              <a:t>1</a:t>
            </a:r>
            <a:r>
              <a:rPr lang="ja-JP" altLang="en-US" sz="2000" dirty="0" smtClean="0"/>
              <a:t>」で生成したコードで置換</a:t>
            </a:r>
            <a:endParaRPr kumimoji="1" lang="ja-JP" altLang="en-US" sz="2000" dirty="0"/>
          </a:p>
        </p:txBody>
      </p:sp>
      <p:pic>
        <p:nvPicPr>
          <p:cNvPr id="3074" name="Picture 2" descr="C:\projects\metashader\doc\img\shadercode_graph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953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339752" y="2708920"/>
            <a:ext cx="720080" cy="216024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491880" y="2502766"/>
            <a:ext cx="3384376" cy="121426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6" name="Picture 4" descr="C:\projects\metashader\doc\img\ShaderCode_GetDiff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67994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403648" y="5516066"/>
            <a:ext cx="792088" cy="2160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>
            <a:off x="611560" y="2822307"/>
            <a:ext cx="1728193" cy="2801771"/>
          </a:xfrm>
          <a:custGeom>
            <a:avLst/>
            <a:gdLst>
              <a:gd name="connsiteX0" fmla="*/ 1060737 w 1060737"/>
              <a:gd name="connsiteY0" fmla="*/ 0 h 2524540"/>
              <a:gd name="connsiteX1" fmla="*/ 239103 w 1060737"/>
              <a:gd name="connsiteY1" fmla="*/ 304800 h 2524540"/>
              <a:gd name="connsiteX2" fmla="*/ 7189 w 1060737"/>
              <a:gd name="connsiteY2" fmla="*/ 1146314 h 2524540"/>
              <a:gd name="connsiteX3" fmla="*/ 106581 w 1060737"/>
              <a:gd name="connsiteY3" fmla="*/ 2279374 h 2524540"/>
              <a:gd name="connsiteX4" fmla="*/ 570407 w 1060737"/>
              <a:gd name="connsiteY4" fmla="*/ 2524540 h 2524540"/>
              <a:gd name="connsiteX0" fmla="*/ 1060175 w 1060175"/>
              <a:gd name="connsiteY0" fmla="*/ 0 h 2517693"/>
              <a:gd name="connsiteX1" fmla="*/ 238541 w 1060175"/>
              <a:gd name="connsiteY1" fmla="*/ 304800 h 2517693"/>
              <a:gd name="connsiteX2" fmla="*/ 6627 w 1060175"/>
              <a:gd name="connsiteY2" fmla="*/ 1146314 h 2517693"/>
              <a:gd name="connsiteX3" fmla="*/ 106019 w 1060175"/>
              <a:gd name="connsiteY3" fmla="*/ 2279374 h 2517693"/>
              <a:gd name="connsiteX4" fmla="*/ 536714 w 1060175"/>
              <a:gd name="connsiteY4" fmla="*/ 2517693 h 2517693"/>
              <a:gd name="connsiteX0" fmla="*/ 1059404 w 1059404"/>
              <a:gd name="connsiteY0" fmla="*/ 0 h 2531388"/>
              <a:gd name="connsiteX1" fmla="*/ 237770 w 1059404"/>
              <a:gd name="connsiteY1" fmla="*/ 304800 h 2531388"/>
              <a:gd name="connsiteX2" fmla="*/ 5856 w 1059404"/>
              <a:gd name="connsiteY2" fmla="*/ 1146314 h 2531388"/>
              <a:gd name="connsiteX3" fmla="*/ 105248 w 1059404"/>
              <a:gd name="connsiteY3" fmla="*/ 2279374 h 2531388"/>
              <a:gd name="connsiteX4" fmla="*/ 482934 w 1059404"/>
              <a:gd name="connsiteY4" fmla="*/ 2531388 h 253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404" h="2531388">
                <a:moveTo>
                  <a:pt x="1059404" y="0"/>
                </a:moveTo>
                <a:cubicBezTo>
                  <a:pt x="736382" y="56874"/>
                  <a:pt x="413361" y="113748"/>
                  <a:pt x="237770" y="304800"/>
                </a:cubicBezTo>
                <a:cubicBezTo>
                  <a:pt x="62179" y="495852"/>
                  <a:pt x="27943" y="817218"/>
                  <a:pt x="5856" y="1146314"/>
                </a:cubicBezTo>
                <a:cubicBezTo>
                  <a:pt x="-16231" y="1475410"/>
                  <a:pt x="25735" y="2048528"/>
                  <a:pt x="105248" y="2279374"/>
                </a:cubicBezTo>
                <a:cubicBezTo>
                  <a:pt x="184761" y="2510220"/>
                  <a:pt x="297956" y="2523657"/>
                  <a:pt x="482934" y="2531388"/>
                </a:cubicBezTo>
              </a:path>
            </a:pathLst>
          </a:custGeom>
          <a:ln w="38100">
            <a:solidFill>
              <a:srgbClr val="00B050"/>
            </a:solidFill>
            <a:headEnd type="oval"/>
            <a:tailEnd type="oval"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/>
          <p:cNvSpPr/>
          <p:nvPr/>
        </p:nvSpPr>
        <p:spPr>
          <a:xfrm>
            <a:off x="2267744" y="3723455"/>
            <a:ext cx="2950675" cy="1900623"/>
          </a:xfrm>
          <a:custGeom>
            <a:avLst/>
            <a:gdLst>
              <a:gd name="connsiteX0" fmla="*/ 2637183 w 2671297"/>
              <a:gd name="connsiteY0" fmla="*/ 0 h 1596887"/>
              <a:gd name="connsiteX1" fmla="*/ 2657061 w 2671297"/>
              <a:gd name="connsiteY1" fmla="*/ 1086679 h 1596887"/>
              <a:gd name="connsiteX2" fmla="*/ 2451652 w 2671297"/>
              <a:gd name="connsiteY2" fmla="*/ 1404731 h 1596887"/>
              <a:gd name="connsiteX3" fmla="*/ 1603513 w 2671297"/>
              <a:gd name="connsiteY3" fmla="*/ 1563757 h 1596887"/>
              <a:gd name="connsiteX4" fmla="*/ 0 w 2671297"/>
              <a:gd name="connsiteY4" fmla="*/ 1596887 h 159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297" h="1596887">
                <a:moveTo>
                  <a:pt x="2637183" y="0"/>
                </a:moveTo>
                <a:cubicBezTo>
                  <a:pt x="2662583" y="426278"/>
                  <a:pt x="2687983" y="852557"/>
                  <a:pt x="2657061" y="1086679"/>
                </a:cubicBezTo>
                <a:cubicBezTo>
                  <a:pt x="2626139" y="1320801"/>
                  <a:pt x="2627243" y="1325218"/>
                  <a:pt x="2451652" y="1404731"/>
                </a:cubicBezTo>
                <a:cubicBezTo>
                  <a:pt x="2276061" y="1484244"/>
                  <a:pt x="2012122" y="1531731"/>
                  <a:pt x="1603513" y="1563757"/>
                </a:cubicBezTo>
                <a:cubicBezTo>
                  <a:pt x="1194904" y="1595783"/>
                  <a:pt x="597452" y="1596335"/>
                  <a:pt x="0" y="1596887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代替処理 32"/>
          <p:cNvSpPr/>
          <p:nvPr/>
        </p:nvSpPr>
        <p:spPr>
          <a:xfrm>
            <a:off x="4427984" y="4942334"/>
            <a:ext cx="4392488" cy="57489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8" name="Picture 6" descr="C:\projects\metashader\doc\img\Colormap_HLS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t="33528" r="2248" b="52757"/>
          <a:stretch/>
        </p:blipFill>
        <p:spPr bwMode="auto">
          <a:xfrm>
            <a:off x="4480713" y="5172650"/>
            <a:ext cx="4287030" cy="25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フローチャート : 代替処理 39"/>
          <p:cNvSpPr/>
          <p:nvPr/>
        </p:nvSpPr>
        <p:spPr>
          <a:xfrm>
            <a:off x="1373696" y="4552925"/>
            <a:ext cx="1902160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テンプレートコード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フローチャート : 代替処理 40"/>
          <p:cNvSpPr/>
          <p:nvPr/>
        </p:nvSpPr>
        <p:spPr>
          <a:xfrm>
            <a:off x="4496036" y="4798318"/>
            <a:ext cx="3706080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Diffuse</a:t>
            </a:r>
            <a:r>
              <a:rPr lang="ja-JP" altLang="en-US" sz="1600" dirty="0" smtClean="0">
                <a:solidFill>
                  <a:schemeClr val="tx1"/>
                </a:solidFill>
              </a:rPr>
              <a:t>へ接続する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部分グラフのコード化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3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:\projects\metashader\doc\img\shadercode_equation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t="13543" r="-146" b="3550"/>
          <a:stretch/>
        </p:blipFill>
        <p:spPr bwMode="auto">
          <a:xfrm>
            <a:off x="3833677" y="3862549"/>
            <a:ext cx="4939263" cy="90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projects\metashader\doc\img\shadercode_equation_hls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36" y="5303559"/>
            <a:ext cx="5451971" cy="10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600" dirty="0" smtClean="0"/>
              <a:t>シェーダコードの生成②</a:t>
            </a:r>
            <a:endParaRPr kumimoji="1" lang="ja-JP" altLang="en-US" sz="2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9769" y="1329528"/>
            <a:ext cx="8352928" cy="4525963"/>
          </a:xfrm>
        </p:spPr>
        <p:txBody>
          <a:bodyPr>
            <a:normAutofit/>
          </a:bodyPr>
          <a:lstStyle/>
          <a:p>
            <a:r>
              <a:rPr kumimoji="1" lang="ja-JP" altLang="en-US" sz="2600" dirty="0" smtClean="0"/>
              <a:t>部分グラフのコード生成手順</a:t>
            </a:r>
            <a:endParaRPr kumimoji="1" lang="en-US" altLang="ja-JP" sz="2600" dirty="0" smtClean="0"/>
          </a:p>
          <a:p>
            <a:pPr marL="914400" lvl="1" indent="-514350">
              <a:buFont typeface="+mj-lt"/>
              <a:buAutoNum type="circleNumDbPlain"/>
            </a:pPr>
            <a:r>
              <a:rPr kumimoji="1" lang="ja-JP" altLang="en-US" sz="2200" dirty="0" smtClean="0"/>
              <a:t>部分グラフに含まれるノードを依存度の低い順にソート</a:t>
            </a:r>
            <a:endParaRPr kumimoji="1" lang="en-US" altLang="ja-JP" sz="2200" dirty="0" smtClean="0"/>
          </a:p>
          <a:p>
            <a:pPr marL="914400" lvl="1" indent="-514350">
              <a:buFont typeface="+mj-lt"/>
              <a:buAutoNum type="circleNumDbPlain"/>
            </a:pPr>
            <a:r>
              <a:rPr kumimoji="1" lang="ja-JP" altLang="en-US" sz="2200" dirty="0" smtClean="0"/>
              <a:t>各ノードから逐次的にコード生成</a:t>
            </a:r>
            <a:endParaRPr kumimoji="1" lang="en-US" altLang="ja-JP" sz="2200" dirty="0" smtClean="0"/>
          </a:p>
          <a:p>
            <a:pPr marL="914400" lvl="1" indent="-514350">
              <a:buFont typeface="+mj-lt"/>
              <a:buAutoNum type="circleNumDbPlain"/>
            </a:pPr>
            <a:r>
              <a:rPr lang="ja-JP" altLang="en-US" sz="2200" dirty="0" smtClean="0"/>
              <a:t>最後のノードを</a:t>
            </a:r>
            <a:r>
              <a:rPr lang="en-US" altLang="ja-JP" sz="2200" dirty="0" smtClean="0"/>
              <a:t>ret(return</a:t>
            </a:r>
            <a:r>
              <a:rPr lang="ja-JP" altLang="en-US" sz="2200" dirty="0" smtClean="0"/>
              <a:t>する値</a:t>
            </a:r>
            <a:r>
              <a:rPr lang="en-US" altLang="ja-JP" sz="2200" dirty="0" smtClean="0"/>
              <a:t>)</a:t>
            </a:r>
            <a:r>
              <a:rPr lang="ja-JP" altLang="en-US" sz="2200" dirty="0" smtClean="0"/>
              <a:t>に設定</a:t>
            </a:r>
            <a:endParaRPr kumimoji="1" lang="ja-JP" altLang="en-US" sz="2200" dirty="0"/>
          </a:p>
        </p:txBody>
      </p:sp>
      <p:pic>
        <p:nvPicPr>
          <p:cNvPr id="4098" name="Picture 2" descr="C:\projects\metashader\doc\img\shadercode_equa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" t="4347" r="312" b="2188"/>
          <a:stretch/>
        </p:blipFill>
        <p:spPr bwMode="auto">
          <a:xfrm>
            <a:off x="321229" y="3239276"/>
            <a:ext cx="3240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曲折矢印 3"/>
          <p:cNvSpPr/>
          <p:nvPr/>
        </p:nvSpPr>
        <p:spPr>
          <a:xfrm rot="5400000">
            <a:off x="3753408" y="3266862"/>
            <a:ext cx="432048" cy="720080"/>
          </a:xfrm>
          <a:prstGeom prst="bentArrow">
            <a:avLst>
              <a:gd name="adj1" fmla="val 25000"/>
              <a:gd name="adj2" fmla="val 41870"/>
              <a:gd name="adj3" fmla="val 4033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左右矢印 4"/>
          <p:cNvSpPr/>
          <p:nvPr/>
        </p:nvSpPr>
        <p:spPr>
          <a:xfrm>
            <a:off x="4473488" y="4130958"/>
            <a:ext cx="388843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低依存　　　　　　　　　高依存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609392" y="5388224"/>
            <a:ext cx="1512573" cy="2160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5297523" y="5388224"/>
            <a:ext cx="1434582" cy="21602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3864295" y="3880246"/>
            <a:ext cx="999254" cy="8921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921021" y="3886872"/>
            <a:ext cx="996077" cy="89215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曲線コネクタ 8"/>
          <p:cNvCxnSpPr>
            <a:stCxn id="14" idx="2"/>
            <a:endCxn id="12" idx="0"/>
          </p:cNvCxnSpPr>
          <p:nvPr/>
        </p:nvCxnSpPr>
        <p:spPr>
          <a:xfrm rot="16200000" flipH="1">
            <a:off x="4056890" y="5079434"/>
            <a:ext cx="615821" cy="1757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線コネクタ 10"/>
          <p:cNvCxnSpPr>
            <a:stCxn id="15" idx="2"/>
            <a:endCxn id="13" idx="0"/>
          </p:cNvCxnSpPr>
          <p:nvPr/>
        </p:nvCxnSpPr>
        <p:spPr>
          <a:xfrm rot="16200000" flipH="1">
            <a:off x="5412340" y="4785749"/>
            <a:ext cx="609195" cy="595754"/>
          </a:xfrm>
          <a:prstGeom prst="curvedConnector3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6006518" y="3886872"/>
            <a:ext cx="871362" cy="884315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1580936" y="5303559"/>
            <a:ext cx="5296943" cy="34849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曲線コネクタ 23"/>
          <p:cNvCxnSpPr>
            <a:stCxn id="20" idx="2"/>
            <a:endCxn id="21" idx="3"/>
          </p:cNvCxnSpPr>
          <p:nvPr/>
        </p:nvCxnSpPr>
        <p:spPr>
          <a:xfrm rot="16200000" flipH="1">
            <a:off x="6306730" y="4906656"/>
            <a:ext cx="706618" cy="435680"/>
          </a:xfrm>
          <a:prstGeom prst="curvedConnector4">
            <a:avLst>
              <a:gd name="adj1" fmla="val 37670"/>
              <a:gd name="adj2" fmla="val 15247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5395837" y="5740853"/>
            <a:ext cx="1264202" cy="216024"/>
          </a:xfrm>
          <a:prstGeom prst="roundRect">
            <a:avLst/>
          </a:prstGeom>
          <a:noFill/>
          <a:ln w="254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7030280" y="3886872"/>
            <a:ext cx="788503" cy="884315"/>
          </a:xfrm>
          <a:prstGeom prst="roundRect">
            <a:avLst/>
          </a:prstGeom>
          <a:noFill/>
          <a:ln w="254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曲線コネクタ 35"/>
          <p:cNvCxnSpPr>
            <a:stCxn id="45" idx="2"/>
            <a:endCxn id="44" idx="3"/>
          </p:cNvCxnSpPr>
          <p:nvPr/>
        </p:nvCxnSpPr>
        <p:spPr>
          <a:xfrm rot="5400000">
            <a:off x="6503447" y="4927780"/>
            <a:ext cx="1077678" cy="764493"/>
          </a:xfrm>
          <a:prstGeom prst="curved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1580937" y="5714349"/>
            <a:ext cx="5296943" cy="282258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7904923" y="3874269"/>
            <a:ext cx="868017" cy="884315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曲線コネクタ 37"/>
          <p:cNvCxnSpPr/>
          <p:nvPr/>
        </p:nvCxnSpPr>
        <p:spPr>
          <a:xfrm rot="10800000" flipV="1">
            <a:off x="6877881" y="4771186"/>
            <a:ext cx="1461051" cy="1084292"/>
          </a:xfrm>
          <a:prstGeom prst="curvedConnector3">
            <a:avLst>
              <a:gd name="adj1" fmla="val 567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 : 代替処理 53"/>
          <p:cNvSpPr/>
          <p:nvPr/>
        </p:nvSpPr>
        <p:spPr>
          <a:xfrm>
            <a:off x="1580937" y="6053132"/>
            <a:ext cx="5296942" cy="288032"/>
          </a:xfrm>
          <a:prstGeom prst="flowChartAlternateProcess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72689" y="3134459"/>
            <a:ext cx="6015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endParaRPr kumimoji="1" lang="ja-JP" alt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190950" y="5408423"/>
            <a:ext cx="6015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endParaRPr kumimoji="1" lang="ja-JP" alt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187827" y="5900866"/>
            <a:ext cx="6015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endParaRPr kumimoji="1" lang="ja-JP" alt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92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展望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40643"/>
            <a:ext cx="8229600" cy="5333045"/>
          </a:xfrm>
        </p:spPr>
        <p:txBody>
          <a:bodyPr>
            <a:normAutofit/>
          </a:bodyPr>
          <a:lstStyle/>
          <a:p>
            <a:pPr algn="just"/>
            <a:r>
              <a:rPr kumimoji="1" lang="ja-JP" altLang="en-US" sz="2600" dirty="0" smtClean="0"/>
              <a:t>ツールの改良</a:t>
            </a:r>
            <a:endParaRPr kumimoji="1" lang="en-US" altLang="ja-JP" sz="2600" dirty="0" smtClean="0"/>
          </a:p>
          <a:p>
            <a:pPr lvl="1" algn="just"/>
            <a:r>
              <a:rPr kumimoji="1" lang="ja-JP" altLang="en-US" sz="2200" dirty="0" smtClean="0"/>
              <a:t>データドリブン化</a:t>
            </a:r>
            <a:endParaRPr kumimoji="1" lang="en-US" altLang="ja-JP" sz="2200" dirty="0" smtClean="0"/>
          </a:p>
          <a:p>
            <a:pPr lvl="2" algn="just"/>
            <a:r>
              <a:rPr kumimoji="1" lang="ja-JP" altLang="en-US" sz="1800" dirty="0" smtClean="0"/>
              <a:t>ノード定義のデータドリブン（ユーザー定義のノードの利用</a:t>
            </a:r>
            <a:r>
              <a:rPr kumimoji="1" lang="ja-JP" altLang="en-US" sz="1800" dirty="0" smtClean="0"/>
              <a:t>）</a:t>
            </a:r>
            <a:endParaRPr kumimoji="1" lang="en-US" altLang="ja-JP" sz="1800" dirty="0" smtClean="0"/>
          </a:p>
          <a:p>
            <a:pPr lvl="3" algn="just"/>
            <a:r>
              <a:rPr kumimoji="1" lang="ja-JP" altLang="en-US" sz="1400" b="1" dirty="0" smtClean="0">
                <a:solidFill>
                  <a:srgbClr val="FF0000"/>
                </a:solidFill>
              </a:rPr>
              <a:t>一部対応済み「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Fresnel</a:t>
            </a:r>
            <a:r>
              <a:rPr kumimoji="1" lang="ja-JP" altLang="en-US" sz="1400" b="1" dirty="0" smtClean="0">
                <a:solidFill>
                  <a:srgbClr val="FF0000"/>
                </a:solidFill>
              </a:rPr>
              <a:t>」はユーザ定義のノード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(EXE</a:t>
            </a:r>
            <a:r>
              <a:rPr kumimoji="1" lang="ja-JP" altLang="en-US" sz="1400" b="1" dirty="0" smtClean="0">
                <a:solidFill>
                  <a:srgbClr val="FF0000"/>
                </a:solidFill>
              </a:rPr>
              <a:t>の再コンパイルの必要がない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)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  <a:p>
            <a:pPr lvl="2" algn="just"/>
            <a:r>
              <a:rPr kumimoji="1" lang="ja-JP" altLang="en-US" sz="1800" dirty="0" smtClean="0"/>
              <a:t>マテリアル定義のデータドリブン（ユーザー定義のマテリアルの利用）</a:t>
            </a:r>
            <a:endParaRPr kumimoji="1" lang="en-US" altLang="ja-JP" sz="1800" dirty="0" smtClean="0"/>
          </a:p>
          <a:p>
            <a:pPr algn="just"/>
            <a:r>
              <a:rPr kumimoji="1" lang="ja-JP" altLang="en-US" sz="2600" dirty="0" smtClean="0"/>
              <a:t>ゲームへの組み込みに向けて</a:t>
            </a:r>
            <a:endParaRPr kumimoji="1" lang="en-US" altLang="ja-JP" sz="2600" dirty="0" smtClean="0"/>
          </a:p>
          <a:p>
            <a:pPr lvl="1" algn="just"/>
            <a:r>
              <a:rPr kumimoji="1" lang="ja-JP" altLang="en-US" sz="2200" dirty="0" smtClean="0"/>
              <a:t>頂点シェーダ側も動的に生成</a:t>
            </a:r>
            <a:endParaRPr kumimoji="1" lang="en-US" altLang="ja-JP" sz="2200" dirty="0" smtClean="0"/>
          </a:p>
          <a:p>
            <a:pPr lvl="1" algn="just"/>
            <a:r>
              <a:rPr lang="ja-JP" altLang="en-US" sz="2200" dirty="0" smtClean="0"/>
              <a:t>影描画への対応</a:t>
            </a:r>
            <a:endParaRPr kumimoji="1" lang="en-US" altLang="ja-JP" sz="2200" dirty="0" smtClean="0"/>
          </a:p>
          <a:p>
            <a:pPr lvl="1" algn="just"/>
            <a:r>
              <a:rPr kumimoji="1" lang="ja-JP" altLang="en-US" sz="2200" dirty="0" smtClean="0"/>
              <a:t>マテリアルのインスタンス化</a:t>
            </a:r>
            <a:endParaRPr kumimoji="1" lang="en-US" altLang="ja-JP" sz="2200" dirty="0" smtClean="0"/>
          </a:p>
          <a:p>
            <a:pPr lvl="2" algn="just"/>
            <a:r>
              <a:rPr lang="en-US" altLang="ja-JP" sz="1800" dirty="0"/>
              <a:t>u</a:t>
            </a:r>
            <a:r>
              <a:rPr kumimoji="1" lang="en-US" altLang="ja-JP" sz="1800" dirty="0" smtClean="0"/>
              <a:t>niform</a:t>
            </a:r>
            <a:r>
              <a:rPr kumimoji="1" lang="ja-JP" altLang="en-US" sz="1800" dirty="0" smtClean="0"/>
              <a:t>変数の抽出、変更可能なデータとして外部データ化</a:t>
            </a:r>
            <a:endParaRPr kumimoji="1" lang="en-US" altLang="ja-JP" sz="1800" dirty="0" smtClean="0"/>
          </a:p>
          <a:p>
            <a:pPr lvl="1"/>
            <a:r>
              <a:rPr kumimoji="1" lang="ja-JP" altLang="en-US" sz="2200" dirty="0" smtClean="0"/>
              <a:t>リソースマネージャへ統合</a:t>
            </a:r>
            <a:endParaRPr kumimoji="1" lang="en-US" altLang="ja-JP" sz="2200" dirty="0" smtClean="0"/>
          </a:p>
          <a:p>
            <a:pPr lvl="2"/>
            <a:r>
              <a:rPr kumimoji="1" lang="ja-JP" altLang="en-US" sz="1800" dirty="0" smtClean="0"/>
              <a:t>マテリアルをリソースとして管理</a:t>
            </a:r>
            <a:endParaRPr kumimoji="1" lang="en-US" altLang="ja-JP" sz="1800" dirty="0" smtClean="0"/>
          </a:p>
          <a:p>
            <a:pPr lvl="2"/>
            <a:r>
              <a:rPr kumimoji="1" lang="ja-JP" altLang="en-US" sz="1800" dirty="0" smtClean="0"/>
              <a:t>リソースマネージャからテクスチャリソースの参照</a:t>
            </a:r>
            <a:endParaRPr kumimoji="1" lang="en-US" altLang="ja-JP" sz="1800" dirty="0" smtClean="0"/>
          </a:p>
          <a:p>
            <a:pPr lvl="2"/>
            <a:r>
              <a:rPr kumimoji="1" lang="ja-JP" altLang="en-US" sz="1800" dirty="0" smtClean="0"/>
              <a:t>ジオメトリに対するインスタンス化したマテリアルの適用</a:t>
            </a:r>
            <a:endParaRPr kumimoji="1" lang="en-US" altLang="ja-JP" sz="1800" dirty="0" smtClean="0"/>
          </a:p>
          <a:p>
            <a:pPr algn="just"/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9558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00B05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732</Words>
  <Application>Microsoft Office PowerPoint</Application>
  <PresentationFormat>画面に合わせる (4:3)</PresentationFormat>
  <Paragraphs>110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​​テーマ</vt:lpstr>
      <vt:lpstr>メタシェーダ設計概要</vt:lpstr>
      <vt:lpstr>全体構成</vt:lpstr>
      <vt:lpstr>「WPF」＋「C++製DLL」の理由</vt:lpstr>
      <vt:lpstr>グラフデータ構造</vt:lpstr>
      <vt:lpstr>アンドゥ・リドゥ処理</vt:lpstr>
      <vt:lpstr>リフレクションによるコードの削減</vt:lpstr>
      <vt:lpstr>シェーダコードの生成①</vt:lpstr>
      <vt:lpstr>シェーダコードの生成②</vt:lpstr>
      <vt:lpstr>展望</vt:lpstr>
      <vt:lpstr>付録</vt:lpstr>
      <vt:lpstr>VisualStudio上でのソリューション構成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メタシェーダ設計概要</dc:title>
  <dc:creator>desk</dc:creator>
  <cp:lastModifiedBy>desk</cp:lastModifiedBy>
  <cp:revision>50</cp:revision>
  <dcterms:created xsi:type="dcterms:W3CDTF">2011-05-27T05:45:43Z</dcterms:created>
  <dcterms:modified xsi:type="dcterms:W3CDTF">2011-07-12T10:48:15Z</dcterms:modified>
</cp:coreProperties>
</file>