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de9a2fd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de9a2fd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de9a2fdb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de9a2fdb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de9a2fdb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de9a2fdb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de9a2fdb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de9a2fdb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de9a2fd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de9a2fd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de9a2fdb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de9a2fdb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de9a2fd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de9a2fd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de9a2fdb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de9a2fdb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de9a2fdb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de9a2fd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de9a2fdb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de9a2fdb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de9a2fdb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de9a2fdb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de9a2fdb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de9a2fdb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 Regular Expressions</a:t>
            </a:r>
            <a:endParaRPr b="0" sz="1050">
              <a:solidFill>
                <a:srgbClr val="00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a:t>An </a:t>
            </a:r>
            <a:r>
              <a:rPr lang="en"/>
              <a:t>Introduction to Regular Expressions</a:t>
            </a:r>
            <a:endParaRPr/>
          </a:p>
          <a:p>
            <a:pPr indent="0" lvl="0" marL="0" rtl="0" algn="ctr">
              <a:spcBef>
                <a:spcPts val="0"/>
              </a:spcBef>
              <a:spcAft>
                <a:spcPts val="0"/>
              </a:spcAft>
              <a:buNone/>
            </a:pPr>
            <a:r>
              <a:t/>
            </a:r>
            <a:endParaRPr/>
          </a:p>
        </p:txBody>
      </p:sp>
      <p:sp>
        <p:nvSpPr>
          <p:cNvPr id="61" name="Google Shape;61;p13"/>
          <p:cNvSpPr txBox="1"/>
          <p:nvPr/>
        </p:nvSpPr>
        <p:spPr>
          <a:xfrm>
            <a:off x="305750" y="4495575"/>
            <a:ext cx="78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Created by Isaac Jones for Persevere</a:t>
            </a:r>
            <a:endParaRPr sz="18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9: Modifying Behavior with Flags</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0" y="1152475"/>
            <a:ext cx="9144000" cy="43083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200"/>
              </a:spcBef>
              <a:spcAft>
                <a:spcPts val="0"/>
              </a:spcAft>
              <a:buNone/>
            </a:pPr>
            <a:r>
              <a:rPr lang="en" sz="1050">
                <a:solidFill>
                  <a:srgbClr val="000000"/>
                </a:solidFill>
                <a:latin typeface="Calibri"/>
                <a:ea typeface="Calibri"/>
                <a:cs typeface="Calibri"/>
                <a:sym typeface="Calibri"/>
              </a:rPr>
              <a:t>In regular expressions, </a:t>
            </a:r>
            <a:r>
              <a:rPr b="1" lang="en" sz="1050">
                <a:solidFill>
                  <a:srgbClr val="000000"/>
                </a:solidFill>
                <a:latin typeface="Calibri"/>
                <a:ea typeface="Calibri"/>
                <a:cs typeface="Calibri"/>
                <a:sym typeface="Calibri"/>
              </a:rPr>
              <a:t>flags</a:t>
            </a:r>
            <a:r>
              <a:rPr lang="en" sz="1050">
                <a:solidFill>
                  <a:srgbClr val="000000"/>
                </a:solidFill>
                <a:latin typeface="Calibri"/>
                <a:ea typeface="Calibri"/>
                <a:cs typeface="Calibri"/>
                <a:sym typeface="Calibri"/>
              </a:rPr>
              <a:t> are used to modify the behavior of the pattern. Here are some commonly used flags:</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Global Match (g)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By default, a regular expression pattern finds only the first match in the string. If you want to find all matches, you can use the g flag. For example, /a/g will find all occurrences of ‘a’ in the string.</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Case-Insensitive (i)</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By default, regular expressions are case-sensitive. The i flag makes the pattern case-insensitive, meaning it will match both uppercase and lowercase characters. For example, /a/i will match ‘a’ and ‘A’.</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Multiline (m)</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Normally, the start (^) and end ($) of line anchors match the start and end of the string. The m flag changes this behavior so that they match the start and end of each line within the string. For example, /^a/m will match ‘a’ at the start of any line in the string, not just the start of the string.</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These flags can be combined. For example, /a/gi will find all case-insensitive matches of ‘a’ in the string.</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In summary, flags provide a way to adjust the behavior of your regular expressions to better suit your needs.</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10: Testing Your Regular Expressions</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1152475"/>
            <a:ext cx="8520600" cy="27501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200"/>
              </a:spcBef>
              <a:spcAft>
                <a:spcPts val="0"/>
              </a:spcAft>
              <a:buNone/>
            </a:pPr>
            <a:r>
              <a:rPr lang="en" sz="1050">
                <a:solidFill>
                  <a:srgbClr val="000000"/>
                </a:solidFill>
                <a:latin typeface="Calibri"/>
                <a:ea typeface="Calibri"/>
                <a:cs typeface="Calibri"/>
                <a:sym typeface="Calibri"/>
              </a:rPr>
              <a:t>Testing and debugging are crucial steps in developing effective regular expressions. Fortunately, there are many online tools that can help you with this process.</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One of the most popular is regex101.com. This website allows you to enter a regular expression and test it against any input text. It provides a detailed explanation of your pattern, highlighting matches in the input text and explaining each part of your pattern. It also has a quick reference guide and a community-driven library of patterns.</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Another useful tool is the built-in regular expression tester in most programming languages. For example, in JavaScript, you can use the RegExp.prototype.test() method to test whether a string matches a particular pattern.</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Remember, regular expressions can be complex, and it’s easy to make mistakes. Testing your patterns thoroughly can save you a lot of headaches down the line. Happy regexing!</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11: Hands-On Practice</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0" y="1152475"/>
            <a:ext cx="9144000" cy="57126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200"/>
              </a:spcBef>
              <a:spcAft>
                <a:spcPts val="0"/>
              </a:spcAft>
              <a:buNone/>
            </a:pPr>
            <a:r>
              <a:rPr lang="en" sz="1050">
                <a:solidFill>
                  <a:srgbClr val="000000"/>
                </a:solidFill>
                <a:latin typeface="Calibri"/>
                <a:ea typeface="Calibri"/>
                <a:cs typeface="Calibri"/>
                <a:sym typeface="Calibri"/>
              </a:rPr>
              <a:t>Let’s dive into some exercises to practice using regular expressions in JavaScript.</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Exercise 1: Simple String Matching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Write a regular expression to find all occurrences of the word “JavaScript” in a text.</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let regex = /JavaScript/g;</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Exercise 2: Case-Insensitive Matching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Modify the previous regular expression to perform a case-insensitive search.</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let regex = /JavaScript/gi;</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Exercise 3: URL Parsing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Write a regular expression to parse the domain name from a URL.</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let regex = /^(?:https?:\/\/)?(?:[^@\n]+@)?(?:www\.)?([^:\/\n]+)/;</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Exercise 4: Password Validation</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Create a regular expression to validate a password. The password should have at least 8 characters, at least one uppercase letter, at least one lowercase letter, and at least one number.</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let regex = /^(?=.*[a-z])(?=.*[A-Z])(?=.*\d)[a-zA-Z\d]{8,}$/;</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Remember, these are just examples. Feel free to modify them according to your needs. Happy coding!</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12: Wrapping Up and Further Reading</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2184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200"/>
              </a:spcBef>
              <a:spcAft>
                <a:spcPts val="0"/>
              </a:spcAft>
              <a:buNone/>
            </a:pPr>
            <a:r>
              <a:rPr lang="en" sz="1050">
                <a:solidFill>
                  <a:srgbClr val="000000"/>
                </a:solidFill>
                <a:latin typeface="Calibri"/>
                <a:ea typeface="Calibri"/>
                <a:cs typeface="Calibri"/>
                <a:sym typeface="Calibri"/>
              </a:rPr>
              <a:t>In this presentation, we’ve explored the power of regular expressions in JavaScript. We’ve learned how to create and use regular expressions for various tasks, such as string matching, case-insensitive searching, URL parsing, and password validation.</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Regular expressions are a powerful tool in a programmer’s toolkit, but they can be complex and tricky to master. However, with practice and patience, you can become proficient in using them to solve complex problems.</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For further learning and exploration, here are some resources:</a:t>
            </a:r>
            <a:endParaRPr sz="1050">
              <a:solidFill>
                <a:srgbClr val="000000"/>
              </a:solidFill>
              <a:latin typeface="Calibri"/>
              <a:ea typeface="Calibri"/>
              <a:cs typeface="Calibri"/>
              <a:sym typeface="Calibri"/>
            </a:endParaRPr>
          </a:p>
          <a:p>
            <a:pPr indent="-228600" lvl="0" marL="457200" rtl="0" algn="l">
              <a:spcBef>
                <a:spcPts val="1200"/>
              </a:spcBef>
              <a:spcAft>
                <a:spcPts val="0"/>
              </a:spcAft>
              <a:buNone/>
            </a:pPr>
            <a:r>
              <a:rPr b="1" lang="en" sz="1000">
                <a:solidFill>
                  <a:srgbClr val="000000"/>
                </a:solidFill>
                <a:latin typeface="Arial"/>
                <a:ea typeface="Arial"/>
                <a:cs typeface="Arial"/>
                <a:sym typeface="Arial"/>
              </a:rPr>
              <a:t>· </a:t>
            </a:r>
            <a:r>
              <a:rPr b="1" lang="en" sz="1050">
                <a:solidFill>
                  <a:srgbClr val="000000"/>
                </a:solidFill>
                <a:latin typeface="Calibri"/>
                <a:ea typeface="Calibri"/>
                <a:cs typeface="Calibri"/>
                <a:sym typeface="Calibri"/>
              </a:rPr>
              <a:t>MDN Web Docs</a:t>
            </a:r>
            <a:r>
              <a:rPr lang="en" sz="1050">
                <a:solidFill>
                  <a:srgbClr val="000000"/>
                </a:solidFill>
                <a:latin typeface="Calibri"/>
                <a:ea typeface="Calibri"/>
                <a:cs typeface="Calibri"/>
                <a:sym typeface="Calibri"/>
              </a:rPr>
              <a:t>: The MDN Regular Expressions Guide is a comprehensive resource that covers all aspects of regular expressions in JavaScript.</a:t>
            </a:r>
            <a:endParaRPr sz="1050">
              <a:solidFill>
                <a:srgbClr val="000000"/>
              </a:solidFill>
              <a:latin typeface="Calibri"/>
              <a:ea typeface="Calibri"/>
              <a:cs typeface="Calibri"/>
              <a:sym typeface="Calibri"/>
            </a:endParaRPr>
          </a:p>
          <a:p>
            <a:pPr indent="-228600" lvl="0" marL="457200" rtl="0" algn="l">
              <a:spcBef>
                <a:spcPts val="500"/>
              </a:spcBef>
              <a:spcAft>
                <a:spcPts val="0"/>
              </a:spcAft>
              <a:buNone/>
            </a:pPr>
            <a:r>
              <a:rPr b="1" lang="en" sz="1000">
                <a:solidFill>
                  <a:srgbClr val="000000"/>
                </a:solidFill>
                <a:latin typeface="Arial"/>
                <a:ea typeface="Arial"/>
                <a:cs typeface="Arial"/>
                <a:sym typeface="Arial"/>
              </a:rPr>
              <a:t>· </a:t>
            </a:r>
            <a:r>
              <a:rPr b="1" lang="en" sz="1050">
                <a:solidFill>
                  <a:srgbClr val="000000"/>
                </a:solidFill>
                <a:latin typeface="Calibri"/>
                <a:ea typeface="Calibri"/>
                <a:cs typeface="Calibri"/>
                <a:sym typeface="Calibri"/>
              </a:rPr>
              <a:t>Regular Expressions 101</a:t>
            </a:r>
            <a:r>
              <a:rPr lang="en" sz="1050">
                <a:solidFill>
                  <a:srgbClr val="000000"/>
                </a:solidFill>
                <a:latin typeface="Calibri"/>
                <a:ea typeface="Calibri"/>
                <a:cs typeface="Calibri"/>
                <a:sym typeface="Calibri"/>
              </a:rPr>
              <a:t>: regex101.com is an online tool that lets you write and test regular expressions in real-time.</a:t>
            </a:r>
            <a:endParaRPr sz="1050">
              <a:solidFill>
                <a:srgbClr val="000000"/>
              </a:solidFill>
              <a:latin typeface="Calibri"/>
              <a:ea typeface="Calibri"/>
              <a:cs typeface="Calibri"/>
              <a:sym typeface="Calibri"/>
            </a:endParaRPr>
          </a:p>
          <a:p>
            <a:pPr indent="-228600" lvl="0" marL="457200" rtl="0" algn="l">
              <a:spcBef>
                <a:spcPts val="500"/>
              </a:spcBef>
              <a:spcAft>
                <a:spcPts val="0"/>
              </a:spcAft>
              <a:buNone/>
            </a:pPr>
            <a:r>
              <a:rPr b="1" lang="en" sz="1000">
                <a:solidFill>
                  <a:srgbClr val="000000"/>
                </a:solidFill>
                <a:latin typeface="Arial"/>
                <a:ea typeface="Arial"/>
                <a:cs typeface="Arial"/>
                <a:sym typeface="Arial"/>
              </a:rPr>
              <a:t>· </a:t>
            </a:r>
            <a:r>
              <a:rPr b="1" lang="en" sz="1050">
                <a:solidFill>
                  <a:srgbClr val="000000"/>
                </a:solidFill>
                <a:latin typeface="Calibri"/>
                <a:ea typeface="Calibri"/>
                <a:cs typeface="Calibri"/>
                <a:sym typeface="Calibri"/>
              </a:rPr>
              <a:t>Eloquent JavaScript</a:t>
            </a:r>
            <a:r>
              <a:rPr lang="en" sz="1050">
                <a:solidFill>
                  <a:srgbClr val="000000"/>
                </a:solidFill>
                <a:latin typeface="Calibri"/>
                <a:ea typeface="Calibri"/>
                <a:cs typeface="Calibri"/>
                <a:sym typeface="Calibri"/>
              </a:rPr>
              <a:t>: The Regular Expressions Chapter in Eloquent JavaScript provides a deep dive into regular expressions.</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Remember, the key to mastering regular expressions, like any programming concept, is practice. Don’t be afraid to experiment and make mistakes. Happy coding!</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1: Understanding Regular Expressions</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34362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800"/>
              </a:spcBef>
              <a:spcAft>
                <a:spcPts val="0"/>
              </a:spcAft>
              <a:buNone/>
            </a:pPr>
            <a:r>
              <a:rPr b="1" lang="en" sz="1050">
                <a:solidFill>
                  <a:schemeClr val="accent1"/>
                </a:solidFill>
                <a:latin typeface="Calibri"/>
                <a:ea typeface="Calibri"/>
                <a:cs typeface="Calibri"/>
                <a:sym typeface="Calibri"/>
              </a:rPr>
              <a:t>What is a Regular Expression (Regex)?</a:t>
            </a:r>
            <a:endParaRPr b="1"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A regular expression, or regex, is a sequence of characters that forms a search pattern. This pattern can be used for text search and text replace operations.</a:t>
            </a:r>
            <a:endParaRPr sz="1050">
              <a:solidFill>
                <a:schemeClr val="accent1"/>
              </a:solidFill>
              <a:latin typeface="Calibri"/>
              <a:ea typeface="Calibri"/>
              <a:cs typeface="Calibri"/>
              <a:sym typeface="Calibri"/>
            </a:endParaRPr>
          </a:p>
          <a:p>
            <a:pPr indent="0" lvl="0" marL="0" rtl="0" algn="l">
              <a:spcBef>
                <a:spcPts val="1800"/>
              </a:spcBef>
              <a:spcAft>
                <a:spcPts val="0"/>
              </a:spcAft>
              <a:buNone/>
            </a:pPr>
            <a:r>
              <a:rPr b="1" lang="en" sz="1050">
                <a:solidFill>
                  <a:schemeClr val="accent1"/>
                </a:solidFill>
                <a:latin typeface="Calibri"/>
                <a:ea typeface="Calibri"/>
                <a:cs typeface="Calibri"/>
                <a:sym typeface="Calibri"/>
              </a:rPr>
              <a:t>Common Uses of Regex</a:t>
            </a:r>
            <a:endParaRPr b="1"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b="1" lang="en" sz="1000">
                <a:solidFill>
                  <a:schemeClr val="accent1"/>
                </a:solidFill>
                <a:latin typeface="Arial"/>
                <a:ea typeface="Arial"/>
                <a:cs typeface="Arial"/>
                <a:sym typeface="Arial"/>
              </a:rPr>
              <a:t>· </a:t>
            </a:r>
            <a:r>
              <a:rPr b="1" lang="en" sz="1050">
                <a:solidFill>
                  <a:schemeClr val="accent1"/>
                </a:solidFill>
                <a:latin typeface="Calibri"/>
                <a:ea typeface="Calibri"/>
                <a:cs typeface="Calibri"/>
                <a:sym typeface="Calibri"/>
              </a:rPr>
              <a:t>Searching</a:t>
            </a:r>
            <a:r>
              <a:rPr lang="en" sz="1050">
                <a:solidFill>
                  <a:schemeClr val="accent1"/>
                </a:solidFill>
                <a:latin typeface="Calibri"/>
                <a:ea typeface="Calibri"/>
                <a:cs typeface="Calibri"/>
                <a:sym typeface="Calibri"/>
              </a:rPr>
              <a:t>: You can use regex to search for a specific pattern in a text. For example, finding all email addresses in a document.</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b="1" lang="en" sz="1000">
                <a:solidFill>
                  <a:schemeClr val="accent1"/>
                </a:solidFill>
                <a:latin typeface="Arial"/>
                <a:ea typeface="Arial"/>
                <a:cs typeface="Arial"/>
                <a:sym typeface="Arial"/>
              </a:rPr>
              <a:t>· </a:t>
            </a:r>
            <a:r>
              <a:rPr b="1" lang="en" sz="1050">
                <a:solidFill>
                  <a:schemeClr val="accent1"/>
                </a:solidFill>
                <a:latin typeface="Calibri"/>
                <a:ea typeface="Calibri"/>
                <a:cs typeface="Calibri"/>
                <a:sym typeface="Calibri"/>
              </a:rPr>
              <a:t>Replacing</a:t>
            </a:r>
            <a:r>
              <a:rPr lang="en" sz="1050">
                <a:solidFill>
                  <a:schemeClr val="accent1"/>
                </a:solidFill>
                <a:latin typeface="Calibri"/>
                <a:ea typeface="Calibri"/>
                <a:cs typeface="Calibri"/>
                <a:sym typeface="Calibri"/>
              </a:rPr>
              <a:t>: Regex can be used to replace text. For example, changing date formats in a text.</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b="1" lang="en" sz="1000">
                <a:solidFill>
                  <a:schemeClr val="accent1"/>
                </a:solidFill>
                <a:latin typeface="Arial"/>
                <a:ea typeface="Arial"/>
                <a:cs typeface="Arial"/>
                <a:sym typeface="Arial"/>
              </a:rPr>
              <a:t>· </a:t>
            </a:r>
            <a:r>
              <a:rPr b="1" lang="en" sz="1050">
                <a:solidFill>
                  <a:schemeClr val="accent1"/>
                </a:solidFill>
                <a:latin typeface="Calibri"/>
                <a:ea typeface="Calibri"/>
                <a:cs typeface="Calibri"/>
                <a:sym typeface="Calibri"/>
              </a:rPr>
              <a:t>Validating</a:t>
            </a:r>
            <a:r>
              <a:rPr lang="en" sz="1050">
                <a:solidFill>
                  <a:schemeClr val="accent1"/>
                </a:solidFill>
                <a:latin typeface="Calibri"/>
                <a:ea typeface="Calibri"/>
                <a:cs typeface="Calibri"/>
                <a:sym typeface="Calibri"/>
              </a:rPr>
              <a:t>: You can use regex to validate the format of a text. For example, checking if a user input is a valid email address.</a:t>
            </a:r>
            <a:endParaRPr sz="1050">
              <a:solidFill>
                <a:schemeClr val="accent1"/>
              </a:solidFill>
              <a:latin typeface="Calibri"/>
              <a:ea typeface="Calibri"/>
              <a:cs typeface="Calibri"/>
              <a:sym typeface="Calibri"/>
            </a:endParaRPr>
          </a:p>
          <a:p>
            <a:pPr indent="0" lvl="0" marL="0" rtl="0" algn="l">
              <a:spcBef>
                <a:spcPts val="1800"/>
              </a:spcBef>
              <a:spcAft>
                <a:spcPts val="0"/>
              </a:spcAft>
              <a:buNone/>
            </a:pPr>
            <a:r>
              <a:rPr b="1" lang="en" sz="1050">
                <a:solidFill>
                  <a:schemeClr val="accent1"/>
                </a:solidFill>
                <a:latin typeface="Calibri"/>
                <a:ea typeface="Calibri"/>
                <a:cs typeface="Calibri"/>
                <a:sym typeface="Calibri"/>
              </a:rPr>
              <a:t>Regex in Programming Languages and Tools</a:t>
            </a:r>
            <a:endParaRPr b="1"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Regular expressions are implemented in various programming languages such as JavaScript, Python, and Java. They are also used in command-line tools like grep and sed.</a:t>
            </a:r>
            <a:endParaRPr sz="1050">
              <a:solidFill>
                <a:schemeClr val="accent1"/>
              </a:solidFill>
              <a:latin typeface="Calibri"/>
              <a:ea typeface="Calibri"/>
              <a:cs typeface="Calibri"/>
              <a:sym typeface="Calibri"/>
            </a:endParaRPr>
          </a:p>
          <a:p>
            <a:pPr indent="0" lvl="0" marL="0" rtl="0" algn="l">
              <a:spcBef>
                <a:spcPts val="1200"/>
              </a:spcBef>
              <a:spcAft>
                <a:spcPts val="1200"/>
              </a:spcAft>
              <a:buNone/>
            </a:pPr>
            <a:r>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t>Slide 2: Regex Basics - Characters and Metacharacters</a:t>
            </a:r>
            <a:endParaRPr sz="645">
              <a:solidFill>
                <a:srgbClr val="000000"/>
              </a:solidFill>
              <a:latin typeface="Calibri"/>
              <a:ea typeface="Calibri"/>
              <a:cs typeface="Calibri"/>
              <a:sym typeface="Calibri"/>
            </a:endParaRPr>
          </a:p>
          <a:p>
            <a:pPr indent="0" lvl="0" marL="0" rtl="0" algn="l">
              <a:spcBef>
                <a:spcPts val="0"/>
              </a:spcBef>
              <a:spcAft>
                <a:spcPts val="0"/>
              </a:spcAft>
              <a:buSzPts val="990"/>
              <a:buNone/>
            </a:pPr>
            <a:r>
              <a:t/>
            </a:r>
            <a:endParaRPr sz="2880"/>
          </a:p>
        </p:txBody>
      </p:sp>
      <p:sp>
        <p:nvSpPr>
          <p:cNvPr id="73" name="Google Shape;73;p15"/>
          <p:cNvSpPr txBox="1"/>
          <p:nvPr>
            <p:ph idx="1" type="body"/>
          </p:nvPr>
        </p:nvSpPr>
        <p:spPr>
          <a:xfrm>
            <a:off x="0" y="1152475"/>
            <a:ext cx="9144000" cy="54171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800"/>
              </a:spcBef>
              <a:spcAft>
                <a:spcPts val="0"/>
              </a:spcAft>
              <a:buNone/>
            </a:pPr>
            <a:r>
              <a:rPr b="1" lang="en" sz="1050">
                <a:solidFill>
                  <a:schemeClr val="accent1"/>
                </a:solidFill>
                <a:latin typeface="Calibri"/>
                <a:ea typeface="Calibri"/>
                <a:cs typeface="Calibri"/>
                <a:sym typeface="Calibri"/>
              </a:rPr>
              <a:t>Literals</a:t>
            </a:r>
            <a:endParaRPr b="1"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Literals are the simplest characters in regex. They match exactly what they are. For example, the regex a will match all occurrences of the letter a in a text.</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Text: "apple"</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Regex: "a"</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Matches: "a"</a:t>
            </a:r>
            <a:endParaRPr sz="1050">
              <a:solidFill>
                <a:schemeClr val="accent1"/>
              </a:solidFill>
              <a:latin typeface="Calibri"/>
              <a:ea typeface="Calibri"/>
              <a:cs typeface="Calibri"/>
              <a:sym typeface="Calibri"/>
            </a:endParaRPr>
          </a:p>
          <a:p>
            <a:pPr indent="0" lvl="0" marL="0" rtl="0" algn="l">
              <a:spcBef>
                <a:spcPts val="1800"/>
              </a:spcBef>
              <a:spcAft>
                <a:spcPts val="0"/>
              </a:spcAft>
              <a:buNone/>
            </a:pPr>
            <a:r>
              <a:rPr b="1" lang="en" sz="1050">
                <a:solidFill>
                  <a:schemeClr val="accent1"/>
                </a:solidFill>
                <a:latin typeface="Calibri"/>
                <a:ea typeface="Calibri"/>
                <a:cs typeface="Calibri"/>
                <a:sym typeface="Calibri"/>
              </a:rPr>
              <a:t>Metacharacters</a:t>
            </a:r>
            <a:endParaRPr b="1"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Metacharacters have special meanings in regex. Here are some common metacharacters:</a:t>
            </a:r>
            <a:endParaRPr sz="1050">
              <a:solidFill>
                <a:schemeClr val="accent1"/>
              </a:solidFill>
              <a:latin typeface="Calibri"/>
              <a:ea typeface="Calibri"/>
              <a:cs typeface="Calibri"/>
              <a:sym typeface="Calibri"/>
            </a:endParaRPr>
          </a:p>
          <a:p>
            <a:pPr indent="-228600" lvl="0" marL="457200" rtl="0" algn="l">
              <a:spcBef>
                <a:spcPts val="12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Matches any character except newline. For example, a.b can match “acb”, “a2b”, “a$b”, etc.</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Matches the start of a line. For example, ^a will match any “a” at the start of a line.</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Matches the end of a line. For example, a$ will match any “a” at the end of a line.</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Matches 0 or more repetitions of the preceding character. For example, a* can match “”, “a”, “aa”, “aaa”, etc.</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Matches 1 or more repetitions of the preceding character. For example, a+ can match “a”, “aa”, “aaa”, etc., but not “”.</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Makes the preceding character optional. For example, a? can match “” or “a”.</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Acts like a boolean OR. Matches the pattern before or the pattern after it. For example, a|b can match “a” or “b”.</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Defines a group that you can apply other metacharacters to. For example, (ab)* can match “”, “ab”, “abab”, etc.</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Defines a character set. Matches any character in the set. For example, [ab] can match “a” or “b”.</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 Matches a specific number of occurrences of the preceding character. For example, a{3} matches exactly “aaa”.</a:t>
            </a:r>
            <a:endParaRPr sz="1050">
              <a:solidFill>
                <a:schemeClr val="accent1"/>
              </a:solidFill>
              <a:latin typeface="Calibri"/>
              <a:ea typeface="Calibri"/>
              <a:cs typeface="Calibri"/>
              <a:sym typeface="Calibri"/>
            </a:endParaRPr>
          </a:p>
          <a:p>
            <a:pPr indent="0" lvl="0" marL="0" rtl="0" algn="l">
              <a:spcBef>
                <a:spcPts val="500"/>
              </a:spcBef>
              <a:spcAft>
                <a:spcPts val="1200"/>
              </a:spcAft>
              <a:buNone/>
            </a:pPr>
            <a:r>
              <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3: Special Characters in Regex</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79" name="Google Shape;79;p16"/>
          <p:cNvSpPr txBox="1"/>
          <p:nvPr>
            <p:ph idx="1" type="body"/>
          </p:nvPr>
        </p:nvSpPr>
        <p:spPr>
          <a:xfrm>
            <a:off x="0" y="1152475"/>
            <a:ext cx="9144000" cy="60522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800"/>
              </a:spcBef>
              <a:spcAft>
                <a:spcPts val="0"/>
              </a:spcAft>
              <a:buNone/>
            </a:pPr>
            <a:r>
              <a:rPr b="1" lang="en" sz="1050">
                <a:solidFill>
                  <a:srgbClr val="000000"/>
                </a:solidFill>
                <a:latin typeface="Calibri"/>
                <a:ea typeface="Calibri"/>
                <a:cs typeface="Calibri"/>
                <a:sym typeface="Calibri"/>
              </a:rPr>
              <a:t>Dot (.)</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The dot . is a special character in regex that matches any character except for a newline. For example, the regex a.b will match “axb”, “a2b”, “a$b”, and so on.</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Text: "axb a2b a$b"</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Regex: "a.b"</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Matches: "axb", "a2b", "a$b"</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Caret (^)</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The caret ^ is a special character that matches the start of a string. For example, the regex ^a will match any string that starts with “a”.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Text: "apple banana apricot"</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Regex: "^a"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Matches: "apple", "apricot"</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Dollar Sign ($)</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The dollar sign $ is a special character that matches the end of a string. For example, the regex a$ will match any string that ends with “a”.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Text: "banana spa"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Regex: "a$"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Matches: "spa"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These special characters are fundamental to regex and are used in many regex patterns.</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4: Using Character Classes</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85" name="Google Shape;85;p17"/>
          <p:cNvSpPr txBox="1"/>
          <p:nvPr>
            <p:ph idx="1" type="body"/>
          </p:nvPr>
        </p:nvSpPr>
        <p:spPr>
          <a:xfrm>
            <a:off x="0" y="1152475"/>
            <a:ext cx="9144000" cy="62058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800"/>
              </a:spcBef>
              <a:spcAft>
                <a:spcPts val="0"/>
              </a:spcAft>
              <a:buNone/>
            </a:pPr>
            <a:r>
              <a:rPr b="1" lang="en" sz="1050">
                <a:solidFill>
                  <a:schemeClr val="accent1"/>
                </a:solidFill>
                <a:latin typeface="Calibri"/>
                <a:ea typeface="Calibri"/>
                <a:cs typeface="Calibri"/>
                <a:sym typeface="Calibri"/>
              </a:rPr>
              <a:t>Predefined Character Classes</a:t>
            </a:r>
            <a:endParaRPr b="1"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In regex, there are predefined character classes that match specific types of characters:</a:t>
            </a:r>
            <a:endParaRPr sz="1050">
              <a:solidFill>
                <a:schemeClr val="accent1"/>
              </a:solidFill>
              <a:latin typeface="Calibri"/>
              <a:ea typeface="Calibri"/>
              <a:cs typeface="Calibri"/>
              <a:sym typeface="Calibri"/>
            </a:endParaRPr>
          </a:p>
          <a:p>
            <a:pPr indent="-228600" lvl="0" marL="457200" rtl="0" algn="l">
              <a:spcBef>
                <a:spcPts val="12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\d: Matches any digit (0-9).</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\D: Matches any non-digit character.</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\w: Matches any word character (a-z, A-Z, 0-9, _).</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\W: Matches any non-word character.</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\s: Matches any whitespace character (spaces, tabs, line breaks).</a:t>
            </a:r>
            <a:endParaRPr sz="1050">
              <a:solidFill>
                <a:schemeClr val="accent1"/>
              </a:solidFill>
              <a:latin typeface="Calibri"/>
              <a:ea typeface="Calibri"/>
              <a:cs typeface="Calibri"/>
              <a:sym typeface="Calibri"/>
            </a:endParaRPr>
          </a:p>
          <a:p>
            <a:pPr indent="-228600" lvl="0" marL="457200" rtl="0" algn="l">
              <a:spcBef>
                <a:spcPts val="500"/>
              </a:spcBef>
              <a:spcAft>
                <a:spcPts val="0"/>
              </a:spcAft>
              <a:buNone/>
            </a:pPr>
            <a:r>
              <a:rPr lang="en" sz="1000">
                <a:solidFill>
                  <a:schemeClr val="accent1"/>
                </a:solidFill>
                <a:latin typeface="Arial"/>
                <a:ea typeface="Arial"/>
                <a:cs typeface="Arial"/>
                <a:sym typeface="Arial"/>
              </a:rPr>
              <a:t>· </a:t>
            </a:r>
            <a:r>
              <a:rPr lang="en" sz="1050">
                <a:solidFill>
                  <a:schemeClr val="accent1"/>
                </a:solidFill>
                <a:latin typeface="Calibri"/>
                <a:ea typeface="Calibri"/>
                <a:cs typeface="Calibri"/>
                <a:sym typeface="Calibri"/>
              </a:rPr>
              <a:t>\S: Matches any non-whitespace character.</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For example, the regex \d+ will match one or more digits in a string.</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Text: "I have 12 apples and 10 oranges."</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Regex: "\d+"</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Matches: "12", "10"</a:t>
            </a:r>
            <a:endParaRPr sz="1050">
              <a:solidFill>
                <a:schemeClr val="accent1"/>
              </a:solidFill>
              <a:latin typeface="Calibri"/>
              <a:ea typeface="Calibri"/>
              <a:cs typeface="Calibri"/>
              <a:sym typeface="Calibri"/>
            </a:endParaRPr>
          </a:p>
          <a:p>
            <a:pPr indent="0" lvl="0" marL="0" rtl="0" algn="l">
              <a:spcBef>
                <a:spcPts val="1800"/>
              </a:spcBef>
              <a:spcAft>
                <a:spcPts val="0"/>
              </a:spcAft>
              <a:buNone/>
            </a:pPr>
            <a:r>
              <a:rPr b="1" lang="en" sz="1050">
                <a:solidFill>
                  <a:schemeClr val="accent1"/>
                </a:solidFill>
                <a:latin typeface="Calibri"/>
                <a:ea typeface="Calibri"/>
                <a:cs typeface="Calibri"/>
                <a:sym typeface="Calibri"/>
              </a:rPr>
              <a:t>Custom Character Classes</a:t>
            </a:r>
            <a:endParaRPr b="1"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You can also define your own character classes using square brackets []. For example, [a-z] matches any lowercase letter, and [123] matches any digit 1, 2, or 3.</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Text: "Hello, World!"</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Regex: "[a-z]"</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Matches: "e", "l", "l", "o", "o", "r", "l", "d"</a:t>
            </a:r>
            <a:endParaRPr sz="1050">
              <a:solidFill>
                <a:schemeClr val="accent1"/>
              </a:solidFill>
              <a:latin typeface="Calibri"/>
              <a:ea typeface="Calibri"/>
              <a:cs typeface="Calibri"/>
              <a:sym typeface="Calibri"/>
            </a:endParaRPr>
          </a:p>
          <a:p>
            <a:pPr indent="0" lvl="0" marL="0" rtl="0" algn="l">
              <a:spcBef>
                <a:spcPts val="1200"/>
              </a:spcBef>
              <a:spcAft>
                <a:spcPts val="0"/>
              </a:spcAft>
              <a:buNone/>
            </a:pPr>
            <a:r>
              <a:rPr lang="en" sz="1050">
                <a:solidFill>
                  <a:schemeClr val="accent1"/>
                </a:solidFill>
                <a:latin typeface="Calibri"/>
                <a:ea typeface="Calibri"/>
                <a:cs typeface="Calibri"/>
                <a:sym typeface="Calibri"/>
              </a:rPr>
              <a:t>Character classes are a powerful tool in regex that allow you to match specific sets of characters.</a:t>
            </a:r>
            <a:endParaRPr sz="1050">
              <a:solidFill>
                <a:schemeClr val="accent1"/>
              </a:solidFill>
              <a:latin typeface="Calibri"/>
              <a:ea typeface="Calibri"/>
              <a:cs typeface="Calibri"/>
              <a:sym typeface="Calibri"/>
            </a:endParaRPr>
          </a:p>
          <a:p>
            <a:pPr indent="0" lvl="0" marL="0" rtl="0" algn="l">
              <a:spcBef>
                <a:spcPts val="1200"/>
              </a:spcBef>
              <a:spcAft>
                <a:spcPts val="1200"/>
              </a:spcAft>
              <a:buNone/>
            </a:pPr>
            <a:r>
              <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5: Quantifiers - Specifying Quantity</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91" name="Google Shape;91;p18"/>
          <p:cNvSpPr txBox="1"/>
          <p:nvPr>
            <p:ph idx="1" type="body"/>
          </p:nvPr>
        </p:nvSpPr>
        <p:spPr>
          <a:xfrm>
            <a:off x="0" y="1152475"/>
            <a:ext cx="9144000" cy="58917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800"/>
              </a:spcBef>
              <a:spcAft>
                <a:spcPts val="0"/>
              </a:spcAft>
              <a:buNone/>
            </a:pPr>
            <a:r>
              <a:rPr b="1" lang="en" sz="1050">
                <a:solidFill>
                  <a:srgbClr val="000000"/>
                </a:solidFill>
                <a:latin typeface="Calibri"/>
                <a:ea typeface="Calibri"/>
                <a:cs typeface="Calibri"/>
                <a:sym typeface="Calibri"/>
              </a:rPr>
              <a:t>Quantifiers</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Quantifiers in regex specify how many instances of a character, group, or character class must be present in the input for a match to be found. Here are some common quantifiers:</a:t>
            </a:r>
            <a:endParaRPr sz="1050">
              <a:solidFill>
                <a:srgbClr val="000000"/>
              </a:solidFill>
              <a:latin typeface="Calibri"/>
              <a:ea typeface="Calibri"/>
              <a:cs typeface="Calibri"/>
              <a:sym typeface="Calibri"/>
            </a:endParaRPr>
          </a:p>
          <a:p>
            <a:pPr indent="-228600" lvl="0" marL="457200" rtl="0" algn="l">
              <a:spcBef>
                <a:spcPts val="1200"/>
              </a:spcBef>
              <a:spcAft>
                <a:spcPts val="0"/>
              </a:spcAft>
              <a:buNone/>
            </a:pPr>
            <a:r>
              <a:rPr lang="en" sz="1000">
                <a:solidFill>
                  <a:srgbClr val="000000"/>
                </a:solidFill>
                <a:latin typeface="Arial"/>
                <a:ea typeface="Arial"/>
                <a:cs typeface="Arial"/>
                <a:sym typeface="Arial"/>
              </a:rPr>
              <a:t>· </a:t>
            </a:r>
            <a:r>
              <a:rPr lang="en" sz="1050">
                <a:solidFill>
                  <a:srgbClr val="000000"/>
                </a:solidFill>
                <a:latin typeface="Calibri"/>
                <a:ea typeface="Calibri"/>
                <a:cs typeface="Calibri"/>
                <a:sym typeface="Calibri"/>
              </a:rPr>
              <a:t>*: Matches 0 or more repetitions of the preceding character. For example, a* can match “”, “a”, “aa”, “aaa”, etc.</a:t>
            </a:r>
            <a:endParaRPr sz="1050">
              <a:solidFill>
                <a:srgbClr val="000000"/>
              </a:solidFill>
              <a:latin typeface="Calibri"/>
              <a:ea typeface="Calibri"/>
              <a:cs typeface="Calibri"/>
              <a:sym typeface="Calibri"/>
            </a:endParaRPr>
          </a:p>
          <a:p>
            <a:pPr indent="-228600" lvl="0" marL="457200" rtl="0" algn="l">
              <a:spcBef>
                <a:spcPts val="500"/>
              </a:spcBef>
              <a:spcAft>
                <a:spcPts val="0"/>
              </a:spcAft>
              <a:buNone/>
            </a:pPr>
            <a:r>
              <a:rPr lang="en" sz="1000">
                <a:solidFill>
                  <a:srgbClr val="000000"/>
                </a:solidFill>
                <a:latin typeface="Arial"/>
                <a:ea typeface="Arial"/>
                <a:cs typeface="Arial"/>
                <a:sym typeface="Arial"/>
              </a:rPr>
              <a:t>· </a:t>
            </a:r>
            <a:r>
              <a:rPr lang="en" sz="1050">
                <a:solidFill>
                  <a:srgbClr val="000000"/>
                </a:solidFill>
                <a:latin typeface="Calibri"/>
                <a:ea typeface="Calibri"/>
                <a:cs typeface="Calibri"/>
                <a:sym typeface="Calibri"/>
              </a:rPr>
              <a:t>+: Matches 1 or more repetitions of the preceding character. For example, a+ can match “a”, “aa”, “aaa”, etc., but not “”.</a:t>
            </a:r>
            <a:endParaRPr sz="1050">
              <a:solidFill>
                <a:srgbClr val="000000"/>
              </a:solidFill>
              <a:latin typeface="Calibri"/>
              <a:ea typeface="Calibri"/>
              <a:cs typeface="Calibri"/>
              <a:sym typeface="Calibri"/>
            </a:endParaRPr>
          </a:p>
          <a:p>
            <a:pPr indent="-228600" lvl="0" marL="457200" rtl="0" algn="l">
              <a:spcBef>
                <a:spcPts val="500"/>
              </a:spcBef>
              <a:spcAft>
                <a:spcPts val="0"/>
              </a:spcAft>
              <a:buNone/>
            </a:pPr>
            <a:r>
              <a:rPr lang="en" sz="1000">
                <a:solidFill>
                  <a:srgbClr val="000000"/>
                </a:solidFill>
                <a:latin typeface="Arial"/>
                <a:ea typeface="Arial"/>
                <a:cs typeface="Arial"/>
                <a:sym typeface="Arial"/>
              </a:rPr>
              <a:t>· </a:t>
            </a:r>
            <a:r>
              <a:rPr lang="en" sz="1050">
                <a:solidFill>
                  <a:srgbClr val="000000"/>
                </a:solidFill>
                <a:latin typeface="Calibri"/>
                <a:ea typeface="Calibri"/>
                <a:cs typeface="Calibri"/>
                <a:sym typeface="Calibri"/>
              </a:rPr>
              <a:t>?: Makes the preceding character optional. For example, a? can match “” or “a”.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Text: "aaab aaaab aab"</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Regex: "a*b"</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Matches: "aaab", "aaaab", "aab"</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Exact Quantity</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You can specify an exact quantity or a range of quantities using {}:</a:t>
            </a:r>
            <a:endParaRPr sz="1050">
              <a:solidFill>
                <a:srgbClr val="000000"/>
              </a:solidFill>
              <a:latin typeface="Calibri"/>
              <a:ea typeface="Calibri"/>
              <a:cs typeface="Calibri"/>
              <a:sym typeface="Calibri"/>
            </a:endParaRPr>
          </a:p>
          <a:p>
            <a:pPr indent="-228600" lvl="0" marL="457200" rtl="0" algn="l">
              <a:spcBef>
                <a:spcPts val="1200"/>
              </a:spcBef>
              <a:spcAft>
                <a:spcPts val="0"/>
              </a:spcAft>
              <a:buNone/>
            </a:pPr>
            <a:r>
              <a:rPr lang="en" sz="1000">
                <a:solidFill>
                  <a:srgbClr val="000000"/>
                </a:solidFill>
                <a:latin typeface="Arial"/>
                <a:ea typeface="Arial"/>
                <a:cs typeface="Arial"/>
                <a:sym typeface="Arial"/>
              </a:rPr>
              <a:t>· </a:t>
            </a:r>
            <a:r>
              <a:rPr lang="en" sz="1050">
                <a:solidFill>
                  <a:srgbClr val="000000"/>
                </a:solidFill>
                <a:latin typeface="Calibri"/>
                <a:ea typeface="Calibri"/>
                <a:cs typeface="Calibri"/>
                <a:sym typeface="Calibri"/>
              </a:rPr>
              <a:t>{n}: Matches exactly n repetitions of the preceding character. For example, a{3} matches exactly “aaa”.</a:t>
            </a:r>
            <a:endParaRPr sz="1050">
              <a:solidFill>
                <a:srgbClr val="000000"/>
              </a:solidFill>
              <a:latin typeface="Calibri"/>
              <a:ea typeface="Calibri"/>
              <a:cs typeface="Calibri"/>
              <a:sym typeface="Calibri"/>
            </a:endParaRPr>
          </a:p>
          <a:p>
            <a:pPr indent="-228600" lvl="0" marL="457200" rtl="0" algn="l">
              <a:spcBef>
                <a:spcPts val="500"/>
              </a:spcBef>
              <a:spcAft>
                <a:spcPts val="0"/>
              </a:spcAft>
              <a:buNone/>
            </a:pPr>
            <a:r>
              <a:rPr lang="en" sz="1000">
                <a:solidFill>
                  <a:srgbClr val="000000"/>
                </a:solidFill>
                <a:latin typeface="Arial"/>
                <a:ea typeface="Arial"/>
                <a:cs typeface="Arial"/>
                <a:sym typeface="Arial"/>
              </a:rPr>
              <a:t>· </a:t>
            </a:r>
            <a:r>
              <a:rPr lang="en" sz="1050">
                <a:solidFill>
                  <a:srgbClr val="000000"/>
                </a:solidFill>
                <a:latin typeface="Calibri"/>
                <a:ea typeface="Calibri"/>
                <a:cs typeface="Calibri"/>
                <a:sym typeface="Calibri"/>
              </a:rPr>
              <a:t>{n,m}: Matches between n and m repetitions of the preceding character. For example, a{2,4} matches “aa”, “aaa”, or “aaaa”.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Text: "aaab aaaab aab"</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Regex: "a{3}b"</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Matches: "aaab", "aaaab"</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Quantifiers are a powerful tool in regex that allow you to match specific quantities of characters.</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6: Grouping and Capturing Data</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3978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200"/>
              </a:spcBef>
              <a:spcAft>
                <a:spcPts val="0"/>
              </a:spcAft>
              <a:buNone/>
            </a:pPr>
            <a:r>
              <a:rPr lang="en" sz="1050">
                <a:solidFill>
                  <a:srgbClr val="000000"/>
                </a:solidFill>
                <a:latin typeface="Calibri"/>
                <a:ea typeface="Calibri"/>
                <a:cs typeface="Calibri"/>
                <a:sym typeface="Calibri"/>
              </a:rPr>
              <a:t>In regular expressions, parentheses () are used for two main purposes: </a:t>
            </a:r>
            <a:r>
              <a:rPr b="1" lang="en" sz="1050">
                <a:solidFill>
                  <a:srgbClr val="000000"/>
                </a:solidFill>
                <a:latin typeface="Calibri"/>
                <a:ea typeface="Calibri"/>
                <a:cs typeface="Calibri"/>
                <a:sym typeface="Calibri"/>
              </a:rPr>
              <a:t>grouping</a:t>
            </a:r>
            <a:r>
              <a:rPr lang="en" sz="1050">
                <a:solidFill>
                  <a:srgbClr val="000000"/>
                </a:solidFill>
                <a:latin typeface="Calibri"/>
                <a:ea typeface="Calibri"/>
                <a:cs typeface="Calibri"/>
                <a:sym typeface="Calibri"/>
              </a:rPr>
              <a:t> and </a:t>
            </a:r>
            <a:r>
              <a:rPr b="1" lang="en" sz="1050">
                <a:solidFill>
                  <a:srgbClr val="000000"/>
                </a:solidFill>
                <a:latin typeface="Calibri"/>
                <a:ea typeface="Calibri"/>
                <a:cs typeface="Calibri"/>
                <a:sym typeface="Calibri"/>
              </a:rPr>
              <a:t>capturing</a:t>
            </a:r>
            <a:r>
              <a:rPr lang="en" sz="1050">
                <a:solidFill>
                  <a:srgbClr val="000000"/>
                </a:solidFill>
                <a:latin typeface="Calibri"/>
                <a:ea typeface="Calibri"/>
                <a:cs typeface="Calibri"/>
                <a:sym typeface="Calibri"/>
              </a:rPr>
              <a:t>.</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Grouping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Grouping is a way to treat multiple characters as a single unit. It’s useful when you want to apply a quantifier to a group of characters, rather than just one. For example, the pattern (ab){2} will match the string “abab”, treating “ab” as a single unit.</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Capturing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Capturing, on the other hand, is a way to extract or remember a part of the matched string for use later. When a part of the pattern is enclosed in parentheses, the corresponding part of the matched string is “captured” and can be referred to later. For example, in the pattern (a)b\1, the \1 refers back to the first captured group, which is “a”. So this pattern will match the string “aba”.</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In summary, parentheses in regular expressions provide a powerful tool for both structuring your patterns and extracting useful information from the strings you’re working with.</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7: Greedy vs. Lazy Matching</a:t>
            </a:r>
            <a:endParaRPr sz="105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0" y="1152475"/>
            <a:ext cx="9144000" cy="41415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200"/>
              </a:spcBef>
              <a:spcAft>
                <a:spcPts val="0"/>
              </a:spcAft>
              <a:buNone/>
            </a:pPr>
            <a:r>
              <a:rPr lang="en" sz="1050">
                <a:solidFill>
                  <a:srgbClr val="000000"/>
                </a:solidFill>
                <a:latin typeface="Calibri"/>
                <a:ea typeface="Calibri"/>
                <a:cs typeface="Calibri"/>
                <a:sym typeface="Calibri"/>
              </a:rPr>
              <a:t>In regular expressions, there are two types of quantifier matching: </a:t>
            </a:r>
            <a:r>
              <a:rPr b="1" lang="en" sz="1050">
                <a:solidFill>
                  <a:srgbClr val="000000"/>
                </a:solidFill>
                <a:latin typeface="Calibri"/>
                <a:ea typeface="Calibri"/>
                <a:cs typeface="Calibri"/>
                <a:sym typeface="Calibri"/>
              </a:rPr>
              <a:t>greedy</a:t>
            </a:r>
            <a:r>
              <a:rPr lang="en" sz="1050">
                <a:solidFill>
                  <a:srgbClr val="000000"/>
                </a:solidFill>
                <a:latin typeface="Calibri"/>
                <a:ea typeface="Calibri"/>
                <a:cs typeface="Calibri"/>
                <a:sym typeface="Calibri"/>
              </a:rPr>
              <a:t> and </a:t>
            </a:r>
            <a:r>
              <a:rPr b="1" lang="en" sz="1050">
                <a:solidFill>
                  <a:srgbClr val="000000"/>
                </a:solidFill>
                <a:latin typeface="Calibri"/>
                <a:ea typeface="Calibri"/>
                <a:cs typeface="Calibri"/>
                <a:sym typeface="Calibri"/>
              </a:rPr>
              <a:t>lazy</a:t>
            </a:r>
            <a:r>
              <a:rPr lang="en" sz="1050">
                <a:solidFill>
                  <a:srgbClr val="000000"/>
                </a:solidFill>
                <a:latin typeface="Calibri"/>
                <a:ea typeface="Calibri"/>
                <a:cs typeface="Calibri"/>
                <a:sym typeface="Calibri"/>
              </a:rPr>
              <a:t>.</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Greedy Matching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By default, quantifiers in regular expressions are </a:t>
            </a:r>
            <a:r>
              <a:rPr b="1" lang="en" sz="1050">
                <a:solidFill>
                  <a:srgbClr val="000000"/>
                </a:solidFill>
                <a:latin typeface="Calibri"/>
                <a:ea typeface="Calibri"/>
                <a:cs typeface="Calibri"/>
                <a:sym typeface="Calibri"/>
              </a:rPr>
              <a:t>greedy</a:t>
            </a:r>
            <a:r>
              <a:rPr lang="en" sz="1050">
                <a:solidFill>
                  <a:srgbClr val="000000"/>
                </a:solidFill>
                <a:latin typeface="Calibri"/>
                <a:ea typeface="Calibri"/>
                <a:cs typeface="Calibri"/>
                <a:sym typeface="Calibri"/>
              </a:rPr>
              <a:t>. This means they match as much as they can, as long as the overall pattern can still match. For example, given the string “123abc456” and the pattern \d+, the match will be “123456”, because \d+ matches as many digits as possible.</a:t>
            </a:r>
            <a:endParaRPr sz="1050">
              <a:solidFill>
                <a:srgbClr val="000000"/>
              </a:solidFill>
              <a:latin typeface="Calibri"/>
              <a:ea typeface="Calibri"/>
              <a:cs typeface="Calibri"/>
              <a:sym typeface="Calibri"/>
            </a:endParaRPr>
          </a:p>
          <a:p>
            <a:pPr indent="0" lvl="0" marL="0" rtl="0" algn="l">
              <a:spcBef>
                <a:spcPts val="1800"/>
              </a:spcBef>
              <a:spcAft>
                <a:spcPts val="0"/>
              </a:spcAft>
              <a:buNone/>
            </a:pPr>
            <a:r>
              <a:rPr b="1" lang="en" sz="1050">
                <a:solidFill>
                  <a:srgbClr val="000000"/>
                </a:solidFill>
                <a:latin typeface="Calibri"/>
                <a:ea typeface="Calibri"/>
                <a:cs typeface="Calibri"/>
                <a:sym typeface="Calibri"/>
              </a:rPr>
              <a:t>Lazy Matching</a:t>
            </a:r>
            <a:endParaRPr b="1"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Lazy matching, on the other hand, matches as little as possible. This is achieved by adding a ? after the quantifier. For example, given the same string “123abc456” and the pattern \d+?, the match will be “1”, because \d+? matches as few digits as possible.</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Here are some examples to illustrate the difference:</a:t>
            </a:r>
            <a:endParaRPr sz="1050">
              <a:solidFill>
                <a:srgbClr val="000000"/>
              </a:solidFill>
              <a:latin typeface="Calibri"/>
              <a:ea typeface="Calibri"/>
              <a:cs typeface="Calibri"/>
              <a:sym typeface="Calibri"/>
            </a:endParaRPr>
          </a:p>
          <a:p>
            <a:pPr indent="-228600" lvl="0" marL="457200" rtl="0" algn="l">
              <a:spcBef>
                <a:spcPts val="1200"/>
              </a:spcBef>
              <a:spcAft>
                <a:spcPts val="0"/>
              </a:spcAft>
              <a:buNone/>
            </a:pPr>
            <a:r>
              <a:rPr b="1" lang="en" sz="1000">
                <a:solidFill>
                  <a:srgbClr val="000000"/>
                </a:solidFill>
                <a:latin typeface="Arial"/>
                <a:ea typeface="Arial"/>
                <a:cs typeface="Arial"/>
                <a:sym typeface="Arial"/>
              </a:rPr>
              <a:t>· </a:t>
            </a:r>
            <a:r>
              <a:rPr b="1" lang="en" sz="1050">
                <a:solidFill>
                  <a:srgbClr val="000000"/>
                </a:solidFill>
                <a:latin typeface="Calibri"/>
                <a:ea typeface="Calibri"/>
                <a:cs typeface="Calibri"/>
                <a:sym typeface="Calibri"/>
              </a:rPr>
              <a:t>Greedy</a:t>
            </a:r>
            <a:r>
              <a:rPr lang="en" sz="1050">
                <a:solidFill>
                  <a:srgbClr val="000000"/>
                </a:solidFill>
                <a:latin typeface="Calibri"/>
                <a:ea typeface="Calibri"/>
                <a:cs typeface="Calibri"/>
                <a:sym typeface="Calibri"/>
              </a:rPr>
              <a:t>: Given the string “abcabcabc” and the pattern a.*c, the match will be the entire string “abcabcabc”, because .* matches as many characters as possible.</a:t>
            </a:r>
            <a:endParaRPr sz="1050">
              <a:solidFill>
                <a:srgbClr val="000000"/>
              </a:solidFill>
              <a:latin typeface="Calibri"/>
              <a:ea typeface="Calibri"/>
              <a:cs typeface="Calibri"/>
              <a:sym typeface="Calibri"/>
            </a:endParaRPr>
          </a:p>
          <a:p>
            <a:pPr indent="-228600" lvl="0" marL="457200" rtl="0" algn="l">
              <a:spcBef>
                <a:spcPts val="500"/>
              </a:spcBef>
              <a:spcAft>
                <a:spcPts val="0"/>
              </a:spcAft>
              <a:buNone/>
            </a:pPr>
            <a:r>
              <a:rPr b="1" lang="en" sz="1000">
                <a:solidFill>
                  <a:srgbClr val="000000"/>
                </a:solidFill>
                <a:latin typeface="Arial"/>
                <a:ea typeface="Arial"/>
                <a:cs typeface="Arial"/>
                <a:sym typeface="Arial"/>
              </a:rPr>
              <a:t>· </a:t>
            </a:r>
            <a:r>
              <a:rPr b="1" lang="en" sz="1050">
                <a:solidFill>
                  <a:srgbClr val="000000"/>
                </a:solidFill>
                <a:latin typeface="Calibri"/>
                <a:ea typeface="Calibri"/>
                <a:cs typeface="Calibri"/>
                <a:sym typeface="Calibri"/>
              </a:rPr>
              <a:t>Lazy</a:t>
            </a:r>
            <a:r>
              <a:rPr lang="en" sz="1050">
                <a:solidFill>
                  <a:srgbClr val="000000"/>
                </a:solidFill>
                <a:latin typeface="Calibri"/>
                <a:ea typeface="Calibri"/>
                <a:cs typeface="Calibri"/>
                <a:sym typeface="Calibri"/>
              </a:rPr>
              <a:t>: Given the same string “abcabcabc” and the pattern a.*?c, the match will be just the first “abc”, because .*? matches as few characters as possible.</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In summary, whether to use greedy or lazy matching depends on whether you want to match as much as possible or as little as possible. Understanding the difference between these two types of matching is crucial for writing effective regular expressions.</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Slide 8: Practical Application - Validating an Email Address</a:t>
            </a:r>
            <a:endParaRPr sz="444">
              <a:solidFill>
                <a:srgbClr val="000000"/>
              </a:solidFill>
              <a:latin typeface="Calibri"/>
              <a:ea typeface="Calibri"/>
              <a:cs typeface="Calibri"/>
              <a:sym typeface="Calibri"/>
            </a:endParaRPr>
          </a:p>
          <a:p>
            <a:pPr indent="0" lvl="0" marL="0" rtl="0" algn="l">
              <a:spcBef>
                <a:spcPts val="0"/>
              </a:spcBef>
              <a:spcAft>
                <a:spcPts val="0"/>
              </a:spcAft>
              <a:buSzPts val="990"/>
              <a:buNone/>
            </a:pPr>
            <a:r>
              <a:t/>
            </a:r>
            <a:endParaRPr sz="2880"/>
          </a:p>
        </p:txBody>
      </p:sp>
      <p:sp>
        <p:nvSpPr>
          <p:cNvPr id="109" name="Google Shape;109;p21"/>
          <p:cNvSpPr txBox="1"/>
          <p:nvPr>
            <p:ph idx="1" type="body"/>
          </p:nvPr>
        </p:nvSpPr>
        <p:spPr>
          <a:xfrm>
            <a:off x="0" y="1152475"/>
            <a:ext cx="9320700" cy="4019400"/>
          </a:xfrm>
          <a:prstGeom prst="rect">
            <a:avLst/>
          </a:prstGeom>
          <a:solidFill>
            <a:schemeClr val="dk1"/>
          </a:solidFill>
        </p:spPr>
        <p:txBody>
          <a:bodyPr anchorCtr="0" anchor="t" bIns="91425" lIns="91425" spcFirstLastPara="1" rIns="91425" wrap="square" tIns="91425">
            <a:spAutoFit/>
          </a:bodyPr>
          <a:lstStyle/>
          <a:p>
            <a:pPr indent="0" lvl="0" marL="0" rtl="0" algn="l">
              <a:spcBef>
                <a:spcPts val="1200"/>
              </a:spcBef>
              <a:spcAft>
                <a:spcPts val="0"/>
              </a:spcAft>
              <a:buNone/>
            </a:pPr>
            <a:r>
              <a:rPr lang="en" sz="1050">
                <a:solidFill>
                  <a:srgbClr val="000000"/>
                </a:solidFill>
                <a:latin typeface="Calibri"/>
                <a:ea typeface="Calibri"/>
                <a:cs typeface="Calibri"/>
                <a:sym typeface="Calibri"/>
              </a:rPr>
              <a:t>Validating an email address is a common use case for regular expressions. Let’s walk through constructing a regex pattern for this purpose.</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A basic email address consists of a local part, an ‘@’ symbol, and a domain part. We’ll need to use a combination of character classes, quantifiers, and grouping to construct our pattern.</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Here’s a simple example:</a:t>
            </a:r>
            <a:endParaRPr sz="1050">
              <a:solidFill>
                <a:srgbClr val="000000"/>
              </a:solidFill>
              <a:latin typeface="Calibri"/>
              <a:ea typeface="Calibri"/>
              <a:cs typeface="Calibri"/>
              <a:sym typeface="Calibri"/>
            </a:endParaRPr>
          </a:p>
          <a:p>
            <a:pPr indent="-295275" lvl="0" marL="457200" rtl="0" algn="l">
              <a:spcBef>
                <a:spcPts val="120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^[a-zA-Z0-9._%+-]+@[a-zA-Z0-9.-]+\.[a-zA-Z]{2,}$</a:t>
            </a:r>
            <a:endParaRPr sz="1050">
              <a:solidFill>
                <a:srgbClr val="000000"/>
              </a:solidFill>
              <a:latin typeface="Calibri"/>
              <a:ea typeface="Calibri"/>
              <a:cs typeface="Calibri"/>
              <a:sym typeface="Calibri"/>
            </a:endParaRPr>
          </a:p>
          <a:p>
            <a:pPr indent="-295275" lvl="0" marL="457200" rtl="0" algn="l">
              <a:spcBef>
                <a:spcPts val="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Let’s break it down:</a:t>
            </a:r>
            <a:endParaRPr sz="1050">
              <a:solidFill>
                <a:srgbClr val="000000"/>
              </a:solidFill>
              <a:latin typeface="Calibri"/>
              <a:ea typeface="Calibri"/>
              <a:cs typeface="Calibri"/>
              <a:sym typeface="Calibri"/>
            </a:endParaRPr>
          </a:p>
          <a:p>
            <a:pPr indent="-295275" lvl="0" marL="457200" rtl="0" algn="l">
              <a:spcBef>
                <a:spcPts val="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 and $ are start and end of line anchors. They ensure the entire string must match the pattern.</a:t>
            </a:r>
            <a:endParaRPr sz="1050">
              <a:solidFill>
                <a:srgbClr val="000000"/>
              </a:solidFill>
              <a:latin typeface="Calibri"/>
              <a:ea typeface="Calibri"/>
              <a:cs typeface="Calibri"/>
              <a:sym typeface="Calibri"/>
            </a:endParaRPr>
          </a:p>
          <a:p>
            <a:pPr indent="-295275" lvl="0" marL="457200" rtl="0" algn="l">
              <a:spcBef>
                <a:spcPts val="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[a-zA-Z0-9._%+-]+ matches the local part of the email. This part can contain alphanumeric characters, dots, underscores, percent signs, plus signs, and hyphens. The + quantifier means one or more of these characters.</a:t>
            </a:r>
            <a:endParaRPr sz="1050">
              <a:solidFill>
                <a:srgbClr val="000000"/>
              </a:solidFill>
              <a:latin typeface="Calibri"/>
              <a:ea typeface="Calibri"/>
              <a:cs typeface="Calibri"/>
              <a:sym typeface="Calibri"/>
            </a:endParaRPr>
          </a:p>
          <a:p>
            <a:pPr indent="-295275" lvl="0" marL="457200" rtl="0" algn="l">
              <a:spcBef>
                <a:spcPts val="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 is a literal character that matches the ‘@’ symbol in the email.</a:t>
            </a:r>
            <a:endParaRPr sz="1050">
              <a:solidFill>
                <a:srgbClr val="000000"/>
              </a:solidFill>
              <a:latin typeface="Calibri"/>
              <a:ea typeface="Calibri"/>
              <a:cs typeface="Calibri"/>
              <a:sym typeface="Calibri"/>
            </a:endParaRPr>
          </a:p>
          <a:p>
            <a:pPr indent="-295275" lvl="0" marL="457200" rtl="0" algn="l">
              <a:spcBef>
                <a:spcPts val="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[a-zA-Z0-9.-]+ matches the domain name, which can contain alphanumeric characters, dots, and hyphens.</a:t>
            </a:r>
            <a:endParaRPr sz="1050">
              <a:solidFill>
                <a:srgbClr val="000000"/>
              </a:solidFill>
              <a:latin typeface="Calibri"/>
              <a:ea typeface="Calibri"/>
              <a:cs typeface="Calibri"/>
              <a:sym typeface="Calibri"/>
            </a:endParaRPr>
          </a:p>
          <a:p>
            <a:pPr indent="-295275" lvl="0" marL="457200" rtl="0" algn="l">
              <a:spcBef>
                <a:spcPts val="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 is a literal character that matches the dot before the top-level domain (like .com, .org, etc.).</a:t>
            </a:r>
            <a:endParaRPr sz="1050">
              <a:solidFill>
                <a:srgbClr val="000000"/>
              </a:solidFill>
              <a:latin typeface="Calibri"/>
              <a:ea typeface="Calibri"/>
              <a:cs typeface="Calibri"/>
              <a:sym typeface="Calibri"/>
            </a:endParaRPr>
          </a:p>
          <a:p>
            <a:pPr indent="-295275" lvl="0" marL="457200" rtl="0" algn="l">
              <a:spcBef>
                <a:spcPts val="0"/>
              </a:spcBef>
              <a:spcAft>
                <a:spcPts val="0"/>
              </a:spcAft>
              <a:buClr>
                <a:srgbClr val="000000"/>
              </a:buClr>
              <a:buSzPts val="1050"/>
              <a:buFont typeface="Calibri"/>
              <a:buChar char="●"/>
            </a:pPr>
            <a:r>
              <a:rPr lang="en" sz="1050">
                <a:solidFill>
                  <a:srgbClr val="000000"/>
                </a:solidFill>
                <a:latin typeface="Calibri"/>
                <a:ea typeface="Calibri"/>
                <a:cs typeface="Calibri"/>
                <a:sym typeface="Calibri"/>
              </a:rPr>
              <a:t>[a-zA-Z]{2,} matches the top-level domain, which must be at least two alphabetic characters.</a:t>
            </a:r>
            <a:endParaRPr sz="1050">
              <a:solidFill>
                <a:srgbClr val="000000"/>
              </a:solidFill>
              <a:latin typeface="Calibri"/>
              <a:ea typeface="Calibri"/>
              <a:cs typeface="Calibri"/>
              <a:sym typeface="Calibri"/>
            </a:endParaRPr>
          </a:p>
          <a:p>
            <a:pPr indent="0" lvl="0" marL="0" rtl="0" algn="l">
              <a:spcBef>
                <a:spcPts val="1200"/>
              </a:spcBef>
              <a:spcAft>
                <a:spcPts val="0"/>
              </a:spcAft>
              <a:buNone/>
            </a:pPr>
            <a:r>
              <a:rPr lang="en" sz="1050">
                <a:solidFill>
                  <a:srgbClr val="000000"/>
                </a:solidFill>
                <a:latin typeface="Calibri"/>
                <a:ea typeface="Calibri"/>
                <a:cs typeface="Calibri"/>
                <a:sym typeface="Calibri"/>
              </a:rPr>
              <a:t>This is a simple pattern and doesn’t cover all valid email addresses, but it gives you an idea of how to use regular expressions for practical applications like email validation.</a:t>
            </a:r>
            <a:endParaRPr sz="105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