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57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CB7-B398-443D-815E-A942B01D2D7E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E246-05B7-4163-B5FB-938772F3E6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xtHeaderSecClass"/>
          <p:cNvSpPr txBox="1"/>
          <p:nvPr userDrawn="1"/>
        </p:nvSpPr>
        <p:spPr>
          <a:xfrm>
            <a:off x="8255000" y="6638290"/>
            <a:ext cx="889000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smtClean="0">
                <a:solidFill>
                  <a:srgbClr val="000000"/>
                </a:solidFill>
                <a:latin typeface="Arial"/>
              </a:rPr>
              <a:t>Confidential</a:t>
            </a:r>
            <a:endParaRPr lang="en-US" sz="75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txtFooterLeft"/>
          <p:cNvSpPr txBox="1"/>
          <p:nvPr userDrawn="1"/>
        </p:nvSpPr>
        <p:spPr>
          <a:xfrm>
            <a:off x="979169" y="6638290"/>
            <a:ext cx="193319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7F7F7F"/>
                </a:solidFill>
                <a:latin typeface="Arial"/>
              </a:rPr>
              <a:t>PA1</a:t>
            </a:r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7" name="txtFooterRight"/>
          <p:cNvSpPr txBox="1"/>
          <p:nvPr userDrawn="1"/>
        </p:nvSpPr>
        <p:spPr>
          <a:xfrm>
            <a:off x="2977260" y="6638290"/>
            <a:ext cx="463321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8" name="txtFooterDate"/>
          <p:cNvSpPr txBox="1"/>
          <p:nvPr userDrawn="1"/>
        </p:nvSpPr>
        <p:spPr>
          <a:xfrm>
            <a:off x="385190" y="6638290"/>
            <a:ext cx="529208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7F7F7F"/>
                </a:solidFill>
                <a:latin typeface="Arial"/>
              </a:rPr>
              <a:t>10/7/2013</a:t>
            </a:r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9" name="txtFooterCVLPage"/>
          <p:cNvSpPr txBox="1"/>
          <p:nvPr userDrawn="1"/>
        </p:nvSpPr>
        <p:spPr>
          <a:xfrm>
            <a:off x="93598" y="6638290"/>
            <a:ext cx="187197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/>
            <a:fld id="{162D213D-AB36-4450-B52D-A436DDE3E1F2}" type="slidenum">
              <a:rPr lang="en-US" sz="750" b="0" smtClean="0">
                <a:solidFill>
                  <a:srgbClr val="7F7F7F"/>
                </a:solidFill>
                <a:latin typeface="Arial"/>
              </a:rPr>
              <a:pPr algn="r"/>
              <a:t>‹#›</a:t>
            </a:fld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CB7-B398-443D-815E-A942B01D2D7E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E246-05B7-4163-B5FB-938772F3E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CB7-B398-443D-815E-A942B01D2D7E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E246-05B7-4163-B5FB-938772F3E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CB7-B398-443D-815E-A942B01D2D7E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E246-05B7-4163-B5FB-938772F3E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CB7-B398-443D-815E-A942B01D2D7E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E246-05B7-4163-B5FB-938772F3E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CB7-B398-443D-815E-A942B01D2D7E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E246-05B7-4163-B5FB-938772F3E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CB7-B398-443D-815E-A942B01D2D7E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E246-05B7-4163-B5FB-938772F3E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CB7-B398-443D-815E-A942B01D2D7E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E246-05B7-4163-B5FB-938772F3E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CB7-B398-443D-815E-A942B01D2D7E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E246-05B7-4163-B5FB-938772F3E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CB7-B398-443D-815E-A942B01D2D7E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E246-05B7-4163-B5FB-938772F3E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CB7-B398-443D-815E-A942B01D2D7E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E246-05B7-4163-B5FB-938772F3E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E1CB7-B398-443D-815E-A942B01D2D7E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EE246-05B7-4163-B5FB-938772F3E6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xtHeaderSecClass"/>
          <p:cNvSpPr txBox="1"/>
          <p:nvPr userDrawn="1"/>
        </p:nvSpPr>
        <p:spPr>
          <a:xfrm>
            <a:off x="8255000" y="6638290"/>
            <a:ext cx="889000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smtClean="0">
                <a:solidFill>
                  <a:srgbClr val="000000"/>
                </a:solidFill>
                <a:latin typeface="Arial"/>
              </a:rPr>
              <a:t>Confidential</a:t>
            </a:r>
            <a:endParaRPr lang="en-US" sz="75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txtFooterLeft"/>
          <p:cNvSpPr txBox="1"/>
          <p:nvPr userDrawn="1"/>
        </p:nvSpPr>
        <p:spPr>
          <a:xfrm>
            <a:off x="979169" y="6638290"/>
            <a:ext cx="193319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7F7F7F"/>
                </a:solidFill>
                <a:latin typeface="Arial"/>
              </a:rPr>
              <a:t>PA1</a:t>
            </a:r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7" name="txtFooterRight"/>
          <p:cNvSpPr txBox="1"/>
          <p:nvPr userDrawn="1"/>
        </p:nvSpPr>
        <p:spPr>
          <a:xfrm>
            <a:off x="2977260" y="6638290"/>
            <a:ext cx="463321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8" name="txtFooterDate"/>
          <p:cNvSpPr txBox="1"/>
          <p:nvPr userDrawn="1"/>
        </p:nvSpPr>
        <p:spPr>
          <a:xfrm>
            <a:off x="385190" y="6638290"/>
            <a:ext cx="529208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7F7F7F"/>
                </a:solidFill>
                <a:latin typeface="Arial"/>
              </a:rPr>
              <a:t>10/7/2013</a:t>
            </a:r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9" name="txtFooterCVLPage"/>
          <p:cNvSpPr txBox="1"/>
          <p:nvPr userDrawn="1"/>
        </p:nvSpPr>
        <p:spPr>
          <a:xfrm>
            <a:off x="93598" y="6638290"/>
            <a:ext cx="187197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/>
            <a:fld id="{995C3792-2D9E-47E4-9A87-C29139A07520}" type="slidenum">
              <a:rPr lang="en-US" sz="750" b="0" smtClean="0">
                <a:solidFill>
                  <a:srgbClr val="7F7F7F"/>
                </a:solidFill>
                <a:latin typeface="Arial"/>
              </a:rPr>
              <a:pPr algn="r"/>
              <a:t>‹#›</a:t>
            </a:fld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7630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Activity Driven E-commerce System</a:t>
            </a:r>
            <a:br>
              <a:rPr lang="en-US" dirty="0" smtClean="0"/>
            </a:br>
            <a:r>
              <a:rPr lang="en-US" sz="2000" b="1" dirty="0" smtClean="0">
                <a:solidFill>
                  <a:srgbClr val="FF0000"/>
                </a:solidFill>
              </a:rPr>
              <a:t>(target for highest conversion rate from offline experience , </a:t>
            </a:r>
            <a:r>
              <a:rPr lang="en-US" sz="2000" b="1" dirty="0" smtClean="0">
                <a:solidFill>
                  <a:srgbClr val="FF0000"/>
                </a:solidFill>
              </a:rPr>
              <a:t>social, reverse group buying)</a:t>
            </a:r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0"/>
            <a:ext cx="302895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>
            <a:off x="2667000" y="5562600"/>
            <a:ext cx="11430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10000" y="1295400"/>
            <a:ext cx="2590800" cy="51054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ADES</a:t>
            </a:r>
          </a:p>
          <a:p>
            <a:pPr algn="ctr"/>
            <a:endParaRPr lang="en-US" sz="1600" b="1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400" b="1" dirty="0" smtClean="0">
                <a:solidFill>
                  <a:schemeClr val="tx1"/>
                </a:solidFill>
              </a:rPr>
              <a:t>user online-offline info  </a:t>
            </a:r>
            <a:r>
              <a:rPr lang="en-US" sz="1400" b="1" dirty="0" smtClean="0">
                <a:solidFill>
                  <a:schemeClr val="tx1"/>
                </a:solidFill>
              </a:rPr>
              <a:t>collection system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400" b="1" dirty="0" smtClean="0">
                <a:solidFill>
                  <a:schemeClr val="tx1"/>
                </a:solidFill>
              </a:rPr>
              <a:t>User blog and </a:t>
            </a:r>
            <a:r>
              <a:rPr lang="en-US" sz="1400" b="1" dirty="0" err="1" smtClean="0">
                <a:solidFill>
                  <a:schemeClr val="tx1"/>
                </a:solidFill>
              </a:rPr>
              <a:t>weixin</a:t>
            </a:r>
            <a:r>
              <a:rPr lang="en-US" sz="1400" b="1" dirty="0" smtClean="0">
                <a:solidFill>
                  <a:schemeClr val="tx1"/>
                </a:solidFill>
              </a:rPr>
              <a:t> interactive </a:t>
            </a:r>
            <a:r>
              <a:rPr lang="en-US" sz="1400" b="1" dirty="0" smtClean="0">
                <a:solidFill>
                  <a:schemeClr val="tx1"/>
                </a:solidFill>
              </a:rPr>
              <a:t>system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400" b="1" dirty="0" smtClean="0">
                <a:solidFill>
                  <a:schemeClr val="tx1"/>
                </a:solidFill>
              </a:rPr>
              <a:t> E-commerce (reserve </a:t>
            </a:r>
            <a:r>
              <a:rPr lang="en-US" sz="1400" b="1" dirty="0" smtClean="0">
                <a:solidFill>
                  <a:schemeClr val="tx1"/>
                </a:solidFill>
              </a:rPr>
              <a:t>group buying) portal system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</a:rPr>
              <a:t>Seller </a:t>
            </a:r>
            <a:r>
              <a:rPr lang="en-US" sz="1400" b="1" dirty="0" smtClean="0">
                <a:solidFill>
                  <a:schemeClr val="tx1"/>
                </a:solidFill>
              </a:rPr>
              <a:t>total package solution system</a:t>
            </a:r>
          </a:p>
          <a:p>
            <a:pPr>
              <a:buFont typeface="Arial" pitchFamily="34" charset="0"/>
              <a:buChar char="•"/>
            </a:pPr>
            <a:r>
              <a:rPr lang="en-US" sz="1400" b="1" dirty="0" smtClean="0">
                <a:solidFill>
                  <a:schemeClr val="tx1"/>
                </a:solidFill>
              </a:rPr>
              <a:t>Offline interaction system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1400" b="1" dirty="0" smtClean="0">
                <a:solidFill>
                  <a:schemeClr val="tx1"/>
                </a:solidFill>
              </a:rPr>
              <a:t>User </a:t>
            </a:r>
            <a:r>
              <a:rPr lang="en-US" sz="1400" b="1" dirty="0" smtClean="0">
                <a:solidFill>
                  <a:schemeClr val="tx1"/>
                </a:solidFill>
              </a:rPr>
              <a:t>behavior </a:t>
            </a:r>
            <a:r>
              <a:rPr lang="en-US" sz="1400" b="1" dirty="0" smtClean="0">
                <a:solidFill>
                  <a:schemeClr val="tx1"/>
                </a:solidFill>
              </a:rPr>
              <a:t>&amp; 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BI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 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system</a:t>
            </a:r>
          </a:p>
          <a:p>
            <a:pPr>
              <a:buFont typeface="Arial" pitchFamily="34" charset="0"/>
              <a:buChar char="•"/>
            </a:pPr>
            <a:r>
              <a:rPr lang="en-US" sz="1400" b="1" dirty="0" smtClean="0">
                <a:solidFill>
                  <a:schemeClr val="tx1"/>
                </a:solidFill>
              </a:rPr>
              <a:t>Ad Real time bidding sub-system</a:t>
            </a:r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10000" y="4876800"/>
            <a:ext cx="10668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Online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410200" y="4876800"/>
            <a:ext cx="9906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Offline</a:t>
            </a:r>
            <a:endParaRPr 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4953000"/>
            <a:ext cx="533400" cy="607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Arrow Connector 13"/>
          <p:cNvCxnSpPr>
            <a:stCxn id="12" idx="1"/>
            <a:endCxn id="11" idx="3"/>
          </p:cNvCxnSpPr>
          <p:nvPr/>
        </p:nvCxnSpPr>
        <p:spPr>
          <a:xfrm flipH="1">
            <a:off x="4876800" y="5334000"/>
            <a:ext cx="533400" cy="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590800" y="2133600"/>
            <a:ext cx="12192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43200" y="1752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online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438400" y="3581400"/>
            <a:ext cx="13716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67000" y="3200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telephone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819400" y="5562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offline</a:t>
            </a:r>
            <a:endParaRPr lang="en-US" dirty="0"/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4200" y="1295400"/>
            <a:ext cx="762000" cy="783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extBox 35"/>
          <p:cNvSpPr txBox="1"/>
          <p:nvPr/>
        </p:nvSpPr>
        <p:spPr>
          <a:xfrm>
            <a:off x="6629400" y="2057400"/>
            <a:ext cx="2514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 smtClean="0"/>
              <a:t>Benefit from </a:t>
            </a:r>
            <a:r>
              <a:rPr lang="en-US" sz="1400" dirty="0" smtClean="0"/>
              <a:t>online </a:t>
            </a:r>
            <a:r>
              <a:rPr lang="en-US" sz="1400" dirty="0" smtClean="0"/>
              <a:t>and  typically </a:t>
            </a:r>
            <a:r>
              <a:rPr lang="en-US" sz="1400" dirty="0" err="1" smtClean="0"/>
              <a:t>offine</a:t>
            </a:r>
            <a:r>
              <a:rPr lang="en-US" sz="1400" dirty="0" smtClean="0"/>
              <a:t> </a:t>
            </a:r>
            <a:r>
              <a:rPr lang="en-US" sz="1400" dirty="0" smtClean="0"/>
              <a:t>experience and services, receive feedback</a:t>
            </a: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user value </a:t>
            </a:r>
            <a:r>
              <a:rPr lang="en-US" sz="1400" dirty="0" smtClean="0"/>
              <a:t>BI from system &amp; </a:t>
            </a:r>
            <a:r>
              <a:rPr lang="en-US" sz="1400" dirty="0" smtClean="0"/>
              <a:t>re-use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No </a:t>
            </a:r>
            <a:r>
              <a:rPr lang="en-US" sz="1400" dirty="0" smtClean="0"/>
              <a:t>need maintain </a:t>
            </a:r>
            <a:r>
              <a:rPr lang="en-US" sz="1400" dirty="0" smtClean="0"/>
              <a:t>own system </a:t>
            </a:r>
            <a:r>
              <a:rPr lang="en-US" sz="1400" dirty="0" smtClean="0"/>
              <a:t>to keep </a:t>
            </a:r>
            <a:r>
              <a:rPr lang="en-US" sz="1400" dirty="0" smtClean="0"/>
              <a:t>active user</a:t>
            </a:r>
            <a:endParaRPr lang="en-US" sz="1400" dirty="0" smtClean="0"/>
          </a:p>
        </p:txBody>
      </p: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34200" y="3962400"/>
            <a:ext cx="718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8" name="Straight Arrow Connector 37"/>
          <p:cNvCxnSpPr/>
          <p:nvPr/>
        </p:nvCxnSpPr>
        <p:spPr>
          <a:xfrm>
            <a:off x="6400800" y="1828800"/>
            <a:ext cx="4572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400800" y="4343400"/>
            <a:ext cx="4572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58000" y="914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Seller Benefit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781800" y="3733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Consumer Benefit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781800" y="4724400"/>
            <a:ext cx="2362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 smtClean="0"/>
              <a:t>Real </a:t>
            </a:r>
            <a:r>
              <a:rPr lang="en-US" sz="1400" dirty="0" smtClean="0"/>
              <a:t>experience , real service feeling</a:t>
            </a: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S</a:t>
            </a:r>
            <a:r>
              <a:rPr lang="en-US" sz="1400" dirty="0" smtClean="0"/>
              <a:t>ocial with other and sellers through discussion board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Reverse group </a:t>
            </a:r>
            <a:r>
              <a:rPr lang="en-US" sz="1400" dirty="0" err="1" smtClean="0"/>
              <a:t>buyging</a:t>
            </a:r>
            <a:r>
              <a:rPr lang="en-US" sz="1400" dirty="0" smtClean="0"/>
              <a:t> with social benefit</a:t>
            </a: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My cloud pocket for product linked with customer support </a:t>
            </a:r>
            <a:endParaRPr lang="en-US" sz="1400" dirty="0" smtClean="0"/>
          </a:p>
          <a:p>
            <a:endParaRPr lang="en-US" sz="1400" dirty="0" smtClean="0"/>
          </a:p>
          <a:p>
            <a:pPr>
              <a:buFont typeface="Arial" pitchFamily="34" charset="0"/>
              <a:buChar char="•"/>
            </a:pP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5334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System Prototype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38450" y="838200"/>
            <a:ext cx="630555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2590800"/>
            <a:ext cx="718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419600" y="533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Consumer entry </a:t>
            </a:r>
            <a:r>
              <a:rPr lang="en-US" dirty="0" smtClean="0"/>
              <a:t>– </a:t>
            </a:r>
            <a:r>
              <a:rPr lang="zh-CN" altLang="en-US" dirty="0" smtClean="0"/>
              <a:t>微</a:t>
            </a:r>
            <a:r>
              <a:rPr lang="zh-CN" altLang="en-US" dirty="0" smtClean="0"/>
              <a:t>信 </a:t>
            </a:r>
            <a:r>
              <a:rPr lang="en-US" dirty="0" err="1" smtClean="0"/>
              <a:t>weixin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2667000" cy="2667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WAP page</a:t>
            </a:r>
          </a:p>
          <a:p>
            <a:pPr algn="ctr"/>
            <a:r>
              <a:rPr lang="en-US" sz="1600" dirty="0" smtClean="0"/>
              <a:t>Sony L39h remote control DSC camera 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Nearby experience store,  check-in win gift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Feature description, video 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Seller support challenge, 1000 80% discount within 2 weeks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Customer service number</a:t>
            </a:r>
          </a:p>
          <a:p>
            <a:pPr>
              <a:buFont typeface="Arial" pitchFamily="34" charset="0"/>
              <a:buChar char="•"/>
            </a:pPr>
            <a:endParaRPr lang="en-US" sz="16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667000" y="16002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4648200"/>
            <a:ext cx="762000" cy="783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0" y="54102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Seller entry </a:t>
            </a:r>
            <a:r>
              <a:rPr lang="en-US" dirty="0" smtClean="0"/>
              <a:t>– WEB CRM  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705475"/>
            <a:ext cx="30289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 descr="http://t3.baidu.com/it/u=2776509156,2226816972&amp;fm=23&amp;gp=0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67400" y="4405480"/>
            <a:ext cx="3124200" cy="2452519"/>
          </a:xfrm>
          <a:prstGeom prst="rect">
            <a:avLst/>
          </a:prstGeom>
          <a:noFill/>
        </p:spPr>
      </p:pic>
      <p:pic>
        <p:nvPicPr>
          <p:cNvPr id="2056" name="Picture 8" descr="http://t1.baidu.com/it/u=1125113419,2113723115&amp;fm=23&amp;gp=0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0" y="5029200"/>
            <a:ext cx="2743200" cy="1828800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3124200" y="45720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Seller experience area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40386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Interactive board</a:t>
            </a:r>
            <a:endParaRPr lang="en-US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467600" y="3352800"/>
            <a:ext cx="533400" cy="607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5943600" y="35052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Check-in code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 rot="8011135">
            <a:off x="5321285" y="2938269"/>
            <a:ext cx="1045911" cy="2039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3030362">
            <a:off x="2479125" y="2957246"/>
            <a:ext cx="1045911" cy="2039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19371676">
            <a:off x="2074346" y="4062580"/>
            <a:ext cx="1413908" cy="278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3180930">
            <a:off x="5354816" y="3968029"/>
            <a:ext cx="1045911" cy="2039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429000" y="2819400"/>
            <a:ext cx="19431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3349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Service Flow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57200" y="1066800"/>
            <a:ext cx="8229600" cy="0"/>
          </a:xfrm>
          <a:prstGeom prst="straightConnector1">
            <a:avLst/>
          </a:prstGeom>
          <a:ln w="57150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533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Online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14400"/>
            <a:ext cx="2952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lowchart: Connector 7"/>
          <p:cNvSpPr/>
          <p:nvPr/>
        </p:nvSpPr>
        <p:spPr>
          <a:xfrm>
            <a:off x="1219200" y="990600"/>
            <a:ext cx="152400" cy="152400"/>
          </a:xfrm>
          <a:prstGeom prst="flowChartConnecto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5943600" y="990600"/>
            <a:ext cx="152400" cy="152400"/>
          </a:xfrm>
          <a:prstGeom prst="flowChartConnecto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86400" y="53340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Online </a:t>
            </a:r>
            <a:r>
              <a:rPr lang="en-US" sz="1400" dirty="0" smtClean="0"/>
              <a:t>refund of reverse buying</a:t>
            </a:r>
            <a:endParaRPr lang="en-US" sz="1400" dirty="0" smtClean="0"/>
          </a:p>
        </p:txBody>
      </p:sp>
      <p:sp>
        <p:nvSpPr>
          <p:cNvPr id="11" name="Flowchart: Connector 10"/>
          <p:cNvSpPr/>
          <p:nvPr/>
        </p:nvSpPr>
        <p:spPr>
          <a:xfrm>
            <a:off x="7924800" y="990600"/>
            <a:ext cx="152400" cy="152400"/>
          </a:xfrm>
          <a:prstGeom prst="flowChartConnecto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705600" y="1295400"/>
            <a:ext cx="2514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 smtClean="0"/>
              <a:t>scan code to check counterfeit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Scan code to add customer service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Add product into my pocket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Social and comment with society with same product</a:t>
            </a:r>
            <a:endParaRPr lang="en-US" sz="1400" dirty="0"/>
          </a:p>
        </p:txBody>
      </p:sp>
      <p:cxnSp>
        <p:nvCxnSpPr>
          <p:cNvPr id="15" name="Straight Arrow Connector 14"/>
          <p:cNvCxnSpPr>
            <a:endCxn id="24" idx="0"/>
          </p:cNvCxnSpPr>
          <p:nvPr/>
        </p:nvCxnSpPr>
        <p:spPr>
          <a:xfrm>
            <a:off x="4800600" y="5638800"/>
            <a:ext cx="762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22" idx="2"/>
          </p:cNvCxnSpPr>
          <p:nvPr/>
        </p:nvCxnSpPr>
        <p:spPr>
          <a:xfrm>
            <a:off x="1219200" y="1066800"/>
            <a:ext cx="2209800" cy="510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81000" y="6172200"/>
            <a:ext cx="8153400" cy="0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6172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Offline</a:t>
            </a:r>
            <a:endParaRPr lang="en-US" dirty="0"/>
          </a:p>
        </p:txBody>
      </p:sp>
      <p:sp>
        <p:nvSpPr>
          <p:cNvPr id="20" name="Flowchart: Connector 19"/>
          <p:cNvSpPr/>
          <p:nvPr/>
        </p:nvSpPr>
        <p:spPr>
          <a:xfrm>
            <a:off x="1524000" y="6096000"/>
            <a:ext cx="152400" cy="152400"/>
          </a:xfrm>
          <a:prstGeom prst="flowChartConnecto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6019800"/>
            <a:ext cx="2952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Flowchart: Connector 21"/>
          <p:cNvSpPr/>
          <p:nvPr/>
        </p:nvSpPr>
        <p:spPr>
          <a:xfrm>
            <a:off x="3429000" y="6096000"/>
            <a:ext cx="152400" cy="152400"/>
          </a:xfrm>
          <a:prstGeom prst="flowChartConnecto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429000" y="624840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Offline Experience</a:t>
            </a:r>
            <a:endParaRPr lang="en-US" sz="1400" dirty="0"/>
          </a:p>
        </p:txBody>
      </p:sp>
      <p:sp>
        <p:nvSpPr>
          <p:cNvPr id="24" name="Flowchart: Connector 23"/>
          <p:cNvSpPr/>
          <p:nvPr/>
        </p:nvSpPr>
        <p:spPr>
          <a:xfrm>
            <a:off x="5486400" y="6096000"/>
            <a:ext cx="152400" cy="152400"/>
          </a:xfrm>
          <a:prstGeom prst="flowChartConnecto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1816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Offline Purchase.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47800" y="6248400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Offline Browse</a:t>
            </a:r>
            <a:endParaRPr lang="en-US" sz="14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0" y="1371600"/>
            <a:ext cx="2133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1400" dirty="0" smtClean="0"/>
              <a:t>Check hot activity topic, and add to my favor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1400" dirty="0" smtClean="0"/>
              <a:t>Check what &amp; where is the activities</a:t>
            </a:r>
            <a:endParaRPr lang="en-US" altLang="zh-CN" sz="14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1400" dirty="0" smtClean="0"/>
              <a:t>Check Cool feature</a:t>
            </a:r>
            <a:endParaRPr lang="en-US" altLang="zh-CN" sz="14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1400" dirty="0" smtClean="0"/>
              <a:t>Call customer service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Online check-in activities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2438400" y="4572000"/>
            <a:ext cx="22860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1400" dirty="0" err="1" smtClean="0"/>
              <a:t>Weixin</a:t>
            </a:r>
            <a:r>
              <a:rPr lang="en-US" altLang="zh-CN" sz="1400" dirty="0" smtClean="0"/>
              <a:t> scan for credit</a:t>
            </a:r>
            <a:endParaRPr lang="en-US" altLang="zh-CN" sz="14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1400" dirty="0" err="1" smtClean="0"/>
              <a:t>Weixin</a:t>
            </a:r>
            <a:r>
              <a:rPr lang="en-US" altLang="zh-CN" sz="1400" dirty="0" smtClean="0"/>
              <a:t> scan for lottery</a:t>
            </a:r>
            <a:endParaRPr lang="en-US" altLang="zh-CN" sz="14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1400" dirty="0" smtClean="0"/>
              <a:t>Experience and feedback</a:t>
            </a:r>
            <a:endParaRPr lang="en-US" altLang="zh-CN" sz="14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1400" dirty="0" smtClean="0"/>
              <a:t>Get engage with interactive board</a:t>
            </a:r>
            <a:endParaRPr lang="en-US" altLang="zh-CN" sz="14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1400" dirty="0" smtClean="0"/>
              <a:t>Order and (start reverse group buying)</a:t>
            </a:r>
            <a:endParaRPr lang="en-US" altLang="zh-CN" sz="1400" dirty="0" smtClean="0"/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657600" y="1295400"/>
            <a:ext cx="1981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1400" dirty="0" smtClean="0"/>
              <a:t>View interactive discussion and participate and share</a:t>
            </a:r>
            <a:endParaRPr lang="en-US" altLang="zh-CN" sz="14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1400" dirty="0" smtClean="0"/>
              <a:t>Check reverse group buying status, share with friend</a:t>
            </a:r>
            <a:endParaRPr lang="en-US" altLang="zh-CN" sz="1400" u="sng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2743200" y="2971800"/>
            <a:ext cx="365760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1400" i="1" dirty="0" smtClean="0"/>
              <a:t>Interactive board and experience area will excite shop popularity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1400" i="1" dirty="0" smtClean="0"/>
              <a:t>Engaged in discussion and sharing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1400" i="1" dirty="0" smtClean="0"/>
              <a:t>Reverse purchase will trigger order and sharing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1400" i="1" dirty="0" smtClean="0"/>
              <a:t>Collect user information</a:t>
            </a:r>
            <a:endParaRPr lang="en-US" altLang="zh-CN" sz="1400" i="1" dirty="0"/>
          </a:p>
        </p:txBody>
      </p:sp>
      <p:cxnSp>
        <p:nvCxnSpPr>
          <p:cNvPr id="37" name="Straight Arrow Connector 36"/>
          <p:cNvCxnSpPr>
            <a:stCxn id="24" idx="0"/>
            <a:endCxn id="9" idx="4"/>
          </p:cNvCxnSpPr>
          <p:nvPr/>
        </p:nvCxnSpPr>
        <p:spPr>
          <a:xfrm flipV="1">
            <a:off x="5562600" y="1143000"/>
            <a:ext cx="457200" cy="495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38200" y="68580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Online find &amp;</a:t>
            </a:r>
            <a:r>
              <a:rPr lang="en-US" sz="1400" dirty="0" smtClean="0"/>
              <a:t> </a:t>
            </a:r>
            <a:r>
              <a:rPr lang="en-US" sz="1400" dirty="0" smtClean="0"/>
              <a:t>Browse</a:t>
            </a:r>
            <a:endParaRPr lang="en-US" sz="1400" dirty="0" smtClean="0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3505200" y="1143000"/>
            <a:ext cx="609600" cy="502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7" name="Flowchart: Connector 46"/>
          <p:cNvSpPr/>
          <p:nvPr/>
        </p:nvSpPr>
        <p:spPr>
          <a:xfrm>
            <a:off x="4038600" y="990600"/>
            <a:ext cx="152400" cy="152400"/>
          </a:xfrm>
          <a:prstGeom prst="flowChartConnecto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581400" y="68580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Continue monitor</a:t>
            </a:r>
            <a:endParaRPr lang="en-US" sz="1400" dirty="0" smtClean="0"/>
          </a:p>
        </p:txBody>
      </p:sp>
      <p:sp>
        <p:nvSpPr>
          <p:cNvPr id="51" name="Flowchart: Connector 50"/>
          <p:cNvSpPr/>
          <p:nvPr/>
        </p:nvSpPr>
        <p:spPr>
          <a:xfrm>
            <a:off x="7467600" y="6096000"/>
            <a:ext cx="152400" cy="152400"/>
          </a:xfrm>
          <a:prstGeom prst="flowChartConnecto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>
            <a:stCxn id="22" idx="5"/>
          </p:cNvCxnSpPr>
          <p:nvPr/>
        </p:nvCxnSpPr>
        <p:spPr>
          <a:xfrm flipV="1">
            <a:off x="3559082" y="5638800"/>
            <a:ext cx="1317718" cy="5872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315200" y="609600"/>
            <a:ext cx="1676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Receive </a:t>
            </a:r>
            <a:r>
              <a:rPr lang="en-US" sz="1400" dirty="0" smtClean="0"/>
              <a:t>product</a:t>
            </a:r>
            <a:endParaRPr lang="en-US" sz="1400" dirty="0"/>
          </a:p>
        </p:txBody>
      </p:sp>
      <p:cxnSp>
        <p:nvCxnSpPr>
          <p:cNvPr id="66" name="Straight Arrow Connector 65"/>
          <p:cNvCxnSpPr>
            <a:stCxn id="24" idx="5"/>
            <a:endCxn id="11" idx="6"/>
          </p:cNvCxnSpPr>
          <p:nvPr/>
        </p:nvCxnSpPr>
        <p:spPr>
          <a:xfrm flipV="1">
            <a:off x="5616482" y="1066800"/>
            <a:ext cx="2460718" cy="51592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010400" y="6248400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Customer service</a:t>
            </a:r>
          </a:p>
          <a:p>
            <a:r>
              <a:rPr lang="en-US" sz="1400" dirty="0" smtClean="0"/>
              <a:t>Call &amp; </a:t>
            </a:r>
            <a:r>
              <a:rPr lang="en-US" sz="1400" dirty="0" err="1" smtClean="0"/>
              <a:t>weixin</a:t>
            </a:r>
            <a:endParaRPr lang="en-US" sz="1400" dirty="0" smtClean="0"/>
          </a:p>
        </p:txBody>
      </p:sp>
      <p:cxnSp>
        <p:nvCxnSpPr>
          <p:cNvPr id="70" name="Straight Arrow Connector 69"/>
          <p:cNvCxnSpPr>
            <a:stCxn id="51" idx="1"/>
            <a:endCxn id="11" idx="3"/>
          </p:cNvCxnSpPr>
          <p:nvPr/>
        </p:nvCxnSpPr>
        <p:spPr>
          <a:xfrm flipV="1">
            <a:off x="7489918" y="1120682"/>
            <a:ext cx="457200" cy="4997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248400" y="4648200"/>
            <a:ext cx="289560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1400" i="1" dirty="0" smtClean="0"/>
              <a:t>Customer support realize the service feeling</a:t>
            </a:r>
            <a:endParaRPr lang="en-US" altLang="zh-CN" sz="1400" i="1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1400" i="1" dirty="0" smtClean="0"/>
              <a:t>Social with same product blog will enhance the user experience and notify improvement to seller</a:t>
            </a:r>
            <a:endParaRPr lang="en-US" sz="1400" i="1" dirty="0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1828800" y="6248400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581400" y="609600"/>
            <a:ext cx="1981200" cy="6096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b="1" dirty="0" smtClean="0"/>
              <a:t>Entrance</a:t>
            </a:r>
            <a:endParaRPr lang="en-US" b="1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85800" y="2209800"/>
            <a:ext cx="15240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3400" y="990600"/>
            <a:ext cx="167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WEB: </a:t>
            </a:r>
            <a:r>
              <a:rPr lang="en-US" dirty="0" err="1" smtClean="0"/>
              <a:t>Qunar</a:t>
            </a:r>
            <a:r>
              <a:rPr lang="en-US" dirty="0" smtClean="0"/>
              <a:t> vacation &amp; group-buying channel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85800" y="3657600"/>
            <a:ext cx="15240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9600" y="2743200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TV: fashion, High-tech channel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85800" y="4876800"/>
            <a:ext cx="15240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9600" y="41910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Store: SONY store</a:t>
            </a:r>
            <a:endParaRPr lang="en-US" dirty="0"/>
          </a:p>
        </p:txBody>
      </p:sp>
      <p:sp>
        <p:nvSpPr>
          <p:cNvPr id="13" name="Shape 69"/>
          <p:cNvSpPr/>
          <p:nvPr/>
        </p:nvSpPr>
        <p:spPr>
          <a:xfrm>
            <a:off x="2743200" y="5105400"/>
            <a:ext cx="1066800" cy="129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</p:spPr>
      </p:sp>
      <p:cxnSp>
        <p:nvCxnSpPr>
          <p:cNvPr id="15" name="Straight Arrow Connector 14"/>
          <p:cNvCxnSpPr/>
          <p:nvPr/>
        </p:nvCxnSpPr>
        <p:spPr>
          <a:xfrm>
            <a:off x="2438400" y="4724400"/>
            <a:ext cx="17526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114800" y="609600"/>
            <a:ext cx="2209800" cy="6096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400" b="1" dirty="0" smtClean="0"/>
              <a:t>Activity driven commerce operation system (target for highest conversion rate)</a:t>
            </a:r>
          </a:p>
          <a:p>
            <a:pPr>
              <a:buFont typeface="Arial" pitchFamily="34" charset="0"/>
              <a:buChar char="•"/>
            </a:pPr>
            <a:r>
              <a:rPr lang="en-US" sz="1400" b="1" dirty="0" smtClean="0">
                <a:solidFill>
                  <a:srgbClr val="FF0000"/>
                </a:solidFill>
              </a:rPr>
              <a:t>user online-offline info  collection</a:t>
            </a:r>
          </a:p>
          <a:p>
            <a:pPr>
              <a:buFont typeface="Arial" pitchFamily="34" charset="0"/>
              <a:buChar char="•"/>
            </a:pPr>
            <a:r>
              <a:rPr lang="en-US" sz="1400" b="1" dirty="0" smtClean="0">
                <a:solidFill>
                  <a:srgbClr val="FF0000"/>
                </a:solidFill>
              </a:rPr>
              <a:t>User blog and </a:t>
            </a:r>
            <a:r>
              <a:rPr lang="en-US" sz="1400" b="1" dirty="0" err="1" smtClean="0">
                <a:solidFill>
                  <a:srgbClr val="FF0000"/>
                </a:solidFill>
              </a:rPr>
              <a:t>weixin</a:t>
            </a:r>
            <a:r>
              <a:rPr lang="en-US" sz="1400" b="1" dirty="0" smtClean="0">
                <a:solidFill>
                  <a:srgbClr val="FF0000"/>
                </a:solidFill>
              </a:rPr>
              <a:t> interactive portal</a:t>
            </a:r>
          </a:p>
          <a:p>
            <a:pPr>
              <a:buFont typeface="Arial" pitchFamily="34" charset="0"/>
              <a:buChar char="•"/>
            </a:pPr>
            <a:r>
              <a:rPr lang="en-US" sz="1400" b="1" dirty="0" smtClean="0"/>
              <a:t> E-commerce (reserve </a:t>
            </a:r>
            <a:r>
              <a:rPr lang="en-US" sz="1400" b="1" dirty="0" err="1" smtClean="0"/>
              <a:t>groupon</a:t>
            </a:r>
            <a:r>
              <a:rPr lang="en-US" sz="1400" b="1" dirty="0" smtClean="0"/>
              <a:t>) portal</a:t>
            </a:r>
          </a:p>
          <a:p>
            <a:pPr>
              <a:buFont typeface="Arial" pitchFamily="34" charset="0"/>
              <a:buChar char="•"/>
            </a:pPr>
            <a:r>
              <a:rPr lang="en-US" sz="1400" b="1" dirty="0"/>
              <a:t> </a:t>
            </a:r>
            <a:r>
              <a:rPr lang="en-US" sz="1400" b="1" dirty="0" smtClean="0"/>
              <a:t>Seller system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1400" b="1" dirty="0" smtClean="0">
                <a:solidFill>
                  <a:srgbClr val="FF0000"/>
                </a:solidFill>
              </a:rPr>
              <a:t>User </a:t>
            </a:r>
            <a:r>
              <a:rPr lang="en-US" sz="1400" b="1" dirty="0" smtClean="0">
                <a:solidFill>
                  <a:srgbClr val="FF0000"/>
                </a:solidFill>
              </a:rPr>
              <a:t>behavior 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BI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system</a:t>
            </a:r>
            <a:endParaRPr lang="en-US" sz="1400" b="1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4267200" y="3429000"/>
            <a:ext cx="1676400" cy="1371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Online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267200" y="5257800"/>
            <a:ext cx="1676400" cy="1371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Offline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048000" y="64770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3505200"/>
            <a:ext cx="990600" cy="112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5200" y="762000"/>
            <a:ext cx="137160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/>
          <p:nvPr/>
        </p:nvSpPr>
        <p:spPr>
          <a:xfrm>
            <a:off x="6858000" y="2209800"/>
            <a:ext cx="2057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 smtClean="0"/>
              <a:t>No need maintain operation system to keep user active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Benefit from both online and  </a:t>
            </a:r>
            <a:r>
              <a:rPr lang="en-US" sz="1400" b="1" dirty="0" smtClean="0">
                <a:solidFill>
                  <a:srgbClr val="FF0000"/>
                </a:solidFill>
              </a:rPr>
              <a:t>typically </a:t>
            </a:r>
            <a:r>
              <a:rPr lang="en-US" sz="1400" b="1" dirty="0" err="1" smtClean="0">
                <a:solidFill>
                  <a:srgbClr val="FF0000"/>
                </a:solidFill>
              </a:rPr>
              <a:t>offine</a:t>
            </a:r>
            <a:r>
              <a:rPr lang="en-US" sz="1400" b="1" dirty="0" smtClean="0">
                <a:solidFill>
                  <a:srgbClr val="FF0000"/>
                </a:solidFill>
              </a:rPr>
              <a:t> experience store</a:t>
            </a:r>
          </a:p>
          <a:p>
            <a:pPr>
              <a:buFont typeface="Arial" pitchFamily="34" charset="0"/>
              <a:buChar char="•"/>
            </a:pPr>
            <a:r>
              <a:rPr lang="en-US" sz="1400" b="1" dirty="0" smtClean="0">
                <a:solidFill>
                  <a:srgbClr val="FF0000"/>
                </a:solidFill>
              </a:rPr>
              <a:t>user value collection &amp; re-use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62800" y="4826675"/>
            <a:ext cx="19812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 smtClean="0"/>
              <a:t>Real experience and sharing.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Service feeling from seller though discussion board, linked customer service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My unified cloud pocket(browse, favorite, purchased)</a:t>
            </a:r>
          </a:p>
          <a:p>
            <a:endParaRPr lang="en-US" sz="1400" dirty="0" smtClean="0"/>
          </a:p>
          <a:p>
            <a:pPr>
              <a:buFont typeface="Arial" pitchFamily="34" charset="0"/>
              <a:buChar char="•"/>
            </a:pPr>
            <a:endParaRPr lang="en-US" sz="1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91400" y="3962400"/>
            <a:ext cx="1143000" cy="1212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0" name="Straight Arrow Connector 29"/>
          <p:cNvCxnSpPr>
            <a:stCxn id="18" idx="0"/>
            <a:endCxn id="17" idx="2"/>
          </p:cNvCxnSpPr>
          <p:nvPr/>
        </p:nvCxnSpPr>
        <p:spPr>
          <a:xfrm flipV="1">
            <a:off x="5105400" y="4800600"/>
            <a:ext cx="0" cy="45720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400800" y="2514600"/>
            <a:ext cx="4572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324600" y="4953000"/>
            <a:ext cx="4572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438400" y="2438400"/>
            <a:ext cx="16764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743200" y="1981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网站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438400" y="3124200"/>
            <a:ext cx="16764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743200" y="2743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电话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819400" y="4724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线下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315200" y="457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seller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781800" y="4114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consumer</a:t>
            </a:r>
            <a:endParaRPr lang="en-US" dirty="0"/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3349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Current advantage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143000"/>
            <a:ext cx="3429000" cy="5715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b="1" dirty="0" smtClean="0"/>
              <a:t>Entrance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839200" cy="411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Current partner and pilot target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2700" dirty="0" smtClean="0">
                <a:solidFill>
                  <a:srgbClr val="FF0000"/>
                </a:solidFill>
              </a:rPr>
              <a:t>Pilot with </a:t>
            </a:r>
            <a:r>
              <a:rPr lang="en-US" sz="2700" dirty="0" smtClean="0">
                <a:solidFill>
                  <a:srgbClr val="FF0000"/>
                </a:solidFill>
              </a:rPr>
              <a:t>L39H &amp; DSC camera </a:t>
            </a:r>
            <a:r>
              <a:rPr lang="en-US" sz="2700" dirty="0" smtClean="0">
                <a:solidFill>
                  <a:srgbClr val="FF0000"/>
                </a:solidFill>
              </a:rPr>
              <a:t>to Check the conversion rate change</a:t>
            </a:r>
            <a:endParaRPr lang="en-US" sz="2700" dirty="0">
              <a:solidFill>
                <a:srgbClr val="FF0000"/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447800"/>
            <a:ext cx="3124200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962400" y="1447800"/>
            <a:ext cx="2590800" cy="51054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ADES Pilot </a:t>
            </a:r>
          </a:p>
          <a:p>
            <a:pPr algn="ctr"/>
            <a:endParaRPr lang="en-US" sz="1600" b="1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400" b="1" dirty="0" smtClean="0">
                <a:solidFill>
                  <a:schemeClr val="tx1"/>
                </a:solidFill>
              </a:rPr>
              <a:t>user online-offline info  </a:t>
            </a:r>
            <a:r>
              <a:rPr lang="en-US" sz="1400" b="1" dirty="0" smtClean="0">
                <a:solidFill>
                  <a:schemeClr val="tx1"/>
                </a:solidFill>
              </a:rPr>
              <a:t>collection system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400" b="1" dirty="0" smtClean="0">
                <a:solidFill>
                  <a:schemeClr val="tx1"/>
                </a:solidFill>
              </a:rPr>
              <a:t>User blog and </a:t>
            </a:r>
            <a:r>
              <a:rPr lang="en-US" sz="1400" b="1" dirty="0" err="1" smtClean="0">
                <a:solidFill>
                  <a:schemeClr val="tx1"/>
                </a:solidFill>
              </a:rPr>
              <a:t>weixin</a:t>
            </a:r>
            <a:r>
              <a:rPr lang="en-US" sz="1400" b="1" dirty="0" smtClean="0">
                <a:solidFill>
                  <a:schemeClr val="tx1"/>
                </a:solidFill>
              </a:rPr>
              <a:t> interactive </a:t>
            </a:r>
            <a:r>
              <a:rPr lang="en-US" sz="1400" b="1" dirty="0" smtClean="0">
                <a:solidFill>
                  <a:schemeClr val="tx1"/>
                </a:solidFill>
              </a:rPr>
              <a:t>system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400" b="1" dirty="0" smtClean="0">
                <a:solidFill>
                  <a:schemeClr val="tx1"/>
                </a:solidFill>
              </a:rPr>
              <a:t> E-commerce (reserve </a:t>
            </a:r>
            <a:r>
              <a:rPr lang="en-US" sz="1400" b="1" dirty="0" smtClean="0">
                <a:solidFill>
                  <a:schemeClr val="tx1"/>
                </a:solidFill>
              </a:rPr>
              <a:t>group buying) portal system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</a:rPr>
              <a:t>Seller </a:t>
            </a:r>
            <a:r>
              <a:rPr lang="en-US" sz="1400" b="1" dirty="0" smtClean="0">
                <a:solidFill>
                  <a:schemeClr val="tx1"/>
                </a:solidFill>
              </a:rPr>
              <a:t>solution pilot system</a:t>
            </a:r>
          </a:p>
          <a:p>
            <a:pPr>
              <a:buFont typeface="Arial" pitchFamily="34" charset="0"/>
              <a:buChar char="•"/>
            </a:pPr>
            <a:r>
              <a:rPr lang="en-US" sz="1400" b="1" dirty="0" smtClean="0">
                <a:solidFill>
                  <a:schemeClr val="tx1"/>
                </a:solidFill>
              </a:rPr>
              <a:t>Offline interaction system</a:t>
            </a:r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38600" y="5334000"/>
            <a:ext cx="10668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Online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562600" y="5334000"/>
            <a:ext cx="9906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Offline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1"/>
            <a:endCxn id="7" idx="3"/>
          </p:cNvCxnSpPr>
          <p:nvPr/>
        </p:nvCxnSpPr>
        <p:spPr>
          <a:xfrm flipH="1">
            <a:off x="5105400" y="5791200"/>
            <a:ext cx="457200" cy="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1752600"/>
            <a:ext cx="762000" cy="783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6858000" y="2590800"/>
            <a:ext cx="2133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 smtClean="0"/>
              <a:t>Excite popularity</a:t>
            </a: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Check Conversion rate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Pilot reserve group buying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Collect user info from online &amp; offline </a:t>
            </a:r>
            <a:endParaRPr lang="en-US" sz="1400" dirty="0" smtClean="0"/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4419600"/>
            <a:ext cx="718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Arrow Connector 12"/>
          <p:cNvCxnSpPr/>
          <p:nvPr/>
        </p:nvCxnSpPr>
        <p:spPr>
          <a:xfrm>
            <a:off x="6629400" y="2286000"/>
            <a:ext cx="4572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629400" y="4800600"/>
            <a:ext cx="4572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086600" y="1371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Seller Benefit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010400" y="4114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Consumer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743200" y="2133600"/>
            <a:ext cx="1143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200400" y="3352800"/>
            <a:ext cx="762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276600" y="51816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934200" y="5257800"/>
            <a:ext cx="19812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 smtClean="0"/>
              <a:t>Get experience with SONY wireless control device</a:t>
            </a: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Get discount if reverse buying success.</a:t>
            </a:r>
            <a:endParaRPr lang="en-US" sz="1400" dirty="0" smtClean="0"/>
          </a:p>
          <a:p>
            <a:endParaRPr lang="en-US" sz="1400" dirty="0" smtClean="0"/>
          </a:p>
          <a:p>
            <a:pPr>
              <a:buFont typeface="Arial" pitchFamily="34" charset="0"/>
              <a:buChar char="•"/>
            </a:pP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2064</TotalTime>
  <Words>510</Words>
  <Application>Microsoft Office PowerPoint</Application>
  <PresentationFormat>On-screen Show (4:3)</PresentationFormat>
  <Paragraphs>114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Activity Driven E-commerce System (target for highest conversion rate from offline experience , social, reverse group buying) </vt:lpstr>
      <vt:lpstr>System Prototype</vt:lpstr>
      <vt:lpstr>Service Flow</vt:lpstr>
      <vt:lpstr>Current advantage</vt:lpstr>
      <vt:lpstr>Current partner and pilot target  Pilot with L39H &amp; DSC camera to Check the conversion rate change</vt:lpstr>
    </vt:vector>
  </TitlesOfParts>
  <Company>Sony Ericsson Mobile Communications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/>
  <dc:description>_x000d_Rev PA1</dc:description>
  <cp:lastModifiedBy>28851278</cp:lastModifiedBy>
  <cp:revision>35</cp:revision>
  <dcterms:created xsi:type="dcterms:W3CDTF">2013-09-30T09:44:49Z</dcterms:created>
  <dcterms:modified xsi:type="dcterms:W3CDTF">2013-10-08T08:57:24Z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x">
    <vt:lpwstr>1</vt:lpwstr>
  </property>
  <property fmtid="{D5CDD505-2E9C-101B-9397-08002B2CF9AE}" pid="3" name="SecurityClass">
    <vt:lpwstr>Confidential</vt:lpwstr>
  </property>
  <property fmtid="{D5CDD505-2E9C-101B-9397-08002B2CF9AE}" pid="4" name="Prepared">
    <vt:lpwstr/>
  </property>
  <property fmtid="{D5CDD505-2E9C-101B-9397-08002B2CF9AE}" pid="5" name="Checked">
    <vt:lpwstr/>
  </property>
  <property fmtid="{D5CDD505-2E9C-101B-9397-08002B2CF9AE}" pid="6" name="Date">
    <vt:lpwstr>10/7/2013</vt:lpwstr>
  </property>
  <property fmtid="{D5CDD505-2E9C-101B-9397-08002B2CF9AE}" pid="7" name="Revision">
    <vt:lpwstr>PA1</vt:lpwstr>
  </property>
  <property fmtid="{D5CDD505-2E9C-101B-9397-08002B2CF9AE}" pid="8" name="Title">
    <vt:lpwstr/>
  </property>
  <property fmtid="{D5CDD505-2E9C-101B-9397-08002B2CF9AE}" pid="9" name="DocName">
    <vt:lpwstr/>
  </property>
  <property fmtid="{D5CDD505-2E9C-101B-9397-08002B2CF9AE}" pid="10" name="DocNo">
    <vt:lpwstr/>
  </property>
  <property fmtid="{D5CDD505-2E9C-101B-9397-08002B2CF9AE}" pid="11" name="ApprovedBy">
    <vt:lpwstr/>
  </property>
  <property fmtid="{D5CDD505-2E9C-101B-9397-08002B2CF9AE}" pid="12" name="Reference">
    <vt:lpwstr/>
  </property>
  <property fmtid="{D5CDD505-2E9C-101B-9397-08002B2CF9AE}" pid="13" name="Keyword">
    <vt:lpwstr/>
  </property>
  <property fmtid="{D5CDD505-2E9C-101B-9397-08002B2CF9AE}" pid="14" name="LeftFooterField">
    <vt:lpwstr>DocNo</vt:lpwstr>
  </property>
  <property fmtid="{D5CDD505-2E9C-101B-9397-08002B2CF9AE}" pid="15" name="RightFooterField">
    <vt:lpwstr>Title</vt:lpwstr>
  </property>
  <property fmtid="{D5CDD505-2E9C-101B-9397-08002B2CF9AE}" pid="16" name="MiddleFooterField">
    <vt:lpwstr>Date</vt:lpwstr>
  </property>
  <property fmtid="{D5CDD505-2E9C-101B-9397-08002B2CF9AE}" pid="17" name="SecClassViewType">
    <vt:lpwstr>False</vt:lpwstr>
  </property>
  <property fmtid="{D5CDD505-2E9C-101B-9397-08002B2CF9AE}" pid="18" name="FooterType">
    <vt:lpwstr>CVL</vt:lpwstr>
  </property>
  <property fmtid="{D5CDD505-2E9C-101B-9397-08002B2CF9AE}" pid="19" name="DocumentType">
    <vt:lpwstr> </vt:lpwstr>
  </property>
  <property fmtid="{D5CDD505-2E9C-101B-9397-08002B2CF9AE}" pid="20" name="TemplateName">
    <vt:lpwstr> </vt:lpwstr>
  </property>
  <property fmtid="{D5CDD505-2E9C-101B-9397-08002B2CF9AE}" pid="21" name="TemplateVersion">
    <vt:lpwstr> </vt:lpwstr>
  </property>
  <property fmtid="{D5CDD505-2E9C-101B-9397-08002B2CF9AE}" pid="22" name="TotalNumb">
    <vt:lpwstr>False</vt:lpwstr>
  </property>
</Properties>
</file>