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80" r:id="rId5"/>
    <p:sldId id="281" r:id="rId6"/>
    <p:sldId id="259" r:id="rId7"/>
    <p:sldId id="278" r:id="rId8"/>
    <p:sldId id="285" r:id="rId9"/>
    <p:sldId id="288" r:id="rId10"/>
    <p:sldId id="304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</p:sldIdLst>
  <p:sldSz cx="9144000" cy="5143500" type="screen16x9"/>
  <p:notesSz cx="6858000" cy="9144000"/>
  <p:embeddedFontLs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맑은 고딕" panose="020B0503020000020004" pitchFamily="34" charset="-127"/>
      <p:regular r:id="rId31"/>
      <p:bold r:id="rId32"/>
    </p:embeddedFont>
    <p:embeddedFont>
      <p:font typeface="Barlow Light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iriam Libre" panose="020B0604020202020204" charset="-79"/>
      <p:regular r:id="rId41"/>
      <p:bold r:id="rId42"/>
    </p:embeddedFont>
    <p:embeddedFont>
      <p:font typeface="Work Sans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" id="{026D1E24-040A-4C1C-B55F-53F4FAA26186}">
          <p14:sldIdLst>
            <p14:sldId id="256"/>
            <p14:sldId id="257"/>
          </p14:sldIdLst>
        </p14:section>
        <p14:section name="Jh" id="{9D5C8E01-E539-4821-A8CA-9E4D6D21E767}">
          <p14:sldIdLst>
            <p14:sldId id="258"/>
            <p14:sldId id="280"/>
            <p14:sldId id="281"/>
          </p14:sldIdLst>
        </p14:section>
        <p14:section name="Demonstration" id="{75CBDC4E-E106-4798-91E8-809690BAB95A}">
          <p14:sldIdLst>
            <p14:sldId id="259"/>
            <p14:sldId id="278"/>
            <p14:sldId id="285"/>
            <p14:sldId id="288"/>
            <p14:sldId id="30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6309" autoAdjust="0"/>
  </p:normalViewPr>
  <p:slideViewPr>
    <p:cSldViewPr snapToGrid="0">
      <p:cViewPr varScale="1">
        <p:scale>
          <a:sx n="75" d="100"/>
          <a:sy n="75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250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24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812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2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10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320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01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341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68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17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633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31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40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971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308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904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930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69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Give example on impact of corporate taxation can influence investment decisions; if we find the countries with low tax rate, tax burden; net income etc.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GB" dirty="0"/>
              <a:t>Thought of using python app.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20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Varies among different countries, </a:t>
            </a:r>
          </a:p>
          <a:p>
            <a:r>
              <a:rPr lang="en-GB" dirty="0"/>
              <a:t>Only sets in if you net income doesn’t exceed certain threshold, </a:t>
            </a:r>
          </a:p>
          <a:p>
            <a:r>
              <a:rPr lang="en-GB" dirty="0"/>
              <a:t>Give example on a company who earn less than 100,000, then the 0.3 and 0.4% will set in. </a:t>
            </a:r>
          </a:p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6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4. give example like oil and gas. Saudi Arabia – category tax rate on oil related industries.</a:t>
            </a:r>
          </a:p>
          <a:p>
            <a:r>
              <a:rPr lang="en-GB" dirty="0"/>
              <a:t>Every 4 payment sums will be linked to top 10 countries with the least taxes. I don’t discriminate from option 1 to option 4. </a:t>
            </a:r>
          </a:p>
        </p:txBody>
      </p:sp>
    </p:spTree>
    <p:extLst>
      <p:ext uri="{BB962C8B-B14F-4D97-AF65-F5344CB8AC3E}">
        <p14:creationId xmlns:p14="http://schemas.microsoft.com/office/powerpoint/2010/main" val="165740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52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08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45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1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50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1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1" r:id="rId9"/>
    <p:sldLayoutId id="214748366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ver.sap.com/finance-solutions?source=saphub-Finance2021-Blog3-Research&amp;campaigncode=CRM-XJ15-LOB-FI_TR10#page_1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00" y="19918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 panose="020B060402020202020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Light" panose="020B0604020202020204" charset="0"/>
              </a:rPr>
              <a:t>QF205</a:t>
            </a:r>
            <a:endParaRPr dirty="0">
              <a:latin typeface="Barlow Light" panose="020B060402020202020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latin typeface="Barlow Light" panose="020B0604020202020204" charset="0"/>
                <a:ea typeface="Arial"/>
                <a:cs typeface="Arial"/>
                <a:sym typeface="Arial"/>
              </a:rPr>
              <a:t>Python programming and its application in tax calculator</a:t>
            </a:r>
            <a:br>
              <a:rPr lang="en" sz="2900" b="1" dirty="0">
                <a:latin typeface="Barlow Light" panose="020B0604020202020204" charset="0"/>
                <a:ea typeface="Arial"/>
                <a:cs typeface="Arial"/>
                <a:sym typeface="Arial"/>
              </a:rPr>
            </a:br>
            <a:r>
              <a:rPr lang="en" sz="1800" b="1" dirty="0">
                <a:latin typeface="Barlow Light" panose="020B0604020202020204" charset="0"/>
                <a:ea typeface="Arial"/>
                <a:cs typeface="Arial"/>
                <a:sym typeface="Arial"/>
              </a:rPr>
              <a:t>Group 2</a:t>
            </a:r>
            <a:br>
              <a:rPr lang="en" sz="1800" b="1" dirty="0">
                <a:latin typeface="Barlow Light" panose="020B0604020202020204" charset="0"/>
                <a:ea typeface="Arial"/>
                <a:cs typeface="Arial"/>
                <a:sym typeface="Arial"/>
              </a:rPr>
            </a:br>
            <a:r>
              <a:rPr lang="en" sz="1800" dirty="0">
                <a:latin typeface="Barlow Light" panose="020B0604020202020204" charset="0"/>
                <a:ea typeface="Arial"/>
                <a:cs typeface="Arial"/>
                <a:sym typeface="Arial"/>
              </a:rPr>
              <a:t/>
            </a:r>
            <a:br>
              <a:rPr lang="en" sz="1800" dirty="0">
                <a:latin typeface="Barlow Light" panose="020B0604020202020204" charset="0"/>
                <a:ea typeface="Arial"/>
                <a:cs typeface="Arial"/>
                <a:sym typeface="Arial"/>
              </a:rPr>
            </a:br>
            <a: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  <a:t>Alvin Toh Yong Zhang</a:t>
            </a:r>
            <a:b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</a:br>
            <a: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  <a:t>Bae Jung Hyun</a:t>
            </a:r>
            <a:b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</a:br>
            <a: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  <a:t>Choi Seunghwa</a:t>
            </a:r>
            <a:b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</a:br>
            <a: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  <a:t>Kum Ji Weon</a:t>
            </a:r>
            <a:b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</a:br>
            <a:r>
              <a:rPr lang="en-GB" sz="1100" dirty="0">
                <a:latin typeface="Barlow Light" panose="020B0604020202020204" charset="0"/>
                <a:ea typeface="Arial"/>
                <a:cs typeface="Arial"/>
                <a:sym typeface="Arial"/>
              </a:rPr>
              <a:t>Tsai Cheng-Jung</a:t>
            </a:r>
            <a:endParaRPr sz="2900" dirty="0">
              <a:latin typeface="Barlow Light" panose="020B060402020202020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683450" y="2040550"/>
            <a:ext cx="707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 Application FlowChart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659B23E-5898-4092-8B93-2CEB203D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338"/>
            <a:ext cx="5138700" cy="857400"/>
          </a:xfrm>
        </p:spPr>
        <p:txBody>
          <a:bodyPr/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APPLICATION FLOWCHART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" name="Rettangolo 11">
            <a:extLst>
              <a:ext uri="{FF2B5EF4-FFF2-40B4-BE49-F238E27FC236}">
                <a16:creationId xmlns:a16="http://schemas.microsoft.com/office/drawing/2014/main" xmlns="" id="{0420ED55-DFC7-4A1D-896C-571D3065E881}"/>
              </a:ext>
            </a:extLst>
          </p:cNvPr>
          <p:cNvSpPr/>
          <p:nvPr/>
        </p:nvSpPr>
        <p:spPr>
          <a:xfrm>
            <a:off x="659757" y="3208531"/>
            <a:ext cx="206244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Convert Deloitte Report to </a:t>
            </a: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c</a:t>
            </a: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ountryTax.csv</a:t>
            </a:r>
            <a:endParaRPr lang="en-US" sz="1300" dirty="0" smtClean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300" dirty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Generate a categoryDict.csv with Category Name </a:t>
            </a: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and 3 </a:t>
            </a: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char category code</a:t>
            </a:r>
          </a:p>
          <a:p>
            <a:pPr marL="228600" indent="-228600">
              <a:buFont typeface="+mj-lt"/>
              <a:buAutoNum type="arabicPeriod"/>
            </a:pPr>
            <a:endParaRPr lang="en-US" sz="1300" b="1" dirty="0" smtClean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</p:txBody>
      </p:sp>
      <p:pic>
        <p:nvPicPr>
          <p:cNvPr id="13" name="Immagine 14">
            <a:extLst>
              <a:ext uri="{FF2B5EF4-FFF2-40B4-BE49-F238E27FC236}">
                <a16:creationId xmlns:a16="http://schemas.microsoft.com/office/drawing/2014/main" xmlns="" id="{0DFA7B0E-4A51-4A40-BEBE-394867FE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40" y="2284949"/>
            <a:ext cx="170707" cy="320075"/>
          </a:xfrm>
          <a:prstGeom prst="rect">
            <a:avLst/>
          </a:prstGeom>
        </p:spPr>
      </p:pic>
      <p:sp>
        <p:nvSpPr>
          <p:cNvPr id="14" name="Rettangolo 16">
            <a:extLst>
              <a:ext uri="{FF2B5EF4-FFF2-40B4-BE49-F238E27FC236}">
                <a16:creationId xmlns:a16="http://schemas.microsoft.com/office/drawing/2014/main" xmlns="" id="{B2E7D6C4-5223-4500-9843-4EAF707C08AA}"/>
              </a:ext>
            </a:extLst>
          </p:cNvPr>
          <p:cNvSpPr/>
          <p:nvPr/>
        </p:nvSpPr>
        <p:spPr>
          <a:xfrm>
            <a:off x="3245893" y="3230849"/>
            <a:ext cx="23974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1"/>
              </a:solidFill>
              <a:latin typeface="Segoe Pro Display" charset="0"/>
              <a:ea typeface="Segoe Pro Display" charset="0"/>
              <a:cs typeface="Segoe Pro Display" charset="0"/>
            </a:endParaRPr>
          </a:p>
          <a:p>
            <a:pPr marL="228600" indent="-228600">
              <a:buAutoNum type="arabicPeriod"/>
            </a:pPr>
            <a:endParaRPr lang="en-US" sz="1100" b="1" dirty="0">
              <a:solidFill>
                <a:schemeClr val="tx1"/>
              </a:solidFill>
              <a:latin typeface="Segoe Pro Display" charset="0"/>
              <a:ea typeface="Segoe Pro Display" charset="0"/>
              <a:cs typeface="Segoe Pro Display" charset="0"/>
            </a:endParaRPr>
          </a:p>
          <a:p>
            <a:pPr marL="228600" indent="-228600">
              <a:buAutoNum type="arabicPeriod"/>
            </a:pPr>
            <a:endParaRPr lang="en-US" sz="1100" b="1" dirty="0">
              <a:solidFill>
                <a:schemeClr val="tx1"/>
              </a:solidFill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BD59C21-0D1B-4A34-BC5A-901AAA2E0550}"/>
              </a:ext>
            </a:extLst>
          </p:cNvPr>
          <p:cNvSpPr/>
          <p:nvPr/>
        </p:nvSpPr>
        <p:spPr>
          <a:xfrm>
            <a:off x="659757" y="1286871"/>
            <a:ext cx="1874121" cy="385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Barlow Light" panose="020B0604020202020204" charset="0"/>
              </a:rPr>
              <a:t>D</a:t>
            </a:r>
            <a:r>
              <a:rPr lang="en-GB" sz="1600" b="1" dirty="0" smtClean="0">
                <a:latin typeface="Barlow Light" panose="020B0604020202020204" charset="0"/>
              </a:rPr>
              <a:t>ata Processing </a:t>
            </a:r>
            <a:endParaRPr lang="en-GB" sz="1600" b="1" dirty="0">
              <a:latin typeface="Barlow Light" panose="020B060402020202020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DA3F229-8AE1-4385-A2FB-8ACE4388C0ED}"/>
              </a:ext>
            </a:extLst>
          </p:cNvPr>
          <p:cNvSpPr/>
          <p:nvPr/>
        </p:nvSpPr>
        <p:spPr>
          <a:xfrm>
            <a:off x="3241768" y="1276737"/>
            <a:ext cx="2026444" cy="385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Barlow Light" panose="020B0604020202020204" charset="0"/>
              </a:rPr>
              <a:t>Input</a:t>
            </a:r>
            <a:endParaRPr lang="en-GB" sz="1600" b="1" dirty="0">
              <a:latin typeface="Barlow Light" panose="020B0604020202020204" charset="0"/>
            </a:endParaRPr>
          </a:p>
        </p:txBody>
      </p:sp>
      <p:sp>
        <p:nvSpPr>
          <p:cNvPr id="18" name="Rettangolo 11">
            <a:extLst>
              <a:ext uri="{FF2B5EF4-FFF2-40B4-BE49-F238E27FC236}">
                <a16:creationId xmlns:a16="http://schemas.microsoft.com/office/drawing/2014/main" xmlns="" id="{0420ED55-DFC7-4A1D-896C-571D3065E881}"/>
              </a:ext>
            </a:extLst>
          </p:cNvPr>
          <p:cNvSpPr/>
          <p:nvPr/>
        </p:nvSpPr>
        <p:spPr>
          <a:xfrm>
            <a:off x="3324124" y="3209907"/>
            <a:ext cx="2062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Input SGD Net Income</a:t>
            </a:r>
          </a:p>
          <a:p>
            <a:pPr marL="228600" indent="-228600">
              <a:buFont typeface="+mj-lt"/>
              <a:buAutoNum type="arabicPeriod"/>
            </a:pPr>
            <a:endParaRPr lang="en-US" sz="1300" dirty="0" smtClean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Input Category chosen from Dropdown list</a:t>
            </a:r>
          </a:p>
          <a:p>
            <a:pPr marL="228600" indent="-228600">
              <a:buFont typeface="+mj-lt"/>
              <a:buAutoNum type="arabicPeriod"/>
            </a:pPr>
            <a:endParaRPr lang="en-US" sz="1300" dirty="0" smtClean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Choose option 1 - 5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2" y="1790138"/>
            <a:ext cx="1257867" cy="1257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1822930"/>
            <a:ext cx="1199154" cy="11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659B23E-5898-4092-8B93-2CEB203D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338"/>
            <a:ext cx="5138700" cy="857400"/>
          </a:xfrm>
        </p:spPr>
        <p:txBody>
          <a:bodyPr/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APPLICATION FLOWCHART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Rettangolo 11">
            <a:extLst>
              <a:ext uri="{FF2B5EF4-FFF2-40B4-BE49-F238E27FC236}">
                <a16:creationId xmlns:a16="http://schemas.microsoft.com/office/drawing/2014/main" xmlns="" id="{0420ED55-DFC7-4A1D-896C-571D3065E881}"/>
              </a:ext>
            </a:extLst>
          </p:cNvPr>
          <p:cNvSpPr/>
          <p:nvPr/>
        </p:nvSpPr>
        <p:spPr>
          <a:xfrm>
            <a:off x="577401" y="3091915"/>
            <a:ext cx="20624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Convert SGD Net Income to USD</a:t>
            </a:r>
          </a:p>
          <a:p>
            <a:pPr marL="228600" indent="-228600">
              <a:buFont typeface="+mj-lt"/>
              <a:buAutoNum type="arabicPeriod"/>
            </a:pPr>
            <a:endParaRPr lang="en-US" sz="1300" dirty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Generate a </a:t>
            </a:r>
            <a:r>
              <a:rPr lang="en-US" sz="1300" dirty="0" err="1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countryTax</a:t>
            </a: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Dict</a:t>
            </a: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 with key as </a:t>
            </a:r>
            <a:r>
              <a:rPr lang="en-US" sz="1300" dirty="0" err="1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CountryName</a:t>
            </a: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 and value being a tuple with 4 values pegged to it</a:t>
            </a:r>
          </a:p>
          <a:p>
            <a:pPr marL="228600" indent="-228600">
              <a:buFont typeface="+mj-lt"/>
              <a:buAutoNum type="arabicPeriod"/>
            </a:pPr>
            <a:endParaRPr lang="en-US" sz="1300" b="1" dirty="0" smtClean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</p:txBody>
      </p:sp>
      <p:pic>
        <p:nvPicPr>
          <p:cNvPr id="13" name="Immagine 14">
            <a:extLst>
              <a:ext uri="{FF2B5EF4-FFF2-40B4-BE49-F238E27FC236}">
                <a16:creationId xmlns:a16="http://schemas.microsoft.com/office/drawing/2014/main" xmlns="" id="{0DFA7B0E-4A51-4A40-BEBE-394867FE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40" y="2284949"/>
            <a:ext cx="170707" cy="320075"/>
          </a:xfrm>
          <a:prstGeom prst="rect">
            <a:avLst/>
          </a:prstGeom>
        </p:spPr>
      </p:pic>
      <p:sp>
        <p:nvSpPr>
          <p:cNvPr id="14" name="Rettangolo 16">
            <a:extLst>
              <a:ext uri="{FF2B5EF4-FFF2-40B4-BE49-F238E27FC236}">
                <a16:creationId xmlns:a16="http://schemas.microsoft.com/office/drawing/2014/main" xmlns="" id="{B2E7D6C4-5223-4500-9843-4EAF707C08AA}"/>
              </a:ext>
            </a:extLst>
          </p:cNvPr>
          <p:cNvSpPr/>
          <p:nvPr/>
        </p:nvSpPr>
        <p:spPr>
          <a:xfrm>
            <a:off x="3245893" y="3230849"/>
            <a:ext cx="23974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1"/>
              </a:solidFill>
              <a:latin typeface="Segoe Pro Display" charset="0"/>
              <a:ea typeface="Segoe Pro Display" charset="0"/>
              <a:cs typeface="Segoe Pro Display" charset="0"/>
            </a:endParaRPr>
          </a:p>
          <a:p>
            <a:pPr marL="228600" indent="-228600">
              <a:buAutoNum type="arabicPeriod"/>
            </a:pPr>
            <a:endParaRPr lang="en-US" sz="1100" b="1" dirty="0">
              <a:solidFill>
                <a:schemeClr val="tx1"/>
              </a:solidFill>
              <a:latin typeface="Segoe Pro Display" charset="0"/>
              <a:ea typeface="Segoe Pro Display" charset="0"/>
              <a:cs typeface="Segoe Pro Display" charset="0"/>
            </a:endParaRPr>
          </a:p>
          <a:p>
            <a:pPr marL="228600" indent="-228600">
              <a:buAutoNum type="arabicPeriod"/>
            </a:pPr>
            <a:endParaRPr lang="en-US" sz="1100" b="1" dirty="0">
              <a:solidFill>
                <a:schemeClr val="tx1"/>
              </a:solidFill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BD59C21-0D1B-4A34-BC5A-901AAA2E0550}"/>
              </a:ext>
            </a:extLst>
          </p:cNvPr>
          <p:cNvSpPr/>
          <p:nvPr/>
        </p:nvSpPr>
        <p:spPr>
          <a:xfrm>
            <a:off x="659757" y="1286871"/>
            <a:ext cx="1874121" cy="385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Barlow Light" panose="020B0604020202020204" charset="0"/>
              </a:rPr>
              <a:t>Tax Computation</a:t>
            </a:r>
            <a:endParaRPr lang="en-GB" sz="1600" b="1" dirty="0">
              <a:latin typeface="Barlow Light" panose="020B060402020202020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DA3F229-8AE1-4385-A2FB-8ACE4388C0ED}"/>
              </a:ext>
            </a:extLst>
          </p:cNvPr>
          <p:cNvSpPr/>
          <p:nvPr/>
        </p:nvSpPr>
        <p:spPr>
          <a:xfrm>
            <a:off x="3241768" y="1276737"/>
            <a:ext cx="2026444" cy="385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Barlow Light" panose="020B0604020202020204" charset="0"/>
              </a:rPr>
              <a:t>Output</a:t>
            </a:r>
            <a:endParaRPr lang="en-GB" sz="1600" b="1" dirty="0">
              <a:latin typeface="Barlow Light" panose="020B0604020202020204" charset="0"/>
            </a:endParaRPr>
          </a:p>
        </p:txBody>
      </p:sp>
      <p:sp>
        <p:nvSpPr>
          <p:cNvPr id="18" name="Rettangolo 11">
            <a:extLst>
              <a:ext uri="{FF2B5EF4-FFF2-40B4-BE49-F238E27FC236}">
                <a16:creationId xmlns:a16="http://schemas.microsoft.com/office/drawing/2014/main" xmlns="" id="{0420ED55-DFC7-4A1D-896C-571D3065E881}"/>
              </a:ext>
            </a:extLst>
          </p:cNvPr>
          <p:cNvSpPr/>
          <p:nvPr/>
        </p:nvSpPr>
        <p:spPr>
          <a:xfrm>
            <a:off x="3241768" y="3093291"/>
            <a:ext cx="20624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Generate a specified Country, Tax Amount for Option 1 to 4</a:t>
            </a:r>
          </a:p>
          <a:p>
            <a:pPr marL="228600" indent="-228600">
              <a:buFont typeface="+mj-lt"/>
              <a:buAutoNum type="arabicPeriod"/>
            </a:pPr>
            <a:endParaRPr lang="en-US" sz="1300" dirty="0" smtClean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300" dirty="0" smtClean="0">
                <a:solidFill>
                  <a:schemeClr val="tx1"/>
                </a:solidFill>
                <a:latin typeface="Barlow Light" panose="020B0604020202020204" charset="0"/>
                <a:ea typeface="Segoe Pro Display" charset="0"/>
                <a:cs typeface="Segoe Pro Display" charset="0"/>
              </a:rPr>
              <a:t>Generate top 10 least taxes countries with Tax Amount and specified Option for Option 5</a:t>
            </a:r>
            <a:endParaRPr lang="en-US" sz="1300" dirty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300" b="1" dirty="0" smtClean="0">
              <a:solidFill>
                <a:schemeClr val="tx1"/>
              </a:solidFill>
              <a:latin typeface="Barlow Light" panose="020B0604020202020204" charset="0"/>
              <a:ea typeface="Segoe Pro Display" charset="0"/>
              <a:cs typeface="Segoe Pro Display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24" y="1855662"/>
            <a:ext cx="1079713" cy="1079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26" y="1855662"/>
            <a:ext cx="1079713" cy="10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/>
          </p:nvPr>
        </p:nvSpPr>
        <p:spPr>
          <a:xfrm>
            <a:off x="531050" y="1888150"/>
            <a:ext cx="707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 </a:t>
            </a:r>
            <a:r>
              <a:rPr lang="en" dirty="0"/>
              <a:t>Code Implementation</a:t>
            </a:r>
            <a:endParaRPr dirty="0"/>
          </a:p>
        </p:txBody>
      </p:sp>
      <p:sp>
        <p:nvSpPr>
          <p:cNvPr id="272" name="Shape 272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Breaking down the codes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428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Step 1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280" y="3017672"/>
            <a:ext cx="5554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Reads csv data from countryTax.csv using pandas and sets option to keep </a:t>
            </a:r>
            <a:r>
              <a:rPr lang="en-SG" dirty="0" err="1" smtClean="0">
                <a:latin typeface="Barlow Light" panose="020B0604020202020204" charset="0"/>
              </a:rPr>
              <a:t>default_na</a:t>
            </a:r>
            <a:r>
              <a:rPr lang="en-SG" dirty="0" smtClean="0">
                <a:latin typeface="Barlow Light" panose="020B0604020202020204" charset="0"/>
              </a:rPr>
              <a:t> which will not evaluate the values to Nan if it is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For computation purposes, fill up </a:t>
            </a:r>
            <a:r>
              <a:rPr lang="en-SG" dirty="0" err="1" smtClean="0">
                <a:latin typeface="Barlow Light" panose="020B0604020202020204" charset="0"/>
              </a:rPr>
              <a:t>taxData</a:t>
            </a:r>
            <a:r>
              <a:rPr lang="en-SG" dirty="0" smtClean="0">
                <a:latin typeface="Barlow Light" panose="020B0604020202020204" charset="0"/>
              </a:rPr>
              <a:t> </a:t>
            </a:r>
            <a:r>
              <a:rPr lang="en-SG" dirty="0" err="1" smtClean="0">
                <a:latin typeface="Barlow Light" panose="020B0604020202020204" charset="0"/>
              </a:rPr>
              <a:t>DataFrame</a:t>
            </a:r>
            <a:r>
              <a:rPr lang="en-SG" dirty="0" smtClean="0">
                <a:latin typeface="Barlow Light" panose="020B0604020202020204" charset="0"/>
              </a:rPr>
              <a:t> with empty strings for the columns </a:t>
            </a:r>
            <a:r>
              <a:rPr lang="en-SG" dirty="0" err="1" smtClean="0">
                <a:latin typeface="Barlow Light" panose="020B0604020202020204" charset="0"/>
              </a:rPr>
              <a:t>ProgressiveTaxRange</a:t>
            </a:r>
            <a:r>
              <a:rPr lang="en-SG" dirty="0" smtClean="0">
                <a:latin typeface="Barlow Light" panose="020B0604020202020204" charset="0"/>
              </a:rPr>
              <a:t> and </a:t>
            </a:r>
            <a:r>
              <a:rPr lang="en-SG" dirty="0" err="1" smtClean="0">
                <a:latin typeface="Barlow Light" panose="020B0604020202020204" charset="0"/>
              </a:rPr>
              <a:t>CategoryRate</a:t>
            </a:r>
            <a:endParaRPr lang="en-SG" dirty="0" smtClean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Reads csv data from </a:t>
            </a:r>
            <a:r>
              <a:rPr lang="en-SG" dirty="0" err="1" smtClean="0">
                <a:latin typeface="Barlow Light" panose="020B0604020202020204" charset="0"/>
              </a:rPr>
              <a:t>countryDict</a:t>
            </a:r>
            <a:r>
              <a:rPr lang="en-SG" dirty="0" smtClean="0">
                <a:latin typeface="Barlow Light" panose="020B0604020202020204" charset="0"/>
              </a:rPr>
              <a:t> using pandas with same option</a:t>
            </a:r>
            <a:endParaRPr lang="en-SG" dirty="0">
              <a:latin typeface="Barlow Light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0" y="1335279"/>
            <a:ext cx="5915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428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Step 2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61" y="3171783"/>
            <a:ext cx="5554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Gets 3 char category code </a:t>
            </a:r>
            <a:r>
              <a:rPr lang="en-SG" dirty="0" err="1" smtClean="0">
                <a:latin typeface="Barlow Light" panose="020B0604020202020204" charset="0"/>
              </a:rPr>
              <a:t>categoryData</a:t>
            </a:r>
            <a:r>
              <a:rPr lang="en-SG" dirty="0" smtClean="0">
                <a:latin typeface="Barlow Light" panose="020B0604020202020204" charset="0"/>
              </a:rPr>
              <a:t> </a:t>
            </a:r>
            <a:r>
              <a:rPr lang="en-SG" dirty="0" err="1" smtClean="0">
                <a:latin typeface="Barlow Light" panose="020B0604020202020204" charset="0"/>
              </a:rPr>
              <a:t>dataframe</a:t>
            </a:r>
            <a:endParaRPr lang="en-SG" dirty="0" smtClean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Converts </a:t>
            </a:r>
            <a:r>
              <a:rPr lang="en-SG" dirty="0" err="1">
                <a:latin typeface="Barlow Light" panose="020B0604020202020204" charset="0"/>
              </a:rPr>
              <a:t>c</a:t>
            </a:r>
            <a:r>
              <a:rPr lang="en-SG" dirty="0" err="1" smtClean="0">
                <a:latin typeface="Barlow Light" panose="020B0604020202020204" charset="0"/>
              </a:rPr>
              <a:t>ompanySGDIncome</a:t>
            </a:r>
            <a:r>
              <a:rPr lang="en-SG" dirty="0" smtClean="0">
                <a:latin typeface="Barlow Light" panose="020B0604020202020204" charset="0"/>
              </a:rPr>
              <a:t> input to </a:t>
            </a:r>
            <a:r>
              <a:rPr lang="en-SG" dirty="0" err="1" smtClean="0">
                <a:latin typeface="Barlow Light" panose="020B0604020202020204" charset="0"/>
              </a:rPr>
              <a:t>companyUSDIncome</a:t>
            </a:r>
            <a:r>
              <a:rPr lang="en-SG" dirty="0" smtClean="0">
                <a:latin typeface="Barlow Light" panose="020B0604020202020204" charset="0"/>
              </a:rPr>
              <a:t> for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Sets </a:t>
            </a:r>
            <a:r>
              <a:rPr lang="en-SG" dirty="0" err="1" smtClean="0">
                <a:latin typeface="Barlow Light" panose="020B0604020202020204" charset="0"/>
              </a:rPr>
              <a:t>taxData</a:t>
            </a:r>
            <a:r>
              <a:rPr lang="en-SG" dirty="0" smtClean="0">
                <a:latin typeface="Barlow Light" panose="020B0604020202020204" charset="0"/>
              </a:rPr>
              <a:t> </a:t>
            </a:r>
            <a:r>
              <a:rPr lang="en-SG" dirty="0" err="1" smtClean="0">
                <a:latin typeface="Barlow Light" panose="020B0604020202020204" charset="0"/>
              </a:rPr>
              <a:t>dict</a:t>
            </a:r>
            <a:r>
              <a:rPr lang="en-SG" dirty="0" smtClean="0">
                <a:latin typeface="Barlow Light" panose="020B0604020202020204" charset="0"/>
              </a:rPr>
              <a:t>, </a:t>
            </a:r>
            <a:r>
              <a:rPr lang="en-SG" dirty="0" err="1" smtClean="0">
                <a:latin typeface="Barlow Light" panose="020B0604020202020204" charset="0"/>
              </a:rPr>
              <a:t>companyUSDIncome</a:t>
            </a:r>
            <a:r>
              <a:rPr lang="en-SG" dirty="0" smtClean="0">
                <a:latin typeface="Barlow Light" panose="020B0604020202020204" charset="0"/>
              </a:rPr>
              <a:t>, and </a:t>
            </a:r>
            <a:r>
              <a:rPr lang="en-SG" dirty="0" err="1" smtClean="0">
                <a:latin typeface="Barlow Light" panose="020B0604020202020204" charset="0"/>
              </a:rPr>
              <a:t>companyCode</a:t>
            </a:r>
            <a:r>
              <a:rPr lang="en-SG" dirty="0" smtClean="0">
                <a:latin typeface="Barlow Light" panose="020B0604020202020204" charset="0"/>
              </a:rPr>
              <a:t> as input to </a:t>
            </a:r>
            <a:r>
              <a:rPr lang="en-SG" dirty="0" err="1" smtClean="0">
                <a:latin typeface="Barlow Light" panose="020B0604020202020204" charset="0"/>
              </a:rPr>
              <a:t>taxComputation</a:t>
            </a:r>
            <a:r>
              <a:rPr lang="en-SG" dirty="0" smtClean="0">
                <a:latin typeface="Barlow Light" panose="020B0604020202020204" charset="0"/>
              </a:rPr>
              <a:t> method to generate </a:t>
            </a:r>
            <a:r>
              <a:rPr lang="en-SG" dirty="0" err="1" smtClean="0">
                <a:latin typeface="Barlow Light" panose="020B0604020202020204" charset="0"/>
              </a:rPr>
              <a:t>CountriesTaxAmt</a:t>
            </a:r>
            <a:r>
              <a:rPr lang="en-SG" dirty="0">
                <a:latin typeface="Barlow Light" panose="020B0604020202020204" charset="0"/>
              </a:rPr>
              <a:t> </a:t>
            </a:r>
            <a:r>
              <a:rPr lang="en-SG" dirty="0" err="1" smtClean="0">
                <a:latin typeface="Barlow Light" panose="020B0604020202020204" charset="0"/>
              </a:rPr>
              <a:t>Dict</a:t>
            </a:r>
            <a:endParaRPr lang="en-SG" dirty="0">
              <a:latin typeface="Barlow Light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1" y="1327216"/>
            <a:ext cx="7991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428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Step 3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61" y="3988193"/>
            <a:ext cx="55544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Loop every row of </a:t>
            </a:r>
            <a:r>
              <a:rPr lang="en-SG" dirty="0" err="1" smtClean="0">
                <a:latin typeface="Barlow Light" panose="020B0604020202020204" charset="0"/>
              </a:rPr>
              <a:t>taxData</a:t>
            </a:r>
            <a:r>
              <a:rPr lang="en-SG" dirty="0" smtClean="0">
                <a:latin typeface="Barlow Light" panose="020B0604020202020204" charset="0"/>
              </a:rPr>
              <a:t> </a:t>
            </a:r>
            <a:r>
              <a:rPr lang="en-SG" dirty="0" err="1" smtClean="0">
                <a:latin typeface="Barlow Light" panose="020B0604020202020204" charset="0"/>
              </a:rPr>
              <a:t>dataframe</a:t>
            </a:r>
            <a:r>
              <a:rPr lang="en-SG" dirty="0" smtClean="0">
                <a:latin typeface="Barlow Light" panose="020B0604020202020204" charset="0"/>
              </a:rPr>
              <a:t>, and initialize tuple of size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Assign </a:t>
            </a:r>
            <a:r>
              <a:rPr lang="en-SG" dirty="0" err="1" smtClean="0">
                <a:latin typeface="Barlow Light" panose="020B0604020202020204" charset="0"/>
              </a:rPr>
              <a:t>USDIncome</a:t>
            </a:r>
            <a:r>
              <a:rPr lang="en-SG" dirty="0" smtClean="0">
                <a:latin typeface="Barlow Light" panose="020B0604020202020204" charset="0"/>
              </a:rPr>
              <a:t> * national + branch rate for 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Assign </a:t>
            </a:r>
            <a:r>
              <a:rPr lang="en-SG" dirty="0" err="1" smtClean="0">
                <a:latin typeface="Barlow Light" panose="020B0604020202020204" charset="0"/>
              </a:rPr>
              <a:t>USDIncome</a:t>
            </a:r>
            <a:r>
              <a:rPr lang="en-SG" dirty="0" smtClean="0">
                <a:latin typeface="Barlow Light" panose="020B0604020202020204" charset="0"/>
              </a:rPr>
              <a:t> * min tax rate for option 2</a:t>
            </a:r>
            <a:endParaRPr lang="en-SG" dirty="0">
              <a:latin typeface="Barlow Light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1" y="1340243"/>
            <a:ext cx="63531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428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Step 4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61" y="3285697"/>
            <a:ext cx="5554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Checks if </a:t>
            </a:r>
            <a:r>
              <a:rPr lang="en-SG" dirty="0" err="1" smtClean="0">
                <a:latin typeface="Barlow Light" panose="020B0604020202020204" charset="0"/>
              </a:rPr>
              <a:t>nativeCurrency</a:t>
            </a:r>
            <a:r>
              <a:rPr lang="en-SG" dirty="0" smtClean="0">
                <a:latin typeface="Barlow Light" panose="020B0604020202020204" charset="0"/>
              </a:rPr>
              <a:t> is USD, if not convert to </a:t>
            </a:r>
            <a:r>
              <a:rPr lang="en-SG" dirty="0" err="1" smtClean="0">
                <a:latin typeface="Barlow Light" panose="020B0604020202020204" charset="0"/>
              </a:rPr>
              <a:t>nativeCurrency</a:t>
            </a:r>
            <a:r>
              <a:rPr lang="en-SG" dirty="0" smtClean="0">
                <a:latin typeface="Barlow Light" panose="020B0604020202020204" charset="0"/>
              </a:rPr>
              <a:t> equivalent from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Checks if row[7] is a empty string, if not </a:t>
            </a:r>
            <a:r>
              <a:rPr lang="en-SG" dirty="0" smtClean="0">
                <a:latin typeface="Barlow Light" panose="020B0604020202020204" charset="0"/>
              </a:rPr>
              <a:t>empty delimit </a:t>
            </a:r>
            <a:r>
              <a:rPr lang="en-SG" dirty="0" smtClean="0">
                <a:latin typeface="Barlow Light" panose="020B0604020202020204" charset="0"/>
              </a:rPr>
              <a:t>it by “,” and further delimit by whitespace to separate the condition statement string out</a:t>
            </a:r>
            <a:endParaRPr lang="en-SG" dirty="0">
              <a:latin typeface="Barlow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1" y="1323547"/>
            <a:ext cx="5076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428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Step 5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0" y="1308166"/>
            <a:ext cx="4953000" cy="1800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280" y="3190584"/>
            <a:ext cx="5554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Checks if length of condition statement is 5, if yes assign the various values to evaluate if income falls within the bracket. Length 5 also means it is not the last condition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If length condition is 4, it is the last condition statement and checks if income exceeds the bracket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Assign </a:t>
            </a:r>
            <a:r>
              <a:rPr lang="en-SG" dirty="0" err="1">
                <a:latin typeface="Barlow Light" panose="020B0604020202020204" charset="0"/>
              </a:rPr>
              <a:t>USDIncome</a:t>
            </a:r>
            <a:r>
              <a:rPr lang="en-SG" dirty="0">
                <a:latin typeface="Barlow Light" panose="020B0604020202020204" charset="0"/>
              </a:rPr>
              <a:t> * </a:t>
            </a:r>
            <a:r>
              <a:rPr lang="en-SG" dirty="0" smtClean="0">
                <a:latin typeface="Barlow Light" panose="020B0604020202020204" charset="0"/>
              </a:rPr>
              <a:t>progressive tax </a:t>
            </a:r>
            <a:r>
              <a:rPr lang="en-SG" dirty="0" smtClean="0">
                <a:latin typeface="Barlow Light" panose="020B0604020202020204" charset="0"/>
              </a:rPr>
              <a:t>rate </a:t>
            </a:r>
            <a:r>
              <a:rPr lang="en-SG" dirty="0" smtClean="0">
                <a:latin typeface="Barlow Light" panose="020B0604020202020204" charset="0"/>
              </a:rPr>
              <a:t>for </a:t>
            </a:r>
            <a:r>
              <a:rPr lang="en-SG" dirty="0" smtClean="0">
                <a:latin typeface="Barlow Light" panose="020B0604020202020204" charset="0"/>
              </a:rPr>
              <a:t>option 3</a:t>
            </a:r>
            <a:endParaRPr lang="en-SG" dirty="0"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428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Step 6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280" y="3973949"/>
            <a:ext cx="55544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Checks if </a:t>
            </a:r>
            <a:r>
              <a:rPr lang="en-SG" dirty="0" err="1" smtClean="0">
                <a:latin typeface="Barlow Light" panose="020B0604020202020204" charset="0"/>
              </a:rPr>
              <a:t>categoryString</a:t>
            </a:r>
            <a:r>
              <a:rPr lang="en-SG" dirty="0" smtClean="0">
                <a:latin typeface="Barlow Light" panose="020B0604020202020204" charset="0"/>
              </a:rPr>
              <a:t> field is present, delimit it by “,” and checks if it is equal to company specified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If company specified category is equal to country category tax rate,  assign </a:t>
            </a:r>
            <a:r>
              <a:rPr lang="en-SG" dirty="0" err="1" smtClean="0">
                <a:latin typeface="Barlow Light" panose="020B0604020202020204" charset="0"/>
              </a:rPr>
              <a:t>USDIncome</a:t>
            </a:r>
            <a:r>
              <a:rPr lang="en-SG" dirty="0" smtClean="0">
                <a:latin typeface="Barlow Light" panose="020B0604020202020204" charset="0"/>
              </a:rPr>
              <a:t> * category tax rate for option 4</a:t>
            </a:r>
            <a:endParaRPr lang="en-SG" dirty="0" smtClean="0">
              <a:latin typeface="Barlow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0" y="1341634"/>
            <a:ext cx="5886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/>
          </p:nvPr>
        </p:nvSpPr>
        <p:spPr>
          <a:xfrm>
            <a:off x="2077175" y="8013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2167825" y="18242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1.  Objectives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2. </a:t>
            </a:r>
            <a:r>
              <a:rPr lang="en-GB" dirty="0"/>
              <a:t>Final </a:t>
            </a:r>
            <a:r>
              <a:rPr lang="en" dirty="0"/>
              <a:t>Output - Demonstration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3. </a:t>
            </a:r>
            <a:r>
              <a:rPr lang="en-SG" dirty="0" smtClean="0"/>
              <a:t>Application Flowchart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4</a:t>
            </a:r>
            <a:r>
              <a:rPr lang="en" dirty="0" smtClean="0"/>
              <a:t>. </a:t>
            </a:r>
            <a:r>
              <a:rPr lang="en" smtClean="0"/>
              <a:t>Code Implementation</a:t>
            </a:r>
            <a:endParaRPr lang="en-GB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GB" dirty="0" smtClean="0"/>
              <a:t>5. 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428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Step 7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280" y="2554670"/>
            <a:ext cx="5554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After returning </a:t>
            </a:r>
            <a:r>
              <a:rPr lang="en-SG" dirty="0" err="1" smtClean="0">
                <a:latin typeface="Barlow Light" panose="020B0604020202020204" charset="0"/>
              </a:rPr>
              <a:t>countriesTaxAmt</a:t>
            </a:r>
            <a:r>
              <a:rPr lang="en-SG" dirty="0" smtClean="0">
                <a:latin typeface="Barlow Light" panose="020B0604020202020204" charset="0"/>
              </a:rPr>
              <a:t> </a:t>
            </a:r>
            <a:r>
              <a:rPr lang="en-SG" dirty="0" err="1" smtClean="0">
                <a:latin typeface="Barlow Light" panose="020B0604020202020204" charset="0"/>
              </a:rPr>
              <a:t>Dict</a:t>
            </a:r>
            <a:r>
              <a:rPr lang="en-SG" dirty="0" smtClean="0">
                <a:latin typeface="Barlow Light" panose="020B0604020202020204" charset="0"/>
              </a:rPr>
              <a:t>, filter </a:t>
            </a:r>
            <a:r>
              <a:rPr lang="en-SG" dirty="0" smtClean="0">
                <a:latin typeface="Barlow Light" panose="020B0604020202020204" charset="0"/>
              </a:rPr>
              <a:t>out 0 </a:t>
            </a:r>
            <a:r>
              <a:rPr lang="en-SG" dirty="0" smtClean="0">
                <a:latin typeface="Barlow Light" panose="020B0604020202020204" charset="0"/>
              </a:rPr>
              <a:t>values for each of the Option 1 – 4 selected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Uses Python min function to get the minimum </a:t>
            </a:r>
            <a:r>
              <a:rPr lang="en-SG" dirty="0" err="1" smtClean="0">
                <a:latin typeface="Barlow Light" panose="020B0604020202020204" charset="0"/>
              </a:rPr>
              <a:t>taxAmount</a:t>
            </a:r>
            <a:r>
              <a:rPr lang="en-SG" dirty="0" smtClean="0">
                <a:latin typeface="Barlow Light" panose="020B0604020202020204" charset="0"/>
              </a:rPr>
              <a:t> after looping through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For Option 5, calculate min amount for each country first and sort the output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latin typeface="Barlow Light" panose="020B0604020202020204" charset="0"/>
              </a:rPr>
              <a:t>Only takes the first 10 countries which has the least tax amount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0" y="1326168"/>
            <a:ext cx="6457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ctrTitle"/>
          </p:nvPr>
        </p:nvSpPr>
        <p:spPr>
          <a:xfrm>
            <a:off x="531050" y="1888150"/>
            <a:ext cx="707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QUIZ!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272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0915D58-615B-4BB5-B184-5FAEFF8D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2773" y="1203769"/>
            <a:ext cx="4038453" cy="2998510"/>
          </a:xfrm>
        </p:spPr>
        <p:txBody>
          <a:bodyPr/>
          <a:lstStyle/>
          <a:p>
            <a:pPr marL="76200" indent="0">
              <a:buNone/>
            </a:pPr>
            <a:r>
              <a:rPr lang="en-GB" sz="2000" dirty="0"/>
              <a:t>Given the need to store the progressive tax rate for</a:t>
            </a:r>
          </a:p>
          <a:p>
            <a:pPr marL="76200" indent="0">
              <a:buNone/>
            </a:pPr>
            <a:r>
              <a:rPr lang="en-GB" sz="2000" dirty="0"/>
              <a:t>countries in </a:t>
            </a:r>
            <a:r>
              <a:rPr lang="en-GB" sz="2000" b="1" dirty="0"/>
              <a:t>csv, </a:t>
            </a:r>
          </a:p>
          <a:p>
            <a:pPr marL="76200" indent="0">
              <a:buNone/>
            </a:pPr>
            <a:r>
              <a:rPr lang="en-GB" sz="2000" dirty="0"/>
              <a:t>how would some of you store the progressive tax rate in an easily readable format for</a:t>
            </a:r>
            <a:r>
              <a:rPr lang="en-GB" sz="2000" b="1" dirty="0"/>
              <a:t> Python </a:t>
            </a:r>
            <a:r>
              <a:rPr lang="en-GB" sz="2000" dirty="0"/>
              <a:t>to read and compute the data in? 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4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Our Answer:</a:t>
            </a:r>
          </a:p>
          <a:p>
            <a:pPr marL="76200" indent="0">
              <a:buNone/>
            </a:pPr>
            <a:r>
              <a:rPr lang="en-SG" sz="1600" b="1" dirty="0"/>
              <a:t>0 &lt;= 2000000 == 0.000, </a:t>
            </a:r>
            <a:endParaRPr lang="en-SG" sz="1600" b="1" dirty="0" smtClean="0"/>
          </a:p>
          <a:p>
            <a:pPr marL="76200" indent="0">
              <a:buNone/>
            </a:pPr>
            <a:r>
              <a:rPr lang="en-SG" sz="1600" b="1" dirty="0" smtClean="0"/>
              <a:t>2000000 </a:t>
            </a:r>
            <a:r>
              <a:rPr lang="en-SG" sz="1600" b="1" dirty="0"/>
              <a:t>&lt;= 8000000 == 0.050</a:t>
            </a:r>
            <a:r>
              <a:rPr lang="en-SG" sz="1600" b="1" dirty="0" smtClean="0"/>
              <a:t>,</a:t>
            </a:r>
          </a:p>
          <a:p>
            <a:pPr marL="76200" indent="0">
              <a:buNone/>
            </a:pPr>
            <a:r>
              <a:rPr lang="en-SG" sz="1600" b="1" dirty="0" smtClean="0"/>
              <a:t>&gt; </a:t>
            </a:r>
            <a:r>
              <a:rPr lang="en-SG" sz="1600" b="1" dirty="0"/>
              <a:t>8000000 == 0.150</a:t>
            </a:r>
          </a:p>
        </p:txBody>
      </p:sp>
    </p:spTree>
    <p:extLst>
      <p:ext uri="{BB962C8B-B14F-4D97-AF65-F5344CB8AC3E}">
        <p14:creationId xmlns:p14="http://schemas.microsoft.com/office/powerpoint/2010/main" val="14075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ctrTitle" idx="4294967295"/>
          </p:nvPr>
        </p:nvSpPr>
        <p:spPr>
          <a:xfrm>
            <a:off x="515679" y="129095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96" name="Shape 396"/>
          <p:cNvSpPr txBox="1">
            <a:spLocks noGrp="1"/>
          </p:cNvSpPr>
          <p:nvPr>
            <p:ph type="subTitle" idx="4294967295"/>
          </p:nvPr>
        </p:nvSpPr>
        <p:spPr>
          <a:xfrm>
            <a:off x="515679" y="24905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96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34050" y="19352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Objectives</a:t>
            </a:r>
            <a:endParaRPr dirty="0">
              <a:solidFill>
                <a:schemeClr val="accent5">
                  <a:lumMod val="75000"/>
                </a:schemeClr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34050" y="1462025"/>
            <a:ext cx="2494200" cy="31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1.</a:t>
            </a: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 Impact of corporate taxation can influence investment decisions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4F4A9E"/>
              </a:buClr>
              <a:buSzPts val="1200"/>
              <a:buChar char="▹"/>
            </a:pPr>
            <a:r>
              <a:rPr lang="en" sz="1200" dirty="0">
                <a:solidFill>
                  <a:srgbClr val="4F4A9E"/>
                </a:solidFill>
              </a:rPr>
              <a:t>Corporate taxation is imperative  in the financial investment decision - making process</a:t>
            </a:r>
            <a:endParaRPr sz="1200" dirty="0">
              <a:solidFill>
                <a:srgbClr val="4F4A9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700" dirty="0">
              <a:solidFill>
                <a:srgbClr val="4F4A9E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4F4A9E"/>
              </a:buClr>
              <a:buSzPts val="1200"/>
              <a:buChar char="▹"/>
            </a:pPr>
            <a:r>
              <a:rPr lang="en" sz="1200" dirty="0">
                <a:solidFill>
                  <a:srgbClr val="4F4A9E"/>
                </a:solidFill>
              </a:rPr>
              <a:t>In an attempt to alleviate a tax burden for a overseas subsidiary company to increase the company’s net income. </a:t>
            </a:r>
            <a:endParaRPr dirty="0">
              <a:solidFill>
                <a:srgbClr val="4F4A9E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2927100" y="1497225"/>
            <a:ext cx="3219051" cy="31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2.</a:t>
            </a: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 To accomodate the needs of changing financial institutions landscape</a:t>
            </a:r>
            <a:endParaRPr dirty="0">
              <a:solidFill>
                <a:srgbClr val="4F4A9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700" dirty="0">
              <a:solidFill>
                <a:srgbClr val="4F4A9E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4F4A9E"/>
              </a:buClr>
              <a:buSzPts val="1200"/>
              <a:buChar char="▹"/>
            </a:pPr>
            <a:r>
              <a:rPr lang="en" sz="1200" dirty="0">
                <a:solidFill>
                  <a:srgbClr val="4F4A9E"/>
                </a:solidFill>
              </a:rPr>
              <a:t>“Technology will turn information into a commodity, so an expectation on the finance function is that we’ll spend most of the time providing added value to the business”</a:t>
            </a:r>
            <a:endParaRPr sz="1200" dirty="0">
              <a:solidFill>
                <a:srgbClr val="4F4A9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0078A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Thriving in the Digital Economy: Four Reasons Why Finance Is Excited about the Future</a:t>
            </a:r>
            <a:r>
              <a:rPr lang="en" sz="800" dirty="0">
                <a:solidFill>
                  <a:srgbClr val="4F4A9E"/>
                </a:solidFill>
              </a:rPr>
              <a:t> (Judy Cubiss, 2015)</a:t>
            </a:r>
            <a:endParaRPr sz="800" dirty="0">
              <a:solidFill>
                <a:srgbClr val="4F4A9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E3620-C787-4B11-8CD0-B0E27213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Objective of the five tax calculation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7330ED-3C46-4A24-A3C3-27DDD379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4743"/>
            <a:ext cx="2957332" cy="3155100"/>
          </a:xfrm>
        </p:spPr>
        <p:txBody>
          <a:bodyPr/>
          <a:lstStyle/>
          <a:p>
            <a:r>
              <a:rPr lang="en-GB" dirty="0"/>
              <a:t>1. </a:t>
            </a:r>
            <a:r>
              <a:rPr lang="en-GB" b="1" dirty="0"/>
              <a:t>National Rate + Branch Rate</a:t>
            </a:r>
          </a:p>
          <a:p>
            <a:pPr marL="114300" indent="0">
              <a:buNone/>
            </a:pPr>
            <a:r>
              <a:rPr lang="en-GB" dirty="0"/>
              <a:t>: Most countries apply different tax rates to foreign corporations, which tends to be the higher than that of domestic corporations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ADCAA3-ECAB-44A1-BDCF-588F4894C96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01651" y="1672300"/>
            <a:ext cx="2957331" cy="3155100"/>
          </a:xfrm>
        </p:spPr>
        <p:txBody>
          <a:bodyPr/>
          <a:lstStyle/>
          <a:p>
            <a:r>
              <a:rPr lang="en-GB" dirty="0"/>
              <a:t>2. </a:t>
            </a:r>
            <a:r>
              <a:rPr lang="en-GB" b="1" dirty="0"/>
              <a:t>Minimum Tax Rate</a:t>
            </a:r>
          </a:p>
          <a:p>
            <a:pPr marL="114300" indent="0">
              <a:buNone/>
            </a:pPr>
            <a:endParaRPr lang="en-GB" sz="1200" b="1" dirty="0"/>
          </a:p>
          <a:p>
            <a:pPr marL="114300" indent="0">
              <a:buNone/>
            </a:pPr>
            <a:r>
              <a:rPr lang="en-GB" dirty="0"/>
              <a:t>: When the corporate net income &lt; stipulated amount. The min tax rate  is typically within a range of 0.3% to 0.4% of net income.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3392A7-5928-40A3-A8C2-7BB44B9D8E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70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7330ED-3C46-4A24-A3C3-27DDD379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883" y="248607"/>
            <a:ext cx="2644451" cy="3155100"/>
          </a:xfrm>
        </p:spPr>
        <p:txBody>
          <a:bodyPr/>
          <a:lstStyle/>
          <a:p>
            <a:r>
              <a:rPr lang="en-GB" dirty="0"/>
              <a:t>3. </a:t>
            </a:r>
            <a:r>
              <a:rPr lang="en-GB" b="1" dirty="0"/>
              <a:t>Progressive </a:t>
            </a:r>
            <a:r>
              <a:rPr lang="en-GB" b="1" dirty="0" smtClean="0"/>
              <a:t>Income tax </a:t>
            </a:r>
            <a:r>
              <a:rPr lang="en-GB" b="1" dirty="0"/>
              <a:t>rate:</a:t>
            </a:r>
          </a:p>
          <a:p>
            <a:pPr marL="114300" indent="0">
              <a:buNone/>
            </a:pPr>
            <a:r>
              <a:rPr lang="en-GB" b="1" dirty="0"/>
              <a:t>:  </a:t>
            </a:r>
            <a:r>
              <a:rPr lang="en-GB" dirty="0"/>
              <a:t>Applies different tax rates to different ranges of corporate </a:t>
            </a:r>
            <a:r>
              <a:rPr lang="en-GB"/>
              <a:t>net </a:t>
            </a:r>
            <a:r>
              <a:rPr lang="en-GB" smtClean="0"/>
              <a:t>income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ADCAA3-ECAB-44A1-BDCF-588F4894C96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93334" y="237032"/>
            <a:ext cx="2957331" cy="3155100"/>
          </a:xfrm>
        </p:spPr>
        <p:txBody>
          <a:bodyPr/>
          <a:lstStyle/>
          <a:p>
            <a:r>
              <a:rPr lang="en-GB" dirty="0"/>
              <a:t>4. </a:t>
            </a:r>
            <a:r>
              <a:rPr lang="en-GB" b="1" dirty="0"/>
              <a:t>Industry-specific tax rate</a:t>
            </a:r>
          </a:p>
          <a:p>
            <a:pPr marL="114300" indent="0">
              <a:buNone/>
            </a:pPr>
            <a:r>
              <a:rPr lang="en-GB" b="1" dirty="0"/>
              <a:t>: </a:t>
            </a:r>
            <a:r>
              <a:rPr lang="en-GB" dirty="0"/>
              <a:t>Different tax rates are often applied to corporations operating in certain industries in order to incentivize or disincentivise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3392A7-5928-40A3-A8C2-7BB44B9D8E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AFF7831F-7DD1-4D74-9733-3855E35009F2}"/>
              </a:ext>
            </a:extLst>
          </p:cNvPr>
          <p:cNvSpPr txBox="1">
            <a:spLocks/>
          </p:cNvSpPr>
          <p:nvPr/>
        </p:nvSpPr>
        <p:spPr>
          <a:xfrm>
            <a:off x="335999" y="2935375"/>
            <a:ext cx="5201515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GB" dirty="0"/>
              <a:t>5.</a:t>
            </a:r>
            <a:r>
              <a:rPr lang="en-GB" b="1" dirty="0"/>
              <a:t> Top 10 countries with the least taxes to be paid in regardless of categories</a:t>
            </a:r>
          </a:p>
          <a:p>
            <a:pPr marL="114300" indent="0">
              <a:buNone/>
            </a:pPr>
            <a:r>
              <a:rPr lang="en-GB" b="1" dirty="0"/>
              <a:t>    </a:t>
            </a:r>
            <a:r>
              <a:rPr lang="en-GB" dirty="0"/>
              <a:t>:  Showing us the 10 most attractive candidate </a:t>
            </a:r>
          </a:p>
          <a:p>
            <a:pPr marL="114300" indent="0">
              <a:buNone/>
            </a:pPr>
            <a:r>
              <a:rPr lang="en-GB" dirty="0"/>
              <a:t>        countries with the least taxes to be paid.</a:t>
            </a:r>
          </a:p>
        </p:txBody>
      </p:sp>
    </p:spTree>
    <p:extLst>
      <p:ext uri="{BB962C8B-B14F-4D97-AF65-F5344CB8AC3E}">
        <p14:creationId xmlns:p14="http://schemas.microsoft.com/office/powerpoint/2010/main" val="38771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683450" y="2040550"/>
            <a:ext cx="707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Output - Demonstration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183039" y="1028700"/>
            <a:ext cx="5821732" cy="30861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4294967295"/>
          </p:nvPr>
        </p:nvSpPr>
        <p:spPr>
          <a:xfrm>
            <a:off x="667884" y="1851768"/>
            <a:ext cx="2326798" cy="199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Miriam Libre"/>
                <a:ea typeface="Miriam Libre"/>
                <a:cs typeface="Miriam Libre"/>
                <a:sym typeface="Miriam Libre"/>
              </a:rPr>
              <a:t>FINAL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Miriam Libre"/>
                <a:ea typeface="Miriam Libre"/>
                <a:cs typeface="Miriam Libre"/>
                <a:sym typeface="Miriam Libre"/>
              </a:rPr>
              <a:t>OUTPUT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F789BA7-D8ED-4609-B2B9-AA49778F4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8" t="13796" r="6538" b="23039"/>
          <a:stretch/>
        </p:blipFill>
        <p:spPr>
          <a:xfrm>
            <a:off x="3403570" y="1204545"/>
            <a:ext cx="5380669" cy="2311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E0FDFF-8F9E-482A-AFC8-4403A4A1B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74" y="96757"/>
            <a:ext cx="4527756" cy="595161"/>
          </a:xfrm>
        </p:spPr>
        <p:txBody>
          <a:bodyPr/>
          <a:lstStyle/>
          <a:p>
            <a:r>
              <a:rPr lang="en-GB" sz="2000" dirty="0"/>
              <a:t>Possible Ideas to do with our App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EE6E0C4-0EB2-431F-9474-44794E61B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4" t="14038" r="8019" b="22981"/>
          <a:stretch/>
        </p:blipFill>
        <p:spPr>
          <a:xfrm>
            <a:off x="358015" y="691918"/>
            <a:ext cx="8424987" cy="3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4">
            <a:extLst>
              <a:ext uri="{FF2B5EF4-FFF2-40B4-BE49-F238E27FC236}">
                <a16:creationId xmlns="" xmlns:a16="http://schemas.microsoft.com/office/drawing/2014/main" id="{91D47BC8-10BB-46DD-B131-8DB0C81A36E9}"/>
              </a:ext>
            </a:extLst>
          </p:cNvPr>
          <p:cNvSpPr/>
          <p:nvPr/>
        </p:nvSpPr>
        <p:spPr>
          <a:xfrm>
            <a:off x="2378909" y="2681388"/>
            <a:ext cx="654545" cy="6789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150,000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0" name="Rectangle 14">
            <a:extLst>
              <a:ext uri="{FF2B5EF4-FFF2-40B4-BE49-F238E27FC236}">
                <a16:creationId xmlns="" xmlns:a16="http://schemas.microsoft.com/office/drawing/2014/main" id="{3F40BDF5-833C-4A05-87EB-7714E6F2D73B}"/>
              </a:ext>
            </a:extLst>
          </p:cNvPr>
          <p:cNvSpPr/>
          <p:nvPr/>
        </p:nvSpPr>
        <p:spPr>
          <a:xfrm>
            <a:off x="52125" y="2443321"/>
            <a:ext cx="595041" cy="9399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375,000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3" name="화살표: 오른쪽 112">
            <a:extLst>
              <a:ext uri="{FF2B5EF4-FFF2-40B4-BE49-F238E27FC236}">
                <a16:creationId xmlns="" xmlns:a16="http://schemas.microsoft.com/office/drawing/2014/main" id="{44E3C4A7-4362-426B-B089-8BFD6E6851B5}"/>
              </a:ext>
            </a:extLst>
          </p:cNvPr>
          <p:cNvSpPr/>
          <p:nvPr/>
        </p:nvSpPr>
        <p:spPr>
          <a:xfrm>
            <a:off x="727083" y="2890650"/>
            <a:ext cx="1637885" cy="2539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화살표: 오른쪽 275">
            <a:extLst>
              <a:ext uri="{FF2B5EF4-FFF2-40B4-BE49-F238E27FC236}">
                <a16:creationId xmlns="" xmlns:a16="http://schemas.microsoft.com/office/drawing/2014/main" id="{98BD959E-AB0B-4C88-9222-3EBAD99D9221}"/>
              </a:ext>
            </a:extLst>
          </p:cNvPr>
          <p:cNvSpPr/>
          <p:nvPr/>
        </p:nvSpPr>
        <p:spPr>
          <a:xfrm>
            <a:off x="6330535" y="1306793"/>
            <a:ext cx="1230567" cy="1184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="" xmlns:a16="http://schemas.microsoft.com/office/drawing/2014/main" id="{07EDEE1C-B668-4558-93AC-415D2B59446A}"/>
              </a:ext>
            </a:extLst>
          </p:cNvPr>
          <p:cNvSpPr/>
          <p:nvPr/>
        </p:nvSpPr>
        <p:spPr>
          <a:xfrm>
            <a:off x="6330535" y="2125348"/>
            <a:ext cx="1230567" cy="1184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="" xmlns:a16="http://schemas.microsoft.com/office/drawing/2014/main" id="{336BD4FB-8D40-4465-A0D1-926902647A22}"/>
              </a:ext>
            </a:extLst>
          </p:cNvPr>
          <p:cNvSpPr/>
          <p:nvPr/>
        </p:nvSpPr>
        <p:spPr>
          <a:xfrm>
            <a:off x="6330535" y="2957069"/>
            <a:ext cx="1230567" cy="1184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="" xmlns:a16="http://schemas.microsoft.com/office/drawing/2014/main" id="{D88C9FC4-3ACC-4662-9CC0-12453B1BF1DC}"/>
              </a:ext>
            </a:extLst>
          </p:cNvPr>
          <p:cNvSpPr/>
          <p:nvPr/>
        </p:nvSpPr>
        <p:spPr>
          <a:xfrm>
            <a:off x="6330535" y="3771225"/>
            <a:ext cx="1230567" cy="1184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="" xmlns:a16="http://schemas.microsoft.com/office/drawing/2014/main" id="{175B5FE8-C7D0-4BAB-9767-62A504081909}"/>
              </a:ext>
            </a:extLst>
          </p:cNvPr>
          <p:cNvSpPr/>
          <p:nvPr/>
        </p:nvSpPr>
        <p:spPr>
          <a:xfrm>
            <a:off x="6330535" y="4601189"/>
            <a:ext cx="1230567" cy="1184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Immagine 14">
            <a:extLst>
              <a:ext uri="{FF2B5EF4-FFF2-40B4-BE49-F238E27FC236}">
                <a16:creationId xmlns="" xmlns:a16="http://schemas.microsoft.com/office/drawing/2014/main" id="{0DFA7B0E-4A51-4A40-BEBE-394867FE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98391" y="2008902"/>
            <a:ext cx="170707" cy="3200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ED2CBE7C-A198-411D-94B7-FA962AC2CDBA}"/>
              </a:ext>
            </a:extLst>
          </p:cNvPr>
          <p:cNvGrpSpPr/>
          <p:nvPr/>
        </p:nvGrpSpPr>
        <p:grpSpPr>
          <a:xfrm>
            <a:off x="6573154" y="991002"/>
            <a:ext cx="720000" cy="678930"/>
            <a:chOff x="277644" y="2791411"/>
            <a:chExt cx="720000" cy="678930"/>
          </a:xfrm>
          <a:solidFill>
            <a:schemeClr val="bg1"/>
          </a:solidFill>
        </p:grpSpPr>
        <p:sp>
          <p:nvSpPr>
            <p:cNvPr id="18" name="Rectangle 14">
              <a:extLst>
                <a:ext uri="{FF2B5EF4-FFF2-40B4-BE49-F238E27FC236}">
                  <a16:creationId xmlns="" xmlns:a16="http://schemas.microsoft.com/office/drawing/2014/main" id="{4675D5A9-CD94-4C29-B03E-E977BE217B1F}"/>
                </a:ext>
              </a:extLst>
            </p:cNvPr>
            <p:cNvSpPr/>
            <p:nvPr/>
          </p:nvSpPr>
          <p:spPr>
            <a:xfrm>
              <a:off x="277644" y="3039097"/>
              <a:ext cx="720000" cy="43124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0.3%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="" xmlns:a16="http://schemas.microsoft.com/office/drawing/2014/main" id="{FBEB197F-5C13-4D72-AC21-8AA85E494DEE}"/>
                </a:ext>
              </a:extLst>
            </p:cNvPr>
            <p:cNvSpPr/>
            <p:nvPr/>
          </p:nvSpPr>
          <p:spPr>
            <a:xfrm>
              <a:off x="277644" y="2791411"/>
              <a:ext cx="720000" cy="243425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</a:rPr>
                <a:t>Subsidiary 1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2B666FA6-350B-4E59-9FF4-45F5CD545DDD}"/>
              </a:ext>
            </a:extLst>
          </p:cNvPr>
          <p:cNvGrpSpPr/>
          <p:nvPr/>
        </p:nvGrpSpPr>
        <p:grpSpPr>
          <a:xfrm>
            <a:off x="6573154" y="1820782"/>
            <a:ext cx="720000" cy="678930"/>
            <a:chOff x="1165207" y="2791411"/>
            <a:chExt cx="720000" cy="678930"/>
          </a:xfrm>
          <a:solidFill>
            <a:schemeClr val="bg1"/>
          </a:solidFill>
        </p:grpSpPr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591562F-BA21-4C58-95F3-7036921E9F95}"/>
                </a:ext>
              </a:extLst>
            </p:cNvPr>
            <p:cNvSpPr/>
            <p:nvPr/>
          </p:nvSpPr>
          <p:spPr>
            <a:xfrm>
              <a:off x="1165207" y="3039097"/>
              <a:ext cx="720000" cy="43124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b="1" dirty="0">
                  <a:solidFill>
                    <a:schemeClr val="tx1"/>
                  </a:solidFill>
                </a:rPr>
                <a:t>0.3%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14">
              <a:extLst>
                <a:ext uri="{FF2B5EF4-FFF2-40B4-BE49-F238E27FC236}">
                  <a16:creationId xmlns="" xmlns:a16="http://schemas.microsoft.com/office/drawing/2014/main" id="{3905DFAD-25A2-4DB8-8DCA-187D8447976B}"/>
                </a:ext>
              </a:extLst>
            </p:cNvPr>
            <p:cNvSpPr/>
            <p:nvPr/>
          </p:nvSpPr>
          <p:spPr>
            <a:xfrm>
              <a:off x="1165207" y="2791411"/>
              <a:ext cx="720000" cy="243425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altLang="ko-KR" sz="900" b="1" dirty="0">
                  <a:solidFill>
                    <a:schemeClr val="tx1"/>
                  </a:solidFill>
                </a:rPr>
                <a:t>Subsidiary </a:t>
              </a:r>
              <a:r>
                <a:rPr lang="en-GB" sz="9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9B8C039F-D3B5-4CB5-A8D8-287CFC40138E}"/>
              </a:ext>
            </a:extLst>
          </p:cNvPr>
          <p:cNvGrpSpPr/>
          <p:nvPr/>
        </p:nvGrpSpPr>
        <p:grpSpPr>
          <a:xfrm>
            <a:off x="6573154" y="2650562"/>
            <a:ext cx="720000" cy="678930"/>
            <a:chOff x="2940333" y="2791411"/>
            <a:chExt cx="720000" cy="678930"/>
          </a:xfrm>
        </p:grpSpPr>
        <p:sp>
          <p:nvSpPr>
            <p:cNvPr id="21" name="Rectangle 14">
              <a:extLst>
                <a:ext uri="{FF2B5EF4-FFF2-40B4-BE49-F238E27FC236}">
                  <a16:creationId xmlns="" xmlns:a16="http://schemas.microsoft.com/office/drawing/2014/main" id="{170A3430-1B3A-42BB-B0A8-934351143031}"/>
                </a:ext>
              </a:extLst>
            </p:cNvPr>
            <p:cNvSpPr/>
            <p:nvPr/>
          </p:nvSpPr>
          <p:spPr>
            <a:xfrm>
              <a:off x="2940333" y="3039097"/>
              <a:ext cx="720000" cy="43124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b="1" dirty="0">
                  <a:solidFill>
                    <a:schemeClr val="tx1"/>
                  </a:solidFill>
                </a:rPr>
                <a:t>0.3%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4">
              <a:extLst>
                <a:ext uri="{FF2B5EF4-FFF2-40B4-BE49-F238E27FC236}">
                  <a16:creationId xmlns="" xmlns:a16="http://schemas.microsoft.com/office/drawing/2014/main" id="{765E41F6-0533-4A8C-B0E4-B57D9269303F}"/>
                </a:ext>
              </a:extLst>
            </p:cNvPr>
            <p:cNvSpPr/>
            <p:nvPr/>
          </p:nvSpPr>
          <p:spPr>
            <a:xfrm>
              <a:off x="2940333" y="2791411"/>
              <a:ext cx="720000" cy="243425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altLang="ko-KR" sz="900" b="1" dirty="0">
                  <a:solidFill>
                    <a:schemeClr val="tx1"/>
                  </a:solidFill>
                </a:rPr>
                <a:t>Subsidiary 3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4C6800E-03B9-4D31-95E0-51884204BA72}"/>
              </a:ext>
            </a:extLst>
          </p:cNvPr>
          <p:cNvGrpSpPr/>
          <p:nvPr/>
        </p:nvGrpSpPr>
        <p:grpSpPr>
          <a:xfrm>
            <a:off x="6573154" y="3480342"/>
            <a:ext cx="720000" cy="668656"/>
            <a:chOff x="3827896" y="2894151"/>
            <a:chExt cx="720000" cy="668656"/>
          </a:xfrm>
        </p:grpSpPr>
        <p:sp>
          <p:nvSpPr>
            <p:cNvPr id="22" name="Rectangle 14">
              <a:extLst>
                <a:ext uri="{FF2B5EF4-FFF2-40B4-BE49-F238E27FC236}">
                  <a16:creationId xmlns="" xmlns:a16="http://schemas.microsoft.com/office/drawing/2014/main" id="{0B5BFBC5-ECC7-499A-A784-318B561031D8}"/>
                </a:ext>
              </a:extLst>
            </p:cNvPr>
            <p:cNvSpPr/>
            <p:nvPr/>
          </p:nvSpPr>
          <p:spPr>
            <a:xfrm>
              <a:off x="3827896" y="3131563"/>
              <a:ext cx="720000" cy="43124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b="1" dirty="0">
                  <a:solidFill>
                    <a:schemeClr val="tx1"/>
                  </a:solidFill>
                </a:rPr>
                <a:t>0.3%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14">
              <a:extLst>
                <a:ext uri="{FF2B5EF4-FFF2-40B4-BE49-F238E27FC236}">
                  <a16:creationId xmlns="" xmlns:a16="http://schemas.microsoft.com/office/drawing/2014/main" id="{5D980515-943C-4A01-B0E3-9B04251A65FD}"/>
                </a:ext>
              </a:extLst>
            </p:cNvPr>
            <p:cNvSpPr/>
            <p:nvPr/>
          </p:nvSpPr>
          <p:spPr>
            <a:xfrm>
              <a:off x="3827896" y="2894151"/>
              <a:ext cx="720000" cy="243425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altLang="ko-KR" sz="900" b="1" dirty="0">
                  <a:solidFill>
                    <a:schemeClr val="tx1"/>
                  </a:solidFill>
                </a:rPr>
                <a:t>Subsidiary 4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C5D0CFD-FCA1-4345-91A5-CC29E1BB6E03}"/>
              </a:ext>
            </a:extLst>
          </p:cNvPr>
          <p:cNvGrpSpPr/>
          <p:nvPr/>
        </p:nvGrpSpPr>
        <p:grpSpPr>
          <a:xfrm>
            <a:off x="6573152" y="4299849"/>
            <a:ext cx="720002" cy="678930"/>
            <a:chOff x="4715459" y="2809341"/>
            <a:chExt cx="720002" cy="678930"/>
          </a:xfrm>
        </p:grpSpPr>
        <p:sp>
          <p:nvSpPr>
            <p:cNvPr id="23" name="Rectangle 14">
              <a:extLst>
                <a:ext uri="{FF2B5EF4-FFF2-40B4-BE49-F238E27FC236}">
                  <a16:creationId xmlns="" xmlns:a16="http://schemas.microsoft.com/office/drawing/2014/main" id="{A23623FE-0740-4C61-BF81-7D941F57775E}"/>
                </a:ext>
              </a:extLst>
            </p:cNvPr>
            <p:cNvSpPr/>
            <p:nvPr/>
          </p:nvSpPr>
          <p:spPr>
            <a:xfrm>
              <a:off x="4715461" y="3057027"/>
              <a:ext cx="720000" cy="43124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 b="1" dirty="0">
                  <a:solidFill>
                    <a:schemeClr val="tx1"/>
                  </a:solidFill>
                </a:rPr>
                <a:t>0.3%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="" xmlns:a16="http://schemas.microsoft.com/office/drawing/2014/main" id="{0D2FD34B-5F4E-499D-A239-BCAF03C9A331}"/>
                </a:ext>
              </a:extLst>
            </p:cNvPr>
            <p:cNvSpPr/>
            <p:nvPr/>
          </p:nvSpPr>
          <p:spPr>
            <a:xfrm>
              <a:off x="4715459" y="2809341"/>
              <a:ext cx="720000" cy="243425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altLang="ko-KR" sz="900" b="1" dirty="0">
                  <a:solidFill>
                    <a:schemeClr val="tx1"/>
                  </a:solidFill>
                </a:rPr>
                <a:t>Subsidiary </a:t>
              </a:r>
              <a:r>
                <a:rPr lang="en-GB" sz="900" b="1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31BFE2A-50BB-41BC-9A9A-844C489CC703}"/>
              </a:ext>
            </a:extLst>
          </p:cNvPr>
          <p:cNvGrpSpPr/>
          <p:nvPr/>
        </p:nvGrpSpPr>
        <p:grpSpPr>
          <a:xfrm>
            <a:off x="3819677" y="2649254"/>
            <a:ext cx="720000" cy="678930"/>
            <a:chOff x="3398440" y="2331187"/>
            <a:chExt cx="720000" cy="678930"/>
          </a:xfrm>
        </p:grpSpPr>
        <p:sp>
          <p:nvSpPr>
            <p:cNvPr id="29" name="Rectangle 14">
              <a:extLst>
                <a:ext uri="{FF2B5EF4-FFF2-40B4-BE49-F238E27FC236}">
                  <a16:creationId xmlns="" xmlns:a16="http://schemas.microsoft.com/office/drawing/2014/main" id="{DF02AB9B-1BB0-4611-AB1C-52996B49C01B}"/>
                </a:ext>
              </a:extLst>
            </p:cNvPr>
            <p:cNvSpPr/>
            <p:nvPr/>
          </p:nvSpPr>
          <p:spPr>
            <a:xfrm>
              <a:off x="3398440" y="2353043"/>
              <a:ext cx="720000" cy="65707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Split!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="" xmlns:a16="http://schemas.microsoft.com/office/drawing/2014/main" id="{60F9D70A-001D-48DB-9095-E703EEEBAAE1}"/>
                </a:ext>
              </a:extLst>
            </p:cNvPr>
            <p:cNvSpPr/>
            <p:nvPr/>
          </p:nvSpPr>
          <p:spPr>
            <a:xfrm>
              <a:off x="3398440" y="2331187"/>
              <a:ext cx="720000" cy="243425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Parent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A96643-D033-4746-A530-B14E608AC6BD}"/>
              </a:ext>
            </a:extLst>
          </p:cNvPr>
          <p:cNvSpPr txBox="1"/>
          <p:nvPr/>
        </p:nvSpPr>
        <p:spPr>
          <a:xfrm>
            <a:off x="5590765" y="1088128"/>
            <a:ext cx="73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 USD</a:t>
            </a:r>
          </a:p>
          <a:p>
            <a:r>
              <a:rPr lang="en-US" altLang="ko-KR" sz="1200" b="1" dirty="0"/>
              <a:t>75,000</a:t>
            </a:r>
          </a:p>
          <a:p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EB55837-1005-41BA-A795-D656BEE69F51}"/>
              </a:ext>
            </a:extLst>
          </p:cNvPr>
          <p:cNvSpPr txBox="1"/>
          <p:nvPr/>
        </p:nvSpPr>
        <p:spPr>
          <a:xfrm>
            <a:off x="5603465" y="2036063"/>
            <a:ext cx="731586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75,000</a:t>
            </a:r>
          </a:p>
          <a:p>
            <a:endParaRPr lang="en-US" altLang="ko-KR" sz="1200" b="1" dirty="0"/>
          </a:p>
          <a:p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4B14EE2-49D7-4CB1-AF64-E845BBBA79DD}"/>
              </a:ext>
            </a:extLst>
          </p:cNvPr>
          <p:cNvSpPr txBox="1"/>
          <p:nvPr/>
        </p:nvSpPr>
        <p:spPr>
          <a:xfrm>
            <a:off x="5603465" y="2868522"/>
            <a:ext cx="731586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75,000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A812021-DB45-416F-87EA-B33D76B7CC6E}"/>
              </a:ext>
            </a:extLst>
          </p:cNvPr>
          <p:cNvSpPr txBox="1"/>
          <p:nvPr/>
        </p:nvSpPr>
        <p:spPr>
          <a:xfrm>
            <a:off x="5603465" y="3679232"/>
            <a:ext cx="731586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75,000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1B1594E-7969-411E-A84F-9DD0CC28D798}"/>
              </a:ext>
            </a:extLst>
          </p:cNvPr>
          <p:cNvSpPr txBox="1"/>
          <p:nvPr/>
        </p:nvSpPr>
        <p:spPr>
          <a:xfrm>
            <a:off x="5603465" y="4519257"/>
            <a:ext cx="731586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75,000</a:t>
            </a:r>
          </a:p>
          <a:p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C3909B0-FE11-4DFE-B725-602932BB0CE2}"/>
              </a:ext>
            </a:extLst>
          </p:cNvPr>
          <p:cNvSpPr txBox="1"/>
          <p:nvPr/>
        </p:nvSpPr>
        <p:spPr>
          <a:xfrm>
            <a:off x="5407822" y="605598"/>
            <a:ext cx="107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/>
              <a:t>Net Income</a:t>
            </a:r>
          </a:p>
          <a:p>
            <a:endParaRPr lang="ko-KR" altLang="en-US" sz="1200" b="1" u="sng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3D207C8-AB51-4413-98AC-FC415EFC98B6}"/>
              </a:ext>
            </a:extLst>
          </p:cNvPr>
          <p:cNvSpPr txBox="1"/>
          <p:nvPr/>
        </p:nvSpPr>
        <p:spPr>
          <a:xfrm>
            <a:off x="7681496" y="605598"/>
            <a:ext cx="73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/>
              <a:t>Tax</a:t>
            </a:r>
          </a:p>
          <a:p>
            <a:endParaRPr lang="ko-KR" altLang="en-US" sz="1200" b="1" u="sng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DACDE63-F2C4-43EA-9153-6B91834E5E0B}"/>
              </a:ext>
            </a:extLst>
          </p:cNvPr>
          <p:cNvSpPr txBox="1"/>
          <p:nvPr/>
        </p:nvSpPr>
        <p:spPr>
          <a:xfrm>
            <a:off x="7708558" y="1213875"/>
            <a:ext cx="73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225</a:t>
            </a:r>
          </a:p>
          <a:p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D2B3332-5698-4022-83BD-D90D51E32374}"/>
              </a:ext>
            </a:extLst>
          </p:cNvPr>
          <p:cNvSpPr txBox="1"/>
          <p:nvPr/>
        </p:nvSpPr>
        <p:spPr>
          <a:xfrm>
            <a:off x="7708558" y="2046337"/>
            <a:ext cx="73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225</a:t>
            </a:r>
          </a:p>
          <a:p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13B4914-D269-4AB9-A40B-A6FBE938F318}"/>
              </a:ext>
            </a:extLst>
          </p:cNvPr>
          <p:cNvSpPr txBox="1"/>
          <p:nvPr/>
        </p:nvSpPr>
        <p:spPr>
          <a:xfrm>
            <a:off x="7708558" y="2878796"/>
            <a:ext cx="73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225</a:t>
            </a:r>
          </a:p>
          <a:p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536273C-7D03-4504-BBF4-BF76A06851BE}"/>
              </a:ext>
            </a:extLst>
          </p:cNvPr>
          <p:cNvSpPr txBox="1"/>
          <p:nvPr/>
        </p:nvSpPr>
        <p:spPr>
          <a:xfrm>
            <a:off x="7708558" y="3674359"/>
            <a:ext cx="73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225</a:t>
            </a:r>
          </a:p>
          <a:p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162680C-1AF9-4781-BC44-72E71F0CD9CA}"/>
              </a:ext>
            </a:extLst>
          </p:cNvPr>
          <p:cNvSpPr txBox="1"/>
          <p:nvPr/>
        </p:nvSpPr>
        <p:spPr>
          <a:xfrm>
            <a:off x="7708558" y="4513945"/>
            <a:ext cx="73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225</a:t>
            </a:r>
          </a:p>
          <a:p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F6B70F-20D5-478D-82B1-4FEB8BD62EB2}"/>
              </a:ext>
            </a:extLst>
          </p:cNvPr>
          <p:cNvSpPr txBox="1"/>
          <p:nvPr/>
        </p:nvSpPr>
        <p:spPr>
          <a:xfrm>
            <a:off x="3145294" y="4709678"/>
            <a:ext cx="1897548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Total Tax = 1,125</a:t>
            </a:r>
          </a:p>
          <a:p>
            <a:endParaRPr lang="ko-KR" altLang="en-US" sz="1600" b="1" dirty="0"/>
          </a:p>
        </p:txBody>
      </p:sp>
      <p:cxnSp>
        <p:nvCxnSpPr>
          <p:cNvPr id="256" name="연결선: 꺾임 255">
            <a:extLst>
              <a:ext uri="{FF2B5EF4-FFF2-40B4-BE49-F238E27FC236}">
                <a16:creationId xmlns="" xmlns:a16="http://schemas.microsoft.com/office/drawing/2014/main" id="{BC5DC7C6-CDA8-401A-AFA7-820CFCBC285E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 flipV="1">
            <a:off x="4539677" y="1411294"/>
            <a:ext cx="1051088" cy="158835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="" xmlns:a16="http://schemas.microsoft.com/office/drawing/2014/main" id="{629E86FA-CF8B-442B-8613-4E4C17B8A1EB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539677" y="2186822"/>
            <a:ext cx="1063788" cy="8128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="" xmlns:a16="http://schemas.microsoft.com/office/drawing/2014/main" id="{FA2B240F-D945-46DB-AA49-0DEF7067A15B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4539677" y="2999647"/>
            <a:ext cx="1063788" cy="59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493B38E-28D2-452F-AA04-172D198E088D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4539677" y="2999647"/>
            <a:ext cx="1063788" cy="8229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="" xmlns:a16="http://schemas.microsoft.com/office/drawing/2014/main" id="{77F7D2BA-99B3-401C-81D1-E0E195F53005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4514375" y="3573496"/>
            <a:ext cx="1646288" cy="5318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4">
            <a:extLst>
              <a:ext uri="{FF2B5EF4-FFF2-40B4-BE49-F238E27FC236}">
                <a16:creationId xmlns="" xmlns:a16="http://schemas.microsoft.com/office/drawing/2014/main" id="{12AE682B-751D-4E6A-B448-00E56EEEA024}"/>
              </a:ext>
            </a:extLst>
          </p:cNvPr>
          <p:cNvSpPr/>
          <p:nvPr/>
        </p:nvSpPr>
        <p:spPr>
          <a:xfrm>
            <a:off x="903715" y="2380566"/>
            <a:ext cx="1275524" cy="12027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Branch (20%)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+ 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National (20%)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8272918A-D46C-4284-A57F-1668446DA9C9}"/>
              </a:ext>
            </a:extLst>
          </p:cNvPr>
          <p:cNvSpPr txBox="1"/>
          <p:nvPr/>
        </p:nvSpPr>
        <p:spPr>
          <a:xfrm>
            <a:off x="-59770" y="605598"/>
            <a:ext cx="107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/>
              <a:t>Net Income</a:t>
            </a:r>
          </a:p>
          <a:p>
            <a:endParaRPr lang="ko-KR" altLang="en-US" sz="1200" b="1" u="sng" dirty="0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34761FE9-CDB3-4B71-8DEA-3DE273554A3B}"/>
              </a:ext>
            </a:extLst>
          </p:cNvPr>
          <p:cNvSpPr txBox="1"/>
          <p:nvPr/>
        </p:nvSpPr>
        <p:spPr>
          <a:xfrm>
            <a:off x="2447756" y="605598"/>
            <a:ext cx="73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/>
              <a:t>Tax</a:t>
            </a:r>
          </a:p>
          <a:p>
            <a:endParaRPr lang="ko-KR" altLang="en-US" sz="1200" b="1" u="sng" dirty="0"/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EE9E60EC-F12F-4171-B6FA-E9798745A432}"/>
              </a:ext>
            </a:extLst>
          </p:cNvPr>
          <p:cNvSpPr txBox="1"/>
          <p:nvPr/>
        </p:nvSpPr>
        <p:spPr>
          <a:xfrm>
            <a:off x="31778" y="4709678"/>
            <a:ext cx="21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Total Tax = 150,000</a:t>
            </a:r>
          </a:p>
          <a:p>
            <a:endParaRPr lang="ko-KR" altLang="en-US" sz="1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F61159A4-A094-4A14-B53B-5A098488A140}"/>
              </a:ext>
            </a:extLst>
          </p:cNvPr>
          <p:cNvSpPr txBox="1"/>
          <p:nvPr/>
        </p:nvSpPr>
        <p:spPr>
          <a:xfrm>
            <a:off x="892256" y="605598"/>
            <a:ext cx="142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/>
              <a:t>National Rate &amp; Branch Rate</a:t>
            </a:r>
          </a:p>
          <a:p>
            <a:endParaRPr lang="ko-KR" altLang="en-US" sz="1200" b="1" u="sng" dirty="0"/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C46F81D3-1E67-48AA-9F9C-D1E245491E25}"/>
              </a:ext>
            </a:extLst>
          </p:cNvPr>
          <p:cNvSpPr txBox="1"/>
          <p:nvPr/>
        </p:nvSpPr>
        <p:spPr>
          <a:xfrm>
            <a:off x="6335426" y="605598"/>
            <a:ext cx="142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/>
              <a:t>Minimum Rate</a:t>
            </a:r>
          </a:p>
          <a:p>
            <a:endParaRPr lang="ko-KR" altLang="en-US" sz="1200" b="1" u="sng" dirty="0"/>
          </a:p>
        </p:txBody>
      </p:sp>
      <p:sp>
        <p:nvSpPr>
          <p:cNvPr id="54" name="Rectangle 14">
            <a:extLst>
              <a:ext uri="{FF2B5EF4-FFF2-40B4-BE49-F238E27FC236}">
                <a16:creationId xmlns="" xmlns:a16="http://schemas.microsoft.com/office/drawing/2014/main" id="{F53F32EE-8781-4615-9F4B-FC99F1A2915E}"/>
              </a:ext>
            </a:extLst>
          </p:cNvPr>
          <p:cNvSpPr/>
          <p:nvPr/>
        </p:nvSpPr>
        <p:spPr>
          <a:xfrm>
            <a:off x="40042" y="80124"/>
            <a:ext cx="2065532" cy="2539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&lt;Taiwan, SGD 500,000&gt;</a:t>
            </a:r>
            <a:endParaRPr lang="en-GB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1013</Words>
  <Application>Microsoft Office PowerPoint</Application>
  <PresentationFormat>On-screen Show (16:9)</PresentationFormat>
  <Paragraphs>175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Segoe Pro Display</vt:lpstr>
      <vt:lpstr>Barlow</vt:lpstr>
      <vt:lpstr>맑은 고딕</vt:lpstr>
      <vt:lpstr>Barlow Light</vt:lpstr>
      <vt:lpstr>Calibri</vt:lpstr>
      <vt:lpstr>Miriam Libre</vt:lpstr>
      <vt:lpstr>Work Sans</vt:lpstr>
      <vt:lpstr>Arial</vt:lpstr>
      <vt:lpstr>Roderigo template</vt:lpstr>
      <vt:lpstr> QF205 Python programming and its application in tax calculator Group 2  Alvin Toh Yong Zhang Bae Jung Hyun Choi Seunghwa Kum Ji Weon Tsai Cheng-Jung</vt:lpstr>
      <vt:lpstr>AGENDA</vt:lpstr>
      <vt:lpstr>Objectives</vt:lpstr>
      <vt:lpstr>Objective of the five tax calculation options</vt:lpstr>
      <vt:lpstr>PowerPoint Presentation</vt:lpstr>
      <vt:lpstr>2. Output - Demonstration </vt:lpstr>
      <vt:lpstr>PowerPoint Presentation</vt:lpstr>
      <vt:lpstr>Possible Ideas to do with our App</vt:lpstr>
      <vt:lpstr>PowerPoint Presentation</vt:lpstr>
      <vt:lpstr>3. Application FlowChart</vt:lpstr>
      <vt:lpstr>APPLICATION FLOWCHART</vt:lpstr>
      <vt:lpstr>APPLICATION FLOWCHART</vt:lpstr>
      <vt:lpstr>4. Code Implementation</vt:lpstr>
      <vt:lpstr>Step 1</vt:lpstr>
      <vt:lpstr>Step 2</vt:lpstr>
      <vt:lpstr>Step 3</vt:lpstr>
      <vt:lpstr>Step 4</vt:lpstr>
      <vt:lpstr>Step 5</vt:lpstr>
      <vt:lpstr>Step 6</vt:lpstr>
      <vt:lpstr>Step 7</vt:lpstr>
      <vt:lpstr>QUIZ!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QF205 Python programming and its application in tax calculator Group 2</dc:title>
  <dc:creator>Kum Ji Weon</dc:creator>
  <cp:lastModifiedBy>User</cp:lastModifiedBy>
  <cp:revision>31</cp:revision>
  <dcterms:modified xsi:type="dcterms:W3CDTF">2018-04-04T16:12:32Z</dcterms:modified>
</cp:coreProperties>
</file>