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7" r:id="rId4"/>
    <p:sldId id="271" r:id="rId5"/>
    <p:sldId id="270" r:id="rId6"/>
    <p:sldId id="268" r:id="rId7"/>
    <p:sldId id="269" r:id="rId8"/>
    <p:sldId id="288" r:id="rId9"/>
    <p:sldId id="257" r:id="rId10"/>
    <p:sldId id="260" r:id="rId11"/>
    <p:sldId id="261" r:id="rId12"/>
    <p:sldId id="262" r:id="rId13"/>
    <p:sldId id="272" r:id="rId14"/>
    <p:sldId id="273" r:id="rId15"/>
    <p:sldId id="276" r:id="rId16"/>
    <p:sldId id="284" r:id="rId17"/>
    <p:sldId id="266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83" r:id="rId26"/>
    <p:sldId id="278" r:id="rId27"/>
    <p:sldId id="277" r:id="rId28"/>
    <p:sldId id="279" r:id="rId29"/>
    <p:sldId id="280" r:id="rId30"/>
    <p:sldId id="281" r:id="rId31"/>
    <p:sldId id="282" r:id="rId32"/>
    <p:sldId id="285" r:id="rId33"/>
    <p:sldId id="286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2E8"/>
    <a:srgbClr val="FFAB25"/>
    <a:srgbClr val="3532AD"/>
    <a:srgbClr val="45E13A"/>
    <a:srgbClr val="23CE66"/>
    <a:srgbClr val="423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6198" autoAdjust="0"/>
  </p:normalViewPr>
  <p:slideViewPr>
    <p:cSldViewPr snapToGrid="0" snapToObjects="1">
      <p:cViewPr varScale="1">
        <p:scale>
          <a:sx n="84" d="100"/>
          <a:sy n="84" d="100"/>
        </p:scale>
        <p:origin x="21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2CF0-11DC-0847-B8E2-8D11FF773180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EB683-40A6-BB4B-B07B-CCA47531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election/blob/v1.4.1/README.md#modifying-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an721721721/pen/KKpZEYY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同一個頁面上的兩個元素不能有相同的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屬性值（否則該值就不是唯一）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https://github.com/d3/d3-selection/blob/v1.4.1/README.md#modifying-elements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svg.append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("x", 10)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("y", 10)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('width', 100).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('height', 100)</a:t>
            </a:r>
          </a:p>
          <a:p>
            <a:r>
              <a:rPr lang="en-US" altLang="zh-TW" dirty="0" smtClean="0"/>
              <a:t>    .style("fill", "red");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data = [1535, 3081, 2494, 9078, 9843, 6856, 234, 529, 6729, 2321];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svg.selectAll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    .data(data)</a:t>
            </a:r>
          </a:p>
          <a:p>
            <a:r>
              <a:rPr lang="en-US" altLang="zh-TW" dirty="0" smtClean="0"/>
              <a:t>    .enter()</a:t>
            </a:r>
          </a:p>
          <a:p>
            <a:r>
              <a:rPr lang="en-US" altLang="zh-TW" dirty="0" smtClean="0"/>
              <a:t>    .append("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("x", function(d,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{return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*10+10;})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("y",10)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('height', 20)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('width', 5)</a:t>
            </a:r>
          </a:p>
          <a:p>
            <a:r>
              <a:rPr lang="en-US" altLang="zh-TW" dirty="0" smtClean="0"/>
              <a:t>    .style("fill", "red");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Source code : </a:t>
            </a:r>
            <a:r>
              <a:rPr lang="en-US" altLang="zh-TW" dirty="0">
                <a:hlinkClick r:id="rId3"/>
              </a:rPr>
              <a:t>https://codepen.io/sean721721721/pen/KKpZEYY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Quantile </a:t>
            </a:r>
            <a:r>
              <a:rPr lang="zh-TW" altLang="en-US" dirty="0" smtClean="0"/>
              <a:t>分位數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B683-40A6-BB4B-B07B-CCA4753163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D529-B97F-A840-863C-4DB9ABF2BBA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7933-B444-CE4C-B706-DC93A824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3/d3/blob/master/API.m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hyperlink" Target="https://codepen.io/search/pens?q=d3&amp;limit=all&amp;type=type-p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bservablehq.com/explo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atalog/subject/web-development" TargetMode="External"/><Relationship Id="rId2" Type="http://schemas.openxmlformats.org/officeDocument/2006/relationships/hyperlink" Target="https://codepen.io/hsfo3o/pen/BrN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0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Data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Visualization</a:t>
            </a:r>
            <a:b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use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>
                <a:solidFill>
                  <a:schemeClr val="bg1">
                    <a:alpha val="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D3</a:t>
            </a:r>
            <a:r>
              <a:rPr lang="zh-TW" altLang="en-US" dirty="0">
                <a:solidFill>
                  <a:schemeClr val="bg1">
                    <a:alpha val="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js</a:t>
            </a:r>
            <a:endParaRPr lang="en-US" dirty="0">
              <a:solidFill>
                <a:schemeClr val="bg1">
                  <a:alpha val="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91" y="2590486"/>
            <a:ext cx="1625600" cy="1625600"/>
          </a:xfrm>
          <a:prstGeom prst="rect">
            <a:avLst/>
          </a:prstGeom>
        </p:spPr>
      </p:pic>
      <p:sp>
        <p:nvSpPr>
          <p:cNvPr id="6" name="副標題 5">
            <a:extLst>
              <a:ext uri="{FF2B5EF4-FFF2-40B4-BE49-F238E27FC236}">
                <a16:creationId xmlns:a16="http://schemas.microsoft.com/office/drawing/2014/main" id="{D76FE25C-9FD5-4BD4-8A40-F1813B37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808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9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What is 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9129"/>
            <a:ext cx="10515600" cy="38578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altLang="zh-TW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ibrary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Help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you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Making </a:t>
            </a: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ata-</a:t>
            </a: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riven </a:t>
            </a: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ocument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  </a:t>
            </a:r>
            <a:r>
              <a:rPr lang="en-US" altLang="zh-TW" dirty="0">
                <a:solidFill>
                  <a:schemeClr val="bg1"/>
                </a:solidFill>
              </a:rPr>
              <a:t>Control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your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Document(HTML+CSS)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26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TW" sz="3000" dirty="0">
                <a:solidFill>
                  <a:schemeClr val="bg1"/>
                </a:solidFill>
              </a:rPr>
              <a:t>Selection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+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modifier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function</a:t>
            </a:r>
          </a:p>
          <a:p>
            <a:pPr>
              <a:lnSpc>
                <a:spcPct val="200000"/>
              </a:lnSpc>
            </a:pPr>
            <a:r>
              <a:rPr lang="en-US" altLang="zh-TW" sz="3000" dirty="0">
                <a:solidFill>
                  <a:schemeClr val="bg1"/>
                </a:solidFill>
              </a:rPr>
              <a:t>SVG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 smtClean="0">
                <a:solidFill>
                  <a:schemeClr val="bg1"/>
                </a:solidFill>
              </a:rPr>
              <a:t>to Bar Chart</a:t>
            </a:r>
            <a:endParaRPr lang="en-US" altLang="zh-TW" sz="3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3000" dirty="0" smtClean="0">
                <a:solidFill>
                  <a:schemeClr val="bg1"/>
                </a:solidFill>
              </a:rPr>
              <a:t>Dealing</a:t>
            </a:r>
            <a:r>
              <a:rPr lang="zh-TW" altLang="en-US" sz="3000" dirty="0" smtClean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with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US" altLang="zh-TW" sz="3000" dirty="0">
                <a:solidFill>
                  <a:schemeClr val="bg1"/>
                </a:solidFill>
              </a:rPr>
              <a:t>Many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Useful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Function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>
                <a:solidFill>
                  <a:schemeClr val="bg1"/>
                </a:solidFill>
              </a:rPr>
              <a:t>Interaction</a:t>
            </a:r>
            <a:r>
              <a:rPr lang="zh-TW" altLang="en-US" sz="3000" dirty="0" smtClean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(To Be Continue </a:t>
            </a:r>
            <a:r>
              <a:rPr lang="mr-IN" altLang="zh-TW" sz="3000" dirty="0">
                <a:solidFill>
                  <a:schemeClr val="bg1"/>
                </a:solidFill>
              </a:rPr>
              <a:t>…</a:t>
            </a:r>
            <a:r>
              <a:rPr lang="en-US" altLang="zh-TW" sz="3000" dirty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Selection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773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Selecting a single element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Selecting multiple elements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Function chaining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</a:rPr>
              <a:t>Modifier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5600" dirty="0">
                <a:solidFill>
                  <a:schemeClr val="bg1"/>
                </a:solidFill>
              </a:rPr>
              <a:t>Selecting a single element</a:t>
            </a:r>
            <a:endParaRPr lang="en-US" sz="5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81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05537"/>
            <a:ext cx="5003800" cy="1033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32317"/>
            <a:ext cx="5777239" cy="1007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8079"/>
            <a:ext cx="5746837" cy="777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02061"/>
            <a:ext cx="5003802" cy="98912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4081670" y="3039533"/>
            <a:ext cx="3670852" cy="1762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Keyword:</a:t>
            </a:r>
            <a:r>
              <a:rPr lang="zh-TW" altLang="en-US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TW" altLang="en-US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selector</a:t>
            </a:r>
            <a:endParaRPr lang="en-US" sz="36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52933" y="470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5600" dirty="0">
                <a:solidFill>
                  <a:schemeClr val="bg1"/>
                </a:solidFill>
              </a:rPr>
              <a:t>Selecting multiple elements</a:t>
            </a:r>
            <a:endParaRPr lang="en-US" sz="5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81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828800"/>
            <a:ext cx="4876397" cy="208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9" y="4470401"/>
            <a:ext cx="6175479" cy="10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5600" dirty="0">
                <a:solidFill>
                  <a:schemeClr val="bg1"/>
                </a:solidFill>
              </a:rPr>
              <a:t>Function chaining</a:t>
            </a:r>
            <a:endParaRPr lang="en-US" sz="5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81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200"/>
            <a:ext cx="4690462" cy="4798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2" y="3290300"/>
            <a:ext cx="2946400" cy="135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97" y="2115379"/>
            <a:ext cx="3302000" cy="391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5403" y="1566656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CSS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5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5600" dirty="0">
                <a:solidFill>
                  <a:schemeClr val="bg1"/>
                </a:solidFill>
              </a:rPr>
              <a:t>Modifier</a:t>
            </a:r>
            <a:r>
              <a:rPr lang="zh-TW" altLang="en-US" sz="5600" dirty="0">
                <a:solidFill>
                  <a:schemeClr val="bg1"/>
                </a:solidFill>
              </a:rPr>
              <a:t> </a:t>
            </a:r>
            <a:r>
              <a:rPr lang="en-US" altLang="zh-TW" sz="5600" dirty="0">
                <a:solidFill>
                  <a:schemeClr val="bg1"/>
                </a:solidFill>
              </a:rPr>
              <a:t>Function</a:t>
            </a:r>
            <a:endParaRPr lang="en-US" sz="5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2819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bg1"/>
                </a:solidFill>
              </a:rPr>
              <a:t>After selecting elements, use the selection’s transformation methods to affect document content.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</a:rPr>
              <a:t>Selection.</a:t>
            </a:r>
            <a:r>
              <a:rPr lang="en-US" altLang="zh-TW" dirty="0" err="1" smtClean="0">
                <a:solidFill>
                  <a:srgbClr val="FF0000"/>
                </a:solidFill>
              </a:rPr>
              <a:t>style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</a:t>
            </a:r>
            <a:r>
              <a:rPr lang="en-US" altLang="zh-TW" dirty="0" err="1">
                <a:solidFill>
                  <a:srgbClr val="FF0000"/>
                </a:solidFill>
              </a:rPr>
              <a:t>text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Selection.</a:t>
            </a:r>
            <a:r>
              <a:rPr lang="en-US" altLang="zh-TW" dirty="0" smtClean="0">
                <a:solidFill>
                  <a:srgbClr val="FF0000"/>
                </a:solidFill>
              </a:rPr>
              <a:t>html()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</a:t>
            </a:r>
            <a:r>
              <a:rPr lang="en-US" altLang="zh-TW" dirty="0" err="1">
                <a:solidFill>
                  <a:srgbClr val="FF0000"/>
                </a:solidFill>
              </a:rPr>
              <a:t>classed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</a:t>
            </a:r>
            <a:r>
              <a:rPr lang="en-US" altLang="zh-TW" dirty="0" err="1">
                <a:solidFill>
                  <a:srgbClr val="FF0000"/>
                </a:solidFill>
              </a:rPr>
              <a:t>attr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39" y="4895592"/>
            <a:ext cx="3394381" cy="12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7" y="1375407"/>
            <a:ext cx="6204440" cy="53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D3.v5.min.js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2D7CA945-DEC7-4C3F-BD87-C6D5BCA44DED}"/>
              </a:ext>
            </a:extLst>
          </p:cNvPr>
          <p:cNvSpPr txBox="1"/>
          <p:nvPr/>
        </p:nvSpPr>
        <p:spPr>
          <a:xfrm>
            <a:off x="3913351" y="4666514"/>
            <a:ext cx="4584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7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引用</a:t>
            </a:r>
            <a:r>
              <a:rPr kumimoji="1" lang="en-US" altLang="zh-TW" sz="7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 D3.JS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D7628B-DA9A-4F32-87ED-1B2CA57B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31" y="2032434"/>
            <a:ext cx="7896548" cy="24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6A82-CC5C-41C5-9B8F-3F619E0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</a:rPr>
              <a:t>Set SVG</a:t>
            </a:r>
            <a:endParaRPr lang="zh-TW" altLang="en-US" sz="6600" dirty="0">
              <a:solidFill>
                <a:srgbClr val="FFFF00"/>
              </a:solidFill>
              <a:latin typeface="Apple Braille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45ED1-B0E2-4FF4-B1EA-199B2420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909832-F5B5-4739-8B5D-BDD36ABB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861"/>
            <a:ext cx="6769686" cy="1846278"/>
          </a:xfrm>
          <a:prstGeom prst="rect">
            <a:avLst/>
          </a:prstGeom>
        </p:spPr>
      </p:pic>
      <p:sp>
        <p:nvSpPr>
          <p:cNvPr id="5" name="文字方塊 5">
            <a:extLst>
              <a:ext uri="{FF2B5EF4-FFF2-40B4-BE49-F238E27FC236}">
                <a16:creationId xmlns:a16="http://schemas.microsoft.com/office/drawing/2014/main" id="{8D1E4CEE-6ACA-46BC-BFEE-CF95788523A1}"/>
              </a:ext>
            </a:extLst>
          </p:cNvPr>
          <p:cNvSpPr txBox="1"/>
          <p:nvPr/>
        </p:nvSpPr>
        <p:spPr>
          <a:xfrm>
            <a:off x="7607886" y="3547780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設定</a:t>
            </a:r>
            <a:r>
              <a:rPr kumimoji="1" lang="en-US" altLang="zh-TW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SVG</a:t>
            </a:r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長度與寬度</a:t>
            </a:r>
          </a:p>
        </p:txBody>
      </p:sp>
      <p:sp>
        <p:nvSpPr>
          <p:cNvPr id="6" name="文字方塊 6">
            <a:extLst>
              <a:ext uri="{FF2B5EF4-FFF2-40B4-BE49-F238E27FC236}">
                <a16:creationId xmlns:a16="http://schemas.microsoft.com/office/drawing/2014/main" id="{A4FBBBCA-736E-47D1-AF07-8C7701E02E2F}"/>
              </a:ext>
            </a:extLst>
          </p:cNvPr>
          <p:cNvSpPr txBox="1"/>
          <p:nvPr/>
        </p:nvSpPr>
        <p:spPr>
          <a:xfrm>
            <a:off x="7607886" y="2647985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選定元素，設定成</a:t>
            </a:r>
            <a:r>
              <a:rPr kumimoji="1" lang="en-US" altLang="zh-TW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SVG</a:t>
            </a:r>
            <a:endParaRPr kumimoji="1" lang="zh-TW" altLang="en-US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5CC6E324-03E4-46AD-88F0-349F7830A319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5032375"/>
            <a:ext cx="8448232" cy="5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8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Browser-Based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UI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8200" y="1690688"/>
            <a:ext cx="10253133" cy="4828645"/>
            <a:chOff x="1563757" y="2080591"/>
            <a:chExt cx="8878956" cy="3869635"/>
          </a:xfrm>
          <a:solidFill>
            <a:schemeClr val="accent1">
              <a:lumMod val="7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563757" y="2080591"/>
              <a:ext cx="8878956" cy="3869635"/>
            </a:xfrm>
            <a:prstGeom prst="rect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800" b="1" dirty="0">
                  <a:solidFill>
                    <a:schemeClr val="bg1"/>
                  </a:solidFill>
                </a:rPr>
                <a:t>Browser</a:t>
              </a:r>
            </a:p>
            <a:p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6609" y="2544417"/>
              <a:ext cx="7633252" cy="3101009"/>
            </a:xfrm>
            <a:prstGeom prst="rect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800" b="1" dirty="0">
                  <a:solidFill>
                    <a:schemeClr val="bg1"/>
                  </a:solidFill>
                </a:rPr>
                <a:t>HTML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-&gt;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Structure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4661" y="3140765"/>
              <a:ext cx="3216968" cy="2186609"/>
            </a:xfrm>
            <a:prstGeom prst="rect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800" b="1" dirty="0">
                  <a:solidFill>
                    <a:schemeClr val="bg1"/>
                  </a:solidFill>
                </a:rPr>
                <a:t>CSS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-&gt;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Appearance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Font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Background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Image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400" b="1" dirty="0">
                  <a:solidFill>
                    <a:srgbClr val="FFC000"/>
                  </a:solidFill>
                </a:rPr>
                <a:t>Color,</a:t>
              </a:r>
              <a:r>
                <a:rPr lang="zh-TW" altLang="en-US" sz="24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400" b="1" dirty="0">
                  <a:solidFill>
                    <a:srgbClr val="FFC000"/>
                  </a:solidFill>
                </a:rPr>
                <a:t>Size,</a:t>
              </a:r>
              <a:r>
                <a:rPr lang="zh-TW" altLang="en-US" sz="24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400" b="1" dirty="0">
                  <a:solidFill>
                    <a:srgbClr val="FFC000"/>
                  </a:solidFill>
                </a:rPr>
                <a:t>Position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3140765"/>
              <a:ext cx="3375992" cy="2186609"/>
            </a:xfrm>
            <a:prstGeom prst="rect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800" b="1" dirty="0" err="1">
                  <a:solidFill>
                    <a:schemeClr val="bg1"/>
                  </a:solidFill>
                </a:rPr>
                <a:t>javascript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(JS)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-&gt;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Logic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800" b="1" dirty="0">
                  <a:solidFill>
                    <a:srgbClr val="FFC000"/>
                  </a:solidFill>
                </a:rPr>
                <a:t>Control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Everything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800" b="1" dirty="0">
                  <a:solidFill>
                    <a:srgbClr val="FFC000"/>
                  </a:solidFill>
                </a:rPr>
                <a:t>in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the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Browser</a:t>
              </a:r>
            </a:p>
            <a:p>
              <a:pPr marL="914400" lvl="1" indent="-457200">
                <a:buFont typeface="Arial" charset="0"/>
                <a:buChar char="•"/>
              </a:pPr>
              <a:endParaRPr lang="en-US" altLang="zh-TW" sz="2800" b="1" dirty="0">
                <a:solidFill>
                  <a:srgbClr val="FFC000"/>
                </a:solidFill>
              </a:endParaRPr>
            </a:p>
            <a:p>
              <a:pPr marL="914400" lvl="1" indent="-457200">
                <a:buFont typeface="Arial" charset="0"/>
                <a:buChar char="•"/>
              </a:pPr>
              <a:r>
                <a:rPr lang="en-US" altLang="zh-TW" sz="2800" b="1" dirty="0">
                  <a:solidFill>
                    <a:schemeClr val="bg1"/>
                  </a:solidFill>
                </a:rPr>
                <a:t>Library,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Ex: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  </a:t>
              </a:r>
              <a:endParaRPr lang="en-US" altLang="zh-TW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66" y="4744376"/>
            <a:ext cx="451733" cy="4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F829-6DB7-4C34-9CA1-AEAB930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SVG Rectangle - &lt;</a:t>
            </a:r>
            <a:r>
              <a:rPr lang="en-US" altLang="zh-TW" dirty="0" err="1">
                <a:solidFill>
                  <a:srgbClr val="FFFF00"/>
                </a:solidFill>
                <a:latin typeface="Apple Braille" charset="0"/>
              </a:rPr>
              <a:t>rect</a:t>
            </a:r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73C93-056A-42DD-BE59-74DCED53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A36F4AB-66AF-4255-8914-09156DA709E0}"/>
              </a:ext>
            </a:extLst>
          </p:cNvPr>
          <p:cNvSpPr>
            <a:spLocks noGrp="1"/>
          </p:cNvSpPr>
          <p:nvPr/>
        </p:nvSpPr>
        <p:spPr>
          <a:xfrm>
            <a:off x="838200" y="2293144"/>
            <a:ext cx="8825659" cy="3416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 err="1">
                <a:solidFill>
                  <a:schemeClr val="bg1"/>
                </a:solidFill>
              </a:rPr>
              <a:t>svg</a:t>
            </a:r>
            <a:r>
              <a:rPr lang="en-US" altLang="zh-TW" dirty="0">
                <a:solidFill>
                  <a:schemeClr val="bg1"/>
                </a:solidFill>
              </a:rPr>
              <a:t> width="400" height="110"&gt;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&lt;</a:t>
            </a:r>
            <a:r>
              <a:rPr lang="en-US" altLang="zh-TW" dirty="0" err="1">
                <a:solidFill>
                  <a:schemeClr val="bg1"/>
                </a:solidFill>
              </a:rPr>
              <a:t>rect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>
                <a:solidFill>
                  <a:srgbClr val="FFFF00"/>
                </a:solidFill>
              </a:rPr>
              <a:t>width</a:t>
            </a:r>
            <a:r>
              <a:rPr lang="en-US" altLang="zh-TW" dirty="0">
                <a:solidFill>
                  <a:schemeClr val="bg1"/>
                </a:solidFill>
              </a:rPr>
              <a:t>="300" </a:t>
            </a:r>
            <a:r>
              <a:rPr lang="en-US" altLang="zh-TW" dirty="0">
                <a:solidFill>
                  <a:srgbClr val="FFFF00"/>
                </a:solidFill>
              </a:rPr>
              <a:t>height</a:t>
            </a:r>
            <a:r>
              <a:rPr lang="en-US" altLang="zh-TW" dirty="0">
                <a:solidFill>
                  <a:schemeClr val="bg1"/>
                </a:solidFill>
              </a:rPr>
              <a:t>="100" </a:t>
            </a:r>
            <a:r>
              <a:rPr lang="en-US" altLang="zh-TW" dirty="0">
                <a:solidFill>
                  <a:srgbClr val="FFFF00"/>
                </a:solidFill>
              </a:rPr>
              <a:t>style</a:t>
            </a:r>
            <a:r>
              <a:rPr lang="en-US" altLang="zh-TW" dirty="0">
                <a:solidFill>
                  <a:schemeClr val="bg1"/>
                </a:solidFill>
              </a:rPr>
              <a:t>="fill: </a:t>
            </a:r>
            <a:r>
              <a:rPr lang="en-US" altLang="zh-TW" dirty="0" err="1">
                <a:solidFill>
                  <a:schemeClr val="bg1"/>
                </a:solidFill>
              </a:rPr>
              <a:t>rgb</a:t>
            </a:r>
            <a:r>
              <a:rPr lang="en-US" altLang="zh-TW" dirty="0">
                <a:solidFill>
                  <a:schemeClr val="bg1"/>
                </a:solidFill>
              </a:rPr>
              <a:t>(0,0,255); 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	stroke-width: 3;stroke: </a:t>
            </a:r>
            <a:r>
              <a:rPr lang="en-US" altLang="zh-TW" dirty="0" err="1">
                <a:solidFill>
                  <a:schemeClr val="bg1"/>
                </a:solidFill>
              </a:rPr>
              <a:t>rgb</a:t>
            </a:r>
            <a:r>
              <a:rPr lang="en-US" altLang="zh-TW" dirty="0">
                <a:solidFill>
                  <a:schemeClr val="bg1"/>
                </a:solidFill>
              </a:rPr>
              <a:t>(0,0,0)" /&gt;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&lt;/</a:t>
            </a:r>
            <a:r>
              <a:rPr lang="en-US" altLang="zh-TW" dirty="0" err="1">
                <a:solidFill>
                  <a:schemeClr val="bg1"/>
                </a:solidFill>
              </a:rPr>
              <a:t>svg</a:t>
            </a:r>
            <a:r>
              <a:rPr lang="en-US" altLang="zh-TW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 err="1">
                <a:solidFill>
                  <a:schemeClr val="bg1"/>
                </a:solidFill>
              </a:rPr>
              <a:t>svg</a:t>
            </a:r>
            <a:r>
              <a:rPr lang="en-US" altLang="zh-TW" dirty="0">
                <a:solidFill>
                  <a:schemeClr val="bg1"/>
                </a:solidFill>
              </a:rPr>
              <a:t> width="400" height="180"&gt;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&lt;</a:t>
            </a:r>
            <a:r>
              <a:rPr lang="en-US" altLang="zh-TW" dirty="0" err="1">
                <a:solidFill>
                  <a:schemeClr val="bg1"/>
                </a:solidFill>
              </a:rPr>
              <a:t>rect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>
                <a:solidFill>
                  <a:srgbClr val="FFFF00"/>
                </a:solidFill>
              </a:rPr>
              <a:t>x</a:t>
            </a:r>
            <a:r>
              <a:rPr lang="en-US" altLang="zh-TW" dirty="0">
                <a:solidFill>
                  <a:schemeClr val="bg1"/>
                </a:solidFill>
              </a:rPr>
              <a:t>="50" </a:t>
            </a:r>
            <a:r>
              <a:rPr lang="en-US" altLang="zh-TW" dirty="0">
                <a:solidFill>
                  <a:srgbClr val="FFFF0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="20" </a:t>
            </a:r>
            <a:r>
              <a:rPr lang="en-US" altLang="zh-TW" dirty="0">
                <a:solidFill>
                  <a:srgbClr val="FFFF00"/>
                </a:solidFill>
              </a:rPr>
              <a:t>width</a:t>
            </a:r>
            <a:r>
              <a:rPr lang="en-US" altLang="zh-TW" dirty="0">
                <a:solidFill>
                  <a:schemeClr val="bg1"/>
                </a:solidFill>
              </a:rPr>
              <a:t>="150" </a:t>
            </a:r>
            <a:r>
              <a:rPr lang="en-US" altLang="zh-TW" dirty="0">
                <a:solidFill>
                  <a:srgbClr val="FFFF00"/>
                </a:solidFill>
              </a:rPr>
              <a:t>height</a:t>
            </a:r>
            <a:r>
              <a:rPr lang="en-US" altLang="zh-TW" dirty="0">
                <a:solidFill>
                  <a:schemeClr val="bg1"/>
                </a:solidFill>
              </a:rPr>
              <a:t>="150"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 </a:t>
            </a:r>
            <a:r>
              <a:rPr lang="en-US" altLang="zh-TW" dirty="0">
                <a:solidFill>
                  <a:srgbClr val="FFFF00"/>
                </a:solidFill>
              </a:rPr>
              <a:t>style</a:t>
            </a:r>
            <a:r>
              <a:rPr lang="en-US" altLang="zh-TW" dirty="0">
                <a:solidFill>
                  <a:schemeClr val="bg1"/>
                </a:solidFill>
              </a:rPr>
              <a:t>="fill: blue; stroke: pink; stroke-width: 5; fill-opacity: 0.1; stroke-opacity: 0.9" /&gt;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&lt;/</a:t>
            </a:r>
            <a:r>
              <a:rPr lang="en-US" altLang="zh-TW" dirty="0" err="1">
                <a:solidFill>
                  <a:schemeClr val="bg1"/>
                </a:solidFill>
              </a:rPr>
              <a:t>svg</a:t>
            </a:r>
            <a:r>
              <a:rPr lang="en-US" altLang="zh-TW" dirty="0">
                <a:solidFill>
                  <a:schemeClr val="bg1"/>
                </a:solidFill>
              </a:rPr>
              <a:t>&gt;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29DE1602-5894-417A-8E0D-34A586D98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08220"/>
              </p:ext>
            </p:extLst>
          </p:nvPr>
        </p:nvGraphicFramePr>
        <p:xfrm>
          <a:off x="9402857" y="3858958"/>
          <a:ext cx="2046823" cy="172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3" imgW="2869560" imgH="2412360" progId="Photoshop.Image.16">
                  <p:embed/>
                </p:oleObj>
              </mc:Choice>
              <mc:Fallback>
                <p:oleObj name="Image" r:id="rId3" imgW="2869560" imgH="2412360" progId="Photoshop.Image.16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2857" y="3858958"/>
                        <a:ext cx="2046823" cy="172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82986DF-68BF-4EB8-A6FD-F15CFB06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55002"/>
              </p:ext>
            </p:extLst>
          </p:nvPr>
        </p:nvGraphicFramePr>
        <p:xfrm>
          <a:off x="9291592" y="2386206"/>
          <a:ext cx="2062208" cy="76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" r:id="rId5" imgW="4241160" imgH="1574280" progId="Photoshop.Image.16">
                  <p:embed/>
                </p:oleObj>
              </mc:Choice>
              <mc:Fallback>
                <p:oleObj name="Image" r:id="rId5" imgW="4241160" imgH="1574280" progId="Photoshop.Image.16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91592" y="2386206"/>
                        <a:ext cx="2062208" cy="76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9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F829-6DB7-4C34-9CA1-AEAB930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Draw Rectangle</a:t>
            </a:r>
            <a:endParaRPr lang="zh-TW" altLang="en-US" dirty="0"/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251CADF8-79A9-49A6-A46B-4A9F52D15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7321"/>
            <a:ext cx="4899119" cy="24724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0DD003-40EF-4961-8FF5-B922232AD91A}"/>
              </a:ext>
            </a:extLst>
          </p:cNvPr>
          <p:cNvSpPr txBox="1"/>
          <p:nvPr/>
        </p:nvSpPr>
        <p:spPr>
          <a:xfrm>
            <a:off x="6924850" y="1819882"/>
            <a:ext cx="2910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設定</a:t>
            </a:r>
            <a:r>
              <a:rPr kumimoji="1" lang="en-US" altLang="zh-TW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Rectangle</a:t>
            </a:r>
            <a:endParaRPr kumimoji="1" lang="zh-TW" altLang="en-US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E4B5A0-F0AB-49CB-96D5-EBDB07AC7914}"/>
              </a:ext>
            </a:extLst>
          </p:cNvPr>
          <p:cNvSpPr txBox="1"/>
          <p:nvPr/>
        </p:nvSpPr>
        <p:spPr>
          <a:xfrm>
            <a:off x="6868707" y="2930024"/>
            <a:ext cx="45516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Rectangle</a:t>
            </a:r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基本屬性包含</a:t>
            </a:r>
            <a:endParaRPr kumimoji="1" lang="en-US" altLang="zh-TW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XY</a:t>
            </a:r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座標</a:t>
            </a:r>
            <a:endParaRPr kumimoji="1" lang="en-US" altLang="zh-TW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長度與寬度</a:t>
            </a:r>
            <a:endParaRPr kumimoji="1" lang="en-US" altLang="zh-TW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顏色</a:t>
            </a:r>
            <a:endParaRPr kumimoji="1" lang="en-US" altLang="zh-TW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sz="32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     等等。。。</a:t>
            </a:r>
            <a:endParaRPr kumimoji="1" lang="en-US" altLang="zh-TW" sz="32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cxnSp>
        <p:nvCxnSpPr>
          <p:cNvPr id="13" name="直線箭頭接點 7">
            <a:extLst>
              <a:ext uri="{FF2B5EF4-FFF2-40B4-BE49-F238E27FC236}">
                <a16:creationId xmlns:a16="http://schemas.microsoft.com/office/drawing/2014/main" id="{3A8A99E6-E92C-41F5-A425-0D847DB1CA6A}"/>
              </a:ext>
            </a:extLst>
          </p:cNvPr>
          <p:cNvCxnSpPr>
            <a:endCxn id="11" idx="1"/>
          </p:cNvCxnSpPr>
          <p:nvPr/>
        </p:nvCxnSpPr>
        <p:spPr>
          <a:xfrm flipV="1">
            <a:off x="4407281" y="2112270"/>
            <a:ext cx="2517569" cy="292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8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F829-6DB7-4C34-9CA1-AEAB930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Data</a:t>
            </a:r>
            <a:endParaRPr lang="zh-TW" alt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70A64395-D3F4-4594-810E-B8FCF613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24683"/>
            <a:ext cx="9239543" cy="108700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B512F1-74E1-40C2-9FFC-21AD27292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1688"/>
            <a:ext cx="4557077" cy="34267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99B4502-A40C-4123-8F50-9B537C47184C}"/>
              </a:ext>
            </a:extLst>
          </p:cNvPr>
          <p:cNvSpPr txBox="1"/>
          <p:nvPr/>
        </p:nvSpPr>
        <p:spPr>
          <a:xfrm>
            <a:off x="5395277" y="2848925"/>
            <a:ext cx="6288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設定</a:t>
            </a:r>
            <a:r>
              <a:rPr kumimoji="1" lang="en-US" altLang="zh-TW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data</a:t>
            </a:r>
          </a:p>
          <a:p>
            <a:r>
              <a:rPr kumimoji="1" lang="en-US" altLang="zh-TW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10</a:t>
            </a:r>
            <a:r>
              <a:rPr kumimoji="1" lang="zh-TW" altLang="en-US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筆資料 </a:t>
            </a:r>
            <a:r>
              <a:rPr kumimoji="1" lang="en-US" altLang="zh-TW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10</a:t>
            </a:r>
            <a:r>
              <a:rPr kumimoji="1" lang="zh-TW" altLang="en-US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個方形</a:t>
            </a:r>
            <a:r>
              <a:rPr kumimoji="1" lang="en-US" altLang="zh-TW" sz="5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246055A-F154-44C4-BA02-375989A41A53}"/>
              </a:ext>
            </a:extLst>
          </p:cNvPr>
          <p:cNvSpPr/>
          <p:nvPr/>
        </p:nvSpPr>
        <p:spPr>
          <a:xfrm>
            <a:off x="1250790" y="2811688"/>
            <a:ext cx="3194462" cy="914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2DF6212-A89B-4DFC-AAA2-F6E75B12E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284" y="4640488"/>
            <a:ext cx="4942885" cy="1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F829-6DB7-4C34-9CA1-AEAB930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Draw bar chart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69FEC3-7015-494A-BD72-3E70C7BF911D}"/>
              </a:ext>
            </a:extLst>
          </p:cNvPr>
          <p:cNvSpPr txBox="1"/>
          <p:nvPr/>
        </p:nvSpPr>
        <p:spPr>
          <a:xfrm>
            <a:off x="769729" y="4335882"/>
            <a:ext cx="571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透過設定</a:t>
            </a:r>
            <a:r>
              <a:rPr kumimoji="1" lang="en-US" altLang="zh-TW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Scale</a:t>
            </a:r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Function</a:t>
            </a:r>
          </a:p>
          <a:p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輕鬆地將</a:t>
            </a:r>
            <a:r>
              <a:rPr kumimoji="1" lang="en-US" altLang="zh-TW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bar</a:t>
            </a:r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chart</a:t>
            </a:r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的長度以及</a:t>
            </a:r>
            <a:r>
              <a:rPr kumimoji="1" lang="en-US" altLang="zh-TW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XY</a:t>
            </a:r>
            <a:r>
              <a:rPr kumimoji="1" lang="zh-TW" altLang="en-US" sz="24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座標值找出來</a:t>
            </a:r>
            <a:endParaRPr kumimoji="1" lang="en-US" altLang="zh-TW" sz="24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1AD8F0D-87B2-4F59-9286-4E19B715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58" y="1521992"/>
            <a:ext cx="4987472" cy="284246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6680F50-C7BC-4F85-B7B9-EBECF35B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1992"/>
            <a:ext cx="4222072" cy="226182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AFB7251-AD0C-4CE2-A25F-AD302F46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55" y="4598037"/>
            <a:ext cx="2571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F829-6DB7-4C34-9CA1-AEAB930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Apple Braille" charset="0"/>
              </a:rPr>
              <a:t>Draw bar chart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554F33-A83B-4DA4-A375-D2B92288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0C321F-2A08-4A95-85EE-87B1BC99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03408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D9D7D94-24D3-4E83-9B8E-C5691154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94" y="2723140"/>
            <a:ext cx="4466019" cy="25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Dealing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with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Data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enter()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data()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exit()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merge()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Dealing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with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Data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13" y="1721022"/>
            <a:ext cx="7486773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data()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867"/>
            <a:ext cx="10515600" cy="138381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ow can I find all visual elements that currently represent their corresponding data point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selection.data</a:t>
            </a:r>
            <a:r>
              <a:rPr lang="en-US" altLang="zh-TW" dirty="0">
                <a:solidFill>
                  <a:schemeClr val="bg1"/>
                </a:solidFill>
              </a:rPr>
              <a:t>(data)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4504"/>
            <a:ext cx="5682532" cy="34985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66998" y="4134678"/>
            <a:ext cx="453555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Return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new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selection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contains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all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data-bound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enter()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1267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ow can I target data points that have not yet been visualized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selection.data</a:t>
            </a:r>
            <a:r>
              <a:rPr lang="en-US" altLang="zh-TW" dirty="0">
                <a:solidFill>
                  <a:schemeClr val="bg1"/>
                </a:solidFill>
              </a:rPr>
              <a:t>(data).enter()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56174" y="4065104"/>
            <a:ext cx="4535557" cy="23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Return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new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selection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of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all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that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has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not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represented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2092"/>
            <a:ext cx="5618434" cy="34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exit()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874"/>
            <a:ext cx="10515600" cy="1267031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When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you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remove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some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data,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their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will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some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data-bound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need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to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removed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too.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selection.data</a:t>
            </a:r>
            <a:r>
              <a:rPr lang="en-US" altLang="zh-TW" dirty="0">
                <a:solidFill>
                  <a:schemeClr val="bg1"/>
                </a:solidFill>
              </a:rPr>
              <a:t>(data).exit()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0644" y="3671992"/>
            <a:ext cx="4535557" cy="23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Return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new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selection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contains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all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visual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that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are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no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longer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bound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valid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data.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2091"/>
            <a:ext cx="5511800" cy="33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HTML5 Example</a:t>
            </a:r>
            <a:endParaRPr lang="en-US" sz="72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5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merge()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78" y="1893887"/>
            <a:ext cx="6338013" cy="244505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674662"/>
            <a:ext cx="10337800" cy="1473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10800000">
            <a:off x="1948069" y="3116413"/>
            <a:ext cx="1457739" cy="12225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Useful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Function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Working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with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Array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Scale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Interpolater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And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More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mr-IN" altLang="zh-TW" dirty="0">
                <a:solidFill>
                  <a:schemeClr val="bg1"/>
                </a:solidFill>
              </a:rPr>
              <a:t>…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https://github.com/d3/d3/blob/master/API.md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Working</a:t>
            </a:r>
            <a:r>
              <a:rPr lang="zh-TW" altLang="en-US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with</a:t>
            </a:r>
            <a:r>
              <a:rPr lang="zh-TW" altLang="en-US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Array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5D48B58-0444-4F91-902E-9CAC15C4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E200D6-E233-469A-8B03-EB2D7233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28" y="1690688"/>
            <a:ext cx="759074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8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Scale</a:t>
            </a:r>
            <a:endParaRPr lang="en-US" sz="6600" dirty="0">
              <a:solidFill>
                <a:schemeClr val="bg1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1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90" y="2028411"/>
            <a:ext cx="34290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90" y="4386470"/>
            <a:ext cx="5133716" cy="1616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8411"/>
            <a:ext cx="2838389" cy="145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86470"/>
            <a:ext cx="2999153" cy="14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2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D3.js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mr-IN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–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More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852"/>
            <a:ext cx="10515600" cy="428190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Codepen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search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d3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hlinkClick r:id="rId2"/>
              </a:rPr>
              <a:t>https://codepen.io/search/pens?q=d3&amp;limit=all&amp;type=type-pens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D3js.org: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://github.com/d3/d3/wiki/Gallery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Observable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  <a:r>
              <a:rPr lang="zh-TW" altLang="en-US" dirty="0">
                <a:solidFill>
                  <a:srgbClr val="FFFF00"/>
                </a:solidFill>
              </a:rPr>
              <a:t> 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://observablehq.com/explore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6" y="132522"/>
            <a:ext cx="10955407" cy="6626501"/>
          </a:xfrm>
        </p:spPr>
      </p:pic>
    </p:spTree>
    <p:extLst>
      <p:ext uri="{BB962C8B-B14F-4D97-AF65-F5344CB8AC3E}">
        <p14:creationId xmlns:p14="http://schemas.microsoft.com/office/powerpoint/2010/main" val="2251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2397"/>
            <a:ext cx="3210576" cy="200101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14" y="251791"/>
            <a:ext cx="7712092" cy="63676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9714" y="2358887"/>
            <a:ext cx="7712091" cy="341906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0133" y="2562397"/>
            <a:ext cx="6333066" cy="1041764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0132" y="3640668"/>
            <a:ext cx="6333067" cy="1845732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 err="1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index.js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9" y="1690688"/>
            <a:ext cx="7226300" cy="1917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9" y="3792331"/>
            <a:ext cx="10058400" cy="28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 err="1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index.js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97" y="1860238"/>
            <a:ext cx="9323006" cy="4447795"/>
          </a:xfrm>
        </p:spPr>
      </p:pic>
    </p:spTree>
    <p:extLst>
      <p:ext uri="{BB962C8B-B14F-4D97-AF65-F5344CB8AC3E}">
        <p14:creationId xmlns:p14="http://schemas.microsoft.com/office/powerpoint/2010/main" val="4033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-</a:t>
            </a:r>
            <a:r>
              <a:rPr lang="zh-TW" altLang="en-US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Debug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93" y="1497496"/>
            <a:ext cx="9257927" cy="5196302"/>
          </a:xfrm>
        </p:spPr>
      </p:pic>
      <p:sp>
        <p:nvSpPr>
          <p:cNvPr id="8" name="Right Arrow 7"/>
          <p:cNvSpPr/>
          <p:nvPr/>
        </p:nvSpPr>
        <p:spPr>
          <a:xfrm rot="20430501">
            <a:off x="4094922" y="5433391"/>
            <a:ext cx="1179443" cy="41081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FF00"/>
                </a:solidFill>
                <a:latin typeface="Apple Braille" charset="0"/>
                <a:ea typeface="Apple Braille" charset="0"/>
                <a:cs typeface="Apple Braille" charset="0"/>
              </a:rPr>
              <a:t>Example</a:t>
            </a:r>
            <a:endParaRPr lang="en-US" sz="6600" dirty="0">
              <a:solidFill>
                <a:srgbClr val="FFFF00"/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512"/>
            <a:ext cx="10515600" cy="42126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https://codepen.io/hsfo3o/pen/BrNoOg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Some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Resources:</a:t>
            </a:r>
          </a:p>
          <a:p>
            <a:pPr lvl="1"/>
            <a:r>
              <a:rPr lang="en-US" altLang="zh-TW" dirty="0" err="1">
                <a:solidFill>
                  <a:schemeClr val="bg1"/>
                </a:solidFill>
              </a:rPr>
              <a:t>Codecademy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hlinkClick r:id="rId3"/>
              </a:rPr>
              <a:t>https://www.codecademy.com/catalog/subject/web-development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MDN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hlinkClick r:id="rId4"/>
              </a:rPr>
              <a:t>https://developer.mozilla.org/zh-TW/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595</Words>
  <Application>Microsoft Office PowerPoint</Application>
  <PresentationFormat>寬螢幕</PresentationFormat>
  <Paragraphs>180</Paragraphs>
  <Slides>34</Slides>
  <Notes>7</Notes>
  <HiddenSlides>1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Apple Braille</vt:lpstr>
      <vt:lpstr>Kaiti TC</vt:lpstr>
      <vt:lpstr>Mangal</vt:lpstr>
      <vt:lpstr>Microsoft JhengHei</vt:lpstr>
      <vt:lpstr>新細明體</vt:lpstr>
      <vt:lpstr>Arial</vt:lpstr>
      <vt:lpstr>Calibri</vt:lpstr>
      <vt:lpstr>Calibri Light</vt:lpstr>
      <vt:lpstr>Wingdings 3</vt:lpstr>
      <vt:lpstr>Office Theme</vt:lpstr>
      <vt:lpstr>Image</vt:lpstr>
      <vt:lpstr>Data Visualization  use D3    . js</vt:lpstr>
      <vt:lpstr>Browser-Based UI</vt:lpstr>
      <vt:lpstr>HTML5 Example</vt:lpstr>
      <vt:lpstr>PowerPoint 簡報</vt:lpstr>
      <vt:lpstr>Example</vt:lpstr>
      <vt:lpstr>Example - index.js</vt:lpstr>
      <vt:lpstr>Example - index.js</vt:lpstr>
      <vt:lpstr>Example - Debug</vt:lpstr>
      <vt:lpstr>Example</vt:lpstr>
      <vt:lpstr>What is D3.js</vt:lpstr>
      <vt:lpstr>D3.js</vt:lpstr>
      <vt:lpstr>D3.js – Selection</vt:lpstr>
      <vt:lpstr>D3.js - Selecting a single element</vt:lpstr>
      <vt:lpstr>D3.js - Selecting multiple elements</vt:lpstr>
      <vt:lpstr>D3.js - Function chaining</vt:lpstr>
      <vt:lpstr>D3.js – Modifier Function</vt:lpstr>
      <vt:lpstr>D3.js – Example</vt:lpstr>
      <vt:lpstr>D3.v5.min.js</vt:lpstr>
      <vt:lpstr>Set SVG</vt:lpstr>
      <vt:lpstr>SVG Rectangle - &lt;rect&gt;</vt:lpstr>
      <vt:lpstr>Draw Rectangle</vt:lpstr>
      <vt:lpstr>Data</vt:lpstr>
      <vt:lpstr>Draw bar chart</vt:lpstr>
      <vt:lpstr>Draw bar chart</vt:lpstr>
      <vt:lpstr>D3.js – Dealing with Data</vt:lpstr>
      <vt:lpstr>D3.js – Dealing with Data</vt:lpstr>
      <vt:lpstr>D3.js – data()</vt:lpstr>
      <vt:lpstr>D3.js – enter()</vt:lpstr>
      <vt:lpstr>D3.js – exit()</vt:lpstr>
      <vt:lpstr>D3.js – merge()</vt:lpstr>
      <vt:lpstr>D3.js – Useful Function</vt:lpstr>
      <vt:lpstr>D3.js – Working with Array</vt:lpstr>
      <vt:lpstr>D3.js – Scale</vt:lpstr>
      <vt:lpstr>D3.js – More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use D3js</dc:title>
  <dc:creator>Microsoft Office User</dc:creator>
  <cp:lastModifiedBy>Ming-Te Chi</cp:lastModifiedBy>
  <cp:revision>118</cp:revision>
  <dcterms:created xsi:type="dcterms:W3CDTF">2018-03-05T08:41:00Z</dcterms:created>
  <dcterms:modified xsi:type="dcterms:W3CDTF">2020-03-11T03:35:43Z</dcterms:modified>
</cp:coreProperties>
</file>