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7FF"/>
    <a:srgbClr val="E0EBFF"/>
    <a:srgbClr val="FF9300"/>
    <a:srgbClr val="FFF495"/>
    <a:srgbClr val="FFF2CD"/>
    <a:srgbClr val="F5FED2"/>
    <a:srgbClr val="FFD77E"/>
    <a:srgbClr val="6095C9"/>
    <a:srgbClr val="B6E99F"/>
    <a:srgbClr val="F7B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82" autoAdjust="0"/>
    <p:restoredTop sz="88806"/>
  </p:normalViewPr>
  <p:slideViewPr>
    <p:cSldViewPr snapToGrid="0">
      <p:cViewPr varScale="1">
        <p:scale>
          <a:sx n="103" d="100"/>
          <a:sy n="103" d="100"/>
        </p:scale>
        <p:origin x="2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3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5220610" y="4412538"/>
            <a:ext cx="2024740" cy="410209"/>
          </a:xfrm>
          <a:prstGeom prst="rect">
            <a:avLst/>
          </a:prstGeom>
          <a:solidFill>
            <a:sysClr val="window" lastClr="FFFFFF"/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1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、主动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Pull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配置信息；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2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、接收配置更新推送；</a:t>
            </a:r>
          </a:p>
        </p:txBody>
      </p:sp>
      <p:sp>
        <p:nvSpPr>
          <p:cNvPr id="29" name="矩形 28"/>
          <p:cNvSpPr/>
          <p:nvPr/>
        </p:nvSpPr>
        <p:spPr>
          <a:xfrm>
            <a:off x="5752872" y="462302"/>
            <a:ext cx="2202768" cy="1263015"/>
          </a:xfrm>
          <a:prstGeom prst="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配置管理中心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（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Admin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）</a:t>
            </a:r>
          </a:p>
        </p:txBody>
      </p:sp>
      <p:cxnSp>
        <p:nvCxnSpPr>
          <p:cNvPr id="30" name="直线箭头连接符 29"/>
          <p:cNvCxnSpPr/>
          <p:nvPr/>
        </p:nvCxnSpPr>
        <p:spPr>
          <a:xfrm flipH="1">
            <a:off x="5746983" y="1970100"/>
            <a:ext cx="853033" cy="788035"/>
          </a:xfrm>
          <a:prstGeom prst="straightConnector1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云形 30"/>
          <p:cNvSpPr/>
          <p:nvPr/>
        </p:nvSpPr>
        <p:spPr>
          <a:xfrm>
            <a:off x="2112774" y="2171385"/>
            <a:ext cx="3433728" cy="2515236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统一配置中心</a:t>
            </a:r>
          </a:p>
        </p:txBody>
      </p:sp>
      <p:sp>
        <p:nvSpPr>
          <p:cNvPr id="32" name="矩形 31"/>
          <p:cNvSpPr/>
          <p:nvPr/>
        </p:nvSpPr>
        <p:spPr>
          <a:xfrm>
            <a:off x="2962884" y="2601607"/>
            <a:ext cx="701863" cy="313056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ZK-1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72560" y="2810845"/>
            <a:ext cx="701863" cy="313056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ZK-2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478706" y="3936686"/>
            <a:ext cx="701863" cy="313056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ZK-3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216148" y="546752"/>
            <a:ext cx="1479308" cy="1219835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配置数据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DB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备份</a:t>
            </a:r>
          </a:p>
        </p:txBody>
      </p:sp>
      <p:cxnSp>
        <p:nvCxnSpPr>
          <p:cNvPr id="36" name="直线箭头连接符 35"/>
          <p:cNvCxnSpPr/>
          <p:nvPr/>
        </p:nvCxnSpPr>
        <p:spPr>
          <a:xfrm flipH="1">
            <a:off x="3017665" y="1046801"/>
            <a:ext cx="2256758" cy="0"/>
          </a:xfrm>
          <a:prstGeom prst="straightConnector1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" name="直线箭头连接符 36"/>
          <p:cNvCxnSpPr/>
          <p:nvPr/>
        </p:nvCxnSpPr>
        <p:spPr>
          <a:xfrm>
            <a:off x="3030364" y="1250001"/>
            <a:ext cx="2245960" cy="0"/>
          </a:xfrm>
          <a:prstGeom prst="straightConnector1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8" name="文本框 37"/>
          <p:cNvSpPr txBox="1"/>
          <p:nvPr/>
        </p:nvSpPr>
        <p:spPr>
          <a:xfrm>
            <a:off x="3335165" y="653103"/>
            <a:ext cx="1777998" cy="254633"/>
          </a:xfrm>
          <a:prstGeom prst="rect">
            <a:avLst/>
          </a:prstGeom>
          <a:solidFill>
            <a:sysClr val="window" lastClr="FFFFFF"/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同步备份配置变动信息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335165" y="1338906"/>
            <a:ext cx="1468512" cy="485774"/>
          </a:xfrm>
          <a:prstGeom prst="rect">
            <a:avLst/>
          </a:prstGeom>
          <a:solidFill>
            <a:sysClr val="window" lastClr="FFFFFF"/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恢复备份配置信息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（防止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ZK</a:t>
            </a:r>
            <a:r>
              <a: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数据损坏）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273801" y="2327912"/>
            <a:ext cx="1943099" cy="399414"/>
          </a:xfrm>
          <a:prstGeom prst="rect">
            <a:avLst/>
          </a:prstGeom>
          <a:solidFill>
            <a:sysClr val="window" lastClr="FFFFFF"/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新增、更新</a:t>
            </a:r>
            <a:r>
              <a: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和</a:t>
            </a:r>
            <a:r>
              <a:rPr kumimoji="0" lang="zh-CN" altLang="en-US" sz="11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删除配置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信息</a:t>
            </a:r>
          </a:p>
        </p:txBody>
      </p:sp>
      <p:sp>
        <p:nvSpPr>
          <p:cNvPr id="41" name="椭圆 40"/>
          <p:cNvSpPr/>
          <p:nvPr/>
        </p:nvSpPr>
        <p:spPr>
          <a:xfrm>
            <a:off x="1038800" y="5261134"/>
            <a:ext cx="1198564" cy="863600"/>
          </a:xfrm>
          <a:prstGeom prst="ellipse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外卖业务</a:t>
            </a:r>
          </a:p>
        </p:txBody>
      </p:sp>
      <p:cxnSp>
        <p:nvCxnSpPr>
          <p:cNvPr id="42" name="直线箭头连接符 41"/>
          <p:cNvCxnSpPr/>
          <p:nvPr/>
        </p:nvCxnSpPr>
        <p:spPr>
          <a:xfrm flipH="1">
            <a:off x="2219899" y="4664238"/>
            <a:ext cx="475108" cy="572135"/>
          </a:xfrm>
          <a:prstGeom prst="straightConnector1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直线箭头连接符 42"/>
          <p:cNvCxnSpPr/>
          <p:nvPr/>
        </p:nvCxnSpPr>
        <p:spPr>
          <a:xfrm>
            <a:off x="3935848" y="4822747"/>
            <a:ext cx="489223" cy="510940"/>
          </a:xfrm>
          <a:prstGeom prst="straightConnector1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4" name="椭圆 43"/>
          <p:cNvSpPr/>
          <p:nvPr/>
        </p:nvSpPr>
        <p:spPr>
          <a:xfrm>
            <a:off x="4386504" y="5333687"/>
            <a:ext cx="1198564" cy="863600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电影业务</a:t>
            </a:r>
          </a:p>
        </p:txBody>
      </p:sp>
      <p:sp>
        <p:nvSpPr>
          <p:cNvPr id="45" name="椭圆 44"/>
          <p:cNvSpPr/>
          <p:nvPr/>
        </p:nvSpPr>
        <p:spPr>
          <a:xfrm>
            <a:off x="7734209" y="3044352"/>
            <a:ext cx="4232771" cy="3389630"/>
          </a:xfrm>
          <a:prstGeom prst="ellipse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团购业务</a:t>
            </a:r>
          </a:p>
        </p:txBody>
      </p:sp>
      <p:sp>
        <p:nvSpPr>
          <p:cNvPr id="46" name="矩形 45"/>
          <p:cNvSpPr/>
          <p:nvPr/>
        </p:nvSpPr>
        <p:spPr>
          <a:xfrm>
            <a:off x="8521609" y="3768253"/>
            <a:ext cx="2785854" cy="1791970"/>
          </a:xfrm>
          <a:prstGeom prst="rect">
            <a:avLst/>
          </a:prstGeom>
          <a:gradFill rotWithShape="1">
            <a:gsLst>
              <a:gs pos="0">
                <a:srgbClr val="FFC000">
                  <a:satMod val="103000"/>
                  <a:lumMod val="102000"/>
                  <a:tint val="94000"/>
                </a:srgbClr>
              </a:gs>
              <a:gs pos="50000">
                <a:srgbClr val="FFC000">
                  <a:satMod val="110000"/>
                  <a:lumMod val="100000"/>
                  <a:shade val="100000"/>
                </a:srgbClr>
              </a:gs>
              <a:gs pos="100000">
                <a:srgbClr val="FFC00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Client-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API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623209" y="3869854"/>
            <a:ext cx="2645481" cy="1273811"/>
          </a:xfrm>
          <a:prstGeom prst="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Ehcache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712109" y="3984154"/>
            <a:ext cx="2494312" cy="669291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ZK-Client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</p:txBody>
      </p:sp>
      <p:cxnSp>
        <p:nvCxnSpPr>
          <p:cNvPr id="49" name="直线箭头连接符 48"/>
          <p:cNvCxnSpPr/>
          <p:nvPr/>
        </p:nvCxnSpPr>
        <p:spPr>
          <a:xfrm>
            <a:off x="5575535" y="3790954"/>
            <a:ext cx="2055234" cy="423543"/>
          </a:xfrm>
          <a:prstGeom prst="straightConnector1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4792521" y="6287289"/>
            <a:ext cx="2880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kern="0" dirty="0" smtClean="0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Server-CONF</a:t>
            </a:r>
            <a:r>
              <a:rPr lang="zh-CN" altLang="en-US" sz="2400" b="1" kern="0" dirty="0" smtClean="0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zh-CN" altLang="en-US" sz="2400" b="1" kern="0" dirty="0" smtClean="0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关系图</a:t>
            </a:r>
            <a:endParaRPr lang="zh-CN" altLang="en-US" sz="2400" b="1" kern="0" dirty="0">
              <a:solidFill>
                <a:prstClr val="black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106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184400" y="285750"/>
            <a:ext cx="7239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200" b="1">
                <a:latin typeface="STSong" charset="-122"/>
                <a:ea typeface="STSong" charset="-122"/>
                <a:cs typeface="STSong" charset="-122"/>
              </a:rPr>
              <a:t>加载配置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714500" y="1593850"/>
            <a:ext cx="16637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latin typeface="STSong" charset="-122"/>
                <a:ea typeface="STSong" charset="-122"/>
                <a:cs typeface="STSong" charset="-122"/>
              </a:rPr>
              <a:t>Client-API</a:t>
            </a:r>
            <a:r>
              <a:rPr lang="zh-CN" altLang="en-US" sz="1200" b="1">
                <a:latin typeface="STSong" charset="-122"/>
                <a:ea typeface="STSong" charset="-122"/>
                <a:cs typeface="STSong" charset="-122"/>
              </a:rPr>
              <a:t> 发起调用</a:t>
            </a:r>
          </a:p>
        </p:txBody>
      </p:sp>
      <p:sp>
        <p:nvSpPr>
          <p:cNvPr id="7" name="椭圆 6"/>
          <p:cNvSpPr/>
          <p:nvPr/>
        </p:nvSpPr>
        <p:spPr>
          <a:xfrm>
            <a:off x="2224091" y="5435600"/>
            <a:ext cx="7239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>
                <a:latin typeface="STSong" charset="-122"/>
                <a:ea typeface="STSong" charset="-122"/>
                <a:cs typeface="STSong" charset="-122"/>
              </a:rPr>
              <a:t>返回配置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714500" y="2800350"/>
            <a:ext cx="16129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latin typeface="STSong" charset="-122"/>
                <a:ea typeface="STSong" charset="-122"/>
                <a:cs typeface="STSong" charset="-122"/>
              </a:rPr>
              <a:t>Ehcache</a:t>
            </a:r>
            <a:r>
              <a:rPr lang="zh-CN" altLang="en-US" sz="1200" b="1" dirty="0">
                <a:latin typeface="STSong" charset="-122"/>
                <a:ea typeface="STSong" charset="-122"/>
                <a:cs typeface="STSong" charset="-122"/>
              </a:rPr>
              <a:t>内查询</a:t>
            </a:r>
          </a:p>
        </p:txBody>
      </p:sp>
      <p:sp>
        <p:nvSpPr>
          <p:cNvPr id="9" name="下箭头 8"/>
          <p:cNvSpPr/>
          <p:nvPr/>
        </p:nvSpPr>
        <p:spPr>
          <a:xfrm>
            <a:off x="2476500" y="2247900"/>
            <a:ext cx="165100" cy="444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200" b="1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2511428" y="3681797"/>
            <a:ext cx="165100" cy="1485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200" b="1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940300" y="2851150"/>
            <a:ext cx="15875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latin typeface="STSong" charset="-122"/>
                <a:ea typeface="STSong" charset="-122"/>
                <a:cs typeface="STSong" charset="-122"/>
              </a:rPr>
              <a:t>ZK-Client</a:t>
            </a:r>
            <a:r>
              <a:rPr lang="zh-CN" altLang="en-US" sz="1200" b="1">
                <a:latin typeface="STSong" charset="-122"/>
                <a:ea typeface="STSong" charset="-122"/>
                <a:cs typeface="STSong" charset="-122"/>
              </a:rPr>
              <a:t>查询</a:t>
            </a:r>
          </a:p>
          <a:p>
            <a:pPr algn="ctr"/>
            <a:r>
              <a:rPr lang="en-US" altLang="zh-CN" sz="1200" b="1" dirty="0">
                <a:latin typeface="STSong" charset="-122"/>
                <a:ea typeface="STSong" charset="-122"/>
                <a:cs typeface="STSong" charset="-122"/>
              </a:rPr>
              <a:t>ZK</a:t>
            </a:r>
            <a:r>
              <a:rPr lang="zh-CN" altLang="en-US" sz="1200" b="1">
                <a:latin typeface="STSong" charset="-122"/>
                <a:ea typeface="STSong" charset="-122"/>
                <a:cs typeface="STSong" charset="-122"/>
              </a:rPr>
              <a:t>集群中配置信息</a:t>
            </a:r>
          </a:p>
        </p:txBody>
      </p:sp>
      <p:sp>
        <p:nvSpPr>
          <p:cNvPr id="13" name="右箭头 12"/>
          <p:cNvSpPr/>
          <p:nvPr/>
        </p:nvSpPr>
        <p:spPr>
          <a:xfrm>
            <a:off x="3387725" y="3016250"/>
            <a:ext cx="14097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200" b="1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953000" y="4448172"/>
            <a:ext cx="1549400" cy="48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>
                <a:latin typeface="STSong" charset="-122"/>
                <a:ea typeface="STSong" charset="-122"/>
                <a:cs typeface="STSong" charset="-122"/>
              </a:rPr>
              <a:t>加入</a:t>
            </a:r>
            <a:r>
              <a:rPr lang="en-US" altLang="zh-CN" sz="1200" b="1" dirty="0">
                <a:latin typeface="STSong" charset="-122"/>
                <a:ea typeface="STSong" charset="-122"/>
                <a:cs typeface="STSong" charset="-122"/>
              </a:rPr>
              <a:t>Ehcache</a:t>
            </a:r>
            <a:endParaRPr lang="zh-CN" altLang="en-US" sz="1200" b="1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5688015" y="3647279"/>
            <a:ext cx="179384" cy="585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200" b="1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8" name="直角上箭头 17"/>
          <p:cNvSpPr/>
          <p:nvPr/>
        </p:nvSpPr>
        <p:spPr>
          <a:xfrm rot="16200000" flipH="1">
            <a:off x="3967954" y="4060020"/>
            <a:ext cx="908062" cy="2808285"/>
          </a:xfrm>
          <a:prstGeom prst="bentUpArrow">
            <a:avLst>
              <a:gd name="adj1" fmla="val 9441"/>
              <a:gd name="adj2" fmla="val 6871"/>
              <a:gd name="adj3" fmla="val 17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200" b="1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9" name="直角上箭头 18"/>
          <p:cNvSpPr/>
          <p:nvPr/>
        </p:nvSpPr>
        <p:spPr>
          <a:xfrm rot="10800000" flipH="1">
            <a:off x="6597650" y="3111500"/>
            <a:ext cx="2393950" cy="2305050"/>
          </a:xfrm>
          <a:prstGeom prst="bentUpArrow">
            <a:avLst>
              <a:gd name="adj1" fmla="val 3513"/>
              <a:gd name="adj2" fmla="val 5407"/>
              <a:gd name="adj3" fmla="val 131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200" b="1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521700" y="5416550"/>
            <a:ext cx="7239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>
                <a:latin typeface="STSong" charset="-122"/>
                <a:ea typeface="STSong" charset="-122"/>
                <a:cs typeface="STSong" charset="-122"/>
              </a:rPr>
              <a:t>默认</a:t>
            </a:r>
          </a:p>
        </p:txBody>
      </p:sp>
      <p:sp>
        <p:nvSpPr>
          <p:cNvPr id="22" name="下箭头 21"/>
          <p:cNvSpPr/>
          <p:nvPr/>
        </p:nvSpPr>
        <p:spPr>
          <a:xfrm>
            <a:off x="2476500" y="1085850"/>
            <a:ext cx="165100" cy="444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200" b="1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05500" y="5791200"/>
            <a:ext cx="914400" cy="31750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>
                <a:latin typeface="STSong" charset="-122"/>
                <a:ea typeface="STSong" charset="-122"/>
                <a:cs typeface="STSong" charset="-122"/>
              </a:rPr>
              <a:t>返回配置</a:t>
            </a:r>
          </a:p>
        </p:txBody>
      </p:sp>
      <p:sp>
        <p:nvSpPr>
          <p:cNvPr id="25" name="矩形 24"/>
          <p:cNvSpPr/>
          <p:nvPr/>
        </p:nvSpPr>
        <p:spPr>
          <a:xfrm>
            <a:off x="3770512" y="6337300"/>
            <a:ext cx="4193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STSong" charset="-122"/>
                <a:ea typeface="STSong" charset="-122"/>
                <a:cs typeface="STSong" charset="-122"/>
              </a:rPr>
              <a:t>Server-CONF</a:t>
            </a:r>
            <a:r>
              <a:rPr lang="zh-CN" altLang="en-US" b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zh-CN" altLang="en-US" b="1" dirty="0">
                <a:latin typeface="STSong" charset="-122"/>
                <a:ea typeface="STSong" charset="-122"/>
                <a:cs typeface="STSong" charset="-122"/>
              </a:rPr>
              <a:t>配置加载流程（</a:t>
            </a:r>
            <a:r>
              <a:rPr lang="en-US" altLang="zh-CN" b="1" dirty="0">
                <a:latin typeface="STSong" charset="-122"/>
                <a:ea typeface="STSong" charset="-122"/>
                <a:cs typeface="STSong" charset="-122"/>
              </a:rPr>
              <a:t>API</a:t>
            </a:r>
            <a:r>
              <a:rPr lang="zh-CN" altLang="en-US" b="1" dirty="0" smtClean="0">
                <a:latin typeface="STSong" charset="-122"/>
                <a:ea typeface="STSong" charset="-122"/>
                <a:cs typeface="STSong" charset="-122"/>
              </a:rPr>
              <a:t>方式</a:t>
            </a:r>
            <a:r>
              <a:rPr lang="zh-CN" altLang="en-US" b="1" dirty="0">
                <a:latin typeface="STSong" charset="-122"/>
                <a:ea typeface="STSong" charset="-122"/>
                <a:cs typeface="STSong" charset="-122"/>
              </a:rPr>
              <a:t>）</a:t>
            </a:r>
            <a:endParaRPr lang="zh-CN" altLang="en-US" b="1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04879" y="3731823"/>
            <a:ext cx="1015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200" b="1" dirty="0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ZK</a:t>
            </a:r>
            <a:r>
              <a:rPr lang="zh-CN" altLang="en-US" sz="1200" b="1" dirty="0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查询成功</a:t>
            </a:r>
          </a:p>
        </p:txBody>
      </p:sp>
      <p:sp>
        <p:nvSpPr>
          <p:cNvPr id="3" name="矩形 2"/>
          <p:cNvSpPr/>
          <p:nvPr/>
        </p:nvSpPr>
        <p:spPr>
          <a:xfrm>
            <a:off x="2711450" y="4107432"/>
            <a:ext cx="8747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b="1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缓存命中</a:t>
            </a:r>
          </a:p>
          <a:p>
            <a:pPr lvl="0"/>
            <a:r>
              <a:rPr lang="zh-CN" altLang="en-US" sz="1200" b="1" dirty="0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返回配置</a:t>
            </a:r>
          </a:p>
        </p:txBody>
      </p:sp>
      <p:sp>
        <p:nvSpPr>
          <p:cNvPr id="4" name="矩形 3"/>
          <p:cNvSpPr/>
          <p:nvPr/>
        </p:nvSpPr>
        <p:spPr>
          <a:xfrm>
            <a:off x="2711450" y="2315266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缓存未命中</a:t>
            </a:r>
          </a:p>
        </p:txBody>
      </p:sp>
      <p:sp>
        <p:nvSpPr>
          <p:cNvPr id="21" name="矩形 20"/>
          <p:cNvSpPr/>
          <p:nvPr/>
        </p:nvSpPr>
        <p:spPr>
          <a:xfrm>
            <a:off x="8924924" y="4107431"/>
            <a:ext cx="18192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200" b="1" dirty="0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ZK</a:t>
            </a:r>
            <a:r>
              <a:rPr lang="zh-CN" altLang="en-US" sz="1200" b="1" dirty="0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查询失败</a:t>
            </a:r>
          </a:p>
          <a:p>
            <a:pPr lvl="0"/>
            <a:r>
              <a:rPr lang="zh-CN" altLang="en-US" sz="1200" b="1" dirty="0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返回设置的默认配置</a:t>
            </a:r>
          </a:p>
        </p:txBody>
      </p:sp>
    </p:spTree>
    <p:extLst>
      <p:ext uri="{BB962C8B-B14F-4D97-AF65-F5344CB8AC3E}">
        <p14:creationId xmlns:p14="http://schemas.microsoft.com/office/powerpoint/2010/main" val="121035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4989294" y="5824437"/>
            <a:ext cx="3110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Server-CONF</a:t>
            </a:r>
            <a:r>
              <a:rPr lang="zh-CN" altLang="en-US" sz="240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架</a:t>
            </a:r>
            <a:r>
              <a:rPr lang="zh-CN" altLang="en-US" sz="24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构图 </a:t>
            </a:r>
            <a:endParaRPr lang="en-US" altLang="zh-CN" sz="240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084256" y="4512235"/>
            <a:ext cx="1521046" cy="52047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file</a:t>
            </a: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273336" y="3111996"/>
            <a:ext cx="1517802" cy="520470"/>
          </a:xfrm>
          <a:prstGeom prst="roundRect">
            <a:avLst/>
          </a:prstGeom>
          <a:solidFill>
            <a:srgbClr val="58B8D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admin</a:t>
            </a: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847850" y="4333227"/>
            <a:ext cx="4036588" cy="95855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磁盘 8"/>
          <p:cNvSpPr/>
          <p:nvPr/>
        </p:nvSpPr>
        <p:spPr>
          <a:xfrm>
            <a:off x="3273336" y="4038150"/>
            <a:ext cx="1517802" cy="774353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DB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8" name="可选流程 47"/>
          <p:cNvSpPr/>
          <p:nvPr/>
        </p:nvSpPr>
        <p:spPr>
          <a:xfrm>
            <a:off x="8154358" y="2619666"/>
            <a:ext cx="1515818" cy="515659"/>
          </a:xfrm>
          <a:prstGeom prst="flowChartAlternateProcess">
            <a:avLst/>
          </a:prstGeom>
          <a:solidFill>
            <a:srgbClr val="ABC36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client</a:t>
            </a: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可选流程 48"/>
          <p:cNvSpPr/>
          <p:nvPr/>
        </p:nvSpPr>
        <p:spPr>
          <a:xfrm>
            <a:off x="6084256" y="2583672"/>
            <a:ext cx="1515819" cy="520470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client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6" name="可选流程 55"/>
          <p:cNvSpPr/>
          <p:nvPr/>
        </p:nvSpPr>
        <p:spPr>
          <a:xfrm>
            <a:off x="3273336" y="1884864"/>
            <a:ext cx="1517803" cy="520470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browser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038776" y="2788146"/>
            <a:ext cx="1923288" cy="2503633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59" name="直线箭头连接符 58"/>
          <p:cNvCxnSpPr/>
          <p:nvPr/>
        </p:nvCxnSpPr>
        <p:spPr>
          <a:xfrm flipH="1">
            <a:off x="5121643" y="4852960"/>
            <a:ext cx="685629" cy="4610"/>
          </a:xfrm>
          <a:prstGeom prst="straightConnector1">
            <a:avLst/>
          </a:prstGeom>
          <a:ln w="38100">
            <a:headEnd type="triangle" w="med" len="lg"/>
            <a:tailEnd type="non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5847849" y="1653924"/>
            <a:ext cx="1939111" cy="1666791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2" name="可选流程 81"/>
          <p:cNvSpPr/>
          <p:nvPr/>
        </p:nvSpPr>
        <p:spPr>
          <a:xfrm>
            <a:off x="6085783" y="1852212"/>
            <a:ext cx="1517803" cy="520470"/>
          </a:xfrm>
          <a:prstGeom prst="flowChartAlternate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app</a:t>
            </a:r>
            <a:r>
              <a:rPr kumimoji="1" lang="zh-CN" altLang="en-US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(java)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6" name="可选流程 85"/>
          <p:cNvSpPr/>
          <p:nvPr/>
        </p:nvSpPr>
        <p:spPr>
          <a:xfrm>
            <a:off x="8154358" y="1884864"/>
            <a:ext cx="1521046" cy="520470"/>
          </a:xfrm>
          <a:prstGeom prst="flowChartAlternateProcess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app</a:t>
            </a:r>
            <a:r>
              <a:rPr kumimoji="1" lang="zh-CN" altLang="en-US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(other)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9" name="可选流程 88"/>
          <p:cNvSpPr/>
          <p:nvPr/>
        </p:nvSpPr>
        <p:spPr>
          <a:xfrm>
            <a:off x="8154358" y="4508674"/>
            <a:ext cx="1521046" cy="52047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file</a:t>
            </a: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04" name="直线箭头连接符 103"/>
          <p:cNvCxnSpPr/>
          <p:nvPr/>
        </p:nvCxnSpPr>
        <p:spPr>
          <a:xfrm flipH="1">
            <a:off x="6305135" y="3555999"/>
            <a:ext cx="1518" cy="608280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5034059" y="4383845"/>
            <a:ext cx="73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write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8636313" y="3626042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long-polling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394902" y="3615939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long-polling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945326" y="1688155"/>
            <a:ext cx="1939111" cy="1666791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8533175" y="3525612"/>
            <a:ext cx="1518" cy="608280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29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4411731" y="6005258"/>
            <a:ext cx="38177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Server-CONF </a:t>
            </a:r>
            <a:r>
              <a:rPr lang="zh-CN" altLang="en-US" sz="240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客户端设计 </a:t>
            </a:r>
            <a:endParaRPr lang="en-US" altLang="zh-CN" sz="240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68090" y="2344953"/>
            <a:ext cx="4225089" cy="314144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可选流程 32"/>
          <p:cNvSpPr/>
          <p:nvPr/>
        </p:nvSpPr>
        <p:spPr>
          <a:xfrm>
            <a:off x="5588849" y="2597271"/>
            <a:ext cx="1517803" cy="520470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API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4" name="可选流程 33"/>
          <p:cNvSpPr/>
          <p:nvPr/>
        </p:nvSpPr>
        <p:spPr>
          <a:xfrm>
            <a:off x="2372696" y="4779672"/>
            <a:ext cx="1515819" cy="520470"/>
          </a:xfrm>
          <a:prstGeom prst="flowChartAlternate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conf</a:t>
            </a:r>
            <a:r>
              <a:rPr kumimoji="1" lang="zh-CN" altLang="en-US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server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可选流程 34"/>
          <p:cNvSpPr/>
          <p:nvPr/>
        </p:nvSpPr>
        <p:spPr>
          <a:xfrm>
            <a:off x="2372695" y="2635640"/>
            <a:ext cx="1515819" cy="520470"/>
          </a:xfrm>
          <a:prstGeom prst="flowChartAlternate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app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4013483" y="2895875"/>
            <a:ext cx="1072367" cy="7056"/>
          </a:xfrm>
          <a:prstGeom prst="straightConnector1">
            <a:avLst/>
          </a:prstGeom>
          <a:ln w="38100">
            <a:headEnd type="triangle" w="med" len="lg"/>
            <a:tailEnd type="non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 flipH="1" flipV="1">
            <a:off x="4053682" y="5039907"/>
            <a:ext cx="1052234" cy="387"/>
          </a:xfrm>
          <a:prstGeom prst="straightConnector1">
            <a:avLst/>
          </a:prstGeom>
          <a:ln w="38100">
            <a:headEnd type="triangle" w="med" len="lg"/>
            <a:tailEnd type="non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可选流程 44"/>
          <p:cNvSpPr/>
          <p:nvPr/>
        </p:nvSpPr>
        <p:spPr>
          <a:xfrm>
            <a:off x="5585606" y="3655048"/>
            <a:ext cx="1521046" cy="52047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LocalCache</a:t>
            </a: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6" name="可选流程 45"/>
          <p:cNvSpPr/>
          <p:nvPr/>
        </p:nvSpPr>
        <p:spPr>
          <a:xfrm>
            <a:off x="5585606" y="4737790"/>
            <a:ext cx="1521046" cy="52047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file</a:t>
            </a: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066907" y="4553124"/>
            <a:ext cx="128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write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conf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055922" y="2344952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l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oad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conf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可选流程 48"/>
          <p:cNvSpPr/>
          <p:nvPr/>
        </p:nvSpPr>
        <p:spPr>
          <a:xfrm>
            <a:off x="7851924" y="3655048"/>
            <a:ext cx="1515819" cy="520470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Mirror-File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50" name="直线箭头连接符 49"/>
          <p:cNvCxnSpPr/>
          <p:nvPr/>
        </p:nvCxnSpPr>
        <p:spPr>
          <a:xfrm>
            <a:off x="6320588" y="3181928"/>
            <a:ext cx="0" cy="441036"/>
          </a:xfrm>
          <a:prstGeom prst="straightConnector1">
            <a:avLst/>
          </a:prstGeom>
          <a:ln w="38100">
            <a:headEnd type="triangle" w="med" len="lg"/>
            <a:tailEnd type="non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/>
          <p:nvPr/>
        </p:nvCxnSpPr>
        <p:spPr>
          <a:xfrm>
            <a:off x="7202906" y="3915283"/>
            <a:ext cx="517358" cy="0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7143298" y="339989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sync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8" name="直线箭头连接符 17"/>
          <p:cNvCxnSpPr/>
          <p:nvPr/>
        </p:nvCxnSpPr>
        <p:spPr>
          <a:xfrm>
            <a:off x="6320588" y="4200482"/>
            <a:ext cx="0" cy="537308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359647" y="4289189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long-polling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15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152</Words>
  <Application>Microsoft Office PowerPoint</Application>
  <PresentationFormat>宽屏</PresentationFormat>
  <Paragraphs>79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STSong</vt:lpstr>
      <vt:lpstr>宋体</vt:lpstr>
      <vt:lpstr>Microsoft YaHei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jxie</cp:lastModifiedBy>
  <cp:revision>436</cp:revision>
  <dcterms:created xsi:type="dcterms:W3CDTF">2015-05-05T08:02:00Z</dcterms:created>
  <dcterms:modified xsi:type="dcterms:W3CDTF">2019-07-03T04:44:50Z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