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3E39-2ECC-CBB1-FF6E-D49C68F354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68DA23-A092-6C8D-1F33-71BEF016C2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4DBE97-14DB-2A73-AD73-604D08BDFEF8}"/>
              </a:ext>
            </a:extLst>
          </p:cNvPr>
          <p:cNvSpPr>
            <a:spLocks noGrp="1"/>
          </p:cNvSpPr>
          <p:nvPr>
            <p:ph type="dt" sz="half" idx="10"/>
          </p:nvPr>
        </p:nvSpPr>
        <p:spPr/>
        <p:txBody>
          <a:bodyPr/>
          <a:lstStyle/>
          <a:p>
            <a:fld id="{E79CF889-D34A-4D43-BFCA-3D3DF9C7B0F2}" type="datetimeFigureOut">
              <a:rPr lang="en-IN" smtClean="0"/>
              <a:t>31-08-2022</a:t>
            </a:fld>
            <a:endParaRPr lang="en-IN"/>
          </a:p>
        </p:txBody>
      </p:sp>
      <p:sp>
        <p:nvSpPr>
          <p:cNvPr id="5" name="Footer Placeholder 4">
            <a:extLst>
              <a:ext uri="{FF2B5EF4-FFF2-40B4-BE49-F238E27FC236}">
                <a16:creationId xmlns:a16="http://schemas.microsoft.com/office/drawing/2014/main" id="{7D6EA8D6-22A6-99AB-B11B-F9DAD8F51C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4DB46B-83F1-4797-9BBA-95B9C1CAA92F}"/>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71715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3A0D-C14C-CF0B-DFE3-FA69D07842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55B0F6-711E-4006-A0B1-7DC52E260F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C1A0BC-6BB5-34E8-3F38-1D133D804A54}"/>
              </a:ext>
            </a:extLst>
          </p:cNvPr>
          <p:cNvSpPr>
            <a:spLocks noGrp="1"/>
          </p:cNvSpPr>
          <p:nvPr>
            <p:ph type="dt" sz="half" idx="10"/>
          </p:nvPr>
        </p:nvSpPr>
        <p:spPr/>
        <p:txBody>
          <a:bodyPr/>
          <a:lstStyle/>
          <a:p>
            <a:fld id="{E79CF889-D34A-4D43-BFCA-3D3DF9C7B0F2}" type="datetimeFigureOut">
              <a:rPr lang="en-IN" smtClean="0"/>
              <a:t>31-08-2022</a:t>
            </a:fld>
            <a:endParaRPr lang="en-IN"/>
          </a:p>
        </p:txBody>
      </p:sp>
      <p:sp>
        <p:nvSpPr>
          <p:cNvPr id="5" name="Footer Placeholder 4">
            <a:extLst>
              <a:ext uri="{FF2B5EF4-FFF2-40B4-BE49-F238E27FC236}">
                <a16:creationId xmlns:a16="http://schemas.microsoft.com/office/drawing/2014/main" id="{7273A106-539C-E3CD-3BB9-E87C25188A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02A13-030C-86C4-240E-9200A373AF68}"/>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68574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980944-5020-9067-286F-AF42E203F7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892C2A-5D69-6B59-F3DF-DE854C4647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FB7469-ABD4-FCC7-FD68-A8A57712331E}"/>
              </a:ext>
            </a:extLst>
          </p:cNvPr>
          <p:cNvSpPr>
            <a:spLocks noGrp="1"/>
          </p:cNvSpPr>
          <p:nvPr>
            <p:ph type="dt" sz="half" idx="10"/>
          </p:nvPr>
        </p:nvSpPr>
        <p:spPr/>
        <p:txBody>
          <a:bodyPr/>
          <a:lstStyle/>
          <a:p>
            <a:fld id="{E79CF889-D34A-4D43-BFCA-3D3DF9C7B0F2}" type="datetimeFigureOut">
              <a:rPr lang="en-IN" smtClean="0"/>
              <a:t>31-08-2022</a:t>
            </a:fld>
            <a:endParaRPr lang="en-IN"/>
          </a:p>
        </p:txBody>
      </p:sp>
      <p:sp>
        <p:nvSpPr>
          <p:cNvPr id="5" name="Footer Placeholder 4">
            <a:extLst>
              <a:ext uri="{FF2B5EF4-FFF2-40B4-BE49-F238E27FC236}">
                <a16:creationId xmlns:a16="http://schemas.microsoft.com/office/drawing/2014/main" id="{E8357670-2F75-3136-E6D6-C999EE6B6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07A8D-1902-3AF3-0D7E-D9B7EFBF5B0C}"/>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9941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0B92-25E2-9D80-15AF-43913BBDE6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FF42A6-ADDE-4536-A224-93CDAC224C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960FC6-01EC-0F2C-6E95-9E047C2FCE80}"/>
              </a:ext>
            </a:extLst>
          </p:cNvPr>
          <p:cNvSpPr>
            <a:spLocks noGrp="1"/>
          </p:cNvSpPr>
          <p:nvPr>
            <p:ph type="dt" sz="half" idx="10"/>
          </p:nvPr>
        </p:nvSpPr>
        <p:spPr/>
        <p:txBody>
          <a:bodyPr/>
          <a:lstStyle/>
          <a:p>
            <a:fld id="{E79CF889-D34A-4D43-BFCA-3D3DF9C7B0F2}" type="datetimeFigureOut">
              <a:rPr lang="en-IN" smtClean="0"/>
              <a:t>31-08-2022</a:t>
            </a:fld>
            <a:endParaRPr lang="en-IN"/>
          </a:p>
        </p:txBody>
      </p:sp>
      <p:sp>
        <p:nvSpPr>
          <p:cNvPr id="5" name="Footer Placeholder 4">
            <a:extLst>
              <a:ext uri="{FF2B5EF4-FFF2-40B4-BE49-F238E27FC236}">
                <a16:creationId xmlns:a16="http://schemas.microsoft.com/office/drawing/2014/main" id="{CD2CDA88-C54F-6CAD-C638-803CBDAB4B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B3DE84-FBF7-175E-09B0-8F77E8647C1E}"/>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341112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0C74-EC34-289E-CB6F-93FCA877B5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FACC6F-9B3B-3E92-BB23-8C2C52794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8F4F77-C7A1-516B-ABCD-99BF21AA262C}"/>
              </a:ext>
            </a:extLst>
          </p:cNvPr>
          <p:cNvSpPr>
            <a:spLocks noGrp="1"/>
          </p:cNvSpPr>
          <p:nvPr>
            <p:ph type="dt" sz="half" idx="10"/>
          </p:nvPr>
        </p:nvSpPr>
        <p:spPr/>
        <p:txBody>
          <a:bodyPr/>
          <a:lstStyle/>
          <a:p>
            <a:fld id="{E79CF889-D34A-4D43-BFCA-3D3DF9C7B0F2}" type="datetimeFigureOut">
              <a:rPr lang="en-IN" smtClean="0"/>
              <a:t>31-08-2022</a:t>
            </a:fld>
            <a:endParaRPr lang="en-IN"/>
          </a:p>
        </p:txBody>
      </p:sp>
      <p:sp>
        <p:nvSpPr>
          <p:cNvPr id="5" name="Footer Placeholder 4">
            <a:extLst>
              <a:ext uri="{FF2B5EF4-FFF2-40B4-BE49-F238E27FC236}">
                <a16:creationId xmlns:a16="http://schemas.microsoft.com/office/drawing/2014/main" id="{E1E4C8F9-D48E-0791-AE66-C7F6ABF112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EA3142-68F3-578A-05D0-5C26BDA0A79E}"/>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200250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7E47-999F-615B-DB6A-CF5300DECE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D31F86-54CE-BDEB-4872-2DBA554FD7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4E74AA-DA23-0DA8-DC81-4F8D55D3C7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B73AD1-15C3-FA48-D76E-A1A9D222824A}"/>
              </a:ext>
            </a:extLst>
          </p:cNvPr>
          <p:cNvSpPr>
            <a:spLocks noGrp="1"/>
          </p:cNvSpPr>
          <p:nvPr>
            <p:ph type="dt" sz="half" idx="10"/>
          </p:nvPr>
        </p:nvSpPr>
        <p:spPr/>
        <p:txBody>
          <a:bodyPr/>
          <a:lstStyle/>
          <a:p>
            <a:fld id="{E79CF889-D34A-4D43-BFCA-3D3DF9C7B0F2}" type="datetimeFigureOut">
              <a:rPr lang="en-IN" smtClean="0"/>
              <a:t>31-08-2022</a:t>
            </a:fld>
            <a:endParaRPr lang="en-IN"/>
          </a:p>
        </p:txBody>
      </p:sp>
      <p:sp>
        <p:nvSpPr>
          <p:cNvPr id="6" name="Footer Placeholder 5">
            <a:extLst>
              <a:ext uri="{FF2B5EF4-FFF2-40B4-BE49-F238E27FC236}">
                <a16:creationId xmlns:a16="http://schemas.microsoft.com/office/drawing/2014/main" id="{9E57ADAC-5984-863C-1BDF-CD457E5BC0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E586DB-83AA-9332-3D8A-C83413B2B992}"/>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3918149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812C-442D-BB45-A64B-3B4E61319C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8EF5C7-8B37-7E21-9D9E-C3E41E230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8C8AAF-94F1-E03F-704D-0705582E3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89A5BC-6A25-D79C-DFFF-2C640D1563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21D7D0-E668-27FA-70D2-8DA81BBC15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736878-6C15-754F-BADF-0B614AE2791E}"/>
              </a:ext>
            </a:extLst>
          </p:cNvPr>
          <p:cNvSpPr>
            <a:spLocks noGrp="1"/>
          </p:cNvSpPr>
          <p:nvPr>
            <p:ph type="dt" sz="half" idx="10"/>
          </p:nvPr>
        </p:nvSpPr>
        <p:spPr/>
        <p:txBody>
          <a:bodyPr/>
          <a:lstStyle/>
          <a:p>
            <a:fld id="{E79CF889-D34A-4D43-BFCA-3D3DF9C7B0F2}" type="datetimeFigureOut">
              <a:rPr lang="en-IN" smtClean="0"/>
              <a:t>31-08-2022</a:t>
            </a:fld>
            <a:endParaRPr lang="en-IN"/>
          </a:p>
        </p:txBody>
      </p:sp>
      <p:sp>
        <p:nvSpPr>
          <p:cNvPr id="8" name="Footer Placeholder 7">
            <a:extLst>
              <a:ext uri="{FF2B5EF4-FFF2-40B4-BE49-F238E27FC236}">
                <a16:creationId xmlns:a16="http://schemas.microsoft.com/office/drawing/2014/main" id="{FF9D7B1A-55C3-3CD6-8FB9-4A57C15178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5C5F90-9570-3FF5-8C6F-C557C8697DE3}"/>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478514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8450-7C25-8068-7573-AC30B67B9A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67105A-0A45-C5A4-D35E-1D7E8986093A}"/>
              </a:ext>
            </a:extLst>
          </p:cNvPr>
          <p:cNvSpPr>
            <a:spLocks noGrp="1"/>
          </p:cNvSpPr>
          <p:nvPr>
            <p:ph type="dt" sz="half" idx="10"/>
          </p:nvPr>
        </p:nvSpPr>
        <p:spPr/>
        <p:txBody>
          <a:bodyPr/>
          <a:lstStyle/>
          <a:p>
            <a:fld id="{E79CF889-D34A-4D43-BFCA-3D3DF9C7B0F2}" type="datetimeFigureOut">
              <a:rPr lang="en-IN" smtClean="0"/>
              <a:t>31-08-2022</a:t>
            </a:fld>
            <a:endParaRPr lang="en-IN"/>
          </a:p>
        </p:txBody>
      </p:sp>
      <p:sp>
        <p:nvSpPr>
          <p:cNvPr id="4" name="Footer Placeholder 3">
            <a:extLst>
              <a:ext uri="{FF2B5EF4-FFF2-40B4-BE49-F238E27FC236}">
                <a16:creationId xmlns:a16="http://schemas.microsoft.com/office/drawing/2014/main" id="{3DFCBCAC-C186-053C-232C-C63A9068E7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3E5495-4B50-2E5A-0583-817FFD611404}"/>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54252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61998F-A461-C388-3C3B-55C13780B0B2}"/>
              </a:ext>
            </a:extLst>
          </p:cNvPr>
          <p:cNvSpPr>
            <a:spLocks noGrp="1"/>
          </p:cNvSpPr>
          <p:nvPr>
            <p:ph type="dt" sz="half" idx="10"/>
          </p:nvPr>
        </p:nvSpPr>
        <p:spPr/>
        <p:txBody>
          <a:bodyPr/>
          <a:lstStyle/>
          <a:p>
            <a:fld id="{E79CF889-D34A-4D43-BFCA-3D3DF9C7B0F2}" type="datetimeFigureOut">
              <a:rPr lang="en-IN" smtClean="0"/>
              <a:t>31-08-2022</a:t>
            </a:fld>
            <a:endParaRPr lang="en-IN"/>
          </a:p>
        </p:txBody>
      </p:sp>
      <p:sp>
        <p:nvSpPr>
          <p:cNvPr id="3" name="Footer Placeholder 2">
            <a:extLst>
              <a:ext uri="{FF2B5EF4-FFF2-40B4-BE49-F238E27FC236}">
                <a16:creationId xmlns:a16="http://schemas.microsoft.com/office/drawing/2014/main" id="{4FD579D9-F834-821E-AC11-CFDC57A064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1EC8DC-66E3-5A64-D014-D4211A7EBC17}"/>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04898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5D4B-2BA4-3D88-BF3E-1489B84A9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21A2A2-2750-4322-BF6D-18AC2F7BD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21FA19-721B-5A45-4957-F2080D937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E77B1-2425-3893-4574-6709337DE4DB}"/>
              </a:ext>
            </a:extLst>
          </p:cNvPr>
          <p:cNvSpPr>
            <a:spLocks noGrp="1"/>
          </p:cNvSpPr>
          <p:nvPr>
            <p:ph type="dt" sz="half" idx="10"/>
          </p:nvPr>
        </p:nvSpPr>
        <p:spPr/>
        <p:txBody>
          <a:bodyPr/>
          <a:lstStyle/>
          <a:p>
            <a:fld id="{E79CF889-D34A-4D43-BFCA-3D3DF9C7B0F2}" type="datetimeFigureOut">
              <a:rPr lang="en-IN" smtClean="0"/>
              <a:t>31-08-2022</a:t>
            </a:fld>
            <a:endParaRPr lang="en-IN"/>
          </a:p>
        </p:txBody>
      </p:sp>
      <p:sp>
        <p:nvSpPr>
          <p:cNvPr id="6" name="Footer Placeholder 5">
            <a:extLst>
              <a:ext uri="{FF2B5EF4-FFF2-40B4-BE49-F238E27FC236}">
                <a16:creationId xmlns:a16="http://schemas.microsoft.com/office/drawing/2014/main" id="{E14F4162-3640-912B-D2BC-13F4893C45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9E2584-55AE-94D5-EBA9-87CE0A0F954D}"/>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4988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A4D6-B3AC-E0DF-48E7-A754E7BED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B16917-CE27-19BB-7EF3-148642FA0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CE3778-B2B3-9186-108E-519B5AF0D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C29F9-5CAC-27F4-A2D2-C0016D0B6ED3}"/>
              </a:ext>
            </a:extLst>
          </p:cNvPr>
          <p:cNvSpPr>
            <a:spLocks noGrp="1"/>
          </p:cNvSpPr>
          <p:nvPr>
            <p:ph type="dt" sz="half" idx="10"/>
          </p:nvPr>
        </p:nvSpPr>
        <p:spPr/>
        <p:txBody>
          <a:bodyPr/>
          <a:lstStyle/>
          <a:p>
            <a:fld id="{E79CF889-D34A-4D43-BFCA-3D3DF9C7B0F2}" type="datetimeFigureOut">
              <a:rPr lang="en-IN" smtClean="0"/>
              <a:t>31-08-2022</a:t>
            </a:fld>
            <a:endParaRPr lang="en-IN"/>
          </a:p>
        </p:txBody>
      </p:sp>
      <p:sp>
        <p:nvSpPr>
          <p:cNvPr id="6" name="Footer Placeholder 5">
            <a:extLst>
              <a:ext uri="{FF2B5EF4-FFF2-40B4-BE49-F238E27FC236}">
                <a16:creationId xmlns:a16="http://schemas.microsoft.com/office/drawing/2014/main" id="{78AA19E4-0EBD-C36E-65BC-5136283486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E6CE19-A4EC-9FE5-46F7-062BB9515254}"/>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281537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C31B0-7515-1EAE-83E5-4FBAFAC62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4B8ACC-D0A3-5FB2-17EC-35C8C78B0E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23CBB1-78D6-2A5D-1E1B-F20D283F3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CF889-D34A-4D43-BFCA-3D3DF9C7B0F2}" type="datetimeFigureOut">
              <a:rPr lang="en-IN" smtClean="0"/>
              <a:t>31-08-2022</a:t>
            </a:fld>
            <a:endParaRPr lang="en-IN"/>
          </a:p>
        </p:txBody>
      </p:sp>
      <p:sp>
        <p:nvSpPr>
          <p:cNvPr id="5" name="Footer Placeholder 4">
            <a:extLst>
              <a:ext uri="{FF2B5EF4-FFF2-40B4-BE49-F238E27FC236}">
                <a16:creationId xmlns:a16="http://schemas.microsoft.com/office/drawing/2014/main" id="{0B0DAA43-117D-CFBC-A17E-046A3B239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F1CB7C-F05A-A74D-AB62-C03EB72A4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13A30-21B5-4809-9F89-A980F9F3239C}" type="slidenum">
              <a:rPr lang="en-IN" smtClean="0"/>
              <a:t>‹#›</a:t>
            </a:fld>
            <a:endParaRPr lang="en-IN"/>
          </a:p>
        </p:txBody>
      </p:sp>
    </p:spTree>
    <p:extLst>
      <p:ext uri="{BB962C8B-B14F-4D97-AF65-F5344CB8AC3E}">
        <p14:creationId xmlns:p14="http://schemas.microsoft.com/office/powerpoint/2010/main" val="3023353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Problem Statement and Understanding</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lvl="1" algn="l"/>
            <a:r>
              <a:rPr lang="en-US" dirty="0"/>
              <a:t>    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a:t>
            </a:r>
          </a:p>
          <a:p>
            <a:pPr lvl="1" algn="l"/>
            <a:r>
              <a:rPr lang="en-US" dirty="0"/>
              <a:t>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company is looking at prospective properties to buy houses to enter the market. We are required to build a model using Machine Learning in order to predict the actual value of the prospective properties and decide whether to invest in them or not. For this company wants to know: </a:t>
            </a:r>
          </a:p>
          <a:p>
            <a:pPr lvl="1" algn="l"/>
            <a:r>
              <a:rPr lang="en-US" dirty="0"/>
              <a:t>• Which variables are important to predict the price of variable?</a:t>
            </a:r>
          </a:p>
          <a:p>
            <a:pPr lvl="1" algn="l"/>
            <a:r>
              <a:rPr lang="en-US" dirty="0"/>
              <a:t>• How do these variables describe the price of the house?</a:t>
            </a:r>
            <a:endParaRPr lang="en-IN" dirty="0"/>
          </a:p>
        </p:txBody>
      </p:sp>
    </p:spTree>
    <p:extLst>
      <p:ext uri="{BB962C8B-B14F-4D97-AF65-F5344CB8AC3E}">
        <p14:creationId xmlns:p14="http://schemas.microsoft.com/office/powerpoint/2010/main" val="1780119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fontScale="92500" lnSpcReduction="10000"/>
          </a:bodyPr>
          <a:lstStyle/>
          <a:p>
            <a:pPr lvl="0" algn="l">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Identification of possible problem</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was not structured and organized hence cleaned the data using various data cleaning and pre-processing techniques.</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many outliers present in the data hence removed outliers</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was a skewness in the data hence have removed the skewness from the data.</a:t>
            </a:r>
          </a:p>
          <a:p>
            <a:pPr marL="342900" lvl="0" indent="-342900" algn="l">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Scaled the data using Standard Scalar to make the data standardized to build a model.</a:t>
            </a:r>
          </a:p>
          <a:p>
            <a:pPr algn="l">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Testing of Identified Approaches </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These are the algorithms which have been used to train and test data.</a:t>
            </a: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DecisionTreeRegressor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AdaBoostRegressor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GradientBoostingRegressor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KNeighborsRegressor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Support Vector Regression</a:t>
            </a:r>
          </a:p>
          <a:p>
            <a:pPr lvl="0" algn="l">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954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0" y="905256"/>
            <a:ext cx="12192000" cy="5952744"/>
          </a:xfrm>
        </p:spPr>
        <p:txBody>
          <a:bodyPr numCol="2">
            <a:normAutofit/>
          </a:bodyPr>
          <a:lstStyle/>
          <a:p>
            <a:pPr algn="l">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algn="l">
              <a:lnSpc>
                <a:spcPct val="107000"/>
              </a:lnSpc>
            </a:pPr>
            <a:r>
              <a:rPr lang="en-IN" sz="1800" dirty="0">
                <a:effectLst/>
                <a:ea typeface="Calibri" panose="020F0502020204030204" pitchFamily="34" charset="0"/>
                <a:cs typeface="Times New Roman" panose="02020603050405020304" pitchFamily="18" charset="0"/>
              </a:rPr>
              <a:t>2.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DecisionTreeRegressor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IN" sz="1800" dirty="0">
                <a:latin typeface="Calibri" panose="020F0502020204030204" pitchFamily="34" charset="0"/>
                <a:ea typeface="Calibri" panose="020F0502020204030204" pitchFamily="34" charset="0"/>
                <a:cs typeface="Times New Roman" panose="02020603050405020304" pitchFamily="18" charset="0"/>
              </a:rPr>
              <a:t>3.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AdaBoostRegressor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IN" sz="1800" dirty="0">
                <a:latin typeface="Calibri" panose="020F0502020204030204" pitchFamily="34" charset="0"/>
                <a:ea typeface="Calibri" panose="020F0502020204030204" pitchFamily="34" charset="0"/>
                <a:cs typeface="Times New Roman" panose="02020603050405020304" pitchFamily="18" charset="0"/>
              </a:rPr>
              <a:t>4.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GradientBoostingRegressor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B3EE0AE5-5014-EF91-2211-13515F476BC4}"/>
              </a:ext>
            </a:extLst>
          </p:cNvPr>
          <p:cNvPicPr>
            <a:picLocks noChangeAspect="1"/>
          </p:cNvPicPr>
          <p:nvPr/>
        </p:nvPicPr>
        <p:blipFill>
          <a:blip r:embed="rId2"/>
          <a:stretch>
            <a:fillRect/>
          </a:stretch>
        </p:blipFill>
        <p:spPr>
          <a:xfrm>
            <a:off x="108966" y="1314585"/>
            <a:ext cx="4091940" cy="2372995"/>
          </a:xfrm>
          <a:prstGeom prst="rect">
            <a:avLst/>
          </a:prstGeom>
        </p:spPr>
      </p:pic>
      <p:pic>
        <p:nvPicPr>
          <p:cNvPr id="13" name="Picture 12">
            <a:extLst>
              <a:ext uri="{FF2B5EF4-FFF2-40B4-BE49-F238E27FC236}">
                <a16:creationId xmlns:a16="http://schemas.microsoft.com/office/drawing/2014/main" id="{58AF250D-279E-C7A9-6FD1-BB9F6D8ABAD7}"/>
              </a:ext>
            </a:extLst>
          </p:cNvPr>
          <p:cNvPicPr>
            <a:picLocks noChangeAspect="1"/>
          </p:cNvPicPr>
          <p:nvPr/>
        </p:nvPicPr>
        <p:blipFill>
          <a:blip r:embed="rId3"/>
          <a:stretch>
            <a:fillRect/>
          </a:stretch>
        </p:blipFill>
        <p:spPr>
          <a:xfrm>
            <a:off x="108966" y="4140208"/>
            <a:ext cx="4091940" cy="2596499"/>
          </a:xfrm>
          <a:prstGeom prst="rect">
            <a:avLst/>
          </a:prstGeom>
        </p:spPr>
      </p:pic>
      <p:pic>
        <p:nvPicPr>
          <p:cNvPr id="14" name="Picture 13">
            <a:extLst>
              <a:ext uri="{FF2B5EF4-FFF2-40B4-BE49-F238E27FC236}">
                <a16:creationId xmlns:a16="http://schemas.microsoft.com/office/drawing/2014/main" id="{86F7A8BA-2438-7BBC-C61F-7F740B1B2928}"/>
              </a:ext>
            </a:extLst>
          </p:cNvPr>
          <p:cNvPicPr>
            <a:picLocks noChangeAspect="1"/>
          </p:cNvPicPr>
          <p:nvPr/>
        </p:nvPicPr>
        <p:blipFill>
          <a:blip r:embed="rId4"/>
          <a:stretch>
            <a:fillRect/>
          </a:stretch>
        </p:blipFill>
        <p:spPr>
          <a:xfrm>
            <a:off x="6096000" y="1314585"/>
            <a:ext cx="4012396" cy="2516751"/>
          </a:xfrm>
          <a:prstGeom prst="rect">
            <a:avLst/>
          </a:prstGeom>
        </p:spPr>
      </p:pic>
      <p:pic>
        <p:nvPicPr>
          <p:cNvPr id="15" name="Picture 14">
            <a:extLst>
              <a:ext uri="{FF2B5EF4-FFF2-40B4-BE49-F238E27FC236}">
                <a16:creationId xmlns:a16="http://schemas.microsoft.com/office/drawing/2014/main" id="{FD8414F6-700E-EB9A-A6FA-B3FB7297FF8F}"/>
              </a:ext>
            </a:extLst>
          </p:cNvPr>
          <p:cNvPicPr>
            <a:picLocks noChangeAspect="1"/>
          </p:cNvPicPr>
          <p:nvPr/>
        </p:nvPicPr>
        <p:blipFill>
          <a:blip r:embed="rId5"/>
          <a:stretch>
            <a:fillRect/>
          </a:stretch>
        </p:blipFill>
        <p:spPr>
          <a:xfrm>
            <a:off x="6096000" y="4240665"/>
            <a:ext cx="4131882" cy="2516751"/>
          </a:xfrm>
          <a:prstGeom prst="rect">
            <a:avLst/>
          </a:prstGeom>
        </p:spPr>
      </p:pic>
    </p:spTree>
    <p:extLst>
      <p:ext uri="{BB962C8B-B14F-4D97-AF65-F5344CB8AC3E}">
        <p14:creationId xmlns:p14="http://schemas.microsoft.com/office/powerpoint/2010/main" val="3728191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0" y="905256"/>
            <a:ext cx="12192000" cy="5952744"/>
          </a:xfrm>
        </p:spPr>
        <p:txBody>
          <a:bodyPr numCol="2">
            <a:normAutofit/>
          </a:bodyPr>
          <a:lstStyle/>
          <a:p>
            <a:pPr algn="l">
              <a:lnSpc>
                <a:spcPct val="107000"/>
              </a:lnSpc>
            </a:pPr>
            <a:r>
              <a:rPr lang="en-IN" sz="1800" b="1" dirty="0">
                <a:latin typeface="Calibri" panose="020F0502020204030204" pitchFamily="34" charset="0"/>
                <a:ea typeface="Calibri" panose="020F0502020204030204" pitchFamily="34" charset="0"/>
                <a:cs typeface="Times New Roman" panose="02020603050405020304" pitchFamily="18" charset="0"/>
              </a:rPr>
              <a:t>5</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algn="l">
              <a:lnSpc>
                <a:spcPct val="107000"/>
              </a:lnSpc>
            </a:pPr>
            <a:r>
              <a:rPr lang="en-IN" sz="1800" dirty="0">
                <a:ea typeface="Calibri" panose="020F0502020204030204" pitchFamily="34" charset="0"/>
                <a:cs typeface="Times New Roman" panose="02020603050405020304" pitchFamily="18" charset="0"/>
              </a:rPr>
              <a:t>6</a:t>
            </a:r>
            <a:r>
              <a:rPr lang="en-IN" sz="1800" dirty="0">
                <a:effectLst/>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KNeighborsRegressor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IN" sz="1800" dirty="0">
                <a:latin typeface="Calibri" panose="020F0502020204030204" pitchFamily="34" charset="0"/>
                <a:ea typeface="Calibri" panose="020F0502020204030204" pitchFamily="34" charset="0"/>
                <a:cs typeface="Times New Roman" panose="02020603050405020304" pitchFamily="18" charset="0"/>
              </a:rPr>
              <a:t>7.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Support Vector Regression: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FE692DE-54AB-78F5-F2D4-3ED600825456}"/>
              </a:ext>
            </a:extLst>
          </p:cNvPr>
          <p:cNvPicPr>
            <a:picLocks noChangeAspect="1"/>
          </p:cNvPicPr>
          <p:nvPr/>
        </p:nvPicPr>
        <p:blipFill>
          <a:blip r:embed="rId2"/>
          <a:stretch>
            <a:fillRect/>
          </a:stretch>
        </p:blipFill>
        <p:spPr>
          <a:xfrm>
            <a:off x="108967" y="1314585"/>
            <a:ext cx="4091940" cy="2558283"/>
          </a:xfrm>
          <a:prstGeom prst="rect">
            <a:avLst/>
          </a:prstGeom>
        </p:spPr>
      </p:pic>
      <p:pic>
        <p:nvPicPr>
          <p:cNvPr id="5" name="Picture 4">
            <a:extLst>
              <a:ext uri="{FF2B5EF4-FFF2-40B4-BE49-F238E27FC236}">
                <a16:creationId xmlns:a16="http://schemas.microsoft.com/office/drawing/2014/main" id="{43BBC819-C4D1-E606-598D-62C6610A4B0C}"/>
              </a:ext>
            </a:extLst>
          </p:cNvPr>
          <p:cNvPicPr>
            <a:picLocks noChangeAspect="1"/>
          </p:cNvPicPr>
          <p:nvPr/>
        </p:nvPicPr>
        <p:blipFill>
          <a:blip r:embed="rId3"/>
          <a:stretch>
            <a:fillRect/>
          </a:stretch>
        </p:blipFill>
        <p:spPr>
          <a:xfrm>
            <a:off x="108967" y="4240665"/>
            <a:ext cx="4091940" cy="2401649"/>
          </a:xfrm>
          <a:prstGeom prst="rect">
            <a:avLst/>
          </a:prstGeom>
        </p:spPr>
      </p:pic>
      <p:pic>
        <p:nvPicPr>
          <p:cNvPr id="6" name="Picture 5">
            <a:extLst>
              <a:ext uri="{FF2B5EF4-FFF2-40B4-BE49-F238E27FC236}">
                <a16:creationId xmlns:a16="http://schemas.microsoft.com/office/drawing/2014/main" id="{67EE24E9-602F-B3A1-1516-B1743EA1B0A3}"/>
              </a:ext>
            </a:extLst>
          </p:cNvPr>
          <p:cNvPicPr>
            <a:picLocks noChangeAspect="1"/>
          </p:cNvPicPr>
          <p:nvPr/>
        </p:nvPicPr>
        <p:blipFill>
          <a:blip r:embed="rId4"/>
          <a:stretch>
            <a:fillRect/>
          </a:stretch>
        </p:blipFill>
        <p:spPr>
          <a:xfrm>
            <a:off x="6101334" y="1303917"/>
            <a:ext cx="4126547" cy="2712206"/>
          </a:xfrm>
          <a:prstGeom prst="rect">
            <a:avLst/>
          </a:prstGeom>
        </p:spPr>
      </p:pic>
    </p:spTree>
    <p:extLst>
      <p:ext uri="{BB962C8B-B14F-4D97-AF65-F5344CB8AC3E}">
        <p14:creationId xmlns:p14="http://schemas.microsoft.com/office/powerpoint/2010/main" val="1655561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Finalized Model</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algn="l">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Selecting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 since the Accuracy score i.e., 88.87% and test scores i.e., 88.76 % are greater and close to each other.</a:t>
            </a:r>
          </a:p>
          <a:p>
            <a:pPr marL="742950" lvl="1" indent="-28575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mean_absolute_error</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also low 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a:t>
            </a:r>
          </a:p>
          <a:p>
            <a:pPr marL="742950" lvl="1" indent="-285750" algn="l">
              <a:lnSpc>
                <a:spcPct val="107000"/>
              </a:lnSpc>
              <a:spcAft>
                <a:spcPts val="800"/>
              </a:spcAft>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 is not overfitted since r2_score of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LassoCV</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RidgeCV</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same and close to test score i.e., 88.76%.</a:t>
            </a:r>
          </a:p>
          <a:p>
            <a:pPr lvl="0"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0483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Conclusion</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Autofit/>
          </a:bodyPr>
          <a:lstStyle/>
          <a:p>
            <a:pPr lvl="0" algn="l">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Interpretation of the Results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r>
              <a:rPr lang="en-US" sz="1100" dirty="0">
                <a:effectLst/>
                <a:latin typeface="Calibri" panose="020F0502020204030204" pitchFamily="34" charset="0"/>
                <a:ea typeface="Calibri" panose="020F0502020204030204" pitchFamily="34" charset="0"/>
                <a:cs typeface="Times New Roman" panose="02020603050405020304" pitchFamily="18" charset="0"/>
              </a:rPr>
              <a:t>Below is the list of highly influencing features or variables to predict the sales price of the house.</a:t>
            </a:r>
          </a:p>
          <a:p>
            <a:pPr lvl="0" algn="l">
              <a:lnSpc>
                <a:spcPct val="107000"/>
              </a:lnSpc>
            </a:pPr>
            <a:r>
              <a:rPr lang="en-US" sz="1100" dirty="0">
                <a:effectLst/>
                <a:latin typeface="Calibri" panose="020F0502020204030204" pitchFamily="34" charset="0"/>
                <a:ea typeface="Calibri" panose="020F0502020204030204" pitchFamily="34" charset="0"/>
                <a:cs typeface="Times New Roman" panose="02020603050405020304" pitchFamily="18" charset="0"/>
              </a:rPr>
              <a:t>1.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OverallQual</a:t>
            </a:r>
            <a:r>
              <a:rPr lang="en-US" sz="1100" dirty="0">
                <a:effectLst/>
                <a:latin typeface="Calibri" panose="020F0502020204030204" pitchFamily="34" charset="0"/>
                <a:ea typeface="Calibri" panose="020F0502020204030204" pitchFamily="34" charset="0"/>
                <a:cs typeface="Times New Roman" panose="02020603050405020304" pitchFamily="18" charset="0"/>
              </a:rPr>
              <a:t> = It is very important that the house should be built with good quality materials and this column rates the overall material and finish of the house.</a:t>
            </a:r>
          </a:p>
          <a:p>
            <a:pPr lvl="0" algn="l">
              <a:lnSpc>
                <a:spcPct val="107000"/>
              </a:lnSpc>
            </a:pPr>
            <a:r>
              <a:rPr lang="en-US" sz="1100" dirty="0">
                <a:effectLst/>
                <a:latin typeface="Calibri" panose="020F0502020204030204" pitchFamily="34" charset="0"/>
                <a:ea typeface="Calibri" panose="020F0502020204030204" pitchFamily="34" charset="0"/>
                <a:cs typeface="Times New Roman" panose="02020603050405020304" pitchFamily="18" charset="0"/>
              </a:rPr>
              <a:t>2.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YearBuilt</a:t>
            </a:r>
            <a:r>
              <a:rPr lang="en-US" sz="1100" dirty="0">
                <a:effectLst/>
                <a:latin typeface="Calibri" panose="020F0502020204030204" pitchFamily="34" charset="0"/>
                <a:ea typeface="Calibri" panose="020F0502020204030204" pitchFamily="34" charset="0"/>
                <a:cs typeface="Times New Roman" panose="02020603050405020304" pitchFamily="18" charset="0"/>
              </a:rPr>
              <a:t> = It is important that the construction should be new as it increases to life of the house and this column shows the original year of construction.</a:t>
            </a:r>
          </a:p>
          <a:p>
            <a:pPr lvl="0" algn="l">
              <a:lnSpc>
                <a:spcPct val="107000"/>
              </a:lnSpc>
            </a:pPr>
            <a:r>
              <a:rPr lang="en-US" sz="1100" dirty="0">
                <a:effectLst/>
                <a:latin typeface="Calibri" panose="020F0502020204030204" pitchFamily="34" charset="0"/>
                <a:ea typeface="Calibri" panose="020F0502020204030204" pitchFamily="34" charset="0"/>
                <a:cs typeface="Times New Roman" panose="02020603050405020304" pitchFamily="18" charset="0"/>
              </a:rPr>
              <a:t>3.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YearRemodAdd</a:t>
            </a:r>
            <a:r>
              <a:rPr lang="en-US" sz="1100" dirty="0">
                <a:effectLst/>
                <a:latin typeface="Calibri" panose="020F0502020204030204" pitchFamily="34" charset="0"/>
                <a:ea typeface="Calibri" panose="020F0502020204030204" pitchFamily="34" charset="0"/>
                <a:cs typeface="Times New Roman" panose="02020603050405020304" pitchFamily="18" charset="0"/>
              </a:rPr>
              <a:t> = It is important that if the construction is old then it should be remodel to increase its lifespan and this column shows the remodel date.</a:t>
            </a:r>
          </a:p>
          <a:p>
            <a:pPr lvl="0" algn="l">
              <a:lnSpc>
                <a:spcPct val="107000"/>
              </a:lnSpc>
            </a:pPr>
            <a:r>
              <a:rPr lang="en-US" sz="1100" dirty="0">
                <a:effectLst/>
                <a:latin typeface="Calibri" panose="020F0502020204030204" pitchFamily="34" charset="0"/>
                <a:ea typeface="Calibri" panose="020F0502020204030204" pitchFamily="34" charset="0"/>
                <a:cs typeface="Times New Roman" panose="02020603050405020304" pitchFamily="18" charset="0"/>
              </a:rPr>
              <a:t>4.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ExterQual</a:t>
            </a:r>
            <a:r>
              <a:rPr lang="en-US" sz="1100" dirty="0">
                <a:effectLst/>
                <a:latin typeface="Calibri" panose="020F0502020204030204" pitchFamily="34" charset="0"/>
                <a:ea typeface="Calibri" panose="020F0502020204030204" pitchFamily="34" charset="0"/>
                <a:cs typeface="Times New Roman" panose="02020603050405020304" pitchFamily="18" charset="0"/>
              </a:rPr>
              <a:t> = It is important to use good quality material for exterior of the house and this column evaluates the quality of the material on the exterior. </a:t>
            </a:r>
          </a:p>
          <a:p>
            <a:pPr lvl="0" algn="l">
              <a:lnSpc>
                <a:spcPct val="107000"/>
              </a:lnSpc>
            </a:pPr>
            <a:r>
              <a:rPr lang="en-US" sz="1100" dirty="0">
                <a:effectLst/>
                <a:latin typeface="Calibri" panose="020F0502020204030204" pitchFamily="34" charset="0"/>
                <a:ea typeface="Calibri" panose="020F0502020204030204" pitchFamily="34" charset="0"/>
                <a:cs typeface="Times New Roman" panose="02020603050405020304" pitchFamily="18" charset="0"/>
              </a:rPr>
              <a:t>5.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BsmtQual</a:t>
            </a:r>
            <a:r>
              <a:rPr lang="en-US" sz="1100" dirty="0">
                <a:effectLst/>
                <a:latin typeface="Calibri" panose="020F0502020204030204" pitchFamily="34" charset="0"/>
                <a:ea typeface="Calibri" panose="020F0502020204030204" pitchFamily="34" charset="0"/>
                <a:cs typeface="Times New Roman" panose="02020603050405020304" pitchFamily="18" charset="0"/>
              </a:rPr>
              <a:t> = The price of the house is also depending upon the height of the basement and this column shows the height of the basement.</a:t>
            </a:r>
          </a:p>
          <a:p>
            <a:pPr lvl="0" algn="l">
              <a:lnSpc>
                <a:spcPct val="107000"/>
              </a:lnSpc>
            </a:pPr>
            <a:r>
              <a:rPr lang="en-US" sz="1100" dirty="0">
                <a:effectLst/>
                <a:latin typeface="Calibri" panose="020F0502020204030204" pitchFamily="34" charset="0"/>
                <a:ea typeface="Calibri" panose="020F0502020204030204" pitchFamily="34" charset="0"/>
                <a:cs typeface="Times New Roman" panose="02020603050405020304" pitchFamily="18" charset="0"/>
              </a:rPr>
              <a:t>6.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TotalBsmtSF</a:t>
            </a:r>
            <a:r>
              <a:rPr lang="en-US" sz="1100" dirty="0">
                <a:effectLst/>
                <a:latin typeface="Calibri" panose="020F0502020204030204" pitchFamily="34" charset="0"/>
                <a:ea typeface="Calibri" panose="020F0502020204030204" pitchFamily="34" charset="0"/>
                <a:cs typeface="Times New Roman" panose="02020603050405020304" pitchFamily="18" charset="0"/>
              </a:rPr>
              <a:t> = The price of the house is also depending upon total square feet of basement area and this column shows the basement area.</a:t>
            </a:r>
          </a:p>
          <a:p>
            <a:pPr lvl="0" algn="l">
              <a:lnSpc>
                <a:spcPct val="107000"/>
              </a:lnSpc>
            </a:pPr>
            <a:r>
              <a:rPr lang="en-US" sz="1100" dirty="0">
                <a:effectLst/>
                <a:latin typeface="Calibri" panose="020F0502020204030204" pitchFamily="34" charset="0"/>
                <a:ea typeface="Calibri" panose="020F0502020204030204" pitchFamily="34" charset="0"/>
                <a:cs typeface="Times New Roman" panose="02020603050405020304" pitchFamily="18" charset="0"/>
              </a:rPr>
              <a:t>7. 1stFlrSF = If the house has 1 floor, then the price of the house increases and this column shows the first-Floor square feet.</a:t>
            </a:r>
          </a:p>
          <a:p>
            <a:pPr lvl="0" algn="l">
              <a:lnSpc>
                <a:spcPct val="107000"/>
              </a:lnSpc>
            </a:pPr>
            <a:r>
              <a:rPr lang="en-US" sz="1100" dirty="0">
                <a:effectLst/>
                <a:latin typeface="Calibri" panose="020F0502020204030204" pitchFamily="34" charset="0"/>
                <a:ea typeface="Calibri" panose="020F0502020204030204" pitchFamily="34" charset="0"/>
                <a:cs typeface="Times New Roman" panose="02020603050405020304" pitchFamily="18" charset="0"/>
              </a:rPr>
              <a:t>8.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GrLivArea</a:t>
            </a:r>
            <a:r>
              <a:rPr lang="en-US" sz="1100" dirty="0">
                <a:effectLst/>
                <a:latin typeface="Calibri" panose="020F0502020204030204" pitchFamily="34" charset="0"/>
                <a:ea typeface="Calibri" panose="020F0502020204030204" pitchFamily="34" charset="0"/>
                <a:cs typeface="Times New Roman" panose="02020603050405020304" pitchFamily="18" charset="0"/>
              </a:rPr>
              <a:t> = More the above grade (ground) living area square feet more will be the price of the house and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GrLivArea</a:t>
            </a:r>
            <a:r>
              <a:rPr lang="en-US" sz="1100" dirty="0">
                <a:effectLst/>
                <a:latin typeface="Calibri" panose="020F0502020204030204" pitchFamily="34" charset="0"/>
                <a:ea typeface="Calibri" panose="020F0502020204030204" pitchFamily="34" charset="0"/>
                <a:cs typeface="Times New Roman" panose="02020603050405020304" pitchFamily="18" charset="0"/>
              </a:rPr>
              <a:t> contains the information of living area square feet.</a:t>
            </a:r>
          </a:p>
          <a:p>
            <a:pPr lvl="0" algn="l">
              <a:lnSpc>
                <a:spcPct val="107000"/>
              </a:lnSpc>
            </a:pPr>
            <a:r>
              <a:rPr lang="en-US" sz="1100" dirty="0">
                <a:effectLst/>
                <a:latin typeface="Calibri" panose="020F0502020204030204" pitchFamily="34" charset="0"/>
                <a:ea typeface="Calibri" panose="020F0502020204030204" pitchFamily="34" charset="0"/>
                <a:cs typeface="Times New Roman" panose="02020603050405020304" pitchFamily="18" charset="0"/>
              </a:rPr>
              <a:t>9.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FullBath</a:t>
            </a:r>
            <a:r>
              <a:rPr lang="en-US" sz="1100" dirty="0">
                <a:effectLst/>
                <a:latin typeface="Calibri" panose="020F0502020204030204" pitchFamily="34" charset="0"/>
                <a:ea typeface="Calibri" panose="020F0502020204030204" pitchFamily="34" charset="0"/>
                <a:cs typeface="Times New Roman" panose="02020603050405020304" pitchFamily="18" charset="0"/>
              </a:rPr>
              <a:t> = Number of full bathrooms affects the price of the house and this column shows the number of full bathrooms.</a:t>
            </a:r>
          </a:p>
          <a:p>
            <a:pPr lvl="0" algn="l">
              <a:lnSpc>
                <a:spcPct val="107000"/>
              </a:lnSpc>
            </a:pPr>
            <a:r>
              <a:rPr lang="en-US" sz="1100" dirty="0">
                <a:effectLst/>
                <a:latin typeface="Calibri" panose="020F0502020204030204" pitchFamily="34" charset="0"/>
                <a:ea typeface="Calibri" panose="020F0502020204030204" pitchFamily="34" charset="0"/>
                <a:cs typeface="Times New Roman" panose="02020603050405020304" pitchFamily="18" charset="0"/>
              </a:rPr>
              <a:t>10.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KitchenQual</a:t>
            </a:r>
            <a:r>
              <a:rPr lang="en-US" sz="1100" dirty="0">
                <a:effectLst/>
                <a:latin typeface="Calibri" panose="020F0502020204030204" pitchFamily="34" charset="0"/>
                <a:ea typeface="Calibri" panose="020F0502020204030204" pitchFamily="34" charset="0"/>
                <a:cs typeface="Times New Roman" panose="02020603050405020304" pitchFamily="18" charset="0"/>
              </a:rPr>
              <a:t> = Quality of kitchen is very important. A top-rated kitchen quality can increase the price of the house and this column shows the Quality of kitchen.</a:t>
            </a:r>
          </a:p>
          <a:p>
            <a:pPr lvl="0" algn="l">
              <a:lnSpc>
                <a:spcPct val="107000"/>
              </a:lnSpc>
            </a:pPr>
            <a:r>
              <a:rPr lang="en-US" sz="1100" dirty="0">
                <a:effectLst/>
                <a:latin typeface="Calibri" panose="020F0502020204030204" pitchFamily="34" charset="0"/>
                <a:ea typeface="Calibri" panose="020F0502020204030204" pitchFamily="34" charset="0"/>
                <a:cs typeface="Times New Roman" panose="02020603050405020304" pitchFamily="18" charset="0"/>
              </a:rPr>
              <a:t>11.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TotRmsAbvGrd</a:t>
            </a:r>
            <a:r>
              <a:rPr lang="en-US" sz="1100" dirty="0">
                <a:effectLst/>
                <a:latin typeface="Calibri" panose="020F0502020204030204" pitchFamily="34" charset="0"/>
                <a:ea typeface="Calibri" panose="020F0502020204030204" pitchFamily="34" charset="0"/>
                <a:cs typeface="Times New Roman" panose="02020603050405020304" pitchFamily="18" charset="0"/>
              </a:rPr>
              <a:t> = high number of rooms will lead to high prices and this column gives the count of total rooms.</a:t>
            </a:r>
          </a:p>
          <a:p>
            <a:pPr lvl="0" algn="l">
              <a:lnSpc>
                <a:spcPct val="107000"/>
              </a:lnSpc>
            </a:pPr>
            <a:r>
              <a:rPr lang="en-US" sz="1100" dirty="0">
                <a:effectLst/>
                <a:latin typeface="Calibri" panose="020F0502020204030204" pitchFamily="34" charset="0"/>
                <a:ea typeface="Calibri" panose="020F0502020204030204" pitchFamily="34" charset="0"/>
                <a:cs typeface="Times New Roman" panose="02020603050405020304" pitchFamily="18" charset="0"/>
              </a:rPr>
              <a:t>12.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GarageFinish</a:t>
            </a:r>
            <a:r>
              <a:rPr lang="en-US" sz="1100" dirty="0">
                <a:effectLst/>
                <a:latin typeface="Calibri" panose="020F0502020204030204" pitchFamily="34" charset="0"/>
                <a:ea typeface="Calibri" panose="020F0502020204030204" pitchFamily="34" charset="0"/>
                <a:cs typeface="Times New Roman" panose="02020603050405020304" pitchFamily="18" charset="0"/>
              </a:rPr>
              <a:t> = People want their garages to be fully finished and this result in high price of the house. This column shows the condition of the garage.</a:t>
            </a:r>
          </a:p>
          <a:p>
            <a:pPr lvl="0" algn="l">
              <a:lnSpc>
                <a:spcPct val="107000"/>
              </a:lnSpc>
            </a:pPr>
            <a:r>
              <a:rPr lang="en-US" sz="1100" dirty="0">
                <a:effectLst/>
                <a:latin typeface="Calibri" panose="020F0502020204030204" pitchFamily="34" charset="0"/>
                <a:ea typeface="Calibri" panose="020F0502020204030204" pitchFamily="34" charset="0"/>
                <a:cs typeface="Times New Roman" panose="02020603050405020304" pitchFamily="18" charset="0"/>
              </a:rPr>
              <a:t>13.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GarageCars</a:t>
            </a:r>
            <a:r>
              <a:rPr lang="en-US" sz="1100" dirty="0">
                <a:effectLst/>
                <a:latin typeface="Calibri" panose="020F0502020204030204" pitchFamily="34" charset="0"/>
                <a:ea typeface="Calibri" panose="020F0502020204030204" pitchFamily="34" charset="0"/>
                <a:cs typeface="Times New Roman" panose="02020603050405020304" pitchFamily="18" charset="0"/>
              </a:rPr>
              <a:t> = It is important to know how much cars a house owner can park in his garage and this column gives that count.</a:t>
            </a:r>
          </a:p>
          <a:p>
            <a:pPr lvl="0" algn="l">
              <a:lnSpc>
                <a:spcPct val="107000"/>
              </a:lnSpc>
            </a:pPr>
            <a:r>
              <a:rPr lang="en-US" sz="1100" dirty="0">
                <a:effectLst/>
                <a:latin typeface="Calibri" panose="020F0502020204030204" pitchFamily="34" charset="0"/>
                <a:ea typeface="Calibri" panose="020F0502020204030204" pitchFamily="34" charset="0"/>
                <a:cs typeface="Times New Roman" panose="02020603050405020304" pitchFamily="18" charset="0"/>
              </a:rPr>
              <a:t>14.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GarageArea</a:t>
            </a:r>
            <a:r>
              <a:rPr lang="en-US" sz="1100" dirty="0">
                <a:effectLst/>
                <a:latin typeface="Calibri" panose="020F0502020204030204" pitchFamily="34" charset="0"/>
                <a:ea typeface="Calibri" panose="020F0502020204030204" pitchFamily="34" charset="0"/>
                <a:cs typeface="Times New Roman" panose="02020603050405020304" pitchFamily="18" charset="0"/>
              </a:rPr>
              <a:t> = Large area of garage results in increasing of house price and this column provides information about garage area in feet.</a:t>
            </a:r>
          </a:p>
          <a:p>
            <a:pPr lvl="0" algn="l">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3725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Conclusion</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Autofit/>
          </a:bodyPr>
          <a:lstStyle/>
          <a:p>
            <a:pPr lvl="0" algn="l">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Learning Outcomes of the Study in respect of Data Science</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Cleaning helps to convert unorganized and unstructured data into structured data which will be used to make findings.</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visualization helps understand and analyse the data.</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Model building helps to predict outcomes, in this case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 fits perfect for this dataset.</a:t>
            </a:r>
          </a:p>
          <a:p>
            <a:pPr marL="342900" lvl="0" indent="-342900" algn="l">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While doing pre-processing the high VIF problem arises as many highly co-related features have high VIF score.</a:t>
            </a:r>
          </a:p>
          <a:p>
            <a:pPr lvl="0" algn="l">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528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Problem Statement and Understanding</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marL="457200"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p:txBody>
      </p:sp>
    </p:spTree>
    <p:extLst>
      <p:ext uri="{BB962C8B-B14F-4D97-AF65-F5344CB8AC3E}">
        <p14:creationId xmlns:p14="http://schemas.microsoft.com/office/powerpoint/2010/main" val="374219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EDA Steps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Identifying sources of the data.</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Analysing the data.</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Cleaning and processing the data.</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Selecting most important features.</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Writing down findings and observations.</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Using different models to train the data.</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Selecting best fitted model for predictions.</a:t>
            </a:r>
          </a:p>
          <a:p>
            <a:pPr marL="342900" lvl="0" indent="-342900" algn="l">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Predicting outcome for test data.</a:t>
            </a:r>
          </a:p>
        </p:txBody>
      </p:sp>
    </p:spTree>
    <p:extLst>
      <p:ext uri="{BB962C8B-B14F-4D97-AF65-F5344CB8AC3E}">
        <p14:creationId xmlns:p14="http://schemas.microsoft.com/office/powerpoint/2010/main" val="145040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1987296" cy="365760"/>
          </a:xfrm>
        </p:spPr>
        <p:txBody>
          <a:bodyPr>
            <a:normAutofit lnSpcReduction="10000"/>
          </a:bodyPr>
          <a:lstStyle/>
          <a:p>
            <a:pPr marL="342900" lvl="0" indent="-342900">
              <a:lnSpc>
                <a:spcPct val="107000"/>
              </a:lnSpc>
              <a:spcAft>
                <a:spcPts val="800"/>
              </a:spcAft>
              <a:buFont typeface="+mj-lt"/>
              <a:buAutoNum type="arabicPeriod"/>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Scatter Plot: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0072C82-8C3F-497A-61B9-B4F3F15813FC}"/>
              </a:ext>
            </a:extLst>
          </p:cNvPr>
          <p:cNvPicPr>
            <a:picLocks noChangeAspect="1"/>
          </p:cNvPicPr>
          <p:nvPr/>
        </p:nvPicPr>
        <p:blipFill>
          <a:blip r:embed="rId2"/>
          <a:stretch>
            <a:fillRect/>
          </a:stretch>
        </p:blipFill>
        <p:spPr>
          <a:xfrm>
            <a:off x="5299729" y="905256"/>
            <a:ext cx="6770351" cy="5802547"/>
          </a:xfrm>
          <a:prstGeom prst="rect">
            <a:avLst/>
          </a:prstGeom>
        </p:spPr>
      </p:pic>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algn="l">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OverallQual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YearBuilt</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YearRemodAdd</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ExterQual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BsmtQual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TotalBsmtSF</a:t>
            </a:r>
            <a:r>
              <a:rPr lang="en-IN" sz="1800" dirty="0">
                <a:latin typeface="Calibri" panose="020F0502020204030204" pitchFamily="34" charset="0"/>
                <a:ea typeface="Calibri" panose="020F0502020204030204" pitchFamily="34" charset="0"/>
                <a:cs typeface="Times New Roman" panose="02020603050405020304" pitchFamily="18" charset="0"/>
              </a:rPr>
              <a:t>, 1stFlrSF, </a:t>
            </a:r>
            <a:r>
              <a:rPr lang="en-IN" sz="1800" dirty="0" err="1">
                <a:latin typeface="Calibri" panose="020F0502020204030204" pitchFamily="34" charset="0"/>
                <a:ea typeface="Calibri" panose="020F0502020204030204" pitchFamily="34" charset="0"/>
                <a:cs typeface="Times New Roman" panose="02020603050405020304" pitchFamily="18" charset="0"/>
              </a:rPr>
              <a:t>GrLivArea</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FullBath</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KitchenQual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TotRmsAbvGrd</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GarageFinish</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GarageCars</a:t>
            </a:r>
            <a:r>
              <a:rPr lang="en-IN" sz="1800" dirty="0">
                <a:latin typeface="Calibri" panose="020F0502020204030204" pitchFamily="34" charset="0"/>
                <a:ea typeface="Calibri" panose="020F0502020204030204" pitchFamily="34" charset="0"/>
                <a:cs typeface="Times New Roman" panose="02020603050405020304" pitchFamily="18" charset="0"/>
              </a:rPr>
              <a:t> and </a:t>
            </a:r>
            <a:r>
              <a:rPr lang="en-IN" sz="1800" dirty="0" err="1">
                <a:latin typeface="Calibri" panose="020F0502020204030204" pitchFamily="34" charset="0"/>
                <a:ea typeface="Calibri" panose="020F0502020204030204" pitchFamily="34" charset="0"/>
                <a:cs typeface="Times New Roman" panose="02020603050405020304" pitchFamily="18" charset="0"/>
              </a:rPr>
              <a:t>GarageArea</a:t>
            </a:r>
            <a:r>
              <a:rPr lang="en-IN" sz="1800" dirty="0">
                <a:latin typeface="Calibri" panose="020F0502020204030204" pitchFamily="34" charset="0"/>
                <a:ea typeface="Calibri" panose="020F0502020204030204" pitchFamily="34" charset="0"/>
                <a:cs typeface="Times New Roman" panose="02020603050405020304" pitchFamily="18" charset="0"/>
              </a:rPr>
              <a:t> columns have high co-relation with Label.</a:t>
            </a:r>
          </a:p>
          <a:p>
            <a:pPr algn="l">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MSSubClass</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LandContour</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LotConfig</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LandSlope</a:t>
            </a:r>
            <a:r>
              <a:rPr lang="en-IN" sz="1800" dirty="0">
                <a:latin typeface="Calibri" panose="020F0502020204030204" pitchFamily="34" charset="0"/>
                <a:ea typeface="Calibri" panose="020F0502020204030204" pitchFamily="34" charset="0"/>
                <a:cs typeface="Times New Roman" panose="02020603050405020304" pitchFamily="18" charset="0"/>
              </a:rPr>
              <a:t>, Condition2, </a:t>
            </a:r>
            <a:r>
              <a:rPr lang="en-IN" sz="1800" dirty="0" err="1">
                <a:latin typeface="Calibri" panose="020F0502020204030204" pitchFamily="34" charset="0"/>
                <a:ea typeface="Calibri" panose="020F0502020204030204" pitchFamily="34" charset="0"/>
                <a:cs typeface="Times New Roman" panose="02020603050405020304" pitchFamily="18" charset="0"/>
              </a:rPr>
              <a:t>BldgType</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OverallCond</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MasVnrType</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ExterCond</a:t>
            </a:r>
            <a:r>
              <a:rPr lang="en-IN" sz="1800" dirty="0">
                <a:latin typeface="Calibri" panose="020F0502020204030204" pitchFamily="34" charset="0"/>
                <a:ea typeface="Calibri" panose="020F0502020204030204" pitchFamily="34" charset="0"/>
                <a:cs typeface="Times New Roman" panose="02020603050405020304" pitchFamily="18" charset="0"/>
              </a:rPr>
              <a:t>, BsmtFinType2, BsmtFinSF2, </a:t>
            </a:r>
            <a:r>
              <a:rPr lang="en-IN" sz="1800" dirty="0" err="1">
                <a:latin typeface="Calibri" panose="020F0502020204030204" pitchFamily="34" charset="0"/>
                <a:ea typeface="Calibri" panose="020F0502020204030204" pitchFamily="34" charset="0"/>
                <a:cs typeface="Times New Roman" panose="02020603050405020304" pitchFamily="18" charset="0"/>
              </a:rPr>
              <a:t>LowQualFinSF</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BsmtHalfBath</a:t>
            </a:r>
            <a:r>
              <a:rPr lang="en-IN" sz="1800" dirty="0">
                <a:latin typeface="Calibri" panose="020F0502020204030204" pitchFamily="34" charset="0"/>
                <a:ea typeface="Calibri" panose="020F0502020204030204" pitchFamily="34" charset="0"/>
                <a:cs typeface="Times New Roman" panose="02020603050405020304" pitchFamily="18" charset="0"/>
              </a:rPr>
              <a:t>, 3SsnPorch, </a:t>
            </a:r>
            <a:r>
              <a:rPr lang="en-IN" sz="1800" dirty="0" err="1">
                <a:latin typeface="Calibri" panose="020F0502020204030204" pitchFamily="34" charset="0"/>
                <a:ea typeface="Calibri" panose="020F0502020204030204" pitchFamily="34" charset="0"/>
                <a:cs typeface="Times New Roman" panose="02020603050405020304" pitchFamily="18" charset="0"/>
              </a:rPr>
              <a:t>YrSold</a:t>
            </a:r>
            <a:r>
              <a:rPr lang="en-IN" sz="1800" dirty="0">
                <a:latin typeface="Calibri" panose="020F0502020204030204" pitchFamily="34" charset="0"/>
                <a:ea typeface="Calibri" panose="020F0502020204030204" pitchFamily="34" charset="0"/>
                <a:cs typeface="Times New Roman" panose="02020603050405020304" pitchFamily="18" charset="0"/>
              </a:rPr>
              <a:t> and </a:t>
            </a:r>
            <a:r>
              <a:rPr lang="en-IN" sz="1800" dirty="0" err="1">
                <a:latin typeface="Calibri" panose="020F0502020204030204" pitchFamily="34" charset="0"/>
                <a:ea typeface="Calibri" panose="020F0502020204030204" pitchFamily="34" charset="0"/>
                <a:cs typeface="Times New Roman" panose="02020603050405020304" pitchFamily="18" charset="0"/>
              </a:rPr>
              <a:t>SaleType</a:t>
            </a:r>
            <a:r>
              <a:rPr lang="en-IN" sz="1800" dirty="0">
                <a:latin typeface="Calibri" panose="020F0502020204030204" pitchFamily="34" charset="0"/>
                <a:ea typeface="Calibri" panose="020F0502020204030204" pitchFamily="34" charset="0"/>
                <a:cs typeface="Times New Roman" panose="02020603050405020304" pitchFamily="18" charset="0"/>
              </a:rPr>
              <a:t> columns have Low/No co-relation with Label.</a:t>
            </a:r>
          </a:p>
          <a:p>
            <a:pPr algn="l">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435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1987296" cy="365760"/>
          </a:xfrm>
        </p:spPr>
        <p:txBody>
          <a:bodyPr>
            <a:normAutofit lnSpcReduction="10000"/>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2.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BarPlot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algn="l">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OverallQual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YearBuilt</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YearRemodAdd</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ExterQual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BsmtQual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TotalBsmtSF</a:t>
            </a:r>
            <a:r>
              <a:rPr lang="en-IN" sz="1800" dirty="0">
                <a:latin typeface="Calibri" panose="020F0502020204030204" pitchFamily="34" charset="0"/>
                <a:ea typeface="Calibri" panose="020F0502020204030204" pitchFamily="34" charset="0"/>
                <a:cs typeface="Times New Roman" panose="02020603050405020304" pitchFamily="18" charset="0"/>
              </a:rPr>
              <a:t>, 1stFlrSF, </a:t>
            </a:r>
            <a:r>
              <a:rPr lang="en-IN" sz="1800" dirty="0" err="1">
                <a:latin typeface="Calibri" panose="020F0502020204030204" pitchFamily="34" charset="0"/>
                <a:ea typeface="Calibri" panose="020F0502020204030204" pitchFamily="34" charset="0"/>
                <a:cs typeface="Times New Roman" panose="02020603050405020304" pitchFamily="18" charset="0"/>
              </a:rPr>
              <a:t>GrLivArea</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FullBath</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KitchenQual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TotRmsAbvGrd</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GarageFinish</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GarageCars</a:t>
            </a:r>
            <a:r>
              <a:rPr lang="en-IN" sz="1800" dirty="0">
                <a:latin typeface="Calibri" panose="020F0502020204030204" pitchFamily="34" charset="0"/>
                <a:ea typeface="Calibri" panose="020F0502020204030204" pitchFamily="34" charset="0"/>
                <a:cs typeface="Times New Roman" panose="02020603050405020304" pitchFamily="18" charset="0"/>
              </a:rPr>
              <a:t> and </a:t>
            </a:r>
            <a:r>
              <a:rPr lang="en-IN" sz="1800" dirty="0" err="1">
                <a:latin typeface="Calibri" panose="020F0502020204030204" pitchFamily="34" charset="0"/>
                <a:ea typeface="Calibri" panose="020F0502020204030204" pitchFamily="34" charset="0"/>
                <a:cs typeface="Times New Roman" panose="02020603050405020304" pitchFamily="18" charset="0"/>
              </a:rPr>
              <a:t>GarageArea</a:t>
            </a:r>
            <a:r>
              <a:rPr lang="en-IN" sz="1800" dirty="0">
                <a:latin typeface="Calibri" panose="020F0502020204030204" pitchFamily="34" charset="0"/>
                <a:ea typeface="Calibri" panose="020F0502020204030204" pitchFamily="34" charset="0"/>
                <a:cs typeface="Times New Roman" panose="02020603050405020304" pitchFamily="18" charset="0"/>
              </a:rPr>
              <a:t> columns have high co-relation with Label.</a:t>
            </a:r>
          </a:p>
          <a:p>
            <a:pPr algn="l">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MSSubClass</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LandContour</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LotConfig</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LandSlope</a:t>
            </a:r>
            <a:r>
              <a:rPr lang="en-IN" sz="1800" dirty="0">
                <a:latin typeface="Calibri" panose="020F0502020204030204" pitchFamily="34" charset="0"/>
                <a:ea typeface="Calibri" panose="020F0502020204030204" pitchFamily="34" charset="0"/>
                <a:cs typeface="Times New Roman" panose="02020603050405020304" pitchFamily="18" charset="0"/>
              </a:rPr>
              <a:t>, Condition2, </a:t>
            </a:r>
            <a:r>
              <a:rPr lang="en-IN" sz="1800" dirty="0" err="1">
                <a:latin typeface="Calibri" panose="020F0502020204030204" pitchFamily="34" charset="0"/>
                <a:ea typeface="Calibri" panose="020F0502020204030204" pitchFamily="34" charset="0"/>
                <a:cs typeface="Times New Roman" panose="02020603050405020304" pitchFamily="18" charset="0"/>
              </a:rPr>
              <a:t>BldgType</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OverallCond</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MasVnrType</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ExterCond</a:t>
            </a:r>
            <a:r>
              <a:rPr lang="en-IN" sz="1800" dirty="0">
                <a:latin typeface="Calibri" panose="020F0502020204030204" pitchFamily="34" charset="0"/>
                <a:ea typeface="Calibri" panose="020F0502020204030204" pitchFamily="34" charset="0"/>
                <a:cs typeface="Times New Roman" panose="02020603050405020304" pitchFamily="18" charset="0"/>
              </a:rPr>
              <a:t>, BsmtFinType2, BsmtFinSF2, </a:t>
            </a:r>
            <a:r>
              <a:rPr lang="en-IN" sz="1800" dirty="0" err="1">
                <a:latin typeface="Calibri" panose="020F0502020204030204" pitchFamily="34" charset="0"/>
                <a:ea typeface="Calibri" panose="020F0502020204030204" pitchFamily="34" charset="0"/>
                <a:cs typeface="Times New Roman" panose="02020603050405020304" pitchFamily="18" charset="0"/>
              </a:rPr>
              <a:t>LowQualFinSF</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BsmtHalfBath</a:t>
            </a:r>
            <a:r>
              <a:rPr lang="en-IN" sz="1800" dirty="0">
                <a:latin typeface="Calibri" panose="020F0502020204030204" pitchFamily="34" charset="0"/>
                <a:ea typeface="Calibri" panose="020F0502020204030204" pitchFamily="34" charset="0"/>
                <a:cs typeface="Times New Roman" panose="02020603050405020304" pitchFamily="18" charset="0"/>
              </a:rPr>
              <a:t>, 3SsnPorch, </a:t>
            </a:r>
            <a:r>
              <a:rPr lang="en-IN" sz="1800" dirty="0" err="1">
                <a:latin typeface="Calibri" panose="020F0502020204030204" pitchFamily="34" charset="0"/>
                <a:ea typeface="Calibri" panose="020F0502020204030204" pitchFamily="34" charset="0"/>
                <a:cs typeface="Times New Roman" panose="02020603050405020304" pitchFamily="18" charset="0"/>
              </a:rPr>
              <a:t>YrSold</a:t>
            </a:r>
            <a:r>
              <a:rPr lang="en-IN" sz="1800" dirty="0">
                <a:latin typeface="Calibri" panose="020F0502020204030204" pitchFamily="34" charset="0"/>
                <a:ea typeface="Calibri" panose="020F0502020204030204" pitchFamily="34" charset="0"/>
                <a:cs typeface="Times New Roman" panose="02020603050405020304" pitchFamily="18" charset="0"/>
              </a:rPr>
              <a:t> and </a:t>
            </a:r>
            <a:r>
              <a:rPr lang="en-IN" sz="1800" dirty="0" err="1">
                <a:latin typeface="Calibri" panose="020F0502020204030204" pitchFamily="34" charset="0"/>
                <a:ea typeface="Calibri" panose="020F0502020204030204" pitchFamily="34" charset="0"/>
                <a:cs typeface="Times New Roman" panose="02020603050405020304" pitchFamily="18" charset="0"/>
              </a:rPr>
              <a:t>SaleType</a:t>
            </a:r>
            <a:r>
              <a:rPr lang="en-IN" sz="1800" dirty="0">
                <a:latin typeface="Calibri" panose="020F0502020204030204" pitchFamily="34" charset="0"/>
                <a:ea typeface="Calibri" panose="020F0502020204030204" pitchFamily="34" charset="0"/>
                <a:cs typeface="Times New Roman" panose="02020603050405020304" pitchFamily="18" charset="0"/>
              </a:rPr>
              <a:t> columns have Low/No co-relation with Label.</a:t>
            </a:r>
          </a:p>
          <a:p>
            <a:pPr algn="l">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70780D1-4B38-6C91-213B-055E20812B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99729" y="905256"/>
            <a:ext cx="6770350" cy="5641838"/>
          </a:xfrm>
          <a:prstGeom prst="rect">
            <a:avLst/>
          </a:prstGeom>
          <a:noFill/>
        </p:spPr>
      </p:pic>
    </p:spTree>
    <p:extLst>
      <p:ext uri="{BB962C8B-B14F-4D97-AF65-F5344CB8AC3E}">
        <p14:creationId xmlns:p14="http://schemas.microsoft.com/office/powerpoint/2010/main" val="469486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2398776" cy="365760"/>
          </a:xfrm>
        </p:spPr>
        <p:txBody>
          <a:bodyPr>
            <a:normAutofit lnSpcReduction="10000"/>
          </a:bodyPr>
          <a:lstStyle/>
          <a:p>
            <a:pPr lvl="0">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3</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HeatMap</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800"/>
              </a:spcAft>
              <a:buSzPts val="1000"/>
              <a:tabLst>
                <a:tab pos="457200" algn="l"/>
              </a:tabLst>
            </a:pP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Multicollinearity problem does not exist in this database.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9159B6C2-695F-94F3-E381-7A08B9BFF6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729" y="1243584"/>
            <a:ext cx="6770350" cy="5436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23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3194304" cy="365760"/>
          </a:xfrm>
        </p:spPr>
        <p:txBody>
          <a:bodyPr>
            <a:normAutofit lnSpcReduction="10000"/>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4.	Distribution Plot: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lvl="0" algn="l">
              <a:lnSpc>
                <a:spcPct val="107000"/>
              </a:lnSpc>
              <a:spcAft>
                <a:spcPts val="800"/>
              </a:spcAft>
              <a:buSzPts val="1000"/>
              <a:tabLst>
                <a:tab pos="457200" algn="l"/>
              </a:tabLst>
            </a:pPr>
            <a:r>
              <a:rPr lang="en-IN" sz="1800" dirty="0">
                <a:latin typeface="Calibri" panose="020F0502020204030204" pitchFamily="34" charset="0"/>
                <a:ea typeface="Calibri" panose="020F0502020204030204" pitchFamily="34" charset="0"/>
                <a:cs typeface="Times New Roman" panose="02020603050405020304" pitchFamily="18" charset="0"/>
              </a:rPr>
              <a:t>•	Not considering skewness of categorical data columns.</a:t>
            </a:r>
          </a:p>
          <a:p>
            <a:pPr lvl="0" algn="l">
              <a:lnSpc>
                <a:spcPct val="107000"/>
              </a:lnSpc>
              <a:spcAft>
                <a:spcPts val="800"/>
              </a:spcAft>
              <a:buSzPts val="1000"/>
              <a:tabLst>
                <a:tab pos="457200" algn="l"/>
              </a:tabLst>
            </a:pP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LotFrontage</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LotArea</a:t>
            </a:r>
            <a:r>
              <a:rPr lang="en-IN" sz="1800" dirty="0">
                <a:latin typeface="Calibri" panose="020F0502020204030204" pitchFamily="34" charset="0"/>
                <a:ea typeface="Calibri" panose="020F0502020204030204" pitchFamily="34" charset="0"/>
                <a:cs typeface="Times New Roman" panose="02020603050405020304" pitchFamily="18" charset="0"/>
              </a:rPr>
              <a:t>, BsmtFinSF1, </a:t>
            </a:r>
            <a:r>
              <a:rPr lang="en-IN" sz="1800" dirty="0" err="1">
                <a:latin typeface="Calibri" panose="020F0502020204030204" pitchFamily="34" charset="0"/>
                <a:ea typeface="Calibri" panose="020F0502020204030204" pitchFamily="34" charset="0"/>
                <a:cs typeface="Times New Roman" panose="02020603050405020304" pitchFamily="18" charset="0"/>
              </a:rPr>
              <a:t>BsmtUnfSF</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TotalBsmtSF</a:t>
            </a:r>
            <a:r>
              <a:rPr lang="en-IN" sz="1800" dirty="0">
                <a:latin typeface="Calibri" panose="020F0502020204030204" pitchFamily="34" charset="0"/>
                <a:ea typeface="Calibri" panose="020F0502020204030204" pitchFamily="34" charset="0"/>
                <a:cs typeface="Times New Roman" panose="02020603050405020304" pitchFamily="18" charset="0"/>
              </a:rPr>
              <a:t>, 2ndFlrSF, </a:t>
            </a:r>
            <a:r>
              <a:rPr lang="en-IN" sz="1800" dirty="0" err="1">
                <a:latin typeface="Calibri" panose="020F0502020204030204" pitchFamily="34" charset="0"/>
                <a:ea typeface="Calibri" panose="020F0502020204030204" pitchFamily="34" charset="0"/>
                <a:cs typeface="Times New Roman" panose="02020603050405020304" pitchFamily="18" charset="0"/>
              </a:rPr>
              <a:t>LowQualFinSF</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WoodDeckSF</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OpenPorchSF</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EnclosedPorch</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ScreenPorch</a:t>
            </a:r>
            <a:r>
              <a:rPr lang="en-IN" sz="1800" dirty="0">
                <a:latin typeface="Calibri" panose="020F0502020204030204" pitchFamily="34" charset="0"/>
                <a:ea typeface="Calibri" panose="020F0502020204030204" pitchFamily="34" charset="0"/>
                <a:cs typeface="Times New Roman" panose="02020603050405020304" pitchFamily="18" charset="0"/>
              </a:rPr>
              <a:t> and </a:t>
            </a:r>
            <a:r>
              <a:rPr lang="en-IN" sz="1800" dirty="0" err="1">
                <a:latin typeface="Calibri" panose="020F0502020204030204" pitchFamily="34" charset="0"/>
                <a:ea typeface="Calibri" panose="020F0502020204030204" pitchFamily="34" charset="0"/>
                <a:cs typeface="Times New Roman" panose="02020603050405020304" pitchFamily="18" charset="0"/>
              </a:rPr>
              <a:t>PoolArea</a:t>
            </a:r>
            <a:r>
              <a:rPr lang="en-IN" sz="1800" dirty="0">
                <a:latin typeface="Calibri" panose="020F0502020204030204" pitchFamily="34" charset="0"/>
                <a:ea typeface="Calibri" panose="020F0502020204030204" pitchFamily="34" charset="0"/>
                <a:cs typeface="Times New Roman" panose="02020603050405020304" pitchFamily="18" charset="0"/>
              </a:rPr>
              <a:t> columns have skewness.</a:t>
            </a:r>
          </a:p>
          <a:p>
            <a:pPr algn="l">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44717610-33F6-DE6F-CABC-EDB6AF5F4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2843" y="1060704"/>
            <a:ext cx="6817236" cy="5647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92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2289048" cy="365760"/>
          </a:xfrm>
        </p:spPr>
        <p:txBody>
          <a:bodyPr>
            <a:normAutofit lnSpcReduction="10000"/>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5.	Box Plot: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11948158" cy="14081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lvl="0" algn="l">
              <a:lnSpc>
                <a:spcPct val="107000"/>
              </a:lnSpc>
              <a:spcAft>
                <a:spcPts val="800"/>
              </a:spcAft>
              <a:buSzPts val="1000"/>
              <a:tabLst>
                <a:tab pos="457200" algn="l"/>
              </a:tabLst>
            </a:pP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LotFrontage</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LotArea</a:t>
            </a:r>
            <a:r>
              <a:rPr lang="en-IN" sz="1800" dirty="0">
                <a:latin typeface="Calibri" panose="020F0502020204030204" pitchFamily="34" charset="0"/>
                <a:ea typeface="Calibri" panose="020F0502020204030204" pitchFamily="34" charset="0"/>
                <a:cs typeface="Times New Roman" panose="02020603050405020304" pitchFamily="18" charset="0"/>
              </a:rPr>
              <a:t>, BsmtFinSF1, </a:t>
            </a:r>
            <a:r>
              <a:rPr lang="en-IN" sz="1800" dirty="0" err="1">
                <a:latin typeface="Calibri" panose="020F0502020204030204" pitchFamily="34" charset="0"/>
                <a:ea typeface="Calibri" panose="020F0502020204030204" pitchFamily="34" charset="0"/>
                <a:cs typeface="Times New Roman" panose="02020603050405020304" pitchFamily="18" charset="0"/>
              </a:rPr>
              <a:t>BsmtUnfSF</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TotalBsmtSF</a:t>
            </a:r>
            <a:r>
              <a:rPr lang="en-IN" sz="1800" dirty="0">
                <a:latin typeface="Calibri" panose="020F0502020204030204" pitchFamily="34" charset="0"/>
                <a:ea typeface="Calibri" panose="020F0502020204030204" pitchFamily="34" charset="0"/>
                <a:cs typeface="Times New Roman" panose="02020603050405020304" pitchFamily="18" charset="0"/>
              </a:rPr>
              <a:t>, 1stFlrSF, </a:t>
            </a:r>
            <a:r>
              <a:rPr lang="en-IN" sz="1800" dirty="0" err="1">
                <a:latin typeface="Calibri" panose="020F0502020204030204" pitchFamily="34" charset="0"/>
                <a:ea typeface="Calibri" panose="020F0502020204030204" pitchFamily="34" charset="0"/>
                <a:cs typeface="Times New Roman" panose="02020603050405020304" pitchFamily="18" charset="0"/>
              </a:rPr>
              <a:t>LowQualFinSF</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GrLivArea</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GarageArea</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WoodDeckSF</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OpenPorchSF</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EnclosedPorch</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ScreenPorch</a:t>
            </a:r>
            <a:r>
              <a:rPr lang="en-IN" sz="1800" dirty="0">
                <a:latin typeface="Calibri" panose="020F0502020204030204" pitchFamily="34" charset="0"/>
                <a:ea typeface="Calibri" panose="020F0502020204030204" pitchFamily="34" charset="0"/>
                <a:cs typeface="Times New Roman" panose="02020603050405020304" pitchFamily="18" charset="0"/>
              </a:rPr>
              <a:t> and </a:t>
            </a:r>
            <a:r>
              <a:rPr lang="en-IN" sz="1800" dirty="0" err="1">
                <a:latin typeface="Calibri" panose="020F0502020204030204" pitchFamily="34" charset="0"/>
                <a:ea typeface="Calibri" panose="020F0502020204030204" pitchFamily="34" charset="0"/>
                <a:cs typeface="Times New Roman" panose="02020603050405020304" pitchFamily="18" charset="0"/>
              </a:rPr>
              <a:t>PoolArea</a:t>
            </a:r>
            <a:r>
              <a:rPr lang="en-IN" sz="1800" dirty="0">
                <a:latin typeface="Calibri" panose="020F0502020204030204" pitchFamily="34" charset="0"/>
                <a:ea typeface="Calibri" panose="020F0502020204030204" pitchFamily="34" charset="0"/>
                <a:cs typeface="Times New Roman" panose="02020603050405020304" pitchFamily="18" charset="0"/>
              </a:rPr>
              <a:t> columns have outliers.</a:t>
            </a:r>
          </a:p>
        </p:txBody>
      </p:sp>
      <p:pic>
        <p:nvPicPr>
          <p:cNvPr id="3074" name="Picture 2">
            <a:extLst>
              <a:ext uri="{FF2B5EF4-FFF2-40B4-BE49-F238E27FC236}">
                <a16:creationId xmlns:a16="http://schemas.microsoft.com/office/drawing/2014/main" id="{9281E339-A9F6-AC87-C188-DAF7A7E16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43" y="3145537"/>
            <a:ext cx="11792713" cy="2051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057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Steps and Assumptions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fontScale="70000" lnSpcReduction="20000"/>
          </a:bodyPr>
          <a:lstStyle/>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Checked the data type of each column. </a:t>
            </a: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Changed the Object data type to Integer.</a:t>
            </a: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Checked whether the data has any Null Values and fill those Null values using Mean and Mode method.</a:t>
            </a: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Checked whether the data is categorical data or continuous data.</a:t>
            </a: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 There are many categorical columns which has ratings and level of agreement and disagreement. Updated Those string ratings to Integer.</a:t>
            </a:r>
          </a:p>
          <a:p>
            <a:pPr marL="685800" algn="l">
              <a:lnSpc>
                <a:spcPct val="107000"/>
              </a:lnSpc>
            </a:pPr>
            <a:r>
              <a:rPr lang="en-IN" sz="1800" dirty="0" err="1">
                <a:effectLst/>
                <a:ea typeface="Calibri" panose="020F0502020204030204" pitchFamily="34" charset="0"/>
                <a:cs typeface="Times New Roman" panose="02020603050405020304" pitchFamily="18" charset="0"/>
              </a:rPr>
              <a:t>E.g</a:t>
            </a:r>
            <a:r>
              <a:rPr lang="en-IN" sz="1800" dirty="0">
                <a:effectLst/>
                <a:ea typeface="Calibri" panose="020F0502020204030204" pitchFamily="34" charset="0"/>
                <a:cs typeface="Times New Roman" panose="02020603050405020304" pitchFamily="18" charset="0"/>
              </a:rPr>
              <a:t>: - </a:t>
            </a:r>
          </a:p>
          <a:p>
            <a:pPr marL="685800" algn="l">
              <a:lnSpc>
                <a:spcPct val="107000"/>
              </a:lnSpc>
            </a:pPr>
            <a:r>
              <a:rPr lang="en-IN" sz="1800" dirty="0">
                <a:effectLst/>
                <a:ea typeface="Calibri" panose="020F0502020204030204" pitchFamily="34" charset="0"/>
                <a:cs typeface="Times New Roman" panose="02020603050405020304" pitchFamily="18" charset="0"/>
              </a:rPr>
              <a:t>'Ex' – Excellent = 5</a:t>
            </a:r>
          </a:p>
          <a:p>
            <a:pPr marL="685800" algn="l">
              <a:lnSpc>
                <a:spcPct val="107000"/>
              </a:lnSpc>
            </a:pPr>
            <a:r>
              <a:rPr lang="en-IN" sz="1800" dirty="0">
                <a:effectLst/>
                <a:ea typeface="Calibri" panose="020F0502020204030204" pitchFamily="34" charset="0"/>
                <a:cs typeface="Times New Roman" panose="02020603050405020304" pitchFamily="18" charset="0"/>
              </a:rPr>
              <a:t>'Gd' – Good = 4</a:t>
            </a:r>
          </a:p>
          <a:p>
            <a:pPr marL="685800" algn="l">
              <a:lnSpc>
                <a:spcPct val="107000"/>
              </a:lnSpc>
            </a:pPr>
            <a:r>
              <a:rPr lang="en-IN" sz="1800" dirty="0">
                <a:effectLst/>
                <a:ea typeface="Calibri" panose="020F0502020204030204" pitchFamily="34" charset="0"/>
                <a:cs typeface="Times New Roman" panose="02020603050405020304" pitchFamily="18" charset="0"/>
              </a:rPr>
              <a:t>'TA' - Average/Typical = 3</a:t>
            </a:r>
          </a:p>
          <a:p>
            <a:pPr marL="685800" algn="l">
              <a:lnSpc>
                <a:spcPct val="107000"/>
              </a:lnSpc>
            </a:pPr>
            <a:r>
              <a:rPr lang="en-IN" sz="1800" dirty="0">
                <a:effectLst/>
                <a:ea typeface="Calibri" panose="020F0502020204030204" pitchFamily="34" charset="0"/>
                <a:cs typeface="Times New Roman" panose="02020603050405020304" pitchFamily="18" charset="0"/>
              </a:rPr>
              <a:t>'Fa' - Fair = 2</a:t>
            </a:r>
          </a:p>
          <a:p>
            <a:pPr marL="685800" algn="l">
              <a:lnSpc>
                <a:spcPct val="107000"/>
              </a:lnSpc>
            </a:pPr>
            <a:r>
              <a:rPr lang="en-IN" sz="1800" dirty="0">
                <a:effectLst/>
                <a:ea typeface="Calibri" panose="020F0502020204030204" pitchFamily="34" charset="0"/>
                <a:cs typeface="Times New Roman" panose="02020603050405020304" pitchFamily="18" charset="0"/>
              </a:rPr>
              <a:t>'Po' - Poor = 1</a:t>
            </a:r>
          </a:p>
          <a:p>
            <a:pPr marL="685800" algn="l">
              <a:lnSpc>
                <a:spcPct val="107000"/>
              </a:lnSpc>
            </a:pPr>
            <a:r>
              <a:rPr lang="en-IN" sz="1800" dirty="0">
                <a:effectLst/>
                <a:ea typeface="Calibri" panose="020F0502020204030204" pitchFamily="34" charset="0"/>
                <a:cs typeface="Times New Roman" panose="02020603050405020304" pitchFamily="18" charset="0"/>
              </a:rPr>
              <a:t>'NA' – Not Applicable = 0</a:t>
            </a: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Encoded remaining Object data type columns to integer using encoder technique.</a:t>
            </a: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Checked the co-relation of features with label </a:t>
            </a:r>
            <a:r>
              <a:rPr lang="en-IN" sz="1800" dirty="0" err="1">
                <a:effectLst/>
                <a:ea typeface="Calibri" panose="020F0502020204030204" pitchFamily="34" charset="0"/>
                <a:cs typeface="Times New Roman" panose="02020603050405020304" pitchFamily="18" charset="0"/>
              </a:rPr>
              <a:t>i.e</a:t>
            </a:r>
            <a:r>
              <a:rPr lang="en-IN" sz="1800" dirty="0">
                <a:effectLst/>
                <a:ea typeface="Calibri" panose="020F0502020204030204" pitchFamily="34" charset="0"/>
                <a:cs typeface="Times New Roman" panose="02020603050405020304" pitchFamily="18" charset="0"/>
              </a:rPr>
              <a:t> </a:t>
            </a:r>
            <a:r>
              <a:rPr lang="en-IN" sz="1800" dirty="0" err="1">
                <a:effectLst/>
                <a:ea typeface="Calibri" panose="020F0502020204030204" pitchFamily="34" charset="0"/>
                <a:cs typeface="Times New Roman" panose="02020603050405020304" pitchFamily="18" charset="0"/>
              </a:rPr>
              <a:t>SalePrice</a:t>
            </a:r>
            <a:r>
              <a:rPr lang="en-IN" sz="1800" dirty="0">
                <a:effectLst/>
                <a:ea typeface="Calibri" panose="020F0502020204030204" pitchFamily="34" charset="0"/>
                <a:cs typeface="Times New Roman" panose="02020603050405020304" pitchFamily="18" charset="0"/>
              </a:rPr>
              <a:t>.</a:t>
            </a: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Checked the Multicollinearity between features.</a:t>
            </a: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Checked the VIF score of features.</a:t>
            </a: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Checked the Distribution of data.</a:t>
            </a: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Identified and removed outliers those are not allowed above and below the specific limit.</a:t>
            </a:r>
          </a:p>
          <a:p>
            <a:pPr marL="342900" lvl="0" indent="-342900" algn="l">
              <a:lnSpc>
                <a:spcPct val="107000"/>
              </a:lnSpc>
              <a:spcAft>
                <a:spcPts val="800"/>
              </a:spcAft>
              <a:buFont typeface="+mj-lt"/>
              <a:buAutoNum type="arabicPeriod"/>
            </a:pPr>
            <a:r>
              <a:rPr lang="en-IN" sz="1800" dirty="0">
                <a:effectLst/>
                <a:ea typeface="Calibri" panose="020F0502020204030204" pitchFamily="34" charset="0"/>
                <a:cs typeface="Times New Roman" panose="02020603050405020304" pitchFamily="18" charset="0"/>
              </a:rPr>
              <a:t>Used Power transformation to remove the skewness from data.</a:t>
            </a: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496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1573</Words>
  <Application>Microsoft Office PowerPoint</Application>
  <PresentationFormat>Widescreen</PresentationFormat>
  <Paragraphs>148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Helvetica</vt:lpstr>
      <vt:lpstr>Office Theme</vt:lpstr>
      <vt:lpstr>Problem Statement and Understanding</vt:lpstr>
      <vt:lpstr>Problem Statement and Understanding</vt:lpstr>
      <vt:lpstr>EDA Steps</vt:lpstr>
      <vt:lpstr>Visualizations</vt:lpstr>
      <vt:lpstr>Visualizations</vt:lpstr>
      <vt:lpstr>Visualizations</vt:lpstr>
      <vt:lpstr>Visualizations</vt:lpstr>
      <vt:lpstr>Visualizations</vt:lpstr>
      <vt:lpstr>Steps and Assumptions</vt:lpstr>
      <vt:lpstr>Model Dashboard</vt:lpstr>
      <vt:lpstr>Model Dashboard</vt:lpstr>
      <vt:lpstr>Model Dashboard</vt:lpstr>
      <vt:lpstr>Finalized Model</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and Understanding</dc:title>
  <dc:creator>Sunny Sawant</dc:creator>
  <cp:lastModifiedBy>Sunny Sawant</cp:lastModifiedBy>
  <cp:revision>24</cp:revision>
  <dcterms:created xsi:type="dcterms:W3CDTF">2022-08-31T06:52:49Z</dcterms:created>
  <dcterms:modified xsi:type="dcterms:W3CDTF">2022-08-31T08:44:53Z</dcterms:modified>
</cp:coreProperties>
</file>