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3E39-2ECC-CBB1-FF6E-D49C68F3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8DA23-A092-6C8D-1F33-71BEF016C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4DBE97-14DB-2A73-AD73-604D08BDFEF8}"/>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5" name="Footer Placeholder 4">
            <a:extLst>
              <a:ext uri="{FF2B5EF4-FFF2-40B4-BE49-F238E27FC236}">
                <a16:creationId xmlns:a16="http://schemas.microsoft.com/office/drawing/2014/main" id="{7D6EA8D6-22A6-99AB-B11B-F9DAD8F51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DB46B-83F1-4797-9BBA-95B9C1CAA92F}"/>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7171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A0D-C14C-CF0B-DFE3-FA69D07842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55B0F6-711E-4006-A0B1-7DC52E260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1A0BC-6BB5-34E8-3F38-1D133D804A54}"/>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5" name="Footer Placeholder 4">
            <a:extLst>
              <a:ext uri="{FF2B5EF4-FFF2-40B4-BE49-F238E27FC236}">
                <a16:creationId xmlns:a16="http://schemas.microsoft.com/office/drawing/2014/main" id="{7273A106-539C-E3CD-3BB9-E87C25188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02A13-030C-86C4-240E-9200A373AF68}"/>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68574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80944-5020-9067-286F-AF42E203F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92C2A-5D69-6B59-F3DF-DE854C464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B7469-ABD4-FCC7-FD68-A8A57712331E}"/>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5" name="Footer Placeholder 4">
            <a:extLst>
              <a:ext uri="{FF2B5EF4-FFF2-40B4-BE49-F238E27FC236}">
                <a16:creationId xmlns:a16="http://schemas.microsoft.com/office/drawing/2014/main" id="{E8357670-2F75-3136-E6D6-C999EE6B6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07A8D-1902-3AF3-0D7E-D9B7EFBF5B0C}"/>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994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0B92-25E2-9D80-15AF-43913BBDE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F42A6-ADDE-4536-A224-93CDAC224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60FC6-01EC-0F2C-6E95-9E047C2FCE80}"/>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5" name="Footer Placeholder 4">
            <a:extLst>
              <a:ext uri="{FF2B5EF4-FFF2-40B4-BE49-F238E27FC236}">
                <a16:creationId xmlns:a16="http://schemas.microsoft.com/office/drawing/2014/main" id="{CD2CDA88-C54F-6CAD-C638-803CBDAB4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3DE84-FBF7-175E-09B0-8F77E8647C1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41112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0C74-EC34-289E-CB6F-93FCA877B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FACC6F-9B3B-3E92-BB23-8C2C52794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F4F77-C7A1-516B-ABCD-99BF21AA262C}"/>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5" name="Footer Placeholder 4">
            <a:extLst>
              <a:ext uri="{FF2B5EF4-FFF2-40B4-BE49-F238E27FC236}">
                <a16:creationId xmlns:a16="http://schemas.microsoft.com/office/drawing/2014/main" id="{E1E4C8F9-D48E-0791-AE66-C7F6ABF11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A3142-68F3-578A-05D0-5C26BDA0A79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00250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7E47-999F-615B-DB6A-CF5300DEC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1F86-54CE-BDEB-4872-2DBA554FD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E74AA-DA23-0DA8-DC81-4F8D55D3C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73AD1-15C3-FA48-D76E-A1A9D222824A}"/>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6" name="Footer Placeholder 5">
            <a:extLst>
              <a:ext uri="{FF2B5EF4-FFF2-40B4-BE49-F238E27FC236}">
                <a16:creationId xmlns:a16="http://schemas.microsoft.com/office/drawing/2014/main" id="{9E57ADAC-5984-863C-1BDF-CD457E5BC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586DB-83AA-9332-3D8A-C83413B2B992}"/>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91814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12C-442D-BB45-A64B-3B4E61319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EF5C7-8B37-7E21-9D9E-C3E41E230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C8AAF-94F1-E03F-704D-0705582E3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9A5BC-6A25-D79C-DFFF-2C640D156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1D7D0-E668-27FA-70D2-8DA81BBC1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36878-6C15-754F-BADF-0B614AE2791E}"/>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8" name="Footer Placeholder 7">
            <a:extLst>
              <a:ext uri="{FF2B5EF4-FFF2-40B4-BE49-F238E27FC236}">
                <a16:creationId xmlns:a16="http://schemas.microsoft.com/office/drawing/2014/main" id="{FF9D7B1A-55C3-3CD6-8FB9-4A57C15178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5C5F90-9570-3FF5-8C6F-C557C8697DE3}"/>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7851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450-7C25-8068-7573-AC30B67B9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7105A-0A45-C5A4-D35E-1D7E8986093A}"/>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4" name="Footer Placeholder 3">
            <a:extLst>
              <a:ext uri="{FF2B5EF4-FFF2-40B4-BE49-F238E27FC236}">
                <a16:creationId xmlns:a16="http://schemas.microsoft.com/office/drawing/2014/main" id="{3DFCBCAC-C186-053C-232C-C63A9068E7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3E5495-4B50-2E5A-0583-817FFD61140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5425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1998F-A461-C388-3C3B-55C13780B0B2}"/>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3" name="Footer Placeholder 2">
            <a:extLst>
              <a:ext uri="{FF2B5EF4-FFF2-40B4-BE49-F238E27FC236}">
                <a16:creationId xmlns:a16="http://schemas.microsoft.com/office/drawing/2014/main" id="{4FD579D9-F834-821E-AC11-CFDC57A06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1EC8DC-66E3-5A64-D014-D4211A7EBC17}"/>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0489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5D4B-2BA4-3D88-BF3E-1489B84A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21A2A2-2750-4322-BF6D-18AC2F7BD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21FA19-721B-5A45-4957-F2080D937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E77B1-2425-3893-4574-6709337DE4DB}"/>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6" name="Footer Placeholder 5">
            <a:extLst>
              <a:ext uri="{FF2B5EF4-FFF2-40B4-BE49-F238E27FC236}">
                <a16:creationId xmlns:a16="http://schemas.microsoft.com/office/drawing/2014/main" id="{E14F4162-3640-912B-D2BC-13F4893C4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E2584-55AE-94D5-EBA9-87CE0A0F954D}"/>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98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A4D6-B3AC-E0DF-48E7-A754E7BED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16917-CE27-19BB-7EF3-148642FA0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E3778-B2B3-9186-108E-519B5AF0D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C29F9-5CAC-27F4-A2D2-C0016D0B6ED3}"/>
              </a:ext>
            </a:extLst>
          </p:cNvPr>
          <p:cNvSpPr>
            <a:spLocks noGrp="1"/>
          </p:cNvSpPr>
          <p:nvPr>
            <p:ph type="dt" sz="half" idx="10"/>
          </p:nvPr>
        </p:nvSpPr>
        <p:spPr/>
        <p:txBody>
          <a:bodyPr/>
          <a:lstStyle/>
          <a:p>
            <a:fld id="{E79CF889-D34A-4D43-BFCA-3D3DF9C7B0F2}" type="datetimeFigureOut">
              <a:rPr lang="en-IN" smtClean="0"/>
              <a:t>07-09-2022</a:t>
            </a:fld>
            <a:endParaRPr lang="en-IN"/>
          </a:p>
        </p:txBody>
      </p:sp>
      <p:sp>
        <p:nvSpPr>
          <p:cNvPr id="6" name="Footer Placeholder 5">
            <a:extLst>
              <a:ext uri="{FF2B5EF4-FFF2-40B4-BE49-F238E27FC236}">
                <a16:creationId xmlns:a16="http://schemas.microsoft.com/office/drawing/2014/main" id="{78AA19E4-0EBD-C36E-65BC-513628348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6CE19-A4EC-9FE5-46F7-062BB951525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8153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31B0-7515-1EAE-83E5-4FBAFAC62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B8ACC-D0A3-5FB2-17EC-35C8C78B0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3CBB1-78D6-2A5D-1E1B-F20D283F3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CF889-D34A-4D43-BFCA-3D3DF9C7B0F2}" type="datetimeFigureOut">
              <a:rPr lang="en-IN" smtClean="0"/>
              <a:t>07-09-2022</a:t>
            </a:fld>
            <a:endParaRPr lang="en-IN"/>
          </a:p>
        </p:txBody>
      </p:sp>
      <p:sp>
        <p:nvSpPr>
          <p:cNvPr id="5" name="Footer Placeholder 4">
            <a:extLst>
              <a:ext uri="{FF2B5EF4-FFF2-40B4-BE49-F238E27FC236}">
                <a16:creationId xmlns:a16="http://schemas.microsoft.com/office/drawing/2014/main" id="{0B0DAA43-117D-CFBC-A17E-046A3B239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F1CB7C-F05A-A74D-AB62-C03EB72A4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13A30-21B5-4809-9F89-A980F9F3239C}" type="slidenum">
              <a:rPr lang="en-IN" smtClean="0"/>
              <a:t>‹#›</a:t>
            </a:fld>
            <a:endParaRPr lang="en-IN"/>
          </a:p>
        </p:txBody>
      </p:sp>
    </p:spTree>
    <p:extLst>
      <p:ext uri="{BB962C8B-B14F-4D97-AF65-F5344CB8AC3E}">
        <p14:creationId xmlns:p14="http://schemas.microsoft.com/office/powerpoint/2010/main" val="302335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lvl="1" algn="l"/>
            <a:r>
              <a:rPr lang="en-US" dirty="0"/>
              <a:t>    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lvl="1" algn="l"/>
            <a:r>
              <a:rPr lang="en-US"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lvl="1" algn="l"/>
            <a:r>
              <a:rPr lang="en-US" dirty="0"/>
              <a:t>In order to improve the selection of customers for the credit, the client wants some predictions that could help them in further investment and improvement in selection of customers.</a:t>
            </a:r>
            <a:endParaRPr lang="en-IN" dirty="0"/>
          </a:p>
        </p:txBody>
      </p:sp>
    </p:spTree>
    <p:extLst>
      <p:ext uri="{BB962C8B-B14F-4D97-AF65-F5344CB8AC3E}">
        <p14:creationId xmlns:p14="http://schemas.microsoft.com/office/powerpoint/2010/main" val="178011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92500" lnSpcReduction="10000"/>
          </a:bodyPr>
          <a:lstStyle/>
          <a:p>
            <a:pPr lvl="0" algn="l">
              <a:lnSpc>
                <a:spcPct val="107000"/>
              </a:lnSpc>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Identification of possible problem</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1. The data was not structured and organized hence cleaned the data using various data cleaning and pre-processing techniques.</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2. There are many outliers present in the data hence removed outliers.</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3. There was a skewness in the data hence have removed the skewness from the data.</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4. Scaled the data using Standard Scalar to make the data standardized to build a model.</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5. Removed imbalance from the label.</a:t>
            </a:r>
          </a:p>
          <a:p>
            <a:pPr lvl="0" algn="l">
              <a:lnSpc>
                <a:spcPct val="107000"/>
              </a:lnSpc>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Testing of Identified Approaches </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are the algorithms which have been used to train and test data.</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4.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5.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KNeighborsClassifier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6. SVC</a:t>
            </a:r>
          </a:p>
          <a:p>
            <a:pPr lvl="0"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54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LogisticRegression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ffectLst/>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DecisionTreeClassifier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4.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D60C390-572E-B852-0565-18B7110694DB}"/>
              </a:ext>
            </a:extLst>
          </p:cNvPr>
          <p:cNvPicPr>
            <a:picLocks noChangeAspect="1"/>
          </p:cNvPicPr>
          <p:nvPr/>
        </p:nvPicPr>
        <p:blipFill>
          <a:blip r:embed="rId2"/>
          <a:stretch>
            <a:fillRect/>
          </a:stretch>
        </p:blipFill>
        <p:spPr>
          <a:xfrm>
            <a:off x="108966" y="1309946"/>
            <a:ext cx="3137153" cy="2521266"/>
          </a:xfrm>
          <a:prstGeom prst="rect">
            <a:avLst/>
          </a:prstGeom>
        </p:spPr>
      </p:pic>
      <p:pic>
        <p:nvPicPr>
          <p:cNvPr id="5" name="Picture 4">
            <a:extLst>
              <a:ext uri="{FF2B5EF4-FFF2-40B4-BE49-F238E27FC236}">
                <a16:creationId xmlns:a16="http://schemas.microsoft.com/office/drawing/2014/main" id="{84AAB390-D608-9B3D-1C48-281009E01EDB}"/>
              </a:ext>
            </a:extLst>
          </p:cNvPr>
          <p:cNvPicPr>
            <a:picLocks noChangeAspect="1"/>
          </p:cNvPicPr>
          <p:nvPr/>
        </p:nvPicPr>
        <p:blipFill>
          <a:blip r:embed="rId3"/>
          <a:stretch>
            <a:fillRect/>
          </a:stretch>
        </p:blipFill>
        <p:spPr>
          <a:xfrm>
            <a:off x="108965" y="4235902"/>
            <a:ext cx="3137153" cy="2521624"/>
          </a:xfrm>
          <a:prstGeom prst="rect">
            <a:avLst/>
          </a:prstGeom>
        </p:spPr>
      </p:pic>
      <p:pic>
        <p:nvPicPr>
          <p:cNvPr id="6" name="Picture 5">
            <a:extLst>
              <a:ext uri="{FF2B5EF4-FFF2-40B4-BE49-F238E27FC236}">
                <a16:creationId xmlns:a16="http://schemas.microsoft.com/office/drawing/2014/main" id="{83BD254B-6A13-BDAC-00C9-E9ED9FA1E731}"/>
              </a:ext>
            </a:extLst>
          </p:cNvPr>
          <p:cNvPicPr>
            <a:picLocks noChangeAspect="1"/>
          </p:cNvPicPr>
          <p:nvPr/>
        </p:nvPicPr>
        <p:blipFill>
          <a:blip r:embed="rId4"/>
          <a:stretch>
            <a:fillRect/>
          </a:stretch>
        </p:blipFill>
        <p:spPr>
          <a:xfrm>
            <a:off x="6096000" y="1309946"/>
            <a:ext cx="3137153" cy="2521266"/>
          </a:xfrm>
          <a:prstGeom prst="rect">
            <a:avLst/>
          </a:prstGeom>
        </p:spPr>
      </p:pic>
      <p:pic>
        <p:nvPicPr>
          <p:cNvPr id="7" name="Picture 6">
            <a:extLst>
              <a:ext uri="{FF2B5EF4-FFF2-40B4-BE49-F238E27FC236}">
                <a16:creationId xmlns:a16="http://schemas.microsoft.com/office/drawing/2014/main" id="{CE7B5808-A700-E814-E16C-12D9D52BBEF1}"/>
              </a:ext>
            </a:extLst>
          </p:cNvPr>
          <p:cNvPicPr>
            <a:picLocks noChangeAspect="1"/>
          </p:cNvPicPr>
          <p:nvPr/>
        </p:nvPicPr>
        <p:blipFill>
          <a:blip r:embed="rId5"/>
          <a:stretch>
            <a:fillRect/>
          </a:stretch>
        </p:blipFill>
        <p:spPr>
          <a:xfrm>
            <a:off x="6095999" y="4235902"/>
            <a:ext cx="3137153" cy="2515256"/>
          </a:xfrm>
          <a:prstGeom prst="rect">
            <a:avLst/>
          </a:prstGeom>
        </p:spPr>
      </p:pic>
    </p:spTree>
    <p:extLst>
      <p:ext uri="{BB962C8B-B14F-4D97-AF65-F5344CB8AC3E}">
        <p14:creationId xmlns:p14="http://schemas.microsoft.com/office/powerpoint/2010/main" val="372819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54483" y="1312326"/>
            <a:ext cx="12028550" cy="5545673"/>
          </a:xfrm>
        </p:spPr>
        <p:txBody>
          <a:bodyPr numCol="2">
            <a:normAutofit fontScale="85000" lnSpcReduction="10000"/>
          </a:bodyPr>
          <a:lstStyle/>
          <a:p>
            <a:pPr algn="l">
              <a:lnSpc>
                <a:spcPct val="107000"/>
              </a:lnSpc>
            </a:pPr>
            <a:r>
              <a:rPr lang="en-IN" sz="1800" b="1" dirty="0">
                <a:latin typeface="Calibri" panose="020F0502020204030204" pitchFamily="34" charset="0"/>
                <a:ea typeface="Calibri" panose="020F0502020204030204" pitchFamily="34" charset="0"/>
                <a:cs typeface="Times New Roman" panose="02020603050405020304" pitchFamily="18" charset="0"/>
              </a:rPr>
              <a:t>5</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Support Vector 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ea typeface="Calibri" panose="020F0502020204030204" pitchFamily="34" charset="0"/>
                <a:cs typeface="Times New Roman" panose="02020603050405020304" pitchFamily="18" charset="0"/>
              </a:rPr>
              <a:t>6</a:t>
            </a:r>
            <a:r>
              <a:rPr lang="en-IN" sz="1800" dirty="0">
                <a:effectLst/>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KNeighborsClassifier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5FD9020-83F3-27B3-A16E-1D761B7AA3B0}"/>
              </a:ext>
            </a:extLst>
          </p:cNvPr>
          <p:cNvPicPr>
            <a:picLocks noChangeAspect="1"/>
          </p:cNvPicPr>
          <p:nvPr/>
        </p:nvPicPr>
        <p:blipFill>
          <a:blip r:embed="rId2"/>
          <a:stretch>
            <a:fillRect/>
          </a:stretch>
        </p:blipFill>
        <p:spPr>
          <a:xfrm>
            <a:off x="108967" y="1742095"/>
            <a:ext cx="3137153" cy="2521266"/>
          </a:xfrm>
          <a:prstGeom prst="rect">
            <a:avLst/>
          </a:prstGeom>
        </p:spPr>
      </p:pic>
      <p:pic>
        <p:nvPicPr>
          <p:cNvPr id="9" name="Picture 8">
            <a:extLst>
              <a:ext uri="{FF2B5EF4-FFF2-40B4-BE49-F238E27FC236}">
                <a16:creationId xmlns:a16="http://schemas.microsoft.com/office/drawing/2014/main" id="{C0FACCC0-D2DF-9F4F-3A1D-507C8E4ACD04}"/>
              </a:ext>
            </a:extLst>
          </p:cNvPr>
          <p:cNvPicPr>
            <a:picLocks noChangeAspect="1"/>
          </p:cNvPicPr>
          <p:nvPr/>
        </p:nvPicPr>
        <p:blipFill>
          <a:blip r:embed="rId3"/>
          <a:stretch>
            <a:fillRect/>
          </a:stretch>
        </p:blipFill>
        <p:spPr>
          <a:xfrm>
            <a:off x="6096000" y="1742095"/>
            <a:ext cx="3137153" cy="2521266"/>
          </a:xfrm>
          <a:prstGeom prst="rect">
            <a:avLst/>
          </a:prstGeom>
        </p:spPr>
      </p:pic>
    </p:spTree>
    <p:extLst>
      <p:ext uri="{BB962C8B-B14F-4D97-AF65-F5344CB8AC3E}">
        <p14:creationId xmlns:p14="http://schemas.microsoft.com/office/powerpoint/2010/main" val="165556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Finalized Model</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fontScale="77500" lnSpcReduction="20000"/>
          </a:bodyPr>
          <a:lstStyle/>
          <a:p>
            <a:pPr algn="l">
              <a:lnSpc>
                <a:spcPct val="107000"/>
              </a:lnSpc>
            </a:pPr>
            <a:r>
              <a:rPr lang="en-US" sz="1900" b="1" dirty="0">
                <a:effectLst/>
                <a:latin typeface="Calibri" panose="020F0502020204030204" pitchFamily="34" charset="0"/>
                <a:ea typeface="Calibri" panose="020F0502020204030204" pitchFamily="34" charset="0"/>
                <a:cs typeface="Times New Roman" panose="02020603050405020304" pitchFamily="18" charset="0"/>
              </a:rPr>
              <a:t>• Key Findings and Conclusions of the Study</a:t>
            </a:r>
          </a:p>
          <a:p>
            <a:pPr algn="l">
              <a:lnSpc>
                <a:spcPct val="107000"/>
              </a:lnSpc>
            </a:pPr>
            <a:r>
              <a:rPr lang="en-US" sz="1900" b="1" dirty="0">
                <a:effectLst/>
                <a:latin typeface="Calibri" panose="020F0502020204030204" pitchFamily="34" charset="0"/>
                <a:ea typeface="Calibri" panose="020F0502020204030204" pitchFamily="34" charset="0"/>
                <a:cs typeface="Times New Roman" panose="02020603050405020304" pitchFamily="18" charset="0"/>
              </a:rPr>
              <a:t>• Model Findings</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1.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LogisticsRegression</a:t>
            </a:r>
            <a:r>
              <a:rPr lang="en-US" sz="1900" dirty="0">
                <a:effectLst/>
                <a:latin typeface="Calibri" panose="020F0502020204030204" pitchFamily="34" charset="0"/>
                <a:ea typeface="Calibri" panose="020F0502020204030204" pitchFamily="34" charset="0"/>
                <a:cs typeface="Times New Roman" panose="02020603050405020304" pitchFamily="18" charset="0"/>
              </a:rPr>
              <a:t> - Cross Validation Score is 75.81%, Accuracy Score of Train Result is 75.63% and Test Result is 76.53%</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2.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r>
              <a:rPr lang="en-US" sz="1900" dirty="0">
                <a:effectLst/>
                <a:latin typeface="Calibri" panose="020F0502020204030204" pitchFamily="34" charset="0"/>
                <a:ea typeface="Calibri" panose="020F0502020204030204" pitchFamily="34" charset="0"/>
                <a:cs typeface="Times New Roman" panose="02020603050405020304" pitchFamily="18" charset="0"/>
              </a:rPr>
              <a:t> - Cross Validation Score is 92.63%, Accuracy Score of Train Result is 99.99% and Test Result is 92.82%</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3.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DecisionTreeClassifier</a:t>
            </a:r>
            <a:r>
              <a:rPr lang="en-US" sz="1900" dirty="0">
                <a:effectLst/>
                <a:latin typeface="Calibri" panose="020F0502020204030204" pitchFamily="34" charset="0"/>
                <a:ea typeface="Calibri" panose="020F0502020204030204" pitchFamily="34" charset="0"/>
                <a:cs typeface="Times New Roman" panose="02020603050405020304" pitchFamily="18" charset="0"/>
              </a:rPr>
              <a:t> - Cross Validation Score is 87.65%, Accuracy Score of Train Result is 100.00% and Test Result is 87.96%</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4.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r>
              <a:rPr lang="en-US" sz="1900" dirty="0">
                <a:effectLst/>
                <a:latin typeface="Calibri" panose="020F0502020204030204" pitchFamily="34" charset="0"/>
                <a:ea typeface="Calibri" panose="020F0502020204030204" pitchFamily="34" charset="0"/>
                <a:cs typeface="Times New Roman" panose="02020603050405020304" pitchFamily="18" charset="0"/>
              </a:rPr>
              <a:t> - Cross Validation Score is 88.72%, Accuracy Score of Train Result is 89.31% and Test Result is 89.16%</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5. Support Vector Classifier - Cross Validation Score is 84.68%, Accuracy Score of Train Result is 84.90% and Test Result is 85.05%</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6.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KNeighborsClassifier</a:t>
            </a:r>
            <a:r>
              <a:rPr lang="en-US" sz="1900" dirty="0">
                <a:effectLst/>
                <a:latin typeface="Calibri" panose="020F0502020204030204" pitchFamily="34" charset="0"/>
                <a:ea typeface="Calibri" panose="020F0502020204030204" pitchFamily="34" charset="0"/>
                <a:cs typeface="Times New Roman" panose="02020603050405020304" pitchFamily="18" charset="0"/>
              </a:rPr>
              <a:t> - Cross Validation Score is 87.66%, Accuracy Score of Train Result is 91.41% and Test Result is 86.96%</a:t>
            </a:r>
          </a:p>
          <a:p>
            <a:pPr algn="l">
              <a:lnSpc>
                <a:spcPct val="107000"/>
              </a:lnSpc>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US" sz="1900" b="1" dirty="0">
                <a:effectLst/>
                <a:latin typeface="Calibri" panose="020F0502020204030204" pitchFamily="34" charset="0"/>
                <a:ea typeface="Calibri" panose="020F0502020204030204" pitchFamily="34" charset="0"/>
                <a:cs typeface="Times New Roman" panose="02020603050405020304" pitchFamily="18" charset="0"/>
              </a:rPr>
              <a:t>• Model Selection</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1. Selecting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r>
              <a:rPr lang="en-US" sz="1900" dirty="0">
                <a:effectLst/>
                <a:latin typeface="Calibri" panose="020F0502020204030204" pitchFamily="34" charset="0"/>
                <a:ea typeface="Calibri" panose="020F0502020204030204" pitchFamily="34" charset="0"/>
                <a:cs typeface="Times New Roman" panose="02020603050405020304" pitchFamily="18" charset="0"/>
              </a:rPr>
              <a:t> model for hyper parameter tunning since the Accuracy score i.e., 89.31% and test scores i.e., 89.16% are greater and close to each other.</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2. Precision, Recall and F1-score score of the model is 89%.</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3. Cross Validation Score of the model is 88.72%</a:t>
            </a:r>
          </a:p>
          <a:p>
            <a:pPr algn="l">
              <a:lnSpc>
                <a:spcPct val="107000"/>
              </a:lnSpc>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US" sz="1900" b="1" dirty="0">
                <a:effectLst/>
                <a:latin typeface="Calibri" panose="020F0502020204030204" pitchFamily="34" charset="0"/>
                <a:ea typeface="Calibri" panose="020F0502020204030204" pitchFamily="34" charset="0"/>
                <a:cs typeface="Times New Roman" panose="02020603050405020304" pitchFamily="18" charset="0"/>
              </a:rPr>
              <a:t>• Hyper Parameter tunning</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1. Using below parameters for hyper parameter tunning.</a:t>
            </a:r>
          </a:p>
          <a:p>
            <a:pPr lvl="1" algn="l">
              <a:lnSpc>
                <a:spcPct val="107000"/>
              </a:lnSpc>
            </a:pPr>
            <a:r>
              <a:rPr lang="en-US" sz="1500" dirty="0">
                <a:effectLst/>
                <a:latin typeface="Calibri" panose="020F0502020204030204" pitchFamily="34" charset="0"/>
                <a:ea typeface="Calibri" panose="020F0502020204030204" pitchFamily="34" charset="0"/>
                <a:cs typeface="Times New Roman" panose="02020603050405020304" pitchFamily="18" charset="0"/>
              </a:rPr>
              <a:t>O 'loss': ['deviance', 'exponential'] </a:t>
            </a:r>
          </a:p>
          <a:p>
            <a:pPr lvl="1" algn="l">
              <a:lnSpc>
                <a:spcPct val="107000"/>
              </a:lnSpc>
            </a:pPr>
            <a:r>
              <a:rPr lang="en-US" sz="1500" dirty="0">
                <a:effectLst/>
                <a:latin typeface="Calibri" panose="020F0502020204030204" pitchFamily="34" charset="0"/>
                <a:ea typeface="Calibri" panose="020F0502020204030204" pitchFamily="34" charset="0"/>
                <a:cs typeface="Times New Roman" panose="02020603050405020304" pitchFamily="18" charset="0"/>
              </a:rPr>
              <a:t>O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np.arange</a:t>
            </a:r>
            <a:r>
              <a:rPr lang="en-US" sz="1500" dirty="0">
                <a:effectLst/>
                <a:latin typeface="Calibri" panose="020F0502020204030204" pitchFamily="34" charset="0"/>
                <a:ea typeface="Calibri" panose="020F0502020204030204" pitchFamily="34" charset="0"/>
                <a:cs typeface="Times New Roman" panose="02020603050405020304" pitchFamily="18" charset="0"/>
              </a:rPr>
              <a:t>(0.1,0.9,0.1) </a:t>
            </a:r>
          </a:p>
          <a:p>
            <a:pPr lvl="1" algn="l">
              <a:lnSpc>
                <a:spcPct val="107000"/>
              </a:lnSpc>
            </a:pPr>
            <a:r>
              <a:rPr lang="en-US" sz="1500" dirty="0">
                <a:effectLst/>
                <a:latin typeface="Calibri" panose="020F0502020204030204" pitchFamily="34" charset="0"/>
                <a:ea typeface="Calibri" panose="020F0502020204030204" pitchFamily="34" charset="0"/>
                <a:cs typeface="Times New Roman" panose="02020603050405020304" pitchFamily="18" charset="0"/>
              </a:rPr>
              <a:t>O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min_samples_split</a:t>
            </a:r>
            <a:r>
              <a:rPr lang="en-US" sz="1500" dirty="0">
                <a:effectLst/>
                <a:latin typeface="Calibri" panose="020F0502020204030204" pitchFamily="34" charset="0"/>
                <a:ea typeface="Calibri" panose="020F0502020204030204" pitchFamily="34" charset="0"/>
                <a:cs typeface="Times New Roman" panose="02020603050405020304" pitchFamily="18" charset="0"/>
              </a:rPr>
              <a:t>': range(1,5) </a:t>
            </a:r>
          </a:p>
          <a:p>
            <a:pPr lvl="1" algn="l">
              <a:lnSpc>
                <a:spcPct val="107000"/>
              </a:lnSpc>
            </a:pPr>
            <a:r>
              <a:rPr lang="en-US" sz="1500" dirty="0">
                <a:effectLst/>
                <a:latin typeface="Calibri" panose="020F0502020204030204" pitchFamily="34" charset="0"/>
                <a:ea typeface="Calibri" panose="020F0502020204030204" pitchFamily="34" charset="0"/>
                <a:cs typeface="Times New Roman" panose="02020603050405020304" pitchFamily="18" charset="0"/>
              </a:rPr>
              <a:t>O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min_samples_leaf</a:t>
            </a:r>
            <a:r>
              <a:rPr lang="en-US" sz="1500" dirty="0">
                <a:effectLst/>
                <a:latin typeface="Calibri" panose="020F0502020204030204" pitchFamily="34" charset="0"/>
                <a:ea typeface="Calibri" panose="020F0502020204030204" pitchFamily="34" charset="0"/>
                <a:cs typeface="Times New Roman" panose="02020603050405020304" pitchFamily="18" charset="0"/>
              </a:rPr>
              <a:t>': range(1,5) </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2. Using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US" sz="1900" dirty="0">
                <a:effectLst/>
                <a:latin typeface="Calibri" panose="020F0502020204030204" pitchFamily="34" charset="0"/>
                <a:ea typeface="Calibri" panose="020F0502020204030204" pitchFamily="34" charset="0"/>
                <a:cs typeface="Times New Roman" panose="02020603050405020304" pitchFamily="18" charset="0"/>
              </a:rPr>
              <a:t> to find best parameters to train the model.</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3. Best parameters from hyper parameter tunning are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min_samples_leaf</a:t>
            </a:r>
            <a:r>
              <a:rPr lang="en-US" sz="1900" dirty="0">
                <a:effectLst/>
                <a:latin typeface="Calibri" panose="020F0502020204030204" pitchFamily="34" charset="0"/>
                <a:ea typeface="Calibri" panose="020F0502020204030204" pitchFamily="34" charset="0"/>
                <a:cs typeface="Times New Roman" panose="02020603050405020304" pitchFamily="18" charset="0"/>
              </a:rPr>
              <a:t> = 3,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min_samples_split</a:t>
            </a:r>
            <a:r>
              <a:rPr lang="en-US" sz="1900" dirty="0">
                <a:effectLst/>
                <a:latin typeface="Calibri" panose="020F0502020204030204" pitchFamily="34" charset="0"/>
                <a:ea typeface="Calibri" panose="020F0502020204030204" pitchFamily="34" charset="0"/>
                <a:cs typeface="Times New Roman" panose="02020603050405020304" pitchFamily="18" charset="0"/>
              </a:rPr>
              <a:t> = 2,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US" sz="1900" dirty="0">
                <a:effectLst/>
                <a:latin typeface="Calibri" panose="020F0502020204030204" pitchFamily="34" charset="0"/>
                <a:ea typeface="Calibri" panose="020F0502020204030204" pitchFamily="34" charset="0"/>
                <a:cs typeface="Times New Roman" panose="02020603050405020304" pitchFamily="18" charset="0"/>
              </a:rPr>
              <a:t> = 0.8, loss = ‘deviance’</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4. Accuracy for train data increased from 89.31% to 92.27%.</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5. Accuracy for test data increased from 89.16% to 91.71%.</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6. Precision, Recall and F1-score increased from 89% to 92%.</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7. New Cross Validation Score of the model is 91.25%.</a:t>
            </a:r>
          </a:p>
          <a:p>
            <a:pPr algn="l">
              <a:lnSpc>
                <a:spcPct val="107000"/>
              </a:lnSpc>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US" sz="1900" b="1" dirty="0">
                <a:effectLst/>
                <a:latin typeface="Calibri" panose="020F0502020204030204" pitchFamily="34" charset="0"/>
                <a:ea typeface="Calibri" panose="020F0502020204030204" pitchFamily="34" charset="0"/>
                <a:cs typeface="Times New Roman" panose="02020603050405020304" pitchFamily="18" charset="0"/>
              </a:rPr>
              <a:t>• AUC ROC Curve</a:t>
            </a:r>
          </a:p>
          <a:p>
            <a:pPr algn="l">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AUC Score of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r>
              <a:rPr lang="en-US" sz="1900" dirty="0">
                <a:effectLst/>
                <a:latin typeface="Calibri" panose="020F0502020204030204" pitchFamily="34" charset="0"/>
                <a:ea typeface="Calibri" panose="020F0502020204030204" pitchFamily="34" charset="0"/>
                <a:cs typeface="Times New Roman" panose="02020603050405020304" pitchFamily="18" charset="0"/>
              </a:rPr>
              <a:t> is 97%.</a:t>
            </a:r>
          </a:p>
          <a:p>
            <a:pPr lvl="0"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48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Below is the list of highly influencing features or variables to predict the sales price of the house.</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1. cnt_ma_rech30 = This feature shows the number of times the account got recharged in last 30 days which is important since it shows whether the person is using his balance or not.</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2. sumamnt_ma_rech30 = This feature shows the total amount of recharge in main account over last 30 days as it shows the person’s exact expenditure over a balance.</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3. cnt_ma_rech90 = This feature shows the number of times the account got recharged in last 90 days which is important since it shows whether the person is using his balance or not.</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4. sumamnt_ma_rech90 = This feature shows the total amount of recharge in main account over last 90 days as it shows the person’s exact expenditure over a balance.</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72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Cleaning helps to convert unorganized and unstructured data into structured data which will be used to make findings.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visualization helps understand and analyze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building helps to predict outcomes, in this case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fits perfect for this dataset.</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doing pre-processing the high VIF problem arises as many highly co-related features have high VIF score.</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28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457200" algn="l">
              <a:lnSpc>
                <a:spcPct val="107000"/>
              </a:lnSpc>
              <a:spcAft>
                <a:spcPts val="800"/>
              </a:spcAft>
            </a:pPr>
            <a:r>
              <a:rPr lang="en-IN" sz="1800"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457200" algn="l">
              <a:lnSpc>
                <a:spcPct val="107000"/>
              </a:lnSpc>
              <a:spcAft>
                <a:spcPts val="800"/>
              </a:spcAft>
            </a:pPr>
            <a:r>
              <a:rPr lang="en-US" sz="1800" dirty="0">
                <a:effectLst/>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low-income families and poor customers that can help them in the need of hour.</a:t>
            </a:r>
          </a:p>
          <a:p>
            <a:pPr marL="457200" algn="l">
              <a:lnSpc>
                <a:spcPct val="107000"/>
              </a:lnSpc>
              <a:spcAft>
                <a:spcPts val="800"/>
              </a:spcAft>
            </a:pPr>
            <a:r>
              <a:rPr lang="en-US" sz="1800" dirty="0">
                <a:effectLst/>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pPr marL="457200"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219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EDA Steps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Identifying sources of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Cleaning and processing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most important features.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Writing down findings and observations.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different models to train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best fitted model for predictions.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Hyper parameter tuning to increase the accuracy.</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outcome for test data.</a:t>
            </a:r>
          </a:p>
        </p:txBody>
      </p:sp>
    </p:spTree>
    <p:extLst>
      <p:ext uri="{BB962C8B-B14F-4D97-AF65-F5344CB8AC3E}">
        <p14:creationId xmlns:p14="http://schemas.microsoft.com/office/powerpoint/2010/main" val="145040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marL="342900" lvl="0" indent="-342900">
              <a:lnSpc>
                <a:spcPct val="107000"/>
              </a:lnSpc>
              <a:spcAft>
                <a:spcPts val="800"/>
              </a:spcAft>
              <a:buFont typeface="+mj-lt"/>
              <a:buAutoNum type="arabicPeriod"/>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Scatter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	cnt_da_rech30, fr_da_rech30, cnt_da_rech90 and fr_da_rech90 has no co-relation with Label.</a:t>
            </a:r>
          </a:p>
          <a:p>
            <a:pPr algn="l">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	cnt_ma_rech30, sumamnt_ma_rech30, cnt_ma_rech90 and sumamnt_ma_rech90 has high co-relation with Label.</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8" name="Picture 4">
            <a:extLst>
              <a:ext uri="{FF2B5EF4-FFF2-40B4-BE49-F238E27FC236}">
                <a16:creationId xmlns:a16="http://schemas.microsoft.com/office/drawing/2014/main" id="{C000B976-6891-7826-1553-1A5A0C1A2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350" cy="58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5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BarPlot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	cnt_da_rech30, fr_da_rech30, cnt_da_rech90 and fr_da_rech90 has no co-relation with Label.</a:t>
            </a:r>
          </a:p>
          <a:p>
            <a:pPr algn="l">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	cnt_ma_rech30, sumamnt_ma_rech30, cnt_ma_rech90 and sumamnt_ma_rech90 has high co-relation with Label.</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C2047D9A-5609-04D5-A87D-DE9C5EF34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1060704"/>
            <a:ext cx="6770350" cy="576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8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398776" cy="365760"/>
          </a:xfrm>
        </p:spPr>
        <p:txBody>
          <a:bodyPr>
            <a:normAutofit lnSpcReduction="10000"/>
          </a:bodyPr>
          <a:lstStyle/>
          <a:p>
            <a:pPr lvl="0">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3</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HeatMap</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2600" b="1" dirty="0">
                <a:latin typeface="Calibri" panose="020F0502020204030204" pitchFamily="34" charset="0"/>
                <a:ea typeface="Calibri" panose="020F0502020204030204" pitchFamily="34" charset="0"/>
                <a:cs typeface="Calibri" panose="020F0502020204030204" pitchFamily="34" charset="0"/>
              </a:rPr>
              <a:t>Observations</a:t>
            </a:r>
            <a:r>
              <a:rPr lang="en-IN" sz="2600" dirty="0">
                <a:latin typeface="Calibri" panose="020F0502020204030204" pitchFamily="34" charset="0"/>
                <a:ea typeface="Calibri" panose="020F0502020204030204" pitchFamily="34" charset="0"/>
                <a:cs typeface="Calibri" panose="020F0502020204030204" pitchFamily="34" charset="0"/>
              </a:rPr>
              <a:t>:</a:t>
            </a:r>
          </a:p>
          <a:p>
            <a:pPr lvl="0" algn="l">
              <a:lnSpc>
                <a:spcPct val="107000"/>
              </a:lnSpc>
              <a:spcAft>
                <a:spcPts val="800"/>
              </a:spcAft>
              <a:buSzPts val="1000"/>
              <a:tabLst>
                <a:tab pos="457200" algn="l"/>
              </a:tabLst>
            </a:pPr>
            <a:r>
              <a:rPr lang="en-IN" sz="2600" dirty="0">
                <a:latin typeface="Calibri" panose="020F0502020204030204" pitchFamily="34" charset="0"/>
                <a:ea typeface="Calibri" panose="020F0502020204030204" pitchFamily="34" charset="0"/>
                <a:cs typeface="Calibri" panose="020F0502020204030204" pitchFamily="34" charset="0"/>
              </a:rPr>
              <a:t>Multicollinearity problem exist in this database</a:t>
            </a:r>
          </a:p>
          <a:p>
            <a:pPr lvl="0" algn="l">
              <a:lnSpc>
                <a:spcPct val="107000"/>
              </a:lnSpc>
              <a:spcAft>
                <a:spcPts val="800"/>
              </a:spcAft>
              <a:buSzPts val="1000"/>
              <a:tabLst>
                <a:tab pos="457200" algn="l"/>
              </a:tabLst>
            </a:pPr>
            <a:r>
              <a:rPr lang="en-IN" sz="2600" dirty="0">
                <a:latin typeface="Calibri" panose="020F0502020204030204" pitchFamily="34" charset="0"/>
                <a:ea typeface="Calibri" panose="020F0502020204030204" pitchFamily="34" charset="0"/>
                <a:cs typeface="Calibri" panose="020F0502020204030204" pitchFamily="34" charset="0"/>
              </a:rPr>
              <a:t>1.	'daily_decr30' and 'daily_decr90' columns has Multicollinearity problem.</a:t>
            </a:r>
          </a:p>
          <a:p>
            <a:pPr lvl="0" algn="l">
              <a:lnSpc>
                <a:spcPct val="107000"/>
              </a:lnSpc>
              <a:spcAft>
                <a:spcPts val="800"/>
              </a:spcAft>
              <a:buSzPts val="1000"/>
              <a:tabLst>
                <a:tab pos="457200" algn="l"/>
              </a:tabLst>
            </a:pPr>
            <a:r>
              <a:rPr lang="en-IN" sz="2600" dirty="0">
                <a:latin typeface="Calibri" panose="020F0502020204030204" pitchFamily="34" charset="0"/>
                <a:ea typeface="Calibri" panose="020F0502020204030204" pitchFamily="34" charset="0"/>
                <a:cs typeface="Calibri" panose="020F0502020204030204" pitchFamily="34" charset="0"/>
              </a:rPr>
              <a:t>2.	'rental30' and 'rental90' columns has Multicollinearity problem.</a:t>
            </a:r>
          </a:p>
          <a:p>
            <a:pPr lvl="0" algn="l">
              <a:lnSpc>
                <a:spcPct val="107000"/>
              </a:lnSpc>
              <a:spcAft>
                <a:spcPts val="800"/>
              </a:spcAft>
              <a:buSzPts val="1000"/>
              <a:tabLst>
                <a:tab pos="457200" algn="l"/>
              </a:tabLst>
            </a:pPr>
            <a:r>
              <a:rPr lang="en-IN" sz="2600" dirty="0">
                <a:latin typeface="Calibri" panose="020F0502020204030204" pitchFamily="34" charset="0"/>
                <a:ea typeface="Calibri" panose="020F0502020204030204" pitchFamily="34" charset="0"/>
                <a:cs typeface="Calibri" panose="020F0502020204030204" pitchFamily="34" charset="0"/>
              </a:rPr>
              <a:t>3.	'cnt_loans30' and 'amnt_loans30' columns has Multicollinearity problem.</a:t>
            </a:r>
          </a:p>
          <a:p>
            <a:pPr lvl="0" algn="l">
              <a:lnSpc>
                <a:spcPct val="107000"/>
              </a:lnSpc>
              <a:spcAft>
                <a:spcPts val="800"/>
              </a:spcAft>
              <a:buSzPts val="1000"/>
              <a:tabLst>
                <a:tab pos="457200" algn="l"/>
              </a:tabLst>
            </a:pPr>
            <a:r>
              <a:rPr lang="en-IN" sz="2600" dirty="0">
                <a:latin typeface="Calibri" panose="020F0502020204030204" pitchFamily="34" charset="0"/>
                <a:ea typeface="Calibri" panose="020F0502020204030204" pitchFamily="34" charset="0"/>
                <a:cs typeface="Calibri" panose="020F0502020204030204" pitchFamily="34" charset="0"/>
              </a:rPr>
              <a:t>4.	'cnt_da_rech30' and 'cnt_da_rech90' columns has Multicollinearity problem.</a:t>
            </a:r>
          </a:p>
          <a:p>
            <a:pPr lvl="0" algn="l">
              <a:lnSpc>
                <a:spcPct val="107000"/>
              </a:lnSpc>
              <a:spcAft>
                <a:spcPts val="800"/>
              </a:spcAft>
              <a:buSzPts val="1000"/>
              <a:tabLst>
                <a:tab pos="457200" algn="l"/>
              </a:tabLst>
            </a:pPr>
            <a:r>
              <a:rPr lang="en-IN" sz="2600" dirty="0">
                <a:latin typeface="Calibri" panose="020F0502020204030204" pitchFamily="34" charset="0"/>
                <a:ea typeface="Calibri" panose="020F0502020204030204" pitchFamily="34" charset="0"/>
                <a:cs typeface="Calibri" panose="020F0502020204030204" pitchFamily="34" charset="0"/>
              </a:rPr>
              <a:t>5.	'maxamnt_loans30' and 'maxamnt_loans90' columns has Multicollinearity problem.</a:t>
            </a:r>
          </a:p>
          <a:p>
            <a:pPr lvl="0" algn="l">
              <a:lnSpc>
                <a:spcPct val="107000"/>
              </a:lnSpc>
              <a:spcAft>
                <a:spcPts val="800"/>
              </a:spcAft>
              <a:buSzPts val="1000"/>
              <a:tabLst>
                <a:tab pos="457200" algn="l"/>
              </a:tabLst>
            </a:pPr>
            <a:r>
              <a:rPr lang="en-IN" sz="2600" dirty="0">
                <a:latin typeface="Calibri" panose="020F0502020204030204" pitchFamily="34" charset="0"/>
                <a:ea typeface="Calibri" panose="020F0502020204030204" pitchFamily="34" charset="0"/>
                <a:cs typeface="Calibri" panose="020F0502020204030204" pitchFamily="34" charset="0"/>
              </a:rPr>
              <a:t>6.	'cnt_loans90' and 'amnt_loans90' columns has Multicollinearity problem.</a:t>
            </a:r>
          </a:p>
          <a:p>
            <a:pPr lvl="0" algn="l">
              <a:lnSpc>
                <a:spcPct val="107000"/>
              </a:lnSpc>
              <a:spcAft>
                <a:spcPts val="800"/>
              </a:spcAft>
              <a:buSzPts val="1000"/>
              <a:tabLst>
                <a:tab pos="457200" algn="l"/>
              </a:tabLst>
            </a:pPr>
            <a:r>
              <a:rPr lang="en-IN" sz="2600" dirty="0">
                <a:latin typeface="Calibri" panose="020F0502020204030204" pitchFamily="34" charset="0"/>
                <a:ea typeface="Calibri" panose="020F0502020204030204" pitchFamily="34" charset="0"/>
                <a:cs typeface="Calibri" panose="020F0502020204030204" pitchFamily="34" charset="0"/>
              </a:rPr>
              <a:t>7.	'medianamnt_loans30' and 'medianamnt_loans90' columns has Multicollinearity problem.</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a:extLst>
              <a:ext uri="{FF2B5EF4-FFF2-40B4-BE49-F238E27FC236}">
                <a16:creationId xmlns:a16="http://schemas.microsoft.com/office/drawing/2014/main" id="{CEE62E56-329C-2005-46F2-CB6E0B632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350" cy="588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3194304"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Distribution Plot: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	Not considering skewness of categorical data columns.</a:t>
            </a:r>
          </a:p>
          <a:p>
            <a:pPr lvl="0" algn="l">
              <a:lnSpc>
                <a:spcPct val="107000"/>
              </a:lnSpc>
              <a:spcAft>
                <a:spcPts val="800"/>
              </a:spcAft>
              <a:buSzPts val="1000"/>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aon</a:t>
            </a:r>
            <a:r>
              <a:rPr lang="en-IN" sz="1800" dirty="0">
                <a:latin typeface="Calibri" panose="020F0502020204030204" pitchFamily="34" charset="0"/>
                <a:ea typeface="Calibri" panose="020F0502020204030204" pitchFamily="34" charset="0"/>
                <a:cs typeface="Times New Roman" panose="02020603050405020304" pitchFamily="18" charset="0"/>
              </a:rPr>
              <a:t>, daily_decr30, rental30, </a:t>
            </a:r>
            <a:r>
              <a:rPr lang="en-IN" sz="1800" dirty="0" err="1">
                <a:latin typeface="Calibri" panose="020F0502020204030204" pitchFamily="34" charset="0"/>
                <a:ea typeface="Calibri" panose="020F0502020204030204" pitchFamily="34" charset="0"/>
                <a:cs typeface="Times New Roman" panose="02020603050405020304" pitchFamily="18" charset="0"/>
              </a:rPr>
              <a:t>last_rech_date_ma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last_rech_date_da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last_rech_amt_ma</a:t>
            </a:r>
            <a:r>
              <a:rPr lang="en-IN" sz="1800" dirty="0">
                <a:latin typeface="Calibri" panose="020F0502020204030204" pitchFamily="34" charset="0"/>
                <a:ea typeface="Calibri" panose="020F0502020204030204" pitchFamily="34" charset="0"/>
                <a:cs typeface="Times New Roman" panose="02020603050405020304" pitchFamily="18" charset="0"/>
              </a:rPr>
              <a:t>, cnt_ma_rech30, fr_ma_rech30, sumamnt_ma_rech30, medianamnt_ma_rech30, medianmarechprebal30, fr_ma_rech90, sumamnt_ma_rech90, medianamnt_ma_rech90, medianmarechprebal90, cnt_da_rech30, fr_da_rech30, cnt_da_rech90, fr_da_rech90, amnt_loans30, maxamnt_loans30, medianamnt_loans30, cnt_loans90, medianamnt_loans90, payback30, payback90 columns have skewness.</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9BA52B7E-D3B7-2504-8B69-4691AB395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350" cy="58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92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289048"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Box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11948158" cy="140817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	'payback30', 'amnt_loans30','payback90','aon', 'daily_decr30', 'rental30', 'last_rech_date_ma','</a:t>
            </a:r>
            <a:r>
              <a:rPr lang="en-IN" sz="1800" dirty="0" err="1">
                <a:latin typeface="Calibri" panose="020F0502020204030204" pitchFamily="34" charset="0"/>
                <a:ea typeface="Calibri" panose="020F0502020204030204" pitchFamily="34" charset="0"/>
                <a:cs typeface="Times New Roman" panose="02020603050405020304" pitchFamily="18" charset="0"/>
              </a:rPr>
              <a:t>last_rech_date_da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last_rech_amt_ma</a:t>
            </a:r>
            <a:r>
              <a:rPr lang="en-IN" sz="1800" dirty="0">
                <a:latin typeface="Calibri" panose="020F0502020204030204" pitchFamily="34" charset="0"/>
                <a:ea typeface="Calibri" panose="020F0502020204030204" pitchFamily="34" charset="0"/>
                <a:cs typeface="Times New Roman" panose="02020603050405020304" pitchFamily="18" charset="0"/>
              </a:rPr>
              <a:t>', 'cnt_ma_rech30','fr_ma_rech30', 'sumamnt_ma_rech30', 'medianamnt_ma_rech30','medianmarechprebal30', 'fr_ma_rech90', 'sumamnt_ma_rech90','medianamnt_ma_rech90', 'medianmarechprebal90', 'cnt_da_rech30','fr_da_rech30', 'cnt_da_rech90', 'fr_da_rech90' and 'amnt_loans30' Column has outliers.</a:t>
            </a:r>
          </a:p>
        </p:txBody>
      </p:sp>
      <p:pic>
        <p:nvPicPr>
          <p:cNvPr id="5122" name="Picture 2">
            <a:extLst>
              <a:ext uri="{FF2B5EF4-FFF2-40B4-BE49-F238E27FC236}">
                <a16:creationId xmlns:a16="http://schemas.microsoft.com/office/drawing/2014/main" id="{221EECB8-135F-61C8-37E4-8BDE8F9BB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 y="2990088"/>
            <a:ext cx="11862816" cy="158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5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Steps and Assumptions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32500" lnSpcReduction="20000"/>
          </a:bodyPr>
          <a:lstStyle/>
          <a:p>
            <a:pPr lvl="0" algn="l">
              <a:lnSpc>
                <a:spcPct val="107000"/>
              </a:lnSpc>
            </a:pPr>
            <a:r>
              <a:rPr lang="en-US" sz="3700" dirty="0">
                <a:effectLst/>
                <a:ea typeface="Calibri" panose="020F0502020204030204" pitchFamily="34" charset="0"/>
                <a:cs typeface="Times New Roman" panose="02020603050405020304" pitchFamily="18" charset="0"/>
              </a:rPr>
              <a:t>1. Checked the data type of each column. </a:t>
            </a:r>
          </a:p>
          <a:p>
            <a:pPr lvl="0" algn="l">
              <a:lnSpc>
                <a:spcPct val="107000"/>
              </a:lnSpc>
            </a:pPr>
            <a:r>
              <a:rPr lang="en-US" sz="3700" dirty="0">
                <a:effectLst/>
                <a:ea typeface="Calibri" panose="020F0502020204030204" pitchFamily="34" charset="0"/>
                <a:cs typeface="Times New Roman" panose="02020603050405020304" pitchFamily="18" charset="0"/>
              </a:rPr>
              <a:t>2. Changed the Object data type to Integer.</a:t>
            </a:r>
          </a:p>
          <a:p>
            <a:pPr lvl="0" algn="l">
              <a:lnSpc>
                <a:spcPct val="107000"/>
              </a:lnSpc>
            </a:pPr>
            <a:r>
              <a:rPr lang="en-US" sz="3700" dirty="0">
                <a:effectLst/>
                <a:ea typeface="Calibri" panose="020F0502020204030204" pitchFamily="34" charset="0"/>
                <a:cs typeface="Times New Roman" panose="02020603050405020304" pitchFamily="18" charset="0"/>
              </a:rPr>
              <a:t>3. Checked whether the data has any Null Values and fill those Null values using Mean and Mode method.</a:t>
            </a:r>
          </a:p>
          <a:p>
            <a:pPr lvl="0" algn="l">
              <a:lnSpc>
                <a:spcPct val="107000"/>
              </a:lnSpc>
            </a:pPr>
            <a:r>
              <a:rPr lang="en-US" sz="3700" dirty="0">
                <a:effectLst/>
                <a:ea typeface="Calibri" panose="020F0502020204030204" pitchFamily="34" charset="0"/>
                <a:cs typeface="Times New Roman" panose="02020603050405020304" pitchFamily="18" charset="0"/>
              </a:rPr>
              <a:t>4. Checked whether the data is categorical data or continuous data.</a:t>
            </a:r>
          </a:p>
          <a:p>
            <a:pPr lvl="0" algn="l">
              <a:lnSpc>
                <a:spcPct val="107000"/>
              </a:lnSpc>
            </a:pPr>
            <a:r>
              <a:rPr lang="en-US" sz="3700" dirty="0">
                <a:effectLst/>
                <a:ea typeface="Calibri" panose="020F0502020204030204" pitchFamily="34" charset="0"/>
                <a:cs typeface="Times New Roman" panose="02020603050405020304" pitchFamily="18" charset="0"/>
              </a:rPr>
              <a:t>5.  There are many columns which has incorrect and uncommon data which needs to process. Below are the names of those columns:</a:t>
            </a:r>
          </a:p>
          <a:p>
            <a:pPr lvl="1" algn="l">
              <a:lnSpc>
                <a:spcPct val="107000"/>
              </a:lnSpc>
            </a:pPr>
            <a:r>
              <a:rPr lang="en-US" sz="3700" dirty="0">
                <a:effectLst/>
                <a:ea typeface="Calibri" panose="020F0502020204030204" pitchFamily="34" charset="0"/>
                <a:cs typeface="Times New Roman" panose="02020603050405020304" pitchFamily="18" charset="0"/>
              </a:rPr>
              <a:t>1. Aon</a:t>
            </a:r>
          </a:p>
          <a:p>
            <a:pPr lvl="1" algn="l">
              <a:lnSpc>
                <a:spcPct val="107000"/>
              </a:lnSpc>
            </a:pPr>
            <a:r>
              <a:rPr lang="en-US" sz="3700" dirty="0">
                <a:effectLst/>
                <a:ea typeface="Calibri" panose="020F0502020204030204" pitchFamily="34" charset="0"/>
                <a:cs typeface="Times New Roman" panose="02020603050405020304" pitchFamily="18" charset="0"/>
              </a:rPr>
              <a:t>2. cnt_da_rech30</a:t>
            </a:r>
          </a:p>
          <a:p>
            <a:pPr lvl="1" algn="l">
              <a:lnSpc>
                <a:spcPct val="107000"/>
              </a:lnSpc>
            </a:pPr>
            <a:r>
              <a:rPr lang="en-US" sz="3700" dirty="0">
                <a:effectLst/>
                <a:ea typeface="Calibri" panose="020F0502020204030204" pitchFamily="34" charset="0"/>
                <a:cs typeface="Times New Roman" panose="02020603050405020304" pitchFamily="18" charset="0"/>
              </a:rPr>
              <a:t>3. fr_da_rech30</a:t>
            </a:r>
          </a:p>
          <a:p>
            <a:pPr lvl="1" algn="l">
              <a:lnSpc>
                <a:spcPct val="107000"/>
              </a:lnSpc>
            </a:pPr>
            <a:r>
              <a:rPr lang="en-US" sz="3700" dirty="0">
                <a:effectLst/>
                <a:ea typeface="Calibri" panose="020F0502020204030204" pitchFamily="34" charset="0"/>
                <a:cs typeface="Times New Roman" panose="02020603050405020304" pitchFamily="18" charset="0"/>
              </a:rPr>
              <a:t>4. maxamnt_loans30</a:t>
            </a:r>
          </a:p>
          <a:p>
            <a:pPr lvl="1" algn="l">
              <a:lnSpc>
                <a:spcPct val="107000"/>
              </a:lnSpc>
            </a:pPr>
            <a:r>
              <a:rPr lang="en-US" sz="3700" dirty="0">
                <a:effectLst/>
                <a:ea typeface="Calibri" panose="020F0502020204030204" pitchFamily="34" charset="0"/>
                <a:cs typeface="Times New Roman" panose="02020603050405020304" pitchFamily="18" charset="0"/>
              </a:rPr>
              <a:t>5. cnt_loans90</a:t>
            </a:r>
          </a:p>
          <a:p>
            <a:pPr lvl="1" algn="l">
              <a:lnSpc>
                <a:spcPct val="107000"/>
              </a:lnSpc>
            </a:pPr>
            <a:r>
              <a:rPr lang="en-US" sz="3700" dirty="0">
                <a:effectLst/>
                <a:ea typeface="Calibri" panose="020F0502020204030204" pitchFamily="34" charset="0"/>
                <a:cs typeface="Times New Roman" panose="02020603050405020304" pitchFamily="18" charset="0"/>
              </a:rPr>
              <a:t>6. </a:t>
            </a:r>
            <a:r>
              <a:rPr lang="en-US" sz="3700" dirty="0" err="1">
                <a:effectLst/>
                <a:ea typeface="Calibri" panose="020F0502020204030204" pitchFamily="34" charset="0"/>
                <a:cs typeface="Times New Roman" panose="02020603050405020304" pitchFamily="18" charset="0"/>
              </a:rPr>
              <a:t>last_rech_date_ma</a:t>
            </a:r>
            <a:endParaRPr lang="en-US" sz="3700" dirty="0">
              <a:effectLst/>
              <a:ea typeface="Calibri" panose="020F0502020204030204" pitchFamily="34" charset="0"/>
              <a:cs typeface="Times New Roman" panose="02020603050405020304" pitchFamily="18" charset="0"/>
            </a:endParaRPr>
          </a:p>
          <a:p>
            <a:pPr lvl="1" algn="l">
              <a:lnSpc>
                <a:spcPct val="107000"/>
              </a:lnSpc>
            </a:pPr>
            <a:r>
              <a:rPr lang="en-US" sz="3700" dirty="0">
                <a:effectLst/>
                <a:ea typeface="Calibri" panose="020F0502020204030204" pitchFamily="34" charset="0"/>
                <a:cs typeface="Times New Roman" panose="02020603050405020304" pitchFamily="18" charset="0"/>
              </a:rPr>
              <a:t>7. </a:t>
            </a:r>
            <a:r>
              <a:rPr lang="en-US" sz="3700" dirty="0" err="1">
                <a:effectLst/>
                <a:ea typeface="Calibri" panose="020F0502020204030204" pitchFamily="34" charset="0"/>
                <a:cs typeface="Times New Roman" panose="02020603050405020304" pitchFamily="18" charset="0"/>
              </a:rPr>
              <a:t>last_rech_date_da</a:t>
            </a:r>
            <a:endParaRPr lang="en-US" sz="3700" dirty="0">
              <a:effectLst/>
              <a:ea typeface="Calibri" panose="020F0502020204030204" pitchFamily="34" charset="0"/>
              <a:cs typeface="Times New Roman" panose="02020603050405020304" pitchFamily="18" charset="0"/>
            </a:endParaRPr>
          </a:p>
          <a:p>
            <a:pPr lvl="1" algn="l">
              <a:lnSpc>
                <a:spcPct val="107000"/>
              </a:lnSpc>
            </a:pPr>
            <a:r>
              <a:rPr lang="en-US" sz="3700" dirty="0">
                <a:effectLst/>
                <a:ea typeface="Calibri" panose="020F0502020204030204" pitchFamily="34" charset="0"/>
                <a:cs typeface="Times New Roman" panose="02020603050405020304" pitchFamily="18" charset="0"/>
              </a:rPr>
              <a:t>8. fr_ma_rech30</a:t>
            </a:r>
          </a:p>
          <a:p>
            <a:pPr lvl="1" algn="l">
              <a:lnSpc>
                <a:spcPct val="107000"/>
              </a:lnSpc>
            </a:pPr>
            <a:r>
              <a:rPr lang="en-US" sz="3700" dirty="0">
                <a:effectLst/>
                <a:ea typeface="Calibri" panose="020F0502020204030204" pitchFamily="34" charset="0"/>
                <a:cs typeface="Times New Roman" panose="02020603050405020304" pitchFamily="18" charset="0"/>
              </a:rPr>
              <a:t>9. medianmarechprebal30</a:t>
            </a:r>
          </a:p>
          <a:p>
            <a:pPr lvl="0" algn="l">
              <a:lnSpc>
                <a:spcPct val="107000"/>
              </a:lnSpc>
            </a:pPr>
            <a:r>
              <a:rPr lang="en-US" sz="3700" dirty="0">
                <a:effectLst/>
                <a:ea typeface="Calibri" panose="020F0502020204030204" pitchFamily="34" charset="0"/>
                <a:cs typeface="Times New Roman" panose="02020603050405020304" pitchFamily="18" charset="0"/>
              </a:rPr>
              <a:t>6. Encoded remaining Object data type columns to integer using encoder technique.</a:t>
            </a:r>
          </a:p>
          <a:p>
            <a:pPr lvl="0" algn="l">
              <a:lnSpc>
                <a:spcPct val="107000"/>
              </a:lnSpc>
            </a:pPr>
            <a:r>
              <a:rPr lang="en-US" sz="3700" dirty="0">
                <a:effectLst/>
                <a:ea typeface="Calibri" panose="020F0502020204030204" pitchFamily="34" charset="0"/>
                <a:cs typeface="Times New Roman" panose="02020603050405020304" pitchFamily="18" charset="0"/>
              </a:rPr>
              <a:t>7. Checked the co-relation of features with label.</a:t>
            </a:r>
          </a:p>
          <a:p>
            <a:pPr lvl="0" algn="l">
              <a:lnSpc>
                <a:spcPct val="107000"/>
              </a:lnSpc>
            </a:pPr>
            <a:r>
              <a:rPr lang="en-US" sz="3700" dirty="0">
                <a:effectLst/>
                <a:ea typeface="Calibri" panose="020F0502020204030204" pitchFamily="34" charset="0"/>
                <a:cs typeface="Times New Roman" panose="02020603050405020304" pitchFamily="18" charset="0"/>
              </a:rPr>
              <a:t>8. Checked the Multicollinearity between features.</a:t>
            </a:r>
          </a:p>
          <a:p>
            <a:pPr lvl="0" algn="l">
              <a:lnSpc>
                <a:spcPct val="107000"/>
              </a:lnSpc>
            </a:pPr>
            <a:r>
              <a:rPr lang="en-US" sz="3700" dirty="0">
                <a:effectLst/>
                <a:ea typeface="Calibri" panose="020F0502020204030204" pitchFamily="34" charset="0"/>
                <a:cs typeface="Times New Roman" panose="02020603050405020304" pitchFamily="18" charset="0"/>
              </a:rPr>
              <a:t>9. Checked the VIF score of features.</a:t>
            </a:r>
          </a:p>
          <a:p>
            <a:pPr lvl="0" algn="l">
              <a:lnSpc>
                <a:spcPct val="107000"/>
              </a:lnSpc>
            </a:pPr>
            <a:r>
              <a:rPr lang="en-US" sz="3700" dirty="0">
                <a:effectLst/>
                <a:ea typeface="Calibri" panose="020F0502020204030204" pitchFamily="34" charset="0"/>
                <a:cs typeface="Times New Roman" panose="02020603050405020304" pitchFamily="18" charset="0"/>
              </a:rPr>
              <a:t>10. Checked the Distribution of data.</a:t>
            </a:r>
          </a:p>
          <a:p>
            <a:pPr lvl="0" algn="l">
              <a:lnSpc>
                <a:spcPct val="107000"/>
              </a:lnSpc>
            </a:pPr>
            <a:r>
              <a:rPr lang="en-US" sz="3700" dirty="0">
                <a:effectLst/>
                <a:ea typeface="Calibri" panose="020F0502020204030204" pitchFamily="34" charset="0"/>
                <a:cs typeface="Times New Roman" panose="02020603050405020304" pitchFamily="18" charset="0"/>
              </a:rPr>
              <a:t>11. Identified and removed outliers those are not allowed above and below the specific limit.</a:t>
            </a:r>
          </a:p>
          <a:p>
            <a:pPr lvl="0" algn="l">
              <a:lnSpc>
                <a:spcPct val="107000"/>
              </a:lnSpc>
            </a:pPr>
            <a:r>
              <a:rPr lang="en-US" sz="3700" dirty="0">
                <a:effectLst/>
                <a:ea typeface="Calibri" panose="020F0502020204030204" pitchFamily="34" charset="0"/>
                <a:cs typeface="Times New Roman" panose="02020603050405020304" pitchFamily="18" charset="0"/>
              </a:rPr>
              <a:t>12. Used Power transformation to remove the skewness from data.</a:t>
            </a:r>
          </a:p>
          <a:p>
            <a:pPr lvl="0" algn="l">
              <a:lnSpc>
                <a:spcPct val="107000"/>
              </a:lnSpc>
            </a:pPr>
            <a:r>
              <a:rPr lang="en-US" sz="3700" dirty="0">
                <a:effectLst/>
                <a:ea typeface="Calibri" panose="020F0502020204030204" pitchFamily="34" charset="0"/>
                <a:cs typeface="Times New Roman" panose="02020603050405020304" pitchFamily="18" charset="0"/>
              </a:rPr>
              <a:t>13. There was an imbalance between label hence have used SMOTE technique to balance the label.</a:t>
            </a: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49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2024</Words>
  <Application>Microsoft Office PowerPoint</Application>
  <PresentationFormat>Widescreen</PresentationFormat>
  <Paragraphs>185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Problem Statement and Understanding</vt:lpstr>
      <vt:lpstr>Problem Statement and Understanding</vt:lpstr>
      <vt:lpstr>EDA Steps</vt:lpstr>
      <vt:lpstr>Visualizations</vt:lpstr>
      <vt:lpstr>Visualizations</vt:lpstr>
      <vt:lpstr>Visualizations</vt:lpstr>
      <vt:lpstr>Visualizations</vt:lpstr>
      <vt:lpstr>Visualizations</vt:lpstr>
      <vt:lpstr>Steps and Assumptions</vt:lpstr>
      <vt:lpstr>Model Dashboard</vt:lpstr>
      <vt:lpstr>Model Dashboard</vt:lpstr>
      <vt:lpstr>Model Dashboard</vt:lpstr>
      <vt:lpstr>Finalized Model</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Understanding</dc:title>
  <dc:creator>Sunny Sawant</dc:creator>
  <cp:lastModifiedBy>Sunny Sawant</cp:lastModifiedBy>
  <cp:revision>36</cp:revision>
  <dcterms:created xsi:type="dcterms:W3CDTF">2022-08-31T06:52:49Z</dcterms:created>
  <dcterms:modified xsi:type="dcterms:W3CDTF">2022-09-07T14:49:55Z</dcterms:modified>
</cp:coreProperties>
</file>