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c3ecb632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c3ecb632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c90b8bd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c90b8bd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c3ecb632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c3ecb632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c3ecb632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c3ecb632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c3ecb6320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c3ecb6320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c3ecb632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c3ecb632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c3ecb6320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c3ecb6320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c3ecb632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c3ecb632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c3ecb632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c3ecb632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3ecb632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3ecb632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c3ecb632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c3ecb632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c3ecb632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c3ecb632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c3ecb632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c3ecb632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19879"/>
            <a:ext cx="4255500" cy="24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SAS Final Project </a:t>
            </a:r>
            <a:endParaRPr sz="5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Faro, Larry Agyei, Elijah Eberly, Shane Artis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240100" y="1557350"/>
            <a:ext cx="4398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500">
                <a:solidFill>
                  <a:schemeClr val="lt1"/>
                </a:solidFill>
              </a:rPr>
              <a:t>MBR / K-Nearest Neighbor 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500">
                <a:solidFill>
                  <a:schemeClr val="lt1"/>
                </a:solidFill>
              </a:rPr>
              <a:t>Using default settings on first pass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500">
                <a:solidFill>
                  <a:schemeClr val="lt1"/>
                </a:solidFill>
              </a:rPr>
              <a:t>Returned an Average Squared Error of 18% 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500">
                <a:solidFill>
                  <a:schemeClr val="lt1"/>
                </a:solidFill>
              </a:rPr>
              <a:t>Slightly worse predictor of home team wins when c</a:t>
            </a:r>
            <a:r>
              <a:rPr lang="en" sz="1500">
                <a:solidFill>
                  <a:schemeClr val="lt1"/>
                </a:solidFill>
              </a:rPr>
              <a:t>ompared</a:t>
            </a:r>
            <a:r>
              <a:rPr lang="en" sz="1500">
                <a:solidFill>
                  <a:schemeClr val="lt1"/>
                </a:solidFill>
              </a:rPr>
              <a:t> to decision tree and linear </a:t>
            </a:r>
            <a:r>
              <a:rPr lang="en" sz="1500">
                <a:solidFill>
                  <a:schemeClr val="lt1"/>
                </a:solidFill>
              </a:rPr>
              <a:t>regression</a:t>
            </a:r>
            <a:r>
              <a:rPr lang="en" sz="1500">
                <a:solidFill>
                  <a:schemeClr val="lt1"/>
                </a:solidFill>
              </a:rPr>
              <a:t> models </a:t>
            </a:r>
            <a:endParaRPr sz="1500">
              <a:solidFill>
                <a:schemeClr val="lt1"/>
              </a:solidFill>
            </a:endParaRPr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500">
                <a:solidFill>
                  <a:schemeClr val="lt1"/>
                </a:solidFill>
              </a:rPr>
              <a:t>Even with a refined model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50" y="1750275"/>
            <a:ext cx="4267249" cy="290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240100" y="1557350"/>
            <a:ext cx="4398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MBR / K-Nearest Neighbor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Increasing the number of neighbors collected improved accuracy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Changing the input method to Scan </a:t>
            </a:r>
            <a:r>
              <a:rPr lang="en" sz="1500">
                <a:solidFill>
                  <a:schemeClr val="lt1"/>
                </a:solidFill>
              </a:rPr>
              <a:t>yielded</a:t>
            </a:r>
            <a:r>
              <a:rPr lang="en" sz="1500">
                <a:solidFill>
                  <a:schemeClr val="lt1"/>
                </a:solidFill>
              </a:rPr>
              <a:t> marginally better results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3975"/>
            <a:ext cx="4200499" cy="194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750" y="552375"/>
            <a:ext cx="4761001" cy="159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Results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228825" y="1535800"/>
            <a:ext cx="45444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Used a model </a:t>
            </a:r>
            <a:r>
              <a:rPr lang="en">
                <a:solidFill>
                  <a:schemeClr val="lt1"/>
                </a:solidFill>
              </a:rPr>
              <a:t>comparison</a:t>
            </a:r>
            <a:r>
              <a:rPr lang="en">
                <a:solidFill>
                  <a:schemeClr val="lt1"/>
                </a:solidFill>
              </a:rPr>
              <a:t> with all models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Original logistic regression model worked best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No models achieved less than 10 for ASE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Possibly due to missing data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MBR / KNN performed the worst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Found that Field goal percentage was most important for a team winning the game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Need to shoot more shoots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37" y="1648900"/>
            <a:ext cx="4206187" cy="2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Results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71700" y="1710125"/>
            <a:ext cx="45444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Our findings can be used for determine </a:t>
            </a:r>
            <a:r>
              <a:rPr lang="en">
                <a:solidFill>
                  <a:schemeClr val="lt1"/>
                </a:solidFill>
              </a:rPr>
              <a:t>success</a:t>
            </a:r>
            <a:r>
              <a:rPr lang="en">
                <a:solidFill>
                  <a:schemeClr val="lt1"/>
                </a:solidFill>
              </a:rPr>
              <a:t> and predicting possible championship teams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Help coaches </a:t>
            </a:r>
            <a:r>
              <a:rPr lang="en">
                <a:solidFill>
                  <a:schemeClr val="lt1"/>
                </a:solidFill>
              </a:rPr>
              <a:t>identify</a:t>
            </a:r>
            <a:r>
              <a:rPr lang="en">
                <a:solidFill>
                  <a:schemeClr val="lt1"/>
                </a:solidFill>
              </a:rPr>
              <a:t> strengths and weaknesses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Many teams now have data scientist to help because they have seen the benefits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Example: not directly related to basketball but the movie Moneyball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150" y="1554125"/>
            <a:ext cx="3897000" cy="2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2370450" y="251600"/>
            <a:ext cx="44031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>
                <a:solidFill>
                  <a:schemeClr val="lt1"/>
                </a:solidFill>
              </a:rPr>
              <a:t>Q &amp; A </a:t>
            </a:r>
            <a:endParaRPr sz="10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5725125" y="1525450"/>
            <a:ext cx="3135900" cy="24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Project Background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60900" y="1609175"/>
            <a:ext cx="50226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Group </a:t>
            </a:r>
            <a:r>
              <a:rPr lang="en" sz="1800">
                <a:solidFill>
                  <a:schemeClr val="lt1"/>
                </a:solidFill>
              </a:rPr>
              <a:t>Interest in NBA statistics </a:t>
            </a:r>
            <a:endParaRPr sz="1800"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Obtained NBA data from Kaggle for the years 2004-2022 </a:t>
            </a:r>
            <a:endParaRPr sz="1800"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Used the games.csv file to accurately predict team wins </a:t>
            </a:r>
            <a:endParaRPr sz="1800"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Data can be used to help coaches, players, and spectators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075" y="1597875"/>
            <a:ext cx="3219300" cy="2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Data Description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406150" y="1419975"/>
            <a:ext cx="50190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NBA games.csv file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Data contained games from 2004 - 2022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Some missing data, no outliers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Used a filter and data partition node to reduce the </a:t>
            </a:r>
            <a:r>
              <a:rPr lang="en" sz="1500">
                <a:solidFill>
                  <a:schemeClr val="lt1"/>
                </a:solidFill>
              </a:rPr>
              <a:t>noise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Variables include: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date, team, points both home and away </a:t>
            </a:r>
            <a:endParaRPr sz="15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500">
                <a:solidFill>
                  <a:schemeClr val="lt1"/>
                </a:solidFill>
              </a:rPr>
              <a:t>assists and rebounds home and away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150" y="1802350"/>
            <a:ext cx="3426349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Data Prep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426850" y="1484050"/>
            <a:ext cx="52569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Stat Explore Node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Gave insight on missing data (18726 out of 81274)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Mean, Skewness, and Standard Deviation</a:t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Cluster / Variable Cluster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Set final maximum to 5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Helps remove collinearity, redundancy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Able to see how variables are grouped </a:t>
            </a:r>
            <a:endParaRPr sz="14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1361"/>
          <a:stretch/>
        </p:blipFill>
        <p:spPr>
          <a:xfrm>
            <a:off x="5766550" y="780325"/>
            <a:ext cx="2966875" cy="348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29750" y="1459600"/>
            <a:ext cx="47415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Logistic </a:t>
            </a:r>
            <a:r>
              <a:rPr lang="en">
                <a:solidFill>
                  <a:schemeClr val="lt1"/>
                </a:solidFill>
              </a:rPr>
              <a:t>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Using </a:t>
            </a:r>
            <a:r>
              <a:rPr lang="en">
                <a:solidFill>
                  <a:schemeClr val="lt1"/>
                </a:solidFill>
              </a:rPr>
              <a:t> Home_Team_Wins as Target Variable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We used four different nodes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First the file import node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Filter node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Data Partition node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Regression  node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Resulted in a R-squared of 48.02%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All variables were significant as they are less than .05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25" y="2393200"/>
            <a:ext cx="3867950" cy="23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75" y="867050"/>
            <a:ext cx="4365849" cy="12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355400" y="1421975"/>
            <a:ext cx="48213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Stepwise </a:t>
            </a: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Starts with most significant adding more variables each time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The most significant variables was field goal percentage home and away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Field goal pct home and away resulted  R-squared of 39.37%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Stopped at step 8 as no more significant improvement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Resulted in overall R-squared of 47.27%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50" y="810300"/>
            <a:ext cx="3674900" cy="38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78000" y="1557350"/>
            <a:ext cx="47934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130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408">
                <a:solidFill>
                  <a:schemeClr val="lt1"/>
                </a:solidFill>
              </a:rPr>
              <a:t>Backwards </a:t>
            </a:r>
            <a:r>
              <a:rPr lang="en" sz="1408">
                <a:solidFill>
                  <a:schemeClr val="lt1"/>
                </a:solidFill>
              </a:rPr>
              <a:t>Logistic</a:t>
            </a:r>
            <a:r>
              <a:rPr lang="en" sz="1408">
                <a:solidFill>
                  <a:schemeClr val="lt1"/>
                </a:solidFill>
              </a:rPr>
              <a:t> Regression</a:t>
            </a:r>
            <a:endParaRPr sz="1408">
              <a:solidFill>
                <a:schemeClr val="lt1"/>
              </a:solidFill>
            </a:endParaRPr>
          </a:p>
          <a:p>
            <a:pPr indent="-29956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96"/>
              <a:buChar char="-"/>
            </a:pPr>
            <a:r>
              <a:rPr lang="en" sz="1408">
                <a:solidFill>
                  <a:schemeClr val="lt1"/>
                </a:solidFill>
              </a:rPr>
              <a:t>Removes least important variables and leaves  the most important variables</a:t>
            </a:r>
            <a:endParaRPr sz="1408">
              <a:solidFill>
                <a:schemeClr val="lt1"/>
              </a:solidFill>
            </a:endParaRPr>
          </a:p>
          <a:p>
            <a:pPr indent="-31130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408">
                <a:solidFill>
                  <a:schemeClr val="lt1"/>
                </a:solidFill>
              </a:rPr>
              <a:t>Results were the same as original model </a:t>
            </a:r>
            <a:endParaRPr sz="1408">
              <a:solidFill>
                <a:schemeClr val="lt1"/>
              </a:solidFill>
            </a:endParaRPr>
          </a:p>
          <a:p>
            <a:pPr indent="-31130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408">
                <a:solidFill>
                  <a:schemeClr val="lt1"/>
                </a:solidFill>
              </a:rPr>
              <a:t>R-squared of 48.02%</a:t>
            </a:r>
            <a:endParaRPr sz="1408">
              <a:solidFill>
                <a:schemeClr val="lt1"/>
              </a:solidFill>
            </a:endParaRPr>
          </a:p>
          <a:p>
            <a:pPr indent="-31130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1408">
                <a:solidFill>
                  <a:schemeClr val="lt1"/>
                </a:solidFill>
              </a:rPr>
              <a:t>All variables were significant as they are less than .05</a:t>
            </a:r>
            <a:endParaRPr sz="1408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13" y="1119500"/>
            <a:ext cx="3488574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663" y="2418400"/>
            <a:ext cx="3749897" cy="2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95200" y="1494400"/>
            <a:ext cx="44769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Char char="-"/>
            </a:pPr>
            <a:r>
              <a:rPr lang="en" sz="1205">
                <a:solidFill>
                  <a:schemeClr val="lt1"/>
                </a:solidFill>
              </a:rPr>
              <a:t>Decision</a:t>
            </a:r>
            <a:r>
              <a:rPr lang="en" sz="1205">
                <a:solidFill>
                  <a:schemeClr val="lt1"/>
                </a:solidFill>
              </a:rPr>
              <a:t> Tree</a:t>
            </a:r>
            <a:endParaRPr sz="1205">
              <a:solidFill>
                <a:schemeClr val="lt1"/>
              </a:solidFill>
            </a:endParaRPr>
          </a:p>
          <a:p>
            <a:pPr indent="-3051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Char char="-"/>
            </a:pPr>
            <a:r>
              <a:rPr lang="en" sz="1205">
                <a:solidFill>
                  <a:schemeClr val="lt1"/>
                </a:solidFill>
              </a:rPr>
              <a:t>Set Maximum depth to 4 everything else left unchanged for first pass</a:t>
            </a:r>
            <a:endParaRPr sz="1205">
              <a:solidFill>
                <a:schemeClr val="lt1"/>
              </a:solidFill>
            </a:endParaRPr>
          </a:p>
          <a:p>
            <a:pPr indent="-3051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Char char="-"/>
            </a:pPr>
            <a:r>
              <a:rPr lang="en" sz="1205">
                <a:solidFill>
                  <a:schemeClr val="lt1"/>
                </a:solidFill>
              </a:rPr>
              <a:t>Used import file, transform variables, data partition and then a </a:t>
            </a:r>
            <a:r>
              <a:rPr lang="en" sz="1205">
                <a:solidFill>
                  <a:schemeClr val="lt1"/>
                </a:solidFill>
              </a:rPr>
              <a:t>decision</a:t>
            </a:r>
            <a:r>
              <a:rPr lang="en" sz="1205">
                <a:solidFill>
                  <a:schemeClr val="lt1"/>
                </a:solidFill>
              </a:rPr>
              <a:t> tree</a:t>
            </a:r>
            <a:endParaRPr sz="1205">
              <a:solidFill>
                <a:schemeClr val="lt1"/>
              </a:solidFill>
            </a:endParaRPr>
          </a:p>
          <a:p>
            <a:pPr indent="-3051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Char char="-"/>
            </a:pPr>
            <a:r>
              <a:rPr lang="en" sz="1205">
                <a:solidFill>
                  <a:schemeClr val="lt1"/>
                </a:solidFill>
              </a:rPr>
              <a:t>Field goal percentage away was most </a:t>
            </a:r>
            <a:r>
              <a:rPr lang="en" sz="1205">
                <a:solidFill>
                  <a:schemeClr val="lt1"/>
                </a:solidFill>
              </a:rPr>
              <a:t>important followed by field goal percentage home</a:t>
            </a:r>
            <a:endParaRPr sz="1205">
              <a:solidFill>
                <a:schemeClr val="lt1"/>
              </a:solidFill>
            </a:endParaRPr>
          </a:p>
          <a:p>
            <a:pPr indent="-30511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Char char="-"/>
            </a:pPr>
            <a:r>
              <a:rPr lang="en" sz="1205">
                <a:solidFill>
                  <a:schemeClr val="lt1"/>
                </a:solidFill>
              </a:rPr>
              <a:t>Average Square Error (ASE) of 15% resulting in 85% accuracy rate</a:t>
            </a:r>
            <a:endParaRPr sz="1035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75" y="2665325"/>
            <a:ext cx="4386275" cy="19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550" y="598574"/>
            <a:ext cx="4565600" cy="1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Model Tests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95200" y="1494400"/>
            <a:ext cx="44769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Decision Tree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S</a:t>
            </a:r>
            <a:r>
              <a:rPr lang="en" sz="1500">
                <a:solidFill>
                  <a:schemeClr val="lt1"/>
                </a:solidFill>
              </a:rPr>
              <a:t>et</a:t>
            </a:r>
            <a:r>
              <a:rPr lang="en" sz="15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lt1"/>
                </a:solidFill>
              </a:rPr>
              <a:t> 3 splits per decision and having a max depth of 6 yielded improved accuracy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Changing the split method from Chi Squared to Gini slightly decreased accuracy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375" y="1724000"/>
            <a:ext cx="42563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