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2" r:id="rId4"/>
    <p:sldId id="258" r:id="rId5"/>
    <p:sldId id="274" r:id="rId6"/>
    <p:sldId id="272" r:id="rId7"/>
    <p:sldId id="273" r:id="rId8"/>
    <p:sldId id="263" r:id="rId9"/>
    <p:sldId id="259" r:id="rId10"/>
    <p:sldId id="264" r:id="rId11"/>
    <p:sldId id="260" r:id="rId12"/>
    <p:sldId id="265" r:id="rId13"/>
    <p:sldId id="261" r:id="rId14"/>
    <p:sldId id="266" r:id="rId15"/>
    <p:sldId id="269" r:id="rId16"/>
    <p:sldId id="267"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38" autoAdjust="0"/>
    <p:restoredTop sz="95660" autoAdjust="0"/>
  </p:normalViewPr>
  <p:slideViewPr>
    <p:cSldViewPr snapToGrid="0">
      <p:cViewPr varScale="1">
        <p:scale>
          <a:sx n="106" d="100"/>
          <a:sy n="106" d="100"/>
        </p:scale>
        <p:origin x="5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52704-94EB-4145-8869-18E2F944FDDB}"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DFEC2-7CF4-4DBF-85DF-8A872B2E8B0C}" type="slidenum">
              <a:rPr lang="en-US" smtClean="0"/>
              <a:t>‹#›</a:t>
            </a:fld>
            <a:endParaRPr lang="en-US"/>
          </a:p>
        </p:txBody>
      </p:sp>
    </p:spTree>
    <p:extLst>
      <p:ext uri="{BB962C8B-B14F-4D97-AF65-F5344CB8AC3E}">
        <p14:creationId xmlns:p14="http://schemas.microsoft.com/office/powerpoint/2010/main" val="5996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Advanced normalization refers to sophisticated techniques used in data preprocessing and transformation to improve the quality and usefulness of data in various applications, such as machine learning, data mining, and database management. </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Normalization is the process of organizing data in a consistent and standardized manner, reducing redundancy and dependency, and ensuring data integrity. While basic normalization techniques like min-max scaling and z-score normalization are widely used, advanced normalization techniques offer more sophisticated ways to handle complex data distributions and address specific data challenges.</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Here are some examples of advanced normalization techniques:</a:t>
            </a:r>
          </a:p>
          <a:p>
            <a:pPr algn="l"/>
            <a:endParaRPr lang="en-US" b="0" i="0" dirty="0">
              <a:solidFill>
                <a:srgbClr val="C9D1D9"/>
              </a:solidFill>
              <a:effectLst/>
              <a:latin typeface="-apple-system"/>
            </a:endParaRPr>
          </a:p>
          <a:p>
            <a:pPr algn="l">
              <a:buFont typeface="+mj-lt"/>
              <a:buAutoNum type="arabicPeriod"/>
            </a:pPr>
            <a:r>
              <a:rPr lang="en-US" b="0" i="0" dirty="0">
                <a:solidFill>
                  <a:srgbClr val="C9D1D9"/>
                </a:solidFill>
                <a:effectLst/>
                <a:latin typeface="-apple-system"/>
              </a:rPr>
              <a:t>Robust Scaling: This technique is an extension of min-max scaling and z-score normalization. It is suitable for data with outliers and extreme values. Robust scaling uses the interquartile range (IQR) instead of the standard deviation to determine the scaling parameters, making it more resistant to outliers.</a:t>
            </a:r>
          </a:p>
          <a:p>
            <a:pPr algn="l">
              <a:buFont typeface="+mj-lt"/>
              <a:buAutoNum type="arabicPeriod"/>
            </a:pPr>
            <a:endParaRPr lang="en-US" b="0" i="0" dirty="0">
              <a:solidFill>
                <a:srgbClr val="C9D1D9"/>
              </a:solidFill>
              <a:effectLst/>
              <a:latin typeface="-apple-system"/>
            </a:endParaRPr>
          </a:p>
          <a:p>
            <a:pPr algn="l">
              <a:buFont typeface="+mj-lt"/>
              <a:buAutoNum type="arabicPeriod"/>
            </a:pPr>
            <a:r>
              <a:rPr lang="en-US" b="0" i="0" dirty="0">
                <a:solidFill>
                  <a:srgbClr val="C9D1D9"/>
                </a:solidFill>
                <a:effectLst/>
                <a:latin typeface="-apple-system"/>
              </a:rPr>
              <a:t>Log Transformation: Log transformation is used to handle data with a skewed distribution, particularly when the data spans several orders of magnitude. By taking the logarithm of the values, the data can be compressed and brought closer to a normal distribution.</a:t>
            </a:r>
          </a:p>
          <a:p>
            <a:pPr algn="l">
              <a:buFont typeface="+mj-lt"/>
              <a:buAutoNum type="arabicPeriod"/>
            </a:pPr>
            <a:endParaRPr lang="en-US" b="0" i="0" dirty="0">
              <a:solidFill>
                <a:srgbClr val="C9D1D9"/>
              </a:solidFill>
              <a:effectLst/>
              <a:latin typeface="-apple-system"/>
            </a:endParaRPr>
          </a:p>
          <a:p>
            <a:pPr algn="l">
              <a:buFont typeface="+mj-lt"/>
              <a:buAutoNum type="arabicPeriod"/>
            </a:pPr>
            <a:r>
              <a:rPr lang="en-US" b="0" i="0" dirty="0">
                <a:solidFill>
                  <a:srgbClr val="C9D1D9"/>
                </a:solidFill>
                <a:effectLst/>
                <a:latin typeface="-apple-system"/>
              </a:rPr>
              <a:t>Power Transformation: Power transformation, such as the Box-Cox transformation, is employed to stabilize the variance of data and make it conform more closely to a normal distribution. It applies a mathematical function to the data, typically a power law, to achieve the transformation.</a:t>
            </a:r>
          </a:p>
          <a:p>
            <a:pPr algn="l">
              <a:buFont typeface="+mj-lt"/>
              <a:buAutoNum type="arabicPeriod"/>
            </a:pPr>
            <a:endParaRPr lang="en-US" b="0" i="0" dirty="0">
              <a:solidFill>
                <a:srgbClr val="C9D1D9"/>
              </a:solidFill>
              <a:effectLst/>
              <a:latin typeface="-apple-system"/>
            </a:endParaRPr>
          </a:p>
          <a:p>
            <a:pPr algn="l">
              <a:buFont typeface="+mj-lt"/>
              <a:buAutoNum type="arabicPeriod"/>
            </a:pPr>
            <a:r>
              <a:rPr lang="en-US" b="0" i="0" dirty="0">
                <a:solidFill>
                  <a:srgbClr val="C9D1D9"/>
                </a:solidFill>
                <a:effectLst/>
                <a:latin typeface="-apple-system"/>
              </a:rPr>
              <a:t>Quantile Transformation: Quantile transformation maps the original data distribution to a standard normal distribution. It can be particularly useful when the data exhibits nonlinear relationships or heavy-tailed distributions. The transformed data has equal quantiles, making it useful in certain statistical techniques and machine learning algorithms.</a:t>
            </a:r>
          </a:p>
          <a:p>
            <a:pPr algn="l">
              <a:buFont typeface="+mj-lt"/>
              <a:buAutoNum type="arabicPeriod"/>
            </a:pPr>
            <a:endParaRPr lang="en-US" b="0" i="0" dirty="0">
              <a:solidFill>
                <a:srgbClr val="C9D1D9"/>
              </a:solidFill>
              <a:effectLst/>
              <a:latin typeface="-apple-system"/>
            </a:endParaRPr>
          </a:p>
          <a:p>
            <a:pPr algn="l">
              <a:buFont typeface="+mj-lt"/>
              <a:buAutoNum type="arabicPeriod"/>
            </a:pPr>
            <a:r>
              <a:rPr lang="en-US" b="0" i="0" dirty="0">
                <a:solidFill>
                  <a:srgbClr val="C9D1D9"/>
                </a:solidFill>
                <a:effectLst/>
                <a:latin typeface="-apple-system"/>
              </a:rPr>
              <a:t>Discretization: Discretization involves transforming continuous variables into discrete categories or intervals. It can be helpful when dealing with continuous data that doesn't follow a normal distribution or when categorical variables need to be created from continuous data for specific analysis purposes.</a:t>
            </a:r>
          </a:p>
          <a:p>
            <a:pPr algn="l"/>
            <a:r>
              <a:rPr lang="en-US" b="0" i="0" dirty="0">
                <a:solidFill>
                  <a:srgbClr val="C9D1D9"/>
                </a:solidFill>
                <a:effectLst/>
                <a:latin typeface="-apple-system"/>
              </a:rPr>
              <a:t>These are just a few examples of advanced normalization techniques. The choice of technique depends on the nature of the data, its distribution, and the specific requirements of the application or analysis at hand.</a:t>
            </a:r>
          </a:p>
          <a:p>
            <a:endParaRPr lang="en-US" dirty="0"/>
          </a:p>
        </p:txBody>
      </p:sp>
      <p:sp>
        <p:nvSpPr>
          <p:cNvPr id="4" name="Slide Number Placeholder 3"/>
          <p:cNvSpPr>
            <a:spLocks noGrp="1"/>
          </p:cNvSpPr>
          <p:nvPr>
            <p:ph type="sldNum" sz="quarter" idx="5"/>
          </p:nvPr>
        </p:nvSpPr>
        <p:spPr/>
        <p:txBody>
          <a:bodyPr/>
          <a:lstStyle/>
          <a:p>
            <a:fld id="{79DDFEC2-7CF4-4DBF-85DF-8A872B2E8B0C}" type="slidenum">
              <a:rPr lang="en-US" smtClean="0"/>
              <a:t>13</a:t>
            </a:fld>
            <a:endParaRPr lang="en-US"/>
          </a:p>
        </p:txBody>
      </p:sp>
    </p:spTree>
    <p:extLst>
      <p:ext uri="{BB962C8B-B14F-4D97-AF65-F5344CB8AC3E}">
        <p14:creationId xmlns:p14="http://schemas.microsoft.com/office/powerpoint/2010/main" val="35691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DFEC2-7CF4-4DBF-85DF-8A872B2E8B0C}" type="slidenum">
              <a:rPr lang="en-US" smtClean="0"/>
              <a:t>16</a:t>
            </a:fld>
            <a:endParaRPr lang="en-US"/>
          </a:p>
        </p:txBody>
      </p:sp>
    </p:spTree>
    <p:extLst>
      <p:ext uri="{BB962C8B-B14F-4D97-AF65-F5344CB8AC3E}">
        <p14:creationId xmlns:p14="http://schemas.microsoft.com/office/powerpoint/2010/main" val="381929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4165-E3DC-9B3F-B7AB-55ADE02243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F1273-13DE-A1F6-D82C-2F7A371EE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2D54C-5FDF-92B0-31BE-F808F3692574}"/>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5" name="Footer Placeholder 4">
            <a:extLst>
              <a:ext uri="{FF2B5EF4-FFF2-40B4-BE49-F238E27FC236}">
                <a16:creationId xmlns:a16="http://schemas.microsoft.com/office/drawing/2014/main" id="{6C9589CA-17F6-3FBB-617B-5F48D697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E3E10-8777-37A7-A959-C14ECD7F74C0}"/>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354328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3150-4432-8A61-343B-473009239C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52827-92B3-7031-B770-48A3DA24F0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F44F8-4240-6D21-5BB5-ACB99B11A403}"/>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5" name="Footer Placeholder 4">
            <a:extLst>
              <a:ext uri="{FF2B5EF4-FFF2-40B4-BE49-F238E27FC236}">
                <a16:creationId xmlns:a16="http://schemas.microsoft.com/office/drawing/2014/main" id="{74EB4E01-5C3A-2408-E20D-A5AE0B3F9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628E2-06EB-D1EB-CC3C-78A76617735C}"/>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48028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54743-9FFF-7F3F-BE64-8F9E93ACAF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C3072-F486-8CBF-E819-8CA085C59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FDB61-A035-62C1-8952-432C1777E7B3}"/>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5" name="Footer Placeholder 4">
            <a:extLst>
              <a:ext uri="{FF2B5EF4-FFF2-40B4-BE49-F238E27FC236}">
                <a16:creationId xmlns:a16="http://schemas.microsoft.com/office/drawing/2014/main" id="{A8842672-88AB-4D3A-67A3-EAE589A78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71BAC-E369-7BB7-A5E5-FBE6B4839F45}"/>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66161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3ABD-B4EB-78D4-306A-E430FD1E2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D9869-C574-9CF3-2779-5AB58BC36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BA7C1-5F97-5CD4-63D9-E2CF03D68DE5}"/>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5" name="Footer Placeholder 4">
            <a:extLst>
              <a:ext uri="{FF2B5EF4-FFF2-40B4-BE49-F238E27FC236}">
                <a16:creationId xmlns:a16="http://schemas.microsoft.com/office/drawing/2014/main" id="{D73BC297-AB2E-26D5-0DD7-203A52BC5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DC39F-BA7D-56AB-ADF0-93174DCDAA8D}"/>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245389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F7FE-2D1A-5750-CCB5-80D384CFC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1CA4AE-B810-E2C9-526A-B1BAE4EF5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91ADA-BC0F-4A48-4336-24E061415909}"/>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5" name="Footer Placeholder 4">
            <a:extLst>
              <a:ext uri="{FF2B5EF4-FFF2-40B4-BE49-F238E27FC236}">
                <a16:creationId xmlns:a16="http://schemas.microsoft.com/office/drawing/2014/main" id="{8A5AAD1B-8359-2736-EA33-7B13016A0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43ADA-B3FC-B87E-F1E7-7869AB4EC9FC}"/>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122082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FC2D-6DD8-83CC-A1A8-FC8081C5B4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4E832-942B-E966-7FE4-0D3E49352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B1CE6-A346-52B5-2BDB-53A0752CFF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FB2D89-C39E-B29F-B671-49B8D396D08C}"/>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6" name="Footer Placeholder 5">
            <a:extLst>
              <a:ext uri="{FF2B5EF4-FFF2-40B4-BE49-F238E27FC236}">
                <a16:creationId xmlns:a16="http://schemas.microsoft.com/office/drawing/2014/main" id="{75223781-4A92-B478-4BEC-CE8D67113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B0ECB-0D3E-40DB-7961-B02E57A4CC56}"/>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347524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007D-8AD1-7677-7D77-118D8585F9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77C891-F36C-5840-7C82-63E26BA9B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75C89-0453-5D60-B5BD-105FAACF5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54D1FD-5DD8-4F83-4395-6D88BB1DD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079E4-FFDF-28C4-0D57-7C14D199C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6D8ED-DBA9-81C0-A4C5-1C914879A8C8}"/>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8" name="Footer Placeholder 7">
            <a:extLst>
              <a:ext uri="{FF2B5EF4-FFF2-40B4-BE49-F238E27FC236}">
                <a16:creationId xmlns:a16="http://schemas.microsoft.com/office/drawing/2014/main" id="{55364BEB-4B7B-9B0B-CD13-C9D9E525B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43A978-A792-A7E4-63CA-FEE78DDCF485}"/>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218044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0B2D-F2DD-FE91-471A-EC6169D970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D9DC6-899A-091B-0C20-364FA5A4422D}"/>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4" name="Footer Placeholder 3">
            <a:extLst>
              <a:ext uri="{FF2B5EF4-FFF2-40B4-BE49-F238E27FC236}">
                <a16:creationId xmlns:a16="http://schemas.microsoft.com/office/drawing/2014/main" id="{1BCC30A9-2626-98FB-52B2-356145FA01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5050D-E7DE-CD73-88DA-84DCBEF2F2E0}"/>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11240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6165E-A017-44A1-78F0-59E9AB56EAD3}"/>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3" name="Footer Placeholder 2">
            <a:extLst>
              <a:ext uri="{FF2B5EF4-FFF2-40B4-BE49-F238E27FC236}">
                <a16:creationId xmlns:a16="http://schemas.microsoft.com/office/drawing/2014/main" id="{7EF07D9E-834F-7879-DE3A-0F34D93625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A65E7-2AA5-3CA5-D9F0-4BF013BA2C5A}"/>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147520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2117-F834-7B1C-B380-48CA7B693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B3F03-D765-1FB9-08A9-8DBF7B94D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ED3A50-B55B-9ED1-E240-DED6CAEAD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0EB7C-69B3-ABBB-CD4C-9454BA13B8B3}"/>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6" name="Footer Placeholder 5">
            <a:extLst>
              <a:ext uri="{FF2B5EF4-FFF2-40B4-BE49-F238E27FC236}">
                <a16:creationId xmlns:a16="http://schemas.microsoft.com/office/drawing/2014/main" id="{9E9569B7-152C-A6CE-238E-3170373DF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9B57E-C92B-FE9E-578C-B12B2BEC78C7}"/>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150244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07D0-DFCD-933D-E829-1585E722A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D1C17-26B8-F4BC-DED8-AAB9363B9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019220-C68D-7433-8CE2-0AD60E9E9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329E14-4350-DB13-C1D5-2CF491CC2657}"/>
              </a:ext>
            </a:extLst>
          </p:cNvPr>
          <p:cNvSpPr>
            <a:spLocks noGrp="1"/>
          </p:cNvSpPr>
          <p:nvPr>
            <p:ph type="dt" sz="half" idx="10"/>
          </p:nvPr>
        </p:nvSpPr>
        <p:spPr/>
        <p:txBody>
          <a:bodyPr/>
          <a:lstStyle/>
          <a:p>
            <a:fld id="{E81B6768-7059-4045-8169-FC13D5381B12}" type="datetimeFigureOut">
              <a:rPr lang="en-US" smtClean="0"/>
              <a:t>11/10/2023</a:t>
            </a:fld>
            <a:endParaRPr lang="en-US"/>
          </a:p>
        </p:txBody>
      </p:sp>
      <p:sp>
        <p:nvSpPr>
          <p:cNvPr id="6" name="Footer Placeholder 5">
            <a:extLst>
              <a:ext uri="{FF2B5EF4-FFF2-40B4-BE49-F238E27FC236}">
                <a16:creationId xmlns:a16="http://schemas.microsoft.com/office/drawing/2014/main" id="{2B827F79-44E9-A6A4-E01F-4062A60CF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5D518-3530-02C1-0832-B2C2B86B2802}"/>
              </a:ext>
            </a:extLst>
          </p:cNvPr>
          <p:cNvSpPr>
            <a:spLocks noGrp="1"/>
          </p:cNvSpPr>
          <p:nvPr>
            <p:ph type="sldNum" sz="quarter" idx="12"/>
          </p:nvPr>
        </p:nvSpPr>
        <p:spPr/>
        <p:txBody>
          <a:bodyPr/>
          <a:lstStyle/>
          <a:p>
            <a:fld id="{7B3562A8-22B5-416E-858E-370B0F08D78C}" type="slidenum">
              <a:rPr lang="en-US" smtClean="0"/>
              <a:t>‹#›</a:t>
            </a:fld>
            <a:endParaRPr lang="en-US"/>
          </a:p>
        </p:txBody>
      </p:sp>
    </p:spTree>
    <p:extLst>
      <p:ext uri="{BB962C8B-B14F-4D97-AF65-F5344CB8AC3E}">
        <p14:creationId xmlns:p14="http://schemas.microsoft.com/office/powerpoint/2010/main" val="364182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214290-25DA-5C24-F488-088460DF8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4E56BB-B60F-AE5B-6E14-974ECC5CA2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B4904-2B54-7FBD-3B61-477576891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B6768-7059-4045-8169-FC13D5381B12}" type="datetimeFigureOut">
              <a:rPr lang="en-US" smtClean="0"/>
              <a:t>11/10/2023</a:t>
            </a:fld>
            <a:endParaRPr lang="en-US"/>
          </a:p>
        </p:txBody>
      </p:sp>
      <p:sp>
        <p:nvSpPr>
          <p:cNvPr id="5" name="Footer Placeholder 4">
            <a:extLst>
              <a:ext uri="{FF2B5EF4-FFF2-40B4-BE49-F238E27FC236}">
                <a16:creationId xmlns:a16="http://schemas.microsoft.com/office/drawing/2014/main" id="{C4175FAF-8A2E-47E1-526B-F385110E4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F796DF-01D5-F5C5-0DA9-5E36EAA3C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562A8-22B5-416E-858E-370B0F08D78C}" type="slidenum">
              <a:rPr lang="en-US" smtClean="0"/>
              <a:t>‹#›</a:t>
            </a:fld>
            <a:endParaRPr lang="en-US"/>
          </a:p>
        </p:txBody>
      </p:sp>
    </p:spTree>
    <p:extLst>
      <p:ext uri="{BB962C8B-B14F-4D97-AF65-F5344CB8AC3E}">
        <p14:creationId xmlns:p14="http://schemas.microsoft.com/office/powerpoint/2010/main" val="115419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drawsoft.com/er-diagram-exampl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paradigm.com/features/database-design-with-erd-tool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visual-paradigm.com/tutorials/erd-to-redshift.jsp" TargetMode="External"/><Relationship Id="rId4" Type="http://schemas.openxmlformats.org/officeDocument/2006/relationships/hyperlink" Target="https://aws.amazon.com/redshif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chdocs.broadcom.com/us/en/ca-mainframe-software/database-management/ca-idms/19-0/administrating/database-design/introduction-to-logical-design.html" TargetMode="External"/><Relationship Id="rId2" Type="http://schemas.openxmlformats.org/officeDocument/2006/relationships/hyperlink" Target="https://www.splunk.com/en_us/blog/learn/data-normaliz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3D80C6-E1E8-04E2-05A3-186E86643205}"/>
              </a:ext>
            </a:extLst>
          </p:cNvPr>
          <p:cNvPicPr>
            <a:picLocks noChangeAspect="1"/>
          </p:cNvPicPr>
          <p:nvPr/>
        </p:nvPicPr>
        <p:blipFill rotWithShape="1">
          <a:blip r:embed="rId2">
            <a:alphaModFix amt="50000"/>
          </a:blip>
          <a:srcRect l="2266" r="84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234A8177-CC4A-1EFF-2ACF-F37E92167786}"/>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Module 1 Lecture </a:t>
            </a:r>
          </a:p>
        </p:txBody>
      </p:sp>
      <p:sp>
        <p:nvSpPr>
          <p:cNvPr id="3" name="Subtitle 2">
            <a:extLst>
              <a:ext uri="{FF2B5EF4-FFF2-40B4-BE49-F238E27FC236}">
                <a16:creationId xmlns:a16="http://schemas.microsoft.com/office/drawing/2014/main" id="{F77606AC-2A0A-F1A0-49BA-3E0B89322773}"/>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Dr. Steward Huang</a:t>
            </a:r>
          </a:p>
        </p:txBody>
      </p:sp>
    </p:spTree>
    <p:extLst>
      <p:ext uri="{BB962C8B-B14F-4D97-AF65-F5344CB8AC3E}">
        <p14:creationId xmlns:p14="http://schemas.microsoft.com/office/powerpoint/2010/main" val="24905240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22DA-D847-3271-A624-B1399C4F3F30}"/>
              </a:ext>
            </a:extLst>
          </p:cNvPr>
          <p:cNvSpPr>
            <a:spLocks noGrp="1"/>
          </p:cNvSpPr>
          <p:nvPr>
            <p:ph type="title"/>
          </p:nvPr>
        </p:nvSpPr>
        <p:spPr/>
        <p:txBody>
          <a:bodyPr/>
          <a:lstStyle/>
          <a:p>
            <a:r>
              <a:rPr lang="en-US" b="0" i="0" dirty="0">
                <a:effectLst/>
                <a:latin typeface="Söhne"/>
              </a:rPr>
              <a:t>Chapter 11: "Logical Database Design"</a:t>
            </a:r>
            <a:br>
              <a:rPr lang="en-US" b="0" i="0" dirty="0">
                <a:solidFill>
                  <a:srgbClr val="D1D5DB"/>
                </a:solidFill>
                <a:effectLst/>
                <a:latin typeface="Söhne"/>
              </a:rPr>
            </a:br>
            <a:endParaRPr lang="en-US" dirty="0"/>
          </a:p>
        </p:txBody>
      </p:sp>
      <p:sp>
        <p:nvSpPr>
          <p:cNvPr id="3" name="Content Placeholder 2">
            <a:extLst>
              <a:ext uri="{FF2B5EF4-FFF2-40B4-BE49-F238E27FC236}">
                <a16:creationId xmlns:a16="http://schemas.microsoft.com/office/drawing/2014/main" id="{96D5D761-62E7-5316-5331-0EF2E7237940}"/>
              </a:ext>
            </a:extLst>
          </p:cNvPr>
          <p:cNvSpPr>
            <a:spLocks noGrp="1"/>
          </p:cNvSpPr>
          <p:nvPr>
            <p:ph idx="1"/>
          </p:nvPr>
        </p:nvSpPr>
        <p:spPr/>
        <p:txBody>
          <a:bodyPr/>
          <a:lstStyle/>
          <a:p>
            <a:r>
              <a:rPr lang="en-US" b="0" i="0" dirty="0">
                <a:effectLst/>
                <a:latin typeface="Söhne"/>
              </a:rPr>
              <a:t>Summary: Chapter 11 focuses on logical database design, which involves converting conceptual models into normalized logical data models. It explains the importance of normalization and introduces various normal forms. It also emphasizes the use of ERDs in mapping conceptual models to logical models and highlights the iterative</a:t>
            </a:r>
            <a:endParaRPr lang="en-US" dirty="0"/>
          </a:p>
        </p:txBody>
      </p:sp>
    </p:spTree>
    <p:extLst>
      <p:ext uri="{BB962C8B-B14F-4D97-AF65-F5344CB8AC3E}">
        <p14:creationId xmlns:p14="http://schemas.microsoft.com/office/powerpoint/2010/main" val="358396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781A-C2AD-EF1D-8E14-16D3F8F067CF}"/>
              </a:ext>
            </a:extLst>
          </p:cNvPr>
          <p:cNvSpPr>
            <a:spLocks noGrp="1"/>
          </p:cNvSpPr>
          <p:nvPr>
            <p:ph type="title"/>
          </p:nvPr>
        </p:nvSpPr>
        <p:spPr/>
        <p:txBody>
          <a:bodyPr/>
          <a:lstStyle/>
          <a:p>
            <a:r>
              <a:rPr lang="en-US" b="0" i="0" dirty="0">
                <a:effectLst/>
                <a:latin typeface="Söhne"/>
              </a:rPr>
              <a:t>Chapter 12: "Physical Database Design"</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5BA2C7A3-FF15-FAF2-81CE-29715CC3BE93}"/>
              </a:ext>
            </a:extLst>
          </p:cNvPr>
          <p:cNvSpPr>
            <a:spLocks noGrp="1"/>
          </p:cNvSpPr>
          <p:nvPr>
            <p:ph idx="1"/>
          </p:nvPr>
        </p:nvSpPr>
        <p:spPr/>
        <p:txBody>
          <a:bodyPr>
            <a:normAutofit fontScale="62500" lnSpcReduction="20000"/>
          </a:bodyPr>
          <a:lstStyle/>
          <a:p>
            <a:pPr algn="l"/>
            <a:r>
              <a:rPr lang="en-US" b="0" i="0" dirty="0">
                <a:effectLst/>
                <a:latin typeface="Söhne"/>
              </a:rPr>
              <a:t>Key Points:</a:t>
            </a:r>
          </a:p>
          <a:p>
            <a:pPr algn="l">
              <a:buFont typeface="+mj-lt"/>
              <a:buAutoNum type="arabicPeriod"/>
            </a:pPr>
            <a:r>
              <a:rPr lang="en-US" b="0" i="0" dirty="0">
                <a:effectLst/>
                <a:latin typeface="Söhne"/>
              </a:rPr>
              <a:t>Introduction to Physical Database Design</a:t>
            </a:r>
          </a:p>
          <a:p>
            <a:pPr marL="742950" lvl="1" indent="-285750" algn="l">
              <a:buFont typeface="+mj-lt"/>
              <a:buAutoNum type="arabicPeriod"/>
            </a:pPr>
            <a:r>
              <a:rPr lang="en-US" b="0" i="0" dirty="0">
                <a:effectLst/>
                <a:latin typeface="Söhne"/>
              </a:rPr>
              <a:t>Understanding the purpose and goals of physical database design</a:t>
            </a:r>
          </a:p>
          <a:p>
            <a:pPr marL="742950" lvl="1" indent="-285750" algn="l">
              <a:buFont typeface="+mj-lt"/>
              <a:buAutoNum type="arabicPeriod"/>
            </a:pPr>
            <a:r>
              <a:rPr lang="en-US" b="0" i="0" dirty="0">
                <a:effectLst/>
                <a:latin typeface="Söhne"/>
              </a:rPr>
              <a:t>Differentiating physical design from logical design</a:t>
            </a:r>
          </a:p>
          <a:p>
            <a:pPr algn="l">
              <a:buFont typeface="+mj-lt"/>
              <a:buAutoNum type="arabicPeriod"/>
            </a:pPr>
            <a:r>
              <a:rPr lang="en-US" b="0" i="0" dirty="0">
                <a:effectLst/>
                <a:latin typeface="Söhne"/>
              </a:rPr>
              <a:t>Performance Considerations</a:t>
            </a:r>
          </a:p>
          <a:p>
            <a:pPr marL="742950" lvl="1" indent="-285750" algn="l">
              <a:buFont typeface="+mj-lt"/>
              <a:buAutoNum type="arabicPeriod"/>
            </a:pPr>
            <a:r>
              <a:rPr lang="en-US" b="0" i="0" dirty="0">
                <a:effectLst/>
                <a:latin typeface="Söhne"/>
              </a:rPr>
              <a:t>Considering performance factors in physical database design (e.g., query optimization, indexing, partitioning)</a:t>
            </a:r>
          </a:p>
          <a:p>
            <a:pPr marL="742950" lvl="1" indent="-285750" algn="l">
              <a:buFont typeface="+mj-lt"/>
              <a:buAutoNum type="arabicPeriod"/>
            </a:pPr>
            <a:r>
              <a:rPr lang="en-US" b="0" i="0" dirty="0">
                <a:effectLst/>
                <a:latin typeface="Söhne"/>
              </a:rPr>
              <a:t>Optimizing database design for efficient data retrieval and manipulation</a:t>
            </a:r>
          </a:p>
          <a:p>
            <a:pPr algn="l">
              <a:buFont typeface="+mj-lt"/>
              <a:buAutoNum type="arabicPeriod"/>
            </a:pPr>
            <a:r>
              <a:rPr lang="en-US" b="0" i="0" dirty="0">
                <a:effectLst/>
                <a:latin typeface="Söhne"/>
              </a:rPr>
              <a:t>Data Storage and Organization</a:t>
            </a:r>
          </a:p>
          <a:p>
            <a:pPr marL="742950" lvl="1" indent="-285750" algn="l">
              <a:buFont typeface="+mj-lt"/>
              <a:buAutoNum type="arabicPeriod"/>
            </a:pPr>
            <a:r>
              <a:rPr lang="en-US" b="0" i="0" dirty="0">
                <a:effectLst/>
                <a:latin typeface="Söhne"/>
              </a:rPr>
              <a:t>Selecting appropriate data storage structures (e.g., tables, indexes, views)</a:t>
            </a:r>
          </a:p>
          <a:p>
            <a:pPr marL="742950" lvl="1" indent="-285750" algn="l">
              <a:buFont typeface="+mj-lt"/>
              <a:buAutoNum type="arabicPeriod"/>
            </a:pPr>
            <a:r>
              <a:rPr lang="en-US" b="0" i="0" dirty="0">
                <a:effectLst/>
                <a:latin typeface="Söhne"/>
              </a:rPr>
              <a:t>Organizing data effectively for storage and retrieval efficiency</a:t>
            </a:r>
          </a:p>
          <a:p>
            <a:pPr algn="l">
              <a:buFont typeface="+mj-lt"/>
              <a:buAutoNum type="arabicPeriod"/>
            </a:pPr>
            <a:r>
              <a:rPr lang="en-US" b="0" i="0" dirty="0">
                <a:effectLst/>
                <a:latin typeface="Söhne"/>
              </a:rPr>
              <a:t>Security and Integrity</a:t>
            </a:r>
          </a:p>
          <a:p>
            <a:pPr marL="742950" lvl="1" indent="-285750" algn="l">
              <a:buFont typeface="+mj-lt"/>
              <a:buAutoNum type="arabicPeriod"/>
            </a:pPr>
            <a:r>
              <a:rPr lang="en-US" b="0" i="0" dirty="0">
                <a:effectLst/>
                <a:latin typeface="Söhne"/>
              </a:rPr>
              <a:t>Incorporating security measures into the physical design (e.g., access controls, encryption)</a:t>
            </a:r>
          </a:p>
          <a:p>
            <a:pPr marL="742950" lvl="1" indent="-285750" algn="l">
              <a:buFont typeface="+mj-lt"/>
              <a:buAutoNum type="arabicPeriod"/>
            </a:pPr>
            <a:r>
              <a:rPr lang="en-US" b="0" i="0" dirty="0">
                <a:effectLst/>
                <a:latin typeface="Söhne"/>
              </a:rPr>
              <a:t>Ensuring data integrity through constraints, triggers, and validation rules</a:t>
            </a:r>
          </a:p>
          <a:p>
            <a:pPr algn="l">
              <a:buFont typeface="+mj-lt"/>
              <a:buAutoNum type="arabicPeriod"/>
            </a:pPr>
            <a:r>
              <a:rPr lang="en-US" b="0" i="0" dirty="0">
                <a:effectLst/>
                <a:latin typeface="Söhne"/>
              </a:rPr>
              <a:t>Scalability and Maintenance</a:t>
            </a:r>
          </a:p>
          <a:p>
            <a:pPr marL="742950" lvl="1" indent="-285750" algn="l">
              <a:buFont typeface="+mj-lt"/>
              <a:buAutoNum type="arabicPeriod"/>
            </a:pPr>
            <a:r>
              <a:rPr lang="en-US" b="0" i="0" dirty="0">
                <a:effectLst/>
                <a:latin typeface="Söhne"/>
              </a:rPr>
              <a:t>Designing for scalability to handle increasing data volumes and user loads</a:t>
            </a:r>
          </a:p>
          <a:p>
            <a:pPr marL="742950" lvl="1" indent="-285750" algn="l">
              <a:buFont typeface="+mj-lt"/>
              <a:buAutoNum type="arabicPeriod"/>
            </a:pPr>
            <a:r>
              <a:rPr lang="en-US" b="0" i="0" dirty="0">
                <a:effectLst/>
                <a:latin typeface="Söhne"/>
              </a:rPr>
              <a:t>Considering maintenance aspects, such as backup and recovery, data archiving, and system monitoring</a:t>
            </a:r>
          </a:p>
          <a:p>
            <a:endParaRPr lang="en-US" dirty="0"/>
          </a:p>
        </p:txBody>
      </p:sp>
    </p:spTree>
    <p:extLst>
      <p:ext uri="{BB962C8B-B14F-4D97-AF65-F5344CB8AC3E}">
        <p14:creationId xmlns:p14="http://schemas.microsoft.com/office/powerpoint/2010/main" val="185791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A079-683E-DD09-AF11-42B690684EDD}"/>
              </a:ext>
            </a:extLst>
          </p:cNvPr>
          <p:cNvSpPr>
            <a:spLocks noGrp="1"/>
          </p:cNvSpPr>
          <p:nvPr>
            <p:ph type="title"/>
          </p:nvPr>
        </p:nvSpPr>
        <p:spPr/>
        <p:txBody>
          <a:bodyPr/>
          <a:lstStyle/>
          <a:p>
            <a:r>
              <a:rPr lang="en-US" b="0" i="0" dirty="0">
                <a:effectLst/>
                <a:latin typeface="Söhne"/>
              </a:rPr>
              <a:t>Chapter 12: "Physical Database Design"</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46291803-D80E-1EC7-39B2-F5D27693E362}"/>
              </a:ext>
            </a:extLst>
          </p:cNvPr>
          <p:cNvSpPr>
            <a:spLocks noGrp="1"/>
          </p:cNvSpPr>
          <p:nvPr>
            <p:ph idx="1"/>
          </p:nvPr>
        </p:nvSpPr>
        <p:spPr/>
        <p:txBody>
          <a:bodyPr/>
          <a:lstStyle/>
          <a:p>
            <a:r>
              <a:rPr lang="en-US" b="0" i="0" dirty="0">
                <a:effectLst/>
                <a:latin typeface="Söhne"/>
              </a:rPr>
              <a:t>Summary: Chapter 12 delves into the process of physical database design, which focuses on translating the logical data model into an actual physical database implementation. It highlights the importance of performance optimization, data storage and organization, security and integrity measures, as well as scalability and maintenance considerations.</a:t>
            </a:r>
            <a:endParaRPr lang="en-US" dirty="0"/>
          </a:p>
        </p:txBody>
      </p:sp>
    </p:spTree>
    <p:extLst>
      <p:ext uri="{BB962C8B-B14F-4D97-AF65-F5344CB8AC3E}">
        <p14:creationId xmlns:p14="http://schemas.microsoft.com/office/powerpoint/2010/main" val="126248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2535-84CD-CC74-D218-17B56EE791F9}"/>
              </a:ext>
            </a:extLst>
          </p:cNvPr>
          <p:cNvSpPr>
            <a:spLocks noGrp="1"/>
          </p:cNvSpPr>
          <p:nvPr>
            <p:ph type="title"/>
          </p:nvPr>
        </p:nvSpPr>
        <p:spPr/>
        <p:txBody>
          <a:bodyPr/>
          <a:lstStyle/>
          <a:p>
            <a:r>
              <a:rPr lang="en-US" b="0" i="0" dirty="0">
                <a:effectLst/>
                <a:latin typeface="Söhne"/>
              </a:rPr>
              <a:t>Chapter 13: "Advanced Normalization"</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069F6F21-3BC9-04AA-7CF4-460D5C8202CD}"/>
              </a:ext>
            </a:extLst>
          </p:cNvPr>
          <p:cNvSpPr>
            <a:spLocks noGrp="1"/>
          </p:cNvSpPr>
          <p:nvPr>
            <p:ph idx="1"/>
          </p:nvPr>
        </p:nvSpPr>
        <p:spPr/>
        <p:txBody>
          <a:bodyPr>
            <a:normAutofit fontScale="62500" lnSpcReduction="20000"/>
          </a:bodyPr>
          <a:lstStyle/>
          <a:p>
            <a:pPr algn="l"/>
            <a:r>
              <a:rPr lang="en-US" b="0" i="0" dirty="0">
                <a:effectLst/>
                <a:latin typeface="Söhne"/>
              </a:rPr>
              <a:t>Key Points:</a:t>
            </a:r>
          </a:p>
          <a:p>
            <a:pPr algn="l">
              <a:buFont typeface="+mj-lt"/>
              <a:buAutoNum type="arabicPeriod"/>
            </a:pPr>
            <a:r>
              <a:rPr lang="en-US" b="0" i="0" dirty="0">
                <a:effectLst/>
                <a:latin typeface="Söhne"/>
              </a:rPr>
              <a:t>Overview of Advanced Normalization Forms</a:t>
            </a:r>
          </a:p>
          <a:p>
            <a:pPr marL="742950" lvl="1" indent="-285750" algn="l">
              <a:buFont typeface="+mj-lt"/>
              <a:buAutoNum type="arabicPeriod"/>
            </a:pPr>
            <a:r>
              <a:rPr lang="en-US" b="0" i="0" dirty="0">
                <a:effectLst/>
                <a:latin typeface="Söhne"/>
              </a:rPr>
              <a:t>Introducing advanced normalization forms beyond 3NF (e.g., 4NF, 5NF)</a:t>
            </a:r>
          </a:p>
          <a:p>
            <a:pPr marL="742950" lvl="1" indent="-285750" algn="l">
              <a:buFont typeface="+mj-lt"/>
              <a:buAutoNum type="arabicPeriod"/>
            </a:pPr>
            <a:r>
              <a:rPr lang="en-US" b="0" i="0" dirty="0">
                <a:effectLst/>
                <a:latin typeface="Söhne"/>
              </a:rPr>
              <a:t>Understanding the benefits and use cases for advanced normalization</a:t>
            </a:r>
          </a:p>
          <a:p>
            <a:pPr algn="l">
              <a:buFont typeface="+mj-lt"/>
              <a:buAutoNum type="arabicPeriod"/>
            </a:pPr>
            <a:r>
              <a:rPr lang="en-US" b="0" i="0" dirty="0">
                <a:effectLst/>
                <a:latin typeface="Söhne"/>
              </a:rPr>
              <a:t>Fourth Normal Form (4NF)</a:t>
            </a:r>
          </a:p>
          <a:p>
            <a:pPr marL="742950" lvl="1" indent="-285750" algn="l">
              <a:buFont typeface="+mj-lt"/>
              <a:buAutoNum type="arabicPeriod"/>
            </a:pPr>
            <a:r>
              <a:rPr lang="en-US" b="0" i="0" dirty="0">
                <a:effectLst/>
                <a:latin typeface="Söhne"/>
              </a:rPr>
              <a:t>Exploring the concept of multivalued dependencies and the need for 4NF</a:t>
            </a:r>
          </a:p>
          <a:p>
            <a:pPr marL="742950" lvl="1" indent="-285750" algn="l">
              <a:buFont typeface="+mj-lt"/>
              <a:buAutoNum type="arabicPeriod"/>
            </a:pPr>
            <a:r>
              <a:rPr lang="en-US" b="0" i="0" dirty="0">
                <a:effectLst/>
                <a:latin typeface="Söhne"/>
              </a:rPr>
              <a:t>Demonstrating the process of achieving 4NF through decomposition and restructuring</a:t>
            </a:r>
          </a:p>
          <a:p>
            <a:pPr algn="l">
              <a:buFont typeface="+mj-lt"/>
              <a:buAutoNum type="arabicPeriod"/>
            </a:pPr>
            <a:r>
              <a:rPr lang="en-US" b="0" i="0" dirty="0">
                <a:effectLst/>
                <a:latin typeface="Söhne"/>
              </a:rPr>
              <a:t>Fifth Normal Form (5NF)</a:t>
            </a:r>
          </a:p>
          <a:p>
            <a:pPr marL="742950" lvl="1" indent="-285750" algn="l">
              <a:buFont typeface="+mj-lt"/>
              <a:buAutoNum type="arabicPeriod"/>
            </a:pPr>
            <a:r>
              <a:rPr lang="en-US" b="0" i="0" dirty="0">
                <a:effectLst/>
                <a:latin typeface="Söhne"/>
              </a:rPr>
              <a:t>Understanding the concept of join dependencies and the need for 5NF</a:t>
            </a:r>
          </a:p>
          <a:p>
            <a:pPr marL="742950" lvl="1" indent="-285750" algn="l">
              <a:buFont typeface="+mj-lt"/>
              <a:buAutoNum type="arabicPeriod"/>
            </a:pPr>
            <a:r>
              <a:rPr lang="en-US" b="0" i="0" dirty="0">
                <a:effectLst/>
                <a:latin typeface="Söhne"/>
              </a:rPr>
              <a:t>Applying the principles of 5NF to eliminate redundancies and improve data integrity</a:t>
            </a:r>
          </a:p>
          <a:p>
            <a:pPr algn="l">
              <a:buFont typeface="+mj-lt"/>
              <a:buAutoNum type="arabicPeriod"/>
            </a:pPr>
            <a:r>
              <a:rPr lang="en-US" b="0" i="0" dirty="0">
                <a:effectLst/>
                <a:latin typeface="Söhne"/>
              </a:rPr>
              <a:t>Advanced Normalization Challenges</a:t>
            </a:r>
          </a:p>
          <a:p>
            <a:pPr marL="742950" lvl="1" indent="-285750" algn="l">
              <a:buFont typeface="+mj-lt"/>
              <a:buAutoNum type="arabicPeriod"/>
            </a:pPr>
            <a:r>
              <a:rPr lang="en-US" b="0" i="0" dirty="0">
                <a:effectLst/>
                <a:latin typeface="Söhne"/>
              </a:rPr>
              <a:t>Discussing challenges and considerations in achieving advanced normalization forms</a:t>
            </a:r>
          </a:p>
          <a:p>
            <a:pPr marL="742950" lvl="1" indent="-285750" algn="l">
              <a:buFont typeface="+mj-lt"/>
              <a:buAutoNum type="arabicPeriod"/>
            </a:pPr>
            <a:r>
              <a:rPr lang="en-US" b="0" i="0" dirty="0">
                <a:effectLst/>
                <a:latin typeface="Söhne"/>
              </a:rPr>
              <a:t>Balancing normalization with performance, complexity, and practicality</a:t>
            </a:r>
          </a:p>
          <a:p>
            <a:pPr algn="l">
              <a:buFont typeface="+mj-lt"/>
              <a:buAutoNum type="arabicPeriod"/>
            </a:pPr>
            <a:r>
              <a:rPr lang="en-US" b="0" i="0" dirty="0">
                <a:effectLst/>
                <a:latin typeface="Söhne"/>
              </a:rPr>
              <a:t>Evaluating Normalization Choices</a:t>
            </a:r>
          </a:p>
          <a:p>
            <a:pPr marL="742950" lvl="1" indent="-285750" algn="l">
              <a:buFont typeface="+mj-lt"/>
              <a:buAutoNum type="arabicPeriod"/>
            </a:pPr>
            <a:r>
              <a:rPr lang="en-US" b="0" i="0" dirty="0">
                <a:effectLst/>
                <a:latin typeface="Söhne"/>
              </a:rPr>
              <a:t>Assessing the trade-offs between different normalization levels and their implications</a:t>
            </a:r>
          </a:p>
          <a:p>
            <a:pPr marL="742950" lvl="1" indent="-285750" algn="l">
              <a:buFont typeface="+mj-lt"/>
              <a:buAutoNum type="arabicPeriod"/>
            </a:pPr>
            <a:r>
              <a:rPr lang="en-US" b="0" i="0" dirty="0">
                <a:effectLst/>
                <a:latin typeface="Söhne"/>
              </a:rPr>
              <a:t>Considering the specific requirements of the database system and the intended usage scenarios</a:t>
            </a:r>
          </a:p>
          <a:p>
            <a:endParaRPr lang="en-US" dirty="0"/>
          </a:p>
        </p:txBody>
      </p:sp>
    </p:spTree>
    <p:extLst>
      <p:ext uri="{BB962C8B-B14F-4D97-AF65-F5344CB8AC3E}">
        <p14:creationId xmlns:p14="http://schemas.microsoft.com/office/powerpoint/2010/main" val="301381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4E24-8CA9-FD51-90DE-D953AC9C0237}"/>
              </a:ext>
            </a:extLst>
          </p:cNvPr>
          <p:cNvSpPr>
            <a:spLocks noGrp="1"/>
          </p:cNvSpPr>
          <p:nvPr>
            <p:ph type="title"/>
          </p:nvPr>
        </p:nvSpPr>
        <p:spPr/>
        <p:txBody>
          <a:bodyPr/>
          <a:lstStyle/>
          <a:p>
            <a:r>
              <a:rPr lang="en-US" b="0" i="0" dirty="0">
                <a:effectLst/>
                <a:latin typeface="Söhne"/>
              </a:rPr>
              <a:t>Chapter 13: "Advanced Normalization"</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8B240F58-AA4E-0ABB-7033-CD72081BFFBF}"/>
              </a:ext>
            </a:extLst>
          </p:cNvPr>
          <p:cNvSpPr>
            <a:spLocks noGrp="1"/>
          </p:cNvSpPr>
          <p:nvPr>
            <p:ph idx="1"/>
          </p:nvPr>
        </p:nvSpPr>
        <p:spPr/>
        <p:txBody>
          <a:bodyPr/>
          <a:lstStyle/>
          <a:p>
            <a:r>
              <a:rPr lang="en-US" b="0" i="0" dirty="0">
                <a:effectLst/>
                <a:latin typeface="Söhne"/>
              </a:rPr>
              <a:t>Summary: Chapter 13 delves into advanced normalization techniques beyond the traditional 3NF. It introduces 4NF and 5NF, explaining their significance and providing examples of achieving these higher normal forms. It also discusses the challenges and considerations involved in advanced normalization and emphasizes the importance of evaluating normalization choices based on the specific database system and usage requirements.</a:t>
            </a:r>
            <a:endParaRPr lang="en-US" dirty="0"/>
          </a:p>
        </p:txBody>
      </p:sp>
    </p:spTree>
    <p:extLst>
      <p:ext uri="{BB962C8B-B14F-4D97-AF65-F5344CB8AC3E}">
        <p14:creationId xmlns:p14="http://schemas.microsoft.com/office/powerpoint/2010/main" val="101539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7536-73E5-C441-A1DB-65362D3F40B3}"/>
              </a:ext>
            </a:extLst>
          </p:cNvPr>
          <p:cNvSpPr>
            <a:spLocks noGrp="1"/>
          </p:cNvSpPr>
          <p:nvPr>
            <p:ph type="title"/>
          </p:nvPr>
        </p:nvSpPr>
        <p:spPr/>
        <p:txBody>
          <a:bodyPr/>
          <a:lstStyle/>
          <a:p>
            <a:r>
              <a:rPr lang="en-US" b="0" i="0" dirty="0">
                <a:effectLst/>
                <a:latin typeface="Söhne"/>
              </a:rPr>
              <a:t>Predictive analysis, prescriptive analysis, and descriptive analysis</a:t>
            </a:r>
            <a:endParaRPr lang="en-US" dirty="0"/>
          </a:p>
        </p:txBody>
      </p:sp>
      <p:sp>
        <p:nvSpPr>
          <p:cNvPr id="3" name="Content Placeholder 2">
            <a:extLst>
              <a:ext uri="{FF2B5EF4-FFF2-40B4-BE49-F238E27FC236}">
                <a16:creationId xmlns:a16="http://schemas.microsoft.com/office/drawing/2014/main" id="{35A78283-2E8D-D139-0AAB-872E37F2ADD3}"/>
              </a:ext>
            </a:extLst>
          </p:cNvPr>
          <p:cNvSpPr>
            <a:spLocks noGrp="1"/>
          </p:cNvSpPr>
          <p:nvPr>
            <p:ph idx="1"/>
          </p:nvPr>
        </p:nvSpPr>
        <p:spPr>
          <a:xfrm>
            <a:off x="838200" y="1825624"/>
            <a:ext cx="10515600" cy="4706389"/>
          </a:xfrm>
        </p:spPr>
        <p:txBody>
          <a:bodyPr>
            <a:normAutofit fontScale="92500"/>
          </a:bodyPr>
          <a:lstStyle/>
          <a:p>
            <a:pPr algn="l"/>
            <a:r>
              <a:rPr lang="en-US" sz="1400" b="0" i="0" dirty="0">
                <a:effectLst/>
                <a:latin typeface="Söhne"/>
              </a:rPr>
              <a:t>Predictive analysis, prescriptive analysis, and descriptive analysis are three distinct types of data analysis techniques that serve different purposes. Here's a comparison of these three approaches:</a:t>
            </a:r>
          </a:p>
          <a:p>
            <a:pPr algn="l">
              <a:buFont typeface="+mj-lt"/>
              <a:buAutoNum type="arabicPeriod"/>
            </a:pPr>
            <a:r>
              <a:rPr lang="en-US" sz="1400" b="0" i="0" dirty="0">
                <a:effectLst/>
                <a:latin typeface="Söhne"/>
              </a:rPr>
              <a:t>Descriptive Analysis: Descriptive analysis focuses on summarizing and visualizing historical data to gain insights into past events and understand what has happened. It involves organizing and presenting data in a meaningful way, such as through tables, charts, and graphs. Descriptive analysis answers questions like "What happened?" and "What are the key trends and patterns in the data?" It provides a retrospective view and helps in understanding the current state of affairs.</a:t>
            </a:r>
          </a:p>
          <a:p>
            <a:pPr algn="l"/>
            <a:r>
              <a:rPr lang="en-US" sz="1400" b="0" i="0" dirty="0">
                <a:effectLst/>
                <a:latin typeface="Söhne"/>
              </a:rPr>
              <a:t>Example: Generating a report that shows sales figures by region and product category for the past year.</a:t>
            </a:r>
          </a:p>
          <a:p>
            <a:pPr algn="l">
              <a:buFont typeface="+mj-lt"/>
              <a:buAutoNum type="arabicPeriod" startAt="2"/>
            </a:pPr>
            <a:r>
              <a:rPr lang="en-US" sz="1400" b="0" i="0" dirty="0">
                <a:effectLst/>
                <a:latin typeface="Söhne"/>
              </a:rPr>
              <a:t>Predictive Analysis: Predictive analysis involves analyzing historical data and applying statistical and machine learning techniques to make predictions or forecasts about future events or outcomes. It uses patterns and relationships identified in the data to estimate likely future scenarios. Predictive analysis answers questions like "What is likely to happen?" and "What are the potential future outcomes?" It helps in decision-making by providing insights into future trends and allowing proactive actions.</a:t>
            </a:r>
          </a:p>
          <a:p>
            <a:pPr algn="l"/>
            <a:r>
              <a:rPr lang="en-US" sz="1400" b="0" i="0" dirty="0">
                <a:effectLst/>
                <a:latin typeface="Söhne"/>
              </a:rPr>
              <a:t>Example: Using historical sales data, market trends, and customer demographics to predict future demand for a product and optimize inventory levels.</a:t>
            </a:r>
          </a:p>
          <a:p>
            <a:pPr algn="l">
              <a:buFont typeface="+mj-lt"/>
              <a:buAutoNum type="arabicPeriod" startAt="3"/>
            </a:pPr>
            <a:r>
              <a:rPr lang="en-US" sz="1400" b="0" i="0" dirty="0">
                <a:effectLst/>
                <a:latin typeface="Söhne"/>
              </a:rPr>
              <a:t>Prescriptive Analysis: Prescriptive analysis goes beyond descriptive and predictive analysis by providing recommendations or actions to optimize decision-making. It uses advanced analytics techniques, optimization algorithms, and simulations to determine the best course of action based on specific goals, constraints, and available resources. Prescriptive analysis answers questions like "What should be done?" and "What actions should be taken to achieve a desired outcome?" It provides actionable insights and helps in identifying the best strategies for achieving desired outcomes.</a:t>
            </a:r>
          </a:p>
          <a:p>
            <a:pPr algn="l"/>
            <a:r>
              <a:rPr lang="en-US" sz="1400" b="0" i="0" dirty="0">
                <a:effectLst/>
                <a:latin typeface="Söhne"/>
              </a:rPr>
              <a:t>Example: Optimizing production scheduling and resource allocation to maximize efficiency and minimize costs while meeting customer demand.</a:t>
            </a:r>
          </a:p>
          <a:p>
            <a:pPr algn="l"/>
            <a:r>
              <a:rPr lang="en-US" sz="1400" b="0" i="0" dirty="0">
                <a:effectLst/>
                <a:latin typeface="Söhne"/>
              </a:rPr>
              <a:t>In summary, descriptive analysis focuses on historical data and describes what has happened, predictive analysis uses historical data to make predictions about the future, and prescriptive analysis recommends optimal actions to achieve desired outcomes. These three types of analysis are complementary and often used together to gain a comprehensive understanding of data, make informed decisions, and drive business success.</a:t>
            </a:r>
          </a:p>
          <a:p>
            <a:endParaRPr lang="en-US" sz="1400" dirty="0"/>
          </a:p>
        </p:txBody>
      </p:sp>
    </p:spTree>
    <p:extLst>
      <p:ext uri="{BB962C8B-B14F-4D97-AF65-F5344CB8AC3E}">
        <p14:creationId xmlns:p14="http://schemas.microsoft.com/office/powerpoint/2010/main" val="1687423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6DCC2-655C-3E6F-5DAE-12DC5001559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Modern Tools for Predictive Analysis</a:t>
            </a:r>
          </a:p>
        </p:txBody>
      </p:sp>
      <p:sp>
        <p:nvSpPr>
          <p:cNvPr id="25" name="Content Placeholder 2">
            <a:extLst>
              <a:ext uri="{FF2B5EF4-FFF2-40B4-BE49-F238E27FC236}">
                <a16:creationId xmlns:a16="http://schemas.microsoft.com/office/drawing/2014/main" id="{5CC48D6B-20AC-FA6D-14B2-AE61ACEB94AC}"/>
              </a:ext>
            </a:extLst>
          </p:cNvPr>
          <p:cNvSpPr>
            <a:spLocks noGrp="1"/>
          </p:cNvSpPr>
          <p:nvPr>
            <p:ph idx="1"/>
          </p:nvPr>
        </p:nvSpPr>
        <p:spPr>
          <a:xfrm>
            <a:off x="459350" y="1622745"/>
            <a:ext cx="11517405" cy="5235255"/>
          </a:xfrm>
        </p:spPr>
        <p:txBody>
          <a:bodyPr anchor="ctr">
            <a:noAutofit/>
          </a:bodyPr>
          <a:lstStyle/>
          <a:p>
            <a:r>
              <a:rPr lang="en-US" sz="1200" b="0" i="0" dirty="0">
                <a:effectLst/>
                <a:latin typeface="Söhne"/>
              </a:rPr>
              <a:t>Here are some modern tools commonly used for predictive analysis:</a:t>
            </a:r>
          </a:p>
          <a:p>
            <a:pPr>
              <a:buFont typeface="+mj-lt"/>
              <a:buAutoNum type="arabicPeriod"/>
            </a:pPr>
            <a:r>
              <a:rPr lang="en-US" sz="1200" b="0" i="0" dirty="0">
                <a:effectLst/>
                <a:latin typeface="Söhne"/>
              </a:rPr>
              <a:t>Python: Python is a popular programming language for data analysis and has several libraries that are widely used for predictive analytics, such as scikit-learn, TensorFlow, and </a:t>
            </a:r>
            <a:r>
              <a:rPr lang="en-US" sz="1200" b="0" i="0" dirty="0" err="1">
                <a:effectLst/>
                <a:latin typeface="Söhne"/>
              </a:rPr>
              <a:t>Keras</a:t>
            </a:r>
            <a:r>
              <a:rPr lang="en-US" sz="1200" b="0" i="0" dirty="0">
                <a:effectLst/>
                <a:latin typeface="Söhne"/>
              </a:rPr>
              <a:t>.</a:t>
            </a:r>
          </a:p>
          <a:p>
            <a:pPr>
              <a:buFont typeface="+mj-lt"/>
              <a:buAutoNum type="arabicPeriod"/>
            </a:pPr>
            <a:r>
              <a:rPr lang="en-US" sz="1200" b="0" i="0" dirty="0">
                <a:effectLst/>
                <a:latin typeface="Söhne"/>
              </a:rPr>
              <a:t>R: R is another widely used programming language for statistical analysis and predictive modeling. It has a vast collection of packages specifically designed for data analysis and machine learning, such as caret, </a:t>
            </a:r>
            <a:r>
              <a:rPr lang="en-US" sz="1200" b="0" i="0" dirty="0" err="1">
                <a:effectLst/>
                <a:latin typeface="Söhne"/>
              </a:rPr>
              <a:t>randomForest</a:t>
            </a:r>
            <a:r>
              <a:rPr lang="en-US" sz="1200" b="0" i="0" dirty="0">
                <a:effectLst/>
                <a:latin typeface="Söhne"/>
              </a:rPr>
              <a:t>, and </a:t>
            </a:r>
            <a:r>
              <a:rPr lang="en-US" sz="1200" b="0" i="0" dirty="0" err="1">
                <a:effectLst/>
                <a:latin typeface="Söhne"/>
              </a:rPr>
              <a:t>xgboost</a:t>
            </a:r>
            <a:r>
              <a:rPr lang="en-US" sz="1200" b="0" i="0" dirty="0">
                <a:effectLst/>
                <a:latin typeface="Söhne"/>
              </a:rPr>
              <a:t>.</a:t>
            </a:r>
          </a:p>
          <a:p>
            <a:pPr>
              <a:buFont typeface="+mj-lt"/>
              <a:buAutoNum type="arabicPeriod"/>
            </a:pPr>
            <a:r>
              <a:rPr lang="en-US" sz="1200" b="0" i="0" dirty="0">
                <a:effectLst/>
                <a:latin typeface="Söhne"/>
              </a:rPr>
              <a:t>Apache Spark: Apache Spark is an open-source distributed computing system that provides a unified analytics engine for big data processing. It has libraries like </a:t>
            </a:r>
            <a:r>
              <a:rPr lang="en-US" sz="1200" b="0" i="0" dirty="0" err="1">
                <a:effectLst/>
                <a:latin typeface="Söhne"/>
              </a:rPr>
              <a:t>MLlib</a:t>
            </a:r>
            <a:r>
              <a:rPr lang="en-US" sz="1200" b="0" i="0" dirty="0">
                <a:effectLst/>
                <a:latin typeface="Söhne"/>
              </a:rPr>
              <a:t>, which offer a rich set of machine learning algorithms for predictive analytics at scale.</a:t>
            </a:r>
          </a:p>
          <a:p>
            <a:pPr>
              <a:buFont typeface="+mj-lt"/>
              <a:buAutoNum type="arabicPeriod"/>
            </a:pPr>
            <a:r>
              <a:rPr lang="en-US" sz="1200" b="0" i="0" dirty="0">
                <a:effectLst/>
                <a:latin typeface="Söhne"/>
              </a:rPr>
              <a:t>Tableau: Tableau is a powerful data visualization tool that also offers built-in predictive analytics capabilities. It allows users to explore data, build interactive visualizations, and create predictive models using a drag-and-drop interface.</a:t>
            </a:r>
          </a:p>
          <a:p>
            <a:pPr>
              <a:buFont typeface="+mj-lt"/>
              <a:buAutoNum type="arabicPeriod"/>
            </a:pPr>
            <a:r>
              <a:rPr lang="en-US" sz="1200" b="0" i="0" dirty="0">
                <a:effectLst/>
                <a:latin typeface="Söhne"/>
              </a:rPr>
              <a:t>RapidMiner: RapidMiner is an integrated data science platform that offers a wide range of tools for predictive analytics. It provides a visual workflow designer, supports various machine learning algorithms, and enables users to deploy predictive models in production.</a:t>
            </a:r>
          </a:p>
          <a:p>
            <a:pPr>
              <a:buFont typeface="+mj-lt"/>
              <a:buAutoNum type="arabicPeriod"/>
            </a:pPr>
            <a:r>
              <a:rPr lang="en-US" sz="1200" b="0" i="0" dirty="0">
                <a:effectLst/>
                <a:latin typeface="Söhne"/>
              </a:rPr>
              <a:t>Microsoft Azure Machine Learning: Azure Machine Learning is a cloud-based platform provided by Microsoft for building, training, and deploying machine learning models. It offers a drag-and-drop interface, supports Python and R, and provides integration with other Azure services.</a:t>
            </a:r>
          </a:p>
          <a:p>
            <a:pPr>
              <a:buFont typeface="+mj-lt"/>
              <a:buAutoNum type="arabicPeriod"/>
            </a:pPr>
            <a:r>
              <a:rPr lang="en-US" sz="1200" b="0" i="0" dirty="0">
                <a:effectLst/>
                <a:latin typeface="Söhne"/>
              </a:rPr>
              <a:t>IBM Watson Studio: Watson Studio is an IBM cloud-based platform that allows users to collaboratively build and deploy predictive models. It provides a variety of tools for data preparation, feature engineering, model training, and model deployment.</a:t>
            </a:r>
          </a:p>
          <a:p>
            <a:pPr>
              <a:buFont typeface="+mj-lt"/>
              <a:buAutoNum type="arabicPeriod"/>
            </a:pPr>
            <a:r>
              <a:rPr lang="en-US" sz="1200" b="0" i="0" dirty="0">
                <a:effectLst/>
                <a:latin typeface="Söhne"/>
              </a:rPr>
              <a:t>Google Cloud </a:t>
            </a:r>
            <a:r>
              <a:rPr lang="en-US" sz="1200" b="0" i="0" dirty="0" err="1">
                <a:effectLst/>
                <a:latin typeface="Söhne"/>
              </a:rPr>
              <a:t>AutoML</a:t>
            </a:r>
            <a:r>
              <a:rPr lang="en-US" sz="1200" b="0" i="0" dirty="0">
                <a:effectLst/>
                <a:latin typeface="Söhne"/>
              </a:rPr>
              <a:t>: Google Cloud </a:t>
            </a:r>
            <a:r>
              <a:rPr lang="en-US" sz="1200" b="0" i="0" dirty="0" err="1">
                <a:effectLst/>
                <a:latin typeface="Söhne"/>
              </a:rPr>
              <a:t>AutoML</a:t>
            </a:r>
            <a:r>
              <a:rPr lang="en-US" sz="1200" b="0" i="0" dirty="0">
                <a:effectLst/>
                <a:latin typeface="Söhne"/>
              </a:rPr>
              <a:t> is a suite of machine learning products offered by Google Cloud Platform. It provides automated tools to build custom machine learning models for various tasks, including image recognition, natural language processing, and tabular data analysis.</a:t>
            </a:r>
          </a:p>
          <a:p>
            <a:pPr>
              <a:buFont typeface="+mj-lt"/>
              <a:buAutoNum type="arabicPeriod"/>
            </a:pPr>
            <a:r>
              <a:rPr lang="en-US" sz="1200" b="0" i="0" dirty="0">
                <a:effectLst/>
                <a:latin typeface="Söhne"/>
              </a:rPr>
              <a:t>H2O.ai: H2O.ai is an open-source machine learning platform that offers scalable and distributed algorithms for predictive analytics. It provides an easy-to-use interface and supports integration with popular programming languages like Python and R.</a:t>
            </a:r>
          </a:p>
          <a:p>
            <a:pPr>
              <a:buFont typeface="+mj-lt"/>
              <a:buAutoNum type="arabicPeriod"/>
            </a:pPr>
            <a:r>
              <a:rPr lang="en-US" sz="1200" b="0" i="0" dirty="0" err="1">
                <a:effectLst/>
                <a:latin typeface="Söhne"/>
              </a:rPr>
              <a:t>DataRobot</a:t>
            </a:r>
            <a:r>
              <a:rPr lang="en-US" sz="1200" b="0" i="0" dirty="0">
                <a:effectLst/>
                <a:latin typeface="Söhne"/>
              </a:rPr>
              <a:t>: </a:t>
            </a:r>
            <a:r>
              <a:rPr lang="en-US" sz="1200" b="0" i="0" dirty="0" err="1">
                <a:effectLst/>
                <a:latin typeface="Söhne"/>
              </a:rPr>
              <a:t>DataRobot</a:t>
            </a:r>
            <a:r>
              <a:rPr lang="en-US" sz="1200" b="0" i="0" dirty="0">
                <a:effectLst/>
                <a:latin typeface="Söhne"/>
              </a:rPr>
              <a:t> is an automated machine learning platform that helps users build accurate predictive models with minimal manual effort. It offers a user-friendly interface and automates various steps in the predictive modeling process, from data preparation to model selection and deployment.</a:t>
            </a:r>
          </a:p>
          <a:p>
            <a:r>
              <a:rPr lang="en-US" sz="1200" b="0" i="0" dirty="0">
                <a:effectLst/>
                <a:latin typeface="Söhne"/>
              </a:rPr>
              <a:t>These tools provide a range of capabilities for predictive analysis, and the choice depends on the specific requirements of your project, the size of your data, and your familiarity with the tools.</a:t>
            </a:r>
          </a:p>
        </p:txBody>
      </p:sp>
    </p:spTree>
    <p:extLst>
      <p:ext uri="{BB962C8B-B14F-4D97-AF65-F5344CB8AC3E}">
        <p14:creationId xmlns:p14="http://schemas.microsoft.com/office/powerpoint/2010/main" val="241911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B77A-06EB-3A6A-9FD5-1A5084248BFE}"/>
              </a:ext>
            </a:extLst>
          </p:cNvPr>
          <p:cNvSpPr>
            <a:spLocks noGrp="1"/>
          </p:cNvSpPr>
          <p:nvPr>
            <p:ph type="title"/>
          </p:nvPr>
        </p:nvSpPr>
        <p:spPr/>
        <p:txBody>
          <a:bodyPr>
            <a:normAutofit fontScale="90000"/>
          </a:bodyPr>
          <a:lstStyle/>
          <a:p>
            <a:r>
              <a:rPr lang="en-US" sz="4400" b="0" i="0">
                <a:effectLst/>
                <a:latin typeface="Arial" panose="020B0604020202020204" pitchFamily="34" charset="0"/>
              </a:rPr>
              <a:t>E</a:t>
            </a:r>
            <a:r>
              <a:rPr lang="en-US" sz="4400" b="0" i="0">
                <a:effectLst/>
                <a:latin typeface="Söhne"/>
              </a:rPr>
              <a:t>xamples </a:t>
            </a:r>
            <a:r>
              <a:rPr lang="en-US" sz="4400" b="0" i="0" dirty="0">
                <a:effectLst/>
                <a:latin typeface="Söhne"/>
              </a:rPr>
              <a:t>of predictive analysis applications across various industries</a:t>
            </a:r>
            <a:br>
              <a:rPr lang="en-US"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CCAFA66-BF43-ED64-15B8-17D6647EFBB8}"/>
              </a:ext>
            </a:extLst>
          </p:cNvPr>
          <p:cNvSpPr>
            <a:spLocks noGrp="1"/>
          </p:cNvSpPr>
          <p:nvPr>
            <p:ph idx="1"/>
          </p:nvPr>
        </p:nvSpPr>
        <p:spPr>
          <a:xfrm>
            <a:off x="684774" y="1345872"/>
            <a:ext cx="11181923" cy="5764306"/>
          </a:xfrm>
        </p:spPr>
        <p:txBody>
          <a:bodyPr>
            <a:normAutofit fontScale="25000" lnSpcReduction="20000"/>
          </a:bodyPr>
          <a:lstStyle/>
          <a:p>
            <a:pPr algn="l"/>
            <a:r>
              <a:rPr lang="en-US" sz="4800" b="0" i="0" dirty="0">
                <a:effectLst/>
                <a:latin typeface="Söhne"/>
              </a:rPr>
              <a:t>Here are some examples of predictive analysis applications across various industries:</a:t>
            </a:r>
          </a:p>
          <a:p>
            <a:pPr algn="l">
              <a:buFont typeface="+mj-lt"/>
              <a:buAutoNum type="arabicPeriod"/>
            </a:pPr>
            <a:r>
              <a:rPr lang="en-US" sz="4800" b="0" i="0" dirty="0">
                <a:effectLst/>
                <a:latin typeface="Söhne"/>
              </a:rPr>
              <a:t>Retail:</a:t>
            </a:r>
          </a:p>
          <a:p>
            <a:pPr marL="742950" lvl="1" indent="-285750" algn="l">
              <a:buFont typeface="+mj-lt"/>
              <a:buAutoNum type="arabicPeriod"/>
            </a:pPr>
            <a:r>
              <a:rPr lang="en-US" sz="4800" b="0" i="0" dirty="0">
                <a:effectLst/>
                <a:latin typeface="Söhne"/>
              </a:rPr>
              <a:t>Demand Forecasting: Predicting future demand for products based on historical sales data, seasonality, promotions, and external factors like weather conditions.</a:t>
            </a:r>
          </a:p>
          <a:p>
            <a:pPr marL="742950" lvl="1" indent="-285750" algn="l">
              <a:buFont typeface="+mj-lt"/>
              <a:buAutoNum type="arabicPeriod"/>
            </a:pPr>
            <a:r>
              <a:rPr lang="en-US" sz="4800" b="0" i="0" dirty="0">
                <a:effectLst/>
                <a:latin typeface="Söhne"/>
              </a:rPr>
              <a:t>Customer Churn Prediction: Identifying customers who are likely to churn or stop purchasing from the company, allowing targeted retention strategies.</a:t>
            </a:r>
          </a:p>
          <a:p>
            <a:pPr marL="742950" lvl="1" indent="-285750" algn="l">
              <a:buFont typeface="+mj-lt"/>
              <a:buAutoNum type="arabicPeriod"/>
            </a:pPr>
            <a:r>
              <a:rPr lang="en-US" sz="4800" b="0" i="0" dirty="0">
                <a:effectLst/>
                <a:latin typeface="Söhne"/>
              </a:rPr>
              <a:t>Price Optimization: Analyzing customer behavior and market trends to determine optimal pricing strategies for maximizing revenue.</a:t>
            </a:r>
          </a:p>
          <a:p>
            <a:pPr algn="l">
              <a:buFont typeface="+mj-lt"/>
              <a:buAutoNum type="arabicPeriod"/>
            </a:pPr>
            <a:r>
              <a:rPr lang="en-US" sz="4800" b="0" i="0" dirty="0">
                <a:effectLst/>
                <a:latin typeface="Söhne"/>
              </a:rPr>
              <a:t>Healthcare:</a:t>
            </a:r>
          </a:p>
          <a:p>
            <a:pPr marL="742950" lvl="1" indent="-285750" algn="l">
              <a:buFont typeface="+mj-lt"/>
              <a:buAutoNum type="arabicPeriod"/>
            </a:pPr>
            <a:r>
              <a:rPr lang="en-US" sz="4800" b="0" i="0" dirty="0">
                <a:effectLst/>
                <a:latin typeface="Söhne"/>
              </a:rPr>
              <a:t>Disease Outbreak Prediction: Using historical data and epidemiological models to forecast the spread of diseases and allocate healthcare resources accordingly.</a:t>
            </a:r>
          </a:p>
          <a:p>
            <a:pPr marL="742950" lvl="1" indent="-285750" algn="l">
              <a:buFont typeface="+mj-lt"/>
              <a:buAutoNum type="arabicPeriod"/>
            </a:pPr>
            <a:r>
              <a:rPr lang="en-US" sz="4800" b="0" i="0" dirty="0">
                <a:effectLst/>
                <a:latin typeface="Söhne"/>
              </a:rPr>
              <a:t>Patient Readmission Prediction: Predicting the likelihood of a patient being readmitted to the hospital within a specific time frame, enabling proactive interventions and better care management.</a:t>
            </a:r>
          </a:p>
          <a:p>
            <a:pPr marL="742950" lvl="1" indent="-285750" algn="l">
              <a:buFont typeface="+mj-lt"/>
              <a:buAutoNum type="arabicPeriod"/>
            </a:pPr>
            <a:r>
              <a:rPr lang="en-US" sz="4800" b="0" i="0" dirty="0">
                <a:effectLst/>
                <a:latin typeface="Söhne"/>
              </a:rPr>
              <a:t>Fraud Detection: Identifying fraudulent activities in healthcare claims, such as billing fraud and insurance abuse, by analyzing patterns and anomalies in the data.</a:t>
            </a:r>
          </a:p>
          <a:p>
            <a:pPr algn="l">
              <a:buFont typeface="+mj-lt"/>
              <a:buAutoNum type="arabicPeriod"/>
            </a:pPr>
            <a:r>
              <a:rPr lang="en-US" sz="4800" b="0" i="0" dirty="0">
                <a:effectLst/>
                <a:latin typeface="Söhne"/>
              </a:rPr>
              <a:t>Financial Services:</a:t>
            </a:r>
          </a:p>
          <a:p>
            <a:pPr marL="742950" lvl="1" indent="-285750" algn="l">
              <a:buFont typeface="+mj-lt"/>
              <a:buAutoNum type="arabicPeriod"/>
            </a:pPr>
            <a:r>
              <a:rPr lang="en-US" sz="4800" b="0" i="0" dirty="0">
                <a:effectLst/>
                <a:latin typeface="Söhne"/>
              </a:rPr>
              <a:t>Credit Scoring: Assessing the creditworthiness of individuals or businesses to determine the risk of default and make informed lending decisions.</a:t>
            </a:r>
          </a:p>
          <a:p>
            <a:pPr marL="742950" lvl="1" indent="-285750" algn="l">
              <a:buFont typeface="+mj-lt"/>
              <a:buAutoNum type="arabicPeriod"/>
            </a:pPr>
            <a:r>
              <a:rPr lang="en-US" sz="4800" b="0" i="0" dirty="0">
                <a:effectLst/>
                <a:latin typeface="Söhne"/>
              </a:rPr>
              <a:t>Fraud Prevention: Analyzing transactional data to identify suspicious patterns and detect fraudulent activities, such as credit card fraud and money laundering.</a:t>
            </a:r>
          </a:p>
          <a:p>
            <a:pPr marL="742950" lvl="1" indent="-285750" algn="l">
              <a:buFont typeface="+mj-lt"/>
              <a:buAutoNum type="arabicPeriod"/>
            </a:pPr>
            <a:r>
              <a:rPr lang="en-US" sz="4800" b="0" i="0" dirty="0">
                <a:effectLst/>
                <a:latin typeface="Söhne"/>
              </a:rPr>
              <a:t>Stock Market Forecasting: Predicting stock price movements based on historical data, market trends, news sentiment, and other relevant factors.</a:t>
            </a:r>
          </a:p>
          <a:p>
            <a:pPr algn="l">
              <a:buFont typeface="+mj-lt"/>
              <a:buAutoNum type="arabicPeriod"/>
            </a:pPr>
            <a:r>
              <a:rPr lang="en-US" sz="4800" b="0" i="0" dirty="0">
                <a:effectLst/>
                <a:latin typeface="Söhne"/>
              </a:rPr>
              <a:t>Manufacturing:</a:t>
            </a:r>
          </a:p>
          <a:p>
            <a:pPr marL="742950" lvl="1" indent="-285750" algn="l">
              <a:buFont typeface="+mj-lt"/>
              <a:buAutoNum type="arabicPeriod"/>
            </a:pPr>
            <a:r>
              <a:rPr lang="en-US" sz="4800" b="0" i="0" dirty="0">
                <a:effectLst/>
                <a:latin typeface="Söhne"/>
              </a:rPr>
              <a:t>Equipment Maintenance: Predicting equipment failures or breakdowns by analyzing sensor data and operational parameters, allowing for proactive maintenance and minimizing downtime.</a:t>
            </a:r>
          </a:p>
          <a:p>
            <a:pPr marL="742950" lvl="1" indent="-285750" algn="l">
              <a:buFont typeface="+mj-lt"/>
              <a:buAutoNum type="arabicPeriod"/>
            </a:pPr>
            <a:r>
              <a:rPr lang="en-US" sz="4800" b="0" i="0" dirty="0">
                <a:effectLst/>
                <a:latin typeface="Söhne"/>
              </a:rPr>
              <a:t>Quality Control: Identifying potential defects or quality issues in the manufacturing process by analyzing sensor data, production metrics, and historical inspection data.</a:t>
            </a:r>
          </a:p>
          <a:p>
            <a:pPr marL="742950" lvl="1" indent="-285750" algn="l">
              <a:buFont typeface="+mj-lt"/>
              <a:buAutoNum type="arabicPeriod"/>
            </a:pPr>
            <a:r>
              <a:rPr lang="en-US" sz="4800" b="0" i="0" dirty="0">
                <a:effectLst/>
                <a:latin typeface="Söhne"/>
              </a:rPr>
              <a:t>Supply Chain Optimization: Forecasting demand, optimizing inventory levels, and improving logistics by analyzing historical sales data, market trends, and external factors like weather and transportation.</a:t>
            </a:r>
          </a:p>
          <a:p>
            <a:pPr algn="l">
              <a:buFont typeface="+mj-lt"/>
              <a:buAutoNum type="arabicPeriod"/>
            </a:pPr>
            <a:r>
              <a:rPr lang="en-US" sz="4800" b="0" i="0" dirty="0">
                <a:effectLst/>
                <a:latin typeface="Söhne"/>
              </a:rPr>
              <a:t>Energy and Utilities:</a:t>
            </a:r>
          </a:p>
          <a:p>
            <a:pPr marL="742950" lvl="1" indent="-285750" algn="l">
              <a:buFont typeface="+mj-lt"/>
              <a:buAutoNum type="arabicPeriod"/>
            </a:pPr>
            <a:r>
              <a:rPr lang="en-US" sz="4800" b="0" i="0" dirty="0">
                <a:effectLst/>
                <a:latin typeface="Söhne"/>
              </a:rPr>
              <a:t>Load Forecasting: Predicting future energy demand to optimize power generation and distribution, reduce costs, and ensure reliable energy supply.</a:t>
            </a:r>
          </a:p>
          <a:p>
            <a:pPr marL="742950" lvl="1" indent="-285750" algn="l">
              <a:buFont typeface="+mj-lt"/>
              <a:buAutoNum type="arabicPeriod"/>
            </a:pPr>
            <a:r>
              <a:rPr lang="en-US" sz="4800" b="0" i="0" dirty="0">
                <a:effectLst/>
                <a:latin typeface="Söhne"/>
              </a:rPr>
              <a:t>Equipment Failure Prediction: Anticipating equipment failures in power plants or utility infrastructure by analyzing sensor data, maintenance records, and environmental factors.</a:t>
            </a:r>
          </a:p>
          <a:p>
            <a:pPr marL="742950" lvl="1" indent="-285750" algn="l">
              <a:buFont typeface="+mj-lt"/>
              <a:buAutoNum type="arabicPeriod"/>
            </a:pPr>
            <a:r>
              <a:rPr lang="en-US" sz="4800" b="0" i="0" dirty="0">
                <a:effectLst/>
                <a:latin typeface="Söhne"/>
              </a:rPr>
              <a:t>Renewable Energy Output Prediction: Forecasting the output of renewable energy sources like solar and wind farms to optimize energy production and grid integration.</a:t>
            </a:r>
          </a:p>
          <a:p>
            <a:pPr algn="l"/>
            <a:r>
              <a:rPr lang="en-US" sz="4800" b="0" i="0" dirty="0">
                <a:effectLst/>
                <a:latin typeface="Söhne"/>
              </a:rPr>
              <a:t>These examples highlight how predictive analysis can be applied across different industries to improve decision-making, optimize operations, and enhance customer experiences.</a:t>
            </a:r>
          </a:p>
          <a:p>
            <a:endParaRPr lang="en-US" dirty="0"/>
          </a:p>
        </p:txBody>
      </p:sp>
    </p:spTree>
    <p:extLst>
      <p:ext uri="{BB962C8B-B14F-4D97-AF65-F5344CB8AC3E}">
        <p14:creationId xmlns:p14="http://schemas.microsoft.com/office/powerpoint/2010/main" val="194229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E11C9-AFA4-68C3-47E7-B140B101767F}"/>
              </a:ext>
            </a:extLst>
          </p:cNvPr>
          <p:cNvSpPr>
            <a:spLocks noGrp="1"/>
          </p:cNvSpPr>
          <p:nvPr>
            <p:ph idx="1"/>
          </p:nvPr>
        </p:nvSpPr>
        <p:spPr>
          <a:xfrm>
            <a:off x="604303" y="520756"/>
            <a:ext cx="10983393" cy="5994855"/>
          </a:xfrm>
        </p:spPr>
        <p:txBody>
          <a:bodyPr>
            <a:noAutofit/>
          </a:bodyPr>
          <a:lstStyle/>
          <a:p>
            <a:pPr marL="0" marR="0"/>
            <a:r>
              <a:rPr lang="en-US" sz="1200" dirty="0">
                <a:effectLst/>
                <a:latin typeface="Times New Roman" panose="02020603050405020304" pitchFamily="18" charset="0"/>
                <a:ea typeface="Times New Roman" panose="02020603050405020304" pitchFamily="18" charset="0"/>
              </a:rPr>
              <a:t>All required criteria:</a:t>
            </a:r>
          </a:p>
          <a:p>
            <a:pPr marL="0" marR="0">
              <a:lnSpc>
                <a:spcPct val="107000"/>
              </a:lnSpc>
              <a:spcBef>
                <a:spcPts val="0"/>
              </a:spcBef>
              <a:spcAft>
                <a:spcPts val="800"/>
              </a:spcAft>
            </a:pP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Meets all criteria:</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Identifies the relationships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Identifies the primary/foreign keys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Identifies the relationships between the entities</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Meets all criteria:</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Writes at least two pages of content</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Explains the steps (3 NF) to normalize the model</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Explains the relationships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Provides six attributes or more for each entity</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Meets all criteria:</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Indicates the keys, primary and foreign</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Indicates the relationships between the entities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Indicates correct field data types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Indicates correct field sizes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Indicates correct nullability for the columns accordingly</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1200" kern="0" spc="15" dirty="0">
                <a:solidFill>
                  <a:srgbClr val="494C4E"/>
                </a:solidFill>
                <a:effectLst/>
                <a:latin typeface="Lato" panose="020F0502020204030203" pitchFamily="34" charset="0"/>
                <a:ea typeface="Times New Roman" panose="02020603050405020304" pitchFamily="18" charset="0"/>
                <a:cs typeface="Times New Roman" panose="02020603050405020304" pitchFamily="18" charset="0"/>
              </a:rPr>
              <a:t>Includes screenshot of an installed MS SQL Server in Appendix.</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1200" kern="0" spc="15" dirty="0">
                <a:solidFill>
                  <a:srgbClr val="494C4E"/>
                </a:solidFill>
                <a:effectLst/>
                <a:latin typeface="Lato" panose="020F0502020204030203" pitchFamily="34" charset="0"/>
                <a:ea typeface="Times New Roman" panose="02020603050405020304" pitchFamily="18" charset="0"/>
                <a:cs typeface="Times New Roman" panose="02020603050405020304" pitchFamily="18" charset="0"/>
              </a:rPr>
              <a:t>Creates SQL script to create a schema and creates a proper schema.</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1200" kern="0" spc="15" dirty="0">
                <a:solidFill>
                  <a:srgbClr val="494C4E"/>
                </a:solidFill>
                <a:effectLst/>
                <a:latin typeface="Lato" panose="020F0502020204030203" pitchFamily="34" charset="0"/>
                <a:ea typeface="Times New Roman" panose="02020603050405020304" pitchFamily="18" charset="0"/>
                <a:cs typeface="Times New Roman" panose="02020603050405020304" pitchFamily="18" charset="0"/>
              </a:rPr>
              <a:t>Establishes a Customer table with six or more proper attributes with correct sizes, data types, and nullability assigned.</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1200" kern="0" spc="15" dirty="0">
                <a:solidFill>
                  <a:srgbClr val="494C4E"/>
                </a:solidFill>
                <a:effectLst/>
                <a:latin typeface="Lato" panose="020F0502020204030203" pitchFamily="34" charset="0"/>
                <a:ea typeface="Times New Roman" panose="02020603050405020304" pitchFamily="18" charset="0"/>
                <a:cs typeface="Times New Roman" panose="02020603050405020304" pitchFamily="18" charset="0"/>
              </a:rPr>
              <a:t>Establishes a Products table with six or more proper attributes with correct sizes, data types, and nullability assigned.</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1200" kern="0" spc="15" dirty="0">
                <a:solidFill>
                  <a:srgbClr val="494C4E"/>
                </a:solidFill>
                <a:effectLst/>
                <a:latin typeface="Lato" panose="020F0502020204030203" pitchFamily="34" charset="0"/>
                <a:ea typeface="Times New Roman" panose="02020603050405020304" pitchFamily="18" charset="0"/>
                <a:cs typeface="Times New Roman" panose="02020603050405020304" pitchFamily="18" charset="0"/>
              </a:rPr>
              <a:t>Establishes an Orders table with 6 or more proper attributes with correct sizes, data types, and nullability assigned.</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1200" kern="0" spc="15" dirty="0">
                <a:solidFill>
                  <a:srgbClr val="494C4E"/>
                </a:solidFill>
                <a:effectLst/>
                <a:latin typeface="Lato" panose="020F0502020204030203" pitchFamily="34" charset="0"/>
                <a:ea typeface="Times New Roman" panose="02020603050405020304" pitchFamily="18" charset="0"/>
                <a:cs typeface="Times New Roman" panose="02020603050405020304" pitchFamily="18" charset="0"/>
              </a:rPr>
              <a:t>Establishes an Order Details table with proper attributes, correct attribute sizes, correct data types, and correct nullability assigned.</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200" b="1"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Meets all criteria:</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Applies current APA style to in-text citations and references and document formatting if appropriate, with minor to no errors.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Writing is focused, concise, organized, and articulated at a college level, with minor to no errors.</a:t>
            </a:r>
            <a:b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br>
            <a:r>
              <a:rPr lang="en-US" sz="1200" kern="100" spc="15" dirty="0">
                <a:solidFill>
                  <a:srgbClr val="494C4E"/>
                </a:solidFill>
                <a:effectLst/>
                <a:latin typeface="Lato" panose="020F0502020204030203" pitchFamily="34" charset="0"/>
                <a:ea typeface="DengXian" panose="02010600030101010101" pitchFamily="2" charset="-122"/>
                <a:cs typeface="Times New Roman" panose="02020603050405020304" pitchFamily="18" charset="0"/>
              </a:rPr>
              <a:t>• Uses resources from reliable and/or scholarly sources.</a:t>
            </a:r>
            <a:endParaRPr lang="en-US" sz="12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728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A6FD-EA45-20C9-7892-F3B8992063AF}"/>
              </a:ext>
            </a:extLst>
          </p:cNvPr>
          <p:cNvSpPr>
            <a:spLocks noGrp="1"/>
          </p:cNvSpPr>
          <p:nvPr>
            <p:ph type="title"/>
          </p:nvPr>
        </p:nvSpPr>
        <p:spPr/>
        <p:txBody>
          <a:bodyPr/>
          <a:lstStyle/>
          <a:p>
            <a:r>
              <a:rPr lang="en-US" b="0" i="0" dirty="0">
                <a:effectLst/>
                <a:latin typeface="Söhne"/>
              </a:rPr>
              <a:t>Chapter 9: "The Business Requirements"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1692055C-4BDA-1071-52CD-2E9ADFB812B8}"/>
              </a:ext>
            </a:extLst>
          </p:cNvPr>
          <p:cNvSpPr>
            <a:spLocks noGrp="1"/>
          </p:cNvSpPr>
          <p:nvPr>
            <p:ph idx="1"/>
          </p:nvPr>
        </p:nvSpPr>
        <p:spPr/>
        <p:txBody>
          <a:bodyPr>
            <a:normAutofit fontScale="62500" lnSpcReduction="20000"/>
          </a:bodyPr>
          <a:lstStyle/>
          <a:p>
            <a:pPr algn="l"/>
            <a:r>
              <a:rPr lang="en-US" b="0" i="0" dirty="0">
                <a:effectLst/>
                <a:latin typeface="Söhne"/>
              </a:rPr>
              <a:t>Key Points:</a:t>
            </a:r>
          </a:p>
          <a:p>
            <a:pPr algn="l">
              <a:buFont typeface="+mj-lt"/>
              <a:buAutoNum type="arabicPeriod"/>
            </a:pPr>
            <a:r>
              <a:rPr lang="en-US" b="0" i="0" dirty="0">
                <a:effectLst/>
                <a:latin typeface="Söhne"/>
              </a:rPr>
              <a:t>Importance of Business Requirements</a:t>
            </a:r>
          </a:p>
          <a:p>
            <a:pPr marL="742950" lvl="1" indent="-285750" algn="l">
              <a:buFont typeface="+mj-lt"/>
              <a:buAutoNum type="arabicPeriod"/>
            </a:pPr>
            <a:r>
              <a:rPr lang="en-US" b="0" i="0" dirty="0">
                <a:effectLst/>
                <a:latin typeface="Söhne"/>
              </a:rPr>
              <a:t>Understanding the role of business requirements in data modeling</a:t>
            </a:r>
          </a:p>
          <a:p>
            <a:pPr marL="742950" lvl="1" indent="-285750" algn="l">
              <a:buFont typeface="+mj-lt"/>
              <a:buAutoNum type="arabicPeriod"/>
            </a:pPr>
            <a:r>
              <a:rPr lang="en-US" b="0" i="0" dirty="0">
                <a:effectLst/>
                <a:latin typeface="Söhne"/>
              </a:rPr>
              <a:t>Impact of accurate business requirements on the success of data modeling projects</a:t>
            </a:r>
          </a:p>
          <a:p>
            <a:pPr algn="l">
              <a:buFont typeface="+mj-lt"/>
              <a:buAutoNum type="arabicPeriod"/>
            </a:pPr>
            <a:r>
              <a:rPr lang="en-US" b="0" i="0" dirty="0">
                <a:effectLst/>
                <a:latin typeface="Söhne"/>
              </a:rPr>
              <a:t>Gathering Business Requirements</a:t>
            </a:r>
          </a:p>
          <a:p>
            <a:pPr marL="742950" lvl="1" indent="-285750" algn="l">
              <a:buFont typeface="+mj-lt"/>
              <a:buAutoNum type="arabicPeriod"/>
            </a:pPr>
            <a:r>
              <a:rPr lang="en-US" b="0" i="0" dirty="0">
                <a:effectLst/>
                <a:latin typeface="Söhne"/>
              </a:rPr>
              <a:t>Techniques for gathering business requirements (interviews, questionnaires, use case modeling)</a:t>
            </a:r>
          </a:p>
          <a:p>
            <a:pPr marL="742950" lvl="1" indent="-285750" algn="l">
              <a:buFont typeface="+mj-lt"/>
              <a:buAutoNum type="arabicPeriod"/>
            </a:pPr>
            <a:r>
              <a:rPr lang="en-US" b="0" i="0" dirty="0">
                <a:effectLst/>
                <a:latin typeface="Söhne"/>
              </a:rPr>
              <a:t>Involving stakeholders and subject matter experts in the requirements gathering process</a:t>
            </a:r>
          </a:p>
          <a:p>
            <a:pPr algn="l">
              <a:buFont typeface="+mj-lt"/>
              <a:buAutoNum type="arabicPeriod"/>
            </a:pPr>
            <a:r>
              <a:rPr lang="en-US" b="0" i="0" dirty="0">
                <a:effectLst/>
                <a:latin typeface="Söhne"/>
              </a:rPr>
              <a:t>Analyzing Business Requirements</a:t>
            </a:r>
          </a:p>
          <a:p>
            <a:pPr marL="742950" lvl="1" indent="-285750" algn="l">
              <a:buFont typeface="+mj-lt"/>
              <a:buAutoNum type="arabicPeriod"/>
            </a:pPr>
            <a:r>
              <a:rPr lang="en-US" b="0" i="0" dirty="0">
                <a:effectLst/>
                <a:latin typeface="Söhne"/>
              </a:rPr>
              <a:t>Analyzing and prioritizing business requirements</a:t>
            </a:r>
          </a:p>
          <a:p>
            <a:pPr marL="742950" lvl="1" indent="-285750" algn="l">
              <a:buFont typeface="+mj-lt"/>
              <a:buAutoNum type="arabicPeriod"/>
            </a:pPr>
            <a:r>
              <a:rPr lang="en-US" b="0" i="0" dirty="0">
                <a:effectLst/>
                <a:latin typeface="Söhne"/>
              </a:rPr>
              <a:t>Identifying dependencies, constraints, and potential conflicts in the requirements</a:t>
            </a:r>
          </a:p>
          <a:p>
            <a:pPr algn="l">
              <a:buFont typeface="+mj-lt"/>
              <a:buAutoNum type="arabicPeriod"/>
            </a:pPr>
            <a:r>
              <a:rPr lang="en-US" b="0" i="0" dirty="0">
                <a:effectLst/>
                <a:latin typeface="Söhne"/>
              </a:rPr>
              <a:t>Documentation and Validation</a:t>
            </a:r>
          </a:p>
          <a:p>
            <a:pPr marL="742950" lvl="1" indent="-285750" algn="l">
              <a:buFont typeface="+mj-lt"/>
              <a:buAutoNum type="arabicPeriod"/>
            </a:pPr>
            <a:r>
              <a:rPr lang="en-US" b="0" i="0" dirty="0">
                <a:effectLst/>
                <a:latin typeface="Söhne"/>
              </a:rPr>
              <a:t>Documenting business requirements using appropriate notations and tools</a:t>
            </a:r>
          </a:p>
          <a:p>
            <a:pPr marL="742950" lvl="1" indent="-285750" algn="l">
              <a:buFont typeface="+mj-lt"/>
              <a:buAutoNum type="arabicPeriod"/>
            </a:pPr>
            <a:r>
              <a:rPr lang="en-US" b="0" i="0" dirty="0">
                <a:effectLst/>
                <a:latin typeface="Söhne"/>
              </a:rPr>
              <a:t>Validating business requirements with stakeholders to ensure accuracy and completeness</a:t>
            </a:r>
          </a:p>
          <a:p>
            <a:pPr algn="l">
              <a:buFont typeface="+mj-lt"/>
              <a:buAutoNum type="arabicPeriod"/>
            </a:pPr>
            <a:r>
              <a:rPr lang="en-US" b="0" i="0" dirty="0">
                <a:effectLst/>
                <a:latin typeface="Söhne"/>
              </a:rPr>
              <a:t>Iterative Nature of Business Requirements</a:t>
            </a:r>
          </a:p>
          <a:p>
            <a:pPr marL="742950" lvl="1" indent="-285750" algn="l">
              <a:buFont typeface="+mj-lt"/>
              <a:buAutoNum type="arabicPeriod"/>
            </a:pPr>
            <a:r>
              <a:rPr lang="en-US" b="0" i="0" dirty="0">
                <a:effectLst/>
                <a:latin typeface="Söhne"/>
              </a:rPr>
              <a:t>Recognizing that business requirements can evolve and change over time</a:t>
            </a:r>
          </a:p>
          <a:p>
            <a:pPr marL="742950" lvl="1" indent="-285750" algn="l">
              <a:buFont typeface="+mj-lt"/>
              <a:buAutoNum type="arabicPeriod"/>
            </a:pPr>
            <a:r>
              <a:rPr lang="en-US" b="0" i="0" dirty="0">
                <a:effectLst/>
                <a:latin typeface="Söhne"/>
              </a:rPr>
              <a:t>Incorporating flexibility and adaptability in the data modeling process</a:t>
            </a:r>
          </a:p>
          <a:p>
            <a:endParaRPr lang="en-US" dirty="0"/>
          </a:p>
        </p:txBody>
      </p:sp>
    </p:spTree>
    <p:extLst>
      <p:ext uri="{BB962C8B-B14F-4D97-AF65-F5344CB8AC3E}">
        <p14:creationId xmlns:p14="http://schemas.microsoft.com/office/powerpoint/2010/main" val="358972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FE7A-44F6-D8EB-E8E9-07F7A1437B92}"/>
              </a:ext>
            </a:extLst>
          </p:cNvPr>
          <p:cNvSpPr>
            <a:spLocks noGrp="1"/>
          </p:cNvSpPr>
          <p:nvPr>
            <p:ph type="title"/>
          </p:nvPr>
        </p:nvSpPr>
        <p:spPr/>
        <p:txBody>
          <a:bodyPr/>
          <a:lstStyle/>
          <a:p>
            <a:r>
              <a:rPr lang="en-US" b="0" i="0" dirty="0">
                <a:effectLst/>
                <a:latin typeface="Söhne"/>
              </a:rPr>
              <a:t>Chapter 9: "The Business Requirements"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3D875701-C30B-CFC3-7872-34F8670BFF37}"/>
              </a:ext>
            </a:extLst>
          </p:cNvPr>
          <p:cNvSpPr>
            <a:spLocks noGrp="1"/>
          </p:cNvSpPr>
          <p:nvPr>
            <p:ph idx="1"/>
          </p:nvPr>
        </p:nvSpPr>
        <p:spPr/>
        <p:txBody>
          <a:bodyPr/>
          <a:lstStyle/>
          <a:p>
            <a:r>
              <a:rPr lang="en-US" b="0" i="0" dirty="0">
                <a:effectLst/>
                <a:latin typeface="Söhne"/>
              </a:rPr>
              <a:t>Summary: Chapter 9 focuses on the crucial role of business requirements in data modeling. It explains the process of gathering, analyzing, documenting, and validating business requirements. It emphasizes the importance of stakeholder involvement and highlights the iterative nature of business requirements.</a:t>
            </a:r>
            <a:endParaRPr lang="en-US" dirty="0"/>
          </a:p>
        </p:txBody>
      </p:sp>
    </p:spTree>
    <p:extLst>
      <p:ext uri="{BB962C8B-B14F-4D97-AF65-F5344CB8AC3E}">
        <p14:creationId xmlns:p14="http://schemas.microsoft.com/office/powerpoint/2010/main" val="346174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4208-DE86-3FB3-A3E7-781812F38098}"/>
              </a:ext>
            </a:extLst>
          </p:cNvPr>
          <p:cNvSpPr>
            <a:spLocks noGrp="1"/>
          </p:cNvSpPr>
          <p:nvPr>
            <p:ph type="title"/>
          </p:nvPr>
        </p:nvSpPr>
        <p:spPr/>
        <p:txBody>
          <a:bodyPr/>
          <a:lstStyle/>
          <a:p>
            <a:r>
              <a:rPr lang="en-US" b="0" i="0" dirty="0">
                <a:effectLst/>
                <a:latin typeface="Söhne"/>
              </a:rPr>
              <a:t>Chapter 10: "Conceptual Data Modeling"</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6175D59E-6BA9-5106-C662-85EBA5187F64}"/>
              </a:ext>
            </a:extLst>
          </p:cNvPr>
          <p:cNvSpPr>
            <a:spLocks noGrp="1"/>
          </p:cNvSpPr>
          <p:nvPr>
            <p:ph idx="1"/>
          </p:nvPr>
        </p:nvSpPr>
        <p:spPr/>
        <p:txBody>
          <a:bodyPr>
            <a:normAutofit fontScale="62500" lnSpcReduction="20000"/>
          </a:bodyPr>
          <a:lstStyle/>
          <a:p>
            <a:pPr algn="l"/>
            <a:r>
              <a:rPr lang="en-US" b="0" i="0" dirty="0">
                <a:effectLst/>
                <a:latin typeface="Söhne"/>
              </a:rPr>
              <a:t>Key Points:</a:t>
            </a:r>
          </a:p>
          <a:p>
            <a:pPr algn="l">
              <a:buFont typeface="+mj-lt"/>
              <a:buAutoNum type="arabicPeriod"/>
            </a:pPr>
            <a:r>
              <a:rPr lang="en-US" b="0" i="0" dirty="0">
                <a:effectLst/>
                <a:latin typeface="Söhne"/>
              </a:rPr>
              <a:t>Introduction to Conceptual Data Modeling</a:t>
            </a:r>
          </a:p>
          <a:p>
            <a:pPr marL="742950" lvl="1" indent="-285750" algn="l">
              <a:buFont typeface="+mj-lt"/>
              <a:buAutoNum type="arabicPeriod"/>
            </a:pPr>
            <a:r>
              <a:rPr lang="en-US" b="0" i="0" dirty="0">
                <a:effectLst/>
                <a:latin typeface="Söhne"/>
              </a:rPr>
              <a:t>Definition and purpose of conceptual data modeling</a:t>
            </a:r>
          </a:p>
          <a:p>
            <a:pPr marL="742950" lvl="1" indent="-285750" algn="l">
              <a:buFont typeface="+mj-lt"/>
              <a:buAutoNum type="arabicPeriod"/>
            </a:pPr>
            <a:r>
              <a:rPr lang="en-US" b="0" i="0" dirty="0">
                <a:effectLst/>
                <a:latin typeface="Söhne"/>
              </a:rPr>
              <a:t>Overview of Entity-Relationship (ER) diagrams as a popular conceptual modeling technique</a:t>
            </a:r>
          </a:p>
          <a:p>
            <a:pPr marL="742950" lvl="1" indent="-285750" algn="l">
              <a:buFont typeface="+mj-lt"/>
              <a:buAutoNum type="arabicPeriod"/>
            </a:pPr>
            <a:r>
              <a:rPr lang="en-US" b="0" i="0" dirty="0">
                <a:effectLst/>
                <a:latin typeface="Söhne"/>
                <a:hlinkClick r:id="rId2"/>
              </a:rPr>
              <a:t>https://www.edrawsoft.com/er-diagram-examples.html</a:t>
            </a:r>
            <a:r>
              <a:rPr lang="en-US" dirty="0">
                <a:latin typeface="Söhne"/>
              </a:rPr>
              <a:t> </a:t>
            </a:r>
            <a:endParaRPr lang="en-US" b="0" i="0" dirty="0">
              <a:effectLst/>
              <a:latin typeface="Söhne"/>
            </a:endParaRPr>
          </a:p>
          <a:p>
            <a:pPr algn="l">
              <a:buFont typeface="+mj-lt"/>
              <a:buAutoNum type="arabicPeriod"/>
            </a:pPr>
            <a:r>
              <a:rPr lang="en-US" b="0" i="0" dirty="0">
                <a:effectLst/>
                <a:latin typeface="Söhne"/>
              </a:rPr>
              <a:t>Entities, Attributes, and Relationships</a:t>
            </a:r>
          </a:p>
          <a:p>
            <a:pPr marL="742950" lvl="1" indent="-285750" algn="l">
              <a:buFont typeface="+mj-lt"/>
              <a:buAutoNum type="arabicPeriod"/>
            </a:pPr>
            <a:r>
              <a:rPr lang="en-US" b="0" i="0" dirty="0">
                <a:effectLst/>
                <a:latin typeface="Söhne"/>
              </a:rPr>
              <a:t>Identifying and defining entities and their attributes</a:t>
            </a:r>
          </a:p>
          <a:p>
            <a:pPr marL="742950" lvl="1" indent="-285750" algn="l">
              <a:buFont typeface="+mj-lt"/>
              <a:buAutoNum type="arabicPeriod"/>
            </a:pPr>
            <a:r>
              <a:rPr lang="en-US" b="0" i="0" dirty="0">
                <a:effectLst/>
                <a:latin typeface="Söhne"/>
              </a:rPr>
              <a:t>Establishing relationships and cardinality constraints between entities</a:t>
            </a:r>
          </a:p>
          <a:p>
            <a:pPr algn="l">
              <a:buFont typeface="+mj-lt"/>
              <a:buAutoNum type="arabicPeriod"/>
            </a:pPr>
            <a:r>
              <a:rPr lang="en-US" b="0" i="0" dirty="0">
                <a:effectLst/>
                <a:latin typeface="Söhne"/>
              </a:rPr>
              <a:t>Conceptual Model Diagramming</a:t>
            </a:r>
          </a:p>
          <a:p>
            <a:pPr marL="742950" lvl="1" indent="-285750" algn="l">
              <a:buFont typeface="+mj-lt"/>
              <a:buAutoNum type="arabicPeriod"/>
            </a:pPr>
            <a:r>
              <a:rPr lang="en-US" b="0" i="0" dirty="0">
                <a:effectLst/>
                <a:latin typeface="Söhne"/>
              </a:rPr>
              <a:t>Guidelines for creating clear and understandable conceptual data models</a:t>
            </a:r>
          </a:p>
          <a:p>
            <a:pPr marL="742950" lvl="1" indent="-285750" algn="l">
              <a:buFont typeface="+mj-lt"/>
              <a:buAutoNum type="arabicPeriod"/>
            </a:pPr>
            <a:r>
              <a:rPr lang="en-US" b="0" i="0" dirty="0">
                <a:effectLst/>
                <a:latin typeface="Söhne"/>
              </a:rPr>
              <a:t>Using appropriate notations and symbols in ER diagrams</a:t>
            </a:r>
          </a:p>
          <a:p>
            <a:pPr algn="l">
              <a:buFont typeface="+mj-lt"/>
              <a:buAutoNum type="arabicPeriod"/>
            </a:pPr>
            <a:r>
              <a:rPr lang="en-US" b="0" i="0" dirty="0">
                <a:effectLst/>
                <a:latin typeface="Söhne"/>
              </a:rPr>
              <a:t>Data Model Abstraction</a:t>
            </a:r>
          </a:p>
          <a:p>
            <a:pPr marL="742950" lvl="1" indent="-285750" algn="l">
              <a:buFont typeface="+mj-lt"/>
              <a:buAutoNum type="arabicPeriod"/>
            </a:pPr>
            <a:r>
              <a:rPr lang="en-US" b="0" i="0" dirty="0">
                <a:effectLst/>
                <a:latin typeface="Söhne"/>
              </a:rPr>
              <a:t>Abstracting data models to focus on essential business concepts</a:t>
            </a:r>
          </a:p>
          <a:p>
            <a:pPr marL="742950" lvl="1" indent="-285750" algn="l">
              <a:buFont typeface="+mj-lt"/>
              <a:buAutoNum type="arabicPeriod"/>
            </a:pPr>
            <a:r>
              <a:rPr lang="en-US" b="0" i="0" dirty="0">
                <a:effectLst/>
                <a:latin typeface="Söhne"/>
              </a:rPr>
              <a:t>Avoiding unnecessary implementation details in conceptual data models</a:t>
            </a:r>
          </a:p>
          <a:p>
            <a:pPr algn="l">
              <a:buFont typeface="+mj-lt"/>
              <a:buAutoNum type="arabicPeriod"/>
            </a:pPr>
            <a:r>
              <a:rPr lang="en-US" b="0" i="0" dirty="0">
                <a:effectLst/>
                <a:latin typeface="Söhne"/>
              </a:rPr>
              <a:t>Conceptual Model Refinement</a:t>
            </a:r>
          </a:p>
          <a:p>
            <a:pPr marL="742950" lvl="1" indent="-285750" algn="l">
              <a:buFont typeface="+mj-lt"/>
              <a:buAutoNum type="arabicPeriod"/>
            </a:pPr>
            <a:r>
              <a:rPr lang="en-US" b="0" i="0" dirty="0">
                <a:effectLst/>
                <a:latin typeface="Söhne"/>
              </a:rPr>
              <a:t>Refining and improving conceptual data models based on feedback and iterative refinement</a:t>
            </a:r>
          </a:p>
          <a:p>
            <a:pPr marL="742950" lvl="1" indent="-285750" algn="l">
              <a:buFont typeface="+mj-lt"/>
              <a:buAutoNum type="arabicPeriod"/>
            </a:pPr>
            <a:r>
              <a:rPr lang="en-US" b="0" i="0" dirty="0">
                <a:effectLst/>
                <a:latin typeface="Söhne"/>
              </a:rPr>
              <a:t>Ensuring alignment with business requirements and user expectations</a:t>
            </a:r>
          </a:p>
          <a:p>
            <a:endParaRPr lang="en-US" dirty="0"/>
          </a:p>
        </p:txBody>
      </p:sp>
    </p:spTree>
    <p:extLst>
      <p:ext uri="{BB962C8B-B14F-4D97-AF65-F5344CB8AC3E}">
        <p14:creationId xmlns:p14="http://schemas.microsoft.com/office/powerpoint/2010/main" val="278718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CE38B-016F-4E22-CFE7-11491100F129}"/>
              </a:ext>
            </a:extLst>
          </p:cNvPr>
          <p:cNvSpPr>
            <a:spLocks noGrp="1"/>
          </p:cNvSpPr>
          <p:nvPr>
            <p:ph type="title"/>
          </p:nvPr>
        </p:nvSpPr>
        <p:spPr>
          <a:xfrm>
            <a:off x="2537012" y="215153"/>
            <a:ext cx="7776882" cy="357620"/>
          </a:xfrm>
        </p:spPr>
        <p:txBody>
          <a:bodyPr>
            <a:normAutofit fontScale="90000"/>
          </a:bodyPr>
          <a:lstStyle/>
          <a:p>
            <a:r>
              <a:rPr lang="en-US" sz="4000" dirty="0"/>
              <a:t>ERD Relationship Quick Reference</a:t>
            </a:r>
          </a:p>
        </p:txBody>
      </p:sp>
      <p:pic>
        <p:nvPicPr>
          <p:cNvPr id="2050" name="Picture 2">
            <a:extLst>
              <a:ext uri="{FF2B5EF4-FFF2-40B4-BE49-F238E27FC236}">
                <a16:creationId xmlns:a16="http://schemas.microsoft.com/office/drawing/2014/main" id="{03C4D004-F8BF-D125-8C83-A5FB284159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7441" y="572773"/>
            <a:ext cx="4690347" cy="60716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abase design - Anyone have an ERD symbols quick reference? - Stack ...">
            <a:extLst>
              <a:ext uri="{FF2B5EF4-FFF2-40B4-BE49-F238E27FC236}">
                <a16:creationId xmlns:a16="http://schemas.microsoft.com/office/drawing/2014/main" id="{A034DC5D-FC9B-B636-399C-0F8D1FE9E2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0758" y="842077"/>
            <a:ext cx="5720273" cy="592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11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C5407-6B18-9617-41E9-A80F502EB4A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 Sample of ERD (not perfect, just </a:t>
            </a:r>
            <a:r>
              <a:rPr lang="en-US" sz="3200" kern="1200" dirty="0" err="1">
                <a:solidFill>
                  <a:srgbClr val="FFFFFF"/>
                </a:solidFill>
                <a:latin typeface="+mj-lt"/>
                <a:ea typeface="+mj-ea"/>
                <a:cs typeface="+mj-cs"/>
              </a:rPr>
              <a:t>fyi</a:t>
            </a:r>
            <a:r>
              <a:rPr lang="en-US" sz="3200" kern="1200" dirty="0">
                <a:solidFill>
                  <a:srgbClr val="FFFFFF"/>
                </a:solidFill>
                <a:latin typeface="+mj-lt"/>
                <a:ea typeface="+mj-ea"/>
                <a:cs typeface="+mj-cs"/>
              </a:rPr>
              <a:t>)</a:t>
            </a:r>
          </a:p>
        </p:txBody>
      </p:sp>
      <p:pic>
        <p:nvPicPr>
          <p:cNvPr id="3076" name="Picture 4" descr="Updated ERD">
            <a:extLst>
              <a:ext uri="{FF2B5EF4-FFF2-40B4-BE49-F238E27FC236}">
                <a16:creationId xmlns:a16="http://schemas.microsoft.com/office/drawing/2014/main" id="{D55A8230-C4F2-13D6-7337-A19ED1369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654" y="721070"/>
            <a:ext cx="7829405" cy="37612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45AF7D-48CD-B405-25F8-8BC497C35B8E}"/>
              </a:ext>
            </a:extLst>
          </p:cNvPr>
          <p:cNvSpPr txBox="1"/>
          <p:nvPr/>
        </p:nvSpPr>
        <p:spPr>
          <a:xfrm>
            <a:off x="640884" y="4482366"/>
            <a:ext cx="7422472" cy="2062103"/>
          </a:xfrm>
          <a:prstGeom prst="rect">
            <a:avLst/>
          </a:prstGeom>
          <a:noFill/>
        </p:spPr>
        <p:txBody>
          <a:bodyPr wrap="square">
            <a:spAutoFit/>
          </a:bodyPr>
          <a:lstStyle/>
          <a:p>
            <a:pPr algn="l" fontAlgn="ctr"/>
            <a:r>
              <a:rPr lang="en-US" sz="1600" i="0" dirty="0">
                <a:effectLst/>
                <a:latin typeface="open sans" panose="020B0606030504020204" pitchFamily="34" charset="0"/>
              </a:rPr>
              <a:t>How to Generate Redshift Database from ERD?</a:t>
            </a:r>
          </a:p>
          <a:p>
            <a:pPr algn="l" fontAlgn="ctr"/>
            <a:endParaRPr lang="en-US" sz="1600" i="0" dirty="0">
              <a:effectLst/>
              <a:latin typeface="open sans" panose="020B0606030504020204" pitchFamily="34" charset="0"/>
            </a:endParaRPr>
          </a:p>
          <a:p>
            <a:pPr marL="228600" indent="-228600" algn="l">
              <a:buFont typeface="+mj-lt"/>
              <a:buAutoNum type="arabicPeriod"/>
            </a:pPr>
            <a:r>
              <a:rPr lang="en-US" sz="1600" i="0" dirty="0">
                <a:effectLst/>
                <a:latin typeface="open sans" panose="020B0606030504020204" pitchFamily="34" charset="0"/>
              </a:rPr>
              <a:t>You can design database with </a:t>
            </a:r>
            <a:r>
              <a:rPr lang="en-US" sz="1600"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Entity Relationship Diagram (ERD)</a:t>
            </a:r>
            <a:r>
              <a:rPr lang="en-US" sz="1600" i="0" dirty="0">
                <a:effectLst/>
                <a:latin typeface="open sans" panose="020B0606030504020204" pitchFamily="34" charset="0"/>
              </a:rPr>
              <a:t>, and then </a:t>
            </a:r>
          </a:p>
          <a:p>
            <a:pPr marL="228600" indent="-228600" algn="l">
              <a:buFont typeface="+mj-lt"/>
              <a:buAutoNum type="arabicPeriod"/>
            </a:pPr>
            <a:r>
              <a:rPr lang="en-US" sz="1600" i="0" dirty="0">
                <a:effectLst/>
                <a:latin typeface="open sans" panose="020B0606030504020204" pitchFamily="34" charset="0"/>
              </a:rPr>
              <a:t>generate a physical database from the design. </a:t>
            </a:r>
          </a:p>
          <a:p>
            <a:pPr marL="228600" indent="-228600" algn="l">
              <a:buFont typeface="+mj-lt"/>
              <a:buAutoNum type="arabicPeriod"/>
            </a:pPr>
            <a:r>
              <a:rPr lang="en-US" sz="1600" i="0" dirty="0">
                <a:effectLst/>
                <a:latin typeface="open sans" panose="020B0606030504020204" pitchFamily="34" charset="0"/>
              </a:rPr>
              <a:t>In this tutorial, you will draw a simple ERD for an online bike shop, </a:t>
            </a:r>
          </a:p>
          <a:p>
            <a:pPr marL="228600" indent="-228600" algn="l">
              <a:buFont typeface="+mj-lt"/>
              <a:buAutoNum type="arabicPeriod"/>
            </a:pPr>
            <a:r>
              <a:rPr lang="en-US" sz="1600" i="0" dirty="0">
                <a:effectLst/>
                <a:latin typeface="open sans" panose="020B0606030504020204" pitchFamily="34" charset="0"/>
              </a:rPr>
              <a:t>enter sample data for your database and then </a:t>
            </a:r>
          </a:p>
          <a:p>
            <a:pPr marL="228600" indent="-228600" algn="l">
              <a:buFont typeface="+mj-lt"/>
              <a:buAutoNum type="arabicPeriod"/>
            </a:pPr>
            <a:r>
              <a:rPr lang="en-US" sz="1600" i="0" dirty="0">
                <a:effectLst/>
                <a:latin typeface="open sans" panose="020B0606030504020204" pitchFamily="34" charset="0"/>
              </a:rPr>
              <a:t>generate an </a:t>
            </a:r>
            <a:r>
              <a:rPr lang="en-US" sz="1600" i="0" u="none" strike="noStrike" dirty="0">
                <a:effectLst/>
                <a:latin typeface="open sans" panose="020B0606030504020204" pitchFamily="34" charset="0"/>
                <a:hlinkClick r:id="rId4">
                  <a:extLst>
                    <a:ext uri="{A12FA001-AC4F-418D-AE19-62706E023703}">
                      <ahyp:hlinkClr xmlns:ahyp="http://schemas.microsoft.com/office/drawing/2018/hyperlinkcolor" val="tx"/>
                    </a:ext>
                  </a:extLst>
                </a:hlinkClick>
              </a:rPr>
              <a:t>Amazon Redshift</a:t>
            </a:r>
            <a:r>
              <a:rPr lang="en-US" sz="1600" i="0" dirty="0">
                <a:effectLst/>
                <a:latin typeface="open sans" panose="020B0606030504020204" pitchFamily="34" charset="0"/>
              </a:rPr>
              <a:t> database.</a:t>
            </a:r>
            <a:endParaRPr lang="en-US" sz="1600" dirty="0">
              <a:solidFill>
                <a:srgbClr val="0563C1"/>
              </a:solidFill>
              <a:hlinkClick r:id="rId5">
                <a:extLst>
                  <a:ext uri="{A12FA001-AC4F-418D-AE19-62706E023703}">
                    <ahyp:hlinkClr xmlns:ahyp="http://schemas.microsoft.com/office/drawing/2018/hyperlinkcolor" val="tx"/>
                  </a:ext>
                </a:extLst>
              </a:hlinkClick>
            </a:endParaRPr>
          </a:p>
          <a:p>
            <a:r>
              <a:rPr lang="en-US" sz="1600" dirty="0">
                <a:solidFill>
                  <a:srgbClr val="0563C1"/>
                </a:solidFill>
                <a:hlinkClick r:id="rId5">
                  <a:extLst>
                    <a:ext uri="{A12FA001-AC4F-418D-AE19-62706E023703}">
                      <ahyp:hlinkClr xmlns:ahyp="http://schemas.microsoft.com/office/drawing/2018/hyperlinkcolor" val="tx"/>
                    </a:ext>
                  </a:extLst>
                </a:hlinkClick>
              </a:rPr>
              <a:t>https://www.visual-paradigm.com/tutorials/erd-to-redshift.</a:t>
            </a:r>
            <a:r>
              <a:rPr lang="en-US" sz="1600" dirty="0">
                <a:hlinkClick r:id="rId5">
                  <a:extLst>
                    <a:ext uri="{A12FA001-AC4F-418D-AE19-62706E023703}">
                      <ahyp:hlinkClr xmlns:ahyp="http://schemas.microsoft.com/office/drawing/2018/hyperlinkcolor" val="tx"/>
                    </a:ext>
                  </a:extLst>
                </a:hlinkClick>
              </a:rPr>
              <a:t>jsp</a:t>
            </a:r>
            <a:endParaRPr lang="en-US" sz="1600" dirty="0"/>
          </a:p>
        </p:txBody>
      </p:sp>
    </p:spTree>
    <p:extLst>
      <p:ext uri="{BB962C8B-B14F-4D97-AF65-F5344CB8AC3E}">
        <p14:creationId xmlns:p14="http://schemas.microsoft.com/office/powerpoint/2010/main" val="341104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9A71A-24D8-F19A-1C89-D5E8DCDA49B5}"/>
              </a:ext>
            </a:extLst>
          </p:cNvPr>
          <p:cNvSpPr>
            <a:spLocks noGrp="1"/>
          </p:cNvSpPr>
          <p:nvPr>
            <p:ph type="title"/>
          </p:nvPr>
        </p:nvSpPr>
        <p:spPr>
          <a:xfrm>
            <a:off x="591141" y="2701850"/>
            <a:ext cx="3595269" cy="1454300"/>
          </a:xfrm>
        </p:spPr>
        <p:txBody>
          <a:bodyPr vert="horz" lIns="91440" tIns="45720" rIns="91440" bIns="45720" rtlCol="0" anchor="b">
            <a:noAutofit/>
          </a:bodyPr>
          <a:lstStyle/>
          <a:p>
            <a:r>
              <a:rPr lang="en-US" sz="2400" dirty="0"/>
              <a:t>Another Sample </a:t>
            </a:r>
            <a:r>
              <a:rPr lang="en-US" sz="2400" kern="1200" dirty="0">
                <a:latin typeface="+mj-lt"/>
                <a:ea typeface="+mj-ea"/>
                <a:cs typeface="+mj-cs"/>
              </a:rPr>
              <a:t>f ERD (not perfect, just </a:t>
            </a:r>
            <a:r>
              <a:rPr lang="en-US" sz="2400" kern="1200" dirty="0" err="1">
                <a:latin typeface="+mj-lt"/>
                <a:ea typeface="+mj-ea"/>
                <a:cs typeface="+mj-cs"/>
              </a:rPr>
              <a:t>fyi</a:t>
            </a:r>
            <a:r>
              <a:rPr lang="en-US" sz="2400" kern="1200" dirty="0">
                <a:latin typeface="+mj-lt"/>
                <a:ea typeface="+mj-ea"/>
                <a:cs typeface="+mj-cs"/>
              </a:rPr>
              <a:t>, can you find some errors in it?)</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DN media">
            <a:extLst>
              <a:ext uri="{FF2B5EF4-FFF2-40B4-BE49-F238E27FC236}">
                <a16:creationId xmlns:a16="http://schemas.microsoft.com/office/drawing/2014/main" id="{A6001D15-E991-0698-0443-E11F770211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9574" y="229850"/>
            <a:ext cx="5877183" cy="63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99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43C5-02DF-823E-3B4C-011751807609}"/>
              </a:ext>
            </a:extLst>
          </p:cNvPr>
          <p:cNvSpPr>
            <a:spLocks noGrp="1"/>
          </p:cNvSpPr>
          <p:nvPr>
            <p:ph type="title"/>
          </p:nvPr>
        </p:nvSpPr>
        <p:spPr/>
        <p:txBody>
          <a:bodyPr/>
          <a:lstStyle/>
          <a:p>
            <a:r>
              <a:rPr lang="en-US" b="0" i="0" dirty="0">
                <a:effectLst/>
                <a:latin typeface="Söhne"/>
              </a:rPr>
              <a:t>Chapter 10: "Conceptual Data Modeling"</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2E6F40DC-A8C6-90A4-AC8A-135871B40264}"/>
              </a:ext>
            </a:extLst>
          </p:cNvPr>
          <p:cNvSpPr>
            <a:spLocks noGrp="1"/>
          </p:cNvSpPr>
          <p:nvPr>
            <p:ph idx="1"/>
          </p:nvPr>
        </p:nvSpPr>
        <p:spPr/>
        <p:txBody>
          <a:bodyPr/>
          <a:lstStyle/>
          <a:p>
            <a:r>
              <a:rPr lang="en-US" b="0" i="0" dirty="0">
                <a:effectLst/>
                <a:latin typeface="Söhne"/>
              </a:rPr>
              <a:t>Summary: Chapter 10 introduces conceptual data modeling as a crucial step in the data modeling process. It explains the key components of conceptual models, including entities, attributes, and relationships. It emphasizes the importance of clear and concise diagramming and highlights the iterative nature of conceptual model refinement.</a:t>
            </a:r>
            <a:endParaRPr lang="en-US" dirty="0"/>
          </a:p>
        </p:txBody>
      </p:sp>
    </p:spTree>
    <p:extLst>
      <p:ext uri="{BB962C8B-B14F-4D97-AF65-F5344CB8AC3E}">
        <p14:creationId xmlns:p14="http://schemas.microsoft.com/office/powerpoint/2010/main" val="285386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2724-D5E8-36FD-4151-DD3483D52F39}"/>
              </a:ext>
            </a:extLst>
          </p:cNvPr>
          <p:cNvSpPr>
            <a:spLocks noGrp="1"/>
          </p:cNvSpPr>
          <p:nvPr>
            <p:ph type="title"/>
          </p:nvPr>
        </p:nvSpPr>
        <p:spPr/>
        <p:txBody>
          <a:bodyPr/>
          <a:lstStyle/>
          <a:p>
            <a:r>
              <a:rPr lang="en-US" b="0" i="0" dirty="0">
                <a:effectLst/>
                <a:latin typeface="Söhne"/>
              </a:rPr>
              <a:t>Chapter 11: "Logical Database Design"</a:t>
            </a:r>
            <a:br>
              <a:rPr lang="en-US" b="0" i="0" dirty="0">
                <a:solidFill>
                  <a:srgbClr val="D1D5DB"/>
                </a:solidFill>
                <a:effectLst/>
                <a:latin typeface="Söhne"/>
              </a:rPr>
            </a:br>
            <a:endParaRPr lang="en-US" dirty="0"/>
          </a:p>
        </p:txBody>
      </p:sp>
      <p:sp>
        <p:nvSpPr>
          <p:cNvPr id="3" name="Content Placeholder 2">
            <a:extLst>
              <a:ext uri="{FF2B5EF4-FFF2-40B4-BE49-F238E27FC236}">
                <a16:creationId xmlns:a16="http://schemas.microsoft.com/office/drawing/2014/main" id="{59233AF6-0004-CE0E-E167-03169E3E3102}"/>
              </a:ext>
            </a:extLst>
          </p:cNvPr>
          <p:cNvSpPr>
            <a:spLocks noGrp="1"/>
          </p:cNvSpPr>
          <p:nvPr>
            <p:ph idx="1"/>
          </p:nvPr>
        </p:nvSpPr>
        <p:spPr>
          <a:xfrm>
            <a:off x="838200" y="1456765"/>
            <a:ext cx="10515600" cy="5036110"/>
          </a:xfrm>
        </p:spPr>
        <p:txBody>
          <a:bodyPr>
            <a:normAutofit fontScale="92500" lnSpcReduction="20000"/>
          </a:bodyPr>
          <a:lstStyle/>
          <a:p>
            <a:pPr algn="l"/>
            <a:r>
              <a:rPr lang="en-US" sz="1900" b="0" i="0" dirty="0">
                <a:effectLst/>
                <a:latin typeface="Söhne"/>
              </a:rPr>
              <a:t>Key Points:</a:t>
            </a:r>
          </a:p>
          <a:p>
            <a:pPr algn="l">
              <a:buFont typeface="+mj-lt"/>
              <a:buAutoNum type="arabicPeriod"/>
            </a:pPr>
            <a:r>
              <a:rPr lang="en-US" sz="1900" b="0" i="0" dirty="0">
                <a:effectLst/>
                <a:latin typeface="Söhne"/>
              </a:rPr>
              <a:t>Transition from Conceptual to Logical Models</a:t>
            </a:r>
          </a:p>
          <a:p>
            <a:pPr marL="742950" lvl="1" indent="-285750" algn="l">
              <a:buFont typeface="+mj-lt"/>
              <a:buAutoNum type="arabicPeriod"/>
            </a:pPr>
            <a:r>
              <a:rPr lang="en-US" sz="1700" b="0" i="0" dirty="0">
                <a:effectLst/>
                <a:latin typeface="Söhne"/>
              </a:rPr>
              <a:t>Understanding the relationship between conceptual and logical data models</a:t>
            </a:r>
          </a:p>
          <a:p>
            <a:pPr marL="742950" lvl="1" indent="-285750" algn="l">
              <a:buFont typeface="+mj-lt"/>
              <a:buAutoNum type="arabicPeriod"/>
            </a:pPr>
            <a:r>
              <a:rPr lang="en-US" sz="1700" b="0" i="0" dirty="0">
                <a:effectLst/>
                <a:latin typeface="Söhne"/>
              </a:rPr>
              <a:t>Converting conceptual models into normalized logical data models</a:t>
            </a:r>
          </a:p>
          <a:p>
            <a:pPr algn="l">
              <a:buFont typeface="+mj-lt"/>
              <a:buAutoNum type="arabicPeriod"/>
            </a:pPr>
            <a:r>
              <a:rPr lang="en-US" sz="1900" b="0" i="0" dirty="0">
                <a:effectLst/>
                <a:latin typeface="Söhne"/>
              </a:rPr>
              <a:t>Normalization and Normal Forms</a:t>
            </a:r>
          </a:p>
          <a:p>
            <a:pPr marL="742950" lvl="1" indent="-285750" algn="l">
              <a:buFont typeface="+mj-lt"/>
              <a:buAutoNum type="arabicPeriod"/>
            </a:pPr>
            <a:r>
              <a:rPr lang="en-US" sz="1700" b="0" i="0" dirty="0">
                <a:effectLst/>
                <a:latin typeface="Söhne"/>
              </a:rPr>
              <a:t>Introduction to normalization and its benefits</a:t>
            </a:r>
          </a:p>
          <a:p>
            <a:pPr marL="742950" lvl="1" indent="-285750" algn="l">
              <a:buFont typeface="+mj-lt"/>
              <a:buAutoNum type="arabicPeriod"/>
            </a:pPr>
            <a:r>
              <a:rPr lang="en-US" sz="1700" b="0" i="0" dirty="0">
                <a:effectLst/>
                <a:latin typeface="Söhne"/>
              </a:rPr>
              <a:t>Explaining the concept of normal forms (1NF, 2NF, 3NF, BCNF)</a:t>
            </a:r>
          </a:p>
          <a:p>
            <a:pPr marL="742950" lvl="1" indent="-285750" algn="l">
              <a:buFont typeface="+mj-lt"/>
              <a:buAutoNum type="arabicPeriod"/>
            </a:pPr>
            <a:r>
              <a:rPr lang="en-US" sz="1700" b="0" i="0" dirty="0">
                <a:effectLst/>
                <a:latin typeface="Söhne"/>
                <a:hlinkClick r:id="rId2"/>
              </a:rPr>
              <a:t>https://www.splunk.com/en_us/blog/learn/data-normalization.html</a:t>
            </a:r>
            <a:r>
              <a:rPr lang="en-US" sz="1700" dirty="0">
                <a:latin typeface="Söhne"/>
              </a:rPr>
              <a:t> </a:t>
            </a:r>
            <a:endParaRPr lang="en-US" sz="1700" b="0" i="0" dirty="0">
              <a:effectLst/>
              <a:latin typeface="Söhne"/>
            </a:endParaRPr>
          </a:p>
          <a:p>
            <a:pPr algn="l">
              <a:buFont typeface="+mj-lt"/>
              <a:buAutoNum type="arabicPeriod"/>
            </a:pPr>
            <a:r>
              <a:rPr lang="en-US" sz="1900" b="0" i="0" dirty="0">
                <a:effectLst/>
                <a:latin typeface="Söhne"/>
              </a:rPr>
              <a:t>Entity Relationship Diagrams (ERDs)</a:t>
            </a:r>
          </a:p>
          <a:p>
            <a:pPr marL="742950" lvl="1" indent="-285750" algn="l">
              <a:buFont typeface="+mj-lt"/>
              <a:buAutoNum type="arabicPeriod"/>
            </a:pPr>
            <a:r>
              <a:rPr lang="en-US" sz="1700" b="0" i="0" dirty="0">
                <a:effectLst/>
                <a:latin typeface="Söhne"/>
              </a:rPr>
              <a:t>Mapping conceptual models to logical models using ERDs</a:t>
            </a:r>
          </a:p>
          <a:p>
            <a:pPr marL="742950" lvl="1" indent="-285750" algn="l">
              <a:buFont typeface="+mj-lt"/>
              <a:buAutoNum type="arabicPeriod"/>
            </a:pPr>
            <a:r>
              <a:rPr lang="en-US" sz="1700" b="0" i="0" dirty="0">
                <a:effectLst/>
                <a:latin typeface="Söhne"/>
              </a:rPr>
              <a:t>Identifying primary keys, foreign keys, and cardinality constraints in logical data models</a:t>
            </a:r>
          </a:p>
          <a:p>
            <a:pPr marL="742950" lvl="1" indent="-285750" algn="l">
              <a:buFont typeface="+mj-lt"/>
              <a:buAutoNum type="arabicPeriod"/>
            </a:pPr>
            <a:r>
              <a:rPr lang="en-US" sz="1700" b="0" i="0" dirty="0">
                <a:effectLst/>
                <a:latin typeface="Söhne"/>
                <a:hlinkClick r:id="rId3"/>
              </a:rPr>
              <a:t>https://techdocs.broadcom.com/us/en/ca-mainframe-software/database-management/ca-idms/19-0/administrating/database-design/introduction-to-logical-design.html</a:t>
            </a:r>
            <a:r>
              <a:rPr lang="en-US" sz="1700" b="0" i="0" dirty="0">
                <a:effectLst/>
                <a:latin typeface="Söhne"/>
              </a:rPr>
              <a:t> </a:t>
            </a:r>
          </a:p>
          <a:p>
            <a:pPr algn="l">
              <a:buFont typeface="+mj-lt"/>
              <a:buAutoNum type="arabicPeriod"/>
            </a:pPr>
            <a:r>
              <a:rPr lang="en-US" sz="1900" b="0" i="0" dirty="0">
                <a:effectLst/>
                <a:latin typeface="Söhne"/>
              </a:rPr>
              <a:t>Normalization Techniques</a:t>
            </a:r>
          </a:p>
          <a:p>
            <a:pPr marL="742950" lvl="1" indent="-285750" algn="l">
              <a:buFont typeface="+mj-lt"/>
              <a:buAutoNum type="arabicPeriod"/>
            </a:pPr>
            <a:r>
              <a:rPr lang="en-US" sz="1700" b="0" i="0" dirty="0">
                <a:effectLst/>
                <a:latin typeface="Söhne"/>
              </a:rPr>
              <a:t>Applying normalization techniques to eliminate data redundancy and improve data integrity</a:t>
            </a:r>
          </a:p>
          <a:p>
            <a:pPr marL="742950" lvl="1" indent="-285750" algn="l">
              <a:buFont typeface="+mj-lt"/>
              <a:buAutoNum type="arabicPeriod"/>
            </a:pPr>
            <a:r>
              <a:rPr lang="en-US" sz="1700" b="0" i="0" dirty="0">
                <a:effectLst/>
                <a:latin typeface="Söhne"/>
              </a:rPr>
              <a:t>Demonstrating the process of normalizing tables and resolving functional dependencies</a:t>
            </a:r>
          </a:p>
          <a:p>
            <a:pPr algn="l">
              <a:buFont typeface="+mj-lt"/>
              <a:buAutoNum type="arabicPeriod"/>
            </a:pPr>
            <a:r>
              <a:rPr lang="en-US" sz="1900" b="0" i="0" dirty="0">
                <a:effectLst/>
                <a:latin typeface="Söhne"/>
              </a:rPr>
              <a:t>Iterative Refinement and Validation</a:t>
            </a:r>
          </a:p>
          <a:p>
            <a:pPr marL="742950" lvl="1" indent="-285750" algn="l">
              <a:buFont typeface="+mj-lt"/>
              <a:buAutoNum type="arabicPeriod"/>
            </a:pPr>
            <a:r>
              <a:rPr lang="en-US" sz="1700" b="0" i="0" dirty="0">
                <a:effectLst/>
                <a:latin typeface="Söhne"/>
              </a:rPr>
              <a:t>Iteratively refining and validating logical data models</a:t>
            </a:r>
          </a:p>
          <a:p>
            <a:pPr marL="742950" lvl="1" indent="-285750" algn="l">
              <a:buFont typeface="+mj-lt"/>
              <a:buAutoNum type="arabicPeriod"/>
            </a:pPr>
            <a:r>
              <a:rPr lang="en-US" sz="1700" b="0" i="0" dirty="0">
                <a:effectLst/>
                <a:latin typeface="Söhne"/>
              </a:rPr>
              <a:t>Ensuring the logical model aligns with business requirements and can support required operations and queries</a:t>
            </a:r>
          </a:p>
          <a:p>
            <a:endParaRPr lang="en-US" sz="1600" dirty="0"/>
          </a:p>
        </p:txBody>
      </p:sp>
    </p:spTree>
    <p:extLst>
      <p:ext uri="{BB962C8B-B14F-4D97-AF65-F5344CB8AC3E}">
        <p14:creationId xmlns:p14="http://schemas.microsoft.com/office/powerpoint/2010/main" val="3438877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3141</Words>
  <Application>Microsoft Office PowerPoint</Application>
  <PresentationFormat>Widescreen</PresentationFormat>
  <Paragraphs>185</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Söhne</vt:lpstr>
      <vt:lpstr>Arial</vt:lpstr>
      <vt:lpstr>Calibri</vt:lpstr>
      <vt:lpstr>Calibri Light</vt:lpstr>
      <vt:lpstr>Lato</vt:lpstr>
      <vt:lpstr>open sans</vt:lpstr>
      <vt:lpstr>Symbol</vt:lpstr>
      <vt:lpstr>Times New Roman</vt:lpstr>
      <vt:lpstr>Office Theme</vt:lpstr>
      <vt:lpstr>Module 1 Lecture </vt:lpstr>
      <vt:lpstr>Chapter 9: "The Business Requirements" </vt:lpstr>
      <vt:lpstr>Chapter 9: "The Business Requirements" </vt:lpstr>
      <vt:lpstr>Chapter 10: "Conceptual Data Modeling" </vt:lpstr>
      <vt:lpstr>ERD Relationship Quick Reference</vt:lpstr>
      <vt:lpstr>A Sample of ERD (not perfect, just fyi)</vt:lpstr>
      <vt:lpstr>Another Sample f ERD (not perfect, just fyi, can you find some errors in it?)</vt:lpstr>
      <vt:lpstr>Chapter 10: "Conceptual Data Modeling" </vt:lpstr>
      <vt:lpstr>Chapter 11: "Logical Database Design" </vt:lpstr>
      <vt:lpstr>Chapter 11: "Logical Database Design" </vt:lpstr>
      <vt:lpstr>Chapter 12: "Physical Database Design" </vt:lpstr>
      <vt:lpstr>Chapter 12: "Physical Database Design" </vt:lpstr>
      <vt:lpstr>Chapter 13: "Advanced Normalization" </vt:lpstr>
      <vt:lpstr>Chapter 13: "Advanced Normalization" </vt:lpstr>
      <vt:lpstr>Predictive analysis, prescriptive analysis, and descriptive analysis</vt:lpstr>
      <vt:lpstr>Modern Tools for Predictive Analysis</vt:lpstr>
      <vt:lpstr>Examples of predictive analysis applications across various industries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Steward H (School of Business)</dc:creator>
  <cp:lastModifiedBy>Huang, Steward H (School of Business)</cp:lastModifiedBy>
  <cp:revision>30</cp:revision>
  <dcterms:created xsi:type="dcterms:W3CDTF">2023-06-08T05:16:41Z</dcterms:created>
  <dcterms:modified xsi:type="dcterms:W3CDTF">2023-11-10T03:48:05Z</dcterms:modified>
</cp:coreProperties>
</file>