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19"/>
    <a:srgbClr val="FF4B0A"/>
    <a:srgbClr val="7D50C8"/>
    <a:srgbClr val="19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059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>
        <p:guide orient="horz" pos="2160"/>
        <p:guide pos="1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D6994-E7A6-48B7-9D73-C66EFD3D2D1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E79E1-B1FD-4101-97A3-97E0CBA2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Time to implement your solution!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sz="1200" dirty="0">
                <a:solidFill>
                  <a:srgbClr val="FF9900"/>
                </a:solidFill>
              </a:rPr>
              <a:t>Think of the easiest and simplest next step you could take to get the ball rolling to make your solution happen.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9900"/>
                </a:solidFill>
              </a:rPr>
              <a:t>Now write down that step and when you will do it.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E79E1-B1FD-4101-97A3-97E0CBA2F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Main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83F8BB-ADE8-CE43-B8EF-3BEC907A2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166" y="4154"/>
            <a:ext cx="6306867" cy="532745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67215F-6DBA-4C45-B5C5-81DC971C8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06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NL_2Col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C17ED4B-44D2-4548-AFA4-5E3449F9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3015" y="628058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F85"/>
                </a:solidFill>
              </a:defRPr>
            </a:lvl1pPr>
          </a:lstStyle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2FFE2429-9572-5E45-B161-D0EC366FF0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182" y="1187672"/>
            <a:ext cx="5073534" cy="4124162"/>
          </a:xfrm>
          <a:prstGeom prst="rect">
            <a:avLst/>
          </a:prstGeom>
        </p:spPr>
        <p:txBody>
          <a:bodyPr lIns="180000"/>
          <a:lstStyle>
            <a:lvl1pPr marL="0" indent="0">
              <a:buNone/>
              <a:defRPr/>
            </a:lvl1pPr>
            <a:lvl2pPr marL="0" indent="0">
              <a:buFont typeface="+mj-lt"/>
              <a:buAutoNum type="arabicPeriod"/>
              <a:defRPr/>
            </a:lvl2pPr>
          </a:lstStyle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89037C10-46C6-CB43-9C7B-1382FB1911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181" y="562546"/>
            <a:ext cx="5073533" cy="625125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rgbClr val="005F85"/>
                </a:solidFill>
              </a:defRPr>
            </a:lvl1pPr>
          </a:lstStyle>
          <a:p>
            <a:r>
              <a:rPr lang="en-CA" dirty="0">
                <a:solidFill>
                  <a:srgbClr val="005F85"/>
                </a:solidFill>
              </a:rPr>
              <a:t>Click to add text</a:t>
            </a:r>
            <a:endParaRPr lang="en-CA" sz="2000" b="1" kern="0" spc="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84A02128-7461-DE41-AEF7-1D5794AF91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4283" y="1187672"/>
            <a:ext cx="5073534" cy="4124162"/>
          </a:xfrm>
          <a:prstGeom prst="rect">
            <a:avLst/>
          </a:prstGeom>
        </p:spPr>
        <p:txBody>
          <a:bodyPr lIns="180000"/>
          <a:lstStyle>
            <a:lvl1pPr marL="0" indent="0">
              <a:buNone/>
              <a:defRPr/>
            </a:lvl1pPr>
            <a:lvl2pPr marL="0" indent="0">
              <a:buFont typeface="+mj-lt"/>
              <a:buAutoNum type="arabicPeriod"/>
              <a:defRPr/>
            </a:lvl2pPr>
          </a:lstStyle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5809776-E110-1547-B06F-9B13DB068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282" y="562546"/>
            <a:ext cx="5073533" cy="625125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rgbClr val="005F85"/>
                </a:solidFill>
              </a:defRPr>
            </a:lvl1pPr>
          </a:lstStyle>
          <a:p>
            <a:r>
              <a:rPr lang="en-CA" dirty="0">
                <a:solidFill>
                  <a:srgbClr val="005F85"/>
                </a:solidFill>
              </a:rPr>
              <a:t>Click to add text</a:t>
            </a:r>
            <a:endParaRPr lang="en-CA" sz="2000" b="1" kern="0" spc="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EBE14E-2B7F-4819-9835-BB1FBB4673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06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08A1-C73D-4A24-88F0-4DB85191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3CE9-58C8-4913-AB31-6B7082A8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0162-575C-4078-B31B-0A837D86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2E7-25DD-4E51-B481-37307A99C24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DDFA-278D-4909-B5A9-1B64A4D1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8C45-EA14-4C8E-B587-2849861C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D33E-E8D0-4318-8AF2-97FE53FD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5BF0B-34C7-44A1-AB7A-2531051D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2E7-25DD-4E51-B481-37307A99C24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D0147-2057-4841-AAA6-E9D93B63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2409-5959-4357-8C9C-628FC011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6AADEE3-0D74-4F2B-B6B6-7970CDA967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37807" y="6381519"/>
            <a:ext cx="2743200" cy="365125"/>
          </a:xfrm>
          <a:prstGeom prst="rect">
            <a:avLst/>
          </a:prstGeom>
        </p:spPr>
        <p:txBody>
          <a:bodyPr/>
          <a:lstStyle/>
          <a:p>
            <a:fld id="{9F1A4098-71DB-4A4B-BFCB-2C2ED783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7908-E15E-4B03-AE94-1DE0E9E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D056-CE0C-4768-94DE-1189FDC24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601A-FE5A-4AEA-B488-01717B1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4A5E-FD73-4F6C-84DD-FA428D18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72E7-25DD-4E51-B481-37307A99C24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0D1B-AC8D-4C43-A2C2-1A467E29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D3BD-F433-440D-B1F2-F8F463DE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961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295523" y="6282367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BB39C1-DD3F-8442-9E90-8D80B07F2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372" y="6322302"/>
            <a:ext cx="304800" cy="241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0198" y="531997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Profile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Preferences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8722" y="6473124"/>
            <a:ext cx="30243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F5F5F"/>
                </a:solidFill>
                <a:latin typeface="RM Pro Regular"/>
                <a:cs typeface="Arial" panose="020B0604020202020204" pitchFamily="34" charset="0"/>
              </a:rPr>
              <a:t>Simplexity Innovation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A63829-7158-794F-9705-54FF7D53EFAD}"/>
              </a:ext>
            </a:extLst>
          </p:cNvPr>
          <p:cNvCxnSpPr>
            <a:cxnSpLocks/>
          </p:cNvCxnSpPr>
          <p:nvPr userDrawn="1"/>
        </p:nvCxnSpPr>
        <p:spPr>
          <a:xfrm>
            <a:off x="498723" y="6783012"/>
            <a:ext cx="11159877" cy="11901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498723" y="6426378"/>
            <a:ext cx="11159877" cy="22252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CCA61-37FB-C447-90D3-D034D54660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4730" y="6507707"/>
            <a:ext cx="309284" cy="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F9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7061" y="602246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baseline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Topic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61510-50C4-644B-A1F8-E6E983071B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09" y="6391261"/>
            <a:ext cx="1919111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67322" y="6381518"/>
            <a:ext cx="44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 Simplexity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A63829-7158-794F-9705-54FF7D53EFAD}"/>
              </a:ext>
            </a:extLst>
          </p:cNvPr>
          <p:cNvCxnSpPr>
            <a:cxnSpLocks/>
          </p:cNvCxnSpPr>
          <p:nvPr userDrawn="1"/>
        </p:nvCxnSpPr>
        <p:spPr>
          <a:xfrm>
            <a:off x="498723" y="6783012"/>
            <a:ext cx="11159877" cy="1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498723" y="6317321"/>
            <a:ext cx="11159877" cy="22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619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B39C1-DD3F-8442-9E90-8D80B07F2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372" y="6322302"/>
            <a:ext cx="304800" cy="241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0198" y="5319979"/>
            <a:ext cx="103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Profile</a:t>
            </a:r>
          </a:p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6618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F9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07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rgbClr val="222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1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SectionCover-Light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9F117-DB2B-3644-99D3-803B84788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166" y="4154"/>
            <a:ext cx="6306867" cy="532745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5D0093-09F3-45EC-B5F8-CC4C6274E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2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5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7061" y="602246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baseline="0">
                <a:solidFill>
                  <a:srgbClr val="FF961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Topic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61510-50C4-644B-A1F8-E6E983071B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09" y="6391261"/>
            <a:ext cx="1919111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67322" y="6381518"/>
            <a:ext cx="44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M Pro Regular"/>
                <a:cs typeface="Arial" panose="020B0604020202020204" pitchFamily="34" charset="0"/>
              </a:rPr>
              <a:t>Simplexity Innovation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A63829-7158-794F-9705-54FF7D53EFAD}"/>
              </a:ext>
            </a:extLst>
          </p:cNvPr>
          <p:cNvCxnSpPr>
            <a:cxnSpLocks/>
          </p:cNvCxnSpPr>
          <p:nvPr userDrawn="1"/>
        </p:nvCxnSpPr>
        <p:spPr>
          <a:xfrm>
            <a:off x="498723" y="6783012"/>
            <a:ext cx="11159877" cy="1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498723" y="6317321"/>
            <a:ext cx="11159877" cy="22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55470" y="6332538"/>
            <a:ext cx="437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M Pro Regular"/>
                <a:cs typeface="Arial" panose="020B0604020202020204" pitchFamily="34" charset="0"/>
              </a:rPr>
              <a:t>Simplexity Innovation Process</a:t>
            </a:r>
          </a:p>
        </p:txBody>
      </p:sp>
    </p:spTree>
    <p:extLst>
      <p:ext uri="{BB962C8B-B14F-4D97-AF65-F5344CB8AC3E}">
        <p14:creationId xmlns:p14="http://schemas.microsoft.com/office/powerpoint/2010/main" val="397103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FF9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61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222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7030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90152"/>
            <a:ext cx="10363200" cy="135058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7200" spc="50">
                <a:solidFill>
                  <a:srgbClr val="FAE6D3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609600" y="1476645"/>
            <a:ext cx="10972800" cy="4668675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2" y="1"/>
            <a:ext cx="10940535" cy="123893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552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609600" y="1391760"/>
            <a:ext cx="5181600" cy="4234072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3" y="1"/>
            <a:ext cx="10940535" cy="1238931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096000" y="1391760"/>
            <a:ext cx="5486400" cy="41769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6498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1989"/>
            <a:ext cx="10972800" cy="475356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4pPr>
              <a:spcBef>
                <a:spcPts val="0"/>
              </a:spcBef>
              <a:defRPr/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86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21989"/>
            <a:ext cx="10972800" cy="47535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800">
                <a:solidFill>
                  <a:srgbClr val="2F5897"/>
                </a:solidFill>
                <a:latin typeface="+mn-lt"/>
              </a:defRPr>
            </a:lvl1pPr>
            <a:lvl2pPr marL="685800" indent="-225425"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rgbClr val="2F5897"/>
                </a:solidFill>
              </a:defRPr>
            </a:lvl2pPr>
            <a:lvl3pPr>
              <a:defRPr sz="2000">
                <a:solidFill>
                  <a:srgbClr val="2F5897"/>
                </a:solidFill>
              </a:defRPr>
            </a:lvl3pPr>
            <a:lvl4pPr>
              <a:defRPr sz="180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8118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6876"/>
            <a:ext cx="5384800" cy="45883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1306876"/>
            <a:ext cx="5384800" cy="45883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543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23626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323626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985955"/>
            <a:ext cx="5389033" cy="41593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7"/>
          </p:nvPr>
        </p:nvSpPr>
        <p:spPr>
          <a:xfrm>
            <a:off x="593276" y="1985955"/>
            <a:ext cx="5389033" cy="41593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SectionCover-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0F03F6-F93D-7F40-9926-8F4A917A74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166" y="4154"/>
            <a:ext cx="6306867" cy="532745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AC837B-FA79-4C9D-A513-6DB9E6250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2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7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99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CA" sz="1800">
              <a:solidFill>
                <a:prstClr val="white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861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6"/>
          <p:cNvSpPr txBox="1">
            <a:spLocks noChangeArrowheads="1"/>
          </p:cNvSpPr>
          <p:nvPr userDrawn="1"/>
        </p:nvSpPr>
        <p:spPr bwMode="auto">
          <a:xfrm>
            <a:off x="8839201" y="6629402"/>
            <a:ext cx="172515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>
                <a:solidFill>
                  <a:srgbClr val="BFBFBF"/>
                </a:solidFill>
              </a:rPr>
              <a:t>Copyright Basadur Applied Creativity 2012</a:t>
            </a:r>
            <a:endParaRPr lang="en-CA" sz="700">
              <a:solidFill>
                <a:srgbClr val="BFBFB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90152"/>
            <a:ext cx="10363200" cy="1350585"/>
          </a:xfrm>
          <a:prstGeom prst="rect">
            <a:avLst/>
          </a:prstGeom>
        </p:spPr>
        <p:txBody>
          <a:bodyPr/>
          <a:lstStyle>
            <a:lvl1pPr algn="ctr">
              <a:defRPr spc="50">
                <a:solidFill>
                  <a:srgbClr val="FAE6D3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11040534" y="6197602"/>
            <a:ext cx="5609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pPr>
              <a:defRPr/>
            </a:pPr>
            <a:fld id="{9A84674F-E96A-4D83-A4BE-D6578B51E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74522"/>
            <a:ext cx="10363200" cy="417559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5639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1"/>
            <a:ext cx="5384800" cy="40207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1874521"/>
            <a:ext cx="5384800" cy="40207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1417320"/>
            <a:ext cx="9522177" cy="48956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245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59858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 userDrawn="1"/>
        </p:nvSpPr>
        <p:spPr bwMode="auto">
          <a:xfrm>
            <a:off x="8839200" y="6629401"/>
            <a:ext cx="18209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dirty="0">
                <a:solidFill>
                  <a:srgbClr val="A6A6A6"/>
                </a:solidFill>
              </a:rPr>
              <a:t>Copyright © Basadur Applied Creativity 2014</a:t>
            </a:r>
            <a:endParaRPr lang="en-CA" sz="700" dirty="0">
              <a:solidFill>
                <a:srgbClr val="A6A6A6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7588251" y="6248400"/>
            <a:ext cx="158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i="1" dirty="0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1" y="1063417"/>
            <a:ext cx="4864100" cy="4234072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1" y="320058"/>
            <a:ext cx="10940535" cy="1238931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096001" y="1063417"/>
            <a:ext cx="4876800" cy="41769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B57040FD-F9E5-4645-BF85-1DCE4DA32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8430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59858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7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7588251" y="6248400"/>
            <a:ext cx="158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i="1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i="1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9"/>
          <p:cNvSpPr txBox="1">
            <a:spLocks noChangeArrowheads="1"/>
          </p:cNvSpPr>
          <p:nvPr userDrawn="1"/>
        </p:nvSpPr>
        <p:spPr bwMode="auto">
          <a:xfrm>
            <a:off x="8839200" y="6629401"/>
            <a:ext cx="18209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dirty="0">
                <a:solidFill>
                  <a:srgbClr val="A6A6A6"/>
                </a:solidFill>
              </a:rPr>
              <a:t>Copyright © Basadur Applied Creativity 2014</a:t>
            </a:r>
            <a:endParaRPr lang="en-CA" sz="700" dirty="0">
              <a:solidFill>
                <a:srgbClr val="A6A6A6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0" y="1063417"/>
            <a:ext cx="9895719" cy="4234072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1" y="320058"/>
            <a:ext cx="10940535" cy="1238931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738A23D0-AB92-4612-9E60-9D74FD4A4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4780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59858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7"/>
          <p:cNvSpPr txBox="1">
            <a:spLocks noChangeArrowheads="1"/>
          </p:cNvSpPr>
          <p:nvPr userDrawn="1"/>
        </p:nvSpPr>
        <p:spPr bwMode="auto">
          <a:xfrm>
            <a:off x="8839201" y="6629401"/>
            <a:ext cx="172575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>
                <a:solidFill>
                  <a:srgbClr val="A6A6A6"/>
                </a:solidFill>
              </a:rPr>
              <a:t>Copyright Basadur Applied Creativity 2012</a:t>
            </a:r>
            <a:endParaRPr lang="en-CA" sz="700">
              <a:solidFill>
                <a:srgbClr val="A6A6A6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7588251" y="6248400"/>
            <a:ext cx="158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i="1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i="1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0" y="508001"/>
            <a:ext cx="9895719" cy="4789488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8BBCD9C0-E5A2-40DA-9158-7D581184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188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rgbClr val="222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24" y="410195"/>
            <a:ext cx="9144000" cy="8309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800" b="1" kern="0" spc="-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7DBA35-C2EB-914E-BF1E-FD11574BA159}"/>
              </a:ext>
            </a:extLst>
          </p:cNvPr>
          <p:cNvCxnSpPr>
            <a:cxnSpLocks/>
          </p:cNvCxnSpPr>
          <p:nvPr userDrawn="1"/>
        </p:nvCxnSpPr>
        <p:spPr>
          <a:xfrm>
            <a:off x="334434" y="6616389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18E3C-B1E0-AE46-A504-56E81691E7A2}"/>
              </a:ext>
            </a:extLst>
          </p:cNvPr>
          <p:cNvCxnSpPr>
            <a:cxnSpLocks/>
          </p:cNvCxnSpPr>
          <p:nvPr userDrawn="1"/>
        </p:nvCxnSpPr>
        <p:spPr>
          <a:xfrm>
            <a:off x="334434" y="6051396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F9BC504-50AD-B24B-9C5B-9ACA9A4C8B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433" y="6096001"/>
            <a:ext cx="389467" cy="338667"/>
          </a:xfrm>
          <a:prstGeom prst="rect">
            <a:avLst/>
          </a:prstGeom>
        </p:spPr>
      </p:pic>
      <p:pic>
        <p:nvPicPr>
          <p:cNvPr id="3" name="Picture 2" descr="Logo_Applied Innov_WH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33" y="6087187"/>
            <a:ext cx="2400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46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59860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8" y="6367466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 userDrawn="1"/>
        </p:nvSpPr>
        <p:spPr bwMode="auto">
          <a:xfrm>
            <a:off x="8839200" y="6629401"/>
            <a:ext cx="1407758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525" dirty="0">
                <a:solidFill>
                  <a:srgbClr val="A6A6A6"/>
                </a:solidFill>
              </a:rPr>
              <a:t>Copyright © Basadur Applied Creativity 2014</a:t>
            </a:r>
            <a:endParaRPr lang="en-CA" sz="525" dirty="0">
              <a:solidFill>
                <a:srgbClr val="A6A6A6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7588251" y="6248402"/>
            <a:ext cx="1186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i="1" dirty="0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sz="1200" i="1" dirty="0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2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2" y="1063417"/>
            <a:ext cx="4864100" cy="4234072"/>
          </a:xfrm>
          <a:prstGeom prst="rect">
            <a:avLst/>
          </a:prstGeom>
        </p:spPr>
        <p:txBody>
          <a:bodyPr/>
          <a:lstStyle>
            <a:lvl3pPr>
              <a:defRPr sz="13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2" y="320060"/>
            <a:ext cx="10940535" cy="1238931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096001" y="1063417"/>
            <a:ext cx="4876800" cy="41769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B57040FD-F9E5-4645-BF85-1DCE4DA32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29324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SectionCover-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0FE6BD-4CE7-C642-9639-0E5CFBB48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166" y="4154"/>
            <a:ext cx="6306867" cy="532745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CACDE7-7C4A-4767-BCCC-3F485ABEA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2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6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59860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8" y="6367466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7"/>
          <p:cNvSpPr txBox="1">
            <a:spLocks noChangeArrowheads="1"/>
          </p:cNvSpPr>
          <p:nvPr userDrawn="1"/>
        </p:nvSpPr>
        <p:spPr bwMode="auto">
          <a:xfrm>
            <a:off x="8839201" y="6629401"/>
            <a:ext cx="1337226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525">
                <a:solidFill>
                  <a:srgbClr val="A6A6A6"/>
                </a:solidFill>
              </a:rPr>
              <a:t>Copyright Basadur Applied Creativity 2012</a:t>
            </a:r>
            <a:endParaRPr lang="en-CA" sz="525">
              <a:solidFill>
                <a:srgbClr val="A6A6A6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7588251" y="6248402"/>
            <a:ext cx="1186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i="1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sz="1200" i="1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2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2" y="508001"/>
            <a:ext cx="9895719" cy="4789488"/>
          </a:xfrm>
          <a:prstGeom prst="rect">
            <a:avLst/>
          </a:prstGeom>
        </p:spPr>
        <p:txBody>
          <a:bodyPr/>
          <a:lstStyle>
            <a:lvl3pPr>
              <a:defRPr sz="13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8BBCD9C0-E5A2-40DA-9158-7D581184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7873816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24" y="410197"/>
            <a:ext cx="9144000" cy="8309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kern="0" spc="-75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7DBA35-C2EB-914E-BF1E-FD11574BA159}"/>
              </a:ext>
            </a:extLst>
          </p:cNvPr>
          <p:cNvCxnSpPr>
            <a:cxnSpLocks/>
          </p:cNvCxnSpPr>
          <p:nvPr userDrawn="1"/>
        </p:nvCxnSpPr>
        <p:spPr>
          <a:xfrm>
            <a:off x="334435" y="6616389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18E3C-B1E0-AE46-A504-56E81691E7A2}"/>
              </a:ext>
            </a:extLst>
          </p:cNvPr>
          <p:cNvCxnSpPr>
            <a:cxnSpLocks/>
          </p:cNvCxnSpPr>
          <p:nvPr userDrawn="1"/>
        </p:nvCxnSpPr>
        <p:spPr>
          <a:xfrm>
            <a:off x="334435" y="6051396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F9BC504-50AD-B24B-9C5B-9ACA9A4C8B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433" y="6096003"/>
            <a:ext cx="389467" cy="338667"/>
          </a:xfrm>
          <a:prstGeom prst="rect">
            <a:avLst/>
          </a:prstGeom>
        </p:spPr>
      </p:pic>
      <p:pic>
        <p:nvPicPr>
          <p:cNvPr id="3" name="Picture 2" descr="Logo_Applied Innov_WH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33" y="6087187"/>
            <a:ext cx="2400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2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74521"/>
            <a:ext cx="10363200" cy="417559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50"/>
              </a:spcAft>
              <a:defRPr/>
            </a:lvl1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9761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9/24/12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1554B-CFB2-44C3-A962-0539F33B0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0180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59860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8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8" y="6367466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7"/>
          <p:cNvSpPr txBox="1">
            <a:spLocks noChangeArrowheads="1"/>
          </p:cNvSpPr>
          <p:nvPr userDrawn="1"/>
        </p:nvSpPr>
        <p:spPr bwMode="auto">
          <a:xfrm>
            <a:off x="8839201" y="6629401"/>
            <a:ext cx="1337226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525">
                <a:solidFill>
                  <a:srgbClr val="A6A6A6"/>
                </a:solidFill>
              </a:rPr>
              <a:t>Copyright Basadur Applied Creativity 2012</a:t>
            </a:r>
            <a:endParaRPr lang="en-CA" sz="525">
              <a:solidFill>
                <a:srgbClr val="A6A6A6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7588251" y="6248402"/>
            <a:ext cx="1186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i="1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sz="1200" i="1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2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2" y="508001"/>
            <a:ext cx="9895719" cy="4789488"/>
          </a:xfrm>
          <a:prstGeom prst="rect">
            <a:avLst/>
          </a:prstGeom>
        </p:spPr>
        <p:txBody>
          <a:bodyPr/>
          <a:lstStyle>
            <a:lvl3pPr>
              <a:defRPr sz="13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B8C40747-C0AF-4650-9797-D28BEB1DB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19006816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3" y="1874521"/>
            <a:ext cx="10376101" cy="403105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900"/>
              </a:spcAft>
              <a:buNone/>
              <a:defRPr sz="2100">
                <a:solidFill>
                  <a:srgbClr val="2F5897"/>
                </a:solidFill>
                <a:latin typeface="+mn-lt"/>
              </a:defRPr>
            </a:lvl1pPr>
            <a:lvl2pPr marL="514350" indent="-169069">
              <a:spcBef>
                <a:spcPts val="432"/>
              </a:spcBef>
              <a:spcAft>
                <a:spcPts val="450"/>
              </a:spcAft>
              <a:buFont typeface="Arial"/>
              <a:buChar char="•"/>
              <a:defRPr sz="1800">
                <a:solidFill>
                  <a:srgbClr val="2F5897"/>
                </a:solidFill>
              </a:defRPr>
            </a:lvl2pPr>
            <a:lvl3pPr>
              <a:defRPr sz="1500">
                <a:solidFill>
                  <a:srgbClr val="2F5897"/>
                </a:solidFill>
              </a:defRPr>
            </a:lvl3pPr>
            <a:lvl4pPr>
              <a:defRPr sz="135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" y="619760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9/24/12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8BF8-DD66-4F56-AF54-4FC41F58E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7960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FF961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295523" y="6282367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BB39C1-DD3F-8442-9E90-8D80B07F2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372" y="6322302"/>
            <a:ext cx="304800" cy="241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0198" y="531997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Profile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Preferences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8722" y="6473124"/>
            <a:ext cx="30243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F5F5F"/>
                </a:solidFill>
                <a:latin typeface="RM Pro Regular"/>
                <a:cs typeface="Arial" panose="020B0604020202020204" pitchFamily="34" charset="0"/>
              </a:rPr>
              <a:t>Simplexity Innovation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A63829-7158-794F-9705-54FF7D53EFAD}"/>
              </a:ext>
            </a:extLst>
          </p:cNvPr>
          <p:cNvCxnSpPr>
            <a:cxnSpLocks/>
          </p:cNvCxnSpPr>
          <p:nvPr userDrawn="1"/>
        </p:nvCxnSpPr>
        <p:spPr>
          <a:xfrm>
            <a:off x="498723" y="6783012"/>
            <a:ext cx="11159877" cy="11901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498723" y="6426378"/>
            <a:ext cx="11159877" cy="22252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CCA61-37FB-C447-90D3-D034D54660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4730" y="6507707"/>
            <a:ext cx="309284" cy="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06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61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295523" y="6282367"/>
            <a:ext cx="11523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BB39C1-DD3F-8442-9E90-8D80B07F2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372" y="6322302"/>
            <a:ext cx="304800" cy="241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0198" y="531997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Profile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Preferences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8722" y="6473124"/>
            <a:ext cx="30243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Simplexity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A63829-7158-794F-9705-54FF7D53EFAD}"/>
              </a:ext>
            </a:extLst>
          </p:cNvPr>
          <p:cNvCxnSpPr>
            <a:cxnSpLocks/>
          </p:cNvCxnSpPr>
          <p:nvPr userDrawn="1"/>
        </p:nvCxnSpPr>
        <p:spPr>
          <a:xfrm>
            <a:off x="498723" y="6783012"/>
            <a:ext cx="11159877" cy="11901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498723" y="6426378"/>
            <a:ext cx="11159877" cy="22252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CCA61-37FB-C447-90D3-D034D54660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4730" y="6507707"/>
            <a:ext cx="309284" cy="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5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FF9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7061" y="602246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 b="1" baseline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Topic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61510-50C4-644B-A1F8-E6E983071B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0" y="6391261"/>
            <a:ext cx="1919111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67323" y="6381518"/>
            <a:ext cx="4450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The Simplexity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A63829-7158-794F-9705-54FF7D53EFAD}"/>
              </a:ext>
            </a:extLst>
          </p:cNvPr>
          <p:cNvCxnSpPr>
            <a:cxnSpLocks/>
          </p:cNvCxnSpPr>
          <p:nvPr userDrawn="1"/>
        </p:nvCxnSpPr>
        <p:spPr>
          <a:xfrm>
            <a:off x="498724" y="6783014"/>
            <a:ext cx="11159877" cy="1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D9736-34FB-644A-9991-8932F2C84262}"/>
              </a:ext>
            </a:extLst>
          </p:cNvPr>
          <p:cNvCxnSpPr>
            <a:cxnSpLocks/>
          </p:cNvCxnSpPr>
          <p:nvPr userDrawn="1"/>
        </p:nvCxnSpPr>
        <p:spPr>
          <a:xfrm>
            <a:off x="498724" y="6317321"/>
            <a:ext cx="11159877" cy="22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48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619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B39C1-DD3F-8442-9E90-8D80B07F2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9372" y="6322302"/>
            <a:ext cx="304800" cy="241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0200" y="531997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Profile</a:t>
            </a:r>
          </a:p>
          <a:p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21197657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59858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 userDrawn="1"/>
        </p:nvSpPr>
        <p:spPr bwMode="auto">
          <a:xfrm>
            <a:off x="8839200" y="6629401"/>
            <a:ext cx="18209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dirty="0">
                <a:solidFill>
                  <a:srgbClr val="A6A6A6"/>
                </a:solidFill>
              </a:rPr>
              <a:t>Copyright © Basadur Applied Creativity 2014</a:t>
            </a:r>
            <a:endParaRPr lang="en-CA" sz="700" dirty="0">
              <a:solidFill>
                <a:srgbClr val="A6A6A6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7588251" y="6248400"/>
            <a:ext cx="158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i="1" dirty="0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1" y="1063417"/>
            <a:ext cx="4864100" cy="4234072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1" y="320058"/>
            <a:ext cx="10940535" cy="1238931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096001" y="1063417"/>
            <a:ext cx="4876800" cy="41769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B57040FD-F9E5-4645-BF85-1DCE4DA32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6558130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SectionCover-Turquoi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D266BB-A3C5-E84E-B2CB-408DE0384A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166" y="4154"/>
            <a:ext cx="6306867" cy="532745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ACBE3C-68DA-4C78-84DD-A474BFACD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2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9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59858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7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7588251" y="6248400"/>
            <a:ext cx="158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i="1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i="1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9"/>
          <p:cNvSpPr txBox="1">
            <a:spLocks noChangeArrowheads="1"/>
          </p:cNvSpPr>
          <p:nvPr userDrawn="1"/>
        </p:nvSpPr>
        <p:spPr bwMode="auto">
          <a:xfrm>
            <a:off x="8839200" y="6629401"/>
            <a:ext cx="18209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dirty="0">
                <a:solidFill>
                  <a:srgbClr val="A6A6A6"/>
                </a:solidFill>
              </a:rPr>
              <a:t>Copyright © Basadur Applied Creativity 2014</a:t>
            </a:r>
            <a:endParaRPr lang="en-CA" sz="700" dirty="0">
              <a:solidFill>
                <a:srgbClr val="A6A6A6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0" y="1063417"/>
            <a:ext cx="9895719" cy="4234072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1" y="320058"/>
            <a:ext cx="10940535" cy="1238931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738A23D0-AB92-4612-9E60-9D74FD4A4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24885168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  <a:scene3d>
            <a:camera prst="orthographicFront"/>
            <a:lightRig rig="threePt" dir="t"/>
          </a:scene3d>
          <a:sp3d contourW="12700">
            <a:bevelT w="165100" prst="coolSlant"/>
            <a:contourClr>
              <a:srgbClr val="FF66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17" descr="Basadur_PPT_swoosh_red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376863"/>
            <a:ext cx="1208193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59858" y="6359836"/>
            <a:ext cx="500513" cy="3764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6367464"/>
            <a:ext cx="49953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7"/>
          <p:cNvSpPr txBox="1">
            <a:spLocks noChangeArrowheads="1"/>
          </p:cNvSpPr>
          <p:nvPr userDrawn="1"/>
        </p:nvSpPr>
        <p:spPr bwMode="auto">
          <a:xfrm>
            <a:off x="8839201" y="6629401"/>
            <a:ext cx="172575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>
                <a:solidFill>
                  <a:srgbClr val="A6A6A6"/>
                </a:solidFill>
              </a:rPr>
              <a:t>Copyright Basadur Applied Creativity 2012</a:t>
            </a:r>
            <a:endParaRPr lang="en-CA" sz="700">
              <a:solidFill>
                <a:srgbClr val="A6A6A6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7588251" y="6248400"/>
            <a:ext cx="158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i="1">
                <a:solidFill>
                  <a:srgbClr val="DE5A00"/>
                </a:solidFill>
                <a:latin typeface="Cambria" pitchFamily="18" charset="0"/>
              </a:rPr>
              <a:t>1-888-88SOLVE</a:t>
            </a:r>
            <a:endParaRPr lang="en-CA" i="1">
              <a:solidFill>
                <a:srgbClr val="DE5A00"/>
              </a:solidFill>
              <a:latin typeface="Cambria" pitchFamily="18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1" y="6324600"/>
            <a:ext cx="12509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231900" y="508001"/>
            <a:ext cx="9895719" cy="4789488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8BBCD9C0-E5A2-40DA-9158-7D581184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SECTION OR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77180476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D45-5249-4055-AC39-AEDDBA58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325D-0083-436A-A8CF-5E0A9341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355D-F87C-4849-B7E1-712A5A7C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346-87C2-4A3A-98EA-F529C5432FD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5AB8-A9AA-40BB-BC61-22B322EC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477D-9D0D-4973-8D85-08C4EC7F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9-1017-4894-A35F-EDE227C6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9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976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117" y="6197601"/>
            <a:ext cx="69426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8267" y="6197601"/>
            <a:ext cx="4741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CE192-D82E-4A49-A62B-C7E7E0058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9513"/>
      </p:ext>
    </p:extLst>
  </p:cSld>
  <p:clrMapOvr>
    <a:masterClrMapping/>
  </p:clrMapOvr>
  <p:transition spd="slow"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SectionCover-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88F07E-5B19-A941-B732-A90A9DABAB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166" y="4154"/>
            <a:ext cx="6306867" cy="53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L_1Col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282B3C1-2B99-9742-A194-E1D6F09B6A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3600" y="0"/>
            <a:ext cx="60984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F85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357F1A8-8C99-0A4E-8BCF-6BD93AAA6B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182" y="1187672"/>
            <a:ext cx="5073534" cy="4124162"/>
          </a:xfrm>
          <a:prstGeom prst="rect">
            <a:avLst/>
          </a:prstGeom>
        </p:spPr>
        <p:txBody>
          <a:bodyPr lIns="180000"/>
          <a:lstStyle>
            <a:lvl1pPr marL="0" indent="0">
              <a:buNone/>
              <a:defRPr/>
            </a:lvl1pPr>
            <a:lvl2pPr marL="0" indent="0">
              <a:buFont typeface="Arial" panose="020B0604020202020204" pitchFamily="34" charset="0"/>
              <a:buChar char="•"/>
              <a:defRPr/>
            </a:lvl2pPr>
          </a:lstStyle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2D5B87-B05D-A541-8AAC-C85B5135BC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181" y="562546"/>
            <a:ext cx="5073533" cy="625125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rgbClr val="005F85"/>
                </a:solidFill>
              </a:defRPr>
            </a:lvl1pPr>
          </a:lstStyle>
          <a:p>
            <a:r>
              <a:rPr lang="en-CA" dirty="0">
                <a:solidFill>
                  <a:srgbClr val="005F85"/>
                </a:solidFill>
              </a:rPr>
              <a:t>Click to add text</a:t>
            </a:r>
            <a:endParaRPr lang="en-CA" sz="2000" b="1" kern="0" spc="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ABE7E92-DFF6-D147-95C3-E2E7DBE3C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3015" y="628058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F94128-B4BF-4EDE-9F66-FC0C7329E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06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_NL_1Col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3CE4EB-C125-D247-8F2C-44E96E4C1C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3600" y="0"/>
            <a:ext cx="60984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F85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98FE65-5419-1A4B-937C-4810775ACD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182" y="1187672"/>
            <a:ext cx="5073534" cy="4124162"/>
          </a:xfrm>
          <a:prstGeom prst="rect">
            <a:avLst/>
          </a:prstGeom>
        </p:spPr>
        <p:txBody>
          <a:bodyPr lIns="180000"/>
          <a:lstStyle>
            <a:lvl1pPr marL="0" indent="0">
              <a:buNone/>
              <a:defRPr/>
            </a:lvl1pPr>
            <a:lvl2pPr marL="0" indent="0">
              <a:buFont typeface="+mj-lt"/>
              <a:buAutoNum type="arabicPeriod"/>
              <a:defRPr/>
            </a:lvl2pPr>
          </a:lstStyle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C3F43C-AE3C-964D-9B61-30FFB50DC2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181" y="562546"/>
            <a:ext cx="5073533" cy="625125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rgbClr val="005F85"/>
                </a:solidFill>
              </a:defRPr>
            </a:lvl1pPr>
          </a:lstStyle>
          <a:p>
            <a:r>
              <a:rPr lang="en-CA" dirty="0">
                <a:solidFill>
                  <a:srgbClr val="005F85"/>
                </a:solidFill>
              </a:rPr>
              <a:t>Click to add text</a:t>
            </a:r>
            <a:endParaRPr lang="en-CA" sz="2000" b="1" kern="0" spc="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E6BC376-9291-974D-9DCB-8CFBAA23E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3015" y="628058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F83A5-1921-43A2-98AF-411E89F98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06" y="6075848"/>
            <a:ext cx="1426566" cy="71413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FE5FE-54A4-4E80-81C0-6CD0E09F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2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_BL_2Col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C17ED4B-44D2-4548-AFA4-5E3449F9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3015" y="628058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F85"/>
                </a:solidFill>
              </a:defRPr>
            </a:lvl1pPr>
          </a:lstStyle>
          <a:p>
            <a:fld id="{84FB2404-CBDC-4BAA-A56D-5D94601E6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BABFDC51-9024-C943-8A9C-64E3FF010D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182" y="1187672"/>
            <a:ext cx="5073534" cy="4124162"/>
          </a:xfrm>
          <a:prstGeom prst="rect">
            <a:avLst/>
          </a:prstGeom>
        </p:spPr>
        <p:txBody>
          <a:bodyPr lIns="180000"/>
          <a:lstStyle>
            <a:lvl1pPr marL="0" indent="0">
              <a:buNone/>
              <a:defRPr/>
            </a:lvl1pPr>
            <a:lvl2pPr marL="0" indent="0">
              <a:buFont typeface="Arial" panose="020B0604020202020204" pitchFamily="34" charset="0"/>
              <a:buChar char="•"/>
              <a:defRPr/>
            </a:lvl2pPr>
          </a:lstStyle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2964206-8A95-6B4D-B042-4F39754638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181" y="562546"/>
            <a:ext cx="5073533" cy="625125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rgbClr val="005F85"/>
                </a:solidFill>
              </a:defRPr>
            </a:lvl1pPr>
          </a:lstStyle>
          <a:p>
            <a:r>
              <a:rPr lang="en-CA" dirty="0">
                <a:solidFill>
                  <a:srgbClr val="005F85"/>
                </a:solidFill>
              </a:rPr>
              <a:t>Click to add text</a:t>
            </a:r>
            <a:endParaRPr lang="en-CA" sz="2000" b="1" kern="0" spc="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0F911EA-AEAF-174A-8781-4694388A0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4283" y="1187672"/>
            <a:ext cx="5073534" cy="4124162"/>
          </a:xfrm>
          <a:prstGeom prst="rect">
            <a:avLst/>
          </a:prstGeom>
        </p:spPr>
        <p:txBody>
          <a:bodyPr lIns="180000"/>
          <a:lstStyle>
            <a:lvl1pPr marL="0" indent="0">
              <a:buNone/>
              <a:defRPr/>
            </a:lvl1pPr>
            <a:lvl2pPr marL="0" indent="0">
              <a:buFont typeface="Arial" panose="020B0604020202020204" pitchFamily="34" charset="0"/>
              <a:buChar char="•"/>
              <a:defRPr/>
            </a:lvl2pPr>
          </a:lstStyle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81D25"/>
              </a:buClr>
            </a:pPr>
            <a:r>
              <a:rPr lang="en-CA" dirty="0">
                <a:solidFill>
                  <a:srgbClr val="005F85"/>
                </a:solidFill>
              </a:rPr>
              <a:t>Lorem ipsum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20C2846E-9674-2C48-B167-9CBE479EA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282" y="562546"/>
            <a:ext cx="5073533" cy="625125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rgbClr val="005F85"/>
                </a:solidFill>
              </a:defRPr>
            </a:lvl1pPr>
          </a:lstStyle>
          <a:p>
            <a:r>
              <a:rPr lang="en-CA" dirty="0">
                <a:solidFill>
                  <a:srgbClr val="005F85"/>
                </a:solidFill>
              </a:rPr>
              <a:t>Click to add text</a:t>
            </a:r>
            <a:endParaRPr lang="en-CA" sz="2000" b="1" kern="0" spc="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EE58F9-769F-43DC-A145-4D382703B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06" y="6075848"/>
            <a:ext cx="1426566" cy="7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93015" y="628058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03530"/>
                </a:solidFill>
              </a:defRPr>
            </a:lvl1pPr>
          </a:lstStyle>
          <a:p>
            <a:fld id="{A6A2C414-26CA-C34C-A28A-1BF4275B2A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5E8C5F-6527-4207-858D-060554C86DE9}"/>
              </a:ext>
            </a:extLst>
          </p:cNvPr>
          <p:cNvSpPr/>
          <p:nvPr/>
        </p:nvSpPr>
        <p:spPr>
          <a:xfrm>
            <a:off x="1899911" y="1270202"/>
            <a:ext cx="9777563" cy="836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196EFF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6912" y="1339813"/>
            <a:ext cx="974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EFF"/>
                </a:solidFill>
                <a:effectLst/>
                <a:uLnTx/>
                <a:uFillTx/>
                <a:latin typeface="RM Neue" panose="00000500000000000000" pitchFamily="50" charset="0"/>
              </a:rPr>
              <a:t>The Problem 1: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196EFF"/>
                </a:solidFill>
                <a:effectLst/>
                <a:uLnTx/>
                <a:uFillTx/>
                <a:latin typeface="RM Neue" panose="00000500000000000000" pitchFamily="50" charset="0"/>
              </a:rPr>
              <a:t>  _____________________________________________________________________________________________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EFF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7D62A8-6118-4B45-9613-DA29D254BC3A}"/>
              </a:ext>
            </a:extLst>
          </p:cNvPr>
          <p:cNvSpPr txBox="1"/>
          <p:nvPr/>
        </p:nvSpPr>
        <p:spPr>
          <a:xfrm>
            <a:off x="2140763" y="1548981"/>
            <a:ext cx="9777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EFF"/>
                </a:solidFill>
                <a:effectLst/>
                <a:uLnTx/>
                <a:uFillTx/>
                <a:latin typeface="RM Neue" panose="00000500000000000000" pitchFamily="50" charset="0"/>
              </a:rPr>
              <a:t>The Problem 2: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196EFF"/>
                </a:solidFill>
                <a:effectLst/>
                <a:uLnTx/>
                <a:uFillTx/>
                <a:latin typeface="RM Neue" panose="00000500000000000000" pitchFamily="50" charset="0"/>
              </a:rPr>
              <a:t>_____________________________________________________________________________________________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EFF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A0E996-8CDD-4D7B-A664-0B7944CFA9AE}"/>
              </a:ext>
            </a:extLst>
          </p:cNvPr>
          <p:cNvSpPr/>
          <p:nvPr/>
        </p:nvSpPr>
        <p:spPr>
          <a:xfrm>
            <a:off x="11784383" y="1650186"/>
            <a:ext cx="160833" cy="149030"/>
          </a:xfrm>
          <a:prstGeom prst="rect">
            <a:avLst/>
          </a:prstGeom>
          <a:noFill/>
          <a:ln>
            <a:solidFill>
              <a:srgbClr val="19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196EFF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6C4CAA-DE28-4DE4-9A54-E44821222A95}"/>
              </a:ext>
            </a:extLst>
          </p:cNvPr>
          <p:cNvSpPr/>
          <p:nvPr/>
        </p:nvSpPr>
        <p:spPr>
          <a:xfrm>
            <a:off x="11786631" y="1433907"/>
            <a:ext cx="160833" cy="149030"/>
          </a:xfrm>
          <a:prstGeom prst="rect">
            <a:avLst/>
          </a:prstGeom>
          <a:noFill/>
          <a:ln>
            <a:solidFill>
              <a:srgbClr val="19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196EFF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9787C-2555-46B4-B1CE-2E9F1653AE97}"/>
              </a:ext>
            </a:extLst>
          </p:cNvPr>
          <p:cNvSpPr txBox="1"/>
          <p:nvPr/>
        </p:nvSpPr>
        <p:spPr>
          <a:xfrm>
            <a:off x="2082513" y="128671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6EFF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6DCAC-BA6A-4E7D-ADAB-9666B7F4DF15}"/>
              </a:ext>
            </a:extLst>
          </p:cNvPr>
          <p:cNvSpPr txBox="1"/>
          <p:nvPr/>
        </p:nvSpPr>
        <p:spPr>
          <a:xfrm>
            <a:off x="1852051" y="1054467"/>
            <a:ext cx="349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96EFF"/>
                </a:solidFill>
                <a:effectLst/>
                <a:uLnTx/>
                <a:uFillTx/>
                <a:latin typeface="RM Neue" panose="00000500000000000000" pitchFamily="50" charset="0"/>
              </a:rPr>
              <a:t>Generation Stage – Problem Finding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9643" y="2310550"/>
            <a:ext cx="98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50C8"/>
                </a:solidFill>
                <a:effectLst/>
                <a:uLnTx/>
                <a:uFillTx/>
                <a:latin typeface="RM Neue" panose="00000500000000000000" pitchFamily="50" charset="0"/>
              </a:rPr>
              <a:t>HMI #1   _______________________________________________________________________________________________?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50C8"/>
                </a:solidFill>
                <a:effectLst/>
                <a:uLnTx/>
                <a:uFillTx/>
                <a:latin typeface="RM Neue" panose="00000500000000000000" pitchFamily="50" charset="0"/>
              </a:rPr>
              <a:t>HMI #2  _______________________________________________________________________________________________?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50C8"/>
                </a:solidFill>
                <a:effectLst/>
                <a:uLnTx/>
                <a:uFillTx/>
                <a:latin typeface="RM Neue" panose="00000500000000000000" pitchFamily="50" charset="0"/>
              </a:rPr>
              <a:t>HMI #3  _______________________________________________________________________________________________? 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50C8"/>
                </a:solidFill>
                <a:effectLst/>
                <a:uLnTx/>
                <a:uFillTx/>
                <a:latin typeface="RM Neue" panose="00000500000000000000" pitchFamily="50" charset="0"/>
              </a:rPr>
              <a:t>HMI #4  _______________________________________________________________________________________________?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21251" y="2615859"/>
            <a:ext cx="160833" cy="149030"/>
          </a:xfrm>
          <a:prstGeom prst="rect">
            <a:avLst/>
          </a:prstGeom>
          <a:noFill/>
          <a:ln>
            <a:solidFill>
              <a:srgbClr val="7D5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21251" y="2824973"/>
            <a:ext cx="160833" cy="149030"/>
          </a:xfrm>
          <a:prstGeom prst="rect">
            <a:avLst/>
          </a:prstGeom>
          <a:noFill/>
          <a:ln>
            <a:solidFill>
              <a:srgbClr val="7D5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5D13AD-AE7D-4710-AB39-8BBD3BCBAC89}"/>
              </a:ext>
            </a:extLst>
          </p:cNvPr>
          <p:cNvSpPr/>
          <p:nvPr/>
        </p:nvSpPr>
        <p:spPr>
          <a:xfrm>
            <a:off x="11821251" y="2406745"/>
            <a:ext cx="160833" cy="149030"/>
          </a:xfrm>
          <a:prstGeom prst="rect">
            <a:avLst/>
          </a:prstGeom>
          <a:noFill/>
          <a:ln>
            <a:solidFill>
              <a:srgbClr val="7D5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E12F09-25B0-4D6D-8C90-911169DC58C6}"/>
              </a:ext>
            </a:extLst>
          </p:cNvPr>
          <p:cNvSpPr txBox="1"/>
          <p:nvPr/>
        </p:nvSpPr>
        <p:spPr>
          <a:xfrm>
            <a:off x="1899911" y="1994286"/>
            <a:ext cx="588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D50C7"/>
                </a:solidFill>
                <a:effectLst/>
                <a:uLnTx/>
                <a:uFillTx/>
                <a:latin typeface="RM Neue" panose="00000500000000000000" pitchFamily="50" charset="0"/>
              </a:rPr>
              <a:t>Conceptualization Stage – Problem Definition (How might I …?)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A3133-71F2-4CD6-935A-2F549CD0508E}"/>
              </a:ext>
            </a:extLst>
          </p:cNvPr>
          <p:cNvSpPr/>
          <p:nvPr/>
        </p:nvSpPr>
        <p:spPr>
          <a:xfrm>
            <a:off x="1914299" y="3798281"/>
            <a:ext cx="9774833" cy="1347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4B0A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290" y="3833353"/>
            <a:ext cx="9811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4B0A"/>
                </a:solidFill>
                <a:effectLst/>
                <a:uLnTx/>
                <a:uFillTx/>
                <a:latin typeface="RM Neue" panose="00000500000000000000" pitchFamily="50" charset="0"/>
              </a:rPr>
              <a:t>Solution #1   ____________________________________________________________________________________________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4B0A"/>
                </a:solidFill>
                <a:effectLst/>
                <a:uLnTx/>
                <a:uFillTx/>
                <a:latin typeface="RM Neue" panose="00000500000000000000" pitchFamily="50" charset="0"/>
              </a:rPr>
              <a:t>Solution #2  ____________________________________________________________________________________________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4B0A"/>
                </a:solidFill>
                <a:effectLst/>
                <a:uLnTx/>
                <a:uFillTx/>
                <a:latin typeface="RM Neue" panose="00000500000000000000" pitchFamily="50" charset="0"/>
              </a:rPr>
              <a:t>Solution #3  ____________________________________________________________________________________________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4B0A"/>
                </a:solidFill>
                <a:effectLst/>
                <a:uLnTx/>
                <a:uFillTx/>
                <a:latin typeface="RM Neue" panose="00000500000000000000" pitchFamily="50" charset="0"/>
              </a:rPr>
              <a:t>Solution #4 _____________________________________________________________________________________________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02817" y="3908165"/>
            <a:ext cx="160832" cy="149030"/>
          </a:xfrm>
          <a:prstGeom prst="rect">
            <a:avLst/>
          </a:prstGeom>
          <a:noFill/>
          <a:ln>
            <a:solidFill>
              <a:srgbClr val="FF4B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02817" y="4120233"/>
            <a:ext cx="160832" cy="149030"/>
          </a:xfrm>
          <a:prstGeom prst="rect">
            <a:avLst/>
          </a:prstGeom>
          <a:noFill/>
          <a:ln>
            <a:solidFill>
              <a:srgbClr val="FF4B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8EA26A-1F04-4383-A596-C6A137C12DC2}"/>
              </a:ext>
            </a:extLst>
          </p:cNvPr>
          <p:cNvSpPr txBox="1"/>
          <p:nvPr/>
        </p:nvSpPr>
        <p:spPr>
          <a:xfrm>
            <a:off x="1899911" y="3486870"/>
            <a:ext cx="362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4A0B"/>
                </a:solidFill>
                <a:effectLst/>
                <a:uLnTx/>
                <a:uFillTx/>
                <a:latin typeface="RM Neue" panose="00000500000000000000" pitchFamily="50" charset="0"/>
              </a:rPr>
              <a:t>Optimization Stage – Solution Finding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DD1D86-53BD-4158-AE74-3F3B4BD31688}"/>
              </a:ext>
            </a:extLst>
          </p:cNvPr>
          <p:cNvSpPr/>
          <p:nvPr/>
        </p:nvSpPr>
        <p:spPr>
          <a:xfrm>
            <a:off x="2047378" y="5701645"/>
            <a:ext cx="9698169" cy="499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4878" y="5571282"/>
            <a:ext cx="9829005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619"/>
                </a:solidFill>
                <a:effectLst/>
                <a:uLnTx/>
                <a:uFillTx/>
                <a:latin typeface="RM Neue" panose="00000500000000000000" pitchFamily="50" charset="0"/>
              </a:rPr>
              <a:t>Action Step #1 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9619"/>
                </a:solidFill>
                <a:effectLst/>
                <a:uLnTx/>
                <a:uFillTx/>
                <a:latin typeface="RM Neue" panose="00000500000000000000" pitchFamily="50" charset="0"/>
              </a:rPr>
              <a:t>_____________________________________________________________________________________________</a:t>
            </a:r>
          </a:p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619"/>
                </a:solidFill>
                <a:effectLst/>
                <a:uLnTx/>
                <a:uFillTx/>
                <a:latin typeface="RM Neue" panose="00000500000000000000" pitchFamily="50" charset="0"/>
              </a:rPr>
              <a:t>Action Step #2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9619"/>
                </a:solidFill>
                <a:effectLst/>
                <a:uLnTx/>
                <a:uFillTx/>
                <a:latin typeface="RM Neue" panose="00000500000000000000" pitchFamily="50" charset="0"/>
              </a:rPr>
              <a:t>_____________________________________________________________________________________________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9619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93304F-4579-4AFD-82F8-828007BFF0A6}"/>
              </a:ext>
            </a:extLst>
          </p:cNvPr>
          <p:cNvSpPr txBox="1"/>
          <p:nvPr/>
        </p:nvSpPr>
        <p:spPr>
          <a:xfrm>
            <a:off x="2018576" y="5162066"/>
            <a:ext cx="295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619"/>
                </a:solidFill>
                <a:effectLst/>
                <a:uLnTx/>
                <a:uFillTx/>
                <a:latin typeface="RM Neue" panose="00000500000000000000" pitchFamily="50" charset="0"/>
              </a:rPr>
              <a:t>Implementation Stage -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173DA-EF45-4F82-9E5D-4BE018821C01}"/>
              </a:ext>
            </a:extLst>
          </p:cNvPr>
          <p:cNvSpPr txBox="1"/>
          <p:nvPr/>
        </p:nvSpPr>
        <p:spPr>
          <a:xfrm>
            <a:off x="207746" y="335422"/>
            <a:ext cx="645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9619"/>
                </a:solidFill>
                <a:latin typeface="RM Neue" panose="00000500000000000000" pitchFamily="50" charset="0"/>
              </a:rPr>
              <a:t>10 Minute Problem Solver Worksheet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3472C-4472-4683-AE92-ACA78843B251}"/>
              </a:ext>
            </a:extLst>
          </p:cNvPr>
          <p:cNvSpPr/>
          <p:nvPr/>
        </p:nvSpPr>
        <p:spPr>
          <a:xfrm>
            <a:off x="207746" y="1317529"/>
            <a:ext cx="1403979" cy="526820"/>
          </a:xfrm>
          <a:prstGeom prst="rect">
            <a:avLst/>
          </a:prstGeom>
          <a:solidFill>
            <a:srgbClr val="19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M Neue" panose="00000500000000000000" pitchFamily="50" charset="0"/>
              </a:rPr>
              <a:t>Stage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68777B-951D-49C1-BF29-44B95CB860E0}"/>
              </a:ext>
            </a:extLst>
          </p:cNvPr>
          <p:cNvSpPr/>
          <p:nvPr/>
        </p:nvSpPr>
        <p:spPr>
          <a:xfrm>
            <a:off x="207747" y="2526940"/>
            <a:ext cx="1403979" cy="526820"/>
          </a:xfrm>
          <a:prstGeom prst="rect">
            <a:avLst/>
          </a:prstGeom>
          <a:solidFill>
            <a:srgbClr val="7D5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M Neue" panose="00000500000000000000" pitchFamily="50" charset="0"/>
              </a:rPr>
              <a:t>Stage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CC4A7D-01D6-4F69-BF0A-99D6DBF2FCB5}"/>
              </a:ext>
            </a:extLst>
          </p:cNvPr>
          <p:cNvSpPr/>
          <p:nvPr/>
        </p:nvSpPr>
        <p:spPr>
          <a:xfrm>
            <a:off x="11821250" y="3034086"/>
            <a:ext cx="160833" cy="149030"/>
          </a:xfrm>
          <a:prstGeom prst="rect">
            <a:avLst/>
          </a:prstGeom>
          <a:noFill/>
          <a:ln>
            <a:solidFill>
              <a:srgbClr val="7D5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056033-7613-465D-9B0D-E6C82049DEBA}"/>
              </a:ext>
            </a:extLst>
          </p:cNvPr>
          <p:cNvSpPr/>
          <p:nvPr/>
        </p:nvSpPr>
        <p:spPr>
          <a:xfrm>
            <a:off x="207746" y="4005853"/>
            <a:ext cx="1403979" cy="526820"/>
          </a:xfrm>
          <a:prstGeom prst="rect">
            <a:avLst/>
          </a:prstGeom>
          <a:solidFill>
            <a:srgbClr val="FF4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M Neue" panose="00000500000000000000" pitchFamily="50" charset="0"/>
              </a:rPr>
              <a:t>Stage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70DBCA-9824-4948-B757-8AD7478023ED}"/>
              </a:ext>
            </a:extLst>
          </p:cNvPr>
          <p:cNvSpPr/>
          <p:nvPr/>
        </p:nvSpPr>
        <p:spPr>
          <a:xfrm>
            <a:off x="11802817" y="4332301"/>
            <a:ext cx="160832" cy="149030"/>
          </a:xfrm>
          <a:prstGeom prst="rect">
            <a:avLst/>
          </a:prstGeom>
          <a:noFill/>
          <a:ln>
            <a:solidFill>
              <a:srgbClr val="FF4B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3F0BD-1F63-4522-B63B-993FB40D1710}"/>
              </a:ext>
            </a:extLst>
          </p:cNvPr>
          <p:cNvSpPr/>
          <p:nvPr/>
        </p:nvSpPr>
        <p:spPr>
          <a:xfrm>
            <a:off x="11802817" y="4544368"/>
            <a:ext cx="160832" cy="149030"/>
          </a:xfrm>
          <a:prstGeom prst="rect">
            <a:avLst/>
          </a:prstGeom>
          <a:noFill/>
          <a:ln>
            <a:solidFill>
              <a:srgbClr val="FF4B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M Neue" panose="00000500000000000000" pitchFamily="50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BBCF8-2A61-4F7D-831B-A8D3B9081D5F}"/>
              </a:ext>
            </a:extLst>
          </p:cNvPr>
          <p:cNvSpPr/>
          <p:nvPr/>
        </p:nvSpPr>
        <p:spPr>
          <a:xfrm>
            <a:off x="207746" y="5589808"/>
            <a:ext cx="1403979" cy="526820"/>
          </a:xfrm>
          <a:prstGeom prst="rect">
            <a:avLst/>
          </a:prstGeom>
          <a:solidFill>
            <a:srgbClr val="FF9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M Neue" panose="00000500000000000000" pitchFamily="50" charset="0"/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3408136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B2027"/>
      </a:accent1>
      <a:accent2>
        <a:srgbClr val="104D7C"/>
      </a:accent2>
      <a:accent3>
        <a:srgbClr val="EDEDED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8ABAD3F1-CBBC-4671-9D75-7FEA98C130D6}" vid="{C06336D1-F55E-4EBB-984D-6F356B5754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Helvetica</vt:lpstr>
      <vt:lpstr>Open Sans</vt:lpstr>
      <vt:lpstr>RM Neue</vt:lpstr>
      <vt:lpstr>RM Pro Regular</vt:lpstr>
      <vt:lpstr>Theme2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Basadur Licensing</dc:creator>
  <cp:lastModifiedBy>Larry Crase</cp:lastModifiedBy>
  <cp:revision>5</cp:revision>
  <dcterms:created xsi:type="dcterms:W3CDTF">2022-01-13T18:09:25Z</dcterms:created>
  <dcterms:modified xsi:type="dcterms:W3CDTF">2022-02-17T20:34:12Z</dcterms:modified>
</cp:coreProperties>
</file>