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1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8430-1619-B747-9DD8-77AC0CCFA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Subreddit Binary Classification Using Natural Language Processing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B3AA6-803A-2E4C-825B-A3B7A4C49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Larry Curran, DSI 13</a:t>
            </a:r>
          </a:p>
        </p:txBody>
      </p:sp>
    </p:spTree>
    <p:extLst>
      <p:ext uri="{BB962C8B-B14F-4D97-AF65-F5344CB8AC3E}">
        <p14:creationId xmlns:p14="http://schemas.microsoft.com/office/powerpoint/2010/main" val="204929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44BB-A885-154F-B75D-D97860E1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8934-67BE-5641-88EF-5776E92C9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stop words – player names,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Need more data, perhaps look into the comments as well</a:t>
            </a:r>
          </a:p>
          <a:p>
            <a:r>
              <a:rPr lang="en-US" dirty="0"/>
              <a:t>More visualization of data</a:t>
            </a:r>
          </a:p>
          <a:p>
            <a:r>
              <a:rPr lang="en-US" dirty="0"/>
              <a:t>Sentiment analysis </a:t>
            </a:r>
          </a:p>
          <a:p>
            <a:pPr lvl="1"/>
            <a:r>
              <a:rPr lang="en-US" dirty="0"/>
              <a:t>Compare last season to this year for each team</a:t>
            </a:r>
          </a:p>
        </p:txBody>
      </p:sp>
    </p:spTree>
    <p:extLst>
      <p:ext uri="{BB962C8B-B14F-4D97-AF65-F5344CB8AC3E}">
        <p14:creationId xmlns:p14="http://schemas.microsoft.com/office/powerpoint/2010/main" val="421638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086C0-1531-3B46-A1D2-E3ECECF6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b="0" i="0" kern="1200" cap="none" spc="-150" dirty="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7444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B846-B176-1A49-9C03-14ACDE3F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3DA5-6484-7146-B7F4-C8011EF8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Build a binary classification model that can distinguish between subreddits, (</a:t>
            </a:r>
            <a:r>
              <a:rPr lang="en-US" sz="2000" u="sng" dirty="0">
                <a:latin typeface="+mj-lt"/>
              </a:rPr>
              <a:t>r/Nationals</a:t>
            </a:r>
            <a:r>
              <a:rPr lang="en-US" sz="2000" dirty="0">
                <a:latin typeface="+mj-lt"/>
              </a:rPr>
              <a:t> or </a:t>
            </a:r>
            <a:r>
              <a:rPr lang="en-US" sz="2000" u="sng" dirty="0">
                <a:latin typeface="+mj-lt"/>
              </a:rPr>
              <a:t>r/caps</a:t>
            </a:r>
            <a:r>
              <a:rPr lang="en-US" sz="2000" dirty="0">
                <a:latin typeface="+mj-lt"/>
              </a:rPr>
              <a:t>), and predict where a particular post would belong. </a:t>
            </a:r>
          </a:p>
          <a:p>
            <a:r>
              <a:rPr lang="en-US" sz="2000" dirty="0">
                <a:latin typeface="+mj-lt"/>
              </a:rPr>
              <a:t>Business Implications</a:t>
            </a:r>
          </a:p>
          <a:p>
            <a:pPr lvl="1"/>
            <a:r>
              <a:rPr lang="en-US" sz="1800" dirty="0">
                <a:latin typeface="+mj-lt"/>
              </a:rPr>
              <a:t>Marketing for corporations</a:t>
            </a:r>
          </a:p>
          <a:p>
            <a:pPr lvl="1"/>
            <a:r>
              <a:rPr lang="en-US" sz="1800" dirty="0">
                <a:latin typeface="+mj-lt"/>
              </a:rPr>
              <a:t>Increased results leads to better ad sales for Reddit</a:t>
            </a:r>
          </a:p>
          <a:p>
            <a:pPr lvl="1"/>
            <a:r>
              <a:rPr lang="en-US" sz="1800" dirty="0">
                <a:latin typeface="+mj-lt"/>
              </a:rPr>
              <a:t>Targeted monitoring for abusive language</a:t>
            </a:r>
          </a:p>
          <a:p>
            <a:pPr lvl="1"/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797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7560-571D-D94F-BC07-2A8CE1A7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62A3-27EC-C34A-B692-1093E7FB4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Using Reddit’s API (PRAW), gathered ‘top’ posts from the past year, as well as current ‘hot’ posts</a:t>
            </a:r>
          </a:p>
          <a:p>
            <a:pPr lvl="1"/>
            <a:r>
              <a:rPr lang="en-US" sz="1800" dirty="0">
                <a:latin typeface="+mj-lt"/>
              </a:rPr>
              <a:t>Approximately 1600 rows </a:t>
            </a:r>
          </a:p>
          <a:p>
            <a:pPr lvl="1"/>
            <a:r>
              <a:rPr lang="en-US" sz="1800" dirty="0">
                <a:latin typeface="+mj-lt"/>
              </a:rPr>
              <a:t>8 columns, most important ‘title’ and ‘body’ for our analysis</a:t>
            </a:r>
          </a:p>
          <a:p>
            <a:r>
              <a:rPr lang="en-US" dirty="0">
                <a:latin typeface="+mj-lt"/>
              </a:rPr>
              <a:t>The data required cleaning/processing</a:t>
            </a:r>
          </a:p>
          <a:p>
            <a:pPr lvl="1"/>
            <a:r>
              <a:rPr lang="en-US" sz="1800" dirty="0">
                <a:latin typeface="+mj-lt"/>
              </a:rPr>
              <a:t>Removing duplicates</a:t>
            </a:r>
          </a:p>
          <a:p>
            <a:pPr lvl="1"/>
            <a:r>
              <a:rPr lang="en-US" sz="1800" dirty="0">
                <a:latin typeface="+mj-lt"/>
              </a:rPr>
              <a:t>Using </a:t>
            </a:r>
            <a:r>
              <a:rPr lang="en-US" sz="1800" dirty="0" err="1">
                <a:latin typeface="+mj-lt"/>
              </a:rPr>
              <a:t>RegEx</a:t>
            </a:r>
            <a:r>
              <a:rPr lang="en-US" sz="1800" dirty="0">
                <a:latin typeface="+mj-lt"/>
              </a:rPr>
              <a:t> to set words apart from characters and other words</a:t>
            </a:r>
          </a:p>
          <a:p>
            <a:pPr lvl="1"/>
            <a:r>
              <a:rPr lang="en-US" sz="1800" dirty="0">
                <a:latin typeface="+mj-lt"/>
              </a:rPr>
              <a:t>Null values</a:t>
            </a:r>
          </a:p>
          <a:p>
            <a:pPr lvl="2"/>
            <a:r>
              <a:rPr lang="en-US" sz="1800" dirty="0">
                <a:latin typeface="+mj-lt"/>
              </a:rPr>
              <a:t>‘body’ had lots of images that are not processed – used title as a work-around since they were not truly null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9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D532-7A02-B645-A913-632F18F3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Words from Each Subreddit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A0E4-01D9-F14E-B1D4-9C6A9EC2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Using </a:t>
            </a:r>
            <a:r>
              <a:rPr lang="en-US" dirty="0" err="1">
                <a:latin typeface="+mj-lt"/>
              </a:rPr>
              <a:t>word__flex</a:t>
            </a:r>
            <a:r>
              <a:rPr lang="en-US" dirty="0">
                <a:latin typeface="+mj-lt"/>
              </a:rPr>
              <a:t> through the command line, able to gather data from the entire subreddit and export .csv files to obtain top words</a:t>
            </a:r>
          </a:p>
          <a:p>
            <a:pPr lvl="1"/>
            <a:r>
              <a:rPr lang="en-US" sz="1800" dirty="0">
                <a:latin typeface="+mj-lt"/>
              </a:rPr>
              <a:t>Also eliminates stop words by default </a:t>
            </a:r>
          </a:p>
          <a:p>
            <a:r>
              <a:rPr lang="en-US" dirty="0">
                <a:latin typeface="+mj-lt"/>
              </a:rPr>
              <a:t>Could make a pretty awesome word cloud or two with this data, I will spare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3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1423-FDE6-2443-8A8A-4D1893EB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guess?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5DFE79-8C1B-424F-8A71-F75DD869E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14729"/>
              </p:ext>
            </p:extLst>
          </p:nvPr>
        </p:nvGraphicFramePr>
        <p:xfrm>
          <a:off x="9075866" y="800891"/>
          <a:ext cx="1469876" cy="5256218"/>
        </p:xfrm>
        <a:graphic>
          <a:graphicData uri="http://schemas.openxmlformats.org/drawingml/2006/table">
            <a:tbl>
              <a:tblPr/>
              <a:tblGrid>
                <a:gridCol w="1469876">
                  <a:extLst>
                    <a:ext uri="{9D8B030D-6E8A-4147-A177-3AD203B41FA5}">
                      <a16:colId xmlns:a16="http://schemas.microsoft.com/office/drawing/2014/main" val="2874931941"/>
                    </a:ext>
                  </a:extLst>
                </a:gridCol>
              </a:tblGrid>
              <a:tr h="295582"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b'game':8287</a:t>
                      </a:r>
                      <a:endParaRPr lang="en-US" sz="1500">
                        <a:effectLst/>
                      </a:endParaRPr>
                    </a:p>
                  </a:txBody>
                  <a:tcPr marL="32128" marR="32128" marT="32128" marB="321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39076"/>
                  </a:ext>
                </a:extLst>
              </a:tr>
              <a:tr h="29558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b'nats':3907</a:t>
                      </a:r>
                      <a:endParaRPr lang="en-US" sz="1500">
                        <a:effectLst/>
                      </a:endParaRPr>
                    </a:p>
                  </a:txBody>
                  <a:tcPr marL="32128" marR="32128" marT="32128" marB="321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414452"/>
                  </a:ext>
                </a:extLst>
              </a:tr>
              <a:tr h="295582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b'team':2999</a:t>
                      </a:r>
                      <a:endParaRPr lang="en-US" sz="1500" dirty="0">
                        <a:effectLst/>
                      </a:endParaRPr>
                    </a:p>
                  </a:txBody>
                  <a:tcPr marL="32128" marR="32128" marT="32128" marB="321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704225"/>
                  </a:ext>
                </a:extLst>
              </a:tr>
              <a:tr h="29558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b'fan':2540</a:t>
                      </a:r>
                      <a:endParaRPr lang="en-US" sz="1500">
                        <a:effectLst/>
                      </a:endParaRPr>
                    </a:p>
                  </a:txBody>
                  <a:tcPr marL="32128" marR="32128" marT="32128" marB="321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085330"/>
                  </a:ext>
                </a:extLst>
              </a:tr>
              <a:tr h="29558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b'time':2481</a:t>
                      </a:r>
                      <a:endParaRPr lang="en-US" sz="1500">
                        <a:effectLst/>
                      </a:endParaRPr>
                    </a:p>
                  </a:txBody>
                  <a:tcPr marL="32128" marR="32128" marT="32128" marB="321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64188"/>
                  </a:ext>
                </a:extLst>
              </a:tr>
              <a:tr h="29558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b'guys':2335</a:t>
                      </a:r>
                      <a:endParaRPr lang="en-US" sz="1500">
                        <a:effectLst/>
                      </a:endParaRPr>
                    </a:p>
                  </a:txBody>
                  <a:tcPr marL="32128" marR="32128" marT="32128" marB="321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270221"/>
                  </a:ext>
                </a:extLst>
              </a:tr>
              <a:tr h="29558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b'win':2225</a:t>
                      </a:r>
                      <a:endParaRPr lang="en-US" sz="1500">
                        <a:effectLst/>
                      </a:endParaRPr>
                    </a:p>
                  </a:txBody>
                  <a:tcPr marL="32128" marR="32128" marT="32128" marB="321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522391"/>
                  </a:ext>
                </a:extLst>
              </a:tr>
              <a:tr h="29558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b'inning':2126</a:t>
                      </a:r>
                      <a:endParaRPr lang="en-US" sz="1500">
                        <a:effectLst/>
                      </a:endParaRPr>
                    </a:p>
                  </a:txBody>
                  <a:tcPr marL="32128" marR="32128" marT="32128" marB="321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09044"/>
                  </a:ext>
                </a:extLst>
              </a:tr>
              <a:tr h="29558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b'run':2121</a:t>
                      </a:r>
                      <a:endParaRPr lang="en-US" sz="1500">
                        <a:effectLst/>
                      </a:endParaRPr>
                    </a:p>
                  </a:txBody>
                  <a:tcPr marL="32128" marR="32128" marT="32128" marB="321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332200"/>
                  </a:ext>
                </a:extLst>
              </a:tr>
              <a:tr h="29558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b'fucking':2085</a:t>
                      </a:r>
                      <a:endParaRPr lang="en-US" sz="1500">
                        <a:effectLst/>
                      </a:endParaRPr>
                    </a:p>
                  </a:txBody>
                  <a:tcPr marL="32128" marR="32128" marT="32128" marB="321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188828"/>
                  </a:ext>
                </a:extLst>
              </a:tr>
              <a:tr h="29558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b'fuck':2072</a:t>
                      </a:r>
                      <a:endParaRPr lang="en-US" sz="1500">
                        <a:effectLst/>
                      </a:endParaRPr>
                    </a:p>
                  </a:txBody>
                  <a:tcPr marL="32128" marR="32128" marT="32128" marB="321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353086"/>
                  </a:ext>
                </a:extLst>
              </a:tr>
              <a:tr h="29558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b'year':2030</a:t>
                      </a:r>
                      <a:endParaRPr lang="en-US" sz="1500">
                        <a:effectLst/>
                      </a:endParaRPr>
                    </a:p>
                  </a:txBody>
                  <a:tcPr marL="32128" marR="32128" marT="32128" marB="321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710105"/>
                  </a:ext>
                </a:extLst>
              </a:tr>
              <a:tr h="29558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b'series':1928</a:t>
                      </a:r>
                      <a:endParaRPr lang="en-US" sz="1500">
                        <a:effectLst/>
                      </a:endParaRPr>
                    </a:p>
                  </a:txBody>
                  <a:tcPr marL="32128" marR="32128" marT="32128" marB="321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531534"/>
                  </a:ext>
                </a:extLst>
              </a:tr>
              <a:tr h="29558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b'hit':1760</a:t>
                      </a:r>
                      <a:endParaRPr lang="en-US" sz="1500">
                        <a:effectLst/>
                      </a:endParaRPr>
                    </a:p>
                  </a:txBody>
                  <a:tcPr marL="32128" marR="32128" marT="32128" marB="321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389435"/>
                  </a:ext>
                </a:extLst>
              </a:tr>
              <a:tr h="29558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b'love':1738</a:t>
                      </a:r>
                      <a:endParaRPr lang="en-US" sz="1500">
                        <a:effectLst/>
                      </a:endParaRPr>
                    </a:p>
                  </a:txBody>
                  <a:tcPr marL="32128" marR="32128" marT="32128" marB="321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086957"/>
                  </a:ext>
                </a:extLst>
              </a:tr>
              <a:tr h="526906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b'dodgers':1642</a:t>
                      </a:r>
                      <a:endParaRPr lang="en-US" sz="1500">
                        <a:effectLst/>
                      </a:endParaRPr>
                    </a:p>
                  </a:txBody>
                  <a:tcPr marL="32128" marR="32128" marT="32128" marB="321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41817"/>
                  </a:ext>
                </a:extLst>
              </a:tr>
              <a:tr h="295582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b'max':1626</a:t>
                      </a:r>
                      <a:endParaRPr lang="en-US" sz="1500" dirty="0">
                        <a:effectLst/>
                      </a:endParaRPr>
                    </a:p>
                  </a:txBody>
                  <a:tcPr marL="32128" marR="32128" marT="32128" marB="3212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46064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EB50737-A582-5B4B-B2F7-672FA9CEC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476047"/>
              </p:ext>
            </p:extLst>
          </p:nvPr>
        </p:nvGraphicFramePr>
        <p:xfrm>
          <a:off x="6672264" y="528637"/>
          <a:ext cx="1913246" cy="5746752"/>
        </p:xfrm>
        <a:graphic>
          <a:graphicData uri="http://schemas.openxmlformats.org/drawingml/2006/table">
            <a:tbl>
              <a:tblPr/>
              <a:tblGrid>
                <a:gridCol w="1913246">
                  <a:extLst>
                    <a:ext uri="{9D8B030D-6E8A-4147-A177-3AD203B41FA5}">
                      <a16:colId xmlns:a16="http://schemas.microsoft.com/office/drawing/2014/main" val="2008369100"/>
                    </a:ext>
                  </a:extLst>
                </a:gridCol>
              </a:tblGrid>
              <a:tr h="46189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b'game':1004</a:t>
                      </a:r>
                      <a:endParaRPr lang="en-US" sz="1400">
                        <a:effectLst/>
                      </a:endParaRPr>
                    </a:p>
                  </a:txBody>
                  <a:tcPr marL="18175" marR="18175" marT="18175" marB="181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103603"/>
                  </a:ext>
                </a:extLst>
              </a:tr>
              <a:tr h="309228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b'caps':751</a:t>
                      </a:r>
                      <a:endParaRPr lang="en-US" sz="1400">
                        <a:effectLst/>
                      </a:endParaRPr>
                    </a:p>
                  </a:txBody>
                  <a:tcPr marL="18175" marR="18175" marT="18175" marB="181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549772"/>
                  </a:ext>
                </a:extLst>
              </a:tr>
              <a:tr h="44575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b'team':556</a:t>
                      </a:r>
                      <a:endParaRPr lang="en-US" sz="1400">
                        <a:effectLst/>
                      </a:endParaRPr>
                    </a:p>
                  </a:txBody>
                  <a:tcPr marL="18175" marR="18175" marT="18175" marB="181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72810"/>
                  </a:ext>
                </a:extLst>
              </a:tr>
              <a:tr h="44575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b'holtby':470</a:t>
                      </a:r>
                      <a:endParaRPr lang="en-US" sz="1400">
                        <a:effectLst/>
                      </a:endParaRPr>
                    </a:p>
                  </a:txBody>
                  <a:tcPr marL="18175" marR="18175" marT="18175" marB="181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992960"/>
                  </a:ext>
                </a:extLst>
              </a:tr>
              <a:tr h="44575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b'season':450</a:t>
                      </a:r>
                      <a:endParaRPr lang="en-US" sz="1400">
                        <a:effectLst/>
                      </a:endParaRPr>
                    </a:p>
                  </a:txBody>
                  <a:tcPr marL="18175" marR="18175" marT="18175" marB="181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63556"/>
                  </a:ext>
                </a:extLst>
              </a:tr>
              <a:tr h="309228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b'year':439</a:t>
                      </a:r>
                      <a:endParaRPr lang="en-US" sz="1400">
                        <a:effectLst/>
                      </a:endParaRPr>
                    </a:p>
                  </a:txBody>
                  <a:tcPr marL="18175" marR="18175" marT="18175" marB="181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016640"/>
                  </a:ext>
                </a:extLst>
              </a:tr>
              <a:tr h="44575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b'time':415</a:t>
                      </a:r>
                      <a:endParaRPr lang="en-US" sz="1400">
                        <a:effectLst/>
                      </a:endParaRPr>
                    </a:p>
                  </a:txBody>
                  <a:tcPr marL="18175" marR="18175" marT="18175" marB="181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084406"/>
                  </a:ext>
                </a:extLst>
              </a:tr>
              <a:tr h="309228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b'goal':399</a:t>
                      </a:r>
                      <a:endParaRPr lang="en-US" sz="1400">
                        <a:effectLst/>
                      </a:endParaRPr>
                    </a:p>
                  </a:txBody>
                  <a:tcPr marL="18175" marR="18175" marT="18175" marB="181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221119"/>
                  </a:ext>
                </a:extLst>
              </a:tr>
              <a:tr h="309228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b'ovi':319</a:t>
                      </a:r>
                      <a:endParaRPr lang="en-US" sz="1400">
                        <a:effectLst/>
                      </a:endParaRPr>
                    </a:p>
                  </a:txBody>
                  <a:tcPr marL="18175" marR="18175" marT="18175" marB="181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723176"/>
                  </a:ext>
                </a:extLst>
              </a:tr>
              <a:tr h="309228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b'play':312</a:t>
                      </a:r>
                      <a:endParaRPr lang="en-US" sz="1400">
                        <a:effectLst/>
                      </a:endParaRPr>
                    </a:p>
                  </a:txBody>
                  <a:tcPr marL="18175" marR="18175" marT="18175" marB="181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566849"/>
                  </a:ext>
                </a:extLst>
              </a:tr>
              <a:tr h="309228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b'fan':306</a:t>
                      </a:r>
                      <a:endParaRPr lang="en-US" sz="1400">
                        <a:effectLst/>
                      </a:endParaRPr>
                    </a:p>
                  </a:txBody>
                  <a:tcPr marL="18175" marR="18175" marT="18175" marB="181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454323"/>
                  </a:ext>
                </a:extLst>
              </a:tr>
              <a:tr h="582275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b'samsonov':243</a:t>
                      </a:r>
                      <a:endParaRPr lang="en-US" sz="1400">
                        <a:effectLst/>
                      </a:endParaRPr>
                    </a:p>
                  </a:txBody>
                  <a:tcPr marL="18175" marR="18175" marT="18175" marB="181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148862"/>
                  </a:ext>
                </a:extLst>
              </a:tr>
              <a:tr h="309228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b'guys':233</a:t>
                      </a:r>
                      <a:endParaRPr lang="en-US" sz="1400">
                        <a:effectLst/>
                      </a:endParaRPr>
                    </a:p>
                  </a:txBody>
                  <a:tcPr marL="18175" marR="18175" marT="18175" marB="181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535284"/>
                  </a:ext>
                </a:extLst>
              </a:tr>
              <a:tr h="44575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b'tonight':228</a:t>
                      </a:r>
                      <a:endParaRPr lang="en-US" sz="1400">
                        <a:effectLst/>
                      </a:endParaRPr>
                    </a:p>
                  </a:txBody>
                  <a:tcPr marL="18175" marR="18175" marT="18175" marB="181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075611"/>
                  </a:ext>
                </a:extLst>
              </a:tr>
              <a:tr h="3092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b'cup':184</a:t>
                      </a:r>
                      <a:endParaRPr lang="en-US" sz="1400" dirty="0">
                        <a:effectLst/>
                      </a:endParaRPr>
                    </a:p>
                  </a:txBody>
                  <a:tcPr marL="18175" marR="18175" marT="18175" marB="181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156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94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6939-B445-A04E-97BF-7C391629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6EA3-B957-BF4D-BCC0-DE003A4F7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CountVectorizer</a:t>
            </a:r>
            <a:r>
              <a:rPr lang="en-US" dirty="0"/>
              <a:t>, Logistic Regression, and </a:t>
            </a:r>
            <a:r>
              <a:rPr lang="en-US" dirty="0" err="1"/>
              <a:t>Gridsearch</a:t>
            </a:r>
            <a:r>
              <a:rPr lang="en-US" dirty="0"/>
              <a:t>, able to create numerous models to look at the data</a:t>
            </a:r>
          </a:p>
          <a:p>
            <a:pPr lvl="1"/>
            <a:r>
              <a:rPr lang="en-US" dirty="0"/>
              <a:t>These models ended up overfit, although the accuracy scores were still high</a:t>
            </a:r>
          </a:p>
          <a:p>
            <a:pPr lvl="1"/>
            <a:r>
              <a:rPr lang="en-US" dirty="0"/>
              <a:t>Best score (training = .97126, test = .87106)</a:t>
            </a:r>
          </a:p>
          <a:p>
            <a:pPr lvl="1"/>
            <a:r>
              <a:rPr lang="en-US" dirty="0"/>
              <a:t>Best Parameters</a:t>
            </a:r>
          </a:p>
          <a:p>
            <a:pPr lvl="2"/>
            <a:r>
              <a:rPr lang="en-US" dirty="0" err="1"/>
              <a:t>max_df</a:t>
            </a:r>
            <a:r>
              <a:rPr lang="en-US" dirty="0"/>
              <a:t>:  0.9</a:t>
            </a:r>
          </a:p>
          <a:p>
            <a:pPr lvl="2"/>
            <a:r>
              <a:rPr lang="en-US" dirty="0" err="1"/>
              <a:t>max_features</a:t>
            </a:r>
            <a:r>
              <a:rPr lang="en-US" dirty="0"/>
              <a:t>: 2000,</a:t>
            </a:r>
          </a:p>
          <a:p>
            <a:pPr lvl="2"/>
            <a:r>
              <a:rPr lang="en-US" dirty="0" err="1"/>
              <a:t>min_df</a:t>
            </a:r>
            <a:r>
              <a:rPr lang="en-US" dirty="0"/>
              <a:t> : 6</a:t>
            </a:r>
          </a:p>
          <a:p>
            <a:pPr lvl="2"/>
            <a:r>
              <a:rPr lang="en-US" dirty="0" err="1"/>
              <a:t>ngram_range</a:t>
            </a:r>
            <a:r>
              <a:rPr lang="en-US" dirty="0"/>
              <a:t>: (1, 3)</a:t>
            </a:r>
          </a:p>
        </p:txBody>
      </p:sp>
    </p:spTree>
    <p:extLst>
      <p:ext uri="{BB962C8B-B14F-4D97-AF65-F5344CB8AC3E}">
        <p14:creationId xmlns:p14="http://schemas.microsoft.com/office/powerpoint/2010/main" val="344648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E7C3-BFEE-5044-B23A-E9DAF764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4D78-8A69-4244-921B-2750081D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FeatureUnion</a:t>
            </a:r>
            <a:r>
              <a:rPr lang="en-US" dirty="0"/>
              <a:t>, </a:t>
            </a:r>
            <a:r>
              <a:rPr lang="en-US" dirty="0" err="1"/>
              <a:t>CountVectorizer</a:t>
            </a:r>
            <a:r>
              <a:rPr lang="en-US" dirty="0"/>
              <a:t>, TFIDI, and </a:t>
            </a:r>
            <a:r>
              <a:rPr lang="en-US" dirty="0" err="1"/>
              <a:t>Gridsearch</a:t>
            </a:r>
            <a:r>
              <a:rPr lang="en-US" dirty="0"/>
              <a:t>, able to create numerous models to look at the data</a:t>
            </a:r>
          </a:p>
          <a:p>
            <a:pPr lvl="1"/>
            <a:r>
              <a:rPr lang="en-US" dirty="0"/>
              <a:t>Best score (training = .97265, test = .88264)</a:t>
            </a:r>
          </a:p>
          <a:p>
            <a:pPr lvl="1"/>
            <a:r>
              <a:rPr lang="en-US" dirty="0"/>
              <a:t>Best Parameters</a:t>
            </a:r>
          </a:p>
          <a:p>
            <a:pPr lvl="2"/>
            <a:r>
              <a:rPr lang="en-US" dirty="0"/>
              <a:t>CV </a:t>
            </a:r>
            <a:r>
              <a:rPr lang="en-US" dirty="0" err="1"/>
              <a:t>max_features</a:t>
            </a:r>
            <a:r>
              <a:rPr lang="en-US" dirty="0"/>
              <a:t>:  2500</a:t>
            </a:r>
          </a:p>
          <a:p>
            <a:pPr lvl="2"/>
            <a:r>
              <a:rPr lang="en-US" dirty="0"/>
              <a:t>CV </a:t>
            </a:r>
            <a:r>
              <a:rPr lang="en-US" dirty="0" err="1"/>
              <a:t>ngram_range</a:t>
            </a:r>
            <a:r>
              <a:rPr lang="en-US" dirty="0"/>
              <a:t>': (1, 4)</a:t>
            </a:r>
          </a:p>
          <a:p>
            <a:pPr lvl="2"/>
            <a:r>
              <a:rPr lang="en-US" dirty="0"/>
              <a:t>CV </a:t>
            </a:r>
            <a:r>
              <a:rPr lang="en-US" dirty="0" err="1"/>
              <a:t>stop_words</a:t>
            </a:r>
            <a:r>
              <a:rPr lang="en-US" dirty="0"/>
              <a:t>:  English/yes</a:t>
            </a:r>
          </a:p>
          <a:p>
            <a:pPr lvl="2"/>
            <a:r>
              <a:rPr lang="en-US" dirty="0"/>
              <a:t>TFIDF </a:t>
            </a:r>
            <a:r>
              <a:rPr lang="en-US" dirty="0" err="1"/>
              <a:t>max_features</a:t>
            </a:r>
            <a:r>
              <a:rPr lang="en-US" dirty="0"/>
              <a:t>: 2500</a:t>
            </a:r>
          </a:p>
          <a:p>
            <a:pPr lvl="2"/>
            <a:r>
              <a:rPr lang="en-US" dirty="0"/>
              <a:t>TFIDF </a:t>
            </a:r>
            <a:r>
              <a:rPr lang="en-US" dirty="0" err="1"/>
              <a:t>ngram_range</a:t>
            </a:r>
            <a:r>
              <a:rPr lang="en-US" dirty="0"/>
              <a:t>: (1, 1)</a:t>
            </a:r>
          </a:p>
          <a:p>
            <a:pPr lvl="2"/>
            <a:r>
              <a:rPr lang="en-US" dirty="0"/>
              <a:t>TFIDF </a:t>
            </a:r>
            <a:r>
              <a:rPr lang="en-US" dirty="0" err="1"/>
              <a:t>stop_words</a:t>
            </a:r>
            <a:r>
              <a:rPr lang="en-US" dirty="0"/>
              <a:t>: None</a:t>
            </a:r>
          </a:p>
        </p:txBody>
      </p:sp>
    </p:spTree>
    <p:extLst>
      <p:ext uri="{BB962C8B-B14F-4D97-AF65-F5344CB8AC3E}">
        <p14:creationId xmlns:p14="http://schemas.microsoft.com/office/powerpoint/2010/main" val="161913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E7C3-BFEE-5044-B23A-E9DAF764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4D78-8A69-4244-921B-2750081D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MODEL (subjective) using Multinomial Naïve Bayes</a:t>
            </a:r>
          </a:p>
          <a:p>
            <a:pPr lvl="1"/>
            <a:r>
              <a:rPr lang="en-US" sz="1800" dirty="0"/>
              <a:t>Best score (training = .9404, test = .8901)</a:t>
            </a:r>
          </a:p>
          <a:p>
            <a:pPr lvl="1"/>
            <a:r>
              <a:rPr lang="en-US" sz="1800" dirty="0"/>
              <a:t>Best Parameters</a:t>
            </a:r>
          </a:p>
          <a:p>
            <a:pPr lvl="2"/>
            <a:r>
              <a:rPr lang="en-US" sz="1800" dirty="0"/>
              <a:t>Alpha: 2</a:t>
            </a:r>
          </a:p>
          <a:p>
            <a:pPr lvl="2"/>
            <a:r>
              <a:rPr lang="en-US" sz="1800" dirty="0"/>
              <a:t>Fit Prior = False</a:t>
            </a:r>
          </a:p>
        </p:txBody>
      </p:sp>
    </p:spTree>
    <p:extLst>
      <p:ext uri="{BB962C8B-B14F-4D97-AF65-F5344CB8AC3E}">
        <p14:creationId xmlns:p14="http://schemas.microsoft.com/office/powerpoint/2010/main" val="25219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D19A-E327-4F48-AA07-00A3A1B5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71DD6-3528-434C-8ED8-E06BD1A9F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114" y="565733"/>
            <a:ext cx="3568700" cy="227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F21D8-A88A-B843-85FC-F4FD2FD6A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319" y="1653937"/>
            <a:ext cx="2890830" cy="3848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827743-245B-CD4B-AF10-8EC42F06EB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36" b="11954"/>
          <a:stretch/>
        </p:blipFill>
        <p:spPr>
          <a:xfrm>
            <a:off x="4698187" y="3320467"/>
            <a:ext cx="382428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9809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538</Words>
  <Application>Microsoft Macintosh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 Light</vt:lpstr>
      <vt:lpstr>Helvetica Neue</vt:lpstr>
      <vt:lpstr>Rockwell</vt:lpstr>
      <vt:lpstr>Wingdings</vt:lpstr>
      <vt:lpstr>Atlas</vt:lpstr>
      <vt:lpstr>Subreddit Binary Classification Using Natural Language Processing </vt:lpstr>
      <vt:lpstr>Data Science Problem</vt:lpstr>
      <vt:lpstr>The data</vt:lpstr>
      <vt:lpstr>Top Words from Each Subreddit</vt:lpstr>
      <vt:lpstr>Can you guess?</vt:lpstr>
      <vt:lpstr>Modeling</vt:lpstr>
      <vt:lpstr>Modeling, cont’d</vt:lpstr>
      <vt:lpstr>Modeling, cont’d</vt:lpstr>
      <vt:lpstr>Recommendations</vt:lpstr>
      <vt:lpstr>Recommendations, cont’d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Subreddit Binary Classification Using Natural Language Processing </dc:title>
  <dc:creator>Lawrence Curran</dc:creator>
  <cp:lastModifiedBy>Lawrence Curran</cp:lastModifiedBy>
  <cp:revision>4</cp:revision>
  <dcterms:created xsi:type="dcterms:W3CDTF">2019-10-18T12:55:20Z</dcterms:created>
  <dcterms:modified xsi:type="dcterms:W3CDTF">2019-10-18T14:56:23Z</dcterms:modified>
</cp:coreProperties>
</file>