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88" r:id="rId3"/>
    <p:sldId id="695" r:id="rId4"/>
    <p:sldId id="694" r:id="rId5"/>
    <p:sldId id="696" r:id="rId6"/>
    <p:sldId id="697" r:id="rId7"/>
    <p:sldId id="698" r:id="rId8"/>
    <p:sldId id="699" r:id="rId9"/>
    <p:sldId id="700" r:id="rId10"/>
    <p:sldId id="702" r:id="rId11"/>
    <p:sldId id="701" r:id="rId12"/>
    <p:sldId id="703" r:id="rId13"/>
    <p:sldId id="704" r:id="rId14"/>
    <p:sldId id="706" r:id="rId15"/>
    <p:sldId id="707" r:id="rId16"/>
    <p:sldId id="533" r:id="rId17"/>
    <p:sldId id="708" r:id="rId18"/>
    <p:sldId id="709" r:id="rId19"/>
    <p:sldId id="710" r:id="rId20"/>
    <p:sldId id="711" r:id="rId21"/>
    <p:sldId id="712" r:id="rId22"/>
    <p:sldId id="713" r:id="rId23"/>
    <p:sldId id="714" r:id="rId24"/>
    <p:sldId id="715" r:id="rId25"/>
    <p:sldId id="716" r:id="rId26"/>
    <p:sldId id="717" r:id="rId27"/>
    <p:sldId id="718" r:id="rId28"/>
    <p:sldId id="719" r:id="rId29"/>
    <p:sldId id="720" r:id="rId30"/>
    <p:sldId id="484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30" r:id="rId40"/>
    <p:sldId id="729" r:id="rId41"/>
    <p:sldId id="731" r:id="rId42"/>
    <p:sldId id="733" r:id="rId43"/>
    <p:sldId id="732" r:id="rId44"/>
    <p:sldId id="734" r:id="rId45"/>
    <p:sldId id="746" r:id="rId46"/>
    <p:sldId id="737" r:id="rId47"/>
    <p:sldId id="748" r:id="rId48"/>
    <p:sldId id="749" r:id="rId49"/>
    <p:sldId id="750" r:id="rId50"/>
    <p:sldId id="751" r:id="rId51"/>
    <p:sldId id="752" r:id="rId52"/>
    <p:sldId id="753" r:id="rId53"/>
    <p:sldId id="754" r:id="rId54"/>
    <p:sldId id="755" r:id="rId55"/>
    <p:sldId id="735" r:id="rId56"/>
    <p:sldId id="736" r:id="rId57"/>
    <p:sldId id="747" r:id="rId58"/>
    <p:sldId id="738" r:id="rId59"/>
    <p:sldId id="739" r:id="rId60"/>
    <p:sldId id="740" r:id="rId61"/>
    <p:sldId id="741" r:id="rId62"/>
    <p:sldId id="742" r:id="rId63"/>
    <p:sldId id="743" r:id="rId64"/>
    <p:sldId id="744" r:id="rId65"/>
    <p:sldId id="745" r:id="rId66"/>
    <p:sldId id="404" r:id="rId6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5046" autoAdjust="0"/>
  </p:normalViewPr>
  <p:slideViewPr>
    <p:cSldViewPr showGuides="1">
      <p:cViewPr varScale="1">
        <p:scale>
          <a:sx n="75" d="100"/>
          <a:sy n="75" d="100"/>
        </p:scale>
        <p:origin x="-120" y="-56"/>
      </p:cViewPr>
      <p:guideLst>
        <p:guide orient="horz" pos="4201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08" y="368609"/>
            <a:ext cx="4860621" cy="1080138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851908" y="5589276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1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07" y="368609"/>
            <a:ext cx="5400000" cy="1080138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851908" y="5589276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6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368609"/>
            <a:ext cx="4320000" cy="1080138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851908" y="5589276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5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4" y="368609"/>
            <a:ext cx="4500575" cy="1080138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851908" y="5589276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4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368609"/>
            <a:ext cx="5040644" cy="1080138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131816" y="5589276"/>
            <a:ext cx="18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4400" b="0" dirty="0" smtClean="0">
                <a:latin typeface="標楷體" pitchFamily="65" charset="-120"/>
                <a:ea typeface="標楷體" pitchFamily="65" charset="-120"/>
              </a:rPr>
              <a:t>鍵 盤</a:t>
            </a:r>
            <a:endParaRPr lang="zh-TW" altLang="en-US" sz="4400" b="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941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368609"/>
            <a:ext cx="4140529" cy="1080138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131816" y="5589276"/>
            <a:ext cx="18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 sz="4400" b="0" dirty="0" smtClean="0">
                <a:latin typeface="標楷體" pitchFamily="65" charset="-120"/>
                <a:ea typeface="標楷體" pitchFamily="65" charset="-120"/>
              </a:rPr>
              <a:t>鍵 盤</a:t>
            </a:r>
            <a:endParaRPr lang="zh-TW" altLang="en-US" sz="4400" b="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48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40" y="2708909"/>
            <a:ext cx="7200901" cy="1440184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4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1"/>
            <a:ext cx="8281058" cy="5760737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66644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69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49" y="188585"/>
            <a:ext cx="7200901" cy="126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49" y="1628770"/>
            <a:ext cx="7200901" cy="468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4" r:id="rId3"/>
    <p:sldLayoutId id="2147483665" r:id="rId4"/>
    <p:sldLayoutId id="2147483661" r:id="rId5"/>
    <p:sldLayoutId id="2147483662" r:id="rId6"/>
    <p:sldLayoutId id="2147483654" r:id="rId7"/>
    <p:sldLayoutId id="2147483659" r:id="rId8"/>
    <p:sldLayoutId id="2147483656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kumimoji="1" sz="20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get()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1902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7533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3" name="Line 115"/>
          <p:cNvSpPr>
            <a:spLocks noChangeShapeType="1"/>
          </p:cNvSpPr>
          <p:nvPr/>
        </p:nvSpPr>
        <p:spPr bwMode="auto">
          <a:xfrm flipV="1">
            <a:off x="3131816" y="2168839"/>
            <a:ext cx="1440184" cy="90011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0048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04178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26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9687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160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5002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52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23628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4183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59927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11206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70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402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14590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11206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472115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23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5045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33097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11206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472115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04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getline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9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1245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58869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69237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50645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13537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76004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07544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82902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29247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2456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4252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4396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68142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07359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30295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788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70464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51054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1822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16334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47699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97315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68216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Line 115"/>
          <p:cNvSpPr>
            <a:spLocks noChangeShapeType="1"/>
          </p:cNvSpPr>
          <p:nvPr/>
        </p:nvSpPr>
        <p:spPr bwMode="auto">
          <a:xfrm flipV="1">
            <a:off x="3131816" y="2168839"/>
            <a:ext cx="1440184" cy="90011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0263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36408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9687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519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29913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23628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4826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21097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11206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inFile.getline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6005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6237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75202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11206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72115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47434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45762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36295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3145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16906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69558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18856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11876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54577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9292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68862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9060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29464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966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8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4825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1120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788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4216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34248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1822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17917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85285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22407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24440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6665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96249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33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42382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0541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6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94817E-6 L 0.00017 -0.18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1653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89888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6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94817E-6 L 0.03958 -0.18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9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39100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66043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80599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46383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8574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59580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9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0" y="368609"/>
            <a:ext cx="3060390" cy="1800230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char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ch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inFile.get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!= '\n' )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{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cout</a:t>
            </a:r>
            <a:r>
              <a:rPr lang="en-US" altLang="zh-TW" sz="1600" dirty="0">
                <a:ea typeface="細明體"/>
              </a:rPr>
              <a:t> &lt;&lt;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= </a:t>
            </a:r>
            <a:r>
              <a:rPr lang="en-US" altLang="zh-TW" sz="1600" dirty="0" err="1">
                <a:ea typeface="細明體"/>
              </a:rPr>
              <a:t>inFile.get</a:t>
            </a:r>
            <a:r>
              <a:rPr lang="en-US" altLang="zh-TW" sz="1600" dirty="0"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}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 smtClean="0">
                <a:ea typeface="細明體"/>
              </a:rPr>
              <a:t>cout</a:t>
            </a:r>
            <a:r>
              <a:rPr lang="en-US" altLang="zh-TW" sz="1600" dirty="0" smtClean="0">
                <a:ea typeface="細明體"/>
              </a:rPr>
              <a:t> </a:t>
            </a:r>
            <a:r>
              <a:rPr lang="en-US" altLang="zh-TW" sz="1600" dirty="0">
                <a:ea typeface="細明體"/>
              </a:rPr>
              <a:t>&lt;&lt; </a:t>
            </a:r>
            <a:r>
              <a:rPr lang="en-US" altLang="zh-TW" sz="1600" dirty="0" err="1">
                <a:ea typeface="細明體"/>
              </a:rPr>
              <a:t>endl</a:t>
            </a:r>
            <a:r>
              <a:rPr lang="en-US" altLang="zh-TW" sz="1600" dirty="0">
                <a:ea typeface="細明體"/>
              </a:rPr>
              <a:t>;</a:t>
            </a:r>
            <a:endParaRPr lang="en-US" altLang="zh-TW" sz="1600" dirty="0" smtClean="0"/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30997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52065"/>
              </p:ext>
            </p:extLst>
          </p:nvPr>
        </p:nvGraphicFramePr>
        <p:xfrm>
          <a:off x="2411724" y="1988816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ch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0" y="368609"/>
            <a:ext cx="3060390" cy="1800230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char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ch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inFile.get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!= '\n' )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{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cout</a:t>
            </a:r>
            <a:r>
              <a:rPr lang="en-US" altLang="zh-TW" sz="1600" dirty="0">
                <a:ea typeface="細明體"/>
              </a:rPr>
              <a:t> &lt;&lt;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= </a:t>
            </a:r>
            <a:r>
              <a:rPr lang="en-US" altLang="zh-TW" sz="1600" dirty="0" err="1">
                <a:ea typeface="細明體"/>
              </a:rPr>
              <a:t>inFile.get</a:t>
            </a:r>
            <a:r>
              <a:rPr lang="en-US" altLang="zh-TW" sz="1600" dirty="0"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}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 smtClean="0">
                <a:ea typeface="細明體"/>
              </a:rPr>
              <a:t>cout</a:t>
            </a:r>
            <a:r>
              <a:rPr lang="en-US" altLang="zh-TW" sz="1600" dirty="0" smtClean="0">
                <a:ea typeface="細明體"/>
              </a:rPr>
              <a:t> </a:t>
            </a:r>
            <a:r>
              <a:rPr lang="en-US" altLang="zh-TW" sz="1600" dirty="0">
                <a:ea typeface="細明體"/>
              </a:rPr>
              <a:t>&lt;&lt; </a:t>
            </a:r>
            <a:r>
              <a:rPr lang="en-US" altLang="zh-TW" sz="1600" dirty="0" err="1">
                <a:ea typeface="細明體"/>
              </a:rPr>
              <a:t>endl</a:t>
            </a:r>
            <a:r>
              <a:rPr lang="en-US" altLang="zh-TW" sz="1600" dirty="0">
                <a:ea typeface="細明體"/>
              </a:rPr>
              <a:t>;</a:t>
            </a:r>
            <a:endParaRPr lang="en-US" altLang="zh-TW" sz="1600" dirty="0" smtClean="0"/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0356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06858"/>
              </p:ext>
            </p:extLst>
          </p:nvPr>
        </p:nvGraphicFramePr>
        <p:xfrm>
          <a:off x="2411724" y="1988816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ch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39742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0" y="368609"/>
            <a:ext cx="3060390" cy="1800230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char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ch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inFile.get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!= '\n' )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{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cout</a:t>
            </a:r>
            <a:r>
              <a:rPr lang="en-US" altLang="zh-TW" sz="1600" dirty="0">
                <a:ea typeface="細明體"/>
              </a:rPr>
              <a:t> &lt;&lt;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= </a:t>
            </a:r>
            <a:r>
              <a:rPr lang="en-US" altLang="zh-TW" sz="1600" dirty="0" err="1">
                <a:ea typeface="細明體"/>
              </a:rPr>
              <a:t>inFile.get</a:t>
            </a:r>
            <a:r>
              <a:rPr lang="en-US" altLang="zh-TW" sz="1600" dirty="0"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}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 smtClean="0">
                <a:ea typeface="細明體"/>
              </a:rPr>
              <a:t>cout</a:t>
            </a:r>
            <a:r>
              <a:rPr lang="en-US" altLang="zh-TW" sz="1600" dirty="0" smtClean="0">
                <a:ea typeface="細明體"/>
              </a:rPr>
              <a:t> </a:t>
            </a:r>
            <a:r>
              <a:rPr lang="en-US" altLang="zh-TW" sz="1600" dirty="0">
                <a:ea typeface="細明體"/>
              </a:rPr>
              <a:t>&lt;&lt; </a:t>
            </a:r>
            <a:r>
              <a:rPr lang="en-US" altLang="zh-TW" sz="1600" dirty="0" err="1">
                <a:ea typeface="細明體"/>
              </a:rPr>
              <a:t>endl</a:t>
            </a:r>
            <a:r>
              <a:rPr lang="en-US" altLang="zh-TW" sz="1600" dirty="0">
                <a:ea typeface="細明體"/>
              </a:rPr>
              <a:t>;</a:t>
            </a:r>
            <a:endParaRPr lang="en-US" altLang="zh-TW" sz="1600" dirty="0" smtClean="0"/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39306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9713"/>
              </p:ext>
            </p:extLst>
          </p:nvPr>
        </p:nvGraphicFramePr>
        <p:xfrm>
          <a:off x="2411724" y="1988816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ch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0" y="368609"/>
            <a:ext cx="3060390" cy="1800230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char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ch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inFile.get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!= '\n' )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{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cout</a:t>
            </a:r>
            <a:r>
              <a:rPr lang="en-US" altLang="zh-TW" sz="1600" dirty="0">
                <a:ea typeface="細明體"/>
              </a:rPr>
              <a:t> &lt;&lt;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= </a:t>
            </a:r>
            <a:r>
              <a:rPr lang="en-US" altLang="zh-TW" sz="1600" dirty="0" err="1">
                <a:ea typeface="細明體"/>
              </a:rPr>
              <a:t>inFile.get</a:t>
            </a:r>
            <a:r>
              <a:rPr lang="en-US" altLang="zh-TW" sz="1600" dirty="0"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}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 smtClean="0">
                <a:ea typeface="細明體"/>
              </a:rPr>
              <a:t>cout</a:t>
            </a:r>
            <a:r>
              <a:rPr lang="en-US" altLang="zh-TW" sz="1600" dirty="0" smtClean="0">
                <a:ea typeface="細明體"/>
              </a:rPr>
              <a:t> </a:t>
            </a:r>
            <a:r>
              <a:rPr lang="en-US" altLang="zh-TW" sz="1600" dirty="0">
                <a:ea typeface="細明體"/>
              </a:rPr>
              <a:t>&lt;&lt; </a:t>
            </a:r>
            <a:r>
              <a:rPr lang="en-US" altLang="zh-TW" sz="1600" dirty="0" err="1">
                <a:ea typeface="細明體"/>
              </a:rPr>
              <a:t>endl</a:t>
            </a:r>
            <a:r>
              <a:rPr lang="en-US" altLang="zh-TW" sz="1600" dirty="0">
                <a:ea typeface="細明體"/>
              </a:rPr>
              <a:t>;</a:t>
            </a:r>
            <a:endParaRPr lang="en-US" altLang="zh-TW" sz="1600" dirty="0" smtClean="0"/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16755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58588"/>
              </p:ext>
            </p:extLst>
          </p:nvPr>
        </p:nvGraphicFramePr>
        <p:xfrm>
          <a:off x="2411724" y="1988816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ch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0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0017 -0.15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3774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78768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47211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972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0" y="368609"/>
            <a:ext cx="3060390" cy="1800230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char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ch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inFile.get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!= '\n' )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{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cout</a:t>
            </a:r>
            <a:r>
              <a:rPr lang="en-US" altLang="zh-TW" sz="1600" dirty="0">
                <a:ea typeface="細明體"/>
              </a:rPr>
              <a:t> &lt;&lt;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= </a:t>
            </a:r>
            <a:r>
              <a:rPr lang="en-US" altLang="zh-TW" sz="1600" dirty="0" err="1">
                <a:ea typeface="細明體"/>
              </a:rPr>
              <a:t>inFile.get</a:t>
            </a:r>
            <a:r>
              <a:rPr lang="en-US" altLang="zh-TW" sz="1600" dirty="0"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}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 smtClean="0">
                <a:ea typeface="細明體"/>
              </a:rPr>
              <a:t>cout</a:t>
            </a:r>
            <a:r>
              <a:rPr lang="en-US" altLang="zh-TW" sz="1600" dirty="0" smtClean="0">
                <a:ea typeface="細明體"/>
              </a:rPr>
              <a:t> </a:t>
            </a:r>
            <a:r>
              <a:rPr lang="en-US" altLang="zh-TW" sz="1600" dirty="0">
                <a:ea typeface="細明體"/>
              </a:rPr>
              <a:t>&lt;&lt; </a:t>
            </a:r>
            <a:r>
              <a:rPr lang="en-US" altLang="zh-TW" sz="1600" dirty="0" err="1">
                <a:ea typeface="細明體"/>
              </a:rPr>
              <a:t>endl</a:t>
            </a:r>
            <a:r>
              <a:rPr lang="en-US" altLang="zh-TW" sz="1600" dirty="0">
                <a:ea typeface="細明體"/>
              </a:rPr>
              <a:t>;</a:t>
            </a:r>
            <a:endParaRPr lang="en-US" altLang="zh-TW" sz="1600" dirty="0" smtClean="0"/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785036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64044"/>
              </p:ext>
            </p:extLst>
          </p:nvPr>
        </p:nvGraphicFramePr>
        <p:xfrm>
          <a:off x="2411724" y="1988816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ch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988816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0017 -0.15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0" y="368609"/>
            <a:ext cx="3060390" cy="1800230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char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ch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inFile.get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!= '\n' )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{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cout</a:t>
            </a:r>
            <a:r>
              <a:rPr lang="en-US" altLang="zh-TW" sz="1600" dirty="0">
                <a:ea typeface="細明體"/>
              </a:rPr>
              <a:t> &lt;&lt;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= </a:t>
            </a:r>
            <a:r>
              <a:rPr lang="en-US" altLang="zh-TW" sz="1600" dirty="0" err="1">
                <a:ea typeface="細明體"/>
              </a:rPr>
              <a:t>inFile.get</a:t>
            </a:r>
            <a:r>
              <a:rPr lang="en-US" altLang="zh-TW" sz="1600" dirty="0"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}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 smtClean="0">
                <a:ea typeface="細明體"/>
              </a:rPr>
              <a:t>cout</a:t>
            </a:r>
            <a:r>
              <a:rPr lang="en-US" altLang="zh-TW" sz="1600" dirty="0" smtClean="0">
                <a:ea typeface="細明體"/>
              </a:rPr>
              <a:t> </a:t>
            </a:r>
            <a:r>
              <a:rPr lang="en-US" altLang="zh-TW" sz="1600" dirty="0">
                <a:ea typeface="細明體"/>
              </a:rPr>
              <a:t>&lt;&lt; </a:t>
            </a:r>
            <a:r>
              <a:rPr lang="en-US" altLang="zh-TW" sz="1600" dirty="0" err="1">
                <a:ea typeface="細明體"/>
              </a:rPr>
              <a:t>endl</a:t>
            </a:r>
            <a:r>
              <a:rPr lang="en-US" altLang="zh-TW" sz="1600" dirty="0">
                <a:ea typeface="細明體"/>
              </a:rPr>
              <a:t>;</a:t>
            </a:r>
            <a:endParaRPr lang="en-US" altLang="zh-TW" sz="1600" dirty="0" smtClean="0"/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59804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06223"/>
              </p:ext>
            </p:extLst>
          </p:nvPr>
        </p:nvGraphicFramePr>
        <p:xfrm>
          <a:off x="2411724" y="1988816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ch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51793" y="1988816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0017 -0.15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0" y="368609"/>
            <a:ext cx="3060390" cy="1800230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char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ch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inFile.get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!= '\n' )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{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cout</a:t>
            </a:r>
            <a:r>
              <a:rPr lang="en-US" altLang="zh-TW" sz="1600" dirty="0">
                <a:ea typeface="細明體"/>
              </a:rPr>
              <a:t> &lt;&lt;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= </a:t>
            </a:r>
            <a:r>
              <a:rPr lang="en-US" altLang="zh-TW" sz="1600" dirty="0" err="1">
                <a:ea typeface="細明體"/>
              </a:rPr>
              <a:t>inFile.get</a:t>
            </a:r>
            <a:r>
              <a:rPr lang="en-US" altLang="zh-TW" sz="1600" dirty="0"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}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 smtClean="0">
                <a:ea typeface="細明體"/>
              </a:rPr>
              <a:t>cout</a:t>
            </a:r>
            <a:r>
              <a:rPr lang="en-US" altLang="zh-TW" sz="1600" dirty="0" smtClean="0">
                <a:ea typeface="細明體"/>
              </a:rPr>
              <a:t> </a:t>
            </a:r>
            <a:r>
              <a:rPr lang="en-US" altLang="zh-TW" sz="1600" dirty="0">
                <a:ea typeface="細明體"/>
              </a:rPr>
              <a:t>&lt;&lt; </a:t>
            </a:r>
            <a:r>
              <a:rPr lang="en-US" altLang="zh-TW" sz="1600" dirty="0" err="1">
                <a:ea typeface="細明體"/>
              </a:rPr>
              <a:t>endl</a:t>
            </a:r>
            <a:r>
              <a:rPr lang="en-US" altLang="zh-TW" sz="1600" dirty="0">
                <a:ea typeface="細明體"/>
              </a:rPr>
              <a:t>;</a:t>
            </a:r>
            <a:endParaRPr lang="en-US" altLang="zh-TW" sz="1600" dirty="0" smtClean="0"/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9279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37655"/>
              </p:ext>
            </p:extLst>
          </p:nvPr>
        </p:nvGraphicFramePr>
        <p:xfrm>
          <a:off x="2411724" y="1988816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ch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1988816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0017 -0.15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0" y="368609"/>
            <a:ext cx="3060390" cy="1800230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char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ch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inFile.get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!= '\n' )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{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cout</a:t>
            </a:r>
            <a:r>
              <a:rPr lang="en-US" altLang="zh-TW" sz="1600" dirty="0">
                <a:ea typeface="細明體"/>
              </a:rPr>
              <a:t> &lt;&lt;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= </a:t>
            </a:r>
            <a:r>
              <a:rPr lang="en-US" altLang="zh-TW" sz="1600" dirty="0" err="1">
                <a:ea typeface="細明體"/>
              </a:rPr>
              <a:t>inFile.get</a:t>
            </a:r>
            <a:r>
              <a:rPr lang="en-US" altLang="zh-TW" sz="1600" dirty="0"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}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 smtClean="0">
                <a:ea typeface="細明體"/>
              </a:rPr>
              <a:t>cout</a:t>
            </a:r>
            <a:r>
              <a:rPr lang="en-US" altLang="zh-TW" sz="1600" dirty="0" smtClean="0">
                <a:ea typeface="細明體"/>
              </a:rPr>
              <a:t> </a:t>
            </a:r>
            <a:r>
              <a:rPr lang="en-US" altLang="zh-TW" sz="1600" dirty="0">
                <a:ea typeface="細明體"/>
              </a:rPr>
              <a:t>&lt;&lt; </a:t>
            </a:r>
            <a:r>
              <a:rPr lang="en-US" altLang="zh-TW" sz="1600" dirty="0" err="1">
                <a:ea typeface="細明體"/>
              </a:rPr>
              <a:t>endl</a:t>
            </a:r>
            <a:r>
              <a:rPr lang="en-US" altLang="zh-TW" sz="1600" dirty="0">
                <a:ea typeface="細明體"/>
              </a:rPr>
              <a:t>;</a:t>
            </a:r>
            <a:endParaRPr lang="en-US" altLang="zh-TW" sz="1600" dirty="0" smtClean="0"/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39366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3385"/>
              </p:ext>
            </p:extLst>
          </p:nvPr>
        </p:nvGraphicFramePr>
        <p:xfrm>
          <a:off x="2411724" y="1988816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ch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51793" y="1988816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0017 -0.15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0" y="368609"/>
            <a:ext cx="3060390" cy="1800230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char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ch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ea typeface="細明體"/>
              </a:rPr>
              <a:t>inFile.get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FF"/>
                </a:solidFill>
                <a:ea typeface="細明體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(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!= '\n' )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{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cout</a:t>
            </a:r>
            <a:r>
              <a:rPr lang="en-US" altLang="zh-TW" sz="1600" dirty="0">
                <a:ea typeface="細明體"/>
              </a:rPr>
              <a:t> &lt;&lt;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   </a:t>
            </a:r>
            <a:r>
              <a:rPr lang="en-US" altLang="zh-TW" sz="1600" dirty="0" err="1">
                <a:ea typeface="細明體"/>
              </a:rPr>
              <a:t>ch</a:t>
            </a:r>
            <a:r>
              <a:rPr lang="en-US" altLang="zh-TW" sz="1600" dirty="0">
                <a:ea typeface="細明體"/>
              </a:rPr>
              <a:t> = </a:t>
            </a:r>
            <a:r>
              <a:rPr lang="en-US" altLang="zh-TW" sz="1600" dirty="0" err="1">
                <a:ea typeface="細明體"/>
              </a:rPr>
              <a:t>inFile.get</a:t>
            </a:r>
            <a:r>
              <a:rPr lang="en-US" altLang="zh-TW" sz="1600" dirty="0">
                <a:ea typeface="細明體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ea typeface="細明體"/>
              </a:rPr>
              <a:t>}</a:t>
            </a:r>
            <a:endParaRPr lang="en-US" altLang="zh-TW" sz="1600" dirty="0">
              <a:ea typeface="細明體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 smtClean="0">
                <a:ea typeface="細明體"/>
              </a:rPr>
              <a:t>cout</a:t>
            </a:r>
            <a:r>
              <a:rPr lang="en-US" altLang="zh-TW" sz="1600" dirty="0" smtClean="0">
                <a:ea typeface="細明體"/>
              </a:rPr>
              <a:t> </a:t>
            </a:r>
            <a:r>
              <a:rPr lang="en-US" altLang="zh-TW" sz="1600" dirty="0">
                <a:ea typeface="細明體"/>
              </a:rPr>
              <a:t>&lt;&lt; </a:t>
            </a:r>
            <a:r>
              <a:rPr lang="en-US" altLang="zh-TW" sz="1600" dirty="0" err="1">
                <a:ea typeface="細明體"/>
              </a:rPr>
              <a:t>endl</a:t>
            </a:r>
            <a:r>
              <a:rPr lang="en-US" altLang="zh-TW" sz="1600" dirty="0">
                <a:ea typeface="細明體"/>
              </a:rPr>
              <a:t>;</a:t>
            </a:r>
            <a:endParaRPr lang="en-US" altLang="zh-TW" sz="1600" dirty="0" smtClean="0"/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6695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71256"/>
              </p:ext>
            </p:extLst>
          </p:nvPr>
        </p:nvGraphicFramePr>
        <p:xfrm>
          <a:off x="2411724" y="1988816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ch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51793" y="1988816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 smtClean="0">
                <a:latin typeface="Lucida Console" panose="020B0609040504020204" pitchFamily="49" charset="0"/>
                <a:cs typeface="Times New Roman" panose="02020603050405020304" pitchFamily="18" charset="0"/>
              </a:rPr>
              <a:t>&gt;&gt;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dirty="0">
                <a:cs typeface="Times New Roman" panose="02020603050405020304" pitchFamily="18" charset="0"/>
              </a:rPr>
              <a:t>get()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 smtClean="0">
                <a:latin typeface="Lucida Console"/>
              </a:rPr>
              <a:t>inFile</a:t>
            </a:r>
            <a:r>
              <a:rPr lang="en-US" altLang="zh-TW" sz="1800" dirty="0" smtClean="0">
                <a:latin typeface="Lucida Console"/>
              </a:rPr>
              <a:t> &gt;&gt; string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49019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65379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  <a:endParaRPr lang="en-US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98069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64516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13842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46958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33915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4031931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9546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05286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7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4.72222E-6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28718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62951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11206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852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89059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59685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394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27172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91132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788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31548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87864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1822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1033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13593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1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28715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79070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en-US" altLang="zh-TW" sz="1800" dirty="0" err="1">
                <a:latin typeface="Lucida Console"/>
              </a:rPr>
              <a:t>inFile</a:t>
            </a:r>
            <a:r>
              <a:rPr lang="en-US" altLang="zh-TW" sz="1800" dirty="0">
                <a:latin typeface="Lucida Console"/>
              </a:rPr>
              <a:t> &gt;&gt; string</a:t>
            </a:r>
            <a:r>
              <a:rPr lang="en-US" altLang="zh-TW" sz="1800" dirty="0"/>
              <a:t>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Lucida Console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/>
              </a:rPr>
              <a:t>( string,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>
                <a:solidFill>
                  <a:srgbClr val="000000"/>
                </a:solidFill>
              </a:rPr>
              <a:t>;</a:t>
            </a:r>
            <a:endParaRPr lang="en-US" altLang="zh-TW" sz="1800" dirty="0" smtClean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1963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52697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2014\n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2015\n</a:t>
            </a:r>
            <a:endParaRPr lang="zh-TW" altLang="zh-TW" dirty="0">
              <a:solidFill>
                <a:srgbClr val="000000"/>
              </a:solidFill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4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91977" y="1808793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\0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548631"/>
            <a:ext cx="8281059" cy="576073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TW" sz="2400" dirty="0">
                <a:latin typeface="Times New Roman" pitchFamily="18" charset="0"/>
              </a:rPr>
              <a:t>If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state of the input stream is good, and </a:t>
            </a:r>
            <a:r>
              <a:rPr lang="en-US" altLang="zh-TW" sz="2400" dirty="0">
                <a:latin typeface="Times New Roman" pitchFamily="18" charset="0"/>
              </a:rPr>
              <a:t>the first character in the input stream is not </a:t>
            </a:r>
            <a:r>
              <a:rPr lang="en-US" altLang="zh-TW" sz="2400" dirty="0"/>
              <a:t>'\n'</a:t>
            </a:r>
            <a:r>
              <a:rPr lang="en-US" altLang="zh-TW" sz="2400" dirty="0">
                <a:latin typeface="Times New Roman" pitchFamily="18" charset="0"/>
              </a:rPr>
              <a:t>, then after the execution of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 smtClean="0">
                <a:latin typeface="Lucida Console" pitchFamily="49" charset="0"/>
              </a:rPr>
              <a:t>inFile.get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2000" dirty="0">
                <a:latin typeface="Lucida Console" pitchFamily="49" charset="0"/>
              </a:rPr>
              <a:t>'\n'</a:t>
            </a:r>
            <a:r>
              <a:rPr lang="en-US" altLang="zh-TW" sz="2000" dirty="0">
                <a:latin typeface="Times New Roman" pitchFamily="18" charset="0"/>
              </a:rPr>
              <a:t> is not removed from the input stream,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inFile.getline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2000" dirty="0">
                <a:latin typeface="Lucida Console" pitchFamily="49" charset="0"/>
              </a:rPr>
              <a:t>'\n'</a:t>
            </a:r>
            <a:r>
              <a:rPr lang="en-US" altLang="zh-TW" sz="2000" dirty="0">
                <a:latin typeface="Times New Roman" pitchFamily="18" charset="0"/>
              </a:rPr>
              <a:t> is removed from the input stream,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</a:t>
            </a:r>
            <a:r>
              <a:rPr lang="en-US" altLang="zh-TW" sz="2000" dirty="0">
                <a:latin typeface="Lucida Console" pitchFamily="49" charset="0"/>
              </a:rPr>
              <a:t> &gt;&gt;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2000" dirty="0">
                <a:latin typeface="Lucida Console" pitchFamily="49" charset="0"/>
              </a:rPr>
              <a:t>'\n'</a:t>
            </a:r>
            <a:r>
              <a:rPr lang="en-US" altLang="zh-TW" sz="2000" dirty="0">
                <a:latin typeface="Times New Roman" pitchFamily="18" charset="0"/>
              </a:rPr>
              <a:t> is not removed from the input stream.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2400" dirty="0" smtClean="0">
                <a:latin typeface="Times New Roman" pitchFamily="18" charset="0"/>
              </a:rPr>
              <a:t>If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state of the input stream is good, and </a:t>
            </a:r>
            <a:r>
              <a:rPr lang="en-US" altLang="zh-TW" sz="2400" dirty="0" smtClean="0">
                <a:latin typeface="Times New Roman" pitchFamily="18" charset="0"/>
              </a:rPr>
              <a:t>the first character in the input stream is </a:t>
            </a:r>
            <a:r>
              <a:rPr lang="en-US" altLang="zh-TW" sz="2400" dirty="0" smtClean="0">
                <a:latin typeface="Lucida Console" pitchFamily="49" charset="0"/>
              </a:rPr>
              <a:t>'\n'</a:t>
            </a:r>
            <a:r>
              <a:rPr lang="en-US" altLang="zh-TW" sz="2400" dirty="0" smtClean="0">
                <a:latin typeface="Times New Roman" pitchFamily="18" charset="0"/>
              </a:rPr>
              <a:t>, then the execution of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inFile.get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leaves </a:t>
            </a:r>
            <a:r>
              <a:rPr lang="en-US" altLang="zh-TW" sz="2000" dirty="0" smtClean="0">
                <a:latin typeface="Lucida Console" pitchFamily="49" charset="0"/>
              </a:rPr>
              <a:t>'\n'</a:t>
            </a:r>
            <a:r>
              <a:rPr lang="en-US" altLang="zh-TW" sz="2000" dirty="0" smtClean="0">
                <a:latin typeface="Times New Roman" pitchFamily="18" charset="0"/>
              </a:rPr>
              <a:t> in the input stream, reads nothing and changes the state to fail,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inFile.getline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removes </a:t>
            </a:r>
            <a:r>
              <a:rPr lang="en-US" altLang="zh-TW" sz="2000" dirty="0" smtClean="0">
                <a:latin typeface="Lucida Console" pitchFamily="49" charset="0"/>
              </a:rPr>
              <a:t>'\n'</a:t>
            </a:r>
            <a:r>
              <a:rPr lang="en-US" altLang="zh-TW" sz="2000" dirty="0" smtClean="0">
                <a:latin typeface="Times New Roman" pitchFamily="18" charset="0"/>
              </a:rPr>
              <a:t> from the input stream, reads an empty string and keeps the state good,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TW" sz="2000" dirty="0" err="1">
                <a:latin typeface="Lucida Console" pitchFamily="49" charset="0"/>
              </a:rPr>
              <a:t>inFile</a:t>
            </a:r>
            <a:r>
              <a:rPr lang="en-US" altLang="zh-TW" sz="2000" dirty="0">
                <a:latin typeface="Lucida Console" pitchFamily="49" charset="0"/>
              </a:rPr>
              <a:t> </a:t>
            </a:r>
            <a:r>
              <a:rPr lang="en-US" altLang="zh-TW" sz="2000" dirty="0" smtClean="0">
                <a:latin typeface="Lucida Console" pitchFamily="49" charset="0"/>
              </a:rPr>
              <a:t>&gt;&gt;</a:t>
            </a:r>
            <a:r>
              <a:rPr lang="en-US" altLang="zh-TW" sz="2000" dirty="0" smtClean="0">
                <a:latin typeface="Courier New" pitchFamily="49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removes </a:t>
            </a:r>
            <a:r>
              <a:rPr lang="en-US" altLang="zh-TW" sz="2000" dirty="0" smtClean="0">
                <a:latin typeface="Lucida Console" pitchFamily="49" charset="0"/>
              </a:rPr>
              <a:t>'\n'</a:t>
            </a:r>
            <a:r>
              <a:rPr lang="en-US" altLang="zh-TW" sz="2000" dirty="0" smtClean="0">
                <a:latin typeface="Times New Roman" pitchFamily="18" charset="0"/>
              </a:rPr>
              <a:t> from the input stream, 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do correct read operation and </a:t>
            </a:r>
            <a:r>
              <a:rPr lang="en-US" altLang="zh-TW" sz="2000" dirty="0" smtClean="0">
                <a:latin typeface="Times New Roman" pitchFamily="18" charset="0"/>
              </a:rPr>
              <a:t>keeps the state good.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37752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01107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52023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7881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23461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63498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951793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91977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741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11822 -0.18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string[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80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 &lt;= </a:t>
            </a:r>
            <a:r>
              <a:rPr lang="nn-NO" altLang="zh-TW" sz="1800" dirty="0" smtClean="0">
                <a:solidFill>
                  <a:srgbClr val="0080FF"/>
                </a:solidFill>
                <a:latin typeface="Lucida Console"/>
              </a:rPr>
              <a:t>3</a:t>
            </a:r>
            <a:r>
              <a:rPr lang="nn-NO" altLang="zh-TW" sz="1800" dirty="0" smtClean="0">
                <a:solidFill>
                  <a:prstClr val="black"/>
                </a:solidFill>
                <a:latin typeface="Lucida Console"/>
              </a:rPr>
              <a:t>; i++ </a:t>
            </a:r>
            <a:r>
              <a:rPr lang="en-US" altLang="zh-TW" sz="1800" dirty="0" smtClean="0">
                <a:latin typeface="Lucida Console" pitchFamily="49" charset="0"/>
              </a:rPr>
              <a:t>)</a:t>
            </a:r>
          </a:p>
          <a:p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/>
              </a:rPr>
              <a:t>inFile.get</a:t>
            </a:r>
            <a:r>
              <a:rPr lang="en-US" altLang="zh-TW" sz="1800" dirty="0" smtClean="0">
                <a:latin typeface="Lucida Console"/>
              </a:rPr>
              <a:t>( string,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altLang="zh-TW" sz="1800" dirty="0" smtClean="0">
                <a:solidFill>
                  <a:srgbClr val="0080FF"/>
                </a:solidFill>
                <a:latin typeface="Lucida Console"/>
              </a:rPr>
              <a:t>'\n'</a:t>
            </a:r>
            <a:r>
              <a:rPr lang="en-US" altLang="zh-TW" sz="1800" dirty="0" smtClean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43285"/>
              </p:ext>
            </p:extLst>
          </p:nvPr>
        </p:nvGraphicFramePr>
        <p:xfrm>
          <a:off x="251448" y="2708908"/>
          <a:ext cx="8460000" cy="720000"/>
        </p:xfrm>
        <a:graphic>
          <a:graphicData uri="http://schemas.openxmlformats.org/drawingml/2006/table">
            <a:tbl>
              <a:tblPr/>
              <a:tblGrid>
                <a:gridCol w="270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720000"/>
                <a:gridCol w="720000"/>
                <a:gridCol w="54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good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fail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bad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eof</a:t>
                      </a:r>
                      <a:endParaRPr kumimoji="1" lang="zh-TW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Input file stream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8799"/>
              </p:ext>
            </p:extLst>
          </p:nvPr>
        </p:nvGraphicFramePr>
        <p:xfrm>
          <a:off x="1871655" y="1808793"/>
          <a:ext cx="3960000" cy="360000"/>
        </p:xfrm>
        <a:graphic>
          <a:graphicData uri="http://schemas.openxmlformats.org/drawingml/2006/table">
            <a:tbl>
              <a:tblPr/>
              <a:tblGrid>
                <a:gridCol w="108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string</a:t>
                      </a: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91747" y="4329115"/>
            <a:ext cx="3600000" cy="1260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標楷體" pitchFamily="65" charset="-120"/>
                <a:cs typeface="Courier New" panose="02070309020205020404" pitchFamily="49" charset="0"/>
              </a:rPr>
              <a:t>2014 12\n</a:t>
            </a:r>
          </a:p>
          <a:p>
            <a:pPr eaLnBrk="1" hangingPunct="1"/>
            <a:r>
              <a:rPr lang="en-US" altLang="zh-TW" dirty="0" smtClean="0">
                <a:ea typeface="標楷體" pitchFamily="65" charset="-120"/>
                <a:cs typeface="Courier New" panose="02070309020205020404" pitchFamily="49" charset="0"/>
              </a:rPr>
              <a:t>2015 01\n</a:t>
            </a:r>
            <a:endParaRPr lang="zh-TW" altLang="zh-TW" dirty="0"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1931" y="3068954"/>
            <a:ext cx="360046" cy="360000"/>
          </a:xfrm>
          <a:prstGeom prst="rect">
            <a:avLst/>
          </a:prstGeom>
          <a:noFill/>
        </p:spPr>
        <p:txBody>
          <a:bodyPr wrap="square" lIns="0" tIns="43200" rIns="0" bIns="43200" rtlCol="0" anchor="ctr" anchorCtr="1">
            <a:noAutofit/>
          </a:bodyPr>
          <a:lstStyle/>
          <a:p>
            <a:r>
              <a:rPr lang="en-US" altLang="zh-TW" sz="2000" dirty="0" smtClean="0"/>
              <a:t>\n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51793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1839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0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71885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1931" y="1808793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11839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671885" y="3068954"/>
            <a:ext cx="360046" cy="360000"/>
          </a:xfrm>
          <a:prstGeom prst="rect">
            <a:avLst/>
          </a:prstGeom>
          <a:noFill/>
        </p:spPr>
        <p:txBody>
          <a:bodyPr wrap="square" tIns="43200" bIns="43200" rtlCol="0" anchor="ctr" anchorCtr="1">
            <a:noAutofit/>
          </a:bodyPr>
          <a:lstStyle/>
          <a:p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26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3072</Words>
  <Application>Microsoft Office PowerPoint</Application>
  <PresentationFormat>如螢幕大小 (4:3)</PresentationFormat>
  <Paragraphs>1271</Paragraphs>
  <Slides>66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67" baseType="lpstr">
      <vt:lpstr>預設簡報設計</vt:lpstr>
      <vt:lpstr>get()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getline()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get()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 followed by get()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USER</cp:lastModifiedBy>
  <cp:revision>99</cp:revision>
  <dcterms:created xsi:type="dcterms:W3CDTF">2005-11-26T01:03:57Z</dcterms:created>
  <dcterms:modified xsi:type="dcterms:W3CDTF">2016-11-29T13:23:36Z</dcterms:modified>
</cp:coreProperties>
</file>