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57" r:id="rId4"/>
    <p:sldId id="260" r:id="rId5"/>
    <p:sldId id="261" r:id="rId6"/>
    <p:sldId id="270" r:id="rId7"/>
    <p:sldId id="271" r:id="rId8"/>
    <p:sldId id="262" r:id="rId9"/>
    <p:sldId id="264" r:id="rId10"/>
    <p:sldId id="265" r:id="rId11"/>
    <p:sldId id="266" r:id="rId12"/>
    <p:sldId id="267" r:id="rId13"/>
    <p:sldId id="268" r:id="rId14"/>
    <p:sldId id="272" r:id="rId15"/>
    <p:sldId id="269"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335" autoAdjust="0"/>
  </p:normalViewPr>
  <p:slideViewPr>
    <p:cSldViewPr snapToGrid="0">
      <p:cViewPr>
        <p:scale>
          <a:sx n="60" d="100"/>
          <a:sy n="60" d="100"/>
        </p:scale>
        <p:origin x="11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05AE70-DAE2-4D26-90B5-67A383E1CFFF}"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4B917707-BB2F-4C07-AE70-683B28D76272}">
      <dgm:prSet phldrT="[Text]" custT="1"/>
      <dgm:spPr/>
      <dgm:t>
        <a:bodyPr/>
        <a:lstStyle/>
        <a:p>
          <a:r>
            <a:rPr lang="en-US" sz="2800" b="1" dirty="0"/>
            <a:t>Identify Highest Oil producing zone</a:t>
          </a:r>
        </a:p>
      </dgm:t>
    </dgm:pt>
    <dgm:pt modelId="{58271261-AD3F-4C0C-9554-227B26FD0199}" type="parTrans" cxnId="{5F570A15-816A-46EE-8FBB-2A38BC8C2A77}">
      <dgm:prSet/>
      <dgm:spPr/>
      <dgm:t>
        <a:bodyPr/>
        <a:lstStyle/>
        <a:p>
          <a:endParaRPr lang="en-US"/>
        </a:p>
      </dgm:t>
    </dgm:pt>
    <dgm:pt modelId="{F3B8CE93-D467-4817-BD84-7649EB874A60}" type="sibTrans" cxnId="{5F570A15-816A-46EE-8FBB-2A38BC8C2A77}">
      <dgm:prSet/>
      <dgm:spPr/>
      <dgm:t>
        <a:bodyPr/>
        <a:lstStyle/>
        <a:p>
          <a:endParaRPr lang="en-US"/>
        </a:p>
      </dgm:t>
    </dgm:pt>
    <dgm:pt modelId="{DA3127AF-1128-4E9A-8D83-D7051CE17A1F}">
      <dgm:prSet phldrT="[Text]" custT="1"/>
      <dgm:spPr/>
      <dgm:t>
        <a:bodyPr/>
        <a:lstStyle/>
        <a:p>
          <a:r>
            <a:rPr lang="en-US" sz="2800" b="1" dirty="0"/>
            <a:t>Determine Trend in Production over time</a:t>
          </a:r>
        </a:p>
      </dgm:t>
    </dgm:pt>
    <dgm:pt modelId="{25E67793-02A4-48D3-B001-873E54DBB101}" type="parTrans" cxnId="{0512D7E7-754A-465F-A6DB-B869745827DE}">
      <dgm:prSet/>
      <dgm:spPr/>
      <dgm:t>
        <a:bodyPr/>
        <a:lstStyle/>
        <a:p>
          <a:endParaRPr lang="en-US"/>
        </a:p>
      </dgm:t>
    </dgm:pt>
    <dgm:pt modelId="{39203B07-47A9-47AA-91A6-417D8CA1B626}" type="sibTrans" cxnId="{0512D7E7-754A-465F-A6DB-B869745827DE}">
      <dgm:prSet/>
      <dgm:spPr/>
      <dgm:t>
        <a:bodyPr/>
        <a:lstStyle/>
        <a:p>
          <a:endParaRPr lang="en-US"/>
        </a:p>
      </dgm:t>
    </dgm:pt>
    <dgm:pt modelId="{8E1E96F2-9569-47CB-BEF7-6DB7AB37561C}">
      <dgm:prSet phldrT="[Text]"/>
      <dgm:spPr/>
      <dgm:t>
        <a:bodyPr/>
        <a:lstStyle/>
        <a:p>
          <a:endParaRPr lang="en-US" dirty="0"/>
        </a:p>
      </dgm:t>
    </dgm:pt>
    <dgm:pt modelId="{23D44B72-5D7B-43A6-904E-9A1B207E7153}" type="parTrans" cxnId="{603C8D1B-A30D-44E9-9035-1264E8046933}">
      <dgm:prSet/>
      <dgm:spPr/>
      <dgm:t>
        <a:bodyPr/>
        <a:lstStyle/>
        <a:p>
          <a:endParaRPr lang="en-US"/>
        </a:p>
      </dgm:t>
    </dgm:pt>
    <dgm:pt modelId="{2EAD9CC1-2FE0-4B99-8AEC-5C3671309780}" type="sibTrans" cxnId="{603C8D1B-A30D-44E9-9035-1264E8046933}">
      <dgm:prSet/>
      <dgm:spPr/>
      <dgm:t>
        <a:bodyPr/>
        <a:lstStyle/>
        <a:p>
          <a:endParaRPr lang="en-US"/>
        </a:p>
      </dgm:t>
    </dgm:pt>
    <dgm:pt modelId="{9416F2EB-0646-4837-85C6-0944F268D88C}">
      <dgm:prSet phldrT="[Text]" custT="1"/>
      <dgm:spPr/>
      <dgm:t>
        <a:bodyPr/>
        <a:lstStyle/>
        <a:p>
          <a:r>
            <a:rPr lang="en-US" sz="2800" b="1" dirty="0">
              <a:solidFill>
                <a:schemeClr val="accent5"/>
              </a:solidFill>
              <a:latin typeface="Arial Black" panose="020B0A04020102020204" pitchFamily="34" charset="0"/>
            </a:rPr>
            <a:t>III </a:t>
          </a:r>
        </a:p>
      </dgm:t>
    </dgm:pt>
    <dgm:pt modelId="{87FD3858-DC55-4888-8425-1B7D4CB611B5}" type="parTrans" cxnId="{27F4D969-2ECB-40C5-8B1C-6FD2FD311EA5}">
      <dgm:prSet/>
      <dgm:spPr/>
      <dgm:t>
        <a:bodyPr/>
        <a:lstStyle/>
        <a:p>
          <a:endParaRPr lang="en-US"/>
        </a:p>
      </dgm:t>
    </dgm:pt>
    <dgm:pt modelId="{3A6B767A-5F52-4C12-B25F-96594E199CC8}" type="sibTrans" cxnId="{27F4D969-2ECB-40C5-8B1C-6FD2FD311EA5}">
      <dgm:prSet/>
      <dgm:spPr/>
      <dgm:t>
        <a:bodyPr/>
        <a:lstStyle/>
        <a:p>
          <a:endParaRPr lang="en-US"/>
        </a:p>
      </dgm:t>
    </dgm:pt>
    <dgm:pt modelId="{9A94B063-9C7A-40E4-9B35-DB8F368CB3F3}">
      <dgm:prSet phldrT="[Text]" custT="1"/>
      <dgm:spPr/>
      <dgm:t>
        <a:bodyPr/>
        <a:lstStyle/>
        <a:p>
          <a:r>
            <a:rPr lang="en-US" sz="2800" b="1" dirty="0"/>
            <a:t>Rank Well by Production output and perform K Clustering</a:t>
          </a:r>
        </a:p>
      </dgm:t>
    </dgm:pt>
    <dgm:pt modelId="{19EB46C0-61D6-4C11-A260-F6997A64370F}" type="parTrans" cxnId="{A1F0A8B4-031E-491D-A766-3C55AC3ADF97}">
      <dgm:prSet/>
      <dgm:spPr/>
      <dgm:t>
        <a:bodyPr/>
        <a:lstStyle/>
        <a:p>
          <a:endParaRPr lang="en-US"/>
        </a:p>
      </dgm:t>
    </dgm:pt>
    <dgm:pt modelId="{5AF0DC52-A523-4363-B805-1DF17DB085EC}" type="sibTrans" cxnId="{A1F0A8B4-031E-491D-A766-3C55AC3ADF97}">
      <dgm:prSet/>
      <dgm:spPr/>
      <dgm:t>
        <a:bodyPr/>
        <a:lstStyle/>
        <a:p>
          <a:endParaRPr lang="en-US"/>
        </a:p>
      </dgm:t>
    </dgm:pt>
    <dgm:pt modelId="{397FB2D6-E57D-4771-BE22-87E9774739CF}">
      <dgm:prSet phldrT="[Text]"/>
      <dgm:spPr/>
      <dgm:t>
        <a:bodyPr/>
        <a:lstStyle/>
        <a:p>
          <a:endParaRPr lang="en-US" dirty="0"/>
        </a:p>
      </dgm:t>
    </dgm:pt>
    <dgm:pt modelId="{A594BD05-40C7-4881-AAD8-F8A04E959C08}" type="parTrans" cxnId="{C710FA69-F972-4523-9EB2-C927B179DE3C}">
      <dgm:prSet/>
      <dgm:spPr/>
      <dgm:t>
        <a:bodyPr/>
        <a:lstStyle/>
        <a:p>
          <a:endParaRPr lang="en-US"/>
        </a:p>
      </dgm:t>
    </dgm:pt>
    <dgm:pt modelId="{FD62A369-0D06-44FA-85AB-D859CBACF8D7}" type="sibTrans" cxnId="{C710FA69-F972-4523-9EB2-C927B179DE3C}">
      <dgm:prSet/>
      <dgm:spPr/>
      <dgm:t>
        <a:bodyPr/>
        <a:lstStyle/>
        <a:p>
          <a:endParaRPr lang="en-US"/>
        </a:p>
      </dgm:t>
    </dgm:pt>
    <dgm:pt modelId="{5A20D911-6E77-4E2C-9104-92B9C9038F51}">
      <dgm:prSet phldrT="[Text]" custT="1"/>
      <dgm:spPr/>
      <dgm:t>
        <a:bodyPr/>
        <a:lstStyle/>
        <a:p>
          <a:r>
            <a:rPr lang="en-US" sz="2800" kern="1200" dirty="0">
              <a:solidFill>
                <a:schemeClr val="accent5"/>
              </a:solidFill>
              <a:latin typeface="Arial Black" panose="020B0A04020102020204" pitchFamily="34" charset="0"/>
            </a:rPr>
            <a:t>II </a:t>
          </a:r>
        </a:p>
      </dgm:t>
    </dgm:pt>
    <dgm:pt modelId="{0F6B80E1-B32E-48E2-9C4E-BF6A1B36A3FF}" type="sibTrans" cxnId="{E02BA84D-3710-4733-AFEA-9DB658A3F6F2}">
      <dgm:prSet/>
      <dgm:spPr/>
      <dgm:t>
        <a:bodyPr/>
        <a:lstStyle/>
        <a:p>
          <a:endParaRPr lang="en-US"/>
        </a:p>
      </dgm:t>
    </dgm:pt>
    <dgm:pt modelId="{4BD29220-85D8-4ABC-B8AA-929621B94A80}" type="parTrans" cxnId="{E02BA84D-3710-4733-AFEA-9DB658A3F6F2}">
      <dgm:prSet/>
      <dgm:spPr/>
      <dgm:t>
        <a:bodyPr/>
        <a:lstStyle/>
        <a:p>
          <a:endParaRPr lang="en-US"/>
        </a:p>
      </dgm:t>
    </dgm:pt>
    <dgm:pt modelId="{F9D16086-F30D-445A-A65B-C0B2BBDEE98B}">
      <dgm:prSet phldrT="[Text]" custT="1"/>
      <dgm:spPr/>
      <dgm:t>
        <a:bodyPr/>
        <a:lstStyle/>
        <a:p>
          <a:r>
            <a:rPr lang="en-US" sz="2800" b="1" dirty="0">
              <a:solidFill>
                <a:schemeClr val="accent5"/>
              </a:solidFill>
            </a:rPr>
            <a:t>I</a:t>
          </a:r>
        </a:p>
      </dgm:t>
    </dgm:pt>
    <dgm:pt modelId="{8DC4BDFB-C285-454D-B93B-A2FD1B459D8F}" type="sibTrans" cxnId="{ABF1E30D-CF89-4B1B-9C52-6DE0482DEB93}">
      <dgm:prSet/>
      <dgm:spPr/>
      <dgm:t>
        <a:bodyPr/>
        <a:lstStyle/>
        <a:p>
          <a:endParaRPr lang="en-US"/>
        </a:p>
      </dgm:t>
    </dgm:pt>
    <dgm:pt modelId="{C1028997-F28F-4778-9DE1-3CB0708EC1BC}" type="parTrans" cxnId="{ABF1E30D-CF89-4B1B-9C52-6DE0482DEB93}">
      <dgm:prSet/>
      <dgm:spPr/>
      <dgm:t>
        <a:bodyPr/>
        <a:lstStyle/>
        <a:p>
          <a:endParaRPr lang="en-US"/>
        </a:p>
      </dgm:t>
    </dgm:pt>
    <dgm:pt modelId="{DD31B5C5-DEBE-48C3-BB3E-D0021F39A77F}">
      <dgm:prSet custT="1"/>
      <dgm:spPr/>
      <dgm:t>
        <a:bodyPr/>
        <a:lstStyle/>
        <a:p>
          <a:r>
            <a:rPr lang="en-US" sz="2800" b="1" dirty="0">
              <a:solidFill>
                <a:schemeClr val="accent5"/>
              </a:solidFill>
              <a:latin typeface="Arial Black" panose="020B0A04020102020204" pitchFamily="34" charset="0"/>
            </a:rPr>
            <a:t>IV </a:t>
          </a:r>
        </a:p>
      </dgm:t>
    </dgm:pt>
    <dgm:pt modelId="{A08E8E3B-3F30-4FF7-B4A5-0E7D4F379BF3}" type="parTrans" cxnId="{FC2B736B-B832-4398-8D4E-9A82C99CC015}">
      <dgm:prSet/>
      <dgm:spPr/>
      <dgm:t>
        <a:bodyPr/>
        <a:lstStyle/>
        <a:p>
          <a:endParaRPr lang="en-US"/>
        </a:p>
      </dgm:t>
    </dgm:pt>
    <dgm:pt modelId="{5D297DF1-8F2C-42A5-B3FC-AFEBE7458FEA}" type="sibTrans" cxnId="{FC2B736B-B832-4398-8D4E-9A82C99CC015}">
      <dgm:prSet/>
      <dgm:spPr/>
      <dgm:t>
        <a:bodyPr/>
        <a:lstStyle/>
        <a:p>
          <a:endParaRPr lang="en-US"/>
        </a:p>
      </dgm:t>
    </dgm:pt>
    <dgm:pt modelId="{19AE1678-A20E-43B9-B142-0F8888EDA2B5}">
      <dgm:prSet phldrT="[Text]"/>
      <dgm:spPr/>
      <dgm:t>
        <a:bodyPr/>
        <a:lstStyle/>
        <a:p>
          <a:endParaRPr lang="en-US" dirty="0"/>
        </a:p>
      </dgm:t>
    </dgm:pt>
    <dgm:pt modelId="{5AF18235-65E4-4E57-B585-C7F00FDF9550}" type="sibTrans" cxnId="{4D2A7720-A68B-47F4-ABA6-C9798A1E4373}">
      <dgm:prSet/>
      <dgm:spPr/>
      <dgm:t>
        <a:bodyPr/>
        <a:lstStyle/>
        <a:p>
          <a:endParaRPr lang="en-US"/>
        </a:p>
      </dgm:t>
    </dgm:pt>
    <dgm:pt modelId="{79E96695-F849-4368-B2C7-C09B0213D827}" type="parTrans" cxnId="{4D2A7720-A68B-47F4-ABA6-C9798A1E4373}">
      <dgm:prSet/>
      <dgm:spPr/>
      <dgm:t>
        <a:bodyPr/>
        <a:lstStyle/>
        <a:p>
          <a:endParaRPr lang="en-US"/>
        </a:p>
      </dgm:t>
    </dgm:pt>
    <dgm:pt modelId="{1215D0A0-C5D6-4A22-A7AE-872E2D5D4B89}">
      <dgm:prSet custT="1"/>
      <dgm:spPr/>
      <dgm:t>
        <a:bodyPr/>
        <a:lstStyle/>
        <a:p>
          <a:r>
            <a:rPr lang="en-US" sz="2800" b="1" dirty="0"/>
            <a:t>Predict number of wells requiring Stage Increase</a:t>
          </a:r>
          <a:endParaRPr lang="en-US" sz="2800" b="1" dirty="0">
            <a:solidFill>
              <a:schemeClr val="accent5"/>
            </a:solidFill>
            <a:latin typeface="Arial Black" panose="020B0A04020102020204" pitchFamily="34" charset="0"/>
          </a:endParaRPr>
        </a:p>
      </dgm:t>
    </dgm:pt>
    <dgm:pt modelId="{6DA03CDB-E542-4061-B7FB-0F0B6E81D3ED}" type="parTrans" cxnId="{E24D0D49-53C7-4B3D-BF1D-B9D5EC518DFF}">
      <dgm:prSet/>
      <dgm:spPr/>
      <dgm:t>
        <a:bodyPr/>
        <a:lstStyle/>
        <a:p>
          <a:endParaRPr lang="en-US"/>
        </a:p>
      </dgm:t>
    </dgm:pt>
    <dgm:pt modelId="{3805FDBA-3056-4C43-A156-DDC7C08BED17}" type="sibTrans" cxnId="{E24D0D49-53C7-4B3D-BF1D-B9D5EC518DFF}">
      <dgm:prSet/>
      <dgm:spPr/>
      <dgm:t>
        <a:bodyPr/>
        <a:lstStyle/>
        <a:p>
          <a:endParaRPr lang="en-US"/>
        </a:p>
      </dgm:t>
    </dgm:pt>
    <dgm:pt modelId="{876D9FCE-CB46-4BCA-90C1-950E637A7EBD}" type="pres">
      <dgm:prSet presAssocID="{EA05AE70-DAE2-4D26-90B5-67A383E1CFFF}" presName="Name0" presStyleCnt="0">
        <dgm:presLayoutVars>
          <dgm:chMax/>
          <dgm:chPref val="3"/>
          <dgm:dir/>
          <dgm:animOne val="branch"/>
          <dgm:animLvl val="lvl"/>
        </dgm:presLayoutVars>
      </dgm:prSet>
      <dgm:spPr/>
    </dgm:pt>
    <dgm:pt modelId="{6F982A20-F339-4667-9595-9812A7D23459}" type="pres">
      <dgm:prSet presAssocID="{F9D16086-F30D-445A-A65B-C0B2BBDEE98B}" presName="composite" presStyleCnt="0"/>
      <dgm:spPr/>
    </dgm:pt>
    <dgm:pt modelId="{8CC3D495-DB90-4796-B6C4-BB12C0909519}" type="pres">
      <dgm:prSet presAssocID="{F9D16086-F30D-445A-A65B-C0B2BBDEE98B}" presName="FirstChild" presStyleLbl="revTx" presStyleIdx="0" presStyleCnt="7">
        <dgm:presLayoutVars>
          <dgm:chMax val="0"/>
          <dgm:chPref val="0"/>
          <dgm:bulletEnabled val="1"/>
        </dgm:presLayoutVars>
      </dgm:prSet>
      <dgm:spPr/>
    </dgm:pt>
    <dgm:pt modelId="{9E07A171-FCA2-4E09-8AD1-3B9D85D53949}" type="pres">
      <dgm:prSet presAssocID="{F9D16086-F30D-445A-A65B-C0B2BBDEE98B}" presName="Parent" presStyleLbl="alignNode1" presStyleIdx="0" presStyleCnt="4" custLinFactNeighborX="521" custLinFactNeighborY="-112">
        <dgm:presLayoutVars>
          <dgm:chMax val="3"/>
          <dgm:chPref val="3"/>
          <dgm:bulletEnabled val="1"/>
        </dgm:presLayoutVars>
      </dgm:prSet>
      <dgm:spPr/>
    </dgm:pt>
    <dgm:pt modelId="{AD897756-079F-447A-936E-664B28396D02}" type="pres">
      <dgm:prSet presAssocID="{F9D16086-F30D-445A-A65B-C0B2BBDEE98B}" presName="Accent" presStyleLbl="parChTrans1D1" presStyleIdx="0" presStyleCnt="4"/>
      <dgm:spPr/>
    </dgm:pt>
    <dgm:pt modelId="{362DFCF1-4624-45BE-8FEA-44DE46B718CC}" type="pres">
      <dgm:prSet presAssocID="{F9D16086-F30D-445A-A65B-C0B2BBDEE98B}" presName="Child" presStyleLbl="revTx" presStyleIdx="1" presStyleCnt="7">
        <dgm:presLayoutVars>
          <dgm:chMax val="0"/>
          <dgm:chPref val="0"/>
          <dgm:bulletEnabled val="1"/>
        </dgm:presLayoutVars>
      </dgm:prSet>
      <dgm:spPr/>
    </dgm:pt>
    <dgm:pt modelId="{48207D78-CCF9-4D63-9D52-B3E019B2F15F}" type="pres">
      <dgm:prSet presAssocID="{8DC4BDFB-C285-454D-B93B-A2FD1B459D8F}" presName="sibTrans" presStyleCnt="0"/>
      <dgm:spPr/>
    </dgm:pt>
    <dgm:pt modelId="{23770E6D-680F-4272-8175-0C6EAF41CF72}" type="pres">
      <dgm:prSet presAssocID="{5A20D911-6E77-4E2C-9104-92B9C9038F51}" presName="composite" presStyleCnt="0"/>
      <dgm:spPr/>
    </dgm:pt>
    <dgm:pt modelId="{405EE87B-A2B0-4DC4-8C34-175F92BC9843}" type="pres">
      <dgm:prSet presAssocID="{5A20D911-6E77-4E2C-9104-92B9C9038F51}" presName="FirstChild" presStyleLbl="revTx" presStyleIdx="2" presStyleCnt="7">
        <dgm:presLayoutVars>
          <dgm:chMax val="0"/>
          <dgm:chPref val="0"/>
          <dgm:bulletEnabled val="1"/>
        </dgm:presLayoutVars>
      </dgm:prSet>
      <dgm:spPr/>
    </dgm:pt>
    <dgm:pt modelId="{65411FC2-3097-40C7-B7C1-6807C7514E32}" type="pres">
      <dgm:prSet presAssocID="{5A20D911-6E77-4E2C-9104-92B9C9038F51}" presName="Parent" presStyleLbl="alignNode1" presStyleIdx="1" presStyleCnt="4" custLinFactNeighborX="-521" custLinFactNeighborY="-9859">
        <dgm:presLayoutVars>
          <dgm:chMax val="3"/>
          <dgm:chPref val="3"/>
          <dgm:bulletEnabled val="1"/>
        </dgm:presLayoutVars>
      </dgm:prSet>
      <dgm:spPr/>
    </dgm:pt>
    <dgm:pt modelId="{B81C3075-EED5-4658-8091-9BC566CBD745}" type="pres">
      <dgm:prSet presAssocID="{5A20D911-6E77-4E2C-9104-92B9C9038F51}" presName="Accent" presStyleLbl="parChTrans1D1" presStyleIdx="1" presStyleCnt="4"/>
      <dgm:spPr/>
    </dgm:pt>
    <dgm:pt modelId="{CCA4D97E-E3A7-4C94-8869-83CFCDD5DF75}" type="pres">
      <dgm:prSet presAssocID="{5A20D911-6E77-4E2C-9104-92B9C9038F51}" presName="Child" presStyleLbl="revTx" presStyleIdx="3" presStyleCnt="7">
        <dgm:presLayoutVars>
          <dgm:chMax val="0"/>
          <dgm:chPref val="0"/>
          <dgm:bulletEnabled val="1"/>
        </dgm:presLayoutVars>
      </dgm:prSet>
      <dgm:spPr/>
    </dgm:pt>
    <dgm:pt modelId="{021F9D18-4539-45ED-A5A2-2A9174B4823B}" type="pres">
      <dgm:prSet presAssocID="{0F6B80E1-B32E-48E2-9C4E-BF6A1B36A3FF}" presName="sibTrans" presStyleCnt="0"/>
      <dgm:spPr/>
    </dgm:pt>
    <dgm:pt modelId="{B07A3B91-33DE-4910-8ABA-A5B65C2635A3}" type="pres">
      <dgm:prSet presAssocID="{9416F2EB-0646-4837-85C6-0944F268D88C}" presName="composite" presStyleCnt="0"/>
      <dgm:spPr/>
    </dgm:pt>
    <dgm:pt modelId="{3D85EC87-8BE5-4B8B-B78F-E671EB300ECE}" type="pres">
      <dgm:prSet presAssocID="{9416F2EB-0646-4837-85C6-0944F268D88C}" presName="FirstChild" presStyleLbl="revTx" presStyleIdx="4" presStyleCnt="7">
        <dgm:presLayoutVars>
          <dgm:chMax val="0"/>
          <dgm:chPref val="0"/>
          <dgm:bulletEnabled val="1"/>
        </dgm:presLayoutVars>
      </dgm:prSet>
      <dgm:spPr/>
    </dgm:pt>
    <dgm:pt modelId="{94B3CDD2-85D0-4B15-A508-99EB5FCE3BE6}" type="pres">
      <dgm:prSet presAssocID="{9416F2EB-0646-4837-85C6-0944F268D88C}" presName="Parent" presStyleLbl="alignNode1" presStyleIdx="2" presStyleCnt="4">
        <dgm:presLayoutVars>
          <dgm:chMax val="3"/>
          <dgm:chPref val="3"/>
          <dgm:bulletEnabled val="1"/>
        </dgm:presLayoutVars>
      </dgm:prSet>
      <dgm:spPr/>
    </dgm:pt>
    <dgm:pt modelId="{5275C0DE-7FA2-4663-A4F3-FABD4E119F91}" type="pres">
      <dgm:prSet presAssocID="{9416F2EB-0646-4837-85C6-0944F268D88C}" presName="Accent" presStyleLbl="parChTrans1D1" presStyleIdx="2" presStyleCnt="4"/>
      <dgm:spPr/>
    </dgm:pt>
    <dgm:pt modelId="{D3F288F8-EFC3-4590-92EF-E901D74444DB}" type="pres">
      <dgm:prSet presAssocID="{9416F2EB-0646-4837-85C6-0944F268D88C}" presName="Child" presStyleLbl="revTx" presStyleIdx="5" presStyleCnt="7">
        <dgm:presLayoutVars>
          <dgm:chMax val="0"/>
          <dgm:chPref val="0"/>
          <dgm:bulletEnabled val="1"/>
        </dgm:presLayoutVars>
      </dgm:prSet>
      <dgm:spPr/>
    </dgm:pt>
    <dgm:pt modelId="{D119A644-412A-4C28-ADD1-BA8BEC643C0A}" type="pres">
      <dgm:prSet presAssocID="{3A6B767A-5F52-4C12-B25F-96594E199CC8}" presName="sibTrans" presStyleCnt="0"/>
      <dgm:spPr/>
    </dgm:pt>
    <dgm:pt modelId="{7D350701-D372-4010-8C3E-CD7DD00896B6}" type="pres">
      <dgm:prSet presAssocID="{DD31B5C5-DEBE-48C3-BB3E-D0021F39A77F}" presName="composite" presStyleCnt="0"/>
      <dgm:spPr/>
    </dgm:pt>
    <dgm:pt modelId="{32DF911E-7814-4942-ADD4-88B77FBF4D42}" type="pres">
      <dgm:prSet presAssocID="{DD31B5C5-DEBE-48C3-BB3E-D0021F39A77F}" presName="FirstChild" presStyleLbl="revTx" presStyleIdx="6" presStyleCnt="7" custScaleY="130666">
        <dgm:presLayoutVars>
          <dgm:chMax val="0"/>
          <dgm:chPref val="0"/>
          <dgm:bulletEnabled val="1"/>
        </dgm:presLayoutVars>
      </dgm:prSet>
      <dgm:spPr/>
    </dgm:pt>
    <dgm:pt modelId="{7C246DAC-C5BE-4CA8-BF82-F9F89B446022}" type="pres">
      <dgm:prSet presAssocID="{DD31B5C5-DEBE-48C3-BB3E-D0021F39A77F}" presName="Parent" presStyleLbl="alignNode1" presStyleIdx="3" presStyleCnt="4">
        <dgm:presLayoutVars>
          <dgm:chMax val="3"/>
          <dgm:chPref val="3"/>
          <dgm:bulletEnabled val="1"/>
        </dgm:presLayoutVars>
      </dgm:prSet>
      <dgm:spPr/>
    </dgm:pt>
    <dgm:pt modelId="{A030287F-54E9-4F88-B8FF-30B8F4199563}" type="pres">
      <dgm:prSet presAssocID="{DD31B5C5-DEBE-48C3-BB3E-D0021F39A77F}" presName="Accent" presStyleLbl="parChTrans1D1" presStyleIdx="3" presStyleCnt="4"/>
      <dgm:spPr/>
    </dgm:pt>
  </dgm:ptLst>
  <dgm:cxnLst>
    <dgm:cxn modelId="{ABF1E30D-CF89-4B1B-9C52-6DE0482DEB93}" srcId="{EA05AE70-DAE2-4D26-90B5-67A383E1CFFF}" destId="{F9D16086-F30D-445A-A65B-C0B2BBDEE98B}" srcOrd="0" destOrd="0" parTransId="{C1028997-F28F-4778-9DE1-3CB0708EC1BC}" sibTransId="{8DC4BDFB-C285-454D-B93B-A2FD1B459D8F}"/>
    <dgm:cxn modelId="{5A877F13-B464-4632-A4AB-369E557C1627}" type="presOf" srcId="{5A20D911-6E77-4E2C-9104-92B9C9038F51}" destId="{65411FC2-3097-40C7-B7C1-6807C7514E32}" srcOrd="0" destOrd="0" presId="urn:microsoft.com/office/officeart/2011/layout/TabList"/>
    <dgm:cxn modelId="{5F570A15-816A-46EE-8FBB-2A38BC8C2A77}" srcId="{F9D16086-F30D-445A-A65B-C0B2BBDEE98B}" destId="{4B917707-BB2F-4C07-AE70-683B28D76272}" srcOrd="0" destOrd="0" parTransId="{58271261-AD3F-4C0C-9554-227B26FD0199}" sibTransId="{F3B8CE93-D467-4817-BD84-7649EB874A60}"/>
    <dgm:cxn modelId="{6BECAF15-4F22-4086-AFDF-91E3B394FBB9}" type="presOf" srcId="{1215D0A0-C5D6-4A22-A7AE-872E2D5D4B89}" destId="{32DF911E-7814-4942-ADD4-88B77FBF4D42}" srcOrd="0" destOrd="0" presId="urn:microsoft.com/office/officeart/2011/layout/TabList"/>
    <dgm:cxn modelId="{603C8D1B-A30D-44E9-9035-1264E8046933}" srcId="{5A20D911-6E77-4E2C-9104-92B9C9038F51}" destId="{8E1E96F2-9569-47CB-BEF7-6DB7AB37561C}" srcOrd="1" destOrd="0" parTransId="{23D44B72-5D7B-43A6-904E-9A1B207E7153}" sibTransId="{2EAD9CC1-2FE0-4B99-8AEC-5C3671309780}"/>
    <dgm:cxn modelId="{B979CA1F-1C23-40B7-9F93-BC1F03F055F7}" type="presOf" srcId="{8E1E96F2-9569-47CB-BEF7-6DB7AB37561C}" destId="{CCA4D97E-E3A7-4C94-8869-83CFCDD5DF75}" srcOrd="0" destOrd="0" presId="urn:microsoft.com/office/officeart/2011/layout/TabList"/>
    <dgm:cxn modelId="{4D2A7720-A68B-47F4-ABA6-C9798A1E4373}" srcId="{F9D16086-F30D-445A-A65B-C0B2BBDEE98B}" destId="{19AE1678-A20E-43B9-B142-0F8888EDA2B5}" srcOrd="1" destOrd="0" parTransId="{79E96695-F849-4368-B2C7-C09B0213D827}" sibTransId="{5AF18235-65E4-4E57-B585-C7F00FDF9550}"/>
    <dgm:cxn modelId="{C0CB7032-6D20-4975-9470-1D1E0E72B879}" type="presOf" srcId="{397FB2D6-E57D-4771-BE22-87E9774739CF}" destId="{D3F288F8-EFC3-4590-92EF-E901D74444DB}" srcOrd="0" destOrd="0" presId="urn:microsoft.com/office/officeart/2011/layout/TabList"/>
    <dgm:cxn modelId="{E24D0D49-53C7-4B3D-BF1D-B9D5EC518DFF}" srcId="{DD31B5C5-DEBE-48C3-BB3E-D0021F39A77F}" destId="{1215D0A0-C5D6-4A22-A7AE-872E2D5D4B89}" srcOrd="0" destOrd="0" parTransId="{6DA03CDB-E542-4061-B7FB-0F0B6E81D3ED}" sibTransId="{3805FDBA-3056-4C43-A156-DDC7C08BED17}"/>
    <dgm:cxn modelId="{27F4D969-2ECB-40C5-8B1C-6FD2FD311EA5}" srcId="{EA05AE70-DAE2-4D26-90B5-67A383E1CFFF}" destId="{9416F2EB-0646-4837-85C6-0944F268D88C}" srcOrd="2" destOrd="0" parTransId="{87FD3858-DC55-4888-8425-1B7D4CB611B5}" sibTransId="{3A6B767A-5F52-4C12-B25F-96594E199CC8}"/>
    <dgm:cxn modelId="{C710FA69-F972-4523-9EB2-C927B179DE3C}" srcId="{9416F2EB-0646-4837-85C6-0944F268D88C}" destId="{397FB2D6-E57D-4771-BE22-87E9774739CF}" srcOrd="1" destOrd="0" parTransId="{A594BD05-40C7-4881-AAD8-F8A04E959C08}" sibTransId="{FD62A369-0D06-44FA-85AB-D859CBACF8D7}"/>
    <dgm:cxn modelId="{FC2B736B-B832-4398-8D4E-9A82C99CC015}" srcId="{EA05AE70-DAE2-4D26-90B5-67A383E1CFFF}" destId="{DD31B5C5-DEBE-48C3-BB3E-D0021F39A77F}" srcOrd="3" destOrd="0" parTransId="{A08E8E3B-3F30-4FF7-B4A5-0E7D4F379BF3}" sibTransId="{5D297DF1-8F2C-42A5-B3FC-AFEBE7458FEA}"/>
    <dgm:cxn modelId="{E02BA84D-3710-4733-AFEA-9DB658A3F6F2}" srcId="{EA05AE70-DAE2-4D26-90B5-67A383E1CFFF}" destId="{5A20D911-6E77-4E2C-9104-92B9C9038F51}" srcOrd="1" destOrd="0" parTransId="{4BD29220-85D8-4ABC-B8AA-929621B94A80}" sibTransId="{0F6B80E1-B32E-48E2-9C4E-BF6A1B36A3FF}"/>
    <dgm:cxn modelId="{9647FC4D-66C6-4BC5-8C2D-C02B91EE3077}" type="presOf" srcId="{DD31B5C5-DEBE-48C3-BB3E-D0021F39A77F}" destId="{7C246DAC-C5BE-4CA8-BF82-F9F89B446022}" srcOrd="0" destOrd="0" presId="urn:microsoft.com/office/officeart/2011/layout/TabList"/>
    <dgm:cxn modelId="{878C248E-AA9C-479E-A0A2-78CABAC47B37}" type="presOf" srcId="{19AE1678-A20E-43B9-B142-0F8888EDA2B5}" destId="{362DFCF1-4624-45BE-8FEA-44DE46B718CC}" srcOrd="0" destOrd="0" presId="urn:microsoft.com/office/officeart/2011/layout/TabList"/>
    <dgm:cxn modelId="{135F6A96-AE81-4710-B28C-30E961EFD04F}" type="presOf" srcId="{EA05AE70-DAE2-4D26-90B5-67A383E1CFFF}" destId="{876D9FCE-CB46-4BCA-90C1-950E637A7EBD}" srcOrd="0" destOrd="0" presId="urn:microsoft.com/office/officeart/2011/layout/TabList"/>
    <dgm:cxn modelId="{218DB099-1A9F-4C99-9CC3-CC9F0CF51EA4}" type="presOf" srcId="{F9D16086-F30D-445A-A65B-C0B2BBDEE98B}" destId="{9E07A171-FCA2-4E09-8AD1-3B9D85D53949}" srcOrd="0" destOrd="0" presId="urn:microsoft.com/office/officeart/2011/layout/TabList"/>
    <dgm:cxn modelId="{28F7979B-A515-47F9-AF53-7BA10AE3B28A}" type="presOf" srcId="{4B917707-BB2F-4C07-AE70-683B28D76272}" destId="{8CC3D495-DB90-4796-B6C4-BB12C0909519}" srcOrd="0" destOrd="0" presId="urn:microsoft.com/office/officeart/2011/layout/TabList"/>
    <dgm:cxn modelId="{A1F0A8B4-031E-491D-A766-3C55AC3ADF97}" srcId="{9416F2EB-0646-4837-85C6-0944F268D88C}" destId="{9A94B063-9C7A-40E4-9B35-DB8F368CB3F3}" srcOrd="0" destOrd="0" parTransId="{19EB46C0-61D6-4C11-A260-F6997A64370F}" sibTransId="{5AF0DC52-A523-4363-B805-1DF17DB085EC}"/>
    <dgm:cxn modelId="{A8B751B9-3287-4B65-BE0A-334ECDB2258F}" type="presOf" srcId="{9416F2EB-0646-4837-85C6-0944F268D88C}" destId="{94B3CDD2-85D0-4B15-A508-99EB5FCE3BE6}" srcOrd="0" destOrd="0" presId="urn:microsoft.com/office/officeart/2011/layout/TabList"/>
    <dgm:cxn modelId="{0512D7E7-754A-465F-A6DB-B869745827DE}" srcId="{5A20D911-6E77-4E2C-9104-92B9C9038F51}" destId="{DA3127AF-1128-4E9A-8D83-D7051CE17A1F}" srcOrd="0" destOrd="0" parTransId="{25E67793-02A4-48D3-B001-873E54DBB101}" sibTransId="{39203B07-47A9-47AA-91A6-417D8CA1B626}"/>
    <dgm:cxn modelId="{6666DEF1-78C0-4444-ABE4-61491987EF1C}" type="presOf" srcId="{DA3127AF-1128-4E9A-8D83-D7051CE17A1F}" destId="{405EE87B-A2B0-4DC4-8C34-175F92BC9843}" srcOrd="0" destOrd="0" presId="urn:microsoft.com/office/officeart/2011/layout/TabList"/>
    <dgm:cxn modelId="{C4CB7FF8-3B07-4272-AA70-59C257391F5A}" type="presOf" srcId="{9A94B063-9C7A-40E4-9B35-DB8F368CB3F3}" destId="{3D85EC87-8BE5-4B8B-B78F-E671EB300ECE}" srcOrd="0" destOrd="0" presId="urn:microsoft.com/office/officeart/2011/layout/TabList"/>
    <dgm:cxn modelId="{877C9A6B-291B-4DDE-A896-55B6553C0C58}" type="presParOf" srcId="{876D9FCE-CB46-4BCA-90C1-950E637A7EBD}" destId="{6F982A20-F339-4667-9595-9812A7D23459}" srcOrd="0" destOrd="0" presId="urn:microsoft.com/office/officeart/2011/layout/TabList"/>
    <dgm:cxn modelId="{D24CEA90-D5AB-4F51-9C18-38E98A4A4254}" type="presParOf" srcId="{6F982A20-F339-4667-9595-9812A7D23459}" destId="{8CC3D495-DB90-4796-B6C4-BB12C0909519}" srcOrd="0" destOrd="0" presId="urn:microsoft.com/office/officeart/2011/layout/TabList"/>
    <dgm:cxn modelId="{800ADA5C-6C46-43A8-A9E5-028AF7CBDE16}" type="presParOf" srcId="{6F982A20-F339-4667-9595-9812A7D23459}" destId="{9E07A171-FCA2-4E09-8AD1-3B9D85D53949}" srcOrd="1" destOrd="0" presId="urn:microsoft.com/office/officeart/2011/layout/TabList"/>
    <dgm:cxn modelId="{1331B10D-67FD-4976-839E-07EF1F9DD238}" type="presParOf" srcId="{6F982A20-F339-4667-9595-9812A7D23459}" destId="{AD897756-079F-447A-936E-664B28396D02}" srcOrd="2" destOrd="0" presId="urn:microsoft.com/office/officeart/2011/layout/TabList"/>
    <dgm:cxn modelId="{0691B5E3-37D0-4F7E-AD4A-56A861408E15}" type="presParOf" srcId="{876D9FCE-CB46-4BCA-90C1-950E637A7EBD}" destId="{362DFCF1-4624-45BE-8FEA-44DE46B718CC}" srcOrd="1" destOrd="0" presId="urn:microsoft.com/office/officeart/2011/layout/TabList"/>
    <dgm:cxn modelId="{744616CB-F3EC-413B-9DD4-E4817C0233B7}" type="presParOf" srcId="{876D9FCE-CB46-4BCA-90C1-950E637A7EBD}" destId="{48207D78-CCF9-4D63-9D52-B3E019B2F15F}" srcOrd="2" destOrd="0" presId="urn:microsoft.com/office/officeart/2011/layout/TabList"/>
    <dgm:cxn modelId="{39C7E3A0-B46B-4EDE-9AAE-338ACB269848}" type="presParOf" srcId="{876D9FCE-CB46-4BCA-90C1-950E637A7EBD}" destId="{23770E6D-680F-4272-8175-0C6EAF41CF72}" srcOrd="3" destOrd="0" presId="urn:microsoft.com/office/officeart/2011/layout/TabList"/>
    <dgm:cxn modelId="{5DF310C6-9C50-4F9D-9914-621AF48071BE}" type="presParOf" srcId="{23770E6D-680F-4272-8175-0C6EAF41CF72}" destId="{405EE87B-A2B0-4DC4-8C34-175F92BC9843}" srcOrd="0" destOrd="0" presId="urn:microsoft.com/office/officeart/2011/layout/TabList"/>
    <dgm:cxn modelId="{704D6076-7418-4957-B2D9-BBDB0B7ECFF2}" type="presParOf" srcId="{23770E6D-680F-4272-8175-0C6EAF41CF72}" destId="{65411FC2-3097-40C7-B7C1-6807C7514E32}" srcOrd="1" destOrd="0" presId="urn:microsoft.com/office/officeart/2011/layout/TabList"/>
    <dgm:cxn modelId="{70F77E37-A9D5-4370-B3F9-96A356BCA69A}" type="presParOf" srcId="{23770E6D-680F-4272-8175-0C6EAF41CF72}" destId="{B81C3075-EED5-4658-8091-9BC566CBD745}" srcOrd="2" destOrd="0" presId="urn:microsoft.com/office/officeart/2011/layout/TabList"/>
    <dgm:cxn modelId="{5AE6C375-491F-4D45-A161-9697AE480D8E}" type="presParOf" srcId="{876D9FCE-CB46-4BCA-90C1-950E637A7EBD}" destId="{CCA4D97E-E3A7-4C94-8869-83CFCDD5DF75}" srcOrd="4" destOrd="0" presId="urn:microsoft.com/office/officeart/2011/layout/TabList"/>
    <dgm:cxn modelId="{AE0A73EB-CD62-4D28-91F7-B847BD8263A6}" type="presParOf" srcId="{876D9FCE-CB46-4BCA-90C1-950E637A7EBD}" destId="{021F9D18-4539-45ED-A5A2-2A9174B4823B}" srcOrd="5" destOrd="0" presId="urn:microsoft.com/office/officeart/2011/layout/TabList"/>
    <dgm:cxn modelId="{9D5E5CF4-9630-4F1A-95DA-5639A9A79CB8}" type="presParOf" srcId="{876D9FCE-CB46-4BCA-90C1-950E637A7EBD}" destId="{B07A3B91-33DE-4910-8ABA-A5B65C2635A3}" srcOrd="6" destOrd="0" presId="urn:microsoft.com/office/officeart/2011/layout/TabList"/>
    <dgm:cxn modelId="{BFD7199B-93B2-4CCE-9E2A-807E0BDEA9C3}" type="presParOf" srcId="{B07A3B91-33DE-4910-8ABA-A5B65C2635A3}" destId="{3D85EC87-8BE5-4B8B-B78F-E671EB300ECE}" srcOrd="0" destOrd="0" presId="urn:microsoft.com/office/officeart/2011/layout/TabList"/>
    <dgm:cxn modelId="{D3DA7A6E-849A-44EA-8C7F-1311AAB7681D}" type="presParOf" srcId="{B07A3B91-33DE-4910-8ABA-A5B65C2635A3}" destId="{94B3CDD2-85D0-4B15-A508-99EB5FCE3BE6}" srcOrd="1" destOrd="0" presId="urn:microsoft.com/office/officeart/2011/layout/TabList"/>
    <dgm:cxn modelId="{77F4D89C-A501-465E-9F03-D146A7E471CF}" type="presParOf" srcId="{B07A3B91-33DE-4910-8ABA-A5B65C2635A3}" destId="{5275C0DE-7FA2-4663-A4F3-FABD4E119F91}" srcOrd="2" destOrd="0" presId="urn:microsoft.com/office/officeart/2011/layout/TabList"/>
    <dgm:cxn modelId="{465227AF-57FC-46B5-A422-AB6421BEEF58}" type="presParOf" srcId="{876D9FCE-CB46-4BCA-90C1-950E637A7EBD}" destId="{D3F288F8-EFC3-4590-92EF-E901D74444DB}" srcOrd="7" destOrd="0" presId="urn:microsoft.com/office/officeart/2011/layout/TabList"/>
    <dgm:cxn modelId="{ACB4B077-A490-42BB-B2F1-7FA1C29FA685}" type="presParOf" srcId="{876D9FCE-CB46-4BCA-90C1-950E637A7EBD}" destId="{D119A644-412A-4C28-ADD1-BA8BEC643C0A}" srcOrd="8" destOrd="0" presId="urn:microsoft.com/office/officeart/2011/layout/TabList"/>
    <dgm:cxn modelId="{5619F6B9-FC3A-4281-9AE9-1CCCF56AC38A}" type="presParOf" srcId="{876D9FCE-CB46-4BCA-90C1-950E637A7EBD}" destId="{7D350701-D372-4010-8C3E-CD7DD00896B6}" srcOrd="9" destOrd="0" presId="urn:microsoft.com/office/officeart/2011/layout/TabList"/>
    <dgm:cxn modelId="{6FC1D808-F825-4CF1-B50D-B930DDE161FE}" type="presParOf" srcId="{7D350701-D372-4010-8C3E-CD7DD00896B6}" destId="{32DF911E-7814-4942-ADD4-88B77FBF4D42}" srcOrd="0" destOrd="0" presId="urn:microsoft.com/office/officeart/2011/layout/TabList"/>
    <dgm:cxn modelId="{D0EDCDDC-A852-4F6B-88E1-C095EA609D8E}" type="presParOf" srcId="{7D350701-D372-4010-8C3E-CD7DD00896B6}" destId="{7C246DAC-C5BE-4CA8-BF82-F9F89B446022}" srcOrd="1" destOrd="0" presId="urn:microsoft.com/office/officeart/2011/layout/TabList"/>
    <dgm:cxn modelId="{FF53E142-DEFE-479B-BCD6-EABA6B001425}" type="presParOf" srcId="{7D350701-D372-4010-8C3E-CD7DD00896B6}" destId="{A030287F-54E9-4F88-B8FF-30B8F419956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0287F-54E9-4F88-B8FF-30B8F4199563}">
      <dsp:nvSpPr>
        <dsp:cNvPr id="0" name=""/>
        <dsp:cNvSpPr/>
      </dsp:nvSpPr>
      <dsp:spPr>
        <a:xfrm>
          <a:off x="0" y="5148474"/>
          <a:ext cx="10286584"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75C0DE-7FA2-4663-A4F3-FABD4E119F91}">
      <dsp:nvSpPr>
        <dsp:cNvPr id="0" name=""/>
        <dsp:cNvSpPr/>
      </dsp:nvSpPr>
      <dsp:spPr>
        <a:xfrm>
          <a:off x="0" y="3548588"/>
          <a:ext cx="10286584"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1C3075-EED5-4658-8091-9BC566CBD745}">
      <dsp:nvSpPr>
        <dsp:cNvPr id="0" name=""/>
        <dsp:cNvSpPr/>
      </dsp:nvSpPr>
      <dsp:spPr>
        <a:xfrm>
          <a:off x="0" y="2025275"/>
          <a:ext cx="10286584"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897756-079F-447A-936E-664B28396D02}">
      <dsp:nvSpPr>
        <dsp:cNvPr id="0" name=""/>
        <dsp:cNvSpPr/>
      </dsp:nvSpPr>
      <dsp:spPr>
        <a:xfrm>
          <a:off x="0" y="501961"/>
          <a:ext cx="10286584"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C3D495-DB90-4796-B6C4-BB12C0909519}">
      <dsp:nvSpPr>
        <dsp:cNvPr id="0" name=""/>
        <dsp:cNvSpPr/>
      </dsp:nvSpPr>
      <dsp:spPr>
        <a:xfrm>
          <a:off x="2674511" y="2563"/>
          <a:ext cx="7612072" cy="499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b="1" kern="1200" dirty="0"/>
            <a:t>Identify Highest Oil producing zone</a:t>
          </a:r>
        </a:p>
      </dsp:txBody>
      <dsp:txXfrm>
        <a:off x="2674511" y="2563"/>
        <a:ext cx="7612072" cy="499397"/>
      </dsp:txXfrm>
    </dsp:sp>
    <dsp:sp modelId="{9E07A171-FCA2-4E09-8AD1-3B9D85D53949}">
      <dsp:nvSpPr>
        <dsp:cNvPr id="0" name=""/>
        <dsp:cNvSpPr/>
      </dsp:nvSpPr>
      <dsp:spPr>
        <a:xfrm>
          <a:off x="13934" y="2004"/>
          <a:ext cx="2674511" cy="499397"/>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accent5"/>
              </a:solidFill>
            </a:rPr>
            <a:t>I</a:t>
          </a:r>
        </a:p>
      </dsp:txBody>
      <dsp:txXfrm>
        <a:off x="38317" y="26387"/>
        <a:ext cx="2625745" cy="475014"/>
      </dsp:txXfrm>
    </dsp:sp>
    <dsp:sp modelId="{362DFCF1-4624-45BE-8FEA-44DE46B718CC}">
      <dsp:nvSpPr>
        <dsp:cNvPr id="0" name=""/>
        <dsp:cNvSpPr/>
      </dsp:nvSpPr>
      <dsp:spPr>
        <a:xfrm>
          <a:off x="0" y="501961"/>
          <a:ext cx="10286584" cy="998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dsp:txBody>
      <dsp:txXfrm>
        <a:off x="0" y="501961"/>
        <a:ext cx="10286584" cy="998945"/>
      </dsp:txXfrm>
    </dsp:sp>
    <dsp:sp modelId="{405EE87B-A2B0-4DC4-8C34-175F92BC9843}">
      <dsp:nvSpPr>
        <dsp:cNvPr id="0" name=""/>
        <dsp:cNvSpPr/>
      </dsp:nvSpPr>
      <dsp:spPr>
        <a:xfrm>
          <a:off x="2674511" y="1525877"/>
          <a:ext cx="7612072" cy="499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b="1" kern="1200" dirty="0"/>
            <a:t>Determine Trend in Production over time</a:t>
          </a:r>
        </a:p>
      </dsp:txBody>
      <dsp:txXfrm>
        <a:off x="2674511" y="1525877"/>
        <a:ext cx="7612072" cy="499397"/>
      </dsp:txXfrm>
    </dsp:sp>
    <dsp:sp modelId="{65411FC2-3097-40C7-B7C1-6807C7514E32}">
      <dsp:nvSpPr>
        <dsp:cNvPr id="0" name=""/>
        <dsp:cNvSpPr/>
      </dsp:nvSpPr>
      <dsp:spPr>
        <a:xfrm>
          <a:off x="0" y="1476641"/>
          <a:ext cx="2674511" cy="499397"/>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accent5"/>
              </a:solidFill>
              <a:latin typeface="Arial Black" panose="020B0A04020102020204" pitchFamily="34" charset="0"/>
            </a:rPr>
            <a:t>II </a:t>
          </a:r>
        </a:p>
      </dsp:txBody>
      <dsp:txXfrm>
        <a:off x="24383" y="1501024"/>
        <a:ext cx="2625745" cy="475014"/>
      </dsp:txXfrm>
    </dsp:sp>
    <dsp:sp modelId="{CCA4D97E-E3A7-4C94-8869-83CFCDD5DF75}">
      <dsp:nvSpPr>
        <dsp:cNvPr id="0" name=""/>
        <dsp:cNvSpPr/>
      </dsp:nvSpPr>
      <dsp:spPr>
        <a:xfrm>
          <a:off x="0" y="2025275"/>
          <a:ext cx="10286584" cy="998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dsp:txBody>
      <dsp:txXfrm>
        <a:off x="0" y="2025275"/>
        <a:ext cx="10286584" cy="998945"/>
      </dsp:txXfrm>
    </dsp:sp>
    <dsp:sp modelId="{3D85EC87-8BE5-4B8B-B78F-E671EB300ECE}">
      <dsp:nvSpPr>
        <dsp:cNvPr id="0" name=""/>
        <dsp:cNvSpPr/>
      </dsp:nvSpPr>
      <dsp:spPr>
        <a:xfrm>
          <a:off x="2674511" y="3049190"/>
          <a:ext cx="7612072" cy="499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b="1" kern="1200" dirty="0"/>
            <a:t>Rank Well by Production output and perform K Clustering</a:t>
          </a:r>
        </a:p>
      </dsp:txBody>
      <dsp:txXfrm>
        <a:off x="2674511" y="3049190"/>
        <a:ext cx="7612072" cy="499397"/>
      </dsp:txXfrm>
    </dsp:sp>
    <dsp:sp modelId="{94B3CDD2-85D0-4B15-A508-99EB5FCE3BE6}">
      <dsp:nvSpPr>
        <dsp:cNvPr id="0" name=""/>
        <dsp:cNvSpPr/>
      </dsp:nvSpPr>
      <dsp:spPr>
        <a:xfrm>
          <a:off x="0" y="3049190"/>
          <a:ext cx="2674511" cy="499397"/>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accent5"/>
              </a:solidFill>
              <a:latin typeface="Arial Black" panose="020B0A04020102020204" pitchFamily="34" charset="0"/>
            </a:rPr>
            <a:t>III </a:t>
          </a:r>
        </a:p>
      </dsp:txBody>
      <dsp:txXfrm>
        <a:off x="24383" y="3073573"/>
        <a:ext cx="2625745" cy="475014"/>
      </dsp:txXfrm>
    </dsp:sp>
    <dsp:sp modelId="{D3F288F8-EFC3-4590-92EF-E901D74444DB}">
      <dsp:nvSpPr>
        <dsp:cNvPr id="0" name=""/>
        <dsp:cNvSpPr/>
      </dsp:nvSpPr>
      <dsp:spPr>
        <a:xfrm>
          <a:off x="0" y="3548588"/>
          <a:ext cx="10286584" cy="998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dsp:txBody>
      <dsp:txXfrm>
        <a:off x="0" y="3548588"/>
        <a:ext cx="10286584" cy="998945"/>
      </dsp:txXfrm>
    </dsp:sp>
    <dsp:sp modelId="{32DF911E-7814-4942-ADD4-88B77FBF4D42}">
      <dsp:nvSpPr>
        <dsp:cNvPr id="0" name=""/>
        <dsp:cNvSpPr/>
      </dsp:nvSpPr>
      <dsp:spPr>
        <a:xfrm>
          <a:off x="2674511" y="4572504"/>
          <a:ext cx="7612072" cy="652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b="1" kern="1200" dirty="0"/>
            <a:t>Predict number of wells requiring Stage Increase</a:t>
          </a:r>
          <a:endParaRPr lang="en-US" sz="2800" b="1" kern="1200" dirty="0">
            <a:solidFill>
              <a:schemeClr val="accent5"/>
            </a:solidFill>
            <a:latin typeface="Arial Black" panose="020B0A04020102020204" pitchFamily="34" charset="0"/>
          </a:endParaRPr>
        </a:p>
      </dsp:txBody>
      <dsp:txXfrm>
        <a:off x="2674511" y="4572504"/>
        <a:ext cx="7612072" cy="652543"/>
      </dsp:txXfrm>
    </dsp:sp>
    <dsp:sp modelId="{7C246DAC-C5BE-4CA8-BF82-F9F89B446022}">
      <dsp:nvSpPr>
        <dsp:cNvPr id="0" name=""/>
        <dsp:cNvSpPr/>
      </dsp:nvSpPr>
      <dsp:spPr>
        <a:xfrm>
          <a:off x="0" y="4649076"/>
          <a:ext cx="2674511" cy="499397"/>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accent5"/>
              </a:solidFill>
              <a:latin typeface="Arial Black" panose="020B0A04020102020204" pitchFamily="34" charset="0"/>
            </a:rPr>
            <a:t>IV </a:t>
          </a:r>
        </a:p>
      </dsp:txBody>
      <dsp:txXfrm>
        <a:off x="24383" y="4673459"/>
        <a:ext cx="2625745" cy="475014"/>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5A474-343F-4CD3-A9A2-BBA4D8B71AEA}" type="datetimeFigureOut">
              <a:rPr lang="en-US" smtClean="0"/>
              <a:t>6/26/2017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A12EA-B111-4EC2-B3EB-D27E79B76FCA}" type="slidenum">
              <a:rPr lang="en-US" smtClean="0"/>
              <a:t>‹#›</a:t>
            </a:fld>
            <a:endParaRPr lang="en-US"/>
          </a:p>
        </p:txBody>
      </p:sp>
    </p:spTree>
    <p:extLst>
      <p:ext uri="{BB962C8B-B14F-4D97-AF65-F5344CB8AC3E}">
        <p14:creationId xmlns:p14="http://schemas.microsoft.com/office/powerpoint/2010/main" val="232539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6A12EA-B111-4EC2-B3EB-D27E79B76FCA}" type="slidenum">
              <a:rPr lang="en-US" smtClean="0"/>
              <a:t>5</a:t>
            </a:fld>
            <a:endParaRPr lang="en-US"/>
          </a:p>
        </p:txBody>
      </p:sp>
    </p:spTree>
    <p:extLst>
      <p:ext uri="{BB962C8B-B14F-4D97-AF65-F5344CB8AC3E}">
        <p14:creationId xmlns:p14="http://schemas.microsoft.com/office/powerpoint/2010/main" val="215891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left plot shows the production volume by production zone and identify the median and outliers.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right plot shows the production volume by the number of available outliers based on upper, lower or no outliers.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66A12EA-B111-4EC2-B3EB-D27E79B76FCA}" type="slidenum">
              <a:rPr lang="en-US" smtClean="0"/>
              <a:t>6</a:t>
            </a:fld>
            <a:endParaRPr lang="en-US"/>
          </a:p>
        </p:txBody>
      </p:sp>
    </p:spTree>
    <p:extLst>
      <p:ext uri="{BB962C8B-B14F-4D97-AF65-F5344CB8AC3E}">
        <p14:creationId xmlns:p14="http://schemas.microsoft.com/office/powerpoint/2010/main" val="984734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outliers treatment is important?</a:t>
            </a:r>
          </a:p>
          <a:p>
            <a:r>
              <a:rPr lang="en-US" dirty="0"/>
              <a:t>Because, it can drastically bias/change the fit estimates and predictions. Outliers in data can distort predictions and affect the accuracy, if you don’t detect and handle them appropriately especially in regression models.</a:t>
            </a:r>
          </a:p>
          <a:p>
            <a:endParaRPr lang="en-US" dirty="0"/>
          </a:p>
          <a:p>
            <a:r>
              <a:rPr lang="en-US" b="1" dirty="0"/>
              <a:t>Univariate approach</a:t>
            </a:r>
            <a:br>
              <a:rPr lang="en-US" b="1" dirty="0"/>
            </a:br>
            <a:r>
              <a:rPr lang="en-US" dirty="0"/>
              <a:t>For a given continuous variable, outliers are those observations that lie outside 1.5 * IQR, where IQR, the ‘Inter Quartile Range’ is the difference between 75th and 25th quartiles. Look at the points outside the whiskers in below box plot.</a:t>
            </a:r>
          </a:p>
          <a:p>
            <a:endParaRPr lang="en-US" dirty="0"/>
          </a:p>
        </p:txBody>
      </p:sp>
      <p:sp>
        <p:nvSpPr>
          <p:cNvPr id="4" name="Slide Number Placeholder 3"/>
          <p:cNvSpPr>
            <a:spLocks noGrp="1"/>
          </p:cNvSpPr>
          <p:nvPr>
            <p:ph type="sldNum" sz="quarter" idx="10"/>
          </p:nvPr>
        </p:nvSpPr>
        <p:spPr/>
        <p:txBody>
          <a:bodyPr/>
          <a:lstStyle/>
          <a:p>
            <a:fld id="{566A12EA-B111-4EC2-B3EB-D27E79B76FCA}" type="slidenum">
              <a:rPr lang="en-US" smtClean="0"/>
              <a:t>7</a:t>
            </a:fld>
            <a:endParaRPr lang="en-US"/>
          </a:p>
        </p:txBody>
      </p:sp>
    </p:spTree>
    <p:extLst>
      <p:ext uri="{BB962C8B-B14F-4D97-AF65-F5344CB8AC3E}">
        <p14:creationId xmlns:p14="http://schemas.microsoft.com/office/powerpoint/2010/main" val="3708350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means clustering</a:t>
            </a:r>
            <a:r>
              <a:rPr lang="en-US" sz="1200" b="0" i="0" kern="1200" dirty="0">
                <a:solidFill>
                  <a:schemeClr val="tx1"/>
                </a:solidFill>
                <a:effectLst/>
                <a:latin typeface="+mn-lt"/>
                <a:ea typeface="+mn-ea"/>
                <a:cs typeface="+mn-cs"/>
              </a:rPr>
              <a:t> aims to partition n observations into </a:t>
            </a:r>
            <a:r>
              <a:rPr lang="en-US" sz="1200" b="1" i="0" kern="1200" dirty="0">
                <a:solidFill>
                  <a:schemeClr val="tx1"/>
                </a:solidFill>
                <a:effectLst/>
                <a:latin typeface="+mn-lt"/>
                <a:ea typeface="+mn-ea"/>
                <a:cs typeface="+mn-cs"/>
              </a:rPr>
              <a:t>k clusters</a:t>
            </a:r>
            <a:r>
              <a:rPr lang="en-US" sz="1200" b="0" i="0" kern="1200" dirty="0">
                <a:solidFill>
                  <a:schemeClr val="tx1"/>
                </a:solidFill>
                <a:effectLst/>
                <a:latin typeface="+mn-lt"/>
                <a:ea typeface="+mn-ea"/>
                <a:cs typeface="+mn-cs"/>
              </a:rPr>
              <a:t> in which each observation belongs to the </a:t>
            </a:r>
            <a:r>
              <a:rPr lang="en-US" sz="1200" b="1" i="0" kern="1200" dirty="0">
                <a:solidFill>
                  <a:schemeClr val="tx1"/>
                </a:solidFill>
                <a:effectLst/>
                <a:latin typeface="+mn-lt"/>
                <a:ea typeface="+mn-ea"/>
                <a:cs typeface="+mn-cs"/>
              </a:rPr>
              <a:t>cluster</a:t>
            </a:r>
            <a:r>
              <a:rPr lang="en-US" sz="1200" b="0" i="0" kern="1200" dirty="0">
                <a:solidFill>
                  <a:schemeClr val="tx1"/>
                </a:solidFill>
                <a:effectLst/>
                <a:latin typeface="+mn-lt"/>
                <a:ea typeface="+mn-ea"/>
                <a:cs typeface="+mn-cs"/>
              </a:rPr>
              <a:t> with the nearest </a:t>
            </a:r>
            <a:r>
              <a:rPr lang="en-US" sz="1200" b="1" i="0" kern="1200" dirty="0">
                <a:solidFill>
                  <a:schemeClr val="tx1"/>
                </a:solidFill>
                <a:effectLst/>
                <a:latin typeface="+mn-lt"/>
                <a:ea typeface="+mn-ea"/>
                <a:cs typeface="+mn-cs"/>
              </a:rPr>
              <a:t>mean</a:t>
            </a:r>
            <a:r>
              <a:rPr lang="en-US" sz="1200" b="0" i="0" kern="1200" dirty="0">
                <a:solidFill>
                  <a:schemeClr val="tx1"/>
                </a:solidFill>
                <a:effectLst/>
                <a:latin typeface="+mn-lt"/>
                <a:ea typeface="+mn-ea"/>
                <a:cs typeface="+mn-cs"/>
              </a:rPr>
              <a:t>, serving as a prototype of the </a:t>
            </a:r>
            <a:r>
              <a:rPr lang="en-US" sz="1200" b="1" i="0" kern="1200" dirty="0">
                <a:solidFill>
                  <a:schemeClr val="tx1"/>
                </a:solidFill>
                <a:effectLst/>
                <a:latin typeface="+mn-lt"/>
                <a:ea typeface="+mn-ea"/>
                <a:cs typeface="+mn-cs"/>
              </a:rPr>
              <a:t>cluster</a:t>
            </a:r>
            <a:r>
              <a:rPr lang="en-US" sz="1200" b="0" i="0" kern="1200" dirty="0">
                <a:solidFill>
                  <a:schemeClr val="tx1"/>
                </a:solidFill>
                <a:effectLst/>
                <a:latin typeface="+mn-lt"/>
                <a:ea typeface="+mn-ea"/>
                <a:cs typeface="+mn-cs"/>
              </a:rPr>
              <a:t>. This results in a partitioning of the data space into </a:t>
            </a:r>
            <a:r>
              <a:rPr lang="en-US" sz="1200" b="0" i="0" kern="1200" dirty="0" err="1">
                <a:solidFill>
                  <a:schemeClr val="tx1"/>
                </a:solidFill>
                <a:effectLst/>
                <a:latin typeface="+mn-lt"/>
                <a:ea typeface="+mn-ea"/>
                <a:cs typeface="+mn-cs"/>
              </a:rPr>
              <a:t>Voronoi</a:t>
            </a:r>
            <a:r>
              <a:rPr lang="en-US" sz="1200" b="0" i="0" kern="1200" dirty="0">
                <a:solidFill>
                  <a:schemeClr val="tx1"/>
                </a:solidFill>
                <a:effectLst/>
                <a:latin typeface="+mn-lt"/>
                <a:ea typeface="+mn-ea"/>
                <a:cs typeface="+mn-cs"/>
              </a:rPr>
              <a:t> cells.</a:t>
            </a:r>
            <a:endParaRPr lang="en-US" dirty="0"/>
          </a:p>
        </p:txBody>
      </p:sp>
      <p:sp>
        <p:nvSpPr>
          <p:cNvPr id="4" name="Slide Number Placeholder 3"/>
          <p:cNvSpPr>
            <a:spLocks noGrp="1"/>
          </p:cNvSpPr>
          <p:nvPr>
            <p:ph type="sldNum" sz="quarter" idx="10"/>
          </p:nvPr>
        </p:nvSpPr>
        <p:spPr/>
        <p:txBody>
          <a:bodyPr/>
          <a:lstStyle/>
          <a:p>
            <a:fld id="{566A12EA-B111-4EC2-B3EB-D27E79B76FCA}" type="slidenum">
              <a:rPr lang="en-US" smtClean="0"/>
              <a:t>10</a:t>
            </a:fld>
            <a:endParaRPr lang="en-US"/>
          </a:p>
        </p:txBody>
      </p:sp>
    </p:spTree>
    <p:extLst>
      <p:ext uri="{BB962C8B-B14F-4D97-AF65-F5344CB8AC3E}">
        <p14:creationId xmlns:p14="http://schemas.microsoft.com/office/powerpoint/2010/main" val="869872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K-means works by separating the training data into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 clusters. It calculates the </a:t>
            </a:r>
            <a:r>
              <a:rPr lang="en-US" sz="1200" b="0" i="0" kern="1200" dirty="0" err="1">
                <a:solidFill>
                  <a:schemeClr val="tx1"/>
                </a:solidFill>
                <a:effectLst/>
                <a:latin typeface="+mn-lt"/>
                <a:ea typeface="+mn-ea"/>
                <a:cs typeface="+mn-cs"/>
              </a:rPr>
              <a:t>centre</a:t>
            </a:r>
            <a:r>
              <a:rPr lang="en-US" sz="1200" b="0" i="0" kern="1200" dirty="0">
                <a:solidFill>
                  <a:schemeClr val="tx1"/>
                </a:solidFill>
                <a:effectLst/>
                <a:latin typeface="+mn-lt"/>
                <a:ea typeface="+mn-ea"/>
                <a:cs typeface="+mn-cs"/>
              </a:rPr>
              <a:t> point (mean) of each cluster, giving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 means. New </a:t>
            </a:r>
            <a:r>
              <a:rPr lang="en-US" sz="1200" b="0" i="0" kern="1200" dirty="0" err="1">
                <a:solidFill>
                  <a:schemeClr val="tx1"/>
                </a:solidFill>
                <a:effectLst/>
                <a:latin typeface="+mn-lt"/>
                <a:ea typeface="+mn-ea"/>
                <a:cs typeface="+mn-cs"/>
              </a:rPr>
              <a:t>datapoints</a:t>
            </a:r>
            <a:r>
              <a:rPr lang="en-US" sz="1200" b="0" i="0" kern="1200" dirty="0">
                <a:solidFill>
                  <a:schemeClr val="tx1"/>
                </a:solidFill>
                <a:effectLst/>
                <a:latin typeface="+mn-lt"/>
                <a:ea typeface="+mn-ea"/>
                <a:cs typeface="+mn-cs"/>
              </a:rPr>
              <a:t> are clustered based on their distance to all the cluster </a:t>
            </a:r>
            <a:r>
              <a:rPr lang="en-US" sz="1200" b="0" i="0" kern="1200" dirty="0" err="1">
                <a:solidFill>
                  <a:schemeClr val="tx1"/>
                </a:solidFill>
                <a:effectLst/>
                <a:latin typeface="+mn-lt"/>
                <a:ea typeface="+mn-ea"/>
                <a:cs typeface="+mn-cs"/>
              </a:rPr>
              <a:t>centres</a:t>
            </a:r>
            <a:r>
              <a:rPr lang="en-US" sz="1200" b="0" i="0" kern="1200" dirty="0">
                <a:solidFill>
                  <a:schemeClr val="tx1"/>
                </a:solidFill>
                <a:effectLst/>
                <a:latin typeface="+mn-lt"/>
                <a:ea typeface="+mn-ea"/>
                <a:cs typeface="+mn-cs"/>
              </a:rPr>
              <a:t>: the nearest cluster is considered the most similar and best fit.</a:t>
            </a:r>
            <a:endParaRPr lang="en-US" dirty="0"/>
          </a:p>
        </p:txBody>
      </p:sp>
      <p:sp>
        <p:nvSpPr>
          <p:cNvPr id="4" name="Slide Number Placeholder 3"/>
          <p:cNvSpPr>
            <a:spLocks noGrp="1"/>
          </p:cNvSpPr>
          <p:nvPr>
            <p:ph type="sldNum" sz="quarter" idx="10"/>
          </p:nvPr>
        </p:nvSpPr>
        <p:spPr/>
        <p:txBody>
          <a:bodyPr/>
          <a:lstStyle/>
          <a:p>
            <a:fld id="{566A12EA-B111-4EC2-B3EB-D27E79B76FCA}" type="slidenum">
              <a:rPr lang="en-US" smtClean="0"/>
              <a:t>11</a:t>
            </a:fld>
            <a:endParaRPr lang="en-US"/>
          </a:p>
        </p:txBody>
      </p:sp>
    </p:spTree>
    <p:extLst>
      <p:ext uri="{BB962C8B-B14F-4D97-AF65-F5344CB8AC3E}">
        <p14:creationId xmlns:p14="http://schemas.microsoft.com/office/powerpoint/2010/main" val="235000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6A12EA-B111-4EC2-B3EB-D27E79B76FCA}" type="slidenum">
              <a:rPr lang="en-US" smtClean="0"/>
              <a:t>15</a:t>
            </a:fld>
            <a:endParaRPr lang="en-US"/>
          </a:p>
        </p:txBody>
      </p:sp>
    </p:spTree>
    <p:extLst>
      <p:ext uri="{BB962C8B-B14F-4D97-AF65-F5344CB8AC3E}">
        <p14:creationId xmlns:p14="http://schemas.microsoft.com/office/powerpoint/2010/main" val="409482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R-squared has the useful property that its scale is intuitive: it ranges from zero to one, with zero indicating that the proposed model does not improve prediction over the mean model and one indicating perfect prediction. Improvement in the regression model results in proportional increases in R-squared.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RMSE is usually affected by outlier as it calculate the square of the standard deviation based on the Y axis.</a:t>
            </a:r>
            <a:endParaRPr lang="en-US" dirty="0"/>
          </a:p>
        </p:txBody>
      </p:sp>
      <p:sp>
        <p:nvSpPr>
          <p:cNvPr id="4" name="Slide Number Placeholder 3"/>
          <p:cNvSpPr>
            <a:spLocks noGrp="1"/>
          </p:cNvSpPr>
          <p:nvPr>
            <p:ph type="sldNum" sz="quarter" idx="10"/>
          </p:nvPr>
        </p:nvSpPr>
        <p:spPr/>
        <p:txBody>
          <a:bodyPr/>
          <a:lstStyle/>
          <a:p>
            <a:fld id="{566A12EA-B111-4EC2-B3EB-D27E79B76FCA}" type="slidenum">
              <a:rPr lang="en-US" smtClean="0"/>
              <a:t>16</a:t>
            </a:fld>
            <a:endParaRPr lang="en-US"/>
          </a:p>
        </p:txBody>
      </p:sp>
    </p:spTree>
    <p:extLst>
      <p:ext uri="{BB962C8B-B14F-4D97-AF65-F5344CB8AC3E}">
        <p14:creationId xmlns:p14="http://schemas.microsoft.com/office/powerpoint/2010/main" val="507752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E209709-1B03-4875-8577-4A9ED9298BBF}" type="datetimeFigureOut">
              <a:rPr lang="en-US" smtClean="0"/>
              <a:t>6/26/2017</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3125746403"/>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209709-1B03-4875-8577-4A9ED9298BBF}"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2097709475"/>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E209709-1B03-4875-8577-4A9ED9298BBF}" type="datetimeFigureOut">
              <a:rPr lang="en-US" smtClean="0"/>
              <a:t>6/26/2017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1335176153"/>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E209709-1B03-4875-8577-4A9ED9298BBF}" type="datetimeFigureOut">
              <a:rPr lang="en-US" smtClean="0"/>
              <a:t>6/26/2017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C420FB8-490B-4F3F-A1E2-0294FC72A1C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2606337"/>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E209709-1B03-4875-8577-4A9ED9298BBF}" type="datetimeFigureOut">
              <a:rPr lang="en-US" smtClean="0"/>
              <a:t>6/26/2017</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638222458"/>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E209709-1B03-4875-8577-4A9ED9298BBF}"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4291004440"/>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E209709-1B03-4875-8577-4A9ED9298BBF}"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1356625128"/>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09709-1B03-4875-8577-4A9ED9298BBF}"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323139385"/>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E209709-1B03-4875-8577-4A9ED9298BBF}" type="datetimeFigureOut">
              <a:rPr lang="en-US" smtClean="0"/>
              <a:t>6/26/2017</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2258433505"/>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09709-1B03-4875-8577-4A9ED9298BBF}"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4248407899"/>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E209709-1B03-4875-8577-4A9ED9298BBF}" type="datetimeFigureOut">
              <a:rPr lang="en-US" smtClean="0"/>
              <a:t>6/26/2017</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9511437"/>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209709-1B03-4875-8577-4A9ED9298BBF}"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223708752"/>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09709-1B03-4875-8577-4A9ED9298BBF}" type="datetimeFigureOut">
              <a:rPr lang="en-US" smtClean="0"/>
              <a:t>6/26/2017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3598483229"/>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209709-1B03-4875-8577-4A9ED9298BBF}"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1413703789"/>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09709-1B03-4875-8577-4A9ED9298BBF}" type="datetimeFigureOut">
              <a:rPr lang="en-US" smtClean="0"/>
              <a:t>6/26/2017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3119866403"/>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209709-1B03-4875-8577-4A9ED9298BBF}"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3767068561"/>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209709-1B03-4875-8577-4A9ED9298BBF}"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20FB8-490B-4F3F-A1E2-0294FC72A1C4}" type="slidenum">
              <a:rPr lang="en-US" smtClean="0"/>
              <a:t>‹#›</a:t>
            </a:fld>
            <a:endParaRPr lang="en-US"/>
          </a:p>
        </p:txBody>
      </p:sp>
    </p:spTree>
    <p:extLst>
      <p:ext uri="{BB962C8B-B14F-4D97-AF65-F5344CB8AC3E}">
        <p14:creationId xmlns:p14="http://schemas.microsoft.com/office/powerpoint/2010/main" val="3670131043"/>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209709-1B03-4875-8577-4A9ED9298BBF}" type="datetimeFigureOut">
              <a:rPr lang="en-US" smtClean="0"/>
              <a:t>6/26/2017</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420FB8-490B-4F3F-A1E2-0294FC72A1C4}" type="slidenum">
              <a:rPr lang="en-US" smtClean="0"/>
              <a:t>‹#›</a:t>
            </a:fld>
            <a:endParaRPr lang="en-US"/>
          </a:p>
        </p:txBody>
      </p:sp>
    </p:spTree>
    <p:extLst>
      <p:ext uri="{BB962C8B-B14F-4D97-AF65-F5344CB8AC3E}">
        <p14:creationId xmlns:p14="http://schemas.microsoft.com/office/powerpoint/2010/main" val="17485994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tmp"/><Relationship Id="rId5" Type="http://schemas.openxmlformats.org/officeDocument/2006/relationships/image" Target="../media/image15.tmp"/><Relationship Id="rId4" Type="http://schemas.openxmlformats.org/officeDocument/2006/relationships/image" Target="../media/image14.tmp"/></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7" Type="http://schemas.openxmlformats.org/officeDocument/2006/relationships/image" Target="../media/image21.tmp"/><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1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1.xml"/><Relationship Id="rId5" Type="http://schemas.openxmlformats.org/officeDocument/2006/relationships/image" Target="../media/image29.tmp"/><Relationship Id="rId4" Type="http://schemas.openxmlformats.org/officeDocument/2006/relationships/image" Target="../media/image28.tmp"/></Relationships>
</file>

<file path=ppt/slides/_rels/slide15.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1.tmp"/></Relationships>
</file>

<file path=ppt/slides/_rels/slide16.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161" y="538928"/>
            <a:ext cx="11422506" cy="923330"/>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Practicum 1</a:t>
            </a:r>
          </a:p>
        </p:txBody>
      </p:sp>
      <p:sp>
        <p:nvSpPr>
          <p:cNvPr id="8" name="Rectangle 7"/>
          <p:cNvSpPr/>
          <p:nvPr/>
        </p:nvSpPr>
        <p:spPr>
          <a:xfrm>
            <a:off x="2009159" y="2136895"/>
            <a:ext cx="8002512" cy="646331"/>
          </a:xfrm>
          <a:prstGeom prst="rect">
            <a:avLst/>
          </a:prstGeom>
          <a:noFill/>
        </p:spPr>
        <p:txBody>
          <a:bodyPr wrap="none" lIns="91440" tIns="45720" rIns="91440" bIns="45720">
            <a:spAutoFit/>
          </a:bodyPr>
          <a:lstStyle/>
          <a:p>
            <a:pPr algn="ctr"/>
            <a:r>
              <a:rPr lang="en-US" sz="3600" b="0" cap="none" spc="0" dirty="0" err="1">
                <a:ln w="0"/>
                <a:gradFill>
                  <a:gsLst>
                    <a:gs pos="21000">
                      <a:srgbClr val="53575C"/>
                    </a:gs>
                    <a:gs pos="88000">
                      <a:srgbClr val="C5C7CA"/>
                    </a:gs>
                  </a:gsLst>
                  <a:lin ang="5400000"/>
                </a:gradFill>
                <a:effectLst/>
              </a:rPr>
              <a:t>Msc</a:t>
            </a:r>
            <a:r>
              <a:rPr lang="en-US" sz="3600" dirty="0">
                <a:ln w="0"/>
                <a:gradFill>
                  <a:gsLst>
                    <a:gs pos="21000">
                      <a:srgbClr val="53575C"/>
                    </a:gs>
                    <a:gs pos="88000">
                      <a:srgbClr val="C5C7CA"/>
                    </a:gs>
                  </a:gsLst>
                  <a:lin ang="5400000"/>
                </a:gradFill>
              </a:rPr>
              <a:t>. Data Science: Regis University</a:t>
            </a:r>
            <a:endParaRPr lang="en-US" sz="3600" b="0" cap="none" spc="0" dirty="0">
              <a:ln w="0"/>
              <a:gradFill>
                <a:gsLst>
                  <a:gs pos="21000">
                    <a:srgbClr val="53575C"/>
                  </a:gs>
                  <a:gs pos="88000">
                    <a:srgbClr val="C5C7CA"/>
                  </a:gs>
                </a:gsLst>
                <a:lin ang="5400000"/>
              </a:gradFill>
              <a:effectLst/>
            </a:endParaRPr>
          </a:p>
        </p:txBody>
      </p:sp>
      <p:sp>
        <p:nvSpPr>
          <p:cNvPr id="11" name="TextBox 10"/>
          <p:cNvSpPr txBox="1"/>
          <p:nvPr/>
        </p:nvSpPr>
        <p:spPr>
          <a:xfrm>
            <a:off x="3582649" y="3227030"/>
            <a:ext cx="4586990" cy="461665"/>
          </a:xfrm>
          <a:prstGeom prst="rect">
            <a:avLst/>
          </a:prstGeom>
          <a:noFill/>
        </p:spPr>
        <p:txBody>
          <a:bodyPr wrap="square" rtlCol="0">
            <a:spAutoFit/>
          </a:bodyPr>
          <a:lstStyle/>
          <a:p>
            <a:pPr algn="ctr"/>
            <a:r>
              <a:rPr lang="en-US" sz="2400" b="1" dirty="0"/>
              <a:t>By</a:t>
            </a:r>
          </a:p>
        </p:txBody>
      </p:sp>
      <p:sp>
        <p:nvSpPr>
          <p:cNvPr id="13" name="Rectangle 12"/>
          <p:cNvSpPr/>
          <p:nvPr/>
        </p:nvSpPr>
        <p:spPr>
          <a:xfrm>
            <a:off x="2611468" y="4024618"/>
            <a:ext cx="6529353" cy="923330"/>
          </a:xfrm>
          <a:prstGeom prst="rect">
            <a:avLst/>
          </a:prstGeom>
          <a:noFill/>
        </p:spPr>
        <p:txBody>
          <a:bodyPr wrap="none" lIns="91440" tIns="45720" rIns="91440" bIns="45720">
            <a:spAutoFit/>
          </a:bodyPr>
          <a:lstStyle/>
          <a:p>
            <a:pPr algn="ctr"/>
            <a:r>
              <a:rPr lang="en-US"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Olanrewaju</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Salami</a:t>
            </a:r>
          </a:p>
        </p:txBody>
      </p:sp>
    </p:spTree>
    <p:extLst>
      <p:ext uri="{BB962C8B-B14F-4D97-AF65-F5344CB8AC3E}">
        <p14:creationId xmlns:p14="http://schemas.microsoft.com/office/powerpoint/2010/main" val="18564756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2678" y="41426"/>
            <a:ext cx="5165197" cy="646331"/>
          </a:xfrm>
          <a:prstGeom prst="rect">
            <a:avLst/>
          </a:prstGeom>
          <a:noFill/>
        </p:spPr>
        <p:txBody>
          <a:bodyPr wrap="none" lIns="91440" tIns="45720" rIns="91440" bIns="45720">
            <a:spAutoFit/>
          </a:bodyPr>
          <a:lstStyle/>
          <a:p>
            <a:pPr marL="457200" indent="-457200" algn="ctr">
              <a:buFont typeface="Wingdings" panose="05000000000000000000" pitchFamily="2" charset="2"/>
              <a:buChar char="v"/>
            </a:pP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K Means Clustering </a:t>
            </a:r>
            <a:endPar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42" y="773859"/>
            <a:ext cx="6315956" cy="1667108"/>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042" y="2896401"/>
            <a:ext cx="5887272" cy="2162477"/>
          </a:xfrm>
          <a:prstGeom prst="rect">
            <a:avLst/>
          </a:prstGeom>
        </p:spPr>
      </p:pic>
      <p:sp>
        <p:nvSpPr>
          <p:cNvPr id="10" name="TextBox 9"/>
          <p:cNvSpPr txBox="1"/>
          <p:nvPr/>
        </p:nvSpPr>
        <p:spPr>
          <a:xfrm>
            <a:off x="0" y="2527069"/>
            <a:ext cx="10210800" cy="369332"/>
          </a:xfrm>
          <a:prstGeom prst="rect">
            <a:avLst/>
          </a:prstGeom>
          <a:noFill/>
        </p:spPr>
        <p:txBody>
          <a:bodyPr wrap="square" rtlCol="0">
            <a:spAutoFit/>
          </a:bodyPr>
          <a:lstStyle/>
          <a:p>
            <a:r>
              <a:rPr lang="en-US" b="1" dirty="0"/>
              <a:t>Viewing the 5 Clusters; # To View the % of Fitted: This model has approx. 70% fitted</a:t>
            </a:r>
          </a:p>
        </p:txBody>
      </p:sp>
      <p:pic>
        <p:nvPicPr>
          <p:cNvPr id="12" name="Picture 11"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042" y="5058878"/>
            <a:ext cx="4753638" cy="1324160"/>
          </a:xfrm>
          <a:prstGeom prst="rect">
            <a:avLst/>
          </a:prstGeom>
        </p:spPr>
      </p:pic>
      <p:pic>
        <p:nvPicPr>
          <p:cNvPr id="14" name="Picture 1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5245" y="2896401"/>
            <a:ext cx="5651475" cy="3339508"/>
          </a:xfrm>
          <a:prstGeom prst="rect">
            <a:avLst/>
          </a:prstGeom>
        </p:spPr>
      </p:pic>
    </p:spTree>
    <p:extLst>
      <p:ext uri="{BB962C8B-B14F-4D97-AF65-F5344CB8AC3E}">
        <p14:creationId xmlns:p14="http://schemas.microsoft.com/office/powerpoint/2010/main" val="42393672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68398" y="164256"/>
            <a:ext cx="5165197" cy="646331"/>
          </a:xfrm>
          <a:prstGeom prst="rect">
            <a:avLst/>
          </a:prstGeom>
          <a:noFill/>
        </p:spPr>
        <p:txBody>
          <a:bodyPr wrap="none" lIns="91440" tIns="45720" rIns="91440" bIns="45720">
            <a:spAutoFit/>
          </a:bodyPr>
          <a:lstStyle/>
          <a:p>
            <a:pPr marL="457200" indent="-457200" algn="ctr">
              <a:buFont typeface="Wingdings" panose="05000000000000000000" pitchFamily="2" charset="2"/>
              <a:buChar char="v"/>
            </a:pP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K Means Clustering </a:t>
            </a:r>
            <a:endPar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83" y="1086913"/>
            <a:ext cx="5944430" cy="885949"/>
          </a:xfrm>
          <a:prstGeom prst="rect">
            <a:avLst/>
          </a:prstGeom>
        </p:spPr>
      </p:pic>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43" y="1972862"/>
            <a:ext cx="5953956" cy="3553321"/>
          </a:xfrm>
          <a:prstGeom prst="rect">
            <a:avLst/>
          </a:prstGeom>
        </p:spPr>
      </p:pic>
      <p:sp>
        <p:nvSpPr>
          <p:cNvPr id="11" name="TextBox 10"/>
          <p:cNvSpPr txBox="1"/>
          <p:nvPr/>
        </p:nvSpPr>
        <p:spPr>
          <a:xfrm>
            <a:off x="0" y="706132"/>
            <a:ext cx="6531975" cy="369332"/>
          </a:xfrm>
          <a:prstGeom prst="rect">
            <a:avLst/>
          </a:prstGeom>
          <a:noFill/>
        </p:spPr>
        <p:txBody>
          <a:bodyPr wrap="square" rtlCol="0">
            <a:spAutoFit/>
          </a:bodyPr>
          <a:lstStyle/>
          <a:p>
            <a:r>
              <a:rPr lang="en-US" b="1" dirty="0"/>
              <a:t>Clustering of oil, proppant &amp; stages and their centers</a:t>
            </a:r>
          </a:p>
        </p:txBody>
      </p:sp>
      <p:pic>
        <p:nvPicPr>
          <p:cNvPr id="13" name="Picture 1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1886" y="794437"/>
            <a:ext cx="5725324" cy="2172003"/>
          </a:xfrm>
          <a:prstGeom prst="rect">
            <a:avLst/>
          </a:prstGeom>
        </p:spPr>
      </p:pic>
      <p:pic>
        <p:nvPicPr>
          <p:cNvPr id="15" name="Picture 14"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1886" y="3760971"/>
            <a:ext cx="5227189" cy="2923404"/>
          </a:xfrm>
          <a:prstGeom prst="rect">
            <a:avLst/>
          </a:prstGeom>
        </p:spPr>
      </p:pic>
      <p:pic>
        <p:nvPicPr>
          <p:cNvPr id="17" name="Picture 16"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1886" y="2977889"/>
            <a:ext cx="5725324" cy="771633"/>
          </a:xfrm>
          <a:prstGeom prst="rect">
            <a:avLst/>
          </a:prstGeom>
        </p:spPr>
      </p:pic>
    </p:spTree>
    <p:extLst>
      <p:ext uri="{BB962C8B-B14F-4D97-AF65-F5344CB8AC3E}">
        <p14:creationId xmlns:p14="http://schemas.microsoft.com/office/powerpoint/2010/main" val="21091178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7923" y="273163"/>
            <a:ext cx="2925801" cy="584775"/>
          </a:xfrm>
          <a:prstGeom prst="rect">
            <a:avLst/>
          </a:prstGeom>
          <a:noFill/>
        </p:spPr>
        <p:txBody>
          <a:bodyPr wrap="none" lIns="91440" tIns="45720" rIns="91440" bIns="45720">
            <a:spAutoFit/>
          </a:bodyPr>
          <a:lstStyle/>
          <a:p>
            <a:pPr marL="457200" indent="-457200" algn="ctr">
              <a:buFont typeface="Wingdings" panose="05000000000000000000" pitchFamily="2" charset="2"/>
              <a:buChar char="v"/>
            </a:pPr>
            <a:r>
              <a:rPr lang="en-US" sz="3200" b="1" spc="50" dirty="0">
                <a:ln w="9525" cmpd="sng">
                  <a:solidFill>
                    <a:schemeClr val="accent1"/>
                  </a:solidFill>
                  <a:prstDash val="solid"/>
                </a:ln>
                <a:solidFill>
                  <a:srgbClr val="70AD47">
                    <a:tint val="1000"/>
                  </a:srgbClr>
                </a:solidFill>
                <a:effectLst>
                  <a:glow rad="38100">
                    <a:schemeClr val="accent1">
                      <a:alpha val="40000"/>
                    </a:schemeClr>
                  </a:glow>
                </a:effectLst>
              </a:rPr>
              <a:t>Correlation</a:t>
            </a:r>
            <a:endParaRPr lang="en-US" sz="3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TextBox 5"/>
          <p:cNvSpPr txBox="1"/>
          <p:nvPr/>
        </p:nvSpPr>
        <p:spPr>
          <a:xfrm>
            <a:off x="243172" y="959756"/>
            <a:ext cx="11603086" cy="646331"/>
          </a:xfrm>
          <a:prstGeom prst="rect">
            <a:avLst/>
          </a:prstGeom>
          <a:noFill/>
        </p:spPr>
        <p:txBody>
          <a:bodyPr wrap="square" rtlCol="0">
            <a:spAutoFit/>
          </a:bodyPr>
          <a:lstStyle/>
          <a:p>
            <a:r>
              <a:rPr lang="en-US" b="1" dirty="0"/>
              <a:t>We also perform correlation with the dataset and we can see that there is correlation between oil and gas and other parameters</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72" y="1701621"/>
            <a:ext cx="6068272" cy="4296375"/>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518" y="1809723"/>
            <a:ext cx="5477639" cy="2419688"/>
          </a:xfrm>
          <a:prstGeom prst="rect">
            <a:avLst/>
          </a:prstGeom>
        </p:spPr>
      </p:pic>
      <p:sp>
        <p:nvSpPr>
          <p:cNvPr id="11" name="TextBox 10"/>
          <p:cNvSpPr txBox="1"/>
          <p:nvPr/>
        </p:nvSpPr>
        <p:spPr>
          <a:xfrm>
            <a:off x="6689558" y="4732422"/>
            <a:ext cx="5156700" cy="923330"/>
          </a:xfrm>
          <a:prstGeom prst="rect">
            <a:avLst/>
          </a:prstGeom>
          <a:noFill/>
        </p:spPr>
        <p:txBody>
          <a:bodyPr wrap="square" rtlCol="0">
            <a:spAutoFit/>
          </a:bodyPr>
          <a:lstStyle/>
          <a:p>
            <a:r>
              <a:rPr lang="en-US" b="1" dirty="0"/>
              <a:t>We see correlation between all the variable available for our dataset. Below is also the highly correlated column within the dataset</a:t>
            </a:r>
          </a:p>
        </p:txBody>
      </p:sp>
    </p:spTree>
    <p:extLst>
      <p:ext uri="{BB962C8B-B14F-4D97-AF65-F5344CB8AC3E}">
        <p14:creationId xmlns:p14="http://schemas.microsoft.com/office/powerpoint/2010/main" val="38755089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6924" y="239375"/>
            <a:ext cx="6728124" cy="523220"/>
          </a:xfrm>
          <a:prstGeom prst="rect">
            <a:avLst/>
          </a:prstGeom>
          <a:noFill/>
        </p:spPr>
        <p:txBody>
          <a:bodyPr wrap="none" lIns="91440" tIns="45720" rIns="91440" bIns="45720">
            <a:spAutoFit/>
          </a:bodyPr>
          <a:lstStyle/>
          <a:p>
            <a:pPr marL="457200" indent="-457200" algn="ctr">
              <a:buFont typeface="Wingdings" panose="05000000000000000000" pitchFamily="2" charset="2"/>
              <a:buChar char="v"/>
            </a:pPr>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rPr>
              <a:t>Create Model with Random Forest</a:t>
            </a:r>
            <a:endParaRPr lang="en-US" sz="28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3" y="1280987"/>
            <a:ext cx="5830114" cy="4782217"/>
          </a:xfrm>
          <a:prstGeom prst="rect">
            <a:avLst/>
          </a:prstGeom>
        </p:spPr>
      </p:pic>
      <p:sp>
        <p:nvSpPr>
          <p:cNvPr id="8" name="TextBox 7"/>
          <p:cNvSpPr txBox="1"/>
          <p:nvPr/>
        </p:nvSpPr>
        <p:spPr>
          <a:xfrm>
            <a:off x="117703" y="763190"/>
            <a:ext cx="3048000" cy="369332"/>
          </a:xfrm>
          <a:prstGeom prst="rect">
            <a:avLst/>
          </a:prstGeom>
          <a:noFill/>
        </p:spPr>
        <p:txBody>
          <a:bodyPr wrap="square" rtlCol="0">
            <a:spAutoFit/>
          </a:bodyPr>
          <a:lstStyle/>
          <a:p>
            <a:r>
              <a:rPr lang="en-US" b="1" dirty="0"/>
              <a:t>Prepare the dataset</a:t>
            </a:r>
          </a:p>
        </p:txBody>
      </p:sp>
      <p:sp>
        <p:nvSpPr>
          <p:cNvPr id="9" name="TextBox 8"/>
          <p:cNvSpPr txBox="1"/>
          <p:nvPr/>
        </p:nvSpPr>
        <p:spPr>
          <a:xfrm>
            <a:off x="117703" y="6102673"/>
            <a:ext cx="6050280" cy="646331"/>
          </a:xfrm>
          <a:prstGeom prst="rect">
            <a:avLst/>
          </a:prstGeom>
          <a:noFill/>
        </p:spPr>
        <p:txBody>
          <a:bodyPr wrap="square" rtlCol="0">
            <a:spAutoFit/>
          </a:bodyPr>
          <a:lstStyle/>
          <a:p>
            <a:r>
              <a:rPr lang="en-US" b="1" dirty="0"/>
              <a:t>This classifies the number of stages into High, Mid and Low</a:t>
            </a:r>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303" y="1959833"/>
            <a:ext cx="5944430" cy="3372321"/>
          </a:xfrm>
          <a:prstGeom prst="rect">
            <a:avLst/>
          </a:prstGeom>
        </p:spPr>
      </p:pic>
      <p:sp>
        <p:nvSpPr>
          <p:cNvPr id="12" name="TextBox 11"/>
          <p:cNvSpPr txBox="1"/>
          <p:nvPr/>
        </p:nvSpPr>
        <p:spPr>
          <a:xfrm>
            <a:off x="7070027" y="1280987"/>
            <a:ext cx="4210042" cy="369332"/>
          </a:xfrm>
          <a:prstGeom prst="rect">
            <a:avLst/>
          </a:prstGeom>
          <a:noFill/>
        </p:spPr>
        <p:txBody>
          <a:bodyPr wrap="square" rtlCol="0">
            <a:spAutoFit/>
          </a:bodyPr>
          <a:lstStyle/>
          <a:p>
            <a:r>
              <a:rPr lang="en-US" b="1" dirty="0" err="1"/>
              <a:t>BarChart</a:t>
            </a:r>
            <a:r>
              <a:rPr lang="en-US" b="1" dirty="0"/>
              <a:t> of number of stages</a:t>
            </a:r>
          </a:p>
        </p:txBody>
      </p:sp>
    </p:spTree>
    <p:extLst>
      <p:ext uri="{BB962C8B-B14F-4D97-AF65-F5344CB8AC3E}">
        <p14:creationId xmlns:p14="http://schemas.microsoft.com/office/powerpoint/2010/main" val="30710209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6924" y="239375"/>
            <a:ext cx="6728124" cy="523220"/>
          </a:xfrm>
          <a:prstGeom prst="rect">
            <a:avLst/>
          </a:prstGeom>
          <a:noFill/>
        </p:spPr>
        <p:txBody>
          <a:bodyPr wrap="none" lIns="91440" tIns="45720" rIns="91440" bIns="45720">
            <a:spAutoFit/>
          </a:bodyPr>
          <a:lstStyle/>
          <a:p>
            <a:pPr marL="457200" indent="-457200" algn="ctr">
              <a:buFont typeface="Wingdings" panose="05000000000000000000" pitchFamily="2" charset="2"/>
              <a:buChar char="v"/>
            </a:pPr>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rPr>
              <a:t>Create Model with Random Forest</a:t>
            </a:r>
            <a:endParaRPr lang="en-US" sz="28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TextBox 7"/>
          <p:cNvSpPr txBox="1"/>
          <p:nvPr/>
        </p:nvSpPr>
        <p:spPr>
          <a:xfrm>
            <a:off x="39004" y="717024"/>
            <a:ext cx="5292497" cy="369332"/>
          </a:xfrm>
          <a:prstGeom prst="rect">
            <a:avLst/>
          </a:prstGeom>
          <a:noFill/>
        </p:spPr>
        <p:txBody>
          <a:bodyPr wrap="square" rtlCol="0">
            <a:spAutoFit/>
          </a:bodyPr>
          <a:lstStyle/>
          <a:p>
            <a:r>
              <a:rPr lang="en-US" b="1" dirty="0"/>
              <a:t>Apply Random Forest function to model</a:t>
            </a:r>
          </a:p>
        </p:txBody>
      </p:sp>
      <p:sp>
        <p:nvSpPr>
          <p:cNvPr id="9" name="TextBox 8"/>
          <p:cNvSpPr txBox="1"/>
          <p:nvPr/>
        </p:nvSpPr>
        <p:spPr>
          <a:xfrm>
            <a:off x="39004" y="5218242"/>
            <a:ext cx="7136360" cy="1754326"/>
          </a:xfrm>
          <a:prstGeom prst="rect">
            <a:avLst/>
          </a:prstGeom>
          <a:noFill/>
        </p:spPr>
        <p:txBody>
          <a:bodyPr wrap="square" rtlCol="0">
            <a:spAutoFit/>
          </a:bodyPr>
          <a:lstStyle/>
          <a:p>
            <a:r>
              <a:rPr lang="en-US" b="1" dirty="0"/>
              <a:t>Here we can see that the prediction with RF is different from the actual number. #We see 500 trees built, and the model randomly sampled 1 predictor at each split. It also shows a matrix containing prediction vs actual, as well as classification error for each class.</a:t>
            </a:r>
          </a:p>
          <a:p>
            <a:endParaRPr lang="en-US" dirty="0"/>
          </a:p>
        </p:txBody>
      </p:sp>
      <p:sp>
        <p:nvSpPr>
          <p:cNvPr id="12" name="TextBox 11"/>
          <p:cNvSpPr txBox="1"/>
          <p:nvPr/>
        </p:nvSpPr>
        <p:spPr>
          <a:xfrm>
            <a:off x="7175364" y="901690"/>
            <a:ext cx="4681355" cy="369332"/>
          </a:xfrm>
          <a:prstGeom prst="rect">
            <a:avLst/>
          </a:prstGeom>
          <a:noFill/>
        </p:spPr>
        <p:txBody>
          <a:bodyPr wrap="square" rtlCol="0">
            <a:spAutoFit/>
          </a:bodyPr>
          <a:lstStyle/>
          <a:p>
            <a:r>
              <a:rPr lang="en-US" b="1" dirty="0"/>
              <a:t>Applying the model on the test dataset</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64" y="1086356"/>
            <a:ext cx="6422786" cy="3736002"/>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5364" y="1410117"/>
            <a:ext cx="3772426" cy="1209844"/>
          </a:xfrm>
          <a:prstGeom prst="rect">
            <a:avLst/>
          </a:prstGeom>
        </p:spPr>
      </p:pic>
      <p:pic>
        <p:nvPicPr>
          <p:cNvPr id="14" name="Picture 1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164" y="4825837"/>
            <a:ext cx="3467584" cy="457264"/>
          </a:xfrm>
          <a:prstGeom prst="rect">
            <a:avLst/>
          </a:prstGeom>
        </p:spPr>
      </p:pic>
      <p:pic>
        <p:nvPicPr>
          <p:cNvPr id="16" name="Picture 1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5364" y="2619961"/>
            <a:ext cx="3238952" cy="428685"/>
          </a:xfrm>
          <a:prstGeom prst="rect">
            <a:avLst/>
          </a:prstGeom>
        </p:spPr>
      </p:pic>
      <p:sp>
        <p:nvSpPr>
          <p:cNvPr id="17" name="TextBox 16"/>
          <p:cNvSpPr txBox="1"/>
          <p:nvPr/>
        </p:nvSpPr>
        <p:spPr>
          <a:xfrm>
            <a:off x="7086688" y="3255952"/>
            <a:ext cx="4681355" cy="369332"/>
          </a:xfrm>
          <a:prstGeom prst="rect">
            <a:avLst/>
          </a:prstGeom>
          <a:noFill/>
        </p:spPr>
        <p:txBody>
          <a:bodyPr wrap="square" rtlCol="0">
            <a:spAutoFit/>
          </a:bodyPr>
          <a:lstStyle/>
          <a:p>
            <a:r>
              <a:rPr lang="en-US" b="1" dirty="0"/>
              <a:t>Here, we achieved 100% accuracy </a:t>
            </a:r>
          </a:p>
        </p:txBody>
      </p:sp>
    </p:spTree>
    <p:extLst>
      <p:ext uri="{BB962C8B-B14F-4D97-AF65-F5344CB8AC3E}">
        <p14:creationId xmlns:p14="http://schemas.microsoft.com/office/powerpoint/2010/main" val="32231526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338" y="4729365"/>
            <a:ext cx="5807188" cy="998836"/>
          </a:xfrm>
        </p:spPr>
        <p:txBody>
          <a:bodyPr>
            <a:noAutofit/>
          </a:bodyPr>
          <a:lstStyle/>
          <a:p>
            <a:r>
              <a:rPr lang="en-US" sz="1800" b="1" dirty="0"/>
              <a:t>Comparing the result of Tree with RF, we can see that the model predict almost the same value for high, mid and low stages</a:t>
            </a:r>
          </a:p>
        </p:txBody>
      </p:sp>
      <p:sp>
        <p:nvSpPr>
          <p:cNvPr id="4" name="Rectangle 3"/>
          <p:cNvSpPr/>
          <p:nvPr/>
        </p:nvSpPr>
        <p:spPr>
          <a:xfrm>
            <a:off x="3120462" y="114953"/>
            <a:ext cx="5662127" cy="461665"/>
          </a:xfrm>
          <a:prstGeom prst="rect">
            <a:avLst/>
          </a:prstGeom>
          <a:noFill/>
        </p:spPr>
        <p:txBody>
          <a:bodyPr wrap="none" lIns="91440" tIns="45720" rIns="91440" bIns="45720">
            <a:spAutoFit/>
          </a:bodyPr>
          <a:lstStyle/>
          <a:p>
            <a:pPr marL="457200" indent="-457200" algn="ctr">
              <a:buFont typeface="Wingdings" panose="05000000000000000000" pitchFamily="2" charset="2"/>
              <a:buChar char="v"/>
            </a:pP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Create Model with Decision Tree</a:t>
            </a:r>
            <a:endParaRPr lang="en-US" sz="2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38" y="685800"/>
            <a:ext cx="6325483" cy="358190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9821" y="2944817"/>
            <a:ext cx="5574136" cy="3334063"/>
          </a:xfrm>
          <a:prstGeom prst="rect">
            <a:avLst/>
          </a:prstGeom>
        </p:spPr>
      </p:pic>
    </p:spTree>
    <p:extLst>
      <p:ext uri="{BB962C8B-B14F-4D97-AF65-F5344CB8AC3E}">
        <p14:creationId xmlns:p14="http://schemas.microsoft.com/office/powerpoint/2010/main" val="22309548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40720" y="2257651"/>
            <a:ext cx="3967753" cy="584775"/>
          </a:xfrm>
          <a:prstGeom prst="rect">
            <a:avLst/>
          </a:prstGeom>
          <a:noFill/>
        </p:spPr>
        <p:txBody>
          <a:bodyPr wrap="none" lIns="91440" tIns="45720" rIns="91440" bIns="45720">
            <a:spAutoFit/>
          </a:bodyPr>
          <a:lstStyle/>
          <a:p>
            <a:pPr marL="457200" indent="-457200" algn="ctr">
              <a:buFont typeface="Wingdings" panose="05000000000000000000" pitchFamily="2" charset="2"/>
              <a:buChar char="v"/>
            </a:pPr>
            <a:r>
              <a:rPr lang="en-US" sz="3200" b="1" spc="50" dirty="0">
                <a:ln w="9525" cmpd="sng">
                  <a:solidFill>
                    <a:schemeClr val="accent1"/>
                  </a:solidFill>
                  <a:prstDash val="solid"/>
                </a:ln>
                <a:solidFill>
                  <a:srgbClr val="70AD47">
                    <a:tint val="1000"/>
                  </a:srgbClr>
                </a:solidFill>
                <a:effectLst>
                  <a:glow rad="38100">
                    <a:schemeClr val="accent1">
                      <a:alpha val="40000"/>
                    </a:schemeClr>
                  </a:glow>
                </a:effectLst>
              </a:rPr>
              <a:t>Cross Validation</a:t>
            </a:r>
            <a:endParaRPr lang="en-US" sz="3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15" y="330403"/>
            <a:ext cx="6411220" cy="4439270"/>
          </a:xfrm>
          <a:prstGeom prst="rect">
            <a:avLst/>
          </a:prstGeom>
        </p:spPr>
      </p:pic>
      <p:sp>
        <p:nvSpPr>
          <p:cNvPr id="10" name="TextBox 9"/>
          <p:cNvSpPr txBox="1"/>
          <p:nvPr/>
        </p:nvSpPr>
        <p:spPr>
          <a:xfrm>
            <a:off x="207215" y="4981433"/>
            <a:ext cx="11843758" cy="1754326"/>
          </a:xfrm>
          <a:prstGeom prst="rect">
            <a:avLst/>
          </a:prstGeom>
          <a:noFill/>
        </p:spPr>
        <p:txBody>
          <a:bodyPr wrap="square" rtlCol="0">
            <a:spAutoFit/>
          </a:bodyPr>
          <a:lstStyle/>
          <a:p>
            <a:r>
              <a:rPr lang="en-US" b="1" dirty="0"/>
              <a:t>R-squared has the useful property that its scale is intuitive: it ranges from zero to one, with zero indicating that the proposed model does not improve prediction over the mean model and one indicating perfect prediction. Improvement in the regression model results in proportional increases in R-squared.</a:t>
            </a:r>
          </a:p>
          <a:p>
            <a:endParaRPr lang="en-US" b="1" dirty="0"/>
          </a:p>
          <a:p>
            <a:r>
              <a:rPr lang="en-US" b="1" dirty="0"/>
              <a:t>Here, we see that R Squared is 100% for all </a:t>
            </a:r>
            <a:r>
              <a:rPr lang="en-US" b="1" dirty="0" err="1"/>
              <a:t>mtry</a:t>
            </a:r>
            <a:r>
              <a:rPr lang="en-US" b="1" dirty="0"/>
              <a:t>, which indicate that our model improve the prediction over the mean model.</a:t>
            </a:r>
          </a:p>
        </p:txBody>
      </p:sp>
    </p:spTree>
    <p:extLst>
      <p:ext uri="{BB962C8B-B14F-4D97-AF65-F5344CB8AC3E}">
        <p14:creationId xmlns:p14="http://schemas.microsoft.com/office/powerpoint/2010/main" val="9208833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487" y="224135"/>
            <a:ext cx="3970959" cy="461665"/>
          </a:xfrm>
          <a:prstGeom prst="rect">
            <a:avLst/>
          </a:prstGeom>
          <a:noFill/>
        </p:spPr>
        <p:txBody>
          <a:bodyPr wrap="none" lIns="91440" tIns="45720" rIns="91440" bIns="45720">
            <a:spAutoFit/>
          </a:bodyPr>
          <a:lstStyle/>
          <a:p>
            <a:pPr marL="457200" indent="-457200" algn="ctr">
              <a:buFont typeface="Wingdings" panose="05000000000000000000" pitchFamily="2" charset="2"/>
              <a:buChar char="v"/>
            </a:pP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Summary/Conclusion</a:t>
            </a:r>
            <a:endParaRPr lang="en-US" sz="2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TextBox 1"/>
          <p:cNvSpPr txBox="1"/>
          <p:nvPr/>
        </p:nvSpPr>
        <p:spPr>
          <a:xfrm>
            <a:off x="590353" y="1092200"/>
            <a:ext cx="10563225" cy="4801314"/>
          </a:xfrm>
          <a:prstGeom prst="rect">
            <a:avLst/>
          </a:prstGeom>
          <a:noFill/>
        </p:spPr>
        <p:txBody>
          <a:bodyPr wrap="square" rtlCol="0">
            <a:spAutoFit/>
          </a:bodyPr>
          <a:lstStyle/>
          <a:p>
            <a:r>
              <a:rPr lang="en-US" sz="2400" b="1" dirty="0"/>
              <a:t>This project analysis the impact of precative  analysis in determine the number of wells that requires certain number of perforation stages based on the volume of proppant and available oil. As we can see, the number of stages that account for high, mid and low were completely different after applying Random forest and Decision Tree as our classifier to the model. </a:t>
            </a:r>
          </a:p>
          <a:p>
            <a:endParaRPr lang="en-US" sz="2400" b="1" dirty="0"/>
          </a:p>
          <a:p>
            <a:r>
              <a:rPr lang="en-US" sz="2400" b="1" dirty="0"/>
              <a:t>Further analysis could be performed on this project by predicting the number of stages by production zone and on well to well bases. This will allow us to determine the specific amount of stages require per well, and with this understanding, we can prevent spending millions of dollars in carrying out completion trials without result.  </a:t>
            </a:r>
          </a:p>
          <a:p>
            <a:r>
              <a:rPr lang="en-US" dirty="0"/>
              <a:t> </a:t>
            </a:r>
          </a:p>
        </p:txBody>
      </p:sp>
    </p:spTree>
    <p:extLst>
      <p:ext uri="{BB962C8B-B14F-4D97-AF65-F5344CB8AC3E}">
        <p14:creationId xmlns:p14="http://schemas.microsoft.com/office/powerpoint/2010/main" val="30803926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07749" y="1942894"/>
            <a:ext cx="10814362" cy="364843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a:t>This project is designed to perform analysis on real life oil and gas production data using R and Spotfire. </a:t>
            </a:r>
          </a:p>
          <a:p>
            <a:r>
              <a:rPr lang="en-US" sz="2400" b="1" dirty="0"/>
              <a:t>In other to increase or improve oil and gas production volume, the completion/Reservoir engineers perform what is known as completion trials. The completion trial is carried out by either increasing the amount of proppant (sand) pumped or the number of perforation stages during fracking. When the proppant or stages is increased based on well or production zone, the production output is monitored and a positive result of increasing this parameters will be the new standard for the production zone.</a:t>
            </a:r>
          </a:p>
        </p:txBody>
      </p:sp>
      <p:sp>
        <p:nvSpPr>
          <p:cNvPr id="5" name="Rectangle 4"/>
          <p:cNvSpPr/>
          <p:nvPr/>
        </p:nvSpPr>
        <p:spPr>
          <a:xfrm>
            <a:off x="1207749" y="498292"/>
            <a:ext cx="4249881" cy="923330"/>
          </a:xfrm>
          <a:prstGeom prst="rect">
            <a:avLst/>
          </a:prstGeom>
          <a:noFill/>
        </p:spPr>
        <p:txBody>
          <a:bodyPr wrap="none" lIns="91440" tIns="45720" rIns="91440" bIns="45720">
            <a:spAutoFit/>
          </a:bodyPr>
          <a:lstStyle/>
          <a:p>
            <a:pPr algn="ctr"/>
            <a:r>
              <a:rPr lang="en-US"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Introduction</a:t>
            </a:r>
          </a:p>
        </p:txBody>
      </p:sp>
    </p:spTree>
    <p:extLst>
      <p:ext uri="{BB962C8B-B14F-4D97-AF65-F5344CB8AC3E}">
        <p14:creationId xmlns:p14="http://schemas.microsoft.com/office/powerpoint/2010/main" val="30352553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056237382"/>
              </p:ext>
            </p:extLst>
          </p:nvPr>
        </p:nvGraphicFramePr>
        <p:xfrm>
          <a:off x="911068" y="1289247"/>
          <a:ext cx="10286584" cy="5227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p:cNvSpPr/>
          <p:nvPr/>
        </p:nvSpPr>
        <p:spPr>
          <a:xfrm>
            <a:off x="3219112" y="104931"/>
            <a:ext cx="6089780" cy="830997"/>
          </a:xfrm>
          <a:prstGeom prst="rect">
            <a:avLst/>
          </a:prstGeom>
          <a:noFill/>
        </p:spPr>
        <p:txBody>
          <a:bodyPr wrap="square" lIns="91440" tIns="45720" rIns="91440" bIns="45720">
            <a:spAutoFit/>
          </a:bodyPr>
          <a:lstStyle/>
          <a:p>
            <a:pPr algn="ctr"/>
            <a:r>
              <a:rPr lang="en-US" sz="4800" b="1" cap="none" spc="50" dirty="0">
                <a:ln w="9525" cmpd="sng">
                  <a:solidFill>
                    <a:schemeClr val="accent1"/>
                  </a:solidFill>
                  <a:prstDash val="solid"/>
                </a:ln>
                <a:solidFill>
                  <a:srgbClr val="70AD47">
                    <a:tint val="1000"/>
                  </a:srgbClr>
                </a:solidFill>
                <a:effectLst>
                  <a:glow rad="38100">
                    <a:schemeClr val="accent1">
                      <a:alpha val="40000"/>
                    </a:schemeClr>
                  </a:glow>
                </a:effectLst>
              </a:rPr>
              <a:t>Project Objective</a:t>
            </a:r>
          </a:p>
        </p:txBody>
      </p:sp>
    </p:spTree>
    <p:extLst>
      <p:ext uri="{BB962C8B-B14F-4D97-AF65-F5344CB8AC3E}">
        <p14:creationId xmlns:p14="http://schemas.microsoft.com/office/powerpoint/2010/main" val="21838911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6640" y="1032001"/>
            <a:ext cx="11041921" cy="5095843"/>
          </a:xfrm>
        </p:spPr>
        <p:txBody>
          <a:bodyPr>
            <a:noAutofit/>
          </a:bodyPr>
          <a:lstStyle/>
          <a:p>
            <a:pPr marL="342900" indent="-342900">
              <a:buFont typeface="Wingdings" panose="05000000000000000000" pitchFamily="2" charset="2"/>
              <a:buChar char="q"/>
            </a:pPr>
            <a:r>
              <a:rPr lang="en-US" sz="2400" b="1" dirty="0"/>
              <a:t>The dataset used in this project is a public dataset from IHS. </a:t>
            </a:r>
          </a:p>
          <a:p>
            <a:pPr marL="342900" indent="-342900">
              <a:buFont typeface="Wingdings" panose="05000000000000000000" pitchFamily="2" charset="2"/>
              <a:buChar char="q"/>
            </a:pPr>
            <a:endParaRPr lang="en-US" sz="2400" b="1" dirty="0"/>
          </a:p>
          <a:p>
            <a:pPr marL="342900" indent="-342900">
              <a:buFont typeface="Wingdings" panose="05000000000000000000" pitchFamily="2" charset="2"/>
              <a:buChar char="q"/>
            </a:pPr>
            <a:r>
              <a:rPr lang="en-US" sz="2400" b="1" dirty="0"/>
              <a:t>IHS is an oil and gas data repository for oil and gas company producing in the United State. </a:t>
            </a:r>
          </a:p>
          <a:p>
            <a:pPr marL="342900" indent="-342900">
              <a:buFont typeface="Wingdings" panose="05000000000000000000" pitchFamily="2" charset="2"/>
              <a:buChar char="q"/>
            </a:pPr>
            <a:endParaRPr lang="en-US" sz="2400" b="1" dirty="0"/>
          </a:p>
          <a:p>
            <a:pPr marL="342900" indent="-342900">
              <a:buFont typeface="Wingdings" panose="05000000000000000000" pitchFamily="2" charset="2"/>
              <a:buChar char="q"/>
            </a:pPr>
            <a:r>
              <a:rPr lang="en-US" sz="2400" b="1" dirty="0"/>
              <a:t>This dataset is for an organization known as HESS, and data used is a production data from 1959 to 2017. </a:t>
            </a:r>
          </a:p>
          <a:p>
            <a:pPr marL="342900" indent="-342900">
              <a:buFont typeface="Wingdings" panose="05000000000000000000" pitchFamily="2" charset="2"/>
              <a:buChar char="q"/>
            </a:pPr>
            <a:endParaRPr lang="en-US" sz="2400" b="1" dirty="0"/>
          </a:p>
          <a:p>
            <a:pPr marL="342900" indent="-342900">
              <a:buFont typeface="Wingdings" panose="05000000000000000000" pitchFamily="2" charset="2"/>
              <a:buChar char="q"/>
            </a:pPr>
            <a:r>
              <a:rPr lang="en-US" sz="2400" b="1" dirty="0"/>
              <a:t>The data contain 47, 800 observations and 53 variables. </a:t>
            </a:r>
          </a:p>
          <a:p>
            <a:pPr marL="342900" indent="-342900">
              <a:buFont typeface="Wingdings" panose="05000000000000000000" pitchFamily="2" charset="2"/>
              <a:buChar char="q"/>
            </a:pPr>
            <a:endParaRPr lang="en-US" sz="2400" b="1" dirty="0"/>
          </a:p>
          <a:p>
            <a:pPr marL="342900" indent="-342900">
              <a:buFont typeface="Wingdings" panose="05000000000000000000" pitchFamily="2" charset="2"/>
              <a:buChar char="q"/>
            </a:pPr>
            <a:r>
              <a:rPr lang="en-US" sz="2400" b="1" dirty="0"/>
              <a:t>Data was reduced to eight variable for Predictive Analysis.</a:t>
            </a:r>
          </a:p>
        </p:txBody>
      </p:sp>
      <p:sp>
        <p:nvSpPr>
          <p:cNvPr id="4" name="Rectangle 3"/>
          <p:cNvSpPr/>
          <p:nvPr/>
        </p:nvSpPr>
        <p:spPr>
          <a:xfrm>
            <a:off x="3298497" y="180571"/>
            <a:ext cx="4937570" cy="584775"/>
          </a:xfrm>
          <a:prstGeom prst="rect">
            <a:avLst/>
          </a:prstGeom>
          <a:noFill/>
        </p:spPr>
        <p:txBody>
          <a:bodyPr wrap="none" lIns="91440" tIns="45720" rIns="91440" bIns="45720">
            <a:spAutoFit/>
          </a:bodyPr>
          <a:lstStyle/>
          <a:p>
            <a:pPr marL="457200" indent="-457200" algn="ctr">
              <a:buFont typeface="Wingdings" panose="05000000000000000000" pitchFamily="2" charset="2"/>
              <a:buChar char="v"/>
            </a:pPr>
            <a:r>
              <a:rPr lang="en-US" sz="3200" b="1" cap="none" spc="50" dirty="0">
                <a:ln w="9525" cmpd="sng">
                  <a:solidFill>
                    <a:schemeClr val="accent1"/>
                  </a:solidFill>
                  <a:prstDash val="solid"/>
                </a:ln>
                <a:solidFill>
                  <a:srgbClr val="70AD47">
                    <a:tint val="1000"/>
                  </a:srgbClr>
                </a:solidFill>
                <a:effectLst>
                  <a:glow rad="38100">
                    <a:schemeClr val="accent1">
                      <a:alpha val="40000"/>
                    </a:schemeClr>
                  </a:glow>
                </a:effectLst>
              </a:rPr>
              <a:t>Overview of Data Set</a:t>
            </a:r>
          </a:p>
        </p:txBody>
      </p:sp>
    </p:spTree>
    <p:extLst>
      <p:ext uri="{BB962C8B-B14F-4D97-AF65-F5344CB8AC3E}">
        <p14:creationId xmlns:p14="http://schemas.microsoft.com/office/powerpoint/2010/main" val="14850327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37522" y="0"/>
            <a:ext cx="9523762" cy="646331"/>
          </a:xfrm>
          <a:prstGeom prst="rect">
            <a:avLst/>
          </a:prstGeom>
          <a:noFill/>
        </p:spPr>
        <p:txBody>
          <a:bodyPr wrap="none" lIns="91440" tIns="45720" rIns="91440" bIns="45720">
            <a:spAutoFit/>
          </a:bodyPr>
          <a:lstStyle/>
          <a:p>
            <a:pPr algn="ctr"/>
            <a:r>
              <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rPr>
              <a:t>Identify Highest Oil Prod zone and Trends</a:t>
            </a:r>
          </a:p>
        </p:txBody>
      </p:sp>
      <p:grpSp>
        <p:nvGrpSpPr>
          <p:cNvPr id="4" name="Group 3"/>
          <p:cNvGrpSpPr/>
          <p:nvPr/>
        </p:nvGrpSpPr>
        <p:grpSpPr>
          <a:xfrm>
            <a:off x="-34001" y="1052569"/>
            <a:ext cx="5965418" cy="4394650"/>
            <a:chOff x="439396" y="915556"/>
            <a:chExt cx="5307174" cy="3548120"/>
          </a:xfrm>
        </p:grpSpPr>
        <p:pic>
          <p:nvPicPr>
            <p:cNvPr id="5" name="Picture 4"/>
            <p:cNvPicPr>
              <a:picLocks noChangeAspect="1"/>
            </p:cNvPicPr>
            <p:nvPr/>
          </p:nvPicPr>
          <p:blipFill>
            <a:blip r:embed="rId3"/>
            <a:stretch>
              <a:fillRect/>
            </a:stretch>
          </p:blipFill>
          <p:spPr>
            <a:xfrm>
              <a:off x="759271" y="1307584"/>
              <a:ext cx="4987299" cy="2882753"/>
            </a:xfrm>
            <a:prstGeom prst="rect">
              <a:avLst/>
            </a:prstGeom>
          </p:spPr>
        </p:pic>
        <p:sp>
          <p:nvSpPr>
            <p:cNvPr id="6" name="TextBox 5"/>
            <p:cNvSpPr txBox="1"/>
            <p:nvPr/>
          </p:nvSpPr>
          <p:spPr>
            <a:xfrm rot="16200000">
              <a:off x="-38158" y="2252992"/>
              <a:ext cx="1256306" cy="301197"/>
            </a:xfrm>
            <a:prstGeom prst="rect">
              <a:avLst/>
            </a:prstGeom>
            <a:noFill/>
          </p:spPr>
          <p:txBody>
            <a:bodyPr wrap="square" rtlCol="0">
              <a:spAutoFit/>
            </a:bodyPr>
            <a:lstStyle/>
            <a:p>
              <a:r>
                <a:rPr lang="en-US" sz="1600" b="1" dirty="0" err="1"/>
                <a:t>Avg</a:t>
              </a:r>
              <a:r>
                <a:rPr lang="en-US" sz="1600" b="1" dirty="0"/>
                <a:t>(Liquid)</a:t>
              </a:r>
            </a:p>
          </p:txBody>
        </p:sp>
        <p:sp>
          <p:nvSpPr>
            <p:cNvPr id="9" name="TextBox 8"/>
            <p:cNvSpPr txBox="1"/>
            <p:nvPr/>
          </p:nvSpPr>
          <p:spPr>
            <a:xfrm>
              <a:off x="2624767" y="4190337"/>
              <a:ext cx="1256306" cy="273339"/>
            </a:xfrm>
            <a:prstGeom prst="rect">
              <a:avLst/>
            </a:prstGeom>
            <a:noFill/>
          </p:spPr>
          <p:txBody>
            <a:bodyPr wrap="square" rtlCol="0">
              <a:spAutoFit/>
            </a:bodyPr>
            <a:lstStyle/>
            <a:p>
              <a:r>
                <a:rPr lang="en-US" sz="1600" b="1" dirty="0"/>
                <a:t>Prod Zone</a:t>
              </a:r>
            </a:p>
          </p:txBody>
        </p:sp>
        <p:sp>
          <p:nvSpPr>
            <p:cNvPr id="10" name="TextBox 9"/>
            <p:cNvSpPr txBox="1"/>
            <p:nvPr/>
          </p:nvSpPr>
          <p:spPr>
            <a:xfrm>
              <a:off x="1550677" y="915556"/>
              <a:ext cx="3404484" cy="273339"/>
            </a:xfrm>
            <a:prstGeom prst="rect">
              <a:avLst/>
            </a:prstGeom>
            <a:noFill/>
          </p:spPr>
          <p:txBody>
            <a:bodyPr wrap="square" rtlCol="0">
              <a:spAutoFit/>
            </a:bodyPr>
            <a:lstStyle/>
            <a:p>
              <a:r>
                <a:rPr lang="en-US" sz="1600" b="1" dirty="0"/>
                <a:t>Bar Chart of Liquid Vs Prod Zone</a:t>
              </a:r>
            </a:p>
          </p:txBody>
        </p:sp>
      </p:grpSp>
      <p:grpSp>
        <p:nvGrpSpPr>
          <p:cNvPr id="11" name="Group 10"/>
          <p:cNvGrpSpPr/>
          <p:nvPr/>
        </p:nvGrpSpPr>
        <p:grpSpPr>
          <a:xfrm>
            <a:off x="6007297" y="1023266"/>
            <a:ext cx="5894523" cy="4503419"/>
            <a:chOff x="5752804" y="1245576"/>
            <a:chExt cx="5631867" cy="3707405"/>
          </a:xfrm>
        </p:grpSpPr>
        <p:pic>
          <p:nvPicPr>
            <p:cNvPr id="12" name="Picture 11"/>
            <p:cNvPicPr>
              <a:picLocks noChangeAspect="1"/>
            </p:cNvPicPr>
            <p:nvPr/>
          </p:nvPicPr>
          <p:blipFill>
            <a:blip r:embed="rId4"/>
            <a:stretch>
              <a:fillRect/>
            </a:stretch>
          </p:blipFill>
          <p:spPr>
            <a:xfrm>
              <a:off x="6042585" y="1670914"/>
              <a:ext cx="5342086" cy="3003355"/>
            </a:xfrm>
            <a:prstGeom prst="rect">
              <a:avLst/>
            </a:prstGeom>
          </p:spPr>
        </p:pic>
        <p:sp>
          <p:nvSpPr>
            <p:cNvPr id="13" name="TextBox 12"/>
            <p:cNvSpPr txBox="1"/>
            <p:nvPr/>
          </p:nvSpPr>
          <p:spPr>
            <a:xfrm rot="16200000">
              <a:off x="5286385" y="2822302"/>
              <a:ext cx="1256306" cy="323468"/>
            </a:xfrm>
            <a:prstGeom prst="rect">
              <a:avLst/>
            </a:prstGeom>
            <a:noFill/>
          </p:spPr>
          <p:txBody>
            <a:bodyPr wrap="square" rtlCol="0">
              <a:spAutoFit/>
            </a:bodyPr>
            <a:lstStyle/>
            <a:p>
              <a:r>
                <a:rPr lang="en-US" sz="1600" b="1" dirty="0" err="1"/>
                <a:t>Avg</a:t>
              </a:r>
              <a:r>
                <a:rPr lang="en-US" sz="1600" b="1" dirty="0"/>
                <a:t>(Liquid)</a:t>
              </a:r>
            </a:p>
          </p:txBody>
        </p:sp>
        <p:sp>
          <p:nvSpPr>
            <p:cNvPr id="14" name="TextBox 13"/>
            <p:cNvSpPr txBox="1"/>
            <p:nvPr/>
          </p:nvSpPr>
          <p:spPr>
            <a:xfrm>
              <a:off x="8295853" y="4674269"/>
              <a:ext cx="835550" cy="278712"/>
            </a:xfrm>
            <a:prstGeom prst="rect">
              <a:avLst/>
            </a:prstGeom>
            <a:noFill/>
          </p:spPr>
          <p:txBody>
            <a:bodyPr wrap="square" rtlCol="0">
              <a:spAutoFit/>
            </a:bodyPr>
            <a:lstStyle/>
            <a:p>
              <a:r>
                <a:rPr lang="en-US" sz="1600" b="1" dirty="0"/>
                <a:t>Year</a:t>
              </a:r>
            </a:p>
          </p:txBody>
        </p:sp>
        <p:sp>
          <p:nvSpPr>
            <p:cNvPr id="15" name="TextBox 14"/>
            <p:cNvSpPr txBox="1"/>
            <p:nvPr/>
          </p:nvSpPr>
          <p:spPr>
            <a:xfrm>
              <a:off x="6920192" y="1245576"/>
              <a:ext cx="3195801" cy="304050"/>
            </a:xfrm>
            <a:prstGeom prst="rect">
              <a:avLst/>
            </a:prstGeom>
            <a:noFill/>
          </p:spPr>
          <p:txBody>
            <a:bodyPr wrap="square" rtlCol="0">
              <a:spAutoFit/>
            </a:bodyPr>
            <a:lstStyle/>
            <a:p>
              <a:r>
                <a:rPr lang="en-US" b="1" dirty="0"/>
                <a:t>Production Volume by Year</a:t>
              </a:r>
            </a:p>
          </p:txBody>
        </p:sp>
      </p:grpSp>
    </p:spTree>
    <p:extLst>
      <p:ext uri="{BB962C8B-B14F-4D97-AF65-F5344CB8AC3E}">
        <p14:creationId xmlns:p14="http://schemas.microsoft.com/office/powerpoint/2010/main" val="9707075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60839" y="0"/>
            <a:ext cx="4277133" cy="646331"/>
          </a:xfrm>
          <a:prstGeom prst="rect">
            <a:avLst/>
          </a:prstGeom>
          <a:noFill/>
        </p:spPr>
        <p:txBody>
          <a:bodyPr wrap="none" lIns="91440" tIns="45720" rIns="91440" bIns="45720">
            <a:spAutoFit/>
          </a:bodyPr>
          <a:lstStyle/>
          <a:p>
            <a:pPr algn="ctr"/>
            <a:r>
              <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rPr>
              <a:t>Detecting Outliers</a:t>
            </a:r>
          </a:p>
        </p:txBody>
      </p:sp>
      <p:grpSp>
        <p:nvGrpSpPr>
          <p:cNvPr id="3" name="Group 2"/>
          <p:cNvGrpSpPr/>
          <p:nvPr/>
        </p:nvGrpSpPr>
        <p:grpSpPr>
          <a:xfrm>
            <a:off x="0" y="1183844"/>
            <a:ext cx="5875867" cy="4594807"/>
            <a:chOff x="6147956" y="756003"/>
            <a:chExt cx="5831564" cy="3967246"/>
          </a:xfrm>
        </p:grpSpPr>
        <p:pic>
          <p:nvPicPr>
            <p:cNvPr id="4" name="Picture 3"/>
            <p:cNvPicPr>
              <a:picLocks noChangeAspect="1"/>
            </p:cNvPicPr>
            <p:nvPr/>
          </p:nvPicPr>
          <p:blipFill>
            <a:blip r:embed="rId3"/>
            <a:stretch>
              <a:fillRect/>
            </a:stretch>
          </p:blipFill>
          <p:spPr>
            <a:xfrm>
              <a:off x="6596055" y="1189829"/>
              <a:ext cx="5383465" cy="3215402"/>
            </a:xfrm>
            <a:prstGeom prst="rect">
              <a:avLst/>
            </a:prstGeom>
          </p:spPr>
        </p:pic>
        <p:sp>
          <p:nvSpPr>
            <p:cNvPr id="5" name="TextBox 4"/>
            <p:cNvSpPr txBox="1"/>
            <p:nvPr/>
          </p:nvSpPr>
          <p:spPr>
            <a:xfrm>
              <a:off x="7394712" y="756003"/>
              <a:ext cx="3404484" cy="292314"/>
            </a:xfrm>
            <a:prstGeom prst="rect">
              <a:avLst/>
            </a:prstGeom>
            <a:noFill/>
          </p:spPr>
          <p:txBody>
            <a:bodyPr wrap="square" rtlCol="0">
              <a:spAutoFit/>
            </a:bodyPr>
            <a:lstStyle/>
            <a:p>
              <a:r>
                <a:rPr lang="en-US" sz="1600" b="1" dirty="0"/>
                <a:t>Box Plot of Liquid Vs Prod Zone</a:t>
              </a:r>
            </a:p>
          </p:txBody>
        </p:sp>
        <p:sp>
          <p:nvSpPr>
            <p:cNvPr id="6" name="TextBox 5"/>
            <p:cNvSpPr txBox="1"/>
            <p:nvPr/>
          </p:nvSpPr>
          <p:spPr>
            <a:xfrm rot="16200000">
              <a:off x="5689080" y="2362860"/>
              <a:ext cx="1256306" cy="338554"/>
            </a:xfrm>
            <a:prstGeom prst="rect">
              <a:avLst/>
            </a:prstGeom>
            <a:noFill/>
          </p:spPr>
          <p:txBody>
            <a:bodyPr wrap="square" rtlCol="0">
              <a:spAutoFit/>
            </a:bodyPr>
            <a:lstStyle/>
            <a:p>
              <a:r>
                <a:rPr lang="en-US" sz="1600" b="1" dirty="0" err="1"/>
                <a:t>Avg</a:t>
              </a:r>
              <a:r>
                <a:rPr lang="en-US" sz="1600" b="1" dirty="0"/>
                <a:t>(Liquid)</a:t>
              </a:r>
            </a:p>
          </p:txBody>
        </p:sp>
        <p:sp>
          <p:nvSpPr>
            <p:cNvPr id="7" name="TextBox 6"/>
            <p:cNvSpPr txBox="1"/>
            <p:nvPr/>
          </p:nvSpPr>
          <p:spPr>
            <a:xfrm>
              <a:off x="8468801" y="4430935"/>
              <a:ext cx="1256306" cy="292314"/>
            </a:xfrm>
            <a:prstGeom prst="rect">
              <a:avLst/>
            </a:prstGeom>
            <a:noFill/>
          </p:spPr>
          <p:txBody>
            <a:bodyPr wrap="square" rtlCol="0">
              <a:spAutoFit/>
            </a:bodyPr>
            <a:lstStyle/>
            <a:p>
              <a:r>
                <a:rPr lang="en-US" sz="1600" b="1" dirty="0"/>
                <a:t>Prod Zone</a:t>
              </a:r>
            </a:p>
          </p:txBody>
        </p:sp>
      </p:grpSp>
      <p:grpSp>
        <p:nvGrpSpPr>
          <p:cNvPr id="9" name="Group 8"/>
          <p:cNvGrpSpPr/>
          <p:nvPr/>
        </p:nvGrpSpPr>
        <p:grpSpPr>
          <a:xfrm>
            <a:off x="5875867" y="1183844"/>
            <a:ext cx="6134673" cy="4588961"/>
            <a:chOff x="262757" y="793953"/>
            <a:chExt cx="5724575" cy="3905670"/>
          </a:xfrm>
        </p:grpSpPr>
        <p:pic>
          <p:nvPicPr>
            <p:cNvPr id="10" name="Picture 9"/>
            <p:cNvPicPr>
              <a:picLocks noChangeAspect="1"/>
            </p:cNvPicPr>
            <p:nvPr/>
          </p:nvPicPr>
          <p:blipFill>
            <a:blip r:embed="rId4"/>
            <a:stretch>
              <a:fillRect/>
            </a:stretch>
          </p:blipFill>
          <p:spPr>
            <a:xfrm>
              <a:off x="589994" y="1211929"/>
              <a:ext cx="5397338" cy="3095913"/>
            </a:xfrm>
            <a:prstGeom prst="rect">
              <a:avLst/>
            </a:prstGeom>
          </p:spPr>
        </p:pic>
        <p:sp>
          <p:nvSpPr>
            <p:cNvPr id="11" name="TextBox 10"/>
            <p:cNvSpPr txBox="1"/>
            <p:nvPr/>
          </p:nvSpPr>
          <p:spPr>
            <a:xfrm rot="16200000">
              <a:off x="-207435" y="2301288"/>
              <a:ext cx="1256306" cy="315922"/>
            </a:xfrm>
            <a:prstGeom prst="rect">
              <a:avLst/>
            </a:prstGeom>
            <a:noFill/>
          </p:spPr>
          <p:txBody>
            <a:bodyPr wrap="square" rtlCol="0">
              <a:spAutoFit/>
            </a:bodyPr>
            <a:lstStyle/>
            <a:p>
              <a:r>
                <a:rPr lang="en-US" sz="1600" b="1" dirty="0"/>
                <a:t>Liquid</a:t>
              </a:r>
            </a:p>
          </p:txBody>
        </p:sp>
        <p:sp>
          <p:nvSpPr>
            <p:cNvPr id="12" name="TextBox 11"/>
            <p:cNvSpPr txBox="1"/>
            <p:nvPr/>
          </p:nvSpPr>
          <p:spPr>
            <a:xfrm>
              <a:off x="2641052" y="4411479"/>
              <a:ext cx="1372863" cy="288144"/>
            </a:xfrm>
            <a:prstGeom prst="rect">
              <a:avLst/>
            </a:prstGeom>
            <a:noFill/>
          </p:spPr>
          <p:txBody>
            <a:bodyPr wrap="square" rtlCol="0">
              <a:spAutoFit/>
            </a:bodyPr>
            <a:lstStyle/>
            <a:p>
              <a:r>
                <a:rPr lang="en-US" sz="1600" b="1" dirty="0"/>
                <a:t>Outliers</a:t>
              </a:r>
            </a:p>
          </p:txBody>
        </p:sp>
        <p:sp>
          <p:nvSpPr>
            <p:cNvPr id="13" name="TextBox 12"/>
            <p:cNvSpPr txBox="1"/>
            <p:nvPr/>
          </p:nvSpPr>
          <p:spPr>
            <a:xfrm>
              <a:off x="2120816" y="793953"/>
              <a:ext cx="2335695" cy="314339"/>
            </a:xfrm>
            <a:prstGeom prst="rect">
              <a:avLst/>
            </a:prstGeom>
            <a:noFill/>
          </p:spPr>
          <p:txBody>
            <a:bodyPr wrap="square" rtlCol="0">
              <a:spAutoFit/>
            </a:bodyPr>
            <a:lstStyle/>
            <a:p>
              <a:r>
                <a:rPr lang="en-US" b="1" dirty="0"/>
                <a:t>Detecting outliers </a:t>
              </a:r>
            </a:p>
          </p:txBody>
        </p:sp>
      </p:grpSp>
      <p:sp>
        <p:nvSpPr>
          <p:cNvPr id="2" name="Oval 1"/>
          <p:cNvSpPr/>
          <p:nvPr/>
        </p:nvSpPr>
        <p:spPr>
          <a:xfrm>
            <a:off x="2456597" y="2059911"/>
            <a:ext cx="382137" cy="23619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3020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37595" y="0"/>
            <a:ext cx="4323621" cy="646331"/>
          </a:xfrm>
          <a:prstGeom prst="rect">
            <a:avLst/>
          </a:prstGeom>
          <a:noFill/>
        </p:spPr>
        <p:txBody>
          <a:bodyPr wrap="none" lIns="91440" tIns="45720" rIns="91440" bIns="45720">
            <a:spAutoFit/>
          </a:bodyPr>
          <a:lstStyle/>
          <a:p>
            <a:pPr algn="ctr"/>
            <a:r>
              <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rPr>
              <a:t>Outlier Treatments</a:t>
            </a:r>
          </a:p>
        </p:txBody>
      </p:sp>
      <p:sp>
        <p:nvSpPr>
          <p:cNvPr id="2" name="TextBox 1"/>
          <p:cNvSpPr txBox="1"/>
          <p:nvPr/>
        </p:nvSpPr>
        <p:spPr>
          <a:xfrm>
            <a:off x="96986" y="646331"/>
            <a:ext cx="12095014" cy="923330"/>
          </a:xfrm>
          <a:prstGeom prst="rect">
            <a:avLst/>
          </a:prstGeom>
          <a:noFill/>
        </p:spPr>
        <p:txBody>
          <a:bodyPr wrap="square" rtlCol="0">
            <a:spAutoFit/>
          </a:bodyPr>
          <a:lstStyle/>
          <a:p>
            <a:r>
              <a:rPr lang="en-US" b="1" dirty="0"/>
              <a:t>Univariate approach</a:t>
            </a:r>
            <a:br>
              <a:rPr lang="en-US" b="1" dirty="0"/>
            </a:br>
            <a:r>
              <a:rPr lang="en-US" b="1" dirty="0"/>
              <a:t>For a given continuous variable, outliers are those observations that lie outside 1.5 * IQR, where IQR, the ‘Inter Quartile Range’ is the difference between 75th and 25th quartiles. </a:t>
            </a:r>
          </a:p>
        </p:txBody>
      </p:sp>
      <p:grpSp>
        <p:nvGrpSpPr>
          <p:cNvPr id="4" name="Group 3"/>
          <p:cNvGrpSpPr/>
          <p:nvPr/>
        </p:nvGrpSpPr>
        <p:grpSpPr>
          <a:xfrm>
            <a:off x="22439" y="2150225"/>
            <a:ext cx="6169408" cy="4438727"/>
            <a:chOff x="146333" y="3006514"/>
            <a:chExt cx="5447303" cy="3418063"/>
          </a:xfrm>
        </p:grpSpPr>
        <p:pic>
          <p:nvPicPr>
            <p:cNvPr id="5" name="Picture 4"/>
            <p:cNvPicPr>
              <a:picLocks noChangeAspect="1"/>
            </p:cNvPicPr>
            <p:nvPr/>
          </p:nvPicPr>
          <p:blipFill>
            <a:blip r:embed="rId3"/>
            <a:stretch>
              <a:fillRect/>
            </a:stretch>
          </p:blipFill>
          <p:spPr>
            <a:xfrm>
              <a:off x="465074" y="3397572"/>
              <a:ext cx="5128562" cy="2766300"/>
            </a:xfrm>
            <a:prstGeom prst="rect">
              <a:avLst/>
            </a:prstGeom>
          </p:spPr>
        </p:pic>
        <p:sp>
          <p:nvSpPr>
            <p:cNvPr id="6" name="TextBox 5"/>
            <p:cNvSpPr txBox="1"/>
            <p:nvPr/>
          </p:nvSpPr>
          <p:spPr>
            <a:xfrm rot="16200000">
              <a:off x="-332356" y="4512297"/>
              <a:ext cx="1256306" cy="298928"/>
            </a:xfrm>
            <a:prstGeom prst="rect">
              <a:avLst/>
            </a:prstGeom>
            <a:noFill/>
          </p:spPr>
          <p:txBody>
            <a:bodyPr wrap="square" rtlCol="0">
              <a:spAutoFit/>
            </a:bodyPr>
            <a:lstStyle/>
            <a:p>
              <a:r>
                <a:rPr lang="en-US" sz="1600" b="1" dirty="0" err="1"/>
                <a:t>Avg</a:t>
              </a:r>
              <a:r>
                <a:rPr lang="en-US" sz="1600" b="1" dirty="0"/>
                <a:t>(Liquid)</a:t>
              </a:r>
            </a:p>
          </p:txBody>
        </p:sp>
        <p:sp>
          <p:nvSpPr>
            <p:cNvPr id="7" name="TextBox 6"/>
            <p:cNvSpPr txBox="1"/>
            <p:nvPr/>
          </p:nvSpPr>
          <p:spPr>
            <a:xfrm>
              <a:off x="1939456" y="6163872"/>
              <a:ext cx="1256306" cy="260705"/>
            </a:xfrm>
            <a:prstGeom prst="rect">
              <a:avLst/>
            </a:prstGeom>
            <a:noFill/>
          </p:spPr>
          <p:txBody>
            <a:bodyPr wrap="square" rtlCol="0">
              <a:spAutoFit/>
            </a:bodyPr>
            <a:lstStyle/>
            <a:p>
              <a:r>
                <a:rPr lang="en-US" sz="1600" b="1" dirty="0"/>
                <a:t>Prod Zone</a:t>
              </a:r>
            </a:p>
          </p:txBody>
        </p:sp>
        <p:sp>
          <p:nvSpPr>
            <p:cNvPr id="9" name="TextBox 8"/>
            <p:cNvSpPr txBox="1"/>
            <p:nvPr/>
          </p:nvSpPr>
          <p:spPr>
            <a:xfrm>
              <a:off x="1327112" y="3006514"/>
              <a:ext cx="3404484" cy="260705"/>
            </a:xfrm>
            <a:prstGeom prst="rect">
              <a:avLst/>
            </a:prstGeom>
            <a:noFill/>
          </p:spPr>
          <p:txBody>
            <a:bodyPr wrap="square" rtlCol="0">
              <a:spAutoFit/>
            </a:bodyPr>
            <a:lstStyle/>
            <a:p>
              <a:r>
                <a:rPr lang="en-US" sz="1600" b="1" dirty="0"/>
                <a:t>Bar Chart of Liquid Vs Prod Zone</a:t>
              </a:r>
            </a:p>
          </p:txBody>
        </p:sp>
      </p:grpSp>
      <p:grpSp>
        <p:nvGrpSpPr>
          <p:cNvPr id="12" name="Group 11"/>
          <p:cNvGrpSpPr/>
          <p:nvPr/>
        </p:nvGrpSpPr>
        <p:grpSpPr>
          <a:xfrm>
            <a:off x="6321934" y="2149745"/>
            <a:ext cx="5739979" cy="4345800"/>
            <a:chOff x="210630" y="839187"/>
            <a:chExt cx="5739979" cy="3406070"/>
          </a:xfrm>
        </p:grpSpPr>
        <p:pic>
          <p:nvPicPr>
            <p:cNvPr id="13" name="Picture 12"/>
            <p:cNvPicPr>
              <a:picLocks noChangeAspect="1"/>
            </p:cNvPicPr>
            <p:nvPr/>
          </p:nvPicPr>
          <p:blipFill>
            <a:blip r:embed="rId4"/>
            <a:stretch>
              <a:fillRect/>
            </a:stretch>
          </p:blipFill>
          <p:spPr>
            <a:xfrm>
              <a:off x="549183" y="1237582"/>
              <a:ext cx="5401426" cy="2644369"/>
            </a:xfrm>
            <a:prstGeom prst="rect">
              <a:avLst/>
            </a:prstGeom>
          </p:spPr>
        </p:pic>
        <p:sp>
          <p:nvSpPr>
            <p:cNvPr id="14" name="TextBox 13"/>
            <p:cNvSpPr txBox="1"/>
            <p:nvPr/>
          </p:nvSpPr>
          <p:spPr>
            <a:xfrm>
              <a:off x="1547654" y="839187"/>
              <a:ext cx="3404484" cy="265346"/>
            </a:xfrm>
            <a:prstGeom prst="rect">
              <a:avLst/>
            </a:prstGeom>
            <a:noFill/>
          </p:spPr>
          <p:txBody>
            <a:bodyPr wrap="square" rtlCol="0">
              <a:spAutoFit/>
            </a:bodyPr>
            <a:lstStyle/>
            <a:p>
              <a:r>
                <a:rPr lang="en-US" sz="1600" b="1" dirty="0"/>
                <a:t>Box Plot of Liquid Vs Prod Zone</a:t>
              </a:r>
            </a:p>
          </p:txBody>
        </p:sp>
        <p:sp>
          <p:nvSpPr>
            <p:cNvPr id="15" name="TextBox 14"/>
            <p:cNvSpPr txBox="1"/>
            <p:nvPr/>
          </p:nvSpPr>
          <p:spPr>
            <a:xfrm rot="16200000">
              <a:off x="-248246" y="2207577"/>
              <a:ext cx="1256306" cy="338554"/>
            </a:xfrm>
            <a:prstGeom prst="rect">
              <a:avLst/>
            </a:prstGeom>
            <a:noFill/>
          </p:spPr>
          <p:txBody>
            <a:bodyPr wrap="square" rtlCol="0">
              <a:spAutoFit/>
            </a:bodyPr>
            <a:lstStyle/>
            <a:p>
              <a:r>
                <a:rPr lang="en-US" sz="1600" b="1" dirty="0" err="1"/>
                <a:t>Avg</a:t>
              </a:r>
              <a:r>
                <a:rPr lang="en-US" sz="1600" b="1" dirty="0"/>
                <a:t>(Liquid)</a:t>
              </a:r>
            </a:p>
          </p:txBody>
        </p:sp>
        <p:sp>
          <p:nvSpPr>
            <p:cNvPr id="16" name="TextBox 15"/>
            <p:cNvSpPr txBox="1"/>
            <p:nvPr/>
          </p:nvSpPr>
          <p:spPr>
            <a:xfrm>
              <a:off x="2621743" y="3979911"/>
              <a:ext cx="1256306" cy="265346"/>
            </a:xfrm>
            <a:prstGeom prst="rect">
              <a:avLst/>
            </a:prstGeom>
            <a:noFill/>
          </p:spPr>
          <p:txBody>
            <a:bodyPr wrap="square" rtlCol="0">
              <a:spAutoFit/>
            </a:bodyPr>
            <a:lstStyle/>
            <a:p>
              <a:r>
                <a:rPr lang="en-US" sz="1600" b="1" dirty="0"/>
                <a:t>Prod Zone</a:t>
              </a:r>
            </a:p>
          </p:txBody>
        </p:sp>
      </p:grpSp>
    </p:spTree>
    <p:extLst>
      <p:ext uri="{BB962C8B-B14F-4D97-AF65-F5344CB8AC3E}">
        <p14:creationId xmlns:p14="http://schemas.microsoft.com/office/powerpoint/2010/main" val="39052878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274720" y="1521461"/>
            <a:ext cx="3145413"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Ranking </a:t>
            </a:r>
          </a:p>
        </p:txBody>
      </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52" y="275053"/>
            <a:ext cx="7611640" cy="3936604"/>
          </a:xfrm>
          <a:prstGeom prst="rect">
            <a:avLst/>
          </a:prstGeom>
        </p:spPr>
      </p:pic>
      <p:pic>
        <p:nvPicPr>
          <p:cNvPr id="15" name="Picture 1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52" y="4230318"/>
            <a:ext cx="7611640" cy="2386925"/>
          </a:xfrm>
          <a:prstGeom prst="rect">
            <a:avLst/>
          </a:prstGeom>
        </p:spPr>
      </p:pic>
      <p:sp>
        <p:nvSpPr>
          <p:cNvPr id="16" name="TextBox 15"/>
          <p:cNvSpPr txBox="1"/>
          <p:nvPr/>
        </p:nvSpPr>
        <p:spPr>
          <a:xfrm>
            <a:off x="8274720" y="3505804"/>
            <a:ext cx="3917280" cy="923330"/>
          </a:xfrm>
          <a:prstGeom prst="rect">
            <a:avLst/>
          </a:prstGeom>
          <a:noFill/>
        </p:spPr>
        <p:txBody>
          <a:bodyPr wrap="square" rtlCol="0">
            <a:spAutoFit/>
          </a:bodyPr>
          <a:lstStyle/>
          <a:p>
            <a:r>
              <a:rPr lang="en-US" b="1" dirty="0"/>
              <a:t>We Rank the dataset based on county name, field name and production zone</a:t>
            </a:r>
          </a:p>
        </p:txBody>
      </p:sp>
    </p:spTree>
    <p:extLst>
      <p:ext uri="{BB962C8B-B14F-4D97-AF65-F5344CB8AC3E}">
        <p14:creationId xmlns:p14="http://schemas.microsoft.com/office/powerpoint/2010/main" val="14135176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7753" y="120878"/>
            <a:ext cx="6462026" cy="584775"/>
          </a:xfrm>
          <a:prstGeom prst="rect">
            <a:avLst/>
          </a:prstGeom>
          <a:noFill/>
        </p:spPr>
        <p:txBody>
          <a:bodyPr wrap="none" lIns="91440" tIns="45720" rIns="91440" bIns="45720">
            <a:spAutoFit/>
          </a:bodyPr>
          <a:lstStyle/>
          <a:p>
            <a:pPr marL="457200" indent="-457200" algn="ctr">
              <a:buFont typeface="Wingdings" panose="05000000000000000000" pitchFamily="2" charset="2"/>
              <a:buChar char="v"/>
            </a:pPr>
            <a:r>
              <a:rPr lang="en-US" sz="3200" b="1" spc="50" dirty="0">
                <a:ln w="9525" cmpd="sng">
                  <a:solidFill>
                    <a:schemeClr val="accent1"/>
                  </a:solidFill>
                  <a:prstDash val="solid"/>
                </a:ln>
                <a:solidFill>
                  <a:srgbClr val="70AD47">
                    <a:tint val="1000"/>
                  </a:srgbClr>
                </a:solidFill>
                <a:effectLst>
                  <a:glow rad="38100">
                    <a:schemeClr val="accent1">
                      <a:alpha val="40000"/>
                    </a:schemeClr>
                  </a:glow>
                </a:effectLst>
              </a:rPr>
              <a:t>Rank Feature By Importance</a:t>
            </a:r>
            <a:endParaRPr lang="en-US" sz="3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6770" y="3507424"/>
            <a:ext cx="5746017" cy="3121976"/>
          </a:xfrm>
          <a:prstGeom prst="rect">
            <a:avLst/>
          </a:prstGeom>
          <a:ln>
            <a:solidFill>
              <a:srgbClr val="002060"/>
            </a:solidFill>
          </a:ln>
        </p:spPr>
      </p:pic>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79" y="812333"/>
            <a:ext cx="5980510" cy="3752302"/>
          </a:xfrm>
          <a:prstGeom prst="rect">
            <a:avLst/>
          </a:prstGeom>
        </p:spPr>
      </p:pic>
      <p:sp>
        <p:nvSpPr>
          <p:cNvPr id="12" name="TextBox 11"/>
          <p:cNvSpPr txBox="1"/>
          <p:nvPr/>
        </p:nvSpPr>
        <p:spPr>
          <a:xfrm>
            <a:off x="6787486" y="1275541"/>
            <a:ext cx="5404514" cy="830997"/>
          </a:xfrm>
          <a:prstGeom prst="rect">
            <a:avLst/>
          </a:prstGeom>
          <a:noFill/>
        </p:spPr>
        <p:txBody>
          <a:bodyPr wrap="square" rtlCol="0">
            <a:spAutoFit/>
          </a:bodyPr>
          <a:lstStyle/>
          <a:p>
            <a:r>
              <a:rPr lang="en-US" sz="2400" b="1" dirty="0"/>
              <a:t>How important each variables are to the predictor variable. </a:t>
            </a:r>
          </a:p>
        </p:txBody>
      </p:sp>
    </p:spTree>
    <p:extLst>
      <p:ext uri="{BB962C8B-B14F-4D97-AF65-F5344CB8AC3E}">
        <p14:creationId xmlns:p14="http://schemas.microsoft.com/office/powerpoint/2010/main" val="11589113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5252</TotalTime>
  <Words>938</Words>
  <Application>Microsoft Office PowerPoint</Application>
  <PresentationFormat>Widescreen</PresentationFormat>
  <Paragraphs>97</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Century Gothic</vt:lpstr>
      <vt:lpstr>Wingdings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Salami</dc:creator>
  <cp:lastModifiedBy>Rebecca Salami</cp:lastModifiedBy>
  <cp:revision>65</cp:revision>
  <dcterms:created xsi:type="dcterms:W3CDTF">2017-06-02T11:34:08Z</dcterms:created>
  <dcterms:modified xsi:type="dcterms:W3CDTF">2017-06-30T14:43:17Z</dcterms:modified>
</cp:coreProperties>
</file>