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1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CB692-0BFC-4FAA-99CD-E0406F851A6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240B-E5EA-4E1F-A576-0DF1615C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9020" y="55752"/>
            <a:ext cx="4248647" cy="310101"/>
          </a:xfrm>
        </p:spPr>
        <p:txBody>
          <a:bodyPr>
            <a:noAutofit/>
          </a:bodyPr>
          <a:lstStyle/>
          <a:p>
            <a:r>
              <a:rPr lang="en-US" sz="2400" dirty="0"/>
              <a:t>Overview of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718" y="268010"/>
            <a:ext cx="488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47,290 row with 53 columns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20718" y="924233"/>
            <a:ext cx="5325852" cy="3538137"/>
            <a:chOff x="420718" y="924233"/>
            <a:chExt cx="5325852" cy="35381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271" y="1307584"/>
              <a:ext cx="4987299" cy="288275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-38158" y="2234314"/>
              <a:ext cx="1256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Avg</a:t>
              </a:r>
              <a:r>
                <a:rPr lang="en-US" sz="1600" dirty="0"/>
                <a:t>(Liquid)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54141" y="4123816"/>
              <a:ext cx="1256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Prod Zone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8633" y="924233"/>
              <a:ext cx="3404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Bar Chart of Liquid Vs Prod Zone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5261" y="1032179"/>
            <a:ext cx="5639410" cy="3980644"/>
            <a:chOff x="5745261" y="1032179"/>
            <a:chExt cx="5639410" cy="39806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2585" y="1670914"/>
              <a:ext cx="5342086" cy="300335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5286385" y="2814759"/>
              <a:ext cx="1256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Avg</a:t>
              </a:r>
              <a:r>
                <a:rPr lang="en-US" sz="1600" dirty="0"/>
                <a:t>(Liquid)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95853" y="4674269"/>
              <a:ext cx="835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Year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06940" y="1032179"/>
              <a:ext cx="3195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Production Volume by 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2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9020" y="55752"/>
            <a:ext cx="4248647" cy="310101"/>
          </a:xfrm>
        </p:spPr>
        <p:txBody>
          <a:bodyPr>
            <a:noAutofit/>
          </a:bodyPr>
          <a:lstStyle/>
          <a:p>
            <a:r>
              <a:rPr lang="en-US" sz="2400" dirty="0"/>
              <a:t>Overview of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718" y="268010"/>
            <a:ext cx="488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47,290 row with 53 columns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2819" y="393445"/>
            <a:ext cx="233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Identifying outliers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70666" y="966460"/>
            <a:ext cx="5735892" cy="3948992"/>
            <a:chOff x="251441" y="696573"/>
            <a:chExt cx="5735892" cy="3948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693" y="1278163"/>
              <a:ext cx="5680640" cy="309591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16200000">
              <a:off x="-207435" y="2289973"/>
              <a:ext cx="1256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Liquid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43993" y="4307011"/>
              <a:ext cx="835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Outliers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1514" y="696573"/>
              <a:ext cx="233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Detecting outliers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0716" y="1070196"/>
            <a:ext cx="5516607" cy="4014533"/>
            <a:chOff x="6147956" y="754956"/>
            <a:chExt cx="5516607" cy="401453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1098" y="1239160"/>
              <a:ext cx="5383465" cy="321540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766560" y="754956"/>
              <a:ext cx="3404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Box Plot of Liquid Vs Prod Zone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689080" y="2362860"/>
              <a:ext cx="1256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Avg</a:t>
              </a:r>
              <a:r>
                <a:rPr lang="en-US" sz="1600" dirty="0"/>
                <a:t>(Liquid)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1482" y="4430935"/>
              <a:ext cx="1256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Prod Zone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40716" y="5238259"/>
            <a:ext cx="584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left plot shows the production volume by production zone and identify the median and outliers by area.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0616" y="5060743"/>
            <a:ext cx="584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right plot shows the production volume by the number of available outliers based on upper, lower or no outliers.</a:t>
            </a:r>
          </a:p>
        </p:txBody>
      </p:sp>
    </p:spTree>
    <p:extLst>
      <p:ext uri="{BB962C8B-B14F-4D97-AF65-F5344CB8AC3E}">
        <p14:creationId xmlns:p14="http://schemas.microsoft.com/office/powerpoint/2010/main" val="37759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1381" y="318051"/>
            <a:ext cx="4248647" cy="310101"/>
          </a:xfrm>
        </p:spPr>
        <p:txBody>
          <a:bodyPr>
            <a:noAutofit/>
          </a:bodyPr>
          <a:lstStyle/>
          <a:p>
            <a:r>
              <a:rPr lang="en-US" sz="2400" dirty="0"/>
              <a:t>Effect of Outlier on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593" y="723568"/>
            <a:ext cx="111238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Outliers in data can distort predictions and affect the accuracy, if you don’t detect and handle them appropriately especially in regression models.</a:t>
            </a:r>
          </a:p>
          <a:p>
            <a:r>
              <a:rPr lang="en-US" sz="1200" b="1" dirty="0"/>
              <a:t>Why outliers treatment is important?</a:t>
            </a:r>
          </a:p>
          <a:p>
            <a:r>
              <a:rPr lang="en-US" sz="1200" dirty="0"/>
              <a:t>Because, it can drastically bias/change the fit estimates and predictions. Let me illustrate this using the cars dataset.</a:t>
            </a:r>
          </a:p>
          <a:p>
            <a:r>
              <a:rPr lang="en-US" sz="1200" dirty="0"/>
              <a:t>To better understand the implications of outliers better, I am going to compare the fit of a simple linear regression model on cars dataset with and without outliers. In order to distinguish the effect clearly, I manually introduce extreme values to the original cars dataset. Then, I predict on both the datasets.</a:t>
            </a:r>
          </a:p>
          <a:p>
            <a:r>
              <a:rPr lang="en-US" sz="1200" b="1" dirty="0"/>
              <a:t>Univariate approach</a:t>
            </a:r>
            <a:br>
              <a:rPr lang="en-US" sz="1200" b="1" dirty="0"/>
            </a:br>
            <a:r>
              <a:rPr lang="en-US" sz="1200" dirty="0"/>
              <a:t>For a given continuous variable, outliers are those observations that lie outside 1.5 * IQR, where IQR, the ‘Inter Quartile Range’ is the difference between 75th and 25th quartiles. Look at the points outside the whiskers in below box plot.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0070" y="2530470"/>
            <a:ext cx="4248647" cy="310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After Outlier treatment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6" y="3397572"/>
            <a:ext cx="5197290" cy="276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74" y="3549985"/>
            <a:ext cx="5456393" cy="26138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32356" y="4492484"/>
            <a:ext cx="125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Avg</a:t>
            </a:r>
            <a:r>
              <a:rPr lang="en-US" sz="1600" dirty="0"/>
              <a:t>(Liquid)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9456" y="6163872"/>
            <a:ext cx="125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 Zone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720" y="6097552"/>
            <a:ext cx="835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Year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35309" y="4422247"/>
            <a:ext cx="125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Avg</a:t>
            </a:r>
            <a:r>
              <a:rPr lang="en-US" sz="1600" dirty="0"/>
              <a:t>(Liquid)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074" y="2856724"/>
            <a:ext cx="3404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Bar Chart of Liquid Vs Prod Zone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6369" y="2856724"/>
            <a:ext cx="31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Volume by Year</a:t>
            </a:r>
          </a:p>
        </p:txBody>
      </p:sp>
    </p:spTree>
    <p:extLst>
      <p:ext uri="{BB962C8B-B14F-4D97-AF65-F5344CB8AC3E}">
        <p14:creationId xmlns:p14="http://schemas.microsoft.com/office/powerpoint/2010/main" val="265378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70961" y="335910"/>
            <a:ext cx="4248647" cy="310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After Outlier treatment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5" y="1049292"/>
            <a:ext cx="5570703" cy="2644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62" y="1049292"/>
            <a:ext cx="4359018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9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250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Overview of Data</vt:lpstr>
      <vt:lpstr>Overview of Data</vt:lpstr>
      <vt:lpstr>Effect of Outlier on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Data</dc:title>
  <dc:creator>Salami, Larry (MRO)</dc:creator>
  <cp:lastModifiedBy>Rebecca Salami</cp:lastModifiedBy>
  <cp:revision>7</cp:revision>
  <dcterms:created xsi:type="dcterms:W3CDTF">2017-06-22T16:30:10Z</dcterms:created>
  <dcterms:modified xsi:type="dcterms:W3CDTF">2017-06-23T23:18:42Z</dcterms:modified>
</cp:coreProperties>
</file>