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5"/>
  </p:notesMasterIdLst>
  <p:sldIdLst>
    <p:sldId id="332" r:id="rId3"/>
    <p:sldId id="1347" r:id="rId4"/>
    <p:sldId id="257" r:id="rId5"/>
    <p:sldId id="289" r:id="rId6"/>
    <p:sldId id="297" r:id="rId7"/>
    <p:sldId id="1298" r:id="rId8"/>
    <p:sldId id="1360" r:id="rId9"/>
    <p:sldId id="1403" r:id="rId10"/>
    <p:sldId id="1404" r:id="rId11"/>
    <p:sldId id="1299" r:id="rId12"/>
    <p:sldId id="1349" r:id="rId13"/>
    <p:sldId id="1355" r:id="rId14"/>
    <p:sldId id="1356" r:id="rId15"/>
    <p:sldId id="1357" r:id="rId16"/>
    <p:sldId id="1405" r:id="rId17"/>
    <p:sldId id="1348" r:id="rId18"/>
    <p:sldId id="1359" r:id="rId19"/>
    <p:sldId id="1290" r:id="rId20"/>
    <p:sldId id="1291" r:id="rId21"/>
    <p:sldId id="1097" r:id="rId22"/>
    <p:sldId id="1354" r:id="rId23"/>
    <p:sldId id="1407" r:id="rId24"/>
    <p:sldId id="1408" r:id="rId25"/>
    <p:sldId id="1406" r:id="rId26"/>
    <p:sldId id="1409" r:id="rId27"/>
    <p:sldId id="1113" r:id="rId28"/>
    <p:sldId id="1300" r:id="rId29"/>
    <p:sldId id="1302" r:id="rId30"/>
    <p:sldId id="1292" r:id="rId31"/>
    <p:sldId id="1293" r:id="rId32"/>
    <p:sldId id="1351" r:id="rId33"/>
    <p:sldId id="1410" r:id="rId34"/>
    <p:sldId id="1353" r:id="rId35"/>
    <p:sldId id="1303" r:id="rId36"/>
    <p:sldId id="294" r:id="rId37"/>
    <p:sldId id="1361" r:id="rId38"/>
    <p:sldId id="1362" r:id="rId39"/>
    <p:sldId id="1363" r:id="rId40"/>
    <p:sldId id="1364" r:id="rId41"/>
    <p:sldId id="1365" r:id="rId42"/>
    <p:sldId id="1366" r:id="rId43"/>
    <p:sldId id="1367" r:id="rId44"/>
    <p:sldId id="1368" r:id="rId45"/>
    <p:sldId id="1369" r:id="rId46"/>
    <p:sldId id="1370" r:id="rId47"/>
    <p:sldId id="1371" r:id="rId48"/>
    <p:sldId id="1372" r:id="rId49"/>
    <p:sldId id="1373" r:id="rId50"/>
    <p:sldId id="1374" r:id="rId51"/>
    <p:sldId id="1375" r:id="rId52"/>
    <p:sldId id="1376" r:id="rId53"/>
    <p:sldId id="1377" r:id="rId54"/>
    <p:sldId id="1378" r:id="rId55"/>
    <p:sldId id="1379" r:id="rId56"/>
    <p:sldId id="1380" r:id="rId57"/>
    <p:sldId id="1381" r:id="rId58"/>
    <p:sldId id="1382" r:id="rId59"/>
    <p:sldId id="1383" r:id="rId60"/>
    <p:sldId id="1384" r:id="rId61"/>
    <p:sldId id="1385" r:id="rId62"/>
    <p:sldId id="1386" r:id="rId63"/>
    <p:sldId id="1387" r:id="rId64"/>
    <p:sldId id="1388" r:id="rId65"/>
    <p:sldId id="1389" r:id="rId66"/>
    <p:sldId id="1390" r:id="rId67"/>
    <p:sldId id="1391" r:id="rId68"/>
    <p:sldId id="1392" r:id="rId69"/>
    <p:sldId id="1393" r:id="rId70"/>
    <p:sldId id="1394" r:id="rId71"/>
    <p:sldId id="1395" r:id="rId72"/>
    <p:sldId id="1396" r:id="rId73"/>
    <p:sldId id="1397" r:id="rId74"/>
    <p:sldId id="1398" r:id="rId75"/>
    <p:sldId id="1399" r:id="rId76"/>
    <p:sldId id="1400" r:id="rId77"/>
    <p:sldId id="1401" r:id="rId78"/>
    <p:sldId id="1402" r:id="rId79"/>
    <p:sldId id="305" r:id="rId80"/>
    <p:sldId id="274" r:id="rId81"/>
    <p:sldId id="275" r:id="rId82"/>
    <p:sldId id="276" r:id="rId83"/>
    <p:sldId id="336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2D139-2AF8-4481-8023-032A98C2ED82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55C6B-32C8-44C2-BF67-42C02618A6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1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C939-117F-4AC9-A73E-00EC9F7B01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8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849B-AFC7-45E1-8699-B7AE5157DF9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this slide after the students start their quiz.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Lab</a:t>
            </a:r>
            <a:r>
              <a:rPr lang="en-US" baseline="0" dirty="0"/>
              <a:t> TAs should now go and stand at the back/or move around to invigilate, to ensure no one restarts the quiz.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849B-AFC7-45E1-8699-B7AE5157DF9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C939-117F-4AC9-A73E-00EC9F7B01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C939-117F-4AC9-A73E-00EC9F7B01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C939-117F-4AC9-A73E-00EC9F7B019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C939-117F-4AC9-A73E-00EC9F7B019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O(N</a:t>
            </a:r>
            <a:r>
              <a:rPr lang="en-US" baseline="0" dirty="0"/>
              <a:t> log N) – it takes O(N) to loop through the entire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C939-117F-4AC9-A73E-00EC9F7B01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O(N</a:t>
            </a:r>
            <a:r>
              <a:rPr lang="en-US" baseline="0" dirty="0"/>
              <a:t> log N) – it takes O(N) to loop through the entire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C939-117F-4AC9-A73E-00EC9F7B019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6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O(N</a:t>
            </a:r>
            <a:r>
              <a:rPr lang="en-US" baseline="0" dirty="0"/>
              <a:t> log N) – it takes O(N) to loop through the entire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C939-117F-4AC9-A73E-00EC9F7B019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TAs</a:t>
            </a:r>
            <a:r>
              <a:rPr lang="en-US" baseline="0" dirty="0"/>
              <a:t> tell them not to press enter on the link yet on this slide. Just do step 1 to 2.</a:t>
            </a:r>
          </a:p>
          <a:p>
            <a:endParaRPr lang="en-US" baseline="0" dirty="0"/>
          </a:p>
          <a:p>
            <a:r>
              <a:rPr lang="en-US" dirty="0"/>
              <a:t>Lab TAs</a:t>
            </a:r>
            <a:r>
              <a:rPr lang="en-US" baseline="0" dirty="0"/>
              <a:t> </a:t>
            </a:r>
            <a:r>
              <a:rPr lang="en-US" baseline="0" dirty="0" err="1"/>
              <a:t>pls</a:t>
            </a:r>
            <a:r>
              <a:rPr lang="en-US" baseline="0" dirty="0"/>
              <a:t> wait for 1-2 minutes then ask if everyone has done the above. If all yes then move to the next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849B-AFC7-45E1-8699-B7AE5157DF9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993C-E33C-43C0-8EA1-6C00B60B3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47EDF-1D13-445E-A14C-43E3A29D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4BA3-DC3A-406D-9D3F-F01C5AC0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A75E-ACFD-4291-964B-A1119A98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30B12-9C1D-4BD2-8689-B77EE0D8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9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49A-81A3-4CF2-9EAD-79D812F2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7C421-6886-4A3E-A76B-F62D62E04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7D1A5-8814-40F5-9D98-8F0E137A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3440-678D-43EB-A5CA-64C9E0DA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3D4D-C3ED-4CEB-ACA8-20651919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10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D232C-BDB0-4AC5-8C05-F5B56FF48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F57B-D82D-4F1F-95E1-6F811D4CF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B65A-7E33-466D-99DD-23EFF942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C0BF-4C0A-4DF9-9CF3-EF604C21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39B2-EDE9-48BB-97FE-8F6DE1CB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25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5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508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65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45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518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993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1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DB1D-7A83-4076-90B6-DEF2FD1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814A-0D5A-444D-843F-4540C428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1983-695E-467F-AD1E-1D98BAA6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7298-6F53-4D91-876E-672DDE9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8293-C00E-444A-8E29-BEA5A789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561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2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594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5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DCD7-82E4-41C9-A1A0-4112DE40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115A-A481-424C-8E4F-63C84C874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68F0-E360-4CE4-936A-8457861B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FB42-60F8-4FA4-B6F0-752372A6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52DB-87C7-4E5D-BC8B-8B0AC184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31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6FA1-B5AA-4A4E-8CFB-2F6B2CAC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1335-4DE3-4903-A184-5CE8EA374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E5B61-DCF2-4A77-A89C-6A3EC2A2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CC235-0637-4B6A-BB64-298BC531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8C573-C99E-4B40-9083-F1E84B50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C651D-C3ED-4EDC-9490-FDF17431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6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32C-485A-4083-A59A-EA0C0EC6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65DF-29B3-4A84-BC2F-DF5E170C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0A986-6AF8-4C8E-82CA-BB20A2A2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5E877-1354-4B6D-9DA8-237122502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458E0-E41F-4C9A-9113-BBC7E8D0C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CD0BA-668B-41E8-9BE3-7947427B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7FA25-2FFD-4D31-B9D7-E63F0B0B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D3240-E3EC-46A0-BC31-9BDED13B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4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21E-1B02-4EC3-BCDA-4744A1C1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37AEB-918E-4A21-B122-CA7984F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EBA69-103E-4126-B98E-C88E7022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F1EF7-0458-49F0-B8CA-A9F0189E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40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DAE73-C410-4174-B209-66A4EE8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B4ADF-0B12-419D-B42F-236DB4C5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5CF34-3A4D-4058-9B00-50145D67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1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0C0D-0CB9-4CD8-AAF9-656D7EAD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883E-52D8-43EC-A7A1-0420712D6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81585-94E5-46EF-BB30-AE5A6E87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CDAF5-13E8-444C-9FF6-872F3E88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3B30E-3193-47D1-912D-2D603BBF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309E-A9DD-4FC9-AC9A-6BC3EDE9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7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207B-975A-4538-A2DF-ADB4495B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8CAAA-4F83-48B9-A81F-3E2C40390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2334-5EAC-42B4-A1A3-B19FAA4A6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E4923-CAE6-4143-874B-32CF3533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FCA7-9F41-450B-BFD4-19901FAD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B19D-A83D-47AC-83B2-8D4BE497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8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01489-5487-4D58-B498-FBA71FCD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DCC2C-E019-433B-80A7-E6C078D2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1F96-8B8C-4EC5-A264-0BC489B6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57A6-D5C3-48E2-9490-7E81E6827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DCC6-5966-4785-BA95-A92AFFA3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04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125E27-5C85-493F-A3D9-B14B740B41CA}" type="datetimeFigureOut">
              <a:rPr lang="en-SG" smtClean="0"/>
              <a:t>14/3/2019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3D8F35-AE71-4F77-A773-DFAC55755DF6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HashMa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Arrays.html#hashCode(boolean[])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://www.baeldung.com/java-hashco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TreeMap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jpeg"/><Relationship Id="rId5" Type="http://schemas.openxmlformats.org/officeDocument/2006/relationships/hyperlink" Target="https://www.myinstants.com/instant/ooooh-nooo-joseph-joestar/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PriorityQueu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2.jpe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hyperlink" Target="https://www.myinstants.com/search/?name=joseph+joestar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visualgo.net/training?diff=Hard&amp;n=10&amp;tl=15&amp;module=sort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visualgo.net/training?diff=Hard&amp;n=10&amp;tl=15&amp;module=sorting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15680" y="794400"/>
            <a:ext cx="11359200" cy="26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ctr">
              <a:lnSpc>
                <a:spcPct val="100000"/>
              </a:lnSpc>
            </a:pPr>
            <a:r>
              <a:rPr lang="en-US" sz="72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Week 8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15680" y="4221120"/>
            <a:ext cx="11359200" cy="9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6410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</a:t>
            </a:r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915400" cy="45259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PriorityQueue</a:t>
            </a:r>
            <a:r>
              <a:rPr lang="en-US" sz="2000" dirty="0">
                <a:latin typeface="Consolas" panose="020B0609020204030204" pitchFamily="49" charset="0"/>
              </a:rPr>
              <a:t>&lt;Integer&gt; </a:t>
            </a:r>
            <a:r>
              <a:rPr lang="en-US" sz="2000" dirty="0" err="1">
                <a:latin typeface="Consolas" panose="020B0609020204030204" pitchFamily="49" charset="0"/>
              </a:rPr>
              <a:t>pq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= new </a:t>
            </a:r>
            <a:r>
              <a:rPr lang="en-US" sz="2000" dirty="0" err="1">
                <a:latin typeface="Consolas" panose="020B0609020204030204" pitchFamily="49" charset="0"/>
              </a:rPr>
              <a:t>PriorityQueue</a:t>
            </a:r>
            <a:r>
              <a:rPr lang="en-US" sz="2000" dirty="0">
                <a:latin typeface="Consolas" panose="020B0609020204030204" pitchFamily="49" charset="0"/>
              </a:rPr>
              <a:t>&lt;&gt;(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Collections.reverseOrder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/>
              <a:t>Collections.reverseOrder</a:t>
            </a:r>
            <a:r>
              <a:rPr lang="en-US" dirty="0"/>
              <a:t>() is a comparator that will reverse the natural ordering.</a:t>
            </a:r>
          </a:p>
          <a:p>
            <a:r>
              <a:rPr lang="en-US" dirty="0"/>
              <a:t>The priority queue will be sorted from largest to smallest now.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(a, b) -&gt;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-</a:t>
            </a:r>
            <a:r>
              <a:rPr lang="en-US" sz="2400" dirty="0" err="1">
                <a:latin typeface="Consolas" panose="020B0609020204030204" pitchFamily="49" charset="0"/>
              </a:rPr>
              <a:t>a.compareTo</a:t>
            </a:r>
            <a:r>
              <a:rPr lang="en-US" sz="2400" dirty="0">
                <a:latin typeface="Consolas" panose="020B0609020204030204" pitchFamily="49" charset="0"/>
              </a:rPr>
              <a:t>(b);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//Negated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13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2716-3AC8-DB41-88A3-D7A10470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Usage (Java classes)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0D70C-C64C-4158-9757-65AC83F736D0}"/>
              </a:ext>
            </a:extLst>
          </p:cNvPr>
          <p:cNvSpPr txBox="1"/>
          <p:nvPr/>
        </p:nvSpPr>
        <p:spPr>
          <a:xfrm>
            <a:off x="838200" y="1887242"/>
            <a:ext cx="10515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Ascending order. Smallest integer at the top of the heap.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Descending order. Largest integer at the top of the heap.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maxHeap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Collections.reverseOrder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323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5D6B-6C8D-A144-B919-C18F94B7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Usage – Suppose we have the following class: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3EF67-2AB2-4511-BC43-716D08354AA7}"/>
              </a:ext>
            </a:extLst>
          </p:cNvPr>
          <p:cNvSpPr txBox="1"/>
          <p:nvPr/>
        </p:nvSpPr>
        <p:spPr>
          <a:xfrm>
            <a:off x="838200" y="1843700"/>
            <a:ext cx="105156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Comparable&lt;Person&gt; {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String name;</a:t>
            </a:r>
          </a:p>
          <a:p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score;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name,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score) {</a:t>
            </a:r>
          </a:p>
          <a:p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this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.score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>
                <a:solidFill>
                  <a:schemeClr val="accent5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(Person other) {</a:t>
            </a:r>
            <a:endParaRPr lang="en-SG" b="1" i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        // Sort by ascending score.</a:t>
            </a: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        // We can also use "return </a:t>
            </a:r>
            <a:r>
              <a:rPr lang="en-SG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this.score</a:t>
            </a: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 - </a:t>
            </a:r>
            <a:r>
              <a:rPr lang="en-SG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other.score</a:t>
            </a: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Integer.compare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.score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other.score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1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5D6B-6C8D-A144-B919-C18F94B7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Usage – 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EDEA7-EC6D-44B3-B839-BBABBB5E35D3}"/>
              </a:ext>
            </a:extLst>
          </p:cNvPr>
          <p:cNvSpPr txBox="1"/>
          <p:nvPr/>
        </p:nvSpPr>
        <p:spPr>
          <a:xfrm>
            <a:off x="2508069" y="1843700"/>
            <a:ext cx="717586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Person with the lowest score at the top of the heap.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69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65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"Connor"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minHeap.peek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Returns ["Bob", 65]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minHeap.poll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Removes ["Bob", 65]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minHeap.poll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Removes ["Alice", 69]</a:t>
            </a:r>
          </a:p>
        </p:txBody>
      </p:sp>
    </p:spTree>
    <p:extLst>
      <p:ext uri="{BB962C8B-B14F-4D97-AF65-F5344CB8AC3E}">
        <p14:creationId xmlns:p14="http://schemas.microsoft.com/office/powerpoint/2010/main" val="20370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5D6B-6C8D-A144-B919-C18F94B7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latin typeface="Monaco" pitchFamily="2" charset="77"/>
              </a:rPr>
              <a:t> </a:t>
            </a:r>
            <a:r>
              <a:rPr lang="en-US" dirty="0"/>
              <a:t>is written as follows?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88132-3A7B-494A-BD12-5C831F67BBDE}"/>
              </a:ext>
            </a:extLst>
          </p:cNvPr>
          <p:cNvSpPr txBox="1"/>
          <p:nvPr/>
        </p:nvSpPr>
        <p:spPr>
          <a:xfrm>
            <a:off x="446315" y="2379938"/>
            <a:ext cx="6895010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Comparable&lt;Person&gt; {</a:t>
            </a:r>
          </a:p>
          <a:p>
            <a:r>
              <a:rPr lang="en-SG" sz="16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The rest of the "Person" class here.</a:t>
            </a:r>
          </a:p>
          <a:p>
            <a:r>
              <a:rPr lang="en-SG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SG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(Person other) {</a:t>
            </a:r>
          </a:p>
          <a:p>
            <a:r>
              <a:rPr lang="en-SG" sz="1600" b="1" dirty="0">
                <a:solidFill>
                  <a:srgbClr val="AAAAAA"/>
                </a:solidFill>
                <a:latin typeface="Consolas" panose="020B0609020204030204" pitchFamily="49" charset="0"/>
              </a:rPr>
              <a:t>        </a:t>
            </a:r>
            <a:r>
              <a:rPr lang="en-SG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Alternatively, "return </a:t>
            </a:r>
            <a:r>
              <a:rPr lang="en-SG" sz="16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other.score</a:t>
            </a:r>
            <a:r>
              <a:rPr lang="en-SG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 - </a:t>
            </a:r>
            <a:r>
              <a:rPr lang="en-SG" sz="16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this.score</a:t>
            </a:r>
            <a:r>
              <a:rPr lang="en-SG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Integer.compare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other.score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.score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pq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25063C-3035-4659-89FD-30BD8D53238A}"/>
              </a:ext>
            </a:extLst>
          </p:cNvPr>
          <p:cNvSpPr/>
          <p:nvPr/>
        </p:nvSpPr>
        <p:spPr>
          <a:xfrm>
            <a:off x="7530293" y="2227440"/>
            <a:ext cx="4304656" cy="2921095"/>
          </a:xfrm>
          <a:prstGeom prst="roundRect">
            <a:avLst>
              <a:gd name="adj" fmla="val 71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What kind of a heap is </a:t>
            </a:r>
            <a:r>
              <a:rPr kumimoji="0" lang="en-SG" sz="2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pq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sz="2200" b="1" dirty="0" err="1">
                <a:solidFill>
                  <a:sysClr val="windowText" lastClr="000000"/>
                </a:solidFill>
              </a:rPr>
              <a:t>pq</a:t>
            </a:r>
            <a:r>
              <a:rPr lang="en-SG" sz="2200" dirty="0">
                <a:solidFill>
                  <a:sysClr val="windowText" lastClr="000000"/>
                </a:solidFill>
              </a:rPr>
              <a:t> is a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min-heap. The student with the lowest score is on the top of the heap.</a:t>
            </a:r>
          </a:p>
          <a:p>
            <a:pPr marL="342900" lvl="0" indent="-342900" algn="just">
              <a:buFontTx/>
              <a:buAutoNum type="arabicPeriod"/>
              <a:defRPr/>
            </a:pPr>
            <a:r>
              <a:rPr lang="en-SG" sz="2200" b="1" dirty="0" err="1">
                <a:solidFill>
                  <a:sysClr val="windowText" lastClr="000000"/>
                </a:solidFill>
              </a:rPr>
              <a:t>pq</a:t>
            </a:r>
            <a:r>
              <a:rPr lang="en-SG" sz="2200" dirty="0">
                <a:solidFill>
                  <a:sysClr val="windowText" lastClr="000000"/>
                </a:solidFill>
              </a:rPr>
              <a:t> is a max-heap. The student with the highest score is on the top of the heap.</a:t>
            </a:r>
          </a:p>
        </p:txBody>
      </p:sp>
    </p:spTree>
    <p:extLst>
      <p:ext uri="{BB962C8B-B14F-4D97-AF65-F5344CB8AC3E}">
        <p14:creationId xmlns:p14="http://schemas.microsoft.com/office/powerpoint/2010/main" val="34674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5D6B-6C8D-A144-B919-C18F94B7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/>
              <a:t>is written as follows?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88132-3A7B-494A-BD12-5C831F67BBDE}"/>
              </a:ext>
            </a:extLst>
          </p:cNvPr>
          <p:cNvSpPr txBox="1"/>
          <p:nvPr/>
        </p:nvSpPr>
        <p:spPr>
          <a:xfrm>
            <a:off x="446315" y="2379938"/>
            <a:ext cx="6895010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Comparable&lt;Person&gt; {</a:t>
            </a:r>
          </a:p>
          <a:p>
            <a:r>
              <a:rPr lang="en-SG" sz="1600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The rest of the "Person" class here.</a:t>
            </a:r>
          </a:p>
          <a:p>
            <a:r>
              <a:rPr lang="en-SG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SG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(Person other) {</a:t>
            </a:r>
          </a:p>
          <a:p>
            <a:r>
              <a:rPr lang="en-SG" sz="1600" b="1" dirty="0">
                <a:solidFill>
                  <a:srgbClr val="AAAAAA"/>
                </a:solidFill>
                <a:latin typeface="Consolas" panose="020B0609020204030204" pitchFamily="49" charset="0"/>
              </a:rPr>
              <a:t>        </a:t>
            </a:r>
            <a:r>
              <a:rPr lang="en-SG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Alternatively, "return </a:t>
            </a:r>
            <a:r>
              <a:rPr lang="en-SG" sz="16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other.score</a:t>
            </a:r>
            <a:r>
              <a:rPr lang="en-SG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 - </a:t>
            </a:r>
            <a:r>
              <a:rPr lang="en-SG" sz="1600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this.score</a:t>
            </a:r>
            <a:r>
              <a:rPr lang="en-SG" sz="16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;"</a:t>
            </a:r>
          </a:p>
          <a:p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Integer.compare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other.score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.score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pq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25063C-3035-4659-89FD-30BD8D53238A}"/>
              </a:ext>
            </a:extLst>
          </p:cNvPr>
          <p:cNvSpPr/>
          <p:nvPr/>
        </p:nvSpPr>
        <p:spPr>
          <a:xfrm>
            <a:off x="7530293" y="2227440"/>
            <a:ext cx="4304656" cy="2921095"/>
          </a:xfrm>
          <a:prstGeom prst="roundRect">
            <a:avLst>
              <a:gd name="adj" fmla="val 71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What kind of a heap is </a:t>
            </a:r>
            <a:r>
              <a:rPr kumimoji="0" lang="en-SG" sz="2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pq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sz="2200" b="1" dirty="0" err="1">
                <a:solidFill>
                  <a:sysClr val="windowText" lastClr="000000"/>
                </a:solidFill>
              </a:rPr>
              <a:t>pq</a:t>
            </a:r>
            <a:r>
              <a:rPr lang="en-SG" sz="2200" dirty="0">
                <a:solidFill>
                  <a:sysClr val="windowText" lastClr="000000"/>
                </a:solidFill>
              </a:rPr>
              <a:t> is a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min-heap. The student with the lowest score is on the top of the heap.</a:t>
            </a:r>
          </a:p>
          <a:p>
            <a:pPr marL="342900" lvl="0" indent="-342900" algn="just">
              <a:buFontTx/>
              <a:buAutoNum type="arabicPeriod"/>
              <a:defRPr/>
            </a:pPr>
            <a:r>
              <a:rPr lang="en-SG" sz="2200" b="1" dirty="0" err="1">
                <a:solidFill>
                  <a:sysClr val="windowText" lastClr="000000"/>
                </a:solidFill>
              </a:rPr>
              <a:t>pq</a:t>
            </a:r>
            <a:r>
              <a:rPr lang="en-SG" sz="2200" dirty="0">
                <a:solidFill>
                  <a:sysClr val="windowText" lastClr="000000"/>
                </a:solidFill>
              </a:rPr>
              <a:t> is a max-heap. The student with the highest score is on the top of the heap.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49214-C407-4285-AA5C-52651AEFBAF7}"/>
              </a:ext>
            </a:extLst>
          </p:cNvPr>
          <p:cNvSpPr/>
          <p:nvPr/>
        </p:nvSpPr>
        <p:spPr>
          <a:xfrm>
            <a:off x="7633349" y="4032068"/>
            <a:ext cx="4112336" cy="1036321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8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508A-C293-014B-8C75-3D7C0E14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Usage (with Lambdas)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702D1-0E4A-4ADB-ACDA-A5A7307A661E}"/>
              </a:ext>
            </a:extLst>
          </p:cNvPr>
          <p:cNvSpPr txBox="1"/>
          <p:nvPr/>
        </p:nvSpPr>
        <p:spPr>
          <a:xfrm>
            <a:off x="514905" y="1887242"/>
            <a:ext cx="1116219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String name;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score;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name, </a:t>
            </a:r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 { 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this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 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SG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.score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 </a:t>
            </a:r>
          </a:p>
          <a:p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Ascending order of scores. Person with lowest score at the top of the heap.</a:t>
            </a:r>
          </a:p>
          <a:p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&lt;&gt;((p1, p2) -&gt; p1.score - p2.score);</a:t>
            </a:r>
          </a:p>
          <a:p>
            <a: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/>
            </a:r>
            <a:b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Descending order of scores. Person with highest score at the top of the heap</a:t>
            </a:r>
            <a:r>
              <a:rPr lang="en-SG" sz="17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endParaRPr lang="en-SG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&lt;&gt;((p1, p2) -&gt; p2.score - p1.score);</a:t>
            </a:r>
          </a:p>
        </p:txBody>
      </p:sp>
    </p:spTree>
    <p:extLst>
      <p:ext uri="{BB962C8B-B14F-4D97-AF65-F5344CB8AC3E}">
        <p14:creationId xmlns:p14="http://schemas.microsoft.com/office/powerpoint/2010/main" val="10571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508A-C293-014B-8C75-3D7C0E14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Usage (with Lambdas) 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BA15D-D5A3-4394-BEAF-6C43899A49A9}"/>
              </a:ext>
            </a:extLst>
          </p:cNvPr>
          <p:cNvSpPr txBox="1"/>
          <p:nvPr/>
        </p:nvSpPr>
        <p:spPr>
          <a:xfrm>
            <a:off x="514905" y="1887242"/>
            <a:ext cx="1116219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name;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SG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score;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name, </a:t>
            </a:r>
            <a:r>
              <a:rPr lang="en-SG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 { 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this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 </a:t>
            </a:r>
          </a:p>
          <a:p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SG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.score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 </a:t>
            </a:r>
          </a:p>
          <a:p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SG" sz="1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SG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Ascending lexicographical order of names.</a:t>
            </a:r>
          </a:p>
          <a:p>
            <a: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Person with lexicographically smallest name at the top of the heap.</a:t>
            </a:r>
          </a:p>
          <a:p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&lt;&gt;((p1, p2) -&gt; p1.name.compareTo(p2.name));</a:t>
            </a:r>
          </a:p>
          <a:p>
            <a: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/>
            </a:r>
            <a:b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Descending lexicographical order of names.</a:t>
            </a:r>
          </a:p>
          <a:p>
            <a:r>
              <a:rPr lang="en-SG" sz="1700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Person with lexicographically largest name at the top of the heap.</a:t>
            </a:r>
          </a:p>
          <a:p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minHeap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&lt;&gt;((p1, p2) -&gt; p2.name.compareTo(p1.name));</a:t>
            </a:r>
          </a:p>
        </p:txBody>
      </p:sp>
    </p:spTree>
    <p:extLst>
      <p:ext uri="{BB962C8B-B14F-4D97-AF65-F5344CB8AC3E}">
        <p14:creationId xmlns:p14="http://schemas.microsoft.com/office/powerpoint/2010/main" val="4890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HashMap&lt;String, Integer&gt; m = new HashMap&lt;&gt;();</a:t>
            </a:r>
          </a:p>
          <a:p>
            <a:r>
              <a:rPr lang="en-US" sz="2400" dirty="0">
                <a:hlinkClick r:id="rId3"/>
              </a:rPr>
              <a:t>https://docs.oracle.com/javase/8/docs/api/java/util/HashMap.html</a:t>
            </a:r>
            <a:r>
              <a:rPr lang="en-US" sz="2400" dirty="0"/>
              <a:t>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EC54F9-84C4-486B-BFC8-04EE925473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5500" y="2667000"/>
          <a:ext cx="8001000" cy="371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4256366894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30942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29570507"/>
                    </a:ext>
                  </a:extLst>
                </a:gridCol>
              </a:tblGrid>
              <a:tr h="455789">
                <a:tc>
                  <a:txBody>
                    <a:bodyPr/>
                    <a:lstStyle/>
                    <a:p>
                      <a:r>
                        <a:rPr lang="en-SG" sz="2000" dirty="0"/>
                        <a:t>Methods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Description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Speed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550041517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put(k, v)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Adds a key value pair </a:t>
                      </a:r>
                      <a:r>
                        <a:rPr lang="en-SG" sz="2000" b="1" dirty="0"/>
                        <a:t>k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en-SG" sz="2000" b="1" dirty="0"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SG" sz="2000" b="0" dirty="0">
                          <a:sym typeface="Wingdings" panose="05000000000000000000" pitchFamily="2" charset="2"/>
                        </a:rPr>
                        <a:t> to the HashMap. If a pair with key </a:t>
                      </a:r>
                      <a:r>
                        <a:rPr lang="en-SG" sz="2000" b="1" dirty="0"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SG" sz="2000" b="0" dirty="0">
                          <a:sym typeface="Wingdings" panose="05000000000000000000" pitchFamily="2" charset="2"/>
                        </a:rPr>
                        <a:t> already exists in the HashMap, its value would be replaced with </a:t>
                      </a:r>
                      <a:r>
                        <a:rPr lang="en-SG" sz="2000" b="1" dirty="0"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SG" sz="2000" b="0" dirty="0">
                          <a:sym typeface="Wingdings" panose="05000000000000000000" pitchFamily="2" charset="2"/>
                        </a:rPr>
                        <a:t>.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O(1)*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39788813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get(k)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Retrieves the value associated with key </a:t>
                      </a:r>
                      <a:r>
                        <a:rPr lang="en-SG" sz="2000" b="1" dirty="0"/>
                        <a:t>k</a:t>
                      </a:r>
                      <a:r>
                        <a:rPr lang="en-SG" sz="2000" b="0" dirty="0"/>
                        <a:t>. null if the key value pair does not exist.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O(1)*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50402283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containsKey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true/false depending whether the key </a:t>
                      </a:r>
                      <a:r>
                        <a:rPr lang="en-SG" sz="2000" b="1" dirty="0"/>
                        <a:t>k</a:t>
                      </a:r>
                      <a:r>
                        <a:rPr lang="en-SG" sz="2000" b="0" dirty="0"/>
                        <a:t> is in the HashMap.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O(1)*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4203241058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remove(k)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Removes the mapping for key </a:t>
                      </a:r>
                      <a:r>
                        <a:rPr lang="en-SG" sz="2000" b="1" dirty="0"/>
                        <a:t>k</a:t>
                      </a:r>
                      <a:r>
                        <a:rPr lang="en-SG" sz="2000" b="0" dirty="0"/>
                        <a:t>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O(1)*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63210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3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HashMap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EC54F9-84C4-486B-BFC8-04EE925473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5500" y="1219200"/>
          <a:ext cx="8001000" cy="547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425636689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30942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29570507"/>
                    </a:ext>
                  </a:extLst>
                </a:gridCol>
              </a:tblGrid>
              <a:tr h="455789">
                <a:tc>
                  <a:txBody>
                    <a:bodyPr/>
                    <a:lstStyle/>
                    <a:p>
                      <a:r>
                        <a:rPr lang="en-SG" sz="2000" dirty="0"/>
                        <a:t>Methods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Description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Speed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550041517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containsValue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(v)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true/false depending whether the value </a:t>
                      </a:r>
                      <a:r>
                        <a:rPr lang="en-SG" sz="2000" b="1" dirty="0"/>
                        <a:t>v</a:t>
                      </a:r>
                      <a:r>
                        <a:rPr lang="en-SG" sz="2000" b="0" dirty="0"/>
                        <a:t> is in the HashMap.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rgbClr val="FF0000"/>
                          </a:solidFill>
                        </a:rPr>
                        <a:t>O(N)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39788813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clear()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Clears the HashMap.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50402283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entrySet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a set of key value pairs.</a:t>
                      </a:r>
                    </a:p>
                    <a:p>
                      <a:r>
                        <a:rPr lang="en-SG" sz="2000" b="0" dirty="0"/>
                        <a:t>Set&lt;</a:t>
                      </a:r>
                      <a:r>
                        <a:rPr lang="en-SG" sz="2000" b="0" dirty="0" err="1"/>
                        <a:t>Map.Entry</a:t>
                      </a:r>
                      <a:r>
                        <a:rPr lang="en-SG" sz="2000" b="0" dirty="0"/>
                        <a:t>&lt;K, V&gt;&gt;</a:t>
                      </a:r>
                    </a:p>
                    <a:p>
                      <a:r>
                        <a:rPr lang="en-SG" sz="2000" b="0" dirty="0"/>
                        <a:t>Changes are reflected in the map.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4203241058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keySet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a set of keys.</a:t>
                      </a:r>
                    </a:p>
                    <a:p>
                      <a:r>
                        <a:rPr lang="en-SG" sz="2000" b="0" dirty="0"/>
                        <a:t>Set&lt;K&gt;</a:t>
                      </a:r>
                    </a:p>
                    <a:p>
                      <a:r>
                        <a:rPr lang="en-SG" sz="2000" b="0" dirty="0"/>
                        <a:t>Changes are reflected in the map.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632101310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values()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a </a:t>
                      </a:r>
                      <a:r>
                        <a:rPr lang="en-SG" sz="2000" b="1" dirty="0"/>
                        <a:t>collection</a:t>
                      </a:r>
                      <a:r>
                        <a:rPr lang="en-SG" sz="2000" b="0" dirty="0"/>
                        <a:t> of values.</a:t>
                      </a:r>
                    </a:p>
                    <a:p>
                      <a:r>
                        <a:rPr lang="en-SG" sz="2000" b="0" dirty="0"/>
                        <a:t>Collection&lt;V&gt;</a:t>
                      </a:r>
                    </a:p>
                    <a:p>
                      <a:r>
                        <a:rPr lang="en-SG" sz="2000" b="0" dirty="0"/>
                        <a:t>Changes are reflected in the map.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448660570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Self explanatory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2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15680" y="794400"/>
            <a:ext cx="11359200" cy="26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ctr">
              <a:lnSpc>
                <a:spcPct val="100000"/>
              </a:lnSpc>
            </a:pPr>
            <a:r>
              <a:rPr lang="en-US" sz="72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Sit-In Lab 2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15680" y="4221120"/>
            <a:ext cx="11359200" cy="9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69509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HashSet/HashMap Internals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/>
          </a:bodyPr>
          <a:lstStyle/>
          <a:p>
            <a:r>
              <a:rPr lang="en-US" dirty="0"/>
              <a:t>Hash table implementation requires a </a:t>
            </a:r>
            <a:r>
              <a:rPr lang="en-US" b="1" dirty="0"/>
              <a:t>hash function</a:t>
            </a:r>
            <a:r>
              <a:rPr lang="en-US" dirty="0"/>
              <a:t>.</a:t>
            </a:r>
          </a:p>
          <a:p>
            <a:r>
              <a:rPr lang="en-US" dirty="0"/>
              <a:t>How does HashSet/HashMap hash the keys?</a:t>
            </a:r>
          </a:p>
          <a:p>
            <a:r>
              <a:rPr lang="en-US" dirty="0"/>
              <a:t>Every </a:t>
            </a:r>
            <a:r>
              <a:rPr lang="en-US" b="1" dirty="0"/>
              <a:t>Object</a:t>
            </a:r>
            <a:r>
              <a:rPr lang="en-US" dirty="0"/>
              <a:t> has a </a:t>
            </a:r>
            <a:r>
              <a:rPr lang="en-US" i="1" dirty="0" err="1"/>
              <a:t>hashCode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Overwritten for Integer, String, Double, etc...</a:t>
            </a:r>
          </a:p>
          <a:p>
            <a:pPr lvl="1"/>
            <a:r>
              <a:rPr lang="en-US" dirty="0"/>
              <a:t>There’s </a:t>
            </a:r>
            <a:r>
              <a:rPr lang="en-US" b="1" dirty="0" err="1"/>
              <a:t>Arrays.hashCode</a:t>
            </a:r>
            <a:r>
              <a:rPr lang="en-US" dirty="0"/>
              <a:t> to hash array of primitives or Objects</a:t>
            </a:r>
          </a:p>
          <a:p>
            <a:pPr lvl="1"/>
            <a:r>
              <a:rPr lang="en-US" dirty="0">
                <a:hlinkClick r:id="rId3"/>
              </a:rPr>
              <a:t>https://docs.oracle.com/javase/7/docs/api/java/util/Arrays.html#hashCode(boolean[])</a:t>
            </a:r>
            <a:endParaRPr lang="en-US" dirty="0"/>
          </a:p>
          <a:p>
            <a:r>
              <a:rPr lang="en-US" dirty="0"/>
              <a:t>Suggested reading: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http://www.baeldung.com/java-hashcode</a:t>
            </a:r>
            <a:endParaRPr lang="en-US" dirty="0"/>
          </a:p>
          <a:p>
            <a:r>
              <a:rPr lang="en-US" dirty="0"/>
              <a:t>An example will appear later when discussing Take-home Lab 2.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83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9F2C-B998-9146-B553-490F8A3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HashMap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70FE-A21E-48FD-ACDF-C3F8E68A3B32}"/>
              </a:ext>
            </a:extLst>
          </p:cNvPr>
          <p:cNvSpPr txBox="1"/>
          <p:nvPr/>
        </p:nvSpPr>
        <p:spPr>
          <a:xfrm>
            <a:off x="532994" y="2335839"/>
            <a:ext cx="817624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HashMap&lt;String, Integer&gt;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SG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Guten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 Tag"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"Konnichiwa"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SG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Iterate through the entries in the HashMap.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Integer&gt; entry :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stringMap.entrySet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"Key="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entry.getKey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", Value="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entry.getValue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AE7453-FD40-4FAD-B6A4-A06A4888A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45830"/>
              </p:ext>
            </p:extLst>
          </p:nvPr>
        </p:nvGraphicFramePr>
        <p:xfrm>
          <a:off x="9266364" y="2487022"/>
          <a:ext cx="239264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01">
                  <a:extLst>
                    <a:ext uri="{9D8B030D-6E8A-4147-A177-3AD203B41FA5}">
                      <a16:colId xmlns:a16="http://schemas.microsoft.com/office/drawing/2014/main" val="755114540"/>
                    </a:ext>
                  </a:extLst>
                </a:gridCol>
                <a:gridCol w="966241">
                  <a:extLst>
                    <a:ext uri="{9D8B030D-6E8A-4147-A177-3AD203B41FA5}">
                      <a16:colId xmlns:a16="http://schemas.microsoft.com/office/drawing/2014/main" val="2830326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err="1"/>
                        <a:t>Guten</a:t>
                      </a:r>
                      <a:r>
                        <a:rPr lang="en-SG" sz="2000" dirty="0"/>
                        <a:t>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Konnichiwa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9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9F2C-B998-9146-B553-490F8A3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HashMap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70FE-A21E-48FD-ACDF-C3F8E68A3B32}"/>
              </a:ext>
            </a:extLst>
          </p:cNvPr>
          <p:cNvSpPr txBox="1"/>
          <p:nvPr/>
        </p:nvSpPr>
        <p:spPr>
          <a:xfrm>
            <a:off x="532994" y="2335839"/>
            <a:ext cx="817624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HashMap&lt;String, Integer&gt;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SG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Guten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 Tag"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"Konnichiwa"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SG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Iterate through the keys in the HashMap.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key :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stringMap.keySet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"Key="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+ key);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AE7453-FD40-4FAD-B6A4-A06A4888AF26}"/>
              </a:ext>
            </a:extLst>
          </p:cNvPr>
          <p:cNvGraphicFramePr>
            <a:graphicFrameLocks noGrp="1"/>
          </p:cNvGraphicFramePr>
          <p:nvPr/>
        </p:nvGraphicFramePr>
        <p:xfrm>
          <a:off x="9266364" y="2487022"/>
          <a:ext cx="239264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01">
                  <a:extLst>
                    <a:ext uri="{9D8B030D-6E8A-4147-A177-3AD203B41FA5}">
                      <a16:colId xmlns:a16="http://schemas.microsoft.com/office/drawing/2014/main" val="755114540"/>
                    </a:ext>
                  </a:extLst>
                </a:gridCol>
                <a:gridCol w="966241">
                  <a:extLst>
                    <a:ext uri="{9D8B030D-6E8A-4147-A177-3AD203B41FA5}">
                      <a16:colId xmlns:a16="http://schemas.microsoft.com/office/drawing/2014/main" val="2830326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err="1"/>
                        <a:t>Guten</a:t>
                      </a:r>
                      <a:r>
                        <a:rPr lang="en-SG" sz="2000" dirty="0"/>
                        <a:t>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Konnichiwa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9F2C-B998-9146-B553-490F8A3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HashMap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70FE-A21E-48FD-ACDF-C3F8E68A3B32}"/>
              </a:ext>
            </a:extLst>
          </p:cNvPr>
          <p:cNvSpPr txBox="1"/>
          <p:nvPr/>
        </p:nvSpPr>
        <p:spPr>
          <a:xfrm>
            <a:off x="532994" y="2335839"/>
            <a:ext cx="817624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HashMap&lt;String, Integer&gt;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SG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Guten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 Tag"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"Konnichiwa"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SG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Check if "Hello" is a key in the HashMap.</a:t>
            </a:r>
          </a:p>
          <a:p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stringMap.containsKey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SG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AE7453-FD40-4FAD-B6A4-A06A4888AF26}"/>
              </a:ext>
            </a:extLst>
          </p:cNvPr>
          <p:cNvGraphicFramePr>
            <a:graphicFrameLocks noGrp="1"/>
          </p:cNvGraphicFramePr>
          <p:nvPr/>
        </p:nvGraphicFramePr>
        <p:xfrm>
          <a:off x="9266364" y="2487022"/>
          <a:ext cx="239264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01">
                  <a:extLst>
                    <a:ext uri="{9D8B030D-6E8A-4147-A177-3AD203B41FA5}">
                      <a16:colId xmlns:a16="http://schemas.microsoft.com/office/drawing/2014/main" val="755114540"/>
                    </a:ext>
                  </a:extLst>
                </a:gridCol>
                <a:gridCol w="966241">
                  <a:extLst>
                    <a:ext uri="{9D8B030D-6E8A-4147-A177-3AD203B41FA5}">
                      <a16:colId xmlns:a16="http://schemas.microsoft.com/office/drawing/2014/main" val="2830326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err="1"/>
                        <a:t>Guten</a:t>
                      </a:r>
                      <a:r>
                        <a:rPr lang="en-SG" sz="2000" dirty="0"/>
                        <a:t>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Konnichiwa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5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9F2C-B998-9146-B553-490F8A3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HashMap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70FE-A21E-48FD-ACDF-C3F8E68A3B32}"/>
              </a:ext>
            </a:extLst>
          </p:cNvPr>
          <p:cNvSpPr txBox="1"/>
          <p:nvPr/>
        </p:nvSpPr>
        <p:spPr>
          <a:xfrm>
            <a:off x="532994" y="2335839"/>
            <a:ext cx="817624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HashMap&lt;String, Integer&gt;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SG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Guten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 Tag"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"Konnichiwa"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SG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Update the value of entry with key="Hello" to 20.</a:t>
            </a:r>
            <a:endParaRPr lang="en-SG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AE7453-FD40-4FAD-B6A4-A06A4888A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6242"/>
              </p:ext>
            </p:extLst>
          </p:nvPr>
        </p:nvGraphicFramePr>
        <p:xfrm>
          <a:off x="9266364" y="2487022"/>
          <a:ext cx="239264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01">
                  <a:extLst>
                    <a:ext uri="{9D8B030D-6E8A-4147-A177-3AD203B41FA5}">
                      <a16:colId xmlns:a16="http://schemas.microsoft.com/office/drawing/2014/main" val="755114540"/>
                    </a:ext>
                  </a:extLst>
                </a:gridCol>
                <a:gridCol w="966241">
                  <a:extLst>
                    <a:ext uri="{9D8B030D-6E8A-4147-A177-3AD203B41FA5}">
                      <a16:colId xmlns:a16="http://schemas.microsoft.com/office/drawing/2014/main" val="2830326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err="1"/>
                        <a:t>Guten</a:t>
                      </a:r>
                      <a:r>
                        <a:rPr lang="en-SG" sz="2000" dirty="0"/>
                        <a:t>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Konnichiwa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4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6AEF-A928-4E9C-922C-0E477F0C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C44D-611A-4A89-8D36-D66FAAF2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we have no need to associate a key with a value, we can use a HashSet instead.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0F55-401D-4C80-BF6B-968451EA39AC}"/>
              </a:ext>
            </a:extLst>
          </p:cNvPr>
          <p:cNvSpPr txBox="1"/>
          <p:nvPr/>
        </p:nvSpPr>
        <p:spPr>
          <a:xfrm>
            <a:off x="838200" y="2867062"/>
            <a:ext cx="8176249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HashSet&lt;String&gt;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stringSet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stringSet.put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stringSet.put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SG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Guten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 Tag"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stringSet.put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"Konnichiwa"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SG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Check if "Hello" is a key in the HashSet.</a:t>
            </a:r>
          </a:p>
          <a:p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stringSet.contains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SG" b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0ADB5C-B3CA-4401-B07C-B2C40ED9F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43754"/>
              </p:ext>
            </p:extLst>
          </p:nvPr>
        </p:nvGraphicFramePr>
        <p:xfrm>
          <a:off x="9927399" y="3505743"/>
          <a:ext cx="142640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01">
                  <a:extLst>
                    <a:ext uri="{9D8B030D-6E8A-4147-A177-3AD203B41FA5}">
                      <a16:colId xmlns:a16="http://schemas.microsoft.com/office/drawing/2014/main" val="75511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err="1"/>
                        <a:t>Guten</a:t>
                      </a:r>
                      <a:r>
                        <a:rPr lang="en-SG" sz="2000" dirty="0"/>
                        <a:t>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Konnichiwa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5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Introducing Java </a:t>
            </a:r>
            <a:r>
              <a:rPr lang="en-US" dirty="0" err="1"/>
              <a:t>TreeSet</a:t>
            </a:r>
            <a:r>
              <a:rPr lang="en-US" dirty="0"/>
              <a:t> &amp; </a:t>
            </a:r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377" y="1600201"/>
            <a:ext cx="997784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have the same underlying Data Structure: Balanced BST</a:t>
            </a:r>
          </a:p>
          <a:p>
            <a:r>
              <a:rPr lang="en-US" sz="2400" dirty="0"/>
              <a:t>The actual type of BBST used is a Red-Black Tree </a:t>
            </a:r>
          </a:p>
          <a:p>
            <a:pPr lvl="1"/>
            <a:r>
              <a:rPr lang="en-US" sz="2000" dirty="0"/>
              <a:t>(but you don't need to remember that)</a:t>
            </a:r>
          </a:p>
          <a:p>
            <a:r>
              <a:rPr lang="en-US" sz="2400" dirty="0" err="1"/>
              <a:t>TreeSet</a:t>
            </a:r>
            <a:r>
              <a:rPr lang="en-US" sz="2400" dirty="0"/>
              <a:t> is implemented with </a:t>
            </a:r>
            <a:r>
              <a:rPr lang="en-US" sz="2400" dirty="0" err="1"/>
              <a:t>TreeMap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Feel free to explore all other important methods of these two Java APIs that implement balanced BSTs.</a:t>
            </a:r>
          </a:p>
          <a:p>
            <a:r>
              <a:rPr lang="en-US" sz="2400" dirty="0">
                <a:sym typeface="Wingdings" pitchFamily="2" charset="2"/>
              </a:rPr>
              <a:t>You may use this for your other programs in the </a:t>
            </a:r>
            <a:r>
              <a:rPr lang="en-US" sz="2000" dirty="0">
                <a:sym typeface="Wingdings" pitchFamily="2" charset="2"/>
              </a:rPr>
              <a:t>(near)</a:t>
            </a:r>
            <a:r>
              <a:rPr lang="en-US" sz="2400" dirty="0">
                <a:sym typeface="Wingdings" pitchFamily="2" charset="2"/>
              </a:rPr>
              <a:t> future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2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</a:t>
            </a:r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TreeMap</a:t>
            </a:r>
            <a:r>
              <a:rPr lang="en-US" sz="2400" dirty="0">
                <a:latin typeface="Consolas" panose="020B0609020204030204" pitchFamily="49" charset="0"/>
              </a:rPr>
              <a:t>&lt;String, Integer&gt; m = new </a:t>
            </a:r>
            <a:r>
              <a:rPr lang="en-US" sz="2400" dirty="0" err="1">
                <a:latin typeface="Consolas" panose="020B0609020204030204" pitchFamily="49" charset="0"/>
              </a:rPr>
              <a:t>TreeMap</a:t>
            </a:r>
            <a:r>
              <a:rPr lang="en-US" sz="24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sz="2400" dirty="0">
                <a:hlinkClick r:id="rId3"/>
              </a:rPr>
              <a:t>https://docs.oracle.com/javase/8/docs/api/java/util/TreeMap.html</a:t>
            </a:r>
            <a:r>
              <a:rPr lang="en-US" sz="2400" dirty="0"/>
              <a:t>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EC54F9-84C4-486B-BFC8-04EE925473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5500" y="2841764"/>
          <a:ext cx="8001000" cy="3559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425636689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3094230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29570507"/>
                    </a:ext>
                  </a:extLst>
                </a:gridCol>
              </a:tblGrid>
              <a:tr h="455789">
                <a:tc>
                  <a:txBody>
                    <a:bodyPr/>
                    <a:lstStyle/>
                    <a:p>
                      <a:r>
                        <a:rPr lang="en-SG" sz="2000" dirty="0"/>
                        <a:t>Methods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Description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Speed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550041517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put(k, v)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Adds a key value pair </a:t>
                      </a:r>
                      <a:r>
                        <a:rPr lang="en-SG" sz="2000" b="1" dirty="0"/>
                        <a:t>k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en-SG" sz="2000" b="1" dirty="0"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SG" sz="2000" b="0" dirty="0">
                          <a:sym typeface="Wingdings" panose="05000000000000000000" pitchFamily="2" charset="2"/>
                        </a:rPr>
                        <a:t> to the </a:t>
                      </a:r>
                      <a:r>
                        <a:rPr lang="en-SG" sz="2000" b="0" dirty="0" err="1">
                          <a:sym typeface="Wingdings" panose="05000000000000000000" pitchFamily="2" charset="2"/>
                        </a:rPr>
                        <a:t>TreeMap</a:t>
                      </a:r>
                      <a:r>
                        <a:rPr lang="en-SG" sz="2000" b="0" dirty="0">
                          <a:sym typeface="Wingdings" panose="05000000000000000000" pitchFamily="2" charset="2"/>
                        </a:rPr>
                        <a:t>. If a pair with key </a:t>
                      </a:r>
                      <a:r>
                        <a:rPr lang="en-SG" sz="2000" b="1" dirty="0"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SG" sz="2000" b="0" dirty="0">
                          <a:sym typeface="Wingdings" panose="05000000000000000000" pitchFamily="2" charset="2"/>
                        </a:rPr>
                        <a:t> already exists in the </a:t>
                      </a:r>
                      <a:r>
                        <a:rPr lang="en-SG" sz="2000" b="0" dirty="0" err="1"/>
                        <a:t>TreeMap</a:t>
                      </a:r>
                      <a:r>
                        <a:rPr lang="en-SG" sz="2000" b="0" dirty="0">
                          <a:sym typeface="Wingdings" panose="05000000000000000000" pitchFamily="2" charset="2"/>
                        </a:rPr>
                        <a:t>, its value would be replaced with </a:t>
                      </a:r>
                      <a:r>
                        <a:rPr lang="en-SG" sz="2000" b="1" dirty="0"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en-SG" sz="2000" b="0" dirty="0">
                          <a:sym typeface="Wingdings" panose="05000000000000000000" pitchFamily="2" charset="2"/>
                        </a:rPr>
                        <a:t>.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</a:t>
                      </a:r>
                      <a:r>
                        <a:rPr lang="en-SG" sz="2000" baseline="0" dirty="0"/>
                        <a:t> N</a:t>
                      </a:r>
                      <a:r>
                        <a:rPr lang="en-SG" sz="2000" dirty="0"/>
                        <a:t>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39788813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get(k)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Retrieves the value associated with key </a:t>
                      </a:r>
                      <a:r>
                        <a:rPr lang="en-SG" sz="2000" b="1" dirty="0"/>
                        <a:t>k</a:t>
                      </a:r>
                      <a:r>
                        <a:rPr lang="en-SG" sz="2000" b="0" dirty="0"/>
                        <a:t>. null if the key value pair does not exist.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</a:t>
                      </a:r>
                      <a:r>
                        <a:rPr lang="en-SG" sz="2000" baseline="0" dirty="0"/>
                        <a:t> N)</a:t>
                      </a:r>
                      <a:endParaRPr lang="en-SG" sz="2000" dirty="0"/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50402283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containsKey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true/false depending whether the key </a:t>
                      </a:r>
                      <a:r>
                        <a:rPr lang="en-SG" sz="2000" b="1" dirty="0"/>
                        <a:t>k</a:t>
                      </a:r>
                      <a:r>
                        <a:rPr lang="en-SG" sz="2000" b="0" dirty="0"/>
                        <a:t> is in the </a:t>
                      </a:r>
                      <a:r>
                        <a:rPr lang="en-SG" sz="2000" b="0" dirty="0" err="1"/>
                        <a:t>TreeMap</a:t>
                      </a:r>
                      <a:r>
                        <a:rPr lang="en-SG" sz="2000" b="0" dirty="0"/>
                        <a:t>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</a:t>
                      </a:r>
                      <a:r>
                        <a:rPr lang="en-SG" sz="2000" baseline="0" dirty="0"/>
                        <a:t> N</a:t>
                      </a:r>
                      <a:r>
                        <a:rPr lang="en-SG" sz="2000" dirty="0"/>
                        <a:t>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420324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1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</a:t>
            </a:r>
            <a:r>
              <a:rPr lang="en-US" dirty="0" err="1"/>
              <a:t>TreeMap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EC54F9-84C4-486B-BFC8-04EE925473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5501" y="1219200"/>
          <a:ext cx="7886701" cy="547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233">
                  <a:extLst>
                    <a:ext uri="{9D8B030D-6E8A-4147-A177-3AD203B41FA5}">
                      <a16:colId xmlns:a16="http://schemas.microsoft.com/office/drawing/2014/main" val="4256366894"/>
                    </a:ext>
                  </a:extLst>
                </a:gridCol>
                <a:gridCol w="4227467">
                  <a:extLst>
                    <a:ext uri="{9D8B030D-6E8A-4147-A177-3AD203B41FA5}">
                      <a16:colId xmlns:a16="http://schemas.microsoft.com/office/drawing/2014/main" val="30942309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1929570507"/>
                    </a:ext>
                  </a:extLst>
                </a:gridCol>
              </a:tblGrid>
              <a:tr h="455789">
                <a:tc>
                  <a:txBody>
                    <a:bodyPr/>
                    <a:lstStyle/>
                    <a:p>
                      <a:r>
                        <a:rPr lang="en-SG" sz="2000" dirty="0"/>
                        <a:t>Methods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Description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Speed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550041517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containsValue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(v)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true/false depending whether the value </a:t>
                      </a:r>
                      <a:r>
                        <a:rPr lang="en-SG" sz="2000" b="1" dirty="0"/>
                        <a:t>v</a:t>
                      </a:r>
                      <a:r>
                        <a:rPr lang="en-SG" sz="2000" b="0" dirty="0"/>
                        <a:t> is in the </a:t>
                      </a:r>
                      <a:r>
                        <a:rPr lang="en-SG" sz="2000" b="0" dirty="0" err="1"/>
                        <a:t>TreeMap</a:t>
                      </a:r>
                      <a:r>
                        <a:rPr lang="en-SG" sz="2000" b="0" dirty="0"/>
                        <a:t>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rgbClr val="FF0000"/>
                          </a:solidFill>
                        </a:rPr>
                        <a:t>O(N)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39788813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remove(k)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Removes </a:t>
                      </a:r>
                      <a:r>
                        <a:rPr lang="en-SG" sz="2000" b="1" dirty="0"/>
                        <a:t>k</a:t>
                      </a:r>
                      <a:r>
                        <a:rPr lang="en-SG" sz="2000" baseline="0" dirty="0"/>
                        <a:t> if it exists </a:t>
                      </a:r>
                      <a:r>
                        <a:rPr lang="en-SG" sz="2000" dirty="0"/>
                        <a:t>the </a:t>
                      </a:r>
                      <a:r>
                        <a:rPr lang="en-SG" sz="2000" b="0" dirty="0" err="1"/>
                        <a:t>TreeMap</a:t>
                      </a:r>
                      <a:r>
                        <a:rPr lang="en-SG" sz="2000" dirty="0"/>
                        <a:t>.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</a:t>
                      </a:r>
                      <a:r>
                        <a:rPr lang="en-SG" sz="2000" baseline="0" dirty="0"/>
                        <a:t> N</a:t>
                      </a:r>
                      <a:r>
                        <a:rPr lang="en-SG" sz="2000" dirty="0"/>
                        <a:t>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50402283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entrySet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a set of key value pairs.</a:t>
                      </a:r>
                    </a:p>
                    <a:p>
                      <a:r>
                        <a:rPr lang="en-SG" sz="2000" b="0" dirty="0"/>
                        <a:t>Set&lt;</a:t>
                      </a:r>
                      <a:r>
                        <a:rPr lang="en-SG" sz="2000" b="0" dirty="0" err="1"/>
                        <a:t>Map.Entry</a:t>
                      </a:r>
                      <a:r>
                        <a:rPr lang="en-SG" sz="2000" b="0" dirty="0"/>
                        <a:t>&lt;K, V&gt;&gt;</a:t>
                      </a:r>
                    </a:p>
                    <a:p>
                      <a:r>
                        <a:rPr lang="en-SG" sz="2000" b="0" dirty="0"/>
                        <a:t>Changes are reflected in the map.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4203241058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keySet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a set of keys.</a:t>
                      </a:r>
                    </a:p>
                    <a:p>
                      <a:r>
                        <a:rPr lang="en-SG" sz="2000" b="0" dirty="0"/>
                        <a:t>Set&lt;K&gt;</a:t>
                      </a:r>
                    </a:p>
                    <a:p>
                      <a:r>
                        <a:rPr lang="en-SG" sz="2000" b="0" dirty="0"/>
                        <a:t>Changes are reflected in the map.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632101310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replace(k,</a:t>
                      </a:r>
                      <a:r>
                        <a:rPr lang="en-SG" sz="2000" baseline="0" dirty="0">
                          <a:latin typeface="Consolas" panose="020B0609020204030204" pitchFamily="49" charset="0"/>
                        </a:rPr>
                        <a:t> v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replace(k, </a:t>
                      </a:r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vOld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SG" sz="2000" dirty="0">
                          <a:latin typeface="Consolas" panose="020B0609020204030204" pitchFamily="49" charset="0"/>
                        </a:rPr>
                      </a:br>
                      <a:r>
                        <a:rPr lang="en-SG" sz="20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vNew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Replace value of k,</a:t>
                      </a:r>
                      <a:r>
                        <a:rPr lang="en-SG" sz="2000" b="0" baseline="0" dirty="0"/>
                        <a:t> only if it exists.</a:t>
                      </a:r>
                    </a:p>
                    <a:p>
                      <a:r>
                        <a:rPr lang="en-SG" sz="2000" b="0" baseline="0" dirty="0"/>
                        <a:t>Replace value of k, only if it is currently mapped to </a:t>
                      </a:r>
                      <a:r>
                        <a:rPr lang="en-SG" sz="2000" b="0" baseline="0" dirty="0" err="1"/>
                        <a:t>vOld</a:t>
                      </a:r>
                      <a:r>
                        <a:rPr lang="en-SG" sz="2000" b="0" baseline="0" dirty="0"/>
                        <a:t>.</a:t>
                      </a:r>
                      <a:endParaRPr lang="en-SG" sz="2000" b="0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 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448660570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Self explanatory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</a:t>
            </a:r>
            <a:r>
              <a:rPr lang="en-US" dirty="0" err="1"/>
              <a:t>TreeMap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EC54F9-84C4-486B-BFC8-04EE925473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5500" y="1219201"/>
          <a:ext cx="8001000" cy="318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425636689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094230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29570507"/>
                    </a:ext>
                  </a:extLst>
                </a:gridCol>
              </a:tblGrid>
              <a:tr h="455789">
                <a:tc>
                  <a:txBody>
                    <a:bodyPr/>
                    <a:lstStyle/>
                    <a:p>
                      <a:r>
                        <a:rPr lang="en-SG" sz="2000" dirty="0"/>
                        <a:t>Methods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Description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Speed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550041517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ceilingKey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</a:t>
                      </a:r>
                      <a:r>
                        <a:rPr lang="en-SG" sz="2000" b="0" baseline="0" dirty="0"/>
                        <a:t> smallest key </a:t>
                      </a:r>
                      <a:r>
                        <a:rPr lang="en-SG" sz="2000" b="1" baseline="0" dirty="0" err="1"/>
                        <a:t>k</a:t>
                      </a:r>
                      <a:r>
                        <a:rPr lang="en-SG" sz="2000" b="1" baseline="-25000" dirty="0" err="1"/>
                        <a:t>i</a:t>
                      </a:r>
                      <a:r>
                        <a:rPr lang="en-SG" sz="2000" b="1" baseline="0" dirty="0"/>
                        <a:t> </a:t>
                      </a:r>
                      <a:r>
                        <a:rPr lang="en-SG" sz="2000" b="1" dirty="0"/>
                        <a:t>≥</a:t>
                      </a:r>
                      <a:r>
                        <a:rPr lang="en-SG" sz="2000" b="1" baseline="0" dirty="0"/>
                        <a:t> k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39788813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higherKey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</a:t>
                      </a:r>
                      <a:r>
                        <a:rPr lang="en-SG" sz="2000" b="0" baseline="0" dirty="0"/>
                        <a:t> smallest key </a:t>
                      </a:r>
                      <a:r>
                        <a:rPr lang="en-SG" sz="2000" b="1" baseline="0" dirty="0" err="1"/>
                        <a:t>k</a:t>
                      </a:r>
                      <a:r>
                        <a:rPr lang="en-SG" sz="2000" b="1" baseline="-25000" dirty="0" err="1"/>
                        <a:t>i</a:t>
                      </a:r>
                      <a:r>
                        <a:rPr lang="en-SG" sz="2000" b="1" baseline="0" dirty="0"/>
                        <a:t> &gt; k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</a:t>
                      </a:r>
                      <a:r>
                        <a:rPr lang="en-SG" sz="2000" baseline="0" dirty="0"/>
                        <a:t> N</a:t>
                      </a:r>
                      <a:r>
                        <a:rPr lang="en-SG" sz="2000" dirty="0"/>
                        <a:t>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50402283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floorKey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</a:t>
                      </a:r>
                      <a:r>
                        <a:rPr lang="en-SG" sz="2000" b="0" baseline="0" dirty="0"/>
                        <a:t> largest key </a:t>
                      </a:r>
                      <a:r>
                        <a:rPr lang="en-SG" sz="2000" b="1" baseline="0" dirty="0" err="1"/>
                        <a:t>k</a:t>
                      </a:r>
                      <a:r>
                        <a:rPr lang="en-SG" sz="2000" b="1" baseline="-25000" dirty="0" err="1"/>
                        <a:t>i</a:t>
                      </a:r>
                      <a:r>
                        <a:rPr lang="en-SG" sz="2000" b="1" baseline="0" dirty="0"/>
                        <a:t> ≤ k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</a:t>
                      </a:r>
                      <a:r>
                        <a:rPr lang="en-SG" sz="2000" baseline="0" dirty="0"/>
                        <a:t> N</a:t>
                      </a:r>
                      <a:r>
                        <a:rPr lang="en-SG" sz="2000" dirty="0"/>
                        <a:t>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632101310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lowerKey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</a:t>
                      </a:r>
                      <a:r>
                        <a:rPr lang="en-SG" sz="2000" b="0" baseline="0" dirty="0"/>
                        <a:t> largest key </a:t>
                      </a:r>
                      <a:r>
                        <a:rPr lang="en-SG" sz="2000" b="1" baseline="0" dirty="0" err="1"/>
                        <a:t>k</a:t>
                      </a:r>
                      <a:r>
                        <a:rPr lang="en-SG" sz="2000" b="1" baseline="-25000" dirty="0" err="1"/>
                        <a:t>i</a:t>
                      </a:r>
                      <a:r>
                        <a:rPr lang="en-SG" sz="2000" b="1" baseline="0" dirty="0"/>
                        <a:t> &lt; k</a:t>
                      </a:r>
                      <a:endParaRPr lang="en-SG" sz="2000" b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448660570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firstKey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</a:t>
                      </a:r>
                      <a:r>
                        <a:rPr lang="en-SG" sz="2000" b="1" dirty="0"/>
                        <a:t>smallest</a:t>
                      </a:r>
                      <a:r>
                        <a:rPr lang="en-SG" sz="2000" b="0" dirty="0"/>
                        <a:t> key </a:t>
                      </a:r>
                      <a:r>
                        <a:rPr lang="en-SG" sz="2000" b="0" dirty="0" err="1"/>
                        <a:t>k</a:t>
                      </a:r>
                      <a:r>
                        <a:rPr lang="en-SG" sz="2000" b="0" baseline="-25000" dirty="0" err="1"/>
                        <a:t>i</a:t>
                      </a:r>
                      <a:endParaRPr lang="en-SG" sz="2000" b="0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</a:t>
                      </a:r>
                      <a:r>
                        <a:rPr lang="en-SG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N)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lastKey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</a:t>
                      </a:r>
                      <a:r>
                        <a:rPr lang="en-SG" sz="2000" b="1" dirty="0"/>
                        <a:t>largest</a:t>
                      </a:r>
                      <a:r>
                        <a:rPr lang="en-SG" sz="2000" b="0" dirty="0"/>
                        <a:t> key </a:t>
                      </a:r>
                      <a:r>
                        <a:rPr lang="en-SG" sz="2000" b="0" dirty="0" err="1"/>
                        <a:t>k</a:t>
                      </a:r>
                      <a:r>
                        <a:rPr lang="en-SG" sz="2000" b="0" baseline="-25000" dirty="0" err="1"/>
                        <a:t>i</a:t>
                      </a:r>
                      <a:endParaRPr lang="en-SG" sz="2000" b="0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74981C-DB84-4179-B979-39DC7763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4983163"/>
            <a:ext cx="8915400" cy="1493837"/>
          </a:xfrm>
        </p:spPr>
        <p:txBody>
          <a:bodyPr>
            <a:normAutofit/>
          </a:bodyPr>
          <a:lstStyle/>
          <a:p>
            <a:r>
              <a:rPr lang="en-US" sz="2400" dirty="0" err="1"/>
              <a:t>higherKey</a:t>
            </a:r>
            <a:r>
              <a:rPr lang="en-US" sz="2400" dirty="0"/>
              <a:t> is successor operation</a:t>
            </a:r>
          </a:p>
          <a:p>
            <a:r>
              <a:rPr lang="en-US" sz="2400" dirty="0" err="1"/>
              <a:t>lowerKey</a:t>
            </a:r>
            <a:r>
              <a:rPr lang="en-US" sz="2400" dirty="0"/>
              <a:t> is pre-</a:t>
            </a:r>
            <a:r>
              <a:rPr lang="en-US" sz="2400" dirty="0" err="1"/>
              <a:t>decessor</a:t>
            </a:r>
            <a:r>
              <a:rPr lang="en-US" sz="2400" dirty="0"/>
              <a:t> operation</a:t>
            </a:r>
          </a:p>
          <a:p>
            <a:r>
              <a:rPr lang="en-US" sz="2400" dirty="0"/>
              <a:t>All these methods return </a:t>
            </a:r>
            <a:r>
              <a:rPr lang="en-US" sz="2400" b="1" dirty="0"/>
              <a:t>null</a:t>
            </a:r>
            <a:r>
              <a:rPr lang="en-US" sz="2400" dirty="0"/>
              <a:t> if there is no such key!</a:t>
            </a:r>
          </a:p>
        </p:txBody>
      </p:sp>
    </p:spTree>
    <p:extLst>
      <p:ext uri="{BB962C8B-B14F-4D97-AF65-F5344CB8AC3E}">
        <p14:creationId xmlns:p14="http://schemas.microsoft.com/office/powerpoint/2010/main" val="4061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15680" y="390240"/>
            <a:ext cx="11359200" cy="7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Sit-In Lab Procedures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15680" y="1152120"/>
            <a:ext cx="11359200" cy="45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Sit according to the seating plan outside the lab</a:t>
            </a: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  <a:ea typeface="Proxima Nova"/>
            </a:endParaRP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3 questions, 1 hour 40 minutes</a:t>
            </a: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When you enter</a:t>
            </a:r>
          </a:p>
          <a:p>
            <a:pPr marL="1676370" lvl="2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Do not touch the computer or login to your own accounts.</a:t>
            </a:r>
          </a:p>
          <a:p>
            <a:pPr marL="1676370" lvl="2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Listen to instructions by your TAs</a:t>
            </a: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 coding during the first 15 minutes</a:t>
            </a:r>
          </a:p>
          <a:p>
            <a:pPr marL="1828754" lvl="2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Read problems, ask questions and design algorithm</a:t>
            </a:r>
          </a:p>
          <a:p>
            <a:pPr marL="1828754" lvl="2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TA will distribute temporary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unix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accounts</a:t>
            </a:r>
          </a:p>
          <a:p>
            <a:pPr marL="1828754" lvl="2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Display NUS matriculation card for verification</a:t>
            </a:r>
          </a:p>
          <a:p>
            <a:pPr marL="1828754" lvl="2" indent="-506387">
              <a:buClr>
                <a:srgbClr val="000000"/>
              </a:buClr>
              <a:buFont typeface="Proxima Nova"/>
              <a:buChar char="●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 LEAVING EARLY</a:t>
            </a:r>
          </a:p>
          <a:p>
            <a:pPr marL="1828754" lvl="2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If you finish, you may do your own work</a:t>
            </a:r>
          </a:p>
          <a:p>
            <a:pPr marL="1828754" lvl="2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Do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talk to anyone else or disturb others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20945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</a:t>
            </a:r>
            <a:r>
              <a:rPr lang="en-US" dirty="0" err="1"/>
              <a:t>TreeMap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EC54F9-84C4-486B-BFC8-04EE925473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5500" y="1219201"/>
          <a:ext cx="8001000" cy="3376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425636689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094230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29570507"/>
                    </a:ext>
                  </a:extLst>
                </a:gridCol>
              </a:tblGrid>
              <a:tr h="455789">
                <a:tc>
                  <a:txBody>
                    <a:bodyPr/>
                    <a:lstStyle/>
                    <a:p>
                      <a:r>
                        <a:rPr lang="en-SG" sz="2000" dirty="0"/>
                        <a:t>Methods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Description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Speed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550041517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headMap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a </a:t>
                      </a:r>
                      <a:r>
                        <a:rPr lang="en-SG" sz="2000" b="0" i="1" dirty="0"/>
                        <a:t>view</a:t>
                      </a:r>
                      <a:r>
                        <a:rPr lang="en-SG" sz="2000" b="0" dirty="0"/>
                        <a:t> of the map of elements with </a:t>
                      </a:r>
                      <a:r>
                        <a:rPr lang="en-SG" sz="2000" b="1" dirty="0"/>
                        <a:t>key ≤ </a:t>
                      </a:r>
                      <a:r>
                        <a:rPr lang="en-SG" sz="2000" b="1" i="1" dirty="0"/>
                        <a:t>k</a:t>
                      </a:r>
                      <a:r>
                        <a:rPr lang="en-SG" sz="2000" b="0" dirty="0"/>
                        <a:t>.</a:t>
                      </a:r>
                    </a:p>
                    <a:p>
                      <a:r>
                        <a:rPr lang="en-SG" sz="1600" b="0" i="1" dirty="0"/>
                        <a:t>Important:</a:t>
                      </a:r>
                      <a:r>
                        <a:rPr lang="en-SG" sz="1600" b="0" i="1" baseline="0" dirty="0"/>
                        <a:t> calling size() on this view is O(N)!</a:t>
                      </a:r>
                      <a:endParaRPr lang="en-SG" sz="2000" b="0" i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39788813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tailMap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(k)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a </a:t>
                      </a:r>
                      <a:r>
                        <a:rPr lang="en-SG" sz="2000" b="0" i="1" dirty="0"/>
                        <a:t>view</a:t>
                      </a:r>
                      <a:r>
                        <a:rPr lang="en-SG" sz="2000" b="0" dirty="0"/>
                        <a:t> of the map of elements with </a:t>
                      </a:r>
                      <a:r>
                        <a:rPr lang="en-SG" sz="2000" b="1" dirty="0"/>
                        <a:t>key ≥ </a:t>
                      </a:r>
                      <a:r>
                        <a:rPr lang="en-SG" sz="2000" b="1" i="1" dirty="0"/>
                        <a:t>k</a:t>
                      </a:r>
                      <a:r>
                        <a:rPr lang="en-SG" sz="2000" b="0" dirty="0"/>
                        <a:t>.</a:t>
                      </a:r>
                    </a:p>
                    <a:p>
                      <a:r>
                        <a:rPr lang="en-SG" sz="1600" b="0" i="1" dirty="0"/>
                        <a:t>Important:</a:t>
                      </a:r>
                      <a:r>
                        <a:rPr lang="en-SG" sz="1600" b="0" i="1" baseline="0" dirty="0"/>
                        <a:t> calling size() on this view is O(N)!</a:t>
                      </a:r>
                      <a:endParaRPr lang="en-SG" sz="2000" b="0" i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50402283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subMap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(from,</a:t>
                      </a:r>
                      <a:r>
                        <a:rPr lang="en-SG" sz="2000" baseline="0" dirty="0">
                          <a:latin typeface="Consolas" panose="020B0609020204030204" pitchFamily="49" charset="0"/>
                        </a:rPr>
                        <a:t> to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Returns a </a:t>
                      </a:r>
                      <a:r>
                        <a:rPr lang="en-SG" sz="2000" b="0" i="1" dirty="0"/>
                        <a:t>view</a:t>
                      </a:r>
                      <a:r>
                        <a:rPr lang="en-SG" sz="2000" b="0" dirty="0"/>
                        <a:t> of the map of elements with </a:t>
                      </a:r>
                      <a:r>
                        <a:rPr lang="en-SG" sz="2000" b="1" i="1" dirty="0"/>
                        <a:t>from</a:t>
                      </a:r>
                      <a:r>
                        <a:rPr lang="en-SG" sz="2000" b="1" dirty="0"/>
                        <a:t> ≤ key &lt; </a:t>
                      </a:r>
                      <a:r>
                        <a:rPr lang="en-SG" sz="2000" b="1" i="1" dirty="0"/>
                        <a:t>to</a:t>
                      </a:r>
                      <a:r>
                        <a:rPr lang="en-SG" sz="2000" b="0" dirty="0"/>
                        <a:t>.</a:t>
                      </a:r>
                    </a:p>
                    <a:p>
                      <a:r>
                        <a:rPr lang="en-SG" sz="1600" b="0" i="1" dirty="0"/>
                        <a:t>Important:</a:t>
                      </a:r>
                      <a:r>
                        <a:rPr lang="en-SG" sz="1600" b="0" i="1" baseline="0" dirty="0"/>
                        <a:t> calling size() on this view is O(N)!</a:t>
                      </a:r>
                      <a:endParaRPr lang="en-SG" sz="2000" b="0" i="1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420324105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84F23-2A8D-46FC-9320-45D8074B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4983163"/>
            <a:ext cx="8915400" cy="14938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You can regard a </a:t>
            </a:r>
            <a:r>
              <a:rPr lang="en-US" sz="2400" b="1" dirty="0"/>
              <a:t>view</a:t>
            </a:r>
            <a:r>
              <a:rPr lang="en-US" sz="2400" dirty="0"/>
              <a:t> as a “window” showing only part of the </a:t>
            </a:r>
            <a:r>
              <a:rPr lang="en-US" sz="2400" b="1" dirty="0"/>
              <a:t>same</a:t>
            </a:r>
            <a:r>
              <a:rPr lang="en-US" sz="2400" dirty="0"/>
              <a:t> Binary Search Tree.</a:t>
            </a:r>
          </a:p>
          <a:p>
            <a:r>
              <a:rPr lang="en-US" sz="2400" dirty="0"/>
              <a:t>Modifying items through the “window” will also modify the main BST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752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9F2C-B998-9146-B553-490F8A3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TreeMap</a:t>
            </a:r>
            <a:r>
              <a:rPr lang="en-US" dirty="0"/>
              <a:t>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77741-63F4-4576-AB27-04ADDEAE5394}"/>
              </a:ext>
            </a:extLst>
          </p:cNvPr>
          <p:cNvSpPr txBox="1"/>
          <p:nvPr/>
        </p:nvSpPr>
        <p:spPr>
          <a:xfrm>
            <a:off x="742000" y="2109415"/>
            <a:ext cx="8140744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Integer&gt;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SG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Guten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 Tag"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"Konnichiwa"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SG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Iterate through the entries in the </a:t>
            </a:r>
            <a:r>
              <a:rPr lang="en-SG" b="1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TreeMap</a:t>
            </a: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 in order of </a:t>
            </a: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increasing key.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Integer&gt; entry :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stringMap.entrySet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"Key="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entry.getKey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", Value="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entry.getValue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DAABA-7981-438A-9515-51B792053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33083"/>
              </p:ext>
            </p:extLst>
          </p:nvPr>
        </p:nvGraphicFramePr>
        <p:xfrm>
          <a:off x="9276843" y="3025095"/>
          <a:ext cx="239264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01">
                  <a:extLst>
                    <a:ext uri="{9D8B030D-6E8A-4147-A177-3AD203B41FA5}">
                      <a16:colId xmlns:a16="http://schemas.microsoft.com/office/drawing/2014/main" val="755114540"/>
                    </a:ext>
                  </a:extLst>
                </a:gridCol>
                <a:gridCol w="966241">
                  <a:extLst>
                    <a:ext uri="{9D8B030D-6E8A-4147-A177-3AD203B41FA5}">
                      <a16:colId xmlns:a16="http://schemas.microsoft.com/office/drawing/2014/main" val="2830326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err="1"/>
                        <a:t>Guten</a:t>
                      </a:r>
                      <a:r>
                        <a:rPr lang="en-SG" sz="2000" dirty="0"/>
                        <a:t>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Konnichiwa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9F2C-B998-9146-B553-490F8A3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TreeMap</a:t>
            </a:r>
            <a:r>
              <a:rPr lang="en-US" dirty="0"/>
              <a:t>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77741-63F4-4576-AB27-04ADDEAE5394}"/>
              </a:ext>
            </a:extLst>
          </p:cNvPr>
          <p:cNvSpPr txBox="1"/>
          <p:nvPr/>
        </p:nvSpPr>
        <p:spPr>
          <a:xfrm>
            <a:off x="742000" y="2109415"/>
            <a:ext cx="814074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Integer&gt;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SG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Guten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 Tag"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"Konnichiwa"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SG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Update the value of entry with key="Hello" to 2.</a:t>
            </a:r>
            <a:endParaRPr lang="en-SG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stringMap.put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DAABA-7981-438A-9515-51B792053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77314"/>
              </p:ext>
            </p:extLst>
          </p:nvPr>
        </p:nvGraphicFramePr>
        <p:xfrm>
          <a:off x="9276843" y="3025095"/>
          <a:ext cx="239264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01">
                  <a:extLst>
                    <a:ext uri="{9D8B030D-6E8A-4147-A177-3AD203B41FA5}">
                      <a16:colId xmlns:a16="http://schemas.microsoft.com/office/drawing/2014/main" val="755114540"/>
                    </a:ext>
                  </a:extLst>
                </a:gridCol>
                <a:gridCol w="966241">
                  <a:extLst>
                    <a:ext uri="{9D8B030D-6E8A-4147-A177-3AD203B41FA5}">
                      <a16:colId xmlns:a16="http://schemas.microsoft.com/office/drawing/2014/main" val="2830326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err="1"/>
                        <a:t>Guten</a:t>
                      </a:r>
                      <a:r>
                        <a:rPr lang="en-SG" sz="2000" dirty="0"/>
                        <a:t>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4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2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Konnichiwa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4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2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9F2C-B998-9146-B553-490F8A3A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TreeMap</a:t>
            </a:r>
            <a:r>
              <a:rPr lang="en-US" dirty="0"/>
              <a:t> Usage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3A0C7-9BC3-4C8D-BC5F-2463DCDFDDB7}"/>
              </a:ext>
            </a:extLst>
          </p:cNvPr>
          <p:cNvSpPr txBox="1"/>
          <p:nvPr/>
        </p:nvSpPr>
        <p:spPr>
          <a:xfrm>
            <a:off x="1921125" y="2114533"/>
            <a:ext cx="834974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integerMap.add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integerMap.add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integerMap.add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Smallest key &gt;= 1: 1. Returns [1, "One"]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ceilEntry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integerMap.ceilEntry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/>
            </a:r>
            <a:b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Largest key &lt;= 3: 2. Returns [2, "Two"]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lowerEntry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integerMap.floorEntry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43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15680" y="794400"/>
            <a:ext cx="11359200" cy="26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ctr">
              <a:lnSpc>
                <a:spcPct val="100000"/>
              </a:lnSpc>
            </a:pPr>
            <a:r>
              <a:rPr lang="en-US" sz="72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Take Home Lab 2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15680" y="4221120"/>
            <a:ext cx="11359200" cy="9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87492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15680" y="390240"/>
            <a:ext cx="11359200" cy="7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Take-Home Lab 2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16400" y="1152480"/>
            <a:ext cx="11359200" cy="45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Released last week on IVLE and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Codecrunch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3 questions following the exact same format as Sit-In Lab 2</a:t>
            </a:r>
          </a:p>
          <a:p>
            <a:pPr marL="1219170" lvl="1" indent="-506387">
              <a:buClr>
                <a:srgbClr val="000000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Recursion</a:t>
            </a:r>
          </a:p>
          <a:p>
            <a:pPr marL="1219170" lvl="1" indent="-506387">
              <a:buClr>
                <a:srgbClr val="000000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Sorting</a:t>
            </a:r>
          </a:p>
          <a:p>
            <a:pPr marL="1219170" lvl="1" indent="-506387">
              <a:buClr>
                <a:srgbClr val="000000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Non-Linear Data Structures API</a:t>
            </a:r>
          </a:p>
          <a:p>
            <a:pPr marL="712782" lvl="1"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Due 22 March 2019, 2359h</a:t>
            </a:r>
            <a:endParaRPr 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77162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87CA-6EB5-433C-A7FE-88F5FDE8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7D17-0758-47CB-AA4C-C5C6D12CC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14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6AC0D-151D-4985-8384-CEC514FC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Abridged</a:t>
            </a:r>
            <a:r>
              <a:rPr lang="en-SG" dirty="0"/>
              <a:t> 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4F2DA6F-1F9A-471D-9945-5C1F55FA9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6630706" cy="4023360"/>
              </a:xfrm>
            </p:spPr>
            <p:txBody>
              <a:bodyPr/>
              <a:lstStyle/>
              <a:p>
                <a:r>
                  <a:rPr lang="en-SG" dirty="0"/>
                  <a:t>You have a total of </a:t>
                </a:r>
                <a:r>
                  <a:rPr lang="en-SG" b="1" dirty="0"/>
                  <a:t>R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 </a:t>
                </a:r>
                <a:r>
                  <a:rPr lang="en-SG" b="1" dirty="0"/>
                  <a:t>C</a:t>
                </a:r>
                <a:r>
                  <a:rPr lang="en-SG" dirty="0"/>
                  <a:t> boxes, arranged in a grid of </a:t>
                </a:r>
                <a:r>
                  <a:rPr lang="en-SG" b="1" dirty="0"/>
                  <a:t>R</a:t>
                </a:r>
                <a:r>
                  <a:rPr lang="en-SG" dirty="0"/>
                  <a:t> rows and </a:t>
                </a:r>
                <a:r>
                  <a:rPr lang="en-SG" b="1" dirty="0"/>
                  <a:t>C</a:t>
                </a:r>
                <a:r>
                  <a:rPr lang="en-SG" dirty="0"/>
                  <a:t> columns.</a:t>
                </a:r>
              </a:p>
              <a:p>
                <a:r>
                  <a:rPr lang="en-SG" dirty="0"/>
                  <a:t>Cats will come and sit in these boxes.</a:t>
                </a:r>
              </a:p>
              <a:p>
                <a:r>
                  <a:rPr lang="en-SG" dirty="0"/>
                  <a:t>You have to support the following operations:</a:t>
                </a:r>
              </a:p>
              <a:p>
                <a:pPr lvl="1"/>
                <a:r>
                  <a:rPr lang="en-SG" dirty="0"/>
                  <a:t>SIT [x][y]</a:t>
                </a:r>
              </a:p>
              <a:p>
                <a:pPr lvl="1"/>
                <a:r>
                  <a:rPr lang="en-SG" dirty="0"/>
                  <a:t>BOX [x][y]</a:t>
                </a:r>
              </a:p>
              <a:p>
                <a:pPr lvl="1"/>
                <a:r>
                  <a:rPr lang="en-SG" dirty="0"/>
                  <a:t>ROW [x]</a:t>
                </a:r>
              </a:p>
              <a:p>
                <a:pPr lvl="1"/>
                <a:r>
                  <a:rPr lang="en-SG" dirty="0"/>
                  <a:t>COL [y]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4F2DA6F-1F9A-471D-9945-5C1F55FA9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6630706" cy="4023360"/>
              </a:xfrm>
              <a:blipFill>
                <a:blip r:embed="rId2"/>
                <a:stretch>
                  <a:fillRect l="-1654" t="-1818" r="-2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418EE2-E9D8-4DE0-9CB2-15DF3B6A0B0F}"/>
              </a:ext>
            </a:extLst>
          </p:cNvPr>
          <p:cNvGraphicFramePr>
            <a:graphicFrameLocks noGrp="1"/>
          </p:cNvGraphicFramePr>
          <p:nvPr/>
        </p:nvGraphicFramePr>
        <p:xfrm>
          <a:off x="8009563" y="2349000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798126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92645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392787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70429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31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945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986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E1533AB-B16D-480D-BCD4-E35E302A2D54}"/>
              </a:ext>
            </a:extLst>
          </p:cNvPr>
          <p:cNvSpPr/>
          <p:nvPr/>
        </p:nvSpPr>
        <p:spPr>
          <a:xfrm>
            <a:off x="8735264" y="1855113"/>
            <a:ext cx="1428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R=3, C=4</a:t>
            </a:r>
          </a:p>
        </p:txBody>
      </p:sp>
    </p:spTree>
    <p:extLst>
      <p:ext uri="{BB962C8B-B14F-4D97-AF65-F5344CB8AC3E}">
        <p14:creationId xmlns:p14="http://schemas.microsoft.com/office/powerpoint/2010/main" val="13703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6AC0D-151D-4985-8384-CEC514FC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operation: </a:t>
            </a:r>
            <a:r>
              <a:rPr lang="en-SG" b="1" dirty="0">
                <a:solidFill>
                  <a:schemeClr val="accent1"/>
                </a:solidFill>
              </a:rPr>
              <a:t>SIT [x][y]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2DA6F-1F9A-471D-9945-5C1F55FA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473952" cy="4023360"/>
          </a:xfrm>
        </p:spPr>
        <p:txBody>
          <a:bodyPr/>
          <a:lstStyle/>
          <a:p>
            <a:r>
              <a:rPr lang="en-SG" dirty="0"/>
              <a:t>Records that a cat is now sitting in the box with coordinates ([x], [y]).</a:t>
            </a:r>
          </a:p>
          <a:p>
            <a:r>
              <a:rPr lang="en-SG" dirty="0"/>
              <a:t>You are guaranteed that there was no cat in the box prior to this operation.</a:t>
            </a:r>
          </a:p>
          <a:p>
            <a:r>
              <a:rPr lang="en-SG" dirty="0"/>
              <a:t>E.g.</a:t>
            </a:r>
          </a:p>
          <a:p>
            <a:pPr lvl="1"/>
            <a:r>
              <a:rPr lang="en-SG" sz="2200" b="1" dirty="0">
                <a:latin typeface="Consolas" panose="020B0609020204030204" pitchFamily="49" charset="0"/>
              </a:rPr>
              <a:t>SIT 1 0</a:t>
            </a:r>
          </a:p>
          <a:p>
            <a:pPr lvl="1"/>
            <a:r>
              <a:rPr lang="en-SG" sz="2200" b="1" dirty="0">
                <a:latin typeface="Consolas" panose="020B0609020204030204" pitchFamily="49" charset="0"/>
              </a:rPr>
              <a:t>SIT 0 2</a:t>
            </a:r>
          </a:p>
          <a:p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024F7-0E44-46D0-B7CA-D3A396AB6137}"/>
              </a:ext>
            </a:extLst>
          </p:cNvPr>
          <p:cNvGraphicFramePr>
            <a:graphicFrameLocks noGrp="1"/>
          </p:cNvGraphicFramePr>
          <p:nvPr/>
        </p:nvGraphicFramePr>
        <p:xfrm>
          <a:off x="8009563" y="2349000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798126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92645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392787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70429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31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945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9865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9F4941B3-4F71-4799-B082-F1786746732A}"/>
              </a:ext>
            </a:extLst>
          </p:cNvPr>
          <p:cNvGrpSpPr/>
          <p:nvPr/>
        </p:nvGrpSpPr>
        <p:grpSpPr>
          <a:xfrm>
            <a:off x="8009563" y="3094910"/>
            <a:ext cx="716426" cy="668180"/>
            <a:chOff x="10957593" y="3083062"/>
            <a:chExt cx="716426" cy="668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3A340A-E68D-4196-96C4-C3FDF2F9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F1B549-8263-4FEC-B337-053B3E14B0EC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(1,0)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2D7B4B-7509-4FF9-B6B0-4C1951AA018D}"/>
              </a:ext>
            </a:extLst>
          </p:cNvPr>
          <p:cNvGrpSpPr/>
          <p:nvPr/>
        </p:nvGrpSpPr>
        <p:grpSpPr>
          <a:xfrm>
            <a:off x="9449563" y="2399584"/>
            <a:ext cx="716426" cy="668180"/>
            <a:chOff x="10957593" y="3083062"/>
            <a:chExt cx="716426" cy="6681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2A2E8A-6CB3-4767-9AFF-AFD79E128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8ABCD8-94DD-423B-BF27-7F19B071C516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(0,2)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3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6AC0D-151D-4985-8384-CEC514FC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operation: </a:t>
            </a:r>
            <a:r>
              <a:rPr lang="en-SG" b="1" dirty="0">
                <a:solidFill>
                  <a:schemeClr val="accent1"/>
                </a:solidFill>
              </a:rPr>
              <a:t>BOX [x][y]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2DA6F-1F9A-471D-9945-5C1F55FA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473952" cy="4023360"/>
          </a:xfrm>
        </p:spPr>
        <p:txBody>
          <a:bodyPr/>
          <a:lstStyle/>
          <a:p>
            <a:r>
              <a:rPr lang="en-SG" dirty="0"/>
              <a:t>Checks if there is a cat sitting in the box with coordinates ([x], [y])</a:t>
            </a:r>
          </a:p>
          <a:p>
            <a:r>
              <a:rPr lang="en-SG" dirty="0"/>
              <a:t>If there is a cat, print "Y". Otherwise, print "N".</a:t>
            </a:r>
          </a:p>
          <a:p>
            <a:r>
              <a:rPr lang="en-SG" dirty="0"/>
              <a:t>E.g.</a:t>
            </a:r>
          </a:p>
          <a:p>
            <a:pPr lvl="1"/>
            <a:r>
              <a:rPr lang="en-SG" sz="2200" b="1" dirty="0">
                <a:latin typeface="Consolas" panose="020B0609020204030204" pitchFamily="49" charset="0"/>
              </a:rPr>
              <a:t>BOX 1 1 </a:t>
            </a:r>
            <a:r>
              <a:rPr lang="en-SG" sz="22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// Print "N"</a:t>
            </a:r>
          </a:p>
          <a:p>
            <a:pPr lvl="1"/>
            <a:r>
              <a:rPr lang="en-SG" sz="2200" b="1" dirty="0">
                <a:latin typeface="Consolas" panose="020B0609020204030204" pitchFamily="49" charset="0"/>
              </a:rPr>
              <a:t>BOX 0 2 </a:t>
            </a:r>
            <a:r>
              <a:rPr lang="en-SG" sz="22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// Print "Y"</a:t>
            </a:r>
          </a:p>
          <a:p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024F7-0E44-46D0-B7CA-D3A396AB6137}"/>
              </a:ext>
            </a:extLst>
          </p:cNvPr>
          <p:cNvGraphicFramePr>
            <a:graphicFrameLocks noGrp="1"/>
          </p:cNvGraphicFramePr>
          <p:nvPr/>
        </p:nvGraphicFramePr>
        <p:xfrm>
          <a:off x="8009563" y="2349000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798126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92645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392787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70429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31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945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9865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4B276DD-78AB-4953-8E37-5C4488040A4B}"/>
              </a:ext>
            </a:extLst>
          </p:cNvPr>
          <p:cNvGrpSpPr/>
          <p:nvPr/>
        </p:nvGrpSpPr>
        <p:grpSpPr>
          <a:xfrm>
            <a:off x="8009563" y="3094910"/>
            <a:ext cx="716426" cy="668180"/>
            <a:chOff x="10957593" y="3083062"/>
            <a:chExt cx="716426" cy="6681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D45AEC-2B79-48EB-A70A-82EB7EA3C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4FB951-A62C-4754-A683-C3ACF2E04C7F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(1,0)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0E100-91F2-4D31-9ECE-563BFC6B4E7C}"/>
              </a:ext>
            </a:extLst>
          </p:cNvPr>
          <p:cNvGrpSpPr/>
          <p:nvPr/>
        </p:nvGrpSpPr>
        <p:grpSpPr>
          <a:xfrm>
            <a:off x="9449563" y="2399584"/>
            <a:ext cx="716426" cy="668180"/>
            <a:chOff x="10957593" y="3083062"/>
            <a:chExt cx="716426" cy="668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C0A271-2797-4A8F-9831-59EE4B05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0FF30D-73CE-43B8-AD97-0D57D0FA40AC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(0,2)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310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15680" y="390240"/>
            <a:ext cx="11359200" cy="7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Sit-In Lab Procedures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15680" y="1152120"/>
            <a:ext cx="11359200" cy="45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Code directly on the Unix accounts given</a:t>
            </a: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Templates and test cases provided in the account</a:t>
            </a:r>
            <a:endParaRPr lang="en-US" sz="2400" b="1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Only modify the template given, do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create additional files</a:t>
            </a: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Run check script using command </a:t>
            </a:r>
            <a:r>
              <a:rPr lang="en-US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bash check.sh &lt;</a:t>
            </a:r>
            <a:r>
              <a:rPr lang="en-US" sz="2400" b="1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For example, </a:t>
            </a:r>
            <a:r>
              <a:rPr lang="en-US" sz="2400" b="1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bash check.sh Boxes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You can directly open any test cases you get wrong to debug</a:t>
            </a: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Submission will be done automatically after the lab</a:t>
            </a: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Can refer to any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hardcopy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material</a:t>
            </a: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Can refer to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Java API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on the desktop of the PC</a:t>
            </a: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roxima Nova"/>
            </a:endParaRPr>
          </a:p>
          <a:p>
            <a:pPr marL="609585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Return the question paper, instruction and account slip at the end of the lab</a:t>
            </a: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You are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allowed to bring back any of these documents</a:t>
            </a:r>
          </a:p>
          <a:p>
            <a:pPr marL="1219170" lvl="1" indent="-506387">
              <a:buClr>
                <a:srgbClr val="000000"/>
              </a:buClr>
              <a:buFont typeface="Proxima Nova"/>
              <a:buChar char="●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All documents will be counted before anyone is allowed to leave</a:t>
            </a:r>
          </a:p>
        </p:txBody>
      </p:sp>
    </p:spTree>
    <p:extLst>
      <p:ext uri="{BB962C8B-B14F-4D97-AF65-F5344CB8AC3E}">
        <p14:creationId xmlns:p14="http://schemas.microsoft.com/office/powerpoint/2010/main" val="3767543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6AC0D-151D-4985-8384-CEC514FC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operation: </a:t>
            </a:r>
            <a:r>
              <a:rPr lang="en-SG" b="1" dirty="0">
                <a:solidFill>
                  <a:schemeClr val="accent1"/>
                </a:solidFill>
              </a:rPr>
              <a:t>row [x]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2DA6F-1F9A-471D-9945-5C1F55FA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473952" cy="4023360"/>
          </a:xfrm>
        </p:spPr>
        <p:txBody>
          <a:bodyPr/>
          <a:lstStyle/>
          <a:p>
            <a:r>
              <a:rPr lang="en-SG" dirty="0"/>
              <a:t>Checks if there is a cat sitting in </a:t>
            </a:r>
            <a:r>
              <a:rPr lang="en-SG" b="1" i="1" dirty="0"/>
              <a:t>any box </a:t>
            </a:r>
            <a:r>
              <a:rPr lang="en-SG" dirty="0"/>
              <a:t>in row [x].</a:t>
            </a:r>
          </a:p>
          <a:p>
            <a:pPr lvl="1"/>
            <a:r>
              <a:rPr lang="en-SG" dirty="0"/>
              <a:t>i.e. Box (x, 0), Box (x, 1), Box (x, 2), ...</a:t>
            </a:r>
          </a:p>
          <a:p>
            <a:r>
              <a:rPr lang="en-SG" dirty="0"/>
              <a:t>If there is a cat, print "Y". Otherwise, print "N".</a:t>
            </a:r>
          </a:p>
          <a:p>
            <a:r>
              <a:rPr lang="en-SG" dirty="0"/>
              <a:t>E.g.</a:t>
            </a:r>
          </a:p>
          <a:p>
            <a:pPr lvl="1"/>
            <a:r>
              <a:rPr lang="en-SG" sz="2200" b="1" dirty="0">
                <a:latin typeface="Consolas" panose="020B0609020204030204" pitchFamily="49" charset="0"/>
              </a:rPr>
              <a:t>ROW 2 </a:t>
            </a:r>
            <a:r>
              <a:rPr lang="en-SG" sz="22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// Print "N"</a:t>
            </a:r>
          </a:p>
          <a:p>
            <a:pPr lvl="1"/>
            <a:r>
              <a:rPr lang="en-SG" sz="2200" b="1" dirty="0">
                <a:latin typeface="Consolas" panose="020B0609020204030204" pitchFamily="49" charset="0"/>
              </a:rPr>
              <a:t>ROW 0 </a:t>
            </a:r>
            <a:r>
              <a:rPr lang="en-SG" sz="22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// Print "Y"</a:t>
            </a:r>
          </a:p>
          <a:p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024F7-0E44-46D0-B7CA-D3A396AB6137}"/>
              </a:ext>
            </a:extLst>
          </p:cNvPr>
          <p:cNvGraphicFramePr>
            <a:graphicFrameLocks noGrp="1"/>
          </p:cNvGraphicFramePr>
          <p:nvPr/>
        </p:nvGraphicFramePr>
        <p:xfrm>
          <a:off x="8009563" y="2349000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798126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92645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392787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70429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31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945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9865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4B276DD-78AB-4953-8E37-5C4488040A4B}"/>
              </a:ext>
            </a:extLst>
          </p:cNvPr>
          <p:cNvGrpSpPr/>
          <p:nvPr/>
        </p:nvGrpSpPr>
        <p:grpSpPr>
          <a:xfrm>
            <a:off x="8009563" y="3094910"/>
            <a:ext cx="716426" cy="668180"/>
            <a:chOff x="10957593" y="3083062"/>
            <a:chExt cx="716426" cy="6681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D45AEC-2B79-48EB-A70A-82EB7EA3C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4FB951-A62C-4754-A683-C3ACF2E04C7F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(1,0)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0E100-91F2-4D31-9ECE-563BFC6B4E7C}"/>
              </a:ext>
            </a:extLst>
          </p:cNvPr>
          <p:cNvGrpSpPr/>
          <p:nvPr/>
        </p:nvGrpSpPr>
        <p:grpSpPr>
          <a:xfrm>
            <a:off x="9449563" y="2399584"/>
            <a:ext cx="716426" cy="668180"/>
            <a:chOff x="10957593" y="3083062"/>
            <a:chExt cx="716426" cy="668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C0A271-2797-4A8F-9831-59EE4B05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0FF30D-73CE-43B8-AD97-0D57D0FA40AC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(0,2)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25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6AC0D-151D-4985-8384-CEC514FC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operation: </a:t>
            </a:r>
            <a:r>
              <a:rPr lang="en-SG" b="1" dirty="0">
                <a:solidFill>
                  <a:schemeClr val="accent1"/>
                </a:solidFill>
              </a:rPr>
              <a:t>COL [y]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2DA6F-1F9A-471D-9945-5C1F55FA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473952" cy="4023360"/>
          </a:xfrm>
        </p:spPr>
        <p:txBody>
          <a:bodyPr/>
          <a:lstStyle/>
          <a:p>
            <a:r>
              <a:rPr lang="en-SG" dirty="0"/>
              <a:t>Checks if there is a cat sitting in </a:t>
            </a:r>
            <a:r>
              <a:rPr lang="en-SG" b="1" i="1" dirty="0"/>
              <a:t>any box </a:t>
            </a:r>
            <a:r>
              <a:rPr lang="en-SG" dirty="0"/>
              <a:t>in col [y].</a:t>
            </a:r>
          </a:p>
          <a:p>
            <a:pPr lvl="1"/>
            <a:r>
              <a:rPr lang="en-SG" dirty="0"/>
              <a:t>i.e. Box (0, y), Box (1, y), Box (2, y), ...</a:t>
            </a:r>
          </a:p>
          <a:p>
            <a:r>
              <a:rPr lang="en-SG" dirty="0"/>
              <a:t>If there is a cat, print "Y". Otherwise, print "N".</a:t>
            </a:r>
          </a:p>
          <a:p>
            <a:r>
              <a:rPr lang="en-SG" dirty="0"/>
              <a:t>E.g.</a:t>
            </a:r>
          </a:p>
          <a:p>
            <a:pPr lvl="1"/>
            <a:r>
              <a:rPr lang="en-SG" sz="2200" b="1" dirty="0">
                <a:latin typeface="Consolas" panose="020B0609020204030204" pitchFamily="49" charset="0"/>
              </a:rPr>
              <a:t>COL 2 </a:t>
            </a:r>
            <a:r>
              <a:rPr lang="en-SG" sz="22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// Print "Y"</a:t>
            </a:r>
          </a:p>
          <a:p>
            <a:pPr lvl="1"/>
            <a:r>
              <a:rPr lang="en-SG" sz="2200" b="1" dirty="0">
                <a:latin typeface="Consolas" panose="020B0609020204030204" pitchFamily="49" charset="0"/>
              </a:rPr>
              <a:t>COL 3 </a:t>
            </a:r>
            <a:r>
              <a:rPr lang="en-SG" sz="2200" b="1" i="1" dirty="0">
                <a:solidFill>
                  <a:schemeClr val="accent4"/>
                </a:solidFill>
                <a:latin typeface="Consolas" panose="020B0609020204030204" pitchFamily="49" charset="0"/>
              </a:rPr>
              <a:t>// Print "N"</a:t>
            </a:r>
          </a:p>
          <a:p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024F7-0E44-46D0-B7CA-D3A396AB6137}"/>
              </a:ext>
            </a:extLst>
          </p:cNvPr>
          <p:cNvGraphicFramePr>
            <a:graphicFrameLocks noGrp="1"/>
          </p:cNvGraphicFramePr>
          <p:nvPr/>
        </p:nvGraphicFramePr>
        <p:xfrm>
          <a:off x="8009563" y="2349000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798126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92645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392787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70429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31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945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9865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4B276DD-78AB-4953-8E37-5C4488040A4B}"/>
              </a:ext>
            </a:extLst>
          </p:cNvPr>
          <p:cNvGrpSpPr/>
          <p:nvPr/>
        </p:nvGrpSpPr>
        <p:grpSpPr>
          <a:xfrm>
            <a:off x="8009563" y="3094910"/>
            <a:ext cx="716426" cy="668180"/>
            <a:chOff x="10957593" y="3083062"/>
            <a:chExt cx="716426" cy="6681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D45AEC-2B79-48EB-A70A-82EB7EA3C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4FB951-A62C-4754-A683-C3ACF2E04C7F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(1,0)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0E100-91F2-4D31-9ECE-563BFC6B4E7C}"/>
              </a:ext>
            </a:extLst>
          </p:cNvPr>
          <p:cNvGrpSpPr/>
          <p:nvPr/>
        </p:nvGrpSpPr>
        <p:grpSpPr>
          <a:xfrm>
            <a:off x="9449563" y="2399584"/>
            <a:ext cx="716426" cy="668180"/>
            <a:chOff x="10957593" y="3083062"/>
            <a:chExt cx="716426" cy="6681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C0A271-2797-4A8F-9831-59EE4B05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0FF30D-73CE-43B8-AD97-0D57D0FA40AC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(0,2)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1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F544-64A9-49A9-9016-8097E2B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A818-EFC6-49CB-A7D2-673DE430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Number of operations: 1 ≤ </a:t>
            </a:r>
            <a:r>
              <a:rPr lang="en-SG" b="1" dirty="0"/>
              <a:t>Q</a:t>
            </a:r>
            <a:r>
              <a:rPr lang="en-SG" dirty="0"/>
              <a:t> ≤ 100,000.</a:t>
            </a:r>
          </a:p>
          <a:p>
            <a:r>
              <a:rPr lang="en-SG" dirty="0"/>
              <a:t>Grid size: 1 ≤ </a:t>
            </a:r>
            <a:r>
              <a:rPr lang="en-SG" b="1" dirty="0"/>
              <a:t>R, C</a:t>
            </a:r>
            <a:r>
              <a:rPr lang="en-SG" dirty="0"/>
              <a:t> ≤ 10</a:t>
            </a:r>
            <a:r>
              <a:rPr lang="en-SG" baseline="30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54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5912-1709-46E5-8A8B-EA3BEFD8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</a:t>
            </a:r>
            <a:r>
              <a:rPr lang="en-SG" b="1" dirty="0">
                <a:solidFill>
                  <a:schemeClr val="accent1"/>
                </a:solidFill>
              </a:rPr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3C6F-9DA7-4A39-9C53-F8D2CA63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For the most part, this problem is about checking whether or not there are cats in some box(es).</a:t>
            </a:r>
          </a:p>
          <a:p>
            <a:pPr algn="just"/>
            <a:r>
              <a:rPr lang="en-SG" dirty="0"/>
              <a:t>So, the first thing we can try is a Boolean array that represents the entire grid.</a:t>
            </a:r>
          </a:p>
          <a:p>
            <a:pPr algn="just"/>
            <a:endParaRPr lang="en-SG" dirty="0"/>
          </a:p>
          <a:p>
            <a:pPr algn="just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B9B2D-AB13-450D-93B2-3F426E42A0EC}"/>
              </a:ext>
            </a:extLst>
          </p:cNvPr>
          <p:cNvSpPr txBox="1"/>
          <p:nvPr/>
        </p:nvSpPr>
        <p:spPr>
          <a:xfrm>
            <a:off x="3203642" y="3645927"/>
            <a:ext cx="57847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[][]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boxGrid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[R][C];</a:t>
            </a:r>
          </a:p>
        </p:txBody>
      </p:sp>
    </p:spTree>
    <p:extLst>
      <p:ext uri="{BB962C8B-B14F-4D97-AF65-F5344CB8AC3E}">
        <p14:creationId xmlns:p14="http://schemas.microsoft.com/office/powerpoint/2010/main" val="672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5912-1709-46E5-8A8B-EA3BEFD8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</a:t>
            </a:r>
            <a:r>
              <a:rPr lang="en-SG" b="1" dirty="0">
                <a:solidFill>
                  <a:schemeClr val="accent1"/>
                </a:solidFill>
              </a:rPr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3C6F-9DA7-4A39-9C53-F8D2CA63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For SIT, all we have to do is set the corresponding box to True.</a:t>
            </a:r>
          </a:p>
          <a:p>
            <a:pPr algn="just"/>
            <a:endParaRPr lang="en-SG" dirty="0"/>
          </a:p>
          <a:p>
            <a:pPr algn="just"/>
            <a:endParaRPr lang="en-SG" dirty="0"/>
          </a:p>
          <a:p>
            <a:pPr algn="just"/>
            <a:r>
              <a:rPr lang="en-SG" dirty="0"/>
              <a:t>For BOX, all we have to do is check if the corresponding box is True.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70DF2-8210-4C12-9532-908A5549DFA9}"/>
              </a:ext>
            </a:extLst>
          </p:cNvPr>
          <p:cNvSpPr txBox="1"/>
          <p:nvPr/>
        </p:nvSpPr>
        <p:spPr>
          <a:xfrm>
            <a:off x="3203642" y="4370368"/>
            <a:ext cx="57847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BOX 3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boxGrid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][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"Y"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"N"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DA6C1-6E29-465B-9393-8362013706C9}"/>
              </a:ext>
            </a:extLst>
          </p:cNvPr>
          <p:cNvSpPr txBox="1"/>
          <p:nvPr/>
        </p:nvSpPr>
        <p:spPr>
          <a:xfrm>
            <a:off x="3203642" y="2721114"/>
            <a:ext cx="578471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SIT 1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boxGrid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][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1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5912-1709-46E5-8A8B-EA3BEFD8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</a:t>
            </a:r>
            <a:r>
              <a:rPr lang="en-SG" b="1" dirty="0">
                <a:solidFill>
                  <a:schemeClr val="accent1"/>
                </a:solidFill>
              </a:rPr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3C6F-9DA7-4A39-9C53-F8D2CA63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For ROW, we can simply iterate through the entire row and see if any value is true.</a:t>
            </a:r>
          </a:p>
          <a:p>
            <a:pPr algn="just"/>
            <a:endParaRPr lang="en-SG" dirty="0"/>
          </a:p>
          <a:p>
            <a:pPr algn="just"/>
            <a:endParaRPr lang="en-SG" dirty="0"/>
          </a:p>
          <a:p>
            <a:pPr algn="just"/>
            <a:endParaRPr lang="en-SG" dirty="0"/>
          </a:p>
          <a:p>
            <a:pPr algn="just"/>
            <a:endParaRPr lang="en-SG" dirty="0"/>
          </a:p>
          <a:p>
            <a:pPr algn="just"/>
            <a:endParaRPr lang="en-SG" dirty="0"/>
          </a:p>
          <a:p>
            <a:pPr algn="just"/>
            <a:endParaRPr lang="en-SG" dirty="0"/>
          </a:p>
          <a:p>
            <a:pPr algn="just"/>
            <a:r>
              <a:rPr lang="en-SG" dirty="0"/>
              <a:t>We can do the same thing for COL.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70DF2-8210-4C12-9532-908A5549DFA9}"/>
              </a:ext>
            </a:extLst>
          </p:cNvPr>
          <p:cNvSpPr txBox="1"/>
          <p:nvPr/>
        </p:nvSpPr>
        <p:spPr>
          <a:xfrm>
            <a:off x="3203642" y="2852853"/>
            <a:ext cx="578471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ROW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 output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"N"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col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col &lt; C; ++col)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boxGrid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][col])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output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"Y"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System.out.println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2448158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5912-1709-46E5-8A8B-EA3BEFD8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Start </a:t>
            </a:r>
            <a:r>
              <a:rPr lang="en-SG" b="1" dirty="0">
                <a:solidFill>
                  <a:schemeClr val="accent1"/>
                </a:solidFill>
              </a:rPr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3C6F-9DA7-4A39-9C53-F8D2CA63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Seems like this passes all the public test cases with ease.</a:t>
            </a:r>
          </a:p>
          <a:p>
            <a:pPr algn="just"/>
            <a:r>
              <a:rPr lang="en-SG" dirty="0"/>
              <a:t>Let's submit it on </a:t>
            </a:r>
            <a:r>
              <a:rPr lang="en-SG" dirty="0" err="1"/>
              <a:t>CodeCrunch</a:t>
            </a:r>
            <a:r>
              <a:rPr lang="en-S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814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5E01EC-9988-4A5A-966C-C98F4460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1" y="3839506"/>
            <a:ext cx="5492479" cy="852869"/>
          </a:xfrm>
          <a:prstGeom prst="rect">
            <a:avLst/>
          </a:prstGeom>
        </p:spPr>
      </p:pic>
      <p:pic>
        <p:nvPicPr>
          <p:cNvPr id="1026" name="Picture 2" descr="Image result for joseph oh no">
            <a:hlinkClick r:id="rId5"/>
            <a:extLst>
              <a:ext uri="{FF2B5EF4-FFF2-40B4-BE49-F238E27FC236}">
                <a16:creationId xmlns:a16="http://schemas.microsoft.com/office/drawing/2014/main" id="{DA0EB478-D726-4C90-B855-770F2F12B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r="7728" b="10163"/>
          <a:stretch/>
        </p:blipFill>
        <p:spPr bwMode="auto">
          <a:xfrm>
            <a:off x="6599200" y="2033082"/>
            <a:ext cx="5225788" cy="312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85B92B-5F79-4F05-ACCF-E20018F96206}"/>
              </a:ext>
            </a:extLst>
          </p:cNvPr>
          <p:cNvSpPr txBox="1"/>
          <p:nvPr/>
        </p:nvSpPr>
        <p:spPr>
          <a:xfrm>
            <a:off x="8206849" y="4257876"/>
            <a:ext cx="2010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5400" b="0" i="0" u="none" strike="noStrike" kern="1200" cap="none" spc="0" normalizeH="0" baseline="0" noProof="0" dirty="0">
                <a:ln w="1905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OH NO!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F5FF5-BDE4-4E85-BCDF-55867ECD4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43" y="2262650"/>
            <a:ext cx="5639587" cy="1457528"/>
          </a:xfrm>
          <a:prstGeom prst="rect">
            <a:avLst/>
          </a:prstGeom>
        </p:spPr>
      </p:pic>
      <p:pic>
        <p:nvPicPr>
          <p:cNvPr id="2" name="joseph-joestar-oh-nooo">
            <a:hlinkClick r:id="" action="ppaction://media"/>
            <a:extLst>
              <a:ext uri="{FF2B5EF4-FFF2-40B4-BE49-F238E27FC236}">
                <a16:creationId xmlns:a16="http://schemas.microsoft.com/office/drawing/2014/main" id="{95E490B8-8C7F-49CF-AA37-85F04F1235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579044" y="72267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6AA2-AED2-45EB-B894-1E7AACF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Oh </a:t>
            </a:r>
            <a:r>
              <a:rPr lang="en-SG" b="1" dirty="0">
                <a:solidFill>
                  <a:schemeClr val="accent1"/>
                </a:solidFill>
              </a:rPr>
              <a:t>NO!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AA91C-A64F-44AF-A931-F239CCE04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We're generating a Boolean array of size </a:t>
                </a:r>
                <a:r>
                  <a:rPr lang="en-SG" b="1" dirty="0"/>
                  <a:t>R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 </a:t>
                </a:r>
                <a:r>
                  <a:rPr lang="en-SG" b="1" dirty="0"/>
                  <a:t>C.</a:t>
                </a:r>
              </a:p>
              <a:p>
                <a:r>
                  <a:rPr lang="en-SG" dirty="0"/>
                  <a:t>In the worst case, that an array of size 10</a:t>
                </a:r>
                <a:r>
                  <a:rPr lang="en-SG" baseline="30000" dirty="0"/>
                  <a:t>9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 10</a:t>
                </a:r>
                <a:r>
                  <a:rPr lang="en-SG" baseline="30000" dirty="0"/>
                  <a:t>9</a:t>
                </a:r>
                <a:r>
                  <a:rPr lang="en-SG" dirty="0"/>
                  <a:t>.</a:t>
                </a:r>
              </a:p>
              <a:p>
                <a:pPr lvl="1"/>
                <a:r>
                  <a:rPr lang="en-SG" dirty="0"/>
                  <a:t>That's about </a:t>
                </a:r>
                <a:r>
                  <a:rPr lang="en-SG" b="1" dirty="0"/>
                  <a:t>1 EXABYTE</a:t>
                </a:r>
                <a:r>
                  <a:rPr lang="en-SG" dirty="0"/>
                  <a:t> (1 Billion GB).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AA91C-A64F-44AF-A931-F239CCE04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580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E906-1652-4078-91D8-2C8AD74C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Side</a:t>
            </a:r>
            <a:r>
              <a:rPr lang="en-SG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8D0F-67AB-4E7D-B5EB-4C9F3492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530383" cy="4023360"/>
          </a:xfrm>
        </p:spPr>
        <p:txBody>
          <a:bodyPr/>
          <a:lstStyle/>
          <a:p>
            <a:r>
              <a:rPr lang="en-SG" dirty="0"/>
              <a:t>Do note that </a:t>
            </a:r>
            <a:r>
              <a:rPr lang="en-SG" b="1" u="sng" dirty="0"/>
              <a:t>it takes time</a:t>
            </a:r>
            <a:r>
              <a:rPr lang="en-SG" dirty="0"/>
              <a:t> to allocate memory.</a:t>
            </a:r>
          </a:p>
          <a:p>
            <a:r>
              <a:rPr lang="en-SG" dirty="0"/>
              <a:t>If you declare an array of size O(</a:t>
            </a:r>
            <a:r>
              <a:rPr lang="en-SG" b="1" dirty="0"/>
              <a:t>N</a:t>
            </a:r>
            <a:r>
              <a:rPr lang="en-SG" baseline="30000" dirty="0"/>
              <a:t>2</a:t>
            </a:r>
            <a:r>
              <a:rPr lang="en-SG" dirty="0"/>
              <a:t>), that will take O(</a:t>
            </a:r>
            <a:r>
              <a:rPr lang="en-SG" b="1" dirty="0"/>
              <a:t>N</a:t>
            </a:r>
            <a:r>
              <a:rPr lang="en-SG" baseline="30000" dirty="0"/>
              <a:t>2</a:t>
            </a:r>
            <a:r>
              <a:rPr lang="en-SG" dirty="0"/>
              <a:t>) time.</a:t>
            </a:r>
          </a:p>
          <a:p>
            <a:pPr algn="just"/>
            <a:r>
              <a:rPr lang="en-SG" dirty="0"/>
              <a:t>So even if the rest of your algorithm takes O(</a:t>
            </a:r>
            <a:r>
              <a:rPr lang="en-SG" b="1" dirty="0"/>
              <a:t>N</a:t>
            </a:r>
            <a:r>
              <a:rPr lang="en-SG" dirty="0"/>
              <a:t>) time, the overall time complexity is O(</a:t>
            </a:r>
            <a:r>
              <a:rPr lang="en-SG" b="1" dirty="0"/>
              <a:t>N</a:t>
            </a:r>
            <a:r>
              <a:rPr lang="en-SG" baseline="30000" dirty="0"/>
              <a:t>2</a:t>
            </a:r>
            <a:r>
              <a:rPr lang="en-SG" dirty="0"/>
              <a:t>).</a:t>
            </a:r>
          </a:p>
          <a:p>
            <a:pPr algn="just"/>
            <a:endParaRPr lang="en-SG" dirty="0"/>
          </a:p>
          <a:p>
            <a:pPr algn="just"/>
            <a:r>
              <a:rPr lang="en-SG" dirty="0"/>
              <a:t>So, if you calculate that an algorithm has a higher space complexity than time complexity, you know you're doing something wrong.</a:t>
            </a:r>
          </a:p>
        </p:txBody>
      </p:sp>
    </p:spTree>
    <p:extLst>
      <p:ext uri="{BB962C8B-B14F-4D97-AF65-F5344CB8AC3E}">
        <p14:creationId xmlns:p14="http://schemas.microsoft.com/office/powerpoint/2010/main" val="247035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15680" y="794400"/>
            <a:ext cx="11359200" cy="26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ctr">
              <a:lnSpc>
                <a:spcPct val="100000"/>
              </a:lnSpc>
            </a:pPr>
            <a:r>
              <a:rPr lang="en-US" sz="72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Non-Linear Data Structures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15680" y="4221120"/>
            <a:ext cx="11359200" cy="9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5990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E906-1652-4078-91D8-2C8AD74C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Side</a:t>
            </a:r>
            <a:r>
              <a:rPr lang="en-SG" dirty="0"/>
              <a:t> note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4BF9F-1449-4346-8FE7-8856958194C7}"/>
              </a:ext>
            </a:extLst>
          </p:cNvPr>
          <p:cNvSpPr txBox="1"/>
          <p:nvPr/>
        </p:nvSpPr>
        <p:spPr>
          <a:xfrm>
            <a:off x="812810" y="2834177"/>
            <a:ext cx="596736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foo(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3D </a:t>
            </a:r>
            <a:r>
              <a:rPr kumimoji="0" lang="en-SG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NxNxN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integer array.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[][][]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zaWorld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[n][n][n];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And complete disregard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return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CC3A15-1D17-42FA-BBA4-43FBB2065943}"/>
              </a:ext>
            </a:extLst>
          </p:cNvPr>
          <p:cNvSpPr/>
          <p:nvPr/>
        </p:nvSpPr>
        <p:spPr>
          <a:xfrm>
            <a:off x="7622656" y="2662072"/>
            <a:ext cx="3632247" cy="2227634"/>
          </a:xfrm>
          <a:prstGeom prst="roundRect">
            <a:avLst>
              <a:gd name="adj" fmla="val 71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the time complexity of this algorithm?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  <a:endParaRPr kumimoji="0" lang="en-SG" sz="2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87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E906-1652-4078-91D8-2C8AD74C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Side</a:t>
            </a:r>
            <a:r>
              <a:rPr lang="en-SG" dirty="0"/>
              <a:t> note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4BF9F-1449-4346-8FE7-8856958194C7}"/>
              </a:ext>
            </a:extLst>
          </p:cNvPr>
          <p:cNvSpPr txBox="1"/>
          <p:nvPr/>
        </p:nvSpPr>
        <p:spPr>
          <a:xfrm>
            <a:off x="812810" y="2834177"/>
            <a:ext cx="596736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foo(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3D </a:t>
            </a:r>
            <a:r>
              <a:rPr kumimoji="0" lang="en-SG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NxNxN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integer array.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[][][]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zaWorld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[n][n][n];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And complete disregard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return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CC3A15-1D17-42FA-BBA4-43FBB2065943}"/>
              </a:ext>
            </a:extLst>
          </p:cNvPr>
          <p:cNvSpPr/>
          <p:nvPr/>
        </p:nvSpPr>
        <p:spPr>
          <a:xfrm>
            <a:off x="7622656" y="2662072"/>
            <a:ext cx="3632247" cy="2227634"/>
          </a:xfrm>
          <a:prstGeom prst="roundRect">
            <a:avLst>
              <a:gd name="adj" fmla="val 71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the time complexity of this algorithm?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  <a:endParaRPr kumimoji="0" lang="en-SG" sz="2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D9CEF-A4FD-403F-B609-74F0EE7AD64A}"/>
              </a:ext>
            </a:extLst>
          </p:cNvPr>
          <p:cNvSpPr/>
          <p:nvPr/>
        </p:nvSpPr>
        <p:spPr>
          <a:xfrm>
            <a:off x="7706445" y="4419859"/>
            <a:ext cx="3470636" cy="3793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708FD-2DB7-4485-8DA0-FAED5CEEFFE7}"/>
              </a:ext>
            </a:extLst>
          </p:cNvPr>
          <p:cNvSpPr txBox="1"/>
          <p:nvPr/>
        </p:nvSpPr>
        <p:spPr>
          <a:xfrm>
            <a:off x="1624840" y="4975814"/>
            <a:ext cx="507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Some smart compilers may optimize this to O(1), but we won't talk about compiler optimizations in CS2040.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AF7D3D-95BF-4DF8-AED2-B29017C8E28D}"/>
              </a:ext>
            </a:extLst>
          </p:cNvPr>
          <p:cNvCxnSpPr>
            <a:cxnSpLocks/>
          </p:cNvCxnSpPr>
          <p:nvPr/>
        </p:nvCxnSpPr>
        <p:spPr>
          <a:xfrm flipV="1">
            <a:off x="6696883" y="3959157"/>
            <a:ext cx="847951" cy="119159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73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6AA2-AED2-45EB-B894-1E7AACF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Oh </a:t>
            </a:r>
            <a:r>
              <a:rPr lang="en-SG" b="1" dirty="0">
                <a:solidFill>
                  <a:schemeClr val="accent1"/>
                </a:solidFill>
              </a:rPr>
              <a:t>NO!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AA91C-A64F-44AF-A931-F239CCE04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We're generating a Boolean array of size </a:t>
                </a:r>
                <a:r>
                  <a:rPr lang="en-SG" b="1" dirty="0"/>
                  <a:t>R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 </a:t>
                </a:r>
                <a:r>
                  <a:rPr lang="en-SG" b="1" dirty="0"/>
                  <a:t>C.</a:t>
                </a:r>
              </a:p>
              <a:p>
                <a:r>
                  <a:rPr lang="en-SG" dirty="0"/>
                  <a:t>In the worst case, that an array of size 10</a:t>
                </a:r>
                <a:r>
                  <a:rPr lang="en-SG" baseline="30000" dirty="0"/>
                  <a:t>9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/>
                  <a:t> 10</a:t>
                </a:r>
                <a:r>
                  <a:rPr lang="en-SG" baseline="30000" dirty="0"/>
                  <a:t>9</a:t>
                </a:r>
                <a:r>
                  <a:rPr lang="en-SG" dirty="0"/>
                  <a:t>.</a:t>
                </a:r>
              </a:p>
              <a:p>
                <a:pPr lvl="1"/>
                <a:r>
                  <a:rPr lang="en-SG" dirty="0"/>
                  <a:t>That's about </a:t>
                </a:r>
                <a:r>
                  <a:rPr lang="en-SG" b="1" dirty="0"/>
                  <a:t>1 EXABYTE</a:t>
                </a:r>
                <a:r>
                  <a:rPr lang="en-SG" dirty="0"/>
                  <a:t> (1 Billion GB).</a:t>
                </a:r>
              </a:p>
              <a:p>
                <a:r>
                  <a:rPr lang="en-SG" dirty="0"/>
                  <a:t>Yeah, so this isn't going to work. We need some other way to represent the grid.</a:t>
                </a:r>
              </a:p>
              <a:p>
                <a:r>
                  <a:rPr lang="en-SG" i="1" dirty="0"/>
                  <a:t>...Or do we?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AA91C-A64F-44AF-A931-F239CCE04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7315-964B-41CA-B737-7A5914C9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...</a:t>
            </a:r>
            <a:r>
              <a:rPr lang="en-SG" dirty="0">
                <a:solidFill>
                  <a:schemeClr val="tx1"/>
                </a:solidFill>
              </a:rPr>
              <a:t>Do we </a:t>
            </a:r>
            <a:r>
              <a:rPr lang="en-SG" b="1" dirty="0">
                <a:solidFill>
                  <a:schemeClr val="accent1"/>
                </a:solidFill>
              </a:rPr>
              <a:t>need the grid?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E925-7827-40CB-9139-C3092A157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76272"/>
            <a:ext cx="5473948" cy="4023360"/>
          </a:xfrm>
        </p:spPr>
        <p:txBody>
          <a:bodyPr/>
          <a:lstStyle/>
          <a:p>
            <a:r>
              <a:rPr lang="en-SG" dirty="0"/>
              <a:t>Suppose we're told that R = 10</a:t>
            </a:r>
            <a:r>
              <a:rPr lang="en-SG" baseline="30000" dirty="0"/>
              <a:t>9 </a:t>
            </a:r>
            <a:r>
              <a:rPr lang="en-SG" dirty="0"/>
              <a:t>and C = 10</a:t>
            </a:r>
            <a:r>
              <a:rPr lang="en-SG" baseline="30000" dirty="0"/>
              <a:t>9</a:t>
            </a:r>
            <a:r>
              <a:rPr lang="en-SG" dirty="0"/>
              <a:t>. (i.e. we have a grid of 10</a:t>
            </a:r>
            <a:r>
              <a:rPr lang="en-SG" baseline="30000" dirty="0"/>
              <a:t>18</a:t>
            </a:r>
            <a:r>
              <a:rPr lang="en-SG" dirty="0"/>
              <a:t> boxes)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52D7C00-400C-4561-B833-CB5E4E1A1DCF}"/>
                  </a:ext>
                </a:extLst>
              </p:cNvPr>
              <p:cNvSpPr/>
              <p:nvPr/>
            </p:nvSpPr>
            <p:spPr>
              <a:xfrm>
                <a:off x="7321098" y="2276272"/>
                <a:ext cx="3992169" cy="2597285"/>
              </a:xfrm>
              <a:prstGeom prst="roundRect">
                <a:avLst>
                  <a:gd name="adj" fmla="val 715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At any point, how many cats will there be across all the boxes?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At most 10</a:t>
                </a:r>
                <a:r>
                  <a:rPr kumimoji="0" lang="en-SG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18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At most </a:t>
                </a:r>
                <a:r>
                  <a:rPr kumimoji="0" lang="en-SG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Q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 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≤ 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100,000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SG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By Linearity of Expectation and Schrödinger, 5</a:t>
                </a:r>
                <a14:m>
                  <m:oMath xmlns:m="http://schemas.openxmlformats.org/officeDocument/2006/math"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</m:oMath>
                </a14:m>
                <a:r>
                  <a:rPr kumimoji="0" lang="en-SG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</a:t>
                </a:r>
                <a:r>
                  <a:rPr kumimoji="0" lang="en-SG" sz="2200" b="0" i="1" u="none" strike="noStrike" kern="1200" cap="none" spc="0" normalizeH="0" baseline="30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17</a:t>
                </a:r>
                <a:r>
                  <a:rPr kumimoji="0" lang="en-SG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52D7C00-400C-4561-B833-CB5E4E1A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098" y="2276272"/>
                <a:ext cx="3992169" cy="2597285"/>
              </a:xfrm>
              <a:prstGeom prst="roundRect">
                <a:avLst>
                  <a:gd name="adj" fmla="val 7151"/>
                </a:avLst>
              </a:prstGeom>
              <a:blipFill>
                <a:blip r:embed="rId2"/>
                <a:stretch>
                  <a:fillRect l="-456" b="-4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32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7315-964B-41CA-B737-7A5914C9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...</a:t>
            </a:r>
            <a:r>
              <a:rPr lang="en-SG" dirty="0">
                <a:solidFill>
                  <a:schemeClr val="tx1"/>
                </a:solidFill>
              </a:rPr>
              <a:t>Do we </a:t>
            </a:r>
            <a:r>
              <a:rPr lang="en-SG" b="1" dirty="0">
                <a:solidFill>
                  <a:schemeClr val="accent1"/>
                </a:solidFill>
              </a:rPr>
              <a:t>need the grid?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E925-7827-40CB-9139-C3092A157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76272"/>
            <a:ext cx="5473948" cy="4023360"/>
          </a:xfrm>
        </p:spPr>
        <p:txBody>
          <a:bodyPr/>
          <a:lstStyle/>
          <a:p>
            <a:r>
              <a:rPr lang="en-SG" dirty="0"/>
              <a:t>Suppose we're told that R = 10</a:t>
            </a:r>
            <a:r>
              <a:rPr lang="en-SG" baseline="30000" dirty="0"/>
              <a:t>9 </a:t>
            </a:r>
            <a:r>
              <a:rPr lang="en-SG" dirty="0"/>
              <a:t>and C = 10</a:t>
            </a:r>
            <a:r>
              <a:rPr lang="en-SG" baseline="30000" dirty="0"/>
              <a:t>9</a:t>
            </a:r>
            <a:r>
              <a:rPr lang="en-SG" dirty="0"/>
              <a:t>. (i.e. we have a grid of 10</a:t>
            </a:r>
            <a:r>
              <a:rPr lang="en-SG" baseline="30000" dirty="0"/>
              <a:t>18</a:t>
            </a:r>
            <a:r>
              <a:rPr lang="en-SG" dirty="0"/>
              <a:t> boxes)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52D7C00-400C-4561-B833-CB5E4E1A1DCF}"/>
                  </a:ext>
                </a:extLst>
              </p:cNvPr>
              <p:cNvSpPr/>
              <p:nvPr/>
            </p:nvSpPr>
            <p:spPr>
              <a:xfrm>
                <a:off x="7321098" y="2276272"/>
                <a:ext cx="3992169" cy="2597285"/>
              </a:xfrm>
              <a:prstGeom prst="roundRect">
                <a:avLst>
                  <a:gd name="adj" fmla="val 715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At any point, how many cats will there be across all the boxes?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At most 10</a:t>
                </a:r>
                <a:r>
                  <a:rPr kumimoji="0" lang="en-SG" sz="2200" b="0" i="0" u="none" strike="noStrike" kern="1200" cap="none" spc="0" normalizeH="0" baseline="30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18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At most </a:t>
                </a:r>
                <a:r>
                  <a:rPr kumimoji="0" lang="en-SG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Q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 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≤ </a:t>
                </a:r>
                <a:r>
                  <a:rPr kumimoji="0" lang="en-SG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100,000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SG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By Linearity of Expectation and Schrödinger, 5</a:t>
                </a:r>
                <a14:m>
                  <m:oMath xmlns:m="http://schemas.openxmlformats.org/officeDocument/2006/math">
                    <m:r>
                      <a:rPr kumimoji="0" lang="en-SG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</m:oMath>
                </a14:m>
                <a:r>
                  <a:rPr kumimoji="0" lang="en-SG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10</a:t>
                </a:r>
                <a:r>
                  <a:rPr kumimoji="0" lang="en-SG" sz="2200" b="0" i="1" u="none" strike="noStrike" kern="1200" cap="none" spc="0" normalizeH="0" baseline="30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17</a:t>
                </a:r>
                <a:r>
                  <a:rPr kumimoji="0" lang="en-SG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52D7C00-400C-4561-B833-CB5E4E1A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098" y="2276272"/>
                <a:ext cx="3992169" cy="2597285"/>
              </a:xfrm>
              <a:prstGeom prst="roundRect">
                <a:avLst>
                  <a:gd name="adj" fmla="val 7151"/>
                </a:avLst>
              </a:prstGeom>
              <a:blipFill>
                <a:blip r:embed="rId2"/>
                <a:stretch>
                  <a:fillRect l="-456" b="-4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D5E8BE6-B0A2-46D7-AD11-58C687EB2C90}"/>
              </a:ext>
            </a:extLst>
          </p:cNvPr>
          <p:cNvSpPr/>
          <p:nvPr/>
        </p:nvSpPr>
        <p:spPr>
          <a:xfrm>
            <a:off x="7424343" y="3686783"/>
            <a:ext cx="2916159" cy="3793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028CD-83D4-4EDC-AFB5-4273DB4A343D}"/>
              </a:ext>
            </a:extLst>
          </p:cNvPr>
          <p:cNvSpPr txBox="1"/>
          <p:nvPr/>
        </p:nvSpPr>
        <p:spPr>
          <a:xfrm>
            <a:off x="3988676" y="3351337"/>
            <a:ext cx="34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Technically, this isn't wrong either </a:t>
            </a:r>
            <a:r>
              <a:rPr kumimoji="0" lang="ja-JP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Tw Cen MT" panose="020B0602020104020603"/>
                <a:ea typeface="メイリオ" panose="020B0604030504040204" pitchFamily="34" charset="-128"/>
                <a:cs typeface="+mn-cs"/>
              </a:rPr>
              <a:t>→</a:t>
            </a:r>
            <a:endParaRPr kumimoji="0" lang="en-SG" sz="1800" b="0" i="1" u="none" strike="noStrike" kern="1200" cap="none" spc="0" normalizeH="0" baseline="0" noProof="0" dirty="0">
              <a:ln>
                <a:noFill/>
              </a:ln>
              <a:solidFill>
                <a:srgbClr val="3E8853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046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19A2-52D6-464C-835D-0C8926C5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Store the </a:t>
            </a:r>
            <a:r>
              <a:rPr lang="en-SG" b="1" dirty="0">
                <a:solidFill>
                  <a:schemeClr val="accent1"/>
                </a:solidFill>
              </a:rPr>
              <a:t>cats</a:t>
            </a:r>
            <a:r>
              <a:rPr lang="en-SG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D87A-1110-4270-9B62-084AAD72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48168" cy="4023360"/>
          </a:xfrm>
        </p:spPr>
        <p:txBody>
          <a:bodyPr/>
          <a:lstStyle/>
          <a:p>
            <a:pPr algn="just"/>
            <a:r>
              <a:rPr lang="en-SG" dirty="0"/>
              <a:t>Instead of keeping track of the boxes, we'll just keep track of the cats.</a:t>
            </a:r>
          </a:p>
          <a:p>
            <a:pPr algn="just"/>
            <a:r>
              <a:rPr lang="en-SG" dirty="0"/>
              <a:t>We can use a helper class like this:</a:t>
            </a:r>
          </a:p>
          <a:p>
            <a:pPr lvl="1" algn="just"/>
            <a:r>
              <a:rPr lang="en-SG" i="1" dirty="0"/>
              <a:t>Overriding the equals() method helps with simplicity later 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7C511-4FD4-4F55-A9F9-6D875F2E0950}"/>
              </a:ext>
            </a:extLst>
          </p:cNvPr>
          <p:cNvSpPr txBox="1"/>
          <p:nvPr/>
        </p:nvSpPr>
        <p:spPr>
          <a:xfrm>
            <a:off x="5158900" y="1335024"/>
            <a:ext cx="6718571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x,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x,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.x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.y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@Override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equals(Object o)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(!(o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instanceof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Cat))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return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Cat c = (Cat) o;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return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c.x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.x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&amp;&amp;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c.y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.y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9982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59E1-C2B9-4E53-889B-5A8EBDCC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6314-C767-4DC4-9A6D-3FBFC2B2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there, we can store the cats in an </a:t>
            </a:r>
            <a:r>
              <a:rPr lang="en-SG" dirty="0" err="1"/>
              <a:t>ArrayList</a:t>
            </a:r>
            <a:r>
              <a:rPr lang="en-SG" dirty="0"/>
              <a:t> (or LinkedList).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Now, our operations look like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CC25D-E940-4987-8A3E-8F2EF9755D5D}"/>
              </a:ext>
            </a:extLst>
          </p:cNvPr>
          <p:cNvSpPr txBox="1"/>
          <p:nvPr/>
        </p:nvSpPr>
        <p:spPr>
          <a:xfrm>
            <a:off x="3159867" y="2940088"/>
            <a:ext cx="5872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ArrayList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&lt;Cat&gt; cats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ArrayList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2320553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59E1-C2B9-4E53-889B-5A8EBDCC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6314-C767-4DC4-9A6D-3FBFC2B2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SIT [x][y] will simply add a new cat to the list of cats.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BOX [x][y] will simply check if the cat exists in the list.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CC25D-E940-4987-8A3E-8F2EF9755D5D}"/>
              </a:ext>
            </a:extLst>
          </p:cNvPr>
          <p:cNvSpPr txBox="1"/>
          <p:nvPr/>
        </p:nvSpPr>
        <p:spPr>
          <a:xfrm>
            <a:off x="4137498" y="2921168"/>
            <a:ext cx="391700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cats.add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Cat(x, y));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21A08-5BFF-4192-A94B-2178D6EFD223}"/>
              </a:ext>
            </a:extLst>
          </p:cNvPr>
          <p:cNvSpPr txBox="1"/>
          <p:nvPr/>
        </p:nvSpPr>
        <p:spPr>
          <a:xfrm>
            <a:off x="3539247" y="4798607"/>
            <a:ext cx="511350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cats.contains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Cat(x, y)))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//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049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FE78-2F6F-4DED-9E48-56FC7EF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DAC6-8D61-4F48-8D80-372750E5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ROW [x] can be done by iterating through the cats to see if any cat is sitting in the row we're looking for.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COL [y] is done similarly.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0F75F-860A-4189-8E0C-5C5BE7F68749}"/>
              </a:ext>
            </a:extLst>
          </p:cNvPr>
          <p:cNvSpPr txBox="1"/>
          <p:nvPr/>
        </p:nvSpPr>
        <p:spPr>
          <a:xfrm>
            <a:off x="3539247" y="3025764"/>
            <a:ext cx="511350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 output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"N"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(Cat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cats)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cat.x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x)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output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"Y"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415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99CF-DE96-4A43-905D-C7929905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C5FB-7599-474F-BCD8-F0E3B920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Seems like it works. Let's submit it to </a:t>
            </a:r>
            <a:r>
              <a:rPr lang="en-SG" dirty="0" err="1"/>
              <a:t>CodeCrunch</a:t>
            </a:r>
            <a:r>
              <a:rPr lang="en-S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887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API </a:t>
            </a:r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PriorityQueue</a:t>
            </a:r>
            <a:r>
              <a:rPr lang="en-US" sz="2400" dirty="0">
                <a:latin typeface="Consolas" panose="020B0609020204030204" pitchFamily="49" charset="0"/>
              </a:rPr>
              <a:t>&lt;Integer&gt; </a:t>
            </a:r>
            <a:r>
              <a:rPr lang="en-US" sz="2400" dirty="0" err="1">
                <a:latin typeface="Consolas" panose="020B0609020204030204" pitchFamily="49" charset="0"/>
              </a:rPr>
              <a:t>pq</a:t>
            </a:r>
            <a:r>
              <a:rPr lang="en-US" sz="2400" dirty="0">
                <a:latin typeface="Consolas" panose="020B0609020204030204" pitchFamily="49" charset="0"/>
              </a:rPr>
              <a:t>= new </a:t>
            </a:r>
            <a:r>
              <a:rPr lang="en-US" sz="2400" dirty="0" err="1">
                <a:latin typeface="Consolas" panose="020B0609020204030204" pitchFamily="49" charset="0"/>
              </a:rPr>
              <a:t>PriorityQueue</a:t>
            </a:r>
            <a:r>
              <a:rPr lang="en-US" sz="24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sz="2400" dirty="0">
                <a:hlinkClick r:id="rId3"/>
              </a:rPr>
              <a:t>https://docs.oracle.com/javase/8/docs/api/java/util/PriorityQueue.html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EC54F9-84C4-486B-BFC8-04EE925473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1200" y="2936154"/>
          <a:ext cx="8001000" cy="316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229">
                  <a:extLst>
                    <a:ext uri="{9D8B030D-6E8A-4147-A177-3AD203B41FA5}">
                      <a16:colId xmlns:a16="http://schemas.microsoft.com/office/drawing/2014/main" val="4256366894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0942309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1929570507"/>
                    </a:ext>
                  </a:extLst>
                </a:gridCol>
              </a:tblGrid>
              <a:tr h="455789">
                <a:tc>
                  <a:txBody>
                    <a:bodyPr/>
                    <a:lstStyle/>
                    <a:p>
                      <a:r>
                        <a:rPr lang="en-SG" sz="2000" dirty="0"/>
                        <a:t>Methods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Description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Speed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550041517"/>
                  </a:ext>
                </a:extLst>
              </a:tr>
              <a:tr h="684577">
                <a:tc>
                  <a:txBody>
                    <a:bodyPr/>
                    <a:lstStyle/>
                    <a:p>
                      <a:r>
                        <a:rPr lang="en-SG" sz="2000" dirty="0" err="1"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SG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size()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Self-explanatory.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2275776147"/>
                  </a:ext>
                </a:extLst>
              </a:tr>
              <a:tr h="68457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add(x)</a:t>
                      </a:r>
                    </a:p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offer(x)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Adds an element to the PQ.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 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397888132"/>
                  </a:ext>
                </a:extLst>
              </a:tr>
              <a:tr h="455789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peek()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Returns </a:t>
                      </a:r>
                      <a:r>
                        <a:rPr lang="en-SG" sz="2000" b="0" dirty="0"/>
                        <a:t>the </a:t>
                      </a:r>
                      <a:r>
                        <a:rPr lang="en-SG" sz="2000" b="1" dirty="0"/>
                        <a:t>minimum</a:t>
                      </a:r>
                      <a:r>
                        <a:rPr lang="en-SG" sz="2000" b="0" dirty="0"/>
                        <a:t> element.</a:t>
                      </a:r>
                      <a:endParaRPr lang="en-SG" sz="2000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O(1)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1249683039"/>
                  </a:ext>
                </a:extLst>
              </a:tr>
              <a:tr h="797428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Consolas" panose="020B0609020204030204" pitchFamily="49" charset="0"/>
                        </a:rPr>
                        <a:t>poll()</a:t>
                      </a:r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Returns </a:t>
                      </a:r>
                      <a:r>
                        <a:rPr lang="en-SG" sz="2000" b="1" dirty="0"/>
                        <a:t>and removes</a:t>
                      </a:r>
                      <a:r>
                        <a:rPr lang="en-SG" sz="2000" b="0" dirty="0"/>
                        <a:t> the minimum element.</a:t>
                      </a:r>
                      <a:endParaRPr lang="en-SG" sz="2000" dirty="0"/>
                    </a:p>
                  </a:txBody>
                  <a:tcPr marL="120015" marR="120015" marT="60008" marB="60008"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O(log N)</a:t>
                      </a:r>
                    </a:p>
                  </a:txBody>
                  <a:tcPr marL="120015" marR="120015" marT="60008" marB="60008"/>
                </a:tc>
                <a:extLst>
                  <a:ext uri="{0D108BD9-81ED-4DB2-BD59-A6C34878D82A}">
                    <a16:rowId xmlns:a16="http://schemas.microsoft.com/office/drawing/2014/main" val="68049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9E2D08-1D2B-4AF1-8428-648AC91F4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90" y="2233952"/>
            <a:ext cx="5635740" cy="1360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1E4396-A4A1-449E-BF88-C3A401B4F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758" y="3685976"/>
            <a:ext cx="3738361" cy="1907327"/>
          </a:xfrm>
          <a:prstGeom prst="rect">
            <a:avLst/>
          </a:prstGeom>
        </p:spPr>
      </p:pic>
      <p:pic>
        <p:nvPicPr>
          <p:cNvPr id="6146" name="Picture 2" descr="Image result for joseph oh my god">
            <a:hlinkClick r:id="rId6"/>
            <a:extLst>
              <a:ext uri="{FF2B5EF4-FFF2-40B4-BE49-F238E27FC236}">
                <a16:creationId xmlns:a16="http://schemas.microsoft.com/office/drawing/2014/main" id="{FB8A121C-27CB-4B73-9D22-5D3EEBC6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02" y="2233952"/>
            <a:ext cx="5064868" cy="284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85B92B-5F79-4F05-ACCF-E20018F96206}"/>
              </a:ext>
            </a:extLst>
          </p:cNvPr>
          <p:cNvSpPr txBox="1"/>
          <p:nvPr/>
        </p:nvSpPr>
        <p:spPr>
          <a:xfrm>
            <a:off x="7513442" y="4222650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5400" b="0" i="0" u="none" strike="noStrike" kern="1200" cap="none" spc="0" normalizeH="0" baseline="0" noProof="0" dirty="0">
                <a:ln w="1905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OH MY GOD!</a:t>
            </a:r>
          </a:p>
        </p:txBody>
      </p:sp>
      <p:pic>
        <p:nvPicPr>
          <p:cNvPr id="4" name="jj-omg4">
            <a:hlinkClick r:id="" action="ppaction://media"/>
            <a:extLst>
              <a:ext uri="{FF2B5EF4-FFF2-40B4-BE49-F238E27FC236}">
                <a16:creationId xmlns:a16="http://schemas.microsoft.com/office/drawing/2014/main" id="{7E42F2BF-F23E-4C4B-B6FB-ADF865F81A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661900" y="70493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E91E-3BF0-4370-9638-63BB2D02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#2: </a:t>
            </a:r>
            <a:r>
              <a:rPr lang="en-SG" b="1" dirty="0">
                <a:solidFill>
                  <a:schemeClr val="accent1"/>
                </a:solidFill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61A4-2C8B-4E0D-8380-946905B6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539038" algn="l"/>
              </a:tabLst>
            </a:pPr>
            <a:r>
              <a:rPr lang="en-SG" dirty="0"/>
              <a:t>Let </a:t>
            </a:r>
            <a:r>
              <a:rPr lang="en-SG" b="1" dirty="0"/>
              <a:t>C</a:t>
            </a:r>
            <a:r>
              <a:rPr lang="en-SG" dirty="0"/>
              <a:t> represent the number of cats currently sitting across all the boxes.</a:t>
            </a:r>
          </a:p>
          <a:p>
            <a:pPr>
              <a:tabLst>
                <a:tab pos="8521700" algn="l"/>
              </a:tabLst>
            </a:pPr>
            <a:r>
              <a:rPr lang="en-SG" dirty="0"/>
              <a:t>SIT [x][y]</a:t>
            </a:r>
          </a:p>
          <a:p>
            <a:pPr lvl="1">
              <a:tabLst>
                <a:tab pos="8521700" algn="l"/>
              </a:tabLst>
            </a:pPr>
            <a:r>
              <a:rPr lang="en-SG" dirty="0"/>
              <a:t>A new Cat will be added to the list of Cats.	O(1)</a:t>
            </a:r>
          </a:p>
          <a:p>
            <a:pPr>
              <a:tabLst>
                <a:tab pos="8521700" algn="l"/>
              </a:tabLst>
            </a:pPr>
            <a:r>
              <a:rPr lang="en-SG" dirty="0"/>
              <a:t>BOX [x][y]</a:t>
            </a:r>
          </a:p>
          <a:p>
            <a:pPr lvl="1">
              <a:tabLst>
                <a:tab pos="8521700" algn="l"/>
              </a:tabLst>
            </a:pPr>
            <a:r>
              <a:rPr lang="en-SG" dirty="0"/>
              <a:t>The </a:t>
            </a:r>
            <a:r>
              <a:rPr lang="en-SG" b="1" dirty="0">
                <a:latin typeface="Consolas" panose="020B0609020204030204" pitchFamily="49" charset="0"/>
              </a:rPr>
              <a:t>contains()</a:t>
            </a:r>
            <a:r>
              <a:rPr lang="en-SG" dirty="0"/>
              <a:t> method in </a:t>
            </a:r>
            <a:r>
              <a:rPr lang="en-SG" b="1" dirty="0" err="1">
                <a:latin typeface="Consolas" panose="020B0609020204030204" pitchFamily="49" charset="0"/>
              </a:rPr>
              <a:t>ArrayList</a:t>
            </a:r>
            <a:r>
              <a:rPr lang="en-SG" dirty="0"/>
              <a:t> iterates through the list of	O(</a:t>
            </a:r>
            <a:r>
              <a:rPr lang="en-SG" b="1" dirty="0"/>
              <a:t>C</a:t>
            </a:r>
            <a:r>
              <a:rPr lang="en-SG" dirty="0"/>
              <a:t>)</a:t>
            </a:r>
            <a:br>
              <a:rPr lang="en-SG" dirty="0"/>
            </a:br>
            <a:r>
              <a:rPr lang="en-SG" dirty="0"/>
              <a:t>Cats to see if any Cat in the list </a:t>
            </a:r>
            <a:r>
              <a:rPr lang="en-SG" b="1" dirty="0">
                <a:latin typeface="Consolas" panose="020B0609020204030204" pitchFamily="49" charset="0"/>
              </a:rPr>
              <a:t>equals()</a:t>
            </a:r>
            <a:r>
              <a:rPr lang="en-SG" dirty="0"/>
              <a:t> the Cat we're looking for.</a:t>
            </a:r>
          </a:p>
          <a:p>
            <a:pPr>
              <a:tabLst>
                <a:tab pos="8521700" algn="l"/>
              </a:tabLst>
            </a:pPr>
            <a:r>
              <a:rPr lang="en-SG" dirty="0"/>
              <a:t>ROW [x]</a:t>
            </a:r>
          </a:p>
          <a:p>
            <a:pPr lvl="1">
              <a:tabLst>
                <a:tab pos="8521700" algn="l"/>
              </a:tabLst>
            </a:pPr>
            <a:r>
              <a:rPr lang="en-SG" dirty="0"/>
              <a:t>Iterate through the list of Cats to see if any are in the [x]-</a:t>
            </a:r>
            <a:r>
              <a:rPr lang="en-SG" dirty="0" err="1"/>
              <a:t>th</a:t>
            </a:r>
            <a:r>
              <a:rPr lang="en-SG" dirty="0"/>
              <a:t> row.	O(</a:t>
            </a:r>
            <a:r>
              <a:rPr lang="en-SG" b="1" dirty="0"/>
              <a:t>C</a:t>
            </a:r>
            <a:r>
              <a:rPr lang="en-SG" dirty="0"/>
              <a:t>)</a:t>
            </a:r>
          </a:p>
          <a:p>
            <a:pPr>
              <a:tabLst>
                <a:tab pos="8521700" algn="l"/>
              </a:tabLst>
            </a:pPr>
            <a:r>
              <a:rPr lang="en-SG" dirty="0"/>
              <a:t>COL [y]</a:t>
            </a:r>
          </a:p>
          <a:p>
            <a:pPr lvl="1">
              <a:tabLst>
                <a:tab pos="8521700" algn="l"/>
              </a:tabLst>
            </a:pPr>
            <a:r>
              <a:rPr lang="en-SG" dirty="0"/>
              <a:t>Iterate through the list of Cats to see if any are in the [y]-</a:t>
            </a:r>
            <a:r>
              <a:rPr lang="en-SG" dirty="0" err="1"/>
              <a:t>th</a:t>
            </a:r>
            <a:r>
              <a:rPr lang="en-SG" dirty="0"/>
              <a:t> column.	O(</a:t>
            </a:r>
            <a:r>
              <a:rPr lang="en-SG" b="1" dirty="0"/>
              <a:t>C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786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E91E-3BF0-4370-9638-63BB2D02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#2: </a:t>
            </a:r>
            <a:r>
              <a:rPr lang="en-SG" b="1" dirty="0">
                <a:solidFill>
                  <a:schemeClr val="accent1"/>
                </a:solidFill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61A4-2C8B-4E0D-8380-946905B6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539038" algn="l"/>
              </a:tabLst>
            </a:pPr>
            <a:r>
              <a:rPr lang="en-SG" dirty="0"/>
              <a:t>In the worst case, an operation takes O(</a:t>
            </a:r>
            <a:r>
              <a:rPr lang="en-SG" b="1" dirty="0"/>
              <a:t>C</a:t>
            </a:r>
            <a:r>
              <a:rPr lang="en-SG" dirty="0"/>
              <a:t>) time.</a:t>
            </a:r>
          </a:p>
          <a:p>
            <a:pPr>
              <a:tabLst>
                <a:tab pos="7539038" algn="l"/>
              </a:tabLst>
            </a:pPr>
            <a:r>
              <a:rPr lang="en-SG" dirty="0"/>
              <a:t>As discussed previously, there are at most </a:t>
            </a:r>
            <a:r>
              <a:rPr lang="en-SG" b="1" dirty="0"/>
              <a:t>Q</a:t>
            </a:r>
            <a:r>
              <a:rPr lang="en-SG" dirty="0"/>
              <a:t> cats.</a:t>
            </a:r>
          </a:p>
          <a:p>
            <a:pPr>
              <a:tabLst>
                <a:tab pos="7539038" algn="l"/>
              </a:tabLst>
            </a:pPr>
            <a:r>
              <a:rPr lang="en-SG" dirty="0"/>
              <a:t>So, the overall time complexity is O(</a:t>
            </a:r>
            <a:r>
              <a:rPr lang="en-SG" b="1" dirty="0"/>
              <a:t>Q</a:t>
            </a:r>
            <a:r>
              <a:rPr lang="en-SG" baseline="30000" dirty="0"/>
              <a:t>2</a:t>
            </a:r>
            <a:r>
              <a:rPr lang="en-SG" dirty="0"/>
              <a:t>).</a:t>
            </a:r>
          </a:p>
          <a:p>
            <a:pPr>
              <a:tabLst>
                <a:tab pos="7539038" algn="l"/>
              </a:tabLst>
            </a:pPr>
            <a:r>
              <a:rPr lang="en-SG" dirty="0"/>
              <a:t>Since </a:t>
            </a:r>
            <a:r>
              <a:rPr lang="en-SG" b="1" dirty="0"/>
              <a:t>Q</a:t>
            </a:r>
            <a:r>
              <a:rPr lang="en-SG" dirty="0"/>
              <a:t> ≤ 100,000, </a:t>
            </a:r>
            <a:r>
              <a:rPr lang="en-SG" b="1" dirty="0"/>
              <a:t>Q</a:t>
            </a:r>
            <a:r>
              <a:rPr lang="en-SG" baseline="30000" dirty="0"/>
              <a:t>2</a:t>
            </a:r>
            <a:r>
              <a:rPr lang="en-SG" dirty="0"/>
              <a:t> ≤ 10 Billion.</a:t>
            </a:r>
          </a:p>
          <a:p>
            <a:pPr>
              <a:tabLst>
                <a:tab pos="7539038" algn="l"/>
              </a:tabLst>
            </a:pPr>
            <a:r>
              <a:rPr lang="en-SG" dirty="0"/>
              <a:t>This is too slow; we have to do better.</a:t>
            </a:r>
          </a:p>
        </p:txBody>
      </p:sp>
    </p:spTree>
    <p:extLst>
      <p:ext uri="{BB962C8B-B14F-4D97-AF65-F5344CB8AC3E}">
        <p14:creationId xmlns:p14="http://schemas.microsoft.com/office/powerpoint/2010/main" val="3327939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5491-4E05-4412-8572-D857ABC5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So, what to do...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D342-60CC-4682-8F42-E2A62B38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 starters, let's look at BOX [x][y].</a:t>
            </a:r>
          </a:p>
          <a:p>
            <a:r>
              <a:rPr lang="en-SG" dirty="0"/>
              <a:t>It takes O(</a:t>
            </a:r>
            <a:r>
              <a:rPr lang="en-SG" b="1" dirty="0"/>
              <a:t>C</a:t>
            </a:r>
            <a:r>
              <a:rPr lang="en-SG" dirty="0"/>
              <a:t>) time to check for the existence of a Cat inside an </a:t>
            </a:r>
            <a:r>
              <a:rPr lang="en-SG" dirty="0" err="1"/>
              <a:t>ArrayList</a:t>
            </a:r>
            <a:r>
              <a:rPr lang="en-SG" dirty="0"/>
              <a:t>.</a:t>
            </a:r>
          </a:p>
          <a:p>
            <a:r>
              <a:rPr lang="en-SG" dirty="0"/>
              <a:t>Can we use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098475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1A81-D99F-47CF-A5C3-3F4959D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C250-1F22-4363-A5C9-4D4C095D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83676" cy="4023360"/>
          </a:xfrm>
        </p:spPr>
        <p:txBody>
          <a:bodyPr/>
          <a:lstStyle/>
          <a:p>
            <a:r>
              <a:rPr lang="en-SG" dirty="0"/>
              <a:t>Our code for BOX [x][y] looks like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A9057-F384-4EB7-914D-3D753A4D971D}"/>
              </a:ext>
            </a:extLst>
          </p:cNvPr>
          <p:cNvSpPr txBox="1"/>
          <p:nvPr/>
        </p:nvSpPr>
        <p:spPr>
          <a:xfrm>
            <a:off x="1209214" y="2929540"/>
            <a:ext cx="511350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cats.contains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Cat(x, y)))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3B443B-6627-4005-8CC4-9D7C48235287}"/>
              </a:ext>
            </a:extLst>
          </p:cNvPr>
          <p:cNvSpPr/>
          <p:nvPr/>
        </p:nvSpPr>
        <p:spPr>
          <a:xfrm>
            <a:off x="6838544" y="2276272"/>
            <a:ext cx="4786010" cy="3356043"/>
          </a:xfrm>
          <a:prstGeom prst="roundRect">
            <a:avLst>
              <a:gd name="adj" fmla="val 71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Which data structure is the fastest at performing this operation?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ArrayList</a:t>
            </a: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LinkedList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HashSet/HashMap/</a:t>
            </a: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HashTable</a:t>
            </a: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TreeSet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</a:t>
            </a: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TreeMap</a:t>
            </a: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PriorityQueue</a:t>
            </a: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Aho-Corasick</a:t>
            </a:r>
            <a:r>
              <a:rPr kumimoji="0" lang="en-SG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1503663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1A81-D99F-47CF-A5C3-3F4959D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C250-1F22-4363-A5C9-4D4C095D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83676" cy="4023360"/>
          </a:xfrm>
        </p:spPr>
        <p:txBody>
          <a:bodyPr/>
          <a:lstStyle/>
          <a:p>
            <a:r>
              <a:rPr lang="en-SG" dirty="0"/>
              <a:t>Our code for BOX [x][y] looks like this: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8CF1CF-14ED-4842-9B8E-B90A709247C4}"/>
              </a:ext>
            </a:extLst>
          </p:cNvPr>
          <p:cNvSpPr/>
          <p:nvPr/>
        </p:nvSpPr>
        <p:spPr>
          <a:xfrm>
            <a:off x="6838544" y="2276272"/>
            <a:ext cx="4786010" cy="3356043"/>
          </a:xfrm>
          <a:prstGeom prst="roundRect">
            <a:avLst>
              <a:gd name="adj" fmla="val 71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52863" algn="l"/>
              </a:tabLst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Which data structure is the fastest at performing this operation?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52863" algn="l"/>
              </a:tabLst>
              <a:defRPr/>
            </a:pP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852863" algn="l"/>
              </a:tabLst>
              <a:defRPr/>
            </a:pP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ArrayList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852863" algn="l"/>
              </a:tabLst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LinkedList	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852863" algn="l"/>
              </a:tabLst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HashSet/HashMap/</a:t>
            </a: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HashTable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405188" algn="l"/>
              </a:tabLst>
              <a:defRPr/>
            </a:pP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TreeSet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</a:t>
            </a: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TreeMap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O(log 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852863" algn="l"/>
              </a:tabLst>
              <a:defRPr/>
            </a:pP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PriorityQueue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509838" algn="l"/>
              </a:tabLst>
              <a:defRPr/>
            </a:pPr>
            <a:r>
              <a:rPr kumimoji="0" lang="en-SG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Aho-Corasick</a:t>
            </a:r>
            <a:r>
              <a:rPr kumimoji="0" lang="en-SG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Tree	</a:t>
            </a:r>
            <a:r>
              <a:rPr kumimoji="0" lang="en-SG" sz="1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doesn't even store Cats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A9057-F384-4EB7-914D-3D753A4D971D}"/>
              </a:ext>
            </a:extLst>
          </p:cNvPr>
          <p:cNvSpPr txBox="1"/>
          <p:nvPr/>
        </p:nvSpPr>
        <p:spPr>
          <a:xfrm>
            <a:off x="1209214" y="2929540"/>
            <a:ext cx="511350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cats.contains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Cat(x, y)))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...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43181-6480-4E76-9007-164567477BBF}"/>
              </a:ext>
            </a:extLst>
          </p:cNvPr>
          <p:cNvSpPr/>
          <p:nvPr/>
        </p:nvSpPr>
        <p:spPr>
          <a:xfrm>
            <a:off x="6955278" y="4046707"/>
            <a:ext cx="4504422" cy="3793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1933F-7C61-4224-BA7E-328392738BEF}"/>
              </a:ext>
            </a:extLst>
          </p:cNvPr>
          <p:cNvSpPr txBox="1"/>
          <p:nvPr/>
        </p:nvSpPr>
        <p:spPr>
          <a:xfrm>
            <a:off x="3739457" y="4834964"/>
            <a:ext cx="235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isn't that bad either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284C6B-E046-46E4-98E5-2B2B6C86F1F1}"/>
              </a:ext>
            </a:extLst>
          </p:cNvPr>
          <p:cNvCxnSpPr>
            <a:cxnSpLocks/>
          </p:cNvCxnSpPr>
          <p:nvPr/>
        </p:nvCxnSpPr>
        <p:spPr>
          <a:xfrm flipV="1">
            <a:off x="6012704" y="4642047"/>
            <a:ext cx="748019" cy="37758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2C1CB-38FA-4EED-94AC-1BBA73DBB963}"/>
              </a:ext>
            </a:extLst>
          </p:cNvPr>
          <p:cNvSpPr txBox="1"/>
          <p:nvPr/>
        </p:nvSpPr>
        <p:spPr>
          <a:xfrm>
            <a:off x="6012704" y="5940028"/>
            <a:ext cx="557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Reminder: </a:t>
            </a:r>
            <a:r>
              <a:rPr kumimoji="0" lang="en-SG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</a:t>
            </a:r>
            <a:r>
              <a:rPr kumimoji="0" lang="en-SG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represents the number of cats across all boxes</a:t>
            </a:r>
          </a:p>
        </p:txBody>
      </p:sp>
    </p:spTree>
    <p:extLst>
      <p:ext uri="{BB962C8B-B14F-4D97-AF65-F5344CB8AC3E}">
        <p14:creationId xmlns:p14="http://schemas.microsoft.com/office/powerpoint/2010/main" val="2178571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661E-FC99-48CA-A028-CF8AFA4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b="1" dirty="0">
                <a:solidFill>
                  <a:schemeClr val="accent1"/>
                </a:solidFill>
              </a:rPr>
              <a:t>Hash table</a:t>
            </a:r>
            <a:r>
              <a:rPr lang="en-SG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BA44-0DCD-4DC4-AA6F-E0717EEA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all we need is "existence check", the best data structure is (usually) a Hash Table.</a:t>
            </a:r>
          </a:p>
          <a:p>
            <a:r>
              <a:rPr lang="en-SG" dirty="0"/>
              <a:t>In this case, we only need to check for the existence of a Cat, so a </a:t>
            </a:r>
            <a:r>
              <a:rPr lang="en-SG" b="1" dirty="0">
                <a:latin typeface="Consolas" panose="020B0609020204030204" pitchFamily="49" charset="0"/>
              </a:rPr>
              <a:t>HashSet</a:t>
            </a:r>
            <a:r>
              <a:rPr lang="en-SG" dirty="0"/>
              <a:t> is sufficient.</a:t>
            </a:r>
          </a:p>
          <a:p>
            <a:pPr lvl="1"/>
            <a:r>
              <a:rPr lang="en-SG" dirty="0"/>
              <a:t>There's no need for an associated Value, so we don’t need a </a:t>
            </a:r>
            <a:r>
              <a:rPr lang="en-SG" b="1" dirty="0">
                <a:latin typeface="Consolas" panose="020B0609020204030204" pitchFamily="49" charset="0"/>
              </a:rPr>
              <a:t>HashMap/</a:t>
            </a:r>
            <a:r>
              <a:rPr lang="en-SG" b="1" dirty="0" err="1">
                <a:latin typeface="Consolas" panose="020B0609020204030204" pitchFamily="49" charset="0"/>
              </a:rPr>
              <a:t>HashTable</a:t>
            </a:r>
            <a:r>
              <a:rPr lang="en-SG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674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DDAE-5E31-4B1A-AB2E-FE1F686C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b="1" dirty="0">
                <a:solidFill>
                  <a:schemeClr val="accent1"/>
                </a:solidFill>
              </a:rPr>
              <a:t>Hash table</a:t>
            </a:r>
            <a:r>
              <a:rPr lang="en-SG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1405-DD17-460A-BF1D-DF284B8C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995344" cy="4023360"/>
          </a:xfrm>
        </p:spPr>
        <p:txBody>
          <a:bodyPr/>
          <a:lstStyle/>
          <a:p>
            <a:pPr algn="just"/>
            <a:r>
              <a:rPr lang="en-SG" dirty="0"/>
              <a:t>Let's modify our Cat helper class.</a:t>
            </a:r>
          </a:p>
          <a:p>
            <a:pPr algn="just"/>
            <a:r>
              <a:rPr lang="en-SG" dirty="0"/>
              <a:t>We need to Hash a Cat based on his row and column </a:t>
            </a:r>
          </a:p>
          <a:p>
            <a:pPr lvl="1" algn="just"/>
            <a:r>
              <a:rPr lang="en-SG" dirty="0"/>
              <a:t>i.e. the </a:t>
            </a:r>
            <a:r>
              <a:rPr lang="en-SG" i="1" dirty="0"/>
              <a:t>x</a:t>
            </a:r>
            <a:r>
              <a:rPr lang="en-SG" dirty="0"/>
              <a:t> and </a:t>
            </a:r>
            <a:r>
              <a:rPr lang="en-SG" i="1" dirty="0"/>
              <a:t>y</a:t>
            </a:r>
            <a:r>
              <a:rPr lang="en-SG" dirty="0"/>
              <a:t> value.</a:t>
            </a:r>
          </a:p>
          <a:p>
            <a:pPr algn="just"/>
            <a:r>
              <a:rPr lang="en-SG" dirty="0"/>
              <a:t>Remember that it's important that you have both of these methods overridden when using with a HashSet/Map/Table:</a:t>
            </a:r>
          </a:p>
          <a:p>
            <a:pPr lvl="1" algn="just"/>
            <a:r>
              <a:rPr lang="en-SG" b="1" dirty="0" err="1">
                <a:latin typeface="Consolas" panose="020B0609020204030204" pitchFamily="49" charset="0"/>
              </a:rPr>
              <a:t>hashCode</a:t>
            </a:r>
            <a:r>
              <a:rPr lang="en-SG" b="1" dirty="0">
                <a:latin typeface="Consolas" panose="020B0609020204030204" pitchFamily="49" charset="0"/>
              </a:rPr>
              <a:t>()</a:t>
            </a:r>
          </a:p>
          <a:p>
            <a:pPr lvl="1" algn="just"/>
            <a:r>
              <a:rPr lang="en-SG" b="1" dirty="0">
                <a:latin typeface="Consolas" panose="020B0609020204030204" pitchFamily="49" charset="0"/>
              </a:rPr>
              <a:t>equals(Object)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A3A8A-E513-445E-A2D9-4FCAE2880C43}"/>
              </a:ext>
            </a:extLst>
          </p:cNvPr>
          <p:cNvSpPr txBox="1"/>
          <p:nvPr/>
        </p:nvSpPr>
        <p:spPr>
          <a:xfrm>
            <a:off x="5158900" y="1335024"/>
            <a:ext cx="6718571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x,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x,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y) { ...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@Override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equals(Object o) { ...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@Override</a:t>
            </a:r>
            <a:endParaRPr kumimoji="0" lang="en-SG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public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hashCode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One of the simplest ways to hash.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// Not perfect, but good 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return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Objects.hash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(x, 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3742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661E-FC99-48CA-A028-CF8AFA4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</a:t>
            </a:r>
            <a:r>
              <a:rPr lang="en-SG" b="1" dirty="0">
                <a:solidFill>
                  <a:schemeClr val="accent1"/>
                </a:solidFill>
              </a:rPr>
              <a:t>Hash table</a:t>
            </a:r>
            <a:r>
              <a:rPr lang="en-SG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BA44-0DCD-4DC4-AA6F-E0717EEA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We'll now use a HashSet to store the cats.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Now that we're using a HashSet, the BOX operation now runs in O(1) time!</a:t>
            </a:r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360C2-8B91-48B1-A664-69845F918122}"/>
              </a:ext>
            </a:extLst>
          </p:cNvPr>
          <p:cNvSpPr txBox="1"/>
          <p:nvPr/>
        </p:nvSpPr>
        <p:spPr>
          <a:xfrm>
            <a:off x="3407923" y="4315618"/>
            <a:ext cx="537615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cats.contains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Cat(x, y)))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//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EAFB6-E1F8-40B6-9769-7A03539E36A7}"/>
              </a:ext>
            </a:extLst>
          </p:cNvPr>
          <p:cNvSpPr txBox="1"/>
          <p:nvPr/>
        </p:nvSpPr>
        <p:spPr>
          <a:xfrm>
            <a:off x="3407923" y="2900699"/>
            <a:ext cx="537615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HashSet&lt;Cat&gt; cats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HashSet&lt;&gt;();</a:t>
            </a:r>
          </a:p>
        </p:txBody>
      </p:sp>
    </p:spTree>
    <p:extLst>
      <p:ext uri="{BB962C8B-B14F-4D97-AF65-F5344CB8AC3E}">
        <p14:creationId xmlns:p14="http://schemas.microsoft.com/office/powerpoint/2010/main" val="25184262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7123-B186-4353-B4F8-A72D132C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about </a:t>
            </a:r>
            <a:r>
              <a:rPr lang="en-SG" b="1" dirty="0">
                <a:solidFill>
                  <a:schemeClr val="accent1"/>
                </a:solidFill>
              </a:rPr>
              <a:t>ROW</a:t>
            </a:r>
            <a:r>
              <a:rPr lang="en-SG" dirty="0"/>
              <a:t> and </a:t>
            </a:r>
            <a:r>
              <a:rPr lang="en-SG" b="1" dirty="0">
                <a:solidFill>
                  <a:schemeClr val="accent1"/>
                </a:solidFill>
              </a:rPr>
              <a:t>COL</a:t>
            </a:r>
            <a:r>
              <a:rPr lang="en-S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E148-9781-4C35-8C58-D7E7A7C1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can't use a </a:t>
            </a:r>
            <a:r>
              <a:rPr lang="en-SG" b="1" dirty="0">
                <a:latin typeface="Consolas" panose="020B0609020204030204" pitchFamily="49" charset="0"/>
              </a:rPr>
              <a:t>HashSet&lt;Cat&gt;</a:t>
            </a:r>
            <a:r>
              <a:rPr lang="en-SG" dirty="0"/>
              <a:t> to see if a Row or Column exists.</a:t>
            </a:r>
          </a:p>
          <a:p>
            <a:pPr lvl="1"/>
            <a:r>
              <a:rPr lang="en-SG" dirty="0"/>
              <a:t>There's no way to specify that </a:t>
            </a:r>
            <a:r>
              <a:rPr lang="en-SG" b="1" i="1" dirty="0"/>
              <a:t>"I only want to check for the Row and nothing else"</a:t>
            </a:r>
            <a:r>
              <a:rPr lang="en-SG" dirty="0"/>
              <a:t>.</a:t>
            </a:r>
          </a:p>
          <a:p>
            <a:r>
              <a:rPr lang="en-SG" dirty="0"/>
              <a:t>However, both the ROW and COL operations are fairly similar to BOX.</a:t>
            </a:r>
          </a:p>
          <a:p>
            <a:pPr lvl="1"/>
            <a:r>
              <a:rPr lang="en-SG" dirty="0"/>
              <a:t>In ROW [x], we're checking if [x] is among the cats' rows.</a:t>
            </a:r>
          </a:p>
          <a:p>
            <a:pPr lvl="1"/>
            <a:r>
              <a:rPr lang="en-SG" dirty="0"/>
              <a:t>In COL [y], we're checking if [y] is among the cats' columns.</a:t>
            </a:r>
          </a:p>
          <a:p>
            <a:r>
              <a:rPr lang="en-SG" dirty="0"/>
              <a:t>Can we do something similar?</a:t>
            </a:r>
          </a:p>
        </p:txBody>
      </p:sp>
    </p:spTree>
    <p:extLst>
      <p:ext uri="{BB962C8B-B14F-4D97-AF65-F5344CB8AC3E}">
        <p14:creationId xmlns:p14="http://schemas.microsoft.com/office/powerpoint/2010/main" val="270309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2E4CF5-7B1E-4677-AD19-854CF2D99EF4}"/>
              </a:ext>
            </a:extLst>
          </p:cNvPr>
          <p:cNvSpPr/>
          <p:nvPr/>
        </p:nvSpPr>
        <p:spPr>
          <a:xfrm>
            <a:off x="6520098" y="1290314"/>
            <a:ext cx="5201640" cy="3194600"/>
          </a:xfrm>
          <a:prstGeom prst="roundRect">
            <a:avLst>
              <a:gd name="adj" fmla="val 71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Given a </a:t>
            </a: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PriorityQueue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of 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elements, what is the worst-case time complexity of removing an arbitrary element?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(i.e. not necessarily the smallest element)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O(1)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O(log 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endParaRPr lang="en-SG" sz="2200" i="1" dirty="0">
              <a:solidFill>
                <a:sysClr val="windowText" lastClr="000000"/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sz="2200" dirty="0">
                <a:solidFill>
                  <a:sysClr val="windowText" lastClr="000000"/>
                </a:solidFill>
              </a:rPr>
              <a:t>O(</a:t>
            </a:r>
            <a:r>
              <a:rPr lang="en-SG" sz="2200" b="1" dirty="0">
                <a:solidFill>
                  <a:sysClr val="windowText" lastClr="000000"/>
                </a:solidFill>
              </a:rPr>
              <a:t>N</a:t>
            </a:r>
            <a:r>
              <a:rPr lang="en-SG" sz="2200" baseline="30000" dirty="0">
                <a:solidFill>
                  <a:sysClr val="windowText" lastClr="000000"/>
                </a:solidFill>
              </a:rPr>
              <a:t>2</a:t>
            </a:r>
            <a:r>
              <a:rPr lang="en-SG" sz="2200" dirty="0">
                <a:solidFill>
                  <a:sysClr val="windowText" lastClr="000000"/>
                </a:solidFill>
              </a:rPr>
              <a:t>)</a:t>
            </a:r>
            <a:endParaRPr kumimoji="0" lang="en-SG" sz="2200" b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9318B-EA9E-42EF-8272-E9D8EC68DA0E}"/>
              </a:ext>
            </a:extLst>
          </p:cNvPr>
          <p:cNvSpPr txBox="1"/>
          <p:nvPr/>
        </p:nvSpPr>
        <p:spPr>
          <a:xfrm>
            <a:off x="601990" y="1451812"/>
            <a:ext cx="423126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"Jonathan"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"Death"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"Generic"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nameHeap.remove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"Jonathan"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EC789-9E57-4130-B6D3-19B5E22E91B5}"/>
              </a:ext>
            </a:extLst>
          </p:cNvPr>
          <p:cNvSpPr/>
          <p:nvPr/>
        </p:nvSpPr>
        <p:spPr>
          <a:xfrm>
            <a:off x="601990" y="3901441"/>
            <a:ext cx="3665210" cy="4039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3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7123-B186-4353-B4F8-A72D132C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Have a </a:t>
            </a:r>
            <a:r>
              <a:rPr lang="en-SG" b="1" dirty="0" err="1">
                <a:solidFill>
                  <a:schemeClr val="accent1"/>
                </a:solidFill>
              </a:rPr>
              <a:t>Hashset</a:t>
            </a:r>
            <a:r>
              <a:rPr lang="en-SG" b="1" dirty="0">
                <a:solidFill>
                  <a:schemeClr val="accent1"/>
                </a:solidFill>
              </a:rPr>
              <a:t> of rows</a:t>
            </a:r>
            <a:r>
              <a:rPr lang="en-SG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E148-9781-4C35-8C58-D7E7A7C1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BOX, we checked for the existence of a Cat using a HashSet of Cats.</a:t>
            </a:r>
          </a:p>
          <a:p>
            <a:r>
              <a:rPr lang="en-SG" dirty="0"/>
              <a:t>Well, for ROW, let's check for the existence of a row using a HashSet of rows!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All we have to do is update this whenever we're adding a Cat to the </a:t>
            </a:r>
            <a:r>
              <a:rPr lang="en-SG" dirty="0" err="1"/>
              <a:t>CatSet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i.e. During the SIT operation</a:t>
            </a:r>
          </a:p>
          <a:p>
            <a:r>
              <a:rPr lang="en-SG" dirty="0"/>
              <a:t>We can do the same thing for COL.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C7278-FB50-45CF-B488-B22B0C268F41}"/>
              </a:ext>
            </a:extLst>
          </p:cNvPr>
          <p:cNvSpPr txBox="1"/>
          <p:nvPr/>
        </p:nvSpPr>
        <p:spPr>
          <a:xfrm>
            <a:off x="3203643" y="3429000"/>
            <a:ext cx="57847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HashSet&lt;Integer&gt; rows = 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HashSet&lt;&gt;();</a:t>
            </a:r>
          </a:p>
        </p:txBody>
      </p:sp>
    </p:spTree>
    <p:extLst>
      <p:ext uri="{BB962C8B-B14F-4D97-AF65-F5344CB8AC3E}">
        <p14:creationId xmlns:p14="http://schemas.microsoft.com/office/powerpoint/2010/main" val="31507660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5EC4-C229-4B39-920C-E3340230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DCF4-AD0D-45D1-9A57-12AECD52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en-SG" b="1" dirty="0">
                <a:latin typeface="Consolas" panose="020B0609020204030204" pitchFamily="49" charset="0"/>
              </a:rPr>
              <a:t>SIT 1 0</a:t>
            </a:r>
          </a:p>
          <a:p>
            <a:r>
              <a:rPr lang="en-SG" b="1" dirty="0">
                <a:latin typeface="Consolas" panose="020B0609020204030204" pitchFamily="49" charset="0"/>
              </a:rPr>
              <a:t>SIT 1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784A6C-4A77-4908-9062-E5B656DD47B8}"/>
              </a:ext>
            </a:extLst>
          </p:cNvPr>
          <p:cNvGraphicFramePr>
            <a:graphicFrameLocks noGrp="1"/>
          </p:cNvGraphicFramePr>
          <p:nvPr/>
        </p:nvGraphicFramePr>
        <p:xfrm>
          <a:off x="8009563" y="2349000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798126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926455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392787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170429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310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945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9865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6C822B1-F019-4A2E-A84B-F279F1C3F24F}"/>
              </a:ext>
            </a:extLst>
          </p:cNvPr>
          <p:cNvGrpSpPr/>
          <p:nvPr/>
        </p:nvGrpSpPr>
        <p:grpSpPr>
          <a:xfrm>
            <a:off x="8009563" y="3094910"/>
            <a:ext cx="716426" cy="668180"/>
            <a:chOff x="10957593" y="3083062"/>
            <a:chExt cx="716426" cy="6681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BFE749-9D13-45DB-BDFC-34242ADA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458FAD-A446-43C7-8185-1C46779BA1AA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(1,0)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9B4CC1-0DEC-4C74-8C3B-3CD4E354A22C}"/>
              </a:ext>
            </a:extLst>
          </p:cNvPr>
          <p:cNvGrpSpPr/>
          <p:nvPr/>
        </p:nvGrpSpPr>
        <p:grpSpPr>
          <a:xfrm>
            <a:off x="9449563" y="3094910"/>
            <a:ext cx="716426" cy="668180"/>
            <a:chOff x="10957593" y="3083062"/>
            <a:chExt cx="716426" cy="6681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A69122-5818-41AB-8667-3AF95A421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57593" y="3083062"/>
              <a:ext cx="716426" cy="4966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A2A4B5-1EAD-4A72-A3D2-34E89A1D911C}"/>
                </a:ext>
              </a:extLst>
            </p:cNvPr>
            <p:cNvSpPr txBox="1"/>
            <p:nvPr/>
          </p:nvSpPr>
          <p:spPr>
            <a:xfrm>
              <a:off x="11080004" y="3474243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(1,2)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7035FF-C922-431C-85D0-6FB106523C7B}"/>
              </a:ext>
            </a:extLst>
          </p:cNvPr>
          <p:cNvSpPr txBox="1"/>
          <p:nvPr/>
        </p:nvSpPr>
        <p:spPr>
          <a:xfrm>
            <a:off x="1024128" y="453588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EE59A-1999-4D28-8FBC-62F3BD0168B5}"/>
              </a:ext>
            </a:extLst>
          </p:cNvPr>
          <p:cNvSpPr/>
          <p:nvPr/>
        </p:nvSpPr>
        <p:spPr>
          <a:xfrm>
            <a:off x="3163760" y="4535880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&lt;1,2&gt;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D33746-8E22-4532-8D30-DEF7A42B3B93}"/>
              </a:ext>
            </a:extLst>
          </p:cNvPr>
          <p:cNvSpPr/>
          <p:nvPr/>
        </p:nvSpPr>
        <p:spPr>
          <a:xfrm>
            <a:off x="2186500" y="4536354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&lt;1,0&gt;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442C6-59A0-4700-886B-7065126A91E1}"/>
              </a:ext>
            </a:extLst>
          </p:cNvPr>
          <p:cNvSpPr txBox="1"/>
          <p:nvPr/>
        </p:nvSpPr>
        <p:spPr>
          <a:xfrm>
            <a:off x="1024128" y="50591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E9826-57C9-4C89-80B1-3477C7205D99}"/>
              </a:ext>
            </a:extLst>
          </p:cNvPr>
          <p:cNvSpPr txBox="1"/>
          <p:nvPr/>
        </p:nvSpPr>
        <p:spPr>
          <a:xfrm>
            <a:off x="1024128" y="558184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0DFE-ECCF-45ED-BA7D-432A5629FBAB}"/>
              </a:ext>
            </a:extLst>
          </p:cNvPr>
          <p:cNvSpPr txBox="1"/>
          <p:nvPr/>
        </p:nvSpPr>
        <p:spPr>
          <a:xfrm>
            <a:off x="2186501" y="50591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64D1D2-AE28-4895-A29B-84E2B65C0AB3}"/>
              </a:ext>
            </a:extLst>
          </p:cNvPr>
          <p:cNvSpPr txBox="1"/>
          <p:nvPr/>
        </p:nvSpPr>
        <p:spPr>
          <a:xfrm>
            <a:off x="2186501" y="558184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47C932-197F-4C54-A191-ACD0FCF5941C}"/>
              </a:ext>
            </a:extLst>
          </p:cNvPr>
          <p:cNvSpPr/>
          <p:nvPr/>
        </p:nvSpPr>
        <p:spPr>
          <a:xfrm>
            <a:off x="2383669" y="5587272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5" grpId="0"/>
      <p:bldP spid="18" grpId="0"/>
      <p:bldP spid="19" grpId="0"/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7123-B186-4353-B4F8-A72D132C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Have a </a:t>
            </a:r>
            <a:r>
              <a:rPr lang="en-SG" b="1" dirty="0" err="1">
                <a:solidFill>
                  <a:schemeClr val="accent1"/>
                </a:solidFill>
              </a:rPr>
              <a:t>Hashset</a:t>
            </a:r>
            <a:r>
              <a:rPr lang="en-SG" b="1" dirty="0">
                <a:solidFill>
                  <a:schemeClr val="accent1"/>
                </a:solidFill>
              </a:rPr>
              <a:t> of rows</a:t>
            </a:r>
            <a:r>
              <a:rPr lang="en-SG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E148-9781-4C35-8C58-D7E7A7C1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updated SIT operation now looks like this: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The ROW operation can look like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5029E-74F9-4EEB-AECD-693347185DE1}"/>
              </a:ext>
            </a:extLst>
          </p:cNvPr>
          <p:cNvSpPr txBox="1"/>
          <p:nvPr/>
        </p:nvSpPr>
        <p:spPr>
          <a:xfrm>
            <a:off x="4137498" y="2843347"/>
            <a:ext cx="391700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cats.add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Cat(x, y));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rows.add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(x);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cols.add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68963-9A46-4B7B-A43D-48C19D2E1517}"/>
              </a:ext>
            </a:extLst>
          </p:cNvPr>
          <p:cNvSpPr txBox="1"/>
          <p:nvPr/>
        </p:nvSpPr>
        <p:spPr>
          <a:xfrm>
            <a:off x="4176279" y="5187089"/>
            <a:ext cx="383944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= 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scanner.nextInt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SG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rows.contains</a:t>
            </a: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(x))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SG" sz="2000" b="1" i="1" u="none" strike="noStrike" kern="1200" cap="none" spc="0" normalizeH="0" baseline="0" noProof="0" dirty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8292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6F9-9176-44DA-9481-9618BDA0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37AF-140C-403A-8F5B-B6CB14CD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SIT [</a:t>
            </a:r>
            <a:r>
              <a:rPr lang="en-SG" b="1" dirty="0"/>
              <a:t>x</a:t>
            </a:r>
            <a:r>
              <a:rPr lang="en-SG" dirty="0"/>
              <a:t>][</a:t>
            </a:r>
            <a:r>
              <a:rPr lang="en-SG" b="1" dirty="0"/>
              <a:t>y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Insert the Cat &lt;[</a:t>
            </a:r>
            <a:r>
              <a:rPr lang="en-SG" b="1" dirty="0"/>
              <a:t>x]</a:t>
            </a:r>
            <a:r>
              <a:rPr lang="en-SG" dirty="0"/>
              <a:t>, [</a:t>
            </a:r>
            <a:r>
              <a:rPr lang="en-SG" b="1" dirty="0"/>
              <a:t>y]</a:t>
            </a:r>
            <a:r>
              <a:rPr lang="en-SG" dirty="0"/>
              <a:t>&gt; into the HashSet of Cats.</a:t>
            </a:r>
          </a:p>
          <a:p>
            <a:pPr lvl="1"/>
            <a:r>
              <a:rPr lang="en-SG" dirty="0"/>
              <a:t>Insert [</a:t>
            </a:r>
            <a:r>
              <a:rPr lang="en-SG" b="1" dirty="0"/>
              <a:t>x</a:t>
            </a:r>
            <a:r>
              <a:rPr lang="en-SG" dirty="0"/>
              <a:t>] into the HashSet of rows.</a:t>
            </a:r>
          </a:p>
          <a:p>
            <a:pPr lvl="1"/>
            <a:r>
              <a:rPr lang="en-SG" dirty="0"/>
              <a:t>Insert [</a:t>
            </a:r>
            <a:r>
              <a:rPr lang="en-SG" b="1" dirty="0"/>
              <a:t>y</a:t>
            </a:r>
            <a:r>
              <a:rPr lang="en-SG" dirty="0"/>
              <a:t>] into the HashSet of columns.</a:t>
            </a:r>
          </a:p>
          <a:p>
            <a:r>
              <a:rPr lang="en-SG" dirty="0"/>
              <a:t>BOX [</a:t>
            </a:r>
            <a:r>
              <a:rPr lang="en-SG" b="1" dirty="0"/>
              <a:t>x</a:t>
            </a:r>
            <a:r>
              <a:rPr lang="en-SG" dirty="0"/>
              <a:t>][</a:t>
            </a:r>
            <a:r>
              <a:rPr lang="en-SG" b="1" dirty="0"/>
              <a:t>y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Check if the Cat &lt;</a:t>
            </a:r>
            <a:r>
              <a:rPr lang="en-SG" b="1" dirty="0"/>
              <a:t>x</a:t>
            </a:r>
            <a:r>
              <a:rPr lang="en-SG" dirty="0"/>
              <a:t>, </a:t>
            </a:r>
            <a:r>
              <a:rPr lang="en-SG" b="1" dirty="0"/>
              <a:t>y</a:t>
            </a:r>
            <a:r>
              <a:rPr lang="en-SG" dirty="0"/>
              <a:t>&gt; exists in the HashSet of Cats.</a:t>
            </a:r>
          </a:p>
          <a:p>
            <a:r>
              <a:rPr lang="en-SG" dirty="0"/>
              <a:t>ROW [</a:t>
            </a:r>
            <a:r>
              <a:rPr lang="en-SG" b="1" dirty="0"/>
              <a:t>x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Check if </a:t>
            </a:r>
            <a:r>
              <a:rPr lang="en-SG" b="1" dirty="0"/>
              <a:t>x</a:t>
            </a:r>
            <a:r>
              <a:rPr lang="en-SG" dirty="0"/>
              <a:t> exists in the HashSet of rows.</a:t>
            </a:r>
          </a:p>
          <a:p>
            <a:r>
              <a:rPr lang="en-SG" dirty="0"/>
              <a:t>COL [</a:t>
            </a:r>
            <a:r>
              <a:rPr lang="en-SG" b="1" dirty="0"/>
              <a:t>y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Check if </a:t>
            </a:r>
            <a:r>
              <a:rPr lang="en-SG" b="1" dirty="0"/>
              <a:t>y</a:t>
            </a:r>
            <a:r>
              <a:rPr lang="en-SG" dirty="0"/>
              <a:t> exists in the HashSet of columns.</a:t>
            </a:r>
          </a:p>
        </p:txBody>
      </p:sp>
    </p:spTree>
    <p:extLst>
      <p:ext uri="{BB962C8B-B14F-4D97-AF65-F5344CB8AC3E}">
        <p14:creationId xmlns:p14="http://schemas.microsoft.com/office/powerpoint/2010/main" val="32536182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6F9-9176-44DA-9481-9618BDA0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#3: </a:t>
            </a:r>
            <a:r>
              <a:rPr lang="en-SG" b="1" dirty="0">
                <a:solidFill>
                  <a:schemeClr val="accent1"/>
                </a:solidFill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37AF-140C-403A-8F5B-B6CB14CD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609013" algn="l"/>
              </a:tabLst>
            </a:pPr>
            <a:r>
              <a:rPr lang="en-SG" dirty="0"/>
              <a:t>SIT [</a:t>
            </a:r>
            <a:r>
              <a:rPr lang="en-SG" b="1" dirty="0"/>
              <a:t>x</a:t>
            </a:r>
            <a:r>
              <a:rPr lang="en-SG" dirty="0"/>
              <a:t>][</a:t>
            </a:r>
            <a:r>
              <a:rPr lang="en-SG" b="1" dirty="0"/>
              <a:t>y</a:t>
            </a:r>
            <a:r>
              <a:rPr lang="en-SG" dirty="0"/>
              <a:t>]</a:t>
            </a:r>
          </a:p>
          <a:p>
            <a:pPr lvl="1">
              <a:tabLst>
                <a:tab pos="8609013" algn="l"/>
              </a:tabLst>
            </a:pPr>
            <a:r>
              <a:rPr lang="en-SG" dirty="0"/>
              <a:t>Insert the Cat &lt;[</a:t>
            </a:r>
            <a:r>
              <a:rPr lang="en-SG" b="1" dirty="0"/>
              <a:t>x]</a:t>
            </a:r>
            <a:r>
              <a:rPr lang="en-SG" dirty="0"/>
              <a:t>, [</a:t>
            </a:r>
            <a:r>
              <a:rPr lang="en-SG" b="1" dirty="0"/>
              <a:t>y]</a:t>
            </a:r>
            <a:r>
              <a:rPr lang="en-SG" dirty="0"/>
              <a:t>&gt; into the HashSet of Cats.	O(1)</a:t>
            </a:r>
          </a:p>
          <a:p>
            <a:pPr lvl="1">
              <a:tabLst>
                <a:tab pos="8609013" algn="l"/>
              </a:tabLst>
            </a:pPr>
            <a:r>
              <a:rPr lang="en-SG" dirty="0"/>
              <a:t>Insert [</a:t>
            </a:r>
            <a:r>
              <a:rPr lang="en-SG" b="1" dirty="0"/>
              <a:t>x</a:t>
            </a:r>
            <a:r>
              <a:rPr lang="en-SG" dirty="0"/>
              <a:t>] into the HashSet of rows.	O(1)</a:t>
            </a:r>
          </a:p>
          <a:p>
            <a:pPr lvl="1">
              <a:tabLst>
                <a:tab pos="8609013" algn="l"/>
              </a:tabLst>
            </a:pPr>
            <a:r>
              <a:rPr lang="en-SG" dirty="0"/>
              <a:t>Insert [</a:t>
            </a:r>
            <a:r>
              <a:rPr lang="en-SG" b="1" dirty="0"/>
              <a:t>y</a:t>
            </a:r>
            <a:r>
              <a:rPr lang="en-SG" dirty="0"/>
              <a:t>] into the HashSet of columns.	O(1)</a:t>
            </a:r>
          </a:p>
          <a:p>
            <a:pPr>
              <a:tabLst>
                <a:tab pos="8609013" algn="l"/>
              </a:tabLst>
            </a:pPr>
            <a:r>
              <a:rPr lang="en-SG" dirty="0"/>
              <a:t>BOX [</a:t>
            </a:r>
            <a:r>
              <a:rPr lang="en-SG" b="1" dirty="0"/>
              <a:t>x</a:t>
            </a:r>
            <a:r>
              <a:rPr lang="en-SG" dirty="0"/>
              <a:t>][</a:t>
            </a:r>
            <a:r>
              <a:rPr lang="en-SG" b="1" dirty="0"/>
              <a:t>y</a:t>
            </a:r>
            <a:r>
              <a:rPr lang="en-SG" dirty="0"/>
              <a:t>]</a:t>
            </a:r>
          </a:p>
          <a:p>
            <a:pPr lvl="1">
              <a:tabLst>
                <a:tab pos="8609013" algn="l"/>
              </a:tabLst>
            </a:pPr>
            <a:r>
              <a:rPr lang="en-SG" dirty="0"/>
              <a:t>Check if the Cat &lt;</a:t>
            </a:r>
            <a:r>
              <a:rPr lang="en-SG" b="1" dirty="0"/>
              <a:t>x</a:t>
            </a:r>
            <a:r>
              <a:rPr lang="en-SG" dirty="0"/>
              <a:t>, </a:t>
            </a:r>
            <a:r>
              <a:rPr lang="en-SG" b="1" dirty="0"/>
              <a:t>y</a:t>
            </a:r>
            <a:r>
              <a:rPr lang="en-SG" dirty="0"/>
              <a:t>&gt; exists in the HashSet of Cats.	O(1)</a:t>
            </a:r>
          </a:p>
          <a:p>
            <a:pPr>
              <a:tabLst>
                <a:tab pos="8609013" algn="l"/>
              </a:tabLst>
            </a:pPr>
            <a:r>
              <a:rPr lang="en-SG" dirty="0"/>
              <a:t>ROW [</a:t>
            </a:r>
            <a:r>
              <a:rPr lang="en-SG" b="1" dirty="0"/>
              <a:t>x</a:t>
            </a:r>
            <a:r>
              <a:rPr lang="en-SG" dirty="0"/>
              <a:t>]</a:t>
            </a:r>
          </a:p>
          <a:p>
            <a:pPr lvl="1">
              <a:tabLst>
                <a:tab pos="8609013" algn="l"/>
              </a:tabLst>
            </a:pPr>
            <a:r>
              <a:rPr lang="en-SG" dirty="0"/>
              <a:t>Check if </a:t>
            </a:r>
            <a:r>
              <a:rPr lang="en-SG" b="1" dirty="0"/>
              <a:t>x</a:t>
            </a:r>
            <a:r>
              <a:rPr lang="en-SG" dirty="0"/>
              <a:t> exists in the HashSet of rows.	O(1)</a:t>
            </a:r>
          </a:p>
          <a:p>
            <a:pPr>
              <a:tabLst>
                <a:tab pos="8609013" algn="l"/>
              </a:tabLst>
            </a:pPr>
            <a:r>
              <a:rPr lang="en-SG" dirty="0"/>
              <a:t>COL [</a:t>
            </a:r>
            <a:r>
              <a:rPr lang="en-SG" b="1" dirty="0"/>
              <a:t>y</a:t>
            </a:r>
            <a:r>
              <a:rPr lang="en-SG" dirty="0"/>
              <a:t>]</a:t>
            </a:r>
          </a:p>
          <a:p>
            <a:pPr lvl="1">
              <a:tabLst>
                <a:tab pos="8609013" algn="l"/>
              </a:tabLst>
            </a:pPr>
            <a:r>
              <a:rPr lang="en-SG" dirty="0"/>
              <a:t>Check if </a:t>
            </a:r>
            <a:r>
              <a:rPr lang="en-SG" b="1" dirty="0"/>
              <a:t>y</a:t>
            </a:r>
            <a:r>
              <a:rPr lang="en-SG" dirty="0"/>
              <a:t> exists in the HashSet of columns.	O(1)</a:t>
            </a:r>
          </a:p>
        </p:txBody>
      </p:sp>
    </p:spTree>
    <p:extLst>
      <p:ext uri="{BB962C8B-B14F-4D97-AF65-F5344CB8AC3E}">
        <p14:creationId xmlns:p14="http://schemas.microsoft.com/office/powerpoint/2010/main" val="22845250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6F9-9176-44DA-9481-9618BDA0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#3: </a:t>
            </a:r>
            <a:r>
              <a:rPr lang="en-SG" b="1" dirty="0">
                <a:solidFill>
                  <a:schemeClr val="accent1"/>
                </a:solidFill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37AF-140C-403A-8F5B-B6CB14CD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609013" algn="l"/>
              </a:tabLst>
            </a:pPr>
            <a:r>
              <a:rPr lang="en-SG" dirty="0"/>
              <a:t>All operations run in (expected) O(1) time.</a:t>
            </a:r>
          </a:p>
          <a:p>
            <a:pPr>
              <a:tabLst>
                <a:tab pos="8609013" algn="l"/>
              </a:tabLst>
            </a:pPr>
            <a:r>
              <a:rPr lang="en-SG" dirty="0"/>
              <a:t>The overall time complexity is now O(</a:t>
            </a:r>
            <a:r>
              <a:rPr lang="en-SG" b="1" dirty="0"/>
              <a:t>Q</a:t>
            </a:r>
            <a:r>
              <a:rPr lang="en-SG" dirty="0"/>
              <a:t>).</a:t>
            </a:r>
          </a:p>
          <a:p>
            <a:pPr>
              <a:tabLst>
                <a:tab pos="8609013" algn="l"/>
              </a:tabLst>
            </a:pPr>
            <a:r>
              <a:rPr lang="en-SG" dirty="0"/>
              <a:t>This should be fast enough.</a:t>
            </a:r>
          </a:p>
        </p:txBody>
      </p:sp>
    </p:spTree>
    <p:extLst>
      <p:ext uri="{BB962C8B-B14F-4D97-AF65-F5344CB8AC3E}">
        <p14:creationId xmlns:p14="http://schemas.microsoft.com/office/powerpoint/2010/main" val="1041323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7EF0C-5974-4DD6-8CAF-6584373E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20" y="2902233"/>
            <a:ext cx="5839118" cy="1348754"/>
          </a:xfrm>
          <a:prstGeom prst="rect">
            <a:avLst/>
          </a:prstGeom>
        </p:spPr>
      </p:pic>
      <p:pic>
        <p:nvPicPr>
          <p:cNvPr id="7170" name="Picture 2" descr="Image result for joseph joestar nice">
            <a:extLst>
              <a:ext uri="{FF2B5EF4-FFF2-40B4-BE49-F238E27FC236}">
                <a16:creationId xmlns:a16="http://schemas.microsoft.com/office/drawing/2014/main" id="{E40847DA-37BE-468C-A52C-9EC6CC88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106" y="1731523"/>
            <a:ext cx="6035474" cy="339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F11D1-9396-4DEB-B1BB-B1D86AEF5F7D}"/>
              </a:ext>
            </a:extLst>
          </p:cNvPr>
          <p:cNvSpPr txBox="1"/>
          <p:nvPr/>
        </p:nvSpPr>
        <p:spPr>
          <a:xfrm>
            <a:off x="7908525" y="4221804"/>
            <a:ext cx="221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5400" b="0" i="0" u="none" strike="noStrike" kern="1200" cap="none" spc="0" normalizeH="0" baseline="0" noProof="0" dirty="0">
                <a:ln w="1905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NIIIICE!</a:t>
            </a:r>
          </a:p>
        </p:txBody>
      </p:sp>
      <p:pic>
        <p:nvPicPr>
          <p:cNvPr id="2" name="nice">
            <a:hlinkClick r:id="" action="ppaction://media"/>
            <a:extLst>
              <a:ext uri="{FF2B5EF4-FFF2-40B4-BE49-F238E27FC236}">
                <a16:creationId xmlns:a16="http://schemas.microsoft.com/office/drawing/2014/main" id="{8B171146-3059-4F5A-B4C0-7DC3EBFA74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504727" y="66343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3CDA-31F3-43AB-B711-63C9AE1B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accent1"/>
                </a:solidFill>
              </a:rPr>
              <a:t>Extension</a:t>
            </a:r>
            <a:r>
              <a:rPr lang="en-SG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ED11-ADDE-4E77-80FB-951FFABF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if we now have an additional operation to support: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What do we need to change (if anything)?</a:t>
            </a:r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2E3D9-315E-4FAA-8848-7357356C4906}"/>
              </a:ext>
            </a:extLst>
          </p:cNvPr>
          <p:cNvSpPr txBox="1"/>
          <p:nvPr/>
        </p:nvSpPr>
        <p:spPr>
          <a:xfrm>
            <a:off x="2931268" y="2931981"/>
            <a:ext cx="632946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JUMP [x][y]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cat currently sitting in the box with coordinates </a:t>
            </a:r>
            <a:r>
              <a:rPr kumimoji="0" lang="en-SG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([x],[y])</a:t>
            </a: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decides to leave the box and jumps out.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box with coordinates </a:t>
            </a:r>
            <a:r>
              <a:rPr kumimoji="0" lang="en-SG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([x],[y])</a:t>
            </a: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is now empty.</a:t>
            </a:r>
          </a:p>
        </p:txBody>
      </p:sp>
    </p:spTree>
    <p:extLst>
      <p:ext uri="{BB962C8B-B14F-4D97-AF65-F5344CB8AC3E}">
        <p14:creationId xmlns:p14="http://schemas.microsoft.com/office/powerpoint/2010/main" val="1407252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15680" y="794400"/>
            <a:ext cx="11359200" cy="26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ctr">
              <a:lnSpc>
                <a:spcPct val="100000"/>
              </a:lnSpc>
            </a:pPr>
            <a:r>
              <a:rPr lang="en-US" sz="7200" spc="-1" dirty="0" err="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VisualAlgo</a:t>
            </a:r>
            <a:r>
              <a:rPr lang="en-US" sz="72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 Quiz 2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15680" y="4221120"/>
            <a:ext cx="11359200" cy="9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6986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0" y="224720"/>
            <a:ext cx="11972544" cy="1434027"/>
          </a:xfrm>
        </p:spPr>
        <p:txBody>
          <a:bodyPr>
            <a:normAutofit/>
          </a:bodyPr>
          <a:lstStyle/>
          <a:p>
            <a:r>
              <a:rPr lang="en-US" sz="4000" dirty="0" err="1"/>
              <a:t>VisuAlgo</a:t>
            </a:r>
            <a:r>
              <a:rPr lang="en-US" sz="4000" dirty="0"/>
              <a:t> Online Quiz 2</a:t>
            </a:r>
            <a:br>
              <a:rPr lang="en-US" sz="4000" dirty="0"/>
            </a:br>
            <a:r>
              <a:rPr lang="en-US" sz="4000" dirty="0"/>
              <a:t>(10 </a:t>
            </a:r>
            <a:r>
              <a:rPr lang="en-US" sz="4000" dirty="0" err="1"/>
              <a:t>Qns</a:t>
            </a:r>
            <a:r>
              <a:rPr lang="en-US" sz="4000" dirty="0"/>
              <a:t>, 15mins, best out of 2 tries)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46237"/>
            <a:ext cx="9144000" cy="50593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1.) Open </a:t>
            </a:r>
            <a:r>
              <a:rPr lang="en-US" sz="2600" b="1" dirty="0">
                <a:solidFill>
                  <a:srgbClr val="FF0000"/>
                </a:solidFill>
              </a:rPr>
              <a:t>Chrome</a:t>
            </a:r>
            <a:r>
              <a:rPr lang="en-US" sz="2600" dirty="0">
                <a:solidFill>
                  <a:srgbClr val="FF0000"/>
                </a:solidFill>
              </a:rPr>
              <a:t> and make sure it is </a:t>
            </a:r>
            <a:r>
              <a:rPr lang="en-US" sz="2600" dirty="0" err="1">
                <a:solidFill>
                  <a:srgbClr val="FF0000"/>
                </a:solidFill>
              </a:rPr>
              <a:t>fullscreened</a:t>
            </a:r>
            <a:r>
              <a:rPr lang="en-US" sz="2600" dirty="0">
                <a:solidFill>
                  <a:srgbClr val="FF0000"/>
                </a:solidFill>
              </a:rPr>
              <a:t> and no other window is opened except calculator if you need it</a:t>
            </a:r>
          </a:p>
          <a:p>
            <a:pPr marL="0" indent="0" algn="ctr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</a:rPr>
              <a:t>2.) In the browser, type the following link but don’t press enter </a:t>
            </a:r>
            <a:r>
              <a:rPr 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https://visualgo.net/training?diff=Hard&amp;n=10&amp;tl=15&amp;module=sorting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600" b="1" dirty="0">
                <a:sym typeface="Wingdings" panose="05000000000000000000" pitchFamily="2" charset="2"/>
              </a:rPr>
              <a:t>(Now wait!)</a:t>
            </a:r>
          </a:p>
          <a:p>
            <a:pPr marL="0" indent="0" algn="ctr">
              <a:buNone/>
            </a:pPr>
            <a:endParaRPr lang="en-US" sz="26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600" dirty="0">
                <a:sym typeface="Wingdings" panose="05000000000000000000" pitchFamily="2" charset="2"/>
              </a:rPr>
              <a:t>3.) Later when you are done </a:t>
            </a:r>
            <a:r>
              <a:rPr lang="en-US" sz="4200" b="1" dirty="0">
                <a:sym typeface="Wingdings" panose="05000000000000000000" pitchFamily="2" charset="2"/>
              </a:rPr>
              <a:t>DO NOT</a:t>
            </a:r>
            <a:r>
              <a:rPr lang="en-US" sz="3300" dirty="0">
                <a:sym typeface="Wingdings" panose="05000000000000000000" pitchFamily="2" charset="2"/>
              </a:rPr>
              <a:t> </a:t>
            </a:r>
            <a:r>
              <a:rPr lang="en-US" sz="2600" dirty="0">
                <a:sym typeface="Wingdings" panose="05000000000000000000" pitchFamily="2" charset="2"/>
              </a:rPr>
              <a:t>press submit. Raise your hands to inform your lab TA who will submit for you.</a:t>
            </a:r>
          </a:p>
          <a:p>
            <a:pPr marL="0" indent="0" algn="ctr"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600" dirty="0">
                <a:sym typeface="Wingdings" panose="05000000000000000000" pitchFamily="2" charset="2"/>
              </a:rPr>
              <a:t>4.) </a:t>
            </a:r>
            <a:r>
              <a:rPr lang="en-US" sz="2600" b="1" dirty="0">
                <a:sym typeface="Wingdings" panose="05000000000000000000" pitchFamily="2" charset="2"/>
              </a:rPr>
              <a:t>Wait for your lab TA to come and press submit and take down your score</a:t>
            </a: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3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2E4CF5-7B1E-4677-AD19-854CF2D99EF4}"/>
              </a:ext>
            </a:extLst>
          </p:cNvPr>
          <p:cNvSpPr/>
          <p:nvPr/>
        </p:nvSpPr>
        <p:spPr>
          <a:xfrm>
            <a:off x="6520098" y="1290314"/>
            <a:ext cx="5201640" cy="3194600"/>
          </a:xfrm>
          <a:prstGeom prst="roundRect">
            <a:avLst>
              <a:gd name="adj" fmla="val 715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Given a </a:t>
            </a:r>
            <a:r>
              <a:rPr kumimoji="0" lang="en-SG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PriorityQueue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of 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elements, what is the worst-case time complexity of removing an arbitrary element?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(i.e. not necessarily the smallest element)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O(1)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O(log 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O(</a:t>
            </a:r>
            <a:r>
              <a:rPr kumimoji="0" lang="en-SG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SG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endParaRPr lang="en-SG" sz="2200" i="1" dirty="0">
              <a:solidFill>
                <a:sysClr val="windowText" lastClr="000000"/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sz="2200" dirty="0">
                <a:solidFill>
                  <a:sysClr val="windowText" lastClr="000000"/>
                </a:solidFill>
              </a:rPr>
              <a:t>O(</a:t>
            </a:r>
            <a:r>
              <a:rPr lang="en-SG" sz="2200" b="1" dirty="0">
                <a:solidFill>
                  <a:sysClr val="windowText" lastClr="000000"/>
                </a:solidFill>
              </a:rPr>
              <a:t>N</a:t>
            </a:r>
            <a:r>
              <a:rPr lang="en-SG" sz="2200" baseline="30000" dirty="0">
                <a:solidFill>
                  <a:sysClr val="windowText" lastClr="000000"/>
                </a:solidFill>
              </a:rPr>
              <a:t>2</a:t>
            </a:r>
            <a:r>
              <a:rPr lang="en-SG" sz="2200" dirty="0">
                <a:solidFill>
                  <a:sysClr val="windowText" lastClr="000000"/>
                </a:solidFill>
              </a:rPr>
              <a:t>)</a:t>
            </a:r>
            <a:endParaRPr kumimoji="0" lang="en-SG" sz="2200" b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9318B-EA9E-42EF-8272-E9D8EC68DA0E}"/>
              </a:ext>
            </a:extLst>
          </p:cNvPr>
          <p:cNvSpPr txBox="1"/>
          <p:nvPr/>
        </p:nvSpPr>
        <p:spPr>
          <a:xfrm>
            <a:off x="601990" y="1451812"/>
            <a:ext cx="423126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PriorityQueue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"Jonathan"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"Death"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nameHeap.add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"Generic"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b="1" i="1" dirty="0">
                <a:solidFill>
                  <a:schemeClr val="accent6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SG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nameHeap.remove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b="1" dirty="0">
                <a:solidFill>
                  <a:srgbClr val="A31515"/>
                </a:solidFill>
                <a:latin typeface="Consolas" panose="020B0609020204030204" pitchFamily="49" charset="0"/>
              </a:rPr>
              <a:t>"Jonathan"</a:t>
            </a:r>
            <a:r>
              <a:rPr lang="en-SG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EC789-9E57-4130-B6D3-19B5E22E91B5}"/>
              </a:ext>
            </a:extLst>
          </p:cNvPr>
          <p:cNvSpPr/>
          <p:nvPr/>
        </p:nvSpPr>
        <p:spPr>
          <a:xfrm>
            <a:off x="601990" y="3901441"/>
            <a:ext cx="3665210" cy="4039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CBCC9-1A57-490B-98E0-03F6BD6EAE33}"/>
              </a:ext>
            </a:extLst>
          </p:cNvPr>
          <p:cNvSpPr/>
          <p:nvPr/>
        </p:nvSpPr>
        <p:spPr>
          <a:xfrm>
            <a:off x="6623154" y="3744685"/>
            <a:ext cx="4966856" cy="363863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3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328" y="273600"/>
            <a:ext cx="10972320" cy="1144800"/>
          </a:xfrm>
        </p:spPr>
        <p:txBody>
          <a:bodyPr>
            <a:noAutofit/>
          </a:bodyPr>
          <a:lstStyle/>
          <a:p>
            <a:r>
              <a:rPr lang="en-US" sz="4000" dirty="0" err="1"/>
              <a:t>VisuAlgo</a:t>
            </a:r>
            <a:r>
              <a:rPr lang="en-US" sz="4000" dirty="0"/>
              <a:t> Online Quiz 2</a:t>
            </a:r>
            <a:br>
              <a:rPr lang="en-US" sz="4000" dirty="0"/>
            </a:br>
            <a:r>
              <a:rPr lang="en-US" sz="4000" dirty="0"/>
              <a:t>(10 </a:t>
            </a:r>
            <a:r>
              <a:rPr lang="en-US" sz="4000" dirty="0" err="1"/>
              <a:t>Qns</a:t>
            </a:r>
            <a:r>
              <a:rPr lang="en-US" sz="4000" dirty="0"/>
              <a:t>, 15mins, best out of 2 tries)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5.) Now press enter on the typed link, and proceed with the quiz</a:t>
            </a: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(Do not restart your quiz or set your difficulty to anything other than hard! Anyone caught doing this will get a zero !)</a:t>
            </a: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1100" dirty="0"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984" y="80410"/>
            <a:ext cx="11289792" cy="1175367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VisuAlgo</a:t>
            </a:r>
            <a:r>
              <a:rPr lang="en-US" sz="4000" dirty="0"/>
              <a:t> Online Quiz 2</a:t>
            </a:r>
            <a:br>
              <a:rPr lang="en-US" sz="4000" dirty="0"/>
            </a:br>
            <a:r>
              <a:rPr lang="en-US" sz="4000" dirty="0"/>
              <a:t>(10 </a:t>
            </a:r>
            <a:r>
              <a:rPr lang="en-US" sz="4000" dirty="0" err="1"/>
              <a:t>Qns</a:t>
            </a:r>
            <a:r>
              <a:rPr lang="en-US" sz="4000" dirty="0"/>
              <a:t>, 15mins, best out of 2 tries)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1.) Open </a:t>
            </a:r>
            <a:r>
              <a:rPr lang="en-US" sz="1800" b="1" dirty="0">
                <a:solidFill>
                  <a:srgbClr val="FF0000"/>
                </a:solidFill>
              </a:rPr>
              <a:t>Chrome</a:t>
            </a:r>
            <a:r>
              <a:rPr lang="en-US" sz="1800" dirty="0">
                <a:solidFill>
                  <a:srgbClr val="FF0000"/>
                </a:solidFill>
              </a:rPr>
              <a:t> and make sure it is </a:t>
            </a:r>
            <a:r>
              <a:rPr lang="en-US" sz="1800" dirty="0" err="1">
                <a:solidFill>
                  <a:srgbClr val="FF0000"/>
                </a:solidFill>
              </a:rPr>
              <a:t>fullscreened</a:t>
            </a:r>
            <a:r>
              <a:rPr lang="en-US" sz="1800" dirty="0">
                <a:solidFill>
                  <a:srgbClr val="FF0000"/>
                </a:solidFill>
              </a:rPr>
              <a:t> and no other window is opened except calculator if you need it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2.) In the browser, type the following link but don’t press enter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6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https://visualgo.net/training?diff=Hard&amp;n=10&amp;tl=15&amp;module=sorting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11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sym typeface="Wingdings" panose="05000000000000000000" pitchFamily="2" charset="2"/>
              </a:rPr>
              <a:t>3.) </a:t>
            </a:r>
            <a:r>
              <a:rPr lang="en-US" sz="2000" dirty="0">
                <a:sym typeface="Wingdings" panose="05000000000000000000" pitchFamily="2" charset="2"/>
              </a:rPr>
              <a:t>Later when you are done </a:t>
            </a:r>
            <a:r>
              <a:rPr lang="en-US" b="1" dirty="0">
                <a:sym typeface="Wingdings" panose="05000000000000000000" pitchFamily="2" charset="2"/>
              </a:rPr>
              <a:t>DO NOT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press submit. Raise your hands to inform your lab TA who will submit for you</a:t>
            </a:r>
          </a:p>
          <a:p>
            <a:pPr marL="0" indent="0" algn="ctr">
              <a:buNone/>
            </a:pPr>
            <a:endParaRPr lang="en-US" sz="11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sym typeface="Wingdings" panose="05000000000000000000" pitchFamily="2" charset="2"/>
              </a:rPr>
              <a:t>4.) Wait while your lab TA come and press submit and take down your score</a:t>
            </a:r>
          </a:p>
          <a:p>
            <a:pPr marL="0" indent="0" algn="ctr">
              <a:buNone/>
            </a:pPr>
            <a:endParaRPr lang="en-US" sz="11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dirty="0">
                <a:sym typeface="Wingdings" panose="05000000000000000000" pitchFamily="2" charset="2"/>
              </a:rPr>
              <a:t>5.) Now press enter on the typed link and proceed with the quiz</a:t>
            </a:r>
          </a:p>
          <a:p>
            <a:pPr marL="0" indent="0" algn="ctr">
              <a:buNone/>
            </a:pPr>
            <a:endParaRPr lang="en-US" sz="10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10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800" b="1" dirty="0">
                <a:sym typeface="Wingdings" panose="05000000000000000000" pitchFamily="2" charset="2"/>
              </a:rPr>
              <a:t>(Do not restart your quiz or set your difficulty to anything other than hard! Anyone caught doing this will get a zero !)</a:t>
            </a:r>
            <a:endParaRPr lang="en-US" sz="1800" dirty="0"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97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15680" y="794400"/>
            <a:ext cx="11359200" cy="26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ctr">
              <a:lnSpc>
                <a:spcPct val="100000"/>
              </a:lnSpc>
            </a:pPr>
            <a:r>
              <a:rPr lang="en-US" sz="7200" spc="-1" dirty="0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End </a:t>
            </a:r>
            <a:r>
              <a:rPr lang="en-US" sz="7200" spc="-1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</a:rPr>
              <a:t>of Session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15680" y="4221120"/>
            <a:ext cx="11359200" cy="9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92670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C503-53EC-4EDB-B7EE-93726B19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Brief Explanation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033472-EBE6-4142-96E2-8A8B44AF7E3F}"/>
              </a:ext>
            </a:extLst>
          </p:cNvPr>
          <p:cNvGrpSpPr/>
          <p:nvPr/>
        </p:nvGrpSpPr>
        <p:grpSpPr>
          <a:xfrm>
            <a:off x="6644641" y="1850571"/>
            <a:ext cx="4815839" cy="3757749"/>
            <a:chOff x="3553098" y="1850571"/>
            <a:chExt cx="4815839" cy="37577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EAC8C41-9C1D-4C86-A01F-58F2DFF3A74E}"/>
                </a:ext>
              </a:extLst>
            </p:cNvPr>
            <p:cNvSpPr/>
            <p:nvPr/>
          </p:nvSpPr>
          <p:spPr>
            <a:xfrm>
              <a:off x="5617029" y="1850571"/>
              <a:ext cx="687977" cy="6879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4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3E1414-D92F-46E1-9A2E-2A84C1D71EB3}"/>
                </a:ext>
              </a:extLst>
            </p:cNvPr>
            <p:cNvSpPr/>
            <p:nvPr/>
          </p:nvSpPr>
          <p:spPr>
            <a:xfrm>
              <a:off x="4241075" y="3405051"/>
              <a:ext cx="687977" cy="6879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40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25F7D0-27E1-478F-B0E8-3E275FD51FA8}"/>
                </a:ext>
              </a:extLst>
            </p:cNvPr>
            <p:cNvSpPr/>
            <p:nvPr/>
          </p:nvSpPr>
          <p:spPr>
            <a:xfrm>
              <a:off x="3553098" y="4920343"/>
              <a:ext cx="687977" cy="6879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400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6413C6-9BAB-4BD1-A1E5-58C84FE377F7}"/>
                </a:ext>
              </a:extLst>
            </p:cNvPr>
            <p:cNvSpPr/>
            <p:nvPr/>
          </p:nvSpPr>
          <p:spPr>
            <a:xfrm>
              <a:off x="4929052" y="4920343"/>
              <a:ext cx="687977" cy="6879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400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AF97D7-870E-4835-B572-81DC7FE677BF}"/>
                </a:ext>
              </a:extLst>
            </p:cNvPr>
            <p:cNvSpPr/>
            <p:nvPr/>
          </p:nvSpPr>
          <p:spPr>
            <a:xfrm>
              <a:off x="6992983" y="3405051"/>
              <a:ext cx="687977" cy="6879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4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F0F765-779E-421D-935B-EDB7C1283040}"/>
                </a:ext>
              </a:extLst>
            </p:cNvPr>
            <p:cNvSpPr/>
            <p:nvPr/>
          </p:nvSpPr>
          <p:spPr>
            <a:xfrm>
              <a:off x="6305006" y="4920343"/>
              <a:ext cx="687977" cy="6879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4000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F99A13-DA78-4868-BD4F-2B9CEDD77DEF}"/>
                </a:ext>
              </a:extLst>
            </p:cNvPr>
            <p:cNvSpPr/>
            <p:nvPr/>
          </p:nvSpPr>
          <p:spPr>
            <a:xfrm>
              <a:off x="7680960" y="4920343"/>
              <a:ext cx="687977" cy="6879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400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01AB30-5960-44E9-8993-70DAE5933472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4585064" y="2437796"/>
              <a:ext cx="1132717" cy="967255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DFC466-A964-4BF6-8E62-E4814DC70D44}"/>
                </a:ext>
              </a:extLst>
            </p:cNvPr>
            <p:cNvCxnSpPr>
              <a:cxnSpLocks/>
              <a:stCxn id="4" idx="5"/>
              <a:endCxn id="9" idx="0"/>
            </p:cNvCxnSpPr>
            <p:nvPr/>
          </p:nvCxnSpPr>
          <p:spPr>
            <a:xfrm>
              <a:off x="6204254" y="2437796"/>
              <a:ext cx="1132718" cy="967255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4F9FE8-DA3E-4D3E-991C-FEEEA6BC8347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897087" y="3992276"/>
              <a:ext cx="444740" cy="928067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10CF5C-8943-4755-B4DC-D20546C75C7C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4828300" y="3992276"/>
              <a:ext cx="444741" cy="928067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AA6981-C904-49D8-AE55-7B5D6543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8412" y="3992276"/>
              <a:ext cx="444740" cy="928067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1A5F4F-7B4D-48F3-A6E5-A6A67662CB1D}"/>
                </a:ext>
              </a:extLst>
            </p:cNvPr>
            <p:cNvCxnSpPr>
              <a:cxnSpLocks/>
            </p:cNvCxnSpPr>
            <p:nvPr/>
          </p:nvCxnSpPr>
          <p:spPr>
            <a:xfrm>
              <a:off x="7569625" y="3992276"/>
              <a:ext cx="444741" cy="928067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9D64BE-D921-4244-9595-C5C24D52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19216" cy="4351338"/>
          </a:xfrm>
        </p:spPr>
        <p:txBody>
          <a:bodyPr>
            <a:normAutofit/>
          </a:bodyPr>
          <a:lstStyle/>
          <a:p>
            <a:pPr algn="just"/>
            <a:r>
              <a:rPr lang="en-SG" sz="2400" dirty="0"/>
              <a:t>The first step to removing a value is finding it within the heap.</a:t>
            </a:r>
          </a:p>
          <a:p>
            <a:pPr algn="just"/>
            <a:r>
              <a:rPr lang="en-SG" sz="2400" dirty="0"/>
              <a:t>If the value you're looking for is larger than the current node you're looking at, you have to search through both the left and right subtrees.</a:t>
            </a:r>
          </a:p>
          <a:p>
            <a:pPr lvl="1" algn="just"/>
            <a:r>
              <a:rPr lang="en-SG" sz="2000" dirty="0"/>
              <a:t>The value you're looking for could be in either subtree!</a:t>
            </a:r>
          </a:p>
          <a:p>
            <a:pPr lvl="1" algn="just"/>
            <a:r>
              <a:rPr lang="en-SG" sz="2000" dirty="0"/>
              <a:t>You can't narrow it down to one side!</a:t>
            </a:r>
          </a:p>
          <a:p>
            <a:pPr algn="just"/>
            <a:r>
              <a:rPr lang="en-SG" sz="2400" dirty="0"/>
              <a:t>In the worst case, you'll have to look through the entire Heap.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57C54B50-98C9-47F3-8BAE-FACC6C9F964D}"/>
              </a:ext>
            </a:extLst>
          </p:cNvPr>
          <p:cNvSpPr/>
          <p:nvPr/>
        </p:nvSpPr>
        <p:spPr>
          <a:xfrm>
            <a:off x="9743319" y="667507"/>
            <a:ext cx="2280438" cy="893250"/>
          </a:xfrm>
          <a:prstGeom prst="wedgeRoundRectCallout">
            <a:avLst>
              <a:gd name="adj1" fmla="val -76205"/>
              <a:gd name="adj2" fmla="val 73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I'm looking for "8".</a:t>
            </a:r>
          </a:p>
          <a:p>
            <a:pPr algn="ctr"/>
            <a:r>
              <a:rPr lang="en-SG" dirty="0"/>
              <a:t>Do I go to the left subtree or the right?</a:t>
            </a:r>
          </a:p>
        </p:txBody>
      </p:sp>
    </p:spTree>
    <p:extLst>
      <p:ext uri="{BB962C8B-B14F-4D97-AF65-F5344CB8AC3E}">
        <p14:creationId xmlns:p14="http://schemas.microsoft.com/office/powerpoint/2010/main" val="39708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4693</Words>
  <Application>Microsoft Office PowerPoint</Application>
  <PresentationFormat>Widescreen</PresentationFormat>
  <Paragraphs>969</Paragraphs>
  <Slides>82</Slides>
  <Notes>11</Notes>
  <HiddenSlides>2</HiddenSlides>
  <MMClips>3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9" baseType="lpstr">
      <vt:lpstr>メイリオ</vt:lpstr>
      <vt:lpstr>Alfa Slab One</vt:lpstr>
      <vt:lpstr>Arial</vt:lpstr>
      <vt:lpstr>Calibri</vt:lpstr>
      <vt:lpstr>Calibri Light</vt:lpstr>
      <vt:lpstr>Cambria Math</vt:lpstr>
      <vt:lpstr>Consolas</vt:lpstr>
      <vt:lpstr>Courier New</vt:lpstr>
      <vt:lpstr>Impact</vt:lpstr>
      <vt:lpstr>Monaco</vt:lpstr>
      <vt:lpstr>Proxima Nova</vt:lpstr>
      <vt:lpstr>Tw Cen MT</vt:lpstr>
      <vt:lpstr>Tw Cen MT Condensed</vt:lpstr>
      <vt:lpstr>Wingdings</vt:lpstr>
      <vt:lpstr>Wingdings 3</vt:lpstr>
      <vt:lpstr>Office Theme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API PriorityQueue</vt:lpstr>
      <vt:lpstr>PowerPoint Presentation</vt:lpstr>
      <vt:lpstr>PowerPoint Presentation</vt:lpstr>
      <vt:lpstr>Brief Explanation</vt:lpstr>
      <vt:lpstr>Java API PriorityQueue</vt:lpstr>
      <vt:lpstr>PriorityQueue Usage (Java classes)</vt:lpstr>
      <vt:lpstr>PriorityQueue Usage – Suppose we have the following class:</vt:lpstr>
      <vt:lpstr>PriorityQueue Usage – cont’d</vt:lpstr>
      <vt:lpstr>What if compareTo() is written as follows?</vt:lpstr>
      <vt:lpstr>What if compareTo() is written as follows?</vt:lpstr>
      <vt:lpstr>PriorityQueue Usage (with Lambdas)</vt:lpstr>
      <vt:lpstr>PriorityQueue Usage (with Lambdas) cont’d</vt:lpstr>
      <vt:lpstr>Java API HashMap</vt:lpstr>
      <vt:lpstr>Java API HashMap</vt:lpstr>
      <vt:lpstr>Java API HashSet/HashMap Internals</vt:lpstr>
      <vt:lpstr>Java HashMap Usage</vt:lpstr>
      <vt:lpstr>Java HashMap Usage</vt:lpstr>
      <vt:lpstr>Java HashMap Usage</vt:lpstr>
      <vt:lpstr>Java HashMap Usage</vt:lpstr>
      <vt:lpstr>HashSet</vt:lpstr>
      <vt:lpstr>Introducing Java TreeSet &amp; TreeMap</vt:lpstr>
      <vt:lpstr>Java API TreeMap</vt:lpstr>
      <vt:lpstr>Java API TreeMap</vt:lpstr>
      <vt:lpstr>Java API TreeMap</vt:lpstr>
      <vt:lpstr>Java API TreeMap</vt:lpstr>
      <vt:lpstr>Java TreeMap Usage</vt:lpstr>
      <vt:lpstr>Java TreeMap Usage</vt:lpstr>
      <vt:lpstr>Java TreeMap Usage (cont’d)</vt:lpstr>
      <vt:lpstr>PowerPoint Presentation</vt:lpstr>
      <vt:lpstr>PowerPoint Presentation</vt:lpstr>
      <vt:lpstr>Boxes</vt:lpstr>
      <vt:lpstr>Abridged Problem statement</vt:lpstr>
      <vt:lpstr>operation: SIT [x][y]</vt:lpstr>
      <vt:lpstr>operation: BOX [x][y]</vt:lpstr>
      <vt:lpstr>operation: row [x]</vt:lpstr>
      <vt:lpstr>operation: COL [y]</vt:lpstr>
      <vt:lpstr>Constraints</vt:lpstr>
      <vt:lpstr>Start simple</vt:lpstr>
      <vt:lpstr>Start simple</vt:lpstr>
      <vt:lpstr>Start simple</vt:lpstr>
      <vt:lpstr>Start simple</vt:lpstr>
      <vt:lpstr>PowerPoint Presentation</vt:lpstr>
      <vt:lpstr>Oh NO!</vt:lpstr>
      <vt:lpstr>Side note</vt:lpstr>
      <vt:lpstr>Side note</vt:lpstr>
      <vt:lpstr>Side note</vt:lpstr>
      <vt:lpstr>Oh NO!</vt:lpstr>
      <vt:lpstr>...Do we need the grid?</vt:lpstr>
      <vt:lpstr>...Do we need the grid?</vt:lpstr>
      <vt:lpstr>Store the cats!</vt:lpstr>
      <vt:lpstr>Algorithm #2</vt:lpstr>
      <vt:lpstr>Algorithm #2</vt:lpstr>
      <vt:lpstr>Algorithm #2</vt:lpstr>
      <vt:lpstr>Algorithm #2</vt:lpstr>
      <vt:lpstr>PowerPoint Presentation</vt:lpstr>
      <vt:lpstr>Algorithm #2: Time complexity</vt:lpstr>
      <vt:lpstr>Algorithm #2: Time complexity</vt:lpstr>
      <vt:lpstr>So, what to do...</vt:lpstr>
      <vt:lpstr>PowerPoint Presentation</vt:lpstr>
      <vt:lpstr>PowerPoint Presentation</vt:lpstr>
      <vt:lpstr>A Hash table!</vt:lpstr>
      <vt:lpstr>A Hash table!</vt:lpstr>
      <vt:lpstr>A Hash table!</vt:lpstr>
      <vt:lpstr>What about ROW and COL?</vt:lpstr>
      <vt:lpstr>Have a Hashset of rows!</vt:lpstr>
      <vt:lpstr>PowerPoint Presentation</vt:lpstr>
      <vt:lpstr>Have a Hashset of rows!</vt:lpstr>
      <vt:lpstr>Algorithm #3</vt:lpstr>
      <vt:lpstr>Algorithm #3: Time complexity</vt:lpstr>
      <vt:lpstr>Algorithm #3: Time complexity</vt:lpstr>
      <vt:lpstr>PowerPoint Presentation</vt:lpstr>
      <vt:lpstr>Extension problem</vt:lpstr>
      <vt:lpstr>PowerPoint Presentation</vt:lpstr>
      <vt:lpstr>VisuAlgo Online Quiz 2 (10 Qns, 15mins, best out of 2 tries)</vt:lpstr>
      <vt:lpstr>VisuAlgo Online Quiz 2 (10 Qns, 15mins, best out of 2 tries)</vt:lpstr>
      <vt:lpstr>VisuAlgo Online Quiz 2 (10 Qns, 15mins, best out of 2 tries)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API PriorityQueue</dc:title>
  <dc:creator>Ranald Lam Yun Shao</dc:creator>
  <cp:lastModifiedBy>proglabs</cp:lastModifiedBy>
  <cp:revision>90</cp:revision>
  <dcterms:created xsi:type="dcterms:W3CDTF">2019-03-08T05:55:07Z</dcterms:created>
  <dcterms:modified xsi:type="dcterms:W3CDTF">2019-03-14T00:00:07Z</dcterms:modified>
</cp:coreProperties>
</file>