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0"/>
  </p:notesMasterIdLst>
  <p:sldIdLst>
    <p:sldId id="295" r:id="rId2"/>
    <p:sldId id="330" r:id="rId3"/>
    <p:sldId id="297" r:id="rId4"/>
    <p:sldId id="302" r:id="rId5"/>
    <p:sldId id="303" r:id="rId6"/>
    <p:sldId id="317" r:id="rId7"/>
    <p:sldId id="304" r:id="rId8"/>
    <p:sldId id="299" r:id="rId9"/>
    <p:sldId id="300" r:id="rId10"/>
    <p:sldId id="318" r:id="rId11"/>
    <p:sldId id="319" r:id="rId12"/>
    <p:sldId id="315" r:id="rId13"/>
    <p:sldId id="320" r:id="rId14"/>
    <p:sldId id="316" r:id="rId15"/>
    <p:sldId id="321" r:id="rId16"/>
    <p:sldId id="322" r:id="rId17"/>
    <p:sldId id="323" r:id="rId18"/>
    <p:sldId id="324" r:id="rId19"/>
    <p:sldId id="325" r:id="rId20"/>
    <p:sldId id="326" r:id="rId21"/>
    <p:sldId id="296" r:id="rId22"/>
    <p:sldId id="257" r:id="rId23"/>
    <p:sldId id="289" r:id="rId24"/>
    <p:sldId id="286" r:id="rId25"/>
    <p:sldId id="288" r:id="rId26"/>
    <p:sldId id="290" r:id="rId27"/>
    <p:sldId id="291" r:id="rId28"/>
    <p:sldId id="292" r:id="rId29"/>
    <p:sldId id="307" r:id="rId30"/>
    <p:sldId id="309" r:id="rId31"/>
    <p:sldId id="329" r:id="rId32"/>
    <p:sldId id="293" r:id="rId33"/>
    <p:sldId id="310" r:id="rId34"/>
    <p:sldId id="327" r:id="rId35"/>
    <p:sldId id="328" r:id="rId36"/>
    <p:sldId id="305" r:id="rId37"/>
    <p:sldId id="294" r:id="rId38"/>
    <p:sldId id="306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4" autoAdjust="0"/>
  </p:normalViewPr>
  <p:slideViewPr>
    <p:cSldViewPr snapToGrid="0">
      <p:cViewPr varScale="1">
        <p:scale>
          <a:sx n="137" d="100"/>
          <a:sy n="137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3CD497-7ECE-48CD-89C3-EDABBFB830F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lang/String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Lab Session 1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33031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Compare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986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If we don't need to care about the "ignore case" restriction,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Solution: Use the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compareTo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method in the String class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When comparing two Strings,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and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</a:t>
            </a: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   </a:t>
            </a:r>
            <a:r>
              <a:rPr lang="en-US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comparisonResult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 =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A.compareTo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(B)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Proxima Nova"/>
              <a:cs typeface="Courier New" panose="02070309020205020404" pitchFamily="49" charset="0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function returns: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0 if they are lexicographically the same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&gt; 0 if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is lexicographically ‘larger’ than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 0 if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is lexicographically ‘smaller’ than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E.g.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"panda".</a:t>
            </a: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("cat")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returns &gt; 0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"grape".</a:t>
            </a: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("grapefruit")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returns &lt; 0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14243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Compare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986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So, how do we compare the strings while ignoring case?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Well, it just so happens that there's a method called…</a:t>
            </a:r>
          </a:p>
          <a:p>
            <a:pPr marL="446088">
              <a:buClr>
                <a:srgbClr val="000000"/>
              </a:buClr>
            </a:pPr>
            <a:r>
              <a:rPr lang="en-US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int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comparisonResult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 =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A.compareToIgnoreCase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(B)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Proxima Nova"/>
              <a:cs typeface="Courier New" panose="02070309020205020404" pitchFamily="49" charset="0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The rest of the code should be fairly straightforward.</a:t>
            </a:r>
          </a:p>
          <a:p>
            <a:pPr marL="446088">
              <a:buClr>
                <a:srgbClr val="000000"/>
              </a:buClr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Proxima Nova"/>
              <a:cs typeface="Courier New" panose="02070309020205020404" pitchFamily="49" charset="0"/>
            </a:endParaRPr>
          </a:p>
          <a:p>
            <a:pPr marL="731838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Proxima Nov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10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Java API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Other commonly-used API for Strings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2"/>
              </a:rPr>
              <a:t>https://docs.oracle.com/javase/9/docs/api/java/lang/String.html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E1D9A1-947E-4348-84CB-FA96F4CE5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452"/>
              </p:ext>
            </p:extLst>
          </p:nvPr>
        </p:nvGraphicFramePr>
        <p:xfrm>
          <a:off x="1046019" y="1844596"/>
          <a:ext cx="7050881" cy="260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49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187432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</a:tblGrid>
              <a:tr h="280966">
                <a:tc>
                  <a:txBody>
                    <a:bodyPr/>
                    <a:lstStyle/>
                    <a:p>
                      <a:r>
                        <a:rPr lang="en-SG" sz="1300" dirty="0">
                          <a:latin typeface="Proxima Nova"/>
                        </a:rPr>
                        <a:t>Methods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latin typeface="Proxima Nova"/>
                        </a:rPr>
                        <a:t>Description</a:t>
                      </a: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r>
                        <a:rPr lang="en-SG" sz="13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toCharArray</a:t>
                      </a:r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r>
                        <a:rPr lang="en-SG" sz="1300" b="0" dirty="0">
                          <a:latin typeface="Proxima Nova"/>
                        </a:rPr>
                        <a:t>Converts this String to a new character array</a:t>
                      </a: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r>
                        <a:rPr lang="en-SG" sz="13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toLowerCase</a:t>
                      </a:r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latin typeface="Proxima Nova"/>
                        </a:rPr>
                        <a:t>Converts all characters of this String to lower case</a:t>
                      </a:r>
                      <a:endParaRPr lang="en-SG" sz="1300" b="1" dirty="0">
                        <a:latin typeface="Proxima Nova"/>
                      </a:endParaRP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r>
                        <a:rPr lang="en-SG" sz="13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toUpperCase</a:t>
                      </a:r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latin typeface="Proxima Nova"/>
                        </a:rPr>
                        <a:t>Converts all characters of this String to upper case</a:t>
                      </a:r>
                      <a:endParaRPr lang="en-SG" sz="1300" b="1" dirty="0">
                        <a:latin typeface="Proxima Nova"/>
                      </a:endParaRP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736381784"/>
                  </a:ext>
                </a:extLst>
              </a:tr>
              <a:tr h="267755">
                <a:tc>
                  <a:txBody>
                    <a:bodyPr/>
                    <a:lstStyle/>
                    <a:p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replace(c1, c2)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latin typeface="Proxima Nova"/>
                        </a:rPr>
                        <a:t>Returns a new String where all occurrences of character </a:t>
                      </a:r>
                      <a:r>
                        <a:rPr lang="en-SG" sz="1300" b="1" dirty="0">
                          <a:latin typeface="Proxima Nova"/>
                        </a:rPr>
                        <a:t>c1</a:t>
                      </a:r>
                      <a:r>
                        <a:rPr lang="en-SG" sz="1300" b="0" dirty="0">
                          <a:latin typeface="Proxima Nova"/>
                        </a:rPr>
                        <a:t> is replaced with character </a:t>
                      </a:r>
                      <a:r>
                        <a:rPr lang="en-SG" sz="1300" b="1" dirty="0">
                          <a:latin typeface="Proxima Nova"/>
                        </a:rPr>
                        <a:t>c2</a:t>
                      </a: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680493519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r>
                        <a:rPr lang="en-SG" sz="13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String.valueOf</a:t>
                      </a:r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73982" marR="73982" marT="36991" marB="369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>
                          <a:latin typeface="Proxima Nova"/>
                        </a:rPr>
                        <a:t>Returns the String representation of </a:t>
                      </a:r>
                      <a:r>
                        <a:rPr lang="en-SG" sz="1300" b="1" dirty="0">
                          <a:latin typeface="Proxima Nova"/>
                        </a:rPr>
                        <a:t>x</a:t>
                      </a:r>
                      <a:r>
                        <a:rPr lang="en-SG" sz="1300" b="0" dirty="0">
                          <a:latin typeface="Proxima Nova"/>
                        </a:rPr>
                        <a:t>. For example, </a:t>
                      </a:r>
                      <a:r>
                        <a:rPr lang="en-SG" sz="1300" b="1" dirty="0">
                          <a:latin typeface="Proxima Nova"/>
                        </a:rPr>
                        <a:t>x</a:t>
                      </a:r>
                      <a:r>
                        <a:rPr lang="en-SG" sz="1300" b="0" dirty="0">
                          <a:latin typeface="Proxima Nova"/>
                        </a:rPr>
                        <a:t> can be a </a:t>
                      </a:r>
                      <a:r>
                        <a:rPr lang="en-SG" sz="13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SG" sz="1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/double/int/char[]</a:t>
                      </a:r>
                      <a:r>
                        <a:rPr lang="en-SG" sz="1300" b="0" dirty="0">
                          <a:latin typeface="Proxima Nova"/>
                        </a:rPr>
                        <a:t>/etc</a:t>
                      </a:r>
                      <a:endParaRPr lang="en-SG" sz="1300" dirty="0">
                        <a:latin typeface="Proxima Nova"/>
                      </a:endParaRPr>
                    </a:p>
                  </a:txBody>
                  <a:tcPr marL="73982" marR="73982" marT="36991" marB="36991"/>
                </a:tc>
                <a:extLst>
                  <a:ext uri="{0D108BD9-81ED-4DB2-BD59-A6C34878D82A}">
                    <a16:rowId xmlns:a16="http://schemas.microsoft.com/office/drawing/2014/main" val="4906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452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Java API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Note that Strings are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immutable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 Java.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The methods from the previous slide do not modify the original string.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str1.replace(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SG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endParaRPr lang="en-SG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str2 contains "Strong"</a:t>
            </a:r>
          </a:p>
          <a:p>
            <a:pPr marL="446088"/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str1 is still "String"</a:t>
            </a:r>
          </a:p>
          <a:p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86023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What does the following code snippet do?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str2 = str2 + str1.charAt(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68826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Is this way of reversing a String efficient? Why or why not?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str2 = str2 + str1.charAt(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60441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SG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Because Strings are </a:t>
            </a:r>
            <a:r>
              <a:rPr lang="en-SG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immutable</a:t>
            </a:r>
            <a:r>
              <a:rPr lang="en-SG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the following line isn't </a:t>
            </a:r>
            <a:r>
              <a:rPr lang="en-SG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actually</a:t>
            </a:r>
            <a:r>
              <a:rPr lang="en-SG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r>
              <a:rPr lang="en-SG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just appending a character to the back of </a:t>
            </a:r>
            <a:r>
              <a:rPr lang="en-SG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str2</a:t>
            </a:r>
            <a:r>
              <a:rPr lang="en-SG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46088">
              <a:lnSpc>
                <a:spcPct val="100000"/>
              </a:lnSpc>
              <a:buClr>
                <a:srgbClr val="000000"/>
              </a:buClr>
            </a:pP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 = str2 + "A";</a:t>
            </a:r>
            <a:endParaRPr lang="en-S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S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Instead, Java has to create a new String of length 1 longer than </a:t>
            </a:r>
            <a:r>
              <a:rPr lang="en-SG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, copy the contents of </a:t>
            </a:r>
            <a:r>
              <a:rPr lang="en-SG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over, and then copy the </a:t>
            </a:r>
            <a:r>
              <a:rPr lang="en-SG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S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over.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87049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875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46088">
              <a:lnSpc>
                <a:spcPct val="100000"/>
              </a:lnSpc>
              <a:buClr>
                <a:srgbClr val="000000"/>
              </a:buClr>
            </a:pP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"PIZZERI";</a:t>
            </a:r>
          </a:p>
          <a:p>
            <a:pPr marL="446088">
              <a:lnSpc>
                <a:spcPct val="100000"/>
              </a:lnSpc>
              <a:buClr>
                <a:srgbClr val="000000"/>
              </a:buClr>
            </a:pP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 = str2 + "A";</a:t>
            </a:r>
            <a:endParaRPr lang="en-S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S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Let's say this takes about 8 operations (loosely speaking), equal to the length of the new String.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AB9A09-0857-40EA-84F7-D835D7D5F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30929"/>
              </p:ext>
            </p:extLst>
          </p:nvPr>
        </p:nvGraphicFramePr>
        <p:xfrm>
          <a:off x="1838107" y="1879940"/>
          <a:ext cx="378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821852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47656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57770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722111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191438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702071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8904828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27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58803-4B38-4664-8B24-A26B1489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37608"/>
              </p:ext>
            </p:extLst>
          </p:nvPr>
        </p:nvGraphicFramePr>
        <p:xfrm>
          <a:off x="1838107" y="3160766"/>
          <a:ext cx="43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821852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47656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57770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722111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191438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702071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890482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0753626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279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0080FE-3595-46C8-A8E7-6D572F408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53946"/>
              </p:ext>
            </p:extLst>
          </p:nvPr>
        </p:nvGraphicFramePr>
        <p:xfrm>
          <a:off x="6603914" y="1879940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821852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2790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42D08-806A-4A76-AA1C-4CBB98BDF411}"/>
              </a:ext>
            </a:extLst>
          </p:cNvPr>
          <p:cNvCxnSpPr/>
          <p:nvPr/>
        </p:nvCxnSpPr>
        <p:spPr>
          <a:xfrm>
            <a:off x="2101026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6B6BD4-7ED6-495A-B459-FAF3E8E62E97}"/>
              </a:ext>
            </a:extLst>
          </p:cNvPr>
          <p:cNvCxnSpPr/>
          <p:nvPr/>
        </p:nvCxnSpPr>
        <p:spPr>
          <a:xfrm>
            <a:off x="2652458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606B6-9597-48C8-BD91-8750D32E4E6A}"/>
              </a:ext>
            </a:extLst>
          </p:cNvPr>
          <p:cNvCxnSpPr/>
          <p:nvPr/>
        </p:nvCxnSpPr>
        <p:spPr>
          <a:xfrm>
            <a:off x="3189930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9F911B-0D66-467E-9191-DD44C55D47AD}"/>
              </a:ext>
            </a:extLst>
          </p:cNvPr>
          <p:cNvCxnSpPr/>
          <p:nvPr/>
        </p:nvCxnSpPr>
        <p:spPr>
          <a:xfrm>
            <a:off x="3741362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5E546-1FEA-4CA8-92A1-89CF36C77EFA}"/>
              </a:ext>
            </a:extLst>
          </p:cNvPr>
          <p:cNvCxnSpPr/>
          <p:nvPr/>
        </p:nvCxnSpPr>
        <p:spPr>
          <a:xfrm>
            <a:off x="4264873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880391-4760-4343-87A0-ACAB8903A78E}"/>
              </a:ext>
            </a:extLst>
          </p:cNvPr>
          <p:cNvCxnSpPr/>
          <p:nvPr/>
        </p:nvCxnSpPr>
        <p:spPr>
          <a:xfrm>
            <a:off x="4802345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7DF57-80DA-4527-A0EC-695F43020C5A}"/>
              </a:ext>
            </a:extLst>
          </p:cNvPr>
          <p:cNvCxnSpPr/>
          <p:nvPr/>
        </p:nvCxnSpPr>
        <p:spPr>
          <a:xfrm>
            <a:off x="5353777" y="2419940"/>
            <a:ext cx="0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463AD-2B65-4558-957B-12EBA011413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26150" y="2419940"/>
            <a:ext cx="947764" cy="67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7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59"/>
            <a:ext cx="8519400" cy="3498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If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str1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is of length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we are adding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characters to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str2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, one by one.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str2 = str2 + str1.charAt(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This will take about (1 + 2 + 3 + … +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) =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+1)/2 operations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63485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59"/>
            <a:ext cx="8519400" cy="3498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So, how do we make this more efficient?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str2 = str2 + str1.charAt(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41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71339"/>
            <a:ext cx="8519400" cy="4042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Discussion: Take-home Lab 0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Briefing on Sit-in Labs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Perform Sit-in Lab 0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cs typeface="Courier New" panose="02070309020205020404" pitchFamily="49" charset="0"/>
              </a:rPr>
              <a:t>Discussion: Sit-in Lab 0</a:t>
            </a:r>
            <a:endParaRPr lang="en-SG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9185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59"/>
            <a:ext cx="8519400" cy="3777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There are many ways to do this. 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One way is to use a temporary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Proxima Nova"/>
                <a:cs typeface="Courier New" panose="02070309020205020404" pitchFamily="49" charset="0"/>
              </a:rPr>
              <a:t>char[]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array instead.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str1.length(); 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 str2Chars =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char[</a:t>
            </a:r>
            <a:r>
              <a:rPr lang="en-SG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str2Chars[</a:t>
            </a:r>
            <a:r>
              <a:rPr lang="en-SG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str1.charAt(</a:t>
            </a:r>
            <a:r>
              <a:rPr lang="en-SG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(str2Chars);</a:t>
            </a:r>
          </a:p>
          <a:p>
            <a:pPr marL="446088"/>
            <a:endParaRPr lang="en-SG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/>
            <a:r>
              <a:rPr lang="en-SG" b="1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To convert back to a String,</a:t>
            </a:r>
          </a:p>
          <a:p>
            <a:pPr marL="446088"/>
            <a:r>
              <a:rPr lang="en-SG" b="1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String str2 = new String(str2Chars);</a:t>
            </a:r>
            <a:endParaRPr lang="en-US" b="1" i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30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Sit-In Lab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4709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Procedures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Sit according to the seating plan outside the lab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3 questions, 1 hour 40 minutes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 coding during the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first 15 minutes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Read problems, ask questions and design algorithm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TA will 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istribute temporary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unix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accounts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Display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NUS matriculation card for verification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 LEAVING EARLY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you finish, you may do your own work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talk to anyone else or disturb others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Procedures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Code directly on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unix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accounts given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Templates and test cases provided in the account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Only modify the template given, do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create additional files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Submission will be done automatically after the lab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Can refer to any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hardcopy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material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Can refer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Java API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on the desktop of the PC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Return the question paper, instruction and account slip at the end of the lab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You are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allowed to bring back any of these documents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All documents will be counted before anyone is allowed to leave</a:t>
            </a:r>
          </a:p>
        </p:txBody>
      </p:sp>
    </p:spTree>
    <p:extLst>
      <p:ext uri="{BB962C8B-B14F-4D97-AF65-F5344CB8AC3E}">
        <p14:creationId xmlns:p14="http://schemas.microsoft.com/office/powerpoint/2010/main" val="3305816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Grading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3 questions, 3 marks each for a total of 9 marks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3 marks are awarded based on 3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independent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components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Public Test Cases (max 1 mark)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Some test cases provided in the directory in the account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1 mark awarded if final submission passes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these test cases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0 marks otherwise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Hidden Test Cases (max 1 mark)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Additional test cases tested after the lab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0 to 1 marks based on what test cases are passed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52381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Grading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Manual Grading (max 1 mark)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TA will award additional 0, 0.5 or 1 marks based on several criteria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Completion of algorithm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Severity of bugs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Programming style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Meaningful comments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Modularity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Proper indentation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Meaningful method and variable names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10% deducted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for each problem if personal particulars are not filled in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55113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Sit-In Lab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60824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Check whether the input is equivalent to “Hello World”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Reading one String at a time will not work since we need to check spaces also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How to read entire line at once? Use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buClr>
                <a:srgbClr val="000000"/>
              </a:buClr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"Incorrect"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78330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Statistics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Find sum and average of a list of numbers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Spot the mistakes in this code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cs typeface="Courier New" panose="02070309020205020404" pitchFamily="49" charset="0"/>
              </a:rPr>
              <a:t> </a:t>
            </a:r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number;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"Sum: 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sum);</a:t>
            </a:r>
          </a:p>
          <a:p>
            <a:pPr lvl="1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"Average: %2f"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 / N);</a:t>
            </a:r>
          </a:p>
          <a:p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88686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Statistics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stomShape 2"/>
              <p:cNvSpPr/>
              <p:nvPr/>
            </p:nvSpPr>
            <p:spPr>
              <a:xfrm>
                <a:off x="311760" y="864090"/>
                <a:ext cx="8519400" cy="3415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/>
              <a:lstStyle/>
              <a:p>
                <a:pPr marL="457200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Mistake 1: 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number = </a:t>
                </a:r>
                <a:r>
                  <a:rPr lang="en-US" b="1" spc="-1" dirty="0" err="1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sc.nextInt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Proxima Nova"/>
                </a:endParaRP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How big an integer can an 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hold?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2</a:t>
                </a:r>
                <a:r>
                  <a:rPr lang="en-US" spc="-1" baseline="30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31</a:t>
                </a: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 – 1 = 2,147,483,647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But a 10-digit number can be up to 9,999,999,999 which will not fit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Need to use the 64-bit 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 data type</a:t>
                </a:r>
              </a:p>
              <a:p>
                <a:pPr marL="1371600" lvl="2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This can store numbers up to 2</a:t>
                </a:r>
                <a:r>
                  <a:rPr lang="en-US" spc="-1" baseline="30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63</a:t>
                </a: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 - 1 </a:t>
                </a:r>
                <a14:m>
                  <m:oMath xmlns:m="http://schemas.openxmlformats.org/officeDocument/2006/math">
                    <m:r>
                      <a:rPr lang="en-SG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 9</a:t>
                </a:r>
                <a:r>
                  <a:rPr lang="en-US" altLang="ja-JP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×10</a:t>
                </a:r>
                <a:r>
                  <a:rPr lang="en-US" altLang="ja-JP" spc="-1" baseline="30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18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Proxima Nova"/>
                </a:endParaRP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Must switch input from </a:t>
                </a:r>
                <a:r>
                  <a:rPr lang="en-US" b="1" spc="-1" dirty="0" err="1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nextInt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to </a:t>
                </a:r>
                <a:r>
                  <a:rPr lang="en-US" b="1" spc="-1" dirty="0" err="1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nextLong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Proxima Nova"/>
                </a:endParaRPr>
              </a:p>
              <a:p>
                <a:pPr marL="457200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Mistake 2: </a:t>
                </a:r>
                <a:r>
                  <a:rPr lang="en-US" b="1" spc="-1" dirty="0" err="1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System.out.printf</a:t>
                </a:r>
                <a:r>
                  <a:rPr lang="en-US" b="1" spc="-1" dirty="0">
                    <a:solidFill>
                      <a:srgbClr val="7030A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("Average: %2f", sum / N);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Proxima Nova"/>
                </a:endParaRP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This will perform integer division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Result will be truncated to an integer</a:t>
                </a:r>
              </a:p>
              <a:p>
                <a:pPr marL="914400" lvl="1" indent="-379800">
                  <a:buClr>
                    <a:srgbClr val="000000"/>
                  </a:buClr>
                  <a:buFont typeface="Proxima Nova"/>
                  <a:buChar char="●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Proxima Nova"/>
                  </a:rPr>
                  <a:t>Must typecast to double before division to get correct result</a:t>
                </a:r>
              </a:p>
            </p:txBody>
          </p:sp>
        </mc:Choice>
        <mc:Fallback>
          <p:sp>
            <p:nvSpPr>
              <p:cNvPr id="8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864090"/>
                <a:ext cx="8519400" cy="3415320"/>
              </a:xfrm>
              <a:prstGeom prst="rect">
                <a:avLst/>
              </a:prstGeom>
              <a:blipFill>
                <a:blip r:embed="rId2"/>
                <a:stretch>
                  <a:fillRect t="-179" b="-3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6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Take-Home Lab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5990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Statistics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Correct Solution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sc.nextLong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number;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"Sum: 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sum);</a:t>
            </a:r>
          </a:p>
          <a:p>
            <a:pPr lvl="1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"Average: %2f"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)sum / N);</a:t>
            </a: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3224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Statistics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 be careful when casting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SG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"Average: %2f"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)(sum / N));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This will still perform integer division.</a:t>
            </a:r>
            <a:endParaRPr lang="en-SG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600" lvl="1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85673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Transpose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Transpose a grid of English letters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Solution: Store the rows as an array of Strings. Print the characters in the correct order.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rows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rows[row]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501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Transpose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Transpose Operation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Take note of the order of the for loops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col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col++)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single character without newline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 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(rows[row].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newline character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73383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Transpose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Alternatively, 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se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to convert a String to a character array for easier processing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grid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grid[row]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192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Transpose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Transpose Operation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lvl="1"/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Take note of the order of the for loops</a:t>
            </a:r>
          </a:p>
          <a:p>
            <a:pPr lvl="1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col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col++)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single character without newline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 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(grid[row][col]);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newline character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75784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Take-Home Lab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6986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Take-Home Lab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Released this week on IVLE and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Codecrunch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3 questions following the exact same format as Sit-In Lab 1</a:t>
            </a:r>
          </a:p>
          <a:p>
            <a:pPr marL="914400" lvl="1" indent="-3798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Basic Java</a:t>
            </a:r>
          </a:p>
          <a:p>
            <a:pPr marL="914400" lvl="1" indent="-3798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String Processing</a:t>
            </a:r>
          </a:p>
          <a:p>
            <a:pPr marL="914400" lvl="1" indent="-3798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Linear Data Structures API</a:t>
            </a:r>
          </a:p>
          <a:p>
            <a:pPr marL="53460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Due 15 February 2019, 2359hrs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 not rush to do the questions yet as some of the topics have not been covered in lecture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Everything you need will be taught in next week’s lab session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77162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Any Questions?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89851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71339"/>
            <a:ext cx="8519400" cy="4042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Given 2 bits, determine the result of the given binary operation (AND or OR)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Practice reading inputs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Reading from standard input:</a:t>
            </a:r>
            <a:endParaRPr lang="en-US" spc="-1" dirty="0"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46088" lvl="1">
              <a:buClr>
                <a:srgbClr val="000000"/>
              </a:buClr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Scanner(System.in)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Type 1: read N operations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operator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operation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30098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Type 1: read </a:t>
            </a:r>
            <a:r>
              <a:rPr lang="en-US" b="1" dirty="0"/>
              <a:t>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operations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operator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operation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43184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Type 2: read until special character ‘0’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operator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operator.equals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operation</a:t>
            </a:r>
            <a:endParaRPr lang="en-SG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330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Type 3: read until end of file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scanner.hasNext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secondBit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446088"/>
            <a:r>
              <a:rPr lang="en-SG" b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operation</a:t>
            </a:r>
            <a:endParaRPr lang="en-SG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1800" lvl="2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59820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Palindrome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4077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Check whether a combined string is a palindrome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Solution: Compare character by character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cs typeface="Courier New" panose="02070309020205020404" pitchFamily="49" charset="0"/>
            </a:endParaRP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str1.length()</a:t>
            </a:r>
          </a:p>
          <a:p>
            <a:pPr marL="446088"/>
            <a:r>
              <a:rPr lang="en-SG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(str1.charAt(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str2.charAt(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SG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SG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46088"/>
            <a:r>
              <a:rPr lang="en-SG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1">
              <a:buClr>
                <a:srgbClr val="000000"/>
              </a:buClr>
            </a:pPr>
            <a:r>
              <a:rPr lang="en-US" b="1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process output</a:t>
            </a:r>
            <a:endParaRPr lang="en-US" i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86029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Compare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230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Compare two Strings lexicographically.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comparison should be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case-insensitive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.</a:t>
            </a: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"Lexicographical order" essentially means "Dictionary order"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E.g. 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"cat" is lexicographically smaller than "dog"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"life" is lexicographically larger than "death"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"car" is lexicographically smaller than "carpet"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55161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2090</Words>
  <Application>Microsoft Office PowerPoint</Application>
  <PresentationFormat>On-screen Show (16:9)</PresentationFormat>
  <Paragraphs>396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Alfa Slab One</vt:lpstr>
      <vt:lpstr>Proxima Nova</vt:lpstr>
      <vt:lpstr>Arial</vt:lpstr>
      <vt:lpstr>Cambria Math</vt:lpstr>
      <vt:lpstr>Consolas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Muhammad Irham Rasyidi Bin Zainal</cp:lastModifiedBy>
  <cp:revision>83</cp:revision>
  <dcterms:modified xsi:type="dcterms:W3CDTF">2019-01-30T19:24:07Z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