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charts/chartEx1.xml" ContentType="application/vnd.ms-office.chartex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56" r:id="rId3"/>
    <p:sldId id="257" r:id="rId4"/>
    <p:sldId id="258" r:id="rId5"/>
    <p:sldId id="259" r:id="rId6"/>
    <p:sldId id="267" r:id="rId7"/>
    <p:sldId id="261" r:id="rId8"/>
    <p:sldId id="262" r:id="rId9"/>
    <p:sldId id="263" r:id="rId10"/>
    <p:sldId id="264" r:id="rId11"/>
    <p:sldId id="265" r:id="rId12"/>
    <p:sldId id="266" r:id="rId13"/>
    <p:sldId id="268" r:id="rId14"/>
    <p:sldId id="376" r:id="rId15"/>
    <p:sldId id="269" r:id="rId16"/>
    <p:sldId id="270" r:id="rId17"/>
    <p:sldId id="273" r:id="rId18"/>
    <p:sldId id="271" r:id="rId19"/>
    <p:sldId id="377" r:id="rId20"/>
    <p:sldId id="274" r:id="rId21"/>
    <p:sldId id="276" r:id="rId22"/>
    <p:sldId id="277" r:id="rId23"/>
    <p:sldId id="278" r:id="rId24"/>
    <p:sldId id="290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4" r:id="rId37"/>
    <p:sldId id="295" r:id="rId38"/>
    <p:sldId id="296" r:id="rId39"/>
    <p:sldId id="328" r:id="rId40"/>
    <p:sldId id="292" r:id="rId41"/>
    <p:sldId id="293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8" r:id="rId52"/>
    <p:sldId id="306" r:id="rId53"/>
    <p:sldId id="307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9" r:id="rId74"/>
    <p:sldId id="330" r:id="rId75"/>
    <p:sldId id="332" r:id="rId76"/>
    <p:sldId id="331" r:id="rId77"/>
    <p:sldId id="333" r:id="rId78"/>
    <p:sldId id="334" r:id="rId79"/>
    <p:sldId id="335" r:id="rId80"/>
    <p:sldId id="336" r:id="rId81"/>
    <p:sldId id="337" r:id="rId82"/>
    <p:sldId id="338" r:id="rId83"/>
    <p:sldId id="339" r:id="rId84"/>
    <p:sldId id="340" r:id="rId85"/>
    <p:sldId id="342" r:id="rId86"/>
    <p:sldId id="343" r:id="rId87"/>
    <p:sldId id="341" r:id="rId88"/>
    <p:sldId id="344" r:id="rId89"/>
    <p:sldId id="345" r:id="rId90"/>
    <p:sldId id="346" r:id="rId91"/>
    <p:sldId id="347" r:id="rId92"/>
    <p:sldId id="348" r:id="rId93"/>
    <p:sldId id="350" r:id="rId94"/>
    <p:sldId id="351" r:id="rId95"/>
    <p:sldId id="352" r:id="rId96"/>
    <p:sldId id="353" r:id="rId97"/>
    <p:sldId id="354" r:id="rId98"/>
    <p:sldId id="356" r:id="rId99"/>
    <p:sldId id="357" r:id="rId100"/>
    <p:sldId id="358" r:id="rId101"/>
    <p:sldId id="359" r:id="rId102"/>
    <p:sldId id="360" r:id="rId103"/>
    <p:sldId id="361" r:id="rId104"/>
    <p:sldId id="362" r:id="rId105"/>
    <p:sldId id="363" r:id="rId106"/>
    <p:sldId id="364" r:id="rId107"/>
    <p:sldId id="365" r:id="rId108"/>
    <p:sldId id="366" r:id="rId109"/>
    <p:sldId id="367" r:id="rId110"/>
    <p:sldId id="370" r:id="rId111"/>
    <p:sldId id="368" r:id="rId112"/>
    <p:sldId id="371" r:id="rId113"/>
    <p:sldId id="372" r:id="rId114"/>
    <p:sldId id="373" r:id="rId115"/>
    <p:sldId id="374" r:id="rId116"/>
    <p:sldId id="375" r:id="rId1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8B6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117" Type="http://schemas.openxmlformats.org/officeDocument/2006/relationships/slide" Target="slides/slide115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12" Type="http://schemas.openxmlformats.org/officeDocument/2006/relationships/slide" Target="slides/slide110.xml"/><Relationship Id="rId16" Type="http://schemas.openxmlformats.org/officeDocument/2006/relationships/slide" Target="slides/slide14.xml"/><Relationship Id="rId107" Type="http://schemas.openxmlformats.org/officeDocument/2006/relationships/slide" Target="slides/slide105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102" Type="http://schemas.openxmlformats.org/officeDocument/2006/relationships/slide" Target="slides/slide100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slide" Target="slides/slide103.xml"/><Relationship Id="rId113" Type="http://schemas.openxmlformats.org/officeDocument/2006/relationships/slide" Target="slides/slide111.xml"/><Relationship Id="rId118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121" Type="http://schemas.openxmlformats.org/officeDocument/2006/relationships/tableStyles" Target="tableStyle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103" Type="http://schemas.openxmlformats.org/officeDocument/2006/relationships/slide" Target="slides/slide101.xml"/><Relationship Id="rId108" Type="http://schemas.openxmlformats.org/officeDocument/2006/relationships/slide" Target="slides/slide106.xml"/><Relationship Id="rId116" Type="http://schemas.openxmlformats.org/officeDocument/2006/relationships/slide" Target="slides/slide11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11" Type="http://schemas.openxmlformats.org/officeDocument/2006/relationships/slide" Target="slides/slide10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6" Type="http://schemas.openxmlformats.org/officeDocument/2006/relationships/slide" Target="slides/slide104.xml"/><Relationship Id="rId114" Type="http://schemas.openxmlformats.org/officeDocument/2006/relationships/slide" Target="slides/slide112.xml"/><Relationship Id="rId119" Type="http://schemas.openxmlformats.org/officeDocument/2006/relationships/viewProps" Target="viewProps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109" Type="http://schemas.openxmlformats.org/officeDocument/2006/relationships/slide" Target="slides/slide10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slide" Target="slides/slide102.xml"/><Relationship Id="rId120" Type="http://schemas.openxmlformats.org/officeDocument/2006/relationships/theme" Target="theme/theme1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110" Type="http://schemas.openxmlformats.org/officeDocument/2006/relationships/slide" Target="slides/slide108.xml"/><Relationship Id="rId115" Type="http://schemas.openxmlformats.org/officeDocument/2006/relationships/slide" Target="slides/slide113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Microsoft_Excel_Worksheet.xlsx"/></Relationships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Sheet1!$A$2:$A$77</cx:f>
        <cx:lvl ptCount="76" formatCode="General">
          <cx:pt idx="0">83</cx:pt>
          <cx:pt idx="1">97</cx:pt>
          <cx:pt idx="2">95</cx:pt>
          <cx:pt idx="3">95</cx:pt>
          <cx:pt idx="4">94</cx:pt>
          <cx:pt idx="5">93</cx:pt>
          <cx:pt idx="6">96</cx:pt>
          <cx:pt idx="7">96</cx:pt>
          <cx:pt idx="8">100</cx:pt>
          <cx:pt idx="9">97</cx:pt>
          <cx:pt idx="10">92</cx:pt>
          <cx:pt idx="11">75</cx:pt>
          <cx:pt idx="12">97</cx:pt>
          <cx:pt idx="13">100</cx:pt>
          <cx:pt idx="14">96</cx:pt>
          <cx:pt idx="15">97</cx:pt>
          <cx:pt idx="16">79</cx:pt>
          <cx:pt idx="17">96</cx:pt>
          <cx:pt idx="18">83</cx:pt>
          <cx:pt idx="19">100</cx:pt>
        </cx:lvl>
      </cx:numDim>
    </cx:data>
  </cx:chartData>
  <cx:chart>
    <cx:title pos="t" align="ctr" overlay="0"/>
    <cx:plotArea>
      <cx:plotAreaRegion>
        <cx:series layoutId="clusteredColumn" uniqueId="{A58DE4A8-318F-4187-B911-4A3651416F2C}">
          <cx:tx>
            <cx:txData>
              <cx:f>Sheet1!$A$1</cx:f>
              <cx:v>Series1</cx:v>
            </cx:txData>
          </cx:tx>
          <cx:spPr>
            <a:noFill/>
            <a:ln>
              <a:noFill/>
            </a:ln>
          </cx:spPr>
          <cx:dataId val="0"/>
          <cx:layoutPr>
            <cx:binning intervalClosed="r">
              <cx:binCount val="5"/>
            </cx:binning>
          </cx:layoutPr>
        </cx:series>
      </cx:plotAreaRegion>
      <cx:axis id="0">
        <cx:catScaling gapWidth="0"/>
        <cx:tickLabels/>
        <cx:numFmt formatCode="#,##0" sourceLinked="0"/>
      </cx:axis>
      <cx:axis id="1">
        <cx:valScaling/>
        <cx:majorGridlines/>
        <cx:tickLabels/>
      </cx:axis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5B56D8EE-7157-49C7-8301-95D3A27398FD}" type="datetimeFigureOut">
              <a:rPr lang="en-SG" smtClean="0"/>
              <a:t>9/3/2018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AE1D8-6EC8-491A-A289-51FE9BA5A0B6}" type="slidenum">
              <a:rPr lang="en-SG" smtClean="0"/>
              <a:t>‹#›</a:t>
            </a:fld>
            <a:endParaRPr lang="en-SG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629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6D8EE-7157-49C7-8301-95D3A27398FD}" type="datetimeFigureOut">
              <a:rPr lang="en-SG" smtClean="0"/>
              <a:t>9/3/2018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AE1D8-6EC8-491A-A289-51FE9BA5A0B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36256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6D8EE-7157-49C7-8301-95D3A27398FD}" type="datetimeFigureOut">
              <a:rPr lang="en-SG" smtClean="0"/>
              <a:t>9/3/2018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AE1D8-6EC8-491A-A289-51FE9BA5A0B6}" type="slidenum">
              <a:rPr lang="en-SG" smtClean="0"/>
              <a:t>‹#›</a:t>
            </a:fld>
            <a:endParaRPr lang="en-SG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3018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5B56D8EE-7157-49C7-8301-95D3A27398FD}" type="datetimeFigureOut">
              <a:rPr lang="en-SG" smtClean="0"/>
              <a:t>9/3/2018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AE1D8-6EC8-491A-A289-51FE9BA5A0B6}" type="slidenum">
              <a:rPr lang="en-SG" smtClean="0"/>
              <a:t>‹#›</a:t>
            </a:fld>
            <a:endParaRPr lang="en-SG"/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blipFill dpi="0" rotWithShape="1"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393700" ty="-82550" sx="35000" sy="3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3417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82563" indent="-182563">
              <a:buFont typeface="Wingdings" panose="05000000000000000000" pitchFamily="2" charset="2"/>
              <a:buChar char="§"/>
              <a:defRPr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6D8EE-7157-49C7-8301-95D3A27398FD}" type="datetimeFigureOut">
              <a:rPr lang="en-SG" smtClean="0"/>
              <a:t>9/3/2018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AE1D8-6EC8-491A-A289-51FE9BA5A0B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91206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6D8EE-7157-49C7-8301-95D3A27398FD}" type="datetimeFigureOut">
              <a:rPr lang="en-SG" smtClean="0"/>
              <a:t>9/3/2018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AE1D8-6EC8-491A-A289-51FE9BA5A0B6}" type="slidenum">
              <a:rPr lang="en-SG" smtClean="0"/>
              <a:t>‹#›</a:t>
            </a:fld>
            <a:endParaRPr lang="en-SG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0" y="0"/>
            <a:ext cx="12192000" cy="4572000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393700" ty="-82550" sx="35000" sy="3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7441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6D8EE-7157-49C7-8301-95D3A27398FD}" type="datetimeFigureOut">
              <a:rPr lang="en-SG" smtClean="0"/>
              <a:t>9/3/2018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AE1D8-6EC8-491A-A289-51FE9BA5A0B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7977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6D8EE-7157-49C7-8301-95D3A27398FD}" type="datetimeFigureOut">
              <a:rPr lang="en-SG" smtClean="0"/>
              <a:t>9/3/2018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AE1D8-6EC8-491A-A289-51FE9BA5A0B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92491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6D8EE-7157-49C7-8301-95D3A27398FD}" type="datetimeFigureOut">
              <a:rPr lang="en-SG" smtClean="0"/>
              <a:t>9/3/2018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AE1D8-6EC8-491A-A289-51FE9BA5A0B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13748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6D8EE-7157-49C7-8301-95D3A27398FD}" type="datetimeFigureOut">
              <a:rPr lang="en-SG" smtClean="0"/>
              <a:t>9/3/2018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AE1D8-6EC8-491A-A289-51FE9BA5A0B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94425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6D8EE-7157-49C7-8301-95D3A27398FD}" type="datetimeFigureOut">
              <a:rPr lang="en-SG" smtClean="0"/>
              <a:t>9/3/2018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AE1D8-6EC8-491A-A289-51FE9BA5A0B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03178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80975" indent="-180975">
              <a:buFont typeface="Wingdings" panose="05000000000000000000" pitchFamily="2" charset="2"/>
              <a:buChar char="§"/>
              <a:defRPr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6D8EE-7157-49C7-8301-95D3A27398FD}" type="datetimeFigureOut">
              <a:rPr lang="en-SG" smtClean="0"/>
              <a:t>9/3/2018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AE1D8-6EC8-491A-A289-51FE9BA5A0B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36410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6D8EE-7157-49C7-8301-95D3A27398FD}" type="datetimeFigureOut">
              <a:rPr lang="en-SG" smtClean="0"/>
              <a:t>9/3/2018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AE1D8-6EC8-491A-A289-51FE9BA5A0B6}" type="slidenum">
              <a:rPr lang="en-SG" smtClean="0"/>
              <a:t>‹#›</a:t>
            </a:fld>
            <a:endParaRPr lang="en-SG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3203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6D8EE-7157-49C7-8301-95D3A27398FD}" type="datetimeFigureOut">
              <a:rPr lang="en-SG" smtClean="0"/>
              <a:t>9/3/2018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AE1D8-6EC8-491A-A289-51FE9BA5A0B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96947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6D8EE-7157-49C7-8301-95D3A27398FD}" type="datetimeFigureOut">
              <a:rPr lang="en-SG" smtClean="0"/>
              <a:t>9/3/2018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AE1D8-6EC8-491A-A289-51FE9BA5A0B6}" type="slidenum">
              <a:rPr lang="en-SG" smtClean="0"/>
              <a:t>‹#›</a:t>
            </a:fld>
            <a:endParaRPr lang="en-SG"/>
          </a:p>
        </p:txBody>
      </p:sp>
      <p:cxnSp>
        <p:nvCxnSpPr>
          <p:cNvPr id="8" name="Straight Connector 7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2792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6D8EE-7157-49C7-8301-95D3A27398FD}" type="datetimeFigureOut">
              <a:rPr lang="en-SG" smtClean="0"/>
              <a:t>9/3/2018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AE1D8-6EC8-491A-A289-51FE9BA5A0B6}" type="slidenum">
              <a:rPr lang="en-SG" smtClean="0"/>
              <a:t>‹#›</a:t>
            </a:fld>
            <a:endParaRPr lang="en-SG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2219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6D8EE-7157-49C7-8301-95D3A27398FD}" type="datetimeFigureOut">
              <a:rPr lang="en-SG" smtClean="0"/>
              <a:t>9/3/2018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AE1D8-6EC8-491A-A289-51FE9BA5A0B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06964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6D8EE-7157-49C7-8301-95D3A27398FD}" type="datetimeFigureOut">
              <a:rPr lang="en-SG" smtClean="0"/>
              <a:t>9/3/2018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AE1D8-6EC8-491A-A289-51FE9BA5A0B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91031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6D8EE-7157-49C7-8301-95D3A27398FD}" type="datetimeFigureOut">
              <a:rPr lang="en-SG" smtClean="0"/>
              <a:t>9/3/2018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AE1D8-6EC8-491A-A289-51FE9BA5A0B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18453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6D8EE-7157-49C7-8301-95D3A27398FD}" type="datetimeFigureOut">
              <a:rPr lang="en-SG" smtClean="0"/>
              <a:t>9/3/2018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AE1D8-6EC8-491A-A289-51FE9BA5A0B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77642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6D8EE-7157-49C7-8301-95D3A27398FD}" type="datetimeFigureOut">
              <a:rPr lang="en-SG" smtClean="0"/>
              <a:t>9/3/2018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AE1D8-6EC8-491A-A289-51FE9BA5A0B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82931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6D8EE-7157-49C7-8301-95D3A27398FD}" type="datetimeFigureOut">
              <a:rPr lang="en-SG" smtClean="0"/>
              <a:t>9/3/2018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AE1D8-6EC8-491A-A289-51FE9BA5A0B6}" type="slidenum">
              <a:rPr lang="en-SG" smtClean="0"/>
              <a:t>‹#›</a:t>
            </a:fld>
            <a:endParaRPr lang="en-SG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8359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5B56D8EE-7157-49C7-8301-95D3A27398FD}" type="datetimeFigureOut">
              <a:rPr lang="en-SG" smtClean="0"/>
              <a:t>9/3/2018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3AE1D8-6EC8-491A-A289-51FE9BA5A0B6}" type="slidenum">
              <a:rPr lang="en-SG" smtClean="0"/>
              <a:t>‹#›</a:t>
            </a:fld>
            <a:endParaRPr lang="en-SG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7321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5B56D8EE-7157-49C7-8301-95D3A27398FD}" type="datetimeFigureOut">
              <a:rPr lang="en-SG" smtClean="0"/>
              <a:t>9/3/2018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3AE1D8-6EC8-491A-A289-51FE9BA5A0B6}" type="slidenum">
              <a:rPr lang="en-SG" smtClean="0"/>
              <a:t>‹#›</a:t>
            </a:fld>
            <a:endParaRPr lang="en-SG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0338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wmf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F8848-0508-455B-8906-00CAD50242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/>
              <a:t>Sit-in Lab 2 discussion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31EEE1-8658-4871-84CA-8F5207EFFF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SG" dirty="0"/>
              <a:t>Muhammad </a:t>
            </a:r>
            <a:r>
              <a:rPr lang="en-SG" dirty="0" err="1"/>
              <a:t>Irham</a:t>
            </a:r>
            <a:r>
              <a:rPr lang="en-SG" dirty="0"/>
              <a:t> </a:t>
            </a:r>
            <a:r>
              <a:rPr lang="en-SG" dirty="0" err="1"/>
              <a:t>Rasyidi</a:t>
            </a:r>
            <a:endParaRPr lang="en-SG" dirty="0"/>
          </a:p>
          <a:p>
            <a:r>
              <a:rPr lang="en-SG" dirty="0"/>
              <a:t>2017/2018 Semester 2</a:t>
            </a:r>
          </a:p>
        </p:txBody>
      </p:sp>
    </p:spTree>
    <p:extLst>
      <p:ext uri="{BB962C8B-B14F-4D97-AF65-F5344CB8AC3E}">
        <p14:creationId xmlns:p14="http://schemas.microsoft.com/office/powerpoint/2010/main" val="1831221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28E87-8883-4905-9ED5-F89431BFE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Iterating through a </a:t>
            </a:r>
            <a:r>
              <a:rPr lang="en-SG" b="1" dirty="0">
                <a:solidFill>
                  <a:schemeClr val="accent1"/>
                </a:solidFill>
              </a:rPr>
              <a:t>linked list</a:t>
            </a:r>
            <a:endParaRPr lang="en-SG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AD8B40-73E7-4ED0-85D4-C1D8AD813E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To iterate through a Linked List in O(</a:t>
            </a:r>
            <a:r>
              <a:rPr lang="en-SG" i="1" dirty="0"/>
              <a:t>N</a:t>
            </a:r>
            <a:r>
              <a:rPr lang="en-SG" dirty="0"/>
              <a:t>) time, here are two options:</a:t>
            </a:r>
          </a:p>
          <a:p>
            <a:r>
              <a:rPr lang="en-SG" dirty="0"/>
              <a:t>Range-based for loops</a:t>
            </a:r>
          </a:p>
          <a:p>
            <a:r>
              <a:rPr lang="en-SG" dirty="0"/>
              <a:t>Using an Iterator</a:t>
            </a:r>
          </a:p>
        </p:txBody>
      </p:sp>
    </p:spTree>
    <p:extLst>
      <p:ext uri="{BB962C8B-B14F-4D97-AF65-F5344CB8AC3E}">
        <p14:creationId xmlns:p14="http://schemas.microsoft.com/office/powerpoint/2010/main" val="4036630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CCB91295-1B4B-40E6-B3D4-4E5A497CDD9D}"/>
              </a:ext>
            </a:extLst>
          </p:cNvPr>
          <p:cNvSpPr/>
          <p:nvPr/>
        </p:nvSpPr>
        <p:spPr>
          <a:xfrm>
            <a:off x="5730992" y="5011947"/>
            <a:ext cx="1345721" cy="102654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Width: 7</a:t>
            </a:r>
          </a:p>
          <a:p>
            <a:pPr algn="ctr"/>
            <a:r>
              <a:rPr lang="en-SG" dirty="0"/>
              <a:t>Height: 5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20507C9-73E9-4AE1-A995-9BAC0AAA683D}"/>
              </a:ext>
            </a:extLst>
          </p:cNvPr>
          <p:cNvSpPr/>
          <p:nvPr/>
        </p:nvSpPr>
        <p:spPr>
          <a:xfrm>
            <a:off x="7076713" y="4325112"/>
            <a:ext cx="1188547" cy="1713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Width: 6</a:t>
            </a:r>
          </a:p>
          <a:p>
            <a:pPr algn="ctr"/>
            <a:r>
              <a:rPr lang="en-SG" dirty="0"/>
              <a:t>Height: 9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718CEE6-4604-41F7-A4BA-3EA7D5527000}"/>
              </a:ext>
            </a:extLst>
          </p:cNvPr>
          <p:cNvSpPr/>
          <p:nvPr/>
        </p:nvSpPr>
        <p:spPr>
          <a:xfrm>
            <a:off x="8263916" y="5202936"/>
            <a:ext cx="2012591" cy="83555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Width: 12</a:t>
            </a:r>
          </a:p>
          <a:p>
            <a:pPr algn="ctr"/>
            <a:r>
              <a:rPr lang="en-SG" dirty="0"/>
              <a:t>Height: 4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1DF041E-C7BB-4793-94D7-E6D8F2EA13F6}"/>
              </a:ext>
            </a:extLst>
          </p:cNvPr>
          <p:cNvSpPr/>
          <p:nvPr/>
        </p:nvSpPr>
        <p:spPr>
          <a:xfrm>
            <a:off x="10290678" y="4059936"/>
            <a:ext cx="841248" cy="197855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Width: 4</a:t>
            </a:r>
          </a:p>
          <a:p>
            <a:pPr algn="ctr"/>
            <a:r>
              <a:rPr lang="en-SG" dirty="0"/>
              <a:t>Height: 11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D593F7-5E50-46EC-8734-E01D489E4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Observation #2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4FA6B62-07F9-4649-9F56-C2E363D99B4E}"/>
              </a:ext>
            </a:extLst>
          </p:cNvPr>
          <p:cNvSpPr/>
          <p:nvPr/>
        </p:nvSpPr>
        <p:spPr>
          <a:xfrm>
            <a:off x="327804" y="5011947"/>
            <a:ext cx="1345721" cy="10265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Width: 7</a:t>
            </a:r>
          </a:p>
          <a:p>
            <a:pPr algn="ctr"/>
            <a:r>
              <a:rPr lang="en-SG" dirty="0"/>
              <a:t>Height: 5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88BDBE2-28CC-463C-B3D0-EF53FD0B7712}"/>
              </a:ext>
            </a:extLst>
          </p:cNvPr>
          <p:cNvSpPr/>
          <p:nvPr/>
        </p:nvSpPr>
        <p:spPr>
          <a:xfrm>
            <a:off x="1673525" y="4325112"/>
            <a:ext cx="1188547" cy="171338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Width: 6</a:t>
            </a:r>
          </a:p>
          <a:p>
            <a:pPr algn="ctr"/>
            <a:r>
              <a:rPr lang="en-SG" dirty="0"/>
              <a:t>Height: 9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86F5D2F-7DAA-4D1B-B1B7-28E5195F2167}"/>
              </a:ext>
            </a:extLst>
          </p:cNvPr>
          <p:cNvSpPr/>
          <p:nvPr/>
        </p:nvSpPr>
        <p:spPr>
          <a:xfrm>
            <a:off x="2862072" y="5202936"/>
            <a:ext cx="2012591" cy="83555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Width: 12</a:t>
            </a:r>
          </a:p>
          <a:p>
            <a:pPr algn="ctr"/>
            <a:r>
              <a:rPr lang="en-SG" dirty="0"/>
              <a:t>Height: 4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C6BEBD6-D37B-453E-ABCE-0629660C8D8D}"/>
              </a:ext>
            </a:extLst>
          </p:cNvPr>
          <p:cNvSpPr/>
          <p:nvPr/>
        </p:nvSpPr>
        <p:spPr>
          <a:xfrm>
            <a:off x="4888834" y="4059936"/>
            <a:ext cx="841248" cy="197855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Width: 4</a:t>
            </a:r>
          </a:p>
          <a:p>
            <a:pPr algn="ctr"/>
            <a:r>
              <a:rPr lang="en-SG" dirty="0"/>
              <a:t>Height: 11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8A14198-32A6-43F4-897F-6D25335FE5F4}"/>
              </a:ext>
            </a:extLst>
          </p:cNvPr>
          <p:cNvSpPr/>
          <p:nvPr/>
        </p:nvSpPr>
        <p:spPr>
          <a:xfrm>
            <a:off x="327804" y="4226943"/>
            <a:ext cx="12076981" cy="1811549"/>
          </a:xfrm>
          <a:custGeom>
            <a:avLst/>
            <a:gdLst>
              <a:gd name="connsiteX0" fmla="*/ 0 w 2596551"/>
              <a:gd name="connsiteY0" fmla="*/ 0 h 681487"/>
              <a:gd name="connsiteX1" fmla="*/ 0 w 2596551"/>
              <a:gd name="connsiteY1" fmla="*/ 681487 h 681487"/>
              <a:gd name="connsiteX2" fmla="*/ 2596551 w 2596551"/>
              <a:gd name="connsiteY2" fmla="*/ 681487 h 681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96551" h="681487">
                <a:moveTo>
                  <a:pt x="0" y="0"/>
                </a:moveTo>
                <a:lnTo>
                  <a:pt x="0" y="681487"/>
                </a:lnTo>
                <a:lnTo>
                  <a:pt x="2596551" y="681487"/>
                </a:lnTo>
              </a:path>
            </a:pathLst>
          </a:cu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A803B61-375F-4D52-AD55-0535F2D4A17A}"/>
              </a:ext>
            </a:extLst>
          </p:cNvPr>
          <p:cNvSpPr txBox="1"/>
          <p:nvPr/>
        </p:nvSpPr>
        <p:spPr>
          <a:xfrm>
            <a:off x="589333" y="6038492"/>
            <a:ext cx="822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dirty="0"/>
              <a:t>Book 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8D0597-D099-4BF4-BB34-33C49D7A6E22}"/>
              </a:ext>
            </a:extLst>
          </p:cNvPr>
          <p:cNvSpPr txBox="1"/>
          <p:nvPr/>
        </p:nvSpPr>
        <p:spPr>
          <a:xfrm>
            <a:off x="1852866" y="6038492"/>
            <a:ext cx="822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dirty="0"/>
              <a:t>Book 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F422B91-A90B-482D-9B12-36B3F75349D3}"/>
              </a:ext>
            </a:extLst>
          </p:cNvPr>
          <p:cNvSpPr txBox="1"/>
          <p:nvPr/>
        </p:nvSpPr>
        <p:spPr>
          <a:xfrm>
            <a:off x="3456531" y="6038492"/>
            <a:ext cx="822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dirty="0"/>
              <a:t>Book 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B5E286B-7406-4190-B893-4BC3B0C82EBE}"/>
              </a:ext>
            </a:extLst>
          </p:cNvPr>
          <p:cNvSpPr txBox="1"/>
          <p:nvPr/>
        </p:nvSpPr>
        <p:spPr>
          <a:xfrm>
            <a:off x="4898127" y="6038492"/>
            <a:ext cx="822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dirty="0"/>
              <a:t>Book 3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53075E1-7A6A-49BD-AE3D-CFD04DB1BB3D}"/>
              </a:ext>
            </a:extLst>
          </p:cNvPr>
          <p:cNvGrpSpPr/>
          <p:nvPr/>
        </p:nvGrpSpPr>
        <p:grpSpPr>
          <a:xfrm>
            <a:off x="1665577" y="3760270"/>
            <a:ext cx="4081310" cy="3019213"/>
            <a:chOff x="327804" y="3729655"/>
            <a:chExt cx="4755046" cy="2751191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AD1DE4C-228C-46AF-B0BD-EC1A1434C467}"/>
                </a:ext>
              </a:extLst>
            </p:cNvPr>
            <p:cNvSpPr/>
            <p:nvPr/>
          </p:nvSpPr>
          <p:spPr>
            <a:xfrm>
              <a:off x="327804" y="3729655"/>
              <a:ext cx="4755046" cy="2432304"/>
            </a:xfrm>
            <a:prstGeom prst="rect">
              <a:avLst/>
            </a:prstGeom>
            <a:solidFill>
              <a:schemeClr val="accent1">
                <a:alpha val="2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ED1C989-A229-4B18-B9C1-0E3D9D178C09}"/>
                </a:ext>
              </a:extLst>
            </p:cNvPr>
            <p:cNvSpPr txBox="1"/>
            <p:nvPr/>
          </p:nvSpPr>
          <p:spPr>
            <a:xfrm>
              <a:off x="982069" y="6144300"/>
              <a:ext cx="3446516" cy="3365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SG" b="1" dirty="0"/>
                <a:t>Width = ?, Area = ?</a:t>
              </a: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A1D6FB3F-62DE-4962-8D86-4592CA447A5B}"/>
              </a:ext>
            </a:extLst>
          </p:cNvPr>
          <p:cNvSpPr txBox="1"/>
          <p:nvPr/>
        </p:nvSpPr>
        <p:spPr>
          <a:xfrm>
            <a:off x="6000469" y="6038492"/>
            <a:ext cx="822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dirty="0"/>
              <a:t>Book 4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E1D60F6-C1CA-4BBA-AE5B-5A12B7A84775}"/>
              </a:ext>
            </a:extLst>
          </p:cNvPr>
          <p:cNvSpPr txBox="1"/>
          <p:nvPr/>
        </p:nvSpPr>
        <p:spPr>
          <a:xfrm>
            <a:off x="7264003" y="6038492"/>
            <a:ext cx="822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dirty="0"/>
              <a:t>Book 5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ED81151-012F-41F7-A209-FF917E16CE91}"/>
              </a:ext>
            </a:extLst>
          </p:cNvPr>
          <p:cNvSpPr txBox="1"/>
          <p:nvPr/>
        </p:nvSpPr>
        <p:spPr>
          <a:xfrm>
            <a:off x="8867668" y="6038492"/>
            <a:ext cx="822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dirty="0"/>
              <a:t>Book 6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287B719-557C-4439-AD99-462649BDB3FA}"/>
              </a:ext>
            </a:extLst>
          </p:cNvPr>
          <p:cNvSpPr txBox="1"/>
          <p:nvPr/>
        </p:nvSpPr>
        <p:spPr>
          <a:xfrm>
            <a:off x="10309264" y="6038492"/>
            <a:ext cx="822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dirty="0"/>
              <a:t>Book 7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18E7E4-CF91-4AFC-86E6-CA6ED25D8AE9}"/>
              </a:ext>
            </a:extLst>
          </p:cNvPr>
          <p:cNvSpPr txBox="1"/>
          <p:nvPr/>
        </p:nvSpPr>
        <p:spPr>
          <a:xfrm>
            <a:off x="7940195" y="919525"/>
            <a:ext cx="335694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i="1" dirty="0"/>
              <a:t>K</a:t>
            </a:r>
            <a:r>
              <a:rPr lang="en-SG" sz="2400" dirty="0"/>
              <a:t> = 50</a:t>
            </a:r>
          </a:p>
          <a:p>
            <a:r>
              <a:rPr lang="en-SG" sz="2400" i="1" dirty="0"/>
              <a:t>Best Answer = </a:t>
            </a:r>
            <a:r>
              <a:rPr lang="en-SG" sz="2400" dirty="0"/>
              <a:t>270 [0...5]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4DFF8FC-DDA8-4A45-B3B1-E7BACCEDF29A}"/>
              </a:ext>
            </a:extLst>
          </p:cNvPr>
          <p:cNvSpPr/>
          <p:nvPr/>
        </p:nvSpPr>
        <p:spPr>
          <a:xfrm>
            <a:off x="326218" y="3410317"/>
            <a:ext cx="7937698" cy="3369166"/>
          </a:xfrm>
          <a:prstGeom prst="rect">
            <a:avLst/>
          </a:prstGeom>
          <a:noFill/>
          <a:ln w="28575">
            <a:solidFill>
              <a:schemeClr val="accent6"/>
            </a:solidFill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54B10EB-A94B-465B-94D8-2EFBC3BC3B05}"/>
              </a:ext>
            </a:extLst>
          </p:cNvPr>
          <p:cNvSpPr txBox="1"/>
          <p:nvPr/>
        </p:nvSpPr>
        <p:spPr>
          <a:xfrm>
            <a:off x="6748272" y="2298095"/>
            <a:ext cx="4749662" cy="19389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2"/>
            </a:solidFill>
          </a:ln>
          <a:effectLst>
            <a:glow rad="254000">
              <a:schemeClr val="bg1">
                <a:alpha val="6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just"/>
            <a:r>
              <a:rPr lang="en-SG" sz="2400" dirty="0"/>
              <a:t>Do we need to check the range [1, 2] or [1, 2, 3] or [1...4] or [1...5]?</a:t>
            </a:r>
          </a:p>
          <a:p>
            <a:pPr algn="just"/>
            <a:endParaRPr lang="en-SG" sz="2400" dirty="0"/>
          </a:p>
          <a:p>
            <a:pPr marL="457200" indent="-457200">
              <a:buAutoNum type="alphaUcPeriod"/>
            </a:pPr>
            <a:r>
              <a:rPr lang="en-SG" sz="2400" dirty="0"/>
              <a:t>Yes</a:t>
            </a:r>
          </a:p>
          <a:p>
            <a:pPr marL="457200" indent="-457200">
              <a:buAutoNum type="alphaUcPeriod"/>
            </a:pPr>
            <a:r>
              <a:rPr lang="en-SG" sz="2400" dirty="0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2402643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CCB91295-1B4B-40E6-B3D4-4E5A497CDD9D}"/>
              </a:ext>
            </a:extLst>
          </p:cNvPr>
          <p:cNvSpPr/>
          <p:nvPr/>
        </p:nvSpPr>
        <p:spPr>
          <a:xfrm>
            <a:off x="5730992" y="5011947"/>
            <a:ext cx="1345721" cy="102654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Width: 7</a:t>
            </a:r>
          </a:p>
          <a:p>
            <a:pPr algn="ctr"/>
            <a:r>
              <a:rPr lang="en-SG" dirty="0"/>
              <a:t>Height: 5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20507C9-73E9-4AE1-A995-9BAC0AAA683D}"/>
              </a:ext>
            </a:extLst>
          </p:cNvPr>
          <p:cNvSpPr/>
          <p:nvPr/>
        </p:nvSpPr>
        <p:spPr>
          <a:xfrm>
            <a:off x="7076713" y="4325112"/>
            <a:ext cx="1188547" cy="1713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Width: 6</a:t>
            </a:r>
          </a:p>
          <a:p>
            <a:pPr algn="ctr"/>
            <a:r>
              <a:rPr lang="en-SG" dirty="0"/>
              <a:t>Height: 9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718CEE6-4604-41F7-A4BA-3EA7D5527000}"/>
              </a:ext>
            </a:extLst>
          </p:cNvPr>
          <p:cNvSpPr/>
          <p:nvPr/>
        </p:nvSpPr>
        <p:spPr>
          <a:xfrm>
            <a:off x="8263916" y="5202936"/>
            <a:ext cx="2012591" cy="83555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Width: 12</a:t>
            </a:r>
          </a:p>
          <a:p>
            <a:pPr algn="ctr"/>
            <a:r>
              <a:rPr lang="en-SG" dirty="0"/>
              <a:t>Height: 4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1DF041E-C7BB-4793-94D7-E6D8F2EA13F6}"/>
              </a:ext>
            </a:extLst>
          </p:cNvPr>
          <p:cNvSpPr/>
          <p:nvPr/>
        </p:nvSpPr>
        <p:spPr>
          <a:xfrm>
            <a:off x="10290678" y="4059936"/>
            <a:ext cx="841248" cy="197855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Width: 4</a:t>
            </a:r>
          </a:p>
          <a:p>
            <a:pPr algn="ctr"/>
            <a:r>
              <a:rPr lang="en-SG" dirty="0"/>
              <a:t>Height: 11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D593F7-5E50-46EC-8734-E01D489E4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Observation #2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4FA6B62-07F9-4649-9F56-C2E363D99B4E}"/>
              </a:ext>
            </a:extLst>
          </p:cNvPr>
          <p:cNvSpPr/>
          <p:nvPr/>
        </p:nvSpPr>
        <p:spPr>
          <a:xfrm>
            <a:off x="327804" y="5011947"/>
            <a:ext cx="1345721" cy="10265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Width: 7</a:t>
            </a:r>
          </a:p>
          <a:p>
            <a:pPr algn="ctr"/>
            <a:r>
              <a:rPr lang="en-SG" dirty="0"/>
              <a:t>Height: 5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88BDBE2-28CC-463C-B3D0-EF53FD0B7712}"/>
              </a:ext>
            </a:extLst>
          </p:cNvPr>
          <p:cNvSpPr/>
          <p:nvPr/>
        </p:nvSpPr>
        <p:spPr>
          <a:xfrm>
            <a:off x="1673525" y="4325112"/>
            <a:ext cx="1188547" cy="171338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Width: 6</a:t>
            </a:r>
          </a:p>
          <a:p>
            <a:pPr algn="ctr"/>
            <a:r>
              <a:rPr lang="en-SG" dirty="0"/>
              <a:t>Height: 9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86F5D2F-7DAA-4D1B-B1B7-28E5195F2167}"/>
              </a:ext>
            </a:extLst>
          </p:cNvPr>
          <p:cNvSpPr/>
          <p:nvPr/>
        </p:nvSpPr>
        <p:spPr>
          <a:xfrm>
            <a:off x="2862072" y="5202936"/>
            <a:ext cx="2012591" cy="83555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Width: 12</a:t>
            </a:r>
          </a:p>
          <a:p>
            <a:pPr algn="ctr"/>
            <a:r>
              <a:rPr lang="en-SG" dirty="0"/>
              <a:t>Height: 4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C6BEBD6-D37B-453E-ABCE-0629660C8D8D}"/>
              </a:ext>
            </a:extLst>
          </p:cNvPr>
          <p:cNvSpPr/>
          <p:nvPr/>
        </p:nvSpPr>
        <p:spPr>
          <a:xfrm>
            <a:off x="4888834" y="4059936"/>
            <a:ext cx="841248" cy="197855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Width: 4</a:t>
            </a:r>
          </a:p>
          <a:p>
            <a:pPr algn="ctr"/>
            <a:r>
              <a:rPr lang="en-SG" dirty="0"/>
              <a:t>Height: 11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8A14198-32A6-43F4-897F-6D25335FE5F4}"/>
              </a:ext>
            </a:extLst>
          </p:cNvPr>
          <p:cNvSpPr/>
          <p:nvPr/>
        </p:nvSpPr>
        <p:spPr>
          <a:xfrm>
            <a:off x="327804" y="4226943"/>
            <a:ext cx="12076981" cy="1811549"/>
          </a:xfrm>
          <a:custGeom>
            <a:avLst/>
            <a:gdLst>
              <a:gd name="connsiteX0" fmla="*/ 0 w 2596551"/>
              <a:gd name="connsiteY0" fmla="*/ 0 h 681487"/>
              <a:gd name="connsiteX1" fmla="*/ 0 w 2596551"/>
              <a:gd name="connsiteY1" fmla="*/ 681487 h 681487"/>
              <a:gd name="connsiteX2" fmla="*/ 2596551 w 2596551"/>
              <a:gd name="connsiteY2" fmla="*/ 681487 h 681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96551" h="681487">
                <a:moveTo>
                  <a:pt x="0" y="0"/>
                </a:moveTo>
                <a:lnTo>
                  <a:pt x="0" y="681487"/>
                </a:lnTo>
                <a:lnTo>
                  <a:pt x="2596551" y="681487"/>
                </a:lnTo>
              </a:path>
            </a:pathLst>
          </a:cu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A803B61-375F-4D52-AD55-0535F2D4A17A}"/>
              </a:ext>
            </a:extLst>
          </p:cNvPr>
          <p:cNvSpPr txBox="1"/>
          <p:nvPr/>
        </p:nvSpPr>
        <p:spPr>
          <a:xfrm>
            <a:off x="589333" y="6038492"/>
            <a:ext cx="822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dirty="0"/>
              <a:t>Book 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8D0597-D099-4BF4-BB34-33C49D7A6E22}"/>
              </a:ext>
            </a:extLst>
          </p:cNvPr>
          <p:cNvSpPr txBox="1"/>
          <p:nvPr/>
        </p:nvSpPr>
        <p:spPr>
          <a:xfrm>
            <a:off x="1852866" y="6038492"/>
            <a:ext cx="822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dirty="0"/>
              <a:t>Book 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F422B91-A90B-482D-9B12-36B3F75349D3}"/>
              </a:ext>
            </a:extLst>
          </p:cNvPr>
          <p:cNvSpPr txBox="1"/>
          <p:nvPr/>
        </p:nvSpPr>
        <p:spPr>
          <a:xfrm>
            <a:off x="3456531" y="6038492"/>
            <a:ext cx="822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dirty="0"/>
              <a:t>Book 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B5E286B-7406-4190-B893-4BC3B0C82EBE}"/>
              </a:ext>
            </a:extLst>
          </p:cNvPr>
          <p:cNvSpPr txBox="1"/>
          <p:nvPr/>
        </p:nvSpPr>
        <p:spPr>
          <a:xfrm>
            <a:off x="4898127" y="6038492"/>
            <a:ext cx="822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dirty="0"/>
              <a:t>Book 3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53075E1-7A6A-49BD-AE3D-CFD04DB1BB3D}"/>
              </a:ext>
            </a:extLst>
          </p:cNvPr>
          <p:cNvGrpSpPr/>
          <p:nvPr/>
        </p:nvGrpSpPr>
        <p:grpSpPr>
          <a:xfrm>
            <a:off x="1665576" y="3760270"/>
            <a:ext cx="6598339" cy="3019213"/>
            <a:chOff x="327804" y="3729655"/>
            <a:chExt cx="4755046" cy="2751191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AD1DE4C-228C-46AF-B0BD-EC1A1434C467}"/>
                </a:ext>
              </a:extLst>
            </p:cNvPr>
            <p:cNvSpPr/>
            <p:nvPr/>
          </p:nvSpPr>
          <p:spPr>
            <a:xfrm>
              <a:off x="327804" y="3729655"/>
              <a:ext cx="4755046" cy="2432304"/>
            </a:xfrm>
            <a:prstGeom prst="rect">
              <a:avLst/>
            </a:prstGeom>
            <a:solidFill>
              <a:schemeClr val="accent1">
                <a:alpha val="2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ED1C989-A229-4B18-B9C1-0E3D9D178C09}"/>
                </a:ext>
              </a:extLst>
            </p:cNvPr>
            <p:cNvSpPr txBox="1"/>
            <p:nvPr/>
          </p:nvSpPr>
          <p:spPr>
            <a:xfrm>
              <a:off x="1951286" y="6144300"/>
              <a:ext cx="1508081" cy="3365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SG" b="1" dirty="0"/>
                <a:t>Width = ?, Area = ?</a:t>
              </a: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A1D6FB3F-62DE-4962-8D86-4592CA447A5B}"/>
              </a:ext>
            </a:extLst>
          </p:cNvPr>
          <p:cNvSpPr txBox="1"/>
          <p:nvPr/>
        </p:nvSpPr>
        <p:spPr>
          <a:xfrm>
            <a:off x="6000469" y="6038492"/>
            <a:ext cx="822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dirty="0"/>
              <a:t>Book 4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E1D60F6-C1CA-4BBA-AE5B-5A12B7A84775}"/>
              </a:ext>
            </a:extLst>
          </p:cNvPr>
          <p:cNvSpPr txBox="1"/>
          <p:nvPr/>
        </p:nvSpPr>
        <p:spPr>
          <a:xfrm>
            <a:off x="7264003" y="6038492"/>
            <a:ext cx="822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dirty="0"/>
              <a:t>Book 5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ED81151-012F-41F7-A209-FF917E16CE91}"/>
              </a:ext>
            </a:extLst>
          </p:cNvPr>
          <p:cNvSpPr txBox="1"/>
          <p:nvPr/>
        </p:nvSpPr>
        <p:spPr>
          <a:xfrm>
            <a:off x="8867668" y="6038492"/>
            <a:ext cx="822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dirty="0"/>
              <a:t>Book 6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287B719-557C-4439-AD99-462649BDB3FA}"/>
              </a:ext>
            </a:extLst>
          </p:cNvPr>
          <p:cNvSpPr txBox="1"/>
          <p:nvPr/>
        </p:nvSpPr>
        <p:spPr>
          <a:xfrm>
            <a:off x="10309264" y="6038492"/>
            <a:ext cx="822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dirty="0"/>
              <a:t>Book 7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18E7E4-CF91-4AFC-86E6-CA6ED25D8AE9}"/>
              </a:ext>
            </a:extLst>
          </p:cNvPr>
          <p:cNvSpPr txBox="1"/>
          <p:nvPr/>
        </p:nvSpPr>
        <p:spPr>
          <a:xfrm>
            <a:off x="7940195" y="919525"/>
            <a:ext cx="335694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i="1" dirty="0"/>
              <a:t>K</a:t>
            </a:r>
            <a:r>
              <a:rPr lang="en-SG" sz="2400" dirty="0"/>
              <a:t> = 50</a:t>
            </a:r>
          </a:p>
          <a:p>
            <a:r>
              <a:rPr lang="en-SG" sz="2400" i="1" dirty="0"/>
              <a:t>Best Answer = </a:t>
            </a:r>
            <a:r>
              <a:rPr lang="en-SG" sz="2400" dirty="0"/>
              <a:t>270 [0...5]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29E35E1-B3D1-4001-844C-CFD55856FD20}"/>
              </a:ext>
            </a:extLst>
          </p:cNvPr>
          <p:cNvSpPr/>
          <p:nvPr/>
        </p:nvSpPr>
        <p:spPr>
          <a:xfrm>
            <a:off x="326218" y="3410317"/>
            <a:ext cx="7937698" cy="3369166"/>
          </a:xfrm>
          <a:prstGeom prst="rect">
            <a:avLst/>
          </a:prstGeom>
          <a:noFill/>
          <a:ln w="28575">
            <a:solidFill>
              <a:schemeClr val="accent6"/>
            </a:solidFill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54B10EB-A94B-465B-94D8-2EFBC3BC3B05}"/>
              </a:ext>
            </a:extLst>
          </p:cNvPr>
          <p:cNvSpPr txBox="1"/>
          <p:nvPr/>
        </p:nvSpPr>
        <p:spPr>
          <a:xfrm>
            <a:off x="6748272" y="2298095"/>
            <a:ext cx="4749662" cy="19389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2"/>
            </a:solidFill>
          </a:ln>
          <a:effectLst>
            <a:glow rad="254000">
              <a:schemeClr val="bg1">
                <a:alpha val="6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just"/>
            <a:r>
              <a:rPr lang="en-SG" sz="2400" dirty="0"/>
              <a:t>Do we need to check the range [1, 2] or [1, 2, 3] or [1...4] or [1...5]?</a:t>
            </a:r>
          </a:p>
          <a:p>
            <a:pPr algn="just"/>
            <a:endParaRPr lang="en-SG" sz="2400" dirty="0"/>
          </a:p>
          <a:p>
            <a:pPr marL="457200" indent="-457200">
              <a:buAutoNum type="alphaUcPeriod"/>
            </a:pPr>
            <a:r>
              <a:rPr lang="en-SG" sz="2400" dirty="0"/>
              <a:t>Yes</a:t>
            </a:r>
          </a:p>
          <a:p>
            <a:pPr marL="457200" indent="-457200">
              <a:buAutoNum type="alphaUcPeriod"/>
            </a:pPr>
            <a:r>
              <a:rPr lang="en-SG" sz="2400" dirty="0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2256084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CCB91295-1B4B-40E6-B3D4-4E5A497CDD9D}"/>
              </a:ext>
            </a:extLst>
          </p:cNvPr>
          <p:cNvSpPr/>
          <p:nvPr/>
        </p:nvSpPr>
        <p:spPr>
          <a:xfrm>
            <a:off x="5730992" y="5011947"/>
            <a:ext cx="1345721" cy="102654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Width: 7</a:t>
            </a:r>
          </a:p>
          <a:p>
            <a:pPr algn="ctr"/>
            <a:r>
              <a:rPr lang="en-SG" dirty="0"/>
              <a:t>Height: 5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20507C9-73E9-4AE1-A995-9BAC0AAA683D}"/>
              </a:ext>
            </a:extLst>
          </p:cNvPr>
          <p:cNvSpPr/>
          <p:nvPr/>
        </p:nvSpPr>
        <p:spPr>
          <a:xfrm>
            <a:off x="7076713" y="4325112"/>
            <a:ext cx="1188547" cy="1713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Width: 6</a:t>
            </a:r>
          </a:p>
          <a:p>
            <a:pPr algn="ctr"/>
            <a:r>
              <a:rPr lang="en-SG" dirty="0"/>
              <a:t>Height: 9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718CEE6-4604-41F7-A4BA-3EA7D5527000}"/>
              </a:ext>
            </a:extLst>
          </p:cNvPr>
          <p:cNvSpPr/>
          <p:nvPr/>
        </p:nvSpPr>
        <p:spPr>
          <a:xfrm>
            <a:off x="8263916" y="5202936"/>
            <a:ext cx="2012591" cy="83555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Width: 12</a:t>
            </a:r>
          </a:p>
          <a:p>
            <a:pPr algn="ctr"/>
            <a:r>
              <a:rPr lang="en-SG" dirty="0"/>
              <a:t>Height: 4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1DF041E-C7BB-4793-94D7-E6D8F2EA13F6}"/>
              </a:ext>
            </a:extLst>
          </p:cNvPr>
          <p:cNvSpPr/>
          <p:nvPr/>
        </p:nvSpPr>
        <p:spPr>
          <a:xfrm>
            <a:off x="10290678" y="4059936"/>
            <a:ext cx="841248" cy="197855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Width: 4</a:t>
            </a:r>
          </a:p>
          <a:p>
            <a:pPr algn="ctr"/>
            <a:r>
              <a:rPr lang="en-SG" dirty="0"/>
              <a:t>Height: 11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D593F7-5E50-46EC-8734-E01D489E4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Observation #2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4FA6B62-07F9-4649-9F56-C2E363D99B4E}"/>
              </a:ext>
            </a:extLst>
          </p:cNvPr>
          <p:cNvSpPr/>
          <p:nvPr/>
        </p:nvSpPr>
        <p:spPr>
          <a:xfrm>
            <a:off x="327804" y="5011947"/>
            <a:ext cx="1345721" cy="10265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Width: 7</a:t>
            </a:r>
          </a:p>
          <a:p>
            <a:pPr algn="ctr"/>
            <a:r>
              <a:rPr lang="en-SG" dirty="0"/>
              <a:t>Height: 5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88BDBE2-28CC-463C-B3D0-EF53FD0B7712}"/>
              </a:ext>
            </a:extLst>
          </p:cNvPr>
          <p:cNvSpPr/>
          <p:nvPr/>
        </p:nvSpPr>
        <p:spPr>
          <a:xfrm>
            <a:off x="1673525" y="4325112"/>
            <a:ext cx="1188547" cy="171338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Width: 6</a:t>
            </a:r>
          </a:p>
          <a:p>
            <a:pPr algn="ctr"/>
            <a:r>
              <a:rPr lang="en-SG" dirty="0"/>
              <a:t>Height: 9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86F5D2F-7DAA-4D1B-B1B7-28E5195F2167}"/>
              </a:ext>
            </a:extLst>
          </p:cNvPr>
          <p:cNvSpPr/>
          <p:nvPr/>
        </p:nvSpPr>
        <p:spPr>
          <a:xfrm>
            <a:off x="2862072" y="5202936"/>
            <a:ext cx="2012591" cy="83555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Width: 12</a:t>
            </a:r>
          </a:p>
          <a:p>
            <a:pPr algn="ctr"/>
            <a:r>
              <a:rPr lang="en-SG" dirty="0"/>
              <a:t>Height: 4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C6BEBD6-D37B-453E-ABCE-0629660C8D8D}"/>
              </a:ext>
            </a:extLst>
          </p:cNvPr>
          <p:cNvSpPr/>
          <p:nvPr/>
        </p:nvSpPr>
        <p:spPr>
          <a:xfrm>
            <a:off x="4888834" y="4059936"/>
            <a:ext cx="841248" cy="197855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Width: 4</a:t>
            </a:r>
          </a:p>
          <a:p>
            <a:pPr algn="ctr"/>
            <a:r>
              <a:rPr lang="en-SG" dirty="0"/>
              <a:t>Height: 11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8A14198-32A6-43F4-897F-6D25335FE5F4}"/>
              </a:ext>
            </a:extLst>
          </p:cNvPr>
          <p:cNvSpPr/>
          <p:nvPr/>
        </p:nvSpPr>
        <p:spPr>
          <a:xfrm>
            <a:off x="327804" y="4226943"/>
            <a:ext cx="12076981" cy="1811549"/>
          </a:xfrm>
          <a:custGeom>
            <a:avLst/>
            <a:gdLst>
              <a:gd name="connsiteX0" fmla="*/ 0 w 2596551"/>
              <a:gd name="connsiteY0" fmla="*/ 0 h 681487"/>
              <a:gd name="connsiteX1" fmla="*/ 0 w 2596551"/>
              <a:gd name="connsiteY1" fmla="*/ 681487 h 681487"/>
              <a:gd name="connsiteX2" fmla="*/ 2596551 w 2596551"/>
              <a:gd name="connsiteY2" fmla="*/ 681487 h 681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96551" h="681487">
                <a:moveTo>
                  <a:pt x="0" y="0"/>
                </a:moveTo>
                <a:lnTo>
                  <a:pt x="0" y="681487"/>
                </a:lnTo>
                <a:lnTo>
                  <a:pt x="2596551" y="681487"/>
                </a:lnTo>
              </a:path>
            </a:pathLst>
          </a:cu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A803B61-375F-4D52-AD55-0535F2D4A17A}"/>
              </a:ext>
            </a:extLst>
          </p:cNvPr>
          <p:cNvSpPr txBox="1"/>
          <p:nvPr/>
        </p:nvSpPr>
        <p:spPr>
          <a:xfrm>
            <a:off x="589333" y="6038492"/>
            <a:ext cx="822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dirty="0"/>
              <a:t>Book 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8D0597-D099-4BF4-BB34-33C49D7A6E22}"/>
              </a:ext>
            </a:extLst>
          </p:cNvPr>
          <p:cNvSpPr txBox="1"/>
          <p:nvPr/>
        </p:nvSpPr>
        <p:spPr>
          <a:xfrm>
            <a:off x="1852866" y="6038492"/>
            <a:ext cx="822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dirty="0"/>
              <a:t>Book 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F422B91-A90B-482D-9B12-36B3F75349D3}"/>
              </a:ext>
            </a:extLst>
          </p:cNvPr>
          <p:cNvSpPr txBox="1"/>
          <p:nvPr/>
        </p:nvSpPr>
        <p:spPr>
          <a:xfrm>
            <a:off x="3456531" y="6038492"/>
            <a:ext cx="822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dirty="0"/>
              <a:t>Book 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B5E286B-7406-4190-B893-4BC3B0C82EBE}"/>
              </a:ext>
            </a:extLst>
          </p:cNvPr>
          <p:cNvSpPr txBox="1"/>
          <p:nvPr/>
        </p:nvSpPr>
        <p:spPr>
          <a:xfrm>
            <a:off x="4898127" y="6038492"/>
            <a:ext cx="822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dirty="0"/>
              <a:t>Book 3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53075E1-7A6A-49BD-AE3D-CFD04DB1BB3D}"/>
              </a:ext>
            </a:extLst>
          </p:cNvPr>
          <p:cNvGrpSpPr/>
          <p:nvPr/>
        </p:nvGrpSpPr>
        <p:grpSpPr>
          <a:xfrm>
            <a:off x="1665576" y="3760270"/>
            <a:ext cx="6598339" cy="3019213"/>
            <a:chOff x="327804" y="3729655"/>
            <a:chExt cx="4755046" cy="2751191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AD1DE4C-228C-46AF-B0BD-EC1A1434C467}"/>
                </a:ext>
              </a:extLst>
            </p:cNvPr>
            <p:cNvSpPr/>
            <p:nvPr/>
          </p:nvSpPr>
          <p:spPr>
            <a:xfrm>
              <a:off x="327804" y="3729655"/>
              <a:ext cx="4755046" cy="2432304"/>
            </a:xfrm>
            <a:prstGeom prst="rect">
              <a:avLst/>
            </a:prstGeom>
            <a:solidFill>
              <a:schemeClr val="accent1">
                <a:alpha val="2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ED1C989-A229-4B18-B9C1-0E3D9D178C09}"/>
                </a:ext>
              </a:extLst>
            </p:cNvPr>
            <p:cNvSpPr txBox="1"/>
            <p:nvPr/>
          </p:nvSpPr>
          <p:spPr>
            <a:xfrm>
              <a:off x="1951286" y="6144300"/>
              <a:ext cx="1508081" cy="3365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SG" b="1" dirty="0"/>
                <a:t>Width = ?, Area = ?</a:t>
              </a: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A1D6FB3F-62DE-4962-8D86-4592CA447A5B}"/>
              </a:ext>
            </a:extLst>
          </p:cNvPr>
          <p:cNvSpPr txBox="1"/>
          <p:nvPr/>
        </p:nvSpPr>
        <p:spPr>
          <a:xfrm>
            <a:off x="6000469" y="6038492"/>
            <a:ext cx="822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dirty="0"/>
              <a:t>Book 4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E1D60F6-C1CA-4BBA-AE5B-5A12B7A84775}"/>
              </a:ext>
            </a:extLst>
          </p:cNvPr>
          <p:cNvSpPr txBox="1"/>
          <p:nvPr/>
        </p:nvSpPr>
        <p:spPr>
          <a:xfrm>
            <a:off x="7264003" y="6038492"/>
            <a:ext cx="822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dirty="0"/>
              <a:t>Book 5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ED81151-012F-41F7-A209-FF917E16CE91}"/>
              </a:ext>
            </a:extLst>
          </p:cNvPr>
          <p:cNvSpPr txBox="1"/>
          <p:nvPr/>
        </p:nvSpPr>
        <p:spPr>
          <a:xfrm>
            <a:off x="8867668" y="6038492"/>
            <a:ext cx="822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dirty="0"/>
              <a:t>Book 6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287B719-557C-4439-AD99-462649BDB3FA}"/>
              </a:ext>
            </a:extLst>
          </p:cNvPr>
          <p:cNvSpPr txBox="1"/>
          <p:nvPr/>
        </p:nvSpPr>
        <p:spPr>
          <a:xfrm>
            <a:off x="10309264" y="6038492"/>
            <a:ext cx="822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dirty="0"/>
              <a:t>Book 7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18E7E4-CF91-4AFC-86E6-CA6ED25D8AE9}"/>
              </a:ext>
            </a:extLst>
          </p:cNvPr>
          <p:cNvSpPr txBox="1"/>
          <p:nvPr/>
        </p:nvSpPr>
        <p:spPr>
          <a:xfrm>
            <a:off x="7940195" y="919525"/>
            <a:ext cx="335694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i="1" dirty="0"/>
              <a:t>K</a:t>
            </a:r>
            <a:r>
              <a:rPr lang="en-SG" sz="2400" dirty="0"/>
              <a:t> = 50</a:t>
            </a:r>
          </a:p>
          <a:p>
            <a:r>
              <a:rPr lang="en-SG" sz="2400" i="1" dirty="0"/>
              <a:t>Best Answer = </a:t>
            </a:r>
            <a:r>
              <a:rPr lang="en-SG" sz="2400" dirty="0"/>
              <a:t>270 [0...5]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29E35E1-B3D1-4001-844C-CFD55856FD20}"/>
              </a:ext>
            </a:extLst>
          </p:cNvPr>
          <p:cNvSpPr/>
          <p:nvPr/>
        </p:nvSpPr>
        <p:spPr>
          <a:xfrm>
            <a:off x="326218" y="3410317"/>
            <a:ext cx="7937698" cy="3369166"/>
          </a:xfrm>
          <a:prstGeom prst="rect">
            <a:avLst/>
          </a:prstGeom>
          <a:noFill/>
          <a:ln w="28575">
            <a:solidFill>
              <a:schemeClr val="accent6"/>
            </a:solidFill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54B10EB-A94B-465B-94D8-2EFBC3BC3B05}"/>
              </a:ext>
            </a:extLst>
          </p:cNvPr>
          <p:cNvSpPr txBox="1"/>
          <p:nvPr/>
        </p:nvSpPr>
        <p:spPr>
          <a:xfrm>
            <a:off x="6748272" y="2298095"/>
            <a:ext cx="4749662" cy="19389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2"/>
            </a:solidFill>
          </a:ln>
          <a:effectLst>
            <a:glow rad="254000">
              <a:schemeClr val="bg1">
                <a:alpha val="6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just"/>
            <a:r>
              <a:rPr lang="en-SG" sz="2400" dirty="0"/>
              <a:t>Do we need to check the range [1, 2] or [1, 2, 3] or [1...4] or [1...5]?</a:t>
            </a:r>
          </a:p>
          <a:p>
            <a:pPr algn="just"/>
            <a:endParaRPr lang="en-SG" sz="2400" dirty="0"/>
          </a:p>
          <a:p>
            <a:pPr marL="457200" indent="-457200">
              <a:buAutoNum type="alphaUcPeriod"/>
            </a:pPr>
            <a:r>
              <a:rPr lang="en-SG" sz="2400" dirty="0"/>
              <a:t>Yes</a:t>
            </a:r>
          </a:p>
          <a:p>
            <a:pPr marL="457200" indent="-457200">
              <a:buAutoNum type="alphaUcPeriod"/>
            </a:pPr>
            <a:r>
              <a:rPr lang="en-SG" sz="2400" b="1" dirty="0">
                <a:solidFill>
                  <a:srgbClr val="FF0000"/>
                </a:solidFill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3231256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CCB91295-1B4B-40E6-B3D4-4E5A497CDD9D}"/>
              </a:ext>
            </a:extLst>
          </p:cNvPr>
          <p:cNvSpPr/>
          <p:nvPr/>
        </p:nvSpPr>
        <p:spPr>
          <a:xfrm>
            <a:off x="5730992" y="5011947"/>
            <a:ext cx="1345721" cy="102654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Width: 7</a:t>
            </a:r>
          </a:p>
          <a:p>
            <a:pPr algn="ctr"/>
            <a:r>
              <a:rPr lang="en-SG" dirty="0"/>
              <a:t>Height: 5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20507C9-73E9-4AE1-A995-9BAC0AAA683D}"/>
              </a:ext>
            </a:extLst>
          </p:cNvPr>
          <p:cNvSpPr/>
          <p:nvPr/>
        </p:nvSpPr>
        <p:spPr>
          <a:xfrm>
            <a:off x="7076713" y="4325112"/>
            <a:ext cx="1188547" cy="1713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Width: 6</a:t>
            </a:r>
          </a:p>
          <a:p>
            <a:pPr algn="ctr"/>
            <a:r>
              <a:rPr lang="en-SG" dirty="0"/>
              <a:t>Height: 9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718CEE6-4604-41F7-A4BA-3EA7D5527000}"/>
              </a:ext>
            </a:extLst>
          </p:cNvPr>
          <p:cNvSpPr/>
          <p:nvPr/>
        </p:nvSpPr>
        <p:spPr>
          <a:xfrm>
            <a:off x="8263916" y="5202936"/>
            <a:ext cx="2012591" cy="83555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Width: 12</a:t>
            </a:r>
          </a:p>
          <a:p>
            <a:pPr algn="ctr"/>
            <a:r>
              <a:rPr lang="en-SG" dirty="0"/>
              <a:t>Height: 4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1DF041E-C7BB-4793-94D7-E6D8F2EA13F6}"/>
              </a:ext>
            </a:extLst>
          </p:cNvPr>
          <p:cNvSpPr/>
          <p:nvPr/>
        </p:nvSpPr>
        <p:spPr>
          <a:xfrm>
            <a:off x="10290678" y="4059936"/>
            <a:ext cx="841248" cy="197855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Width: 4</a:t>
            </a:r>
          </a:p>
          <a:p>
            <a:pPr algn="ctr"/>
            <a:r>
              <a:rPr lang="en-SG" dirty="0"/>
              <a:t>Height: 11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D593F7-5E50-46EC-8734-E01D489E4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Observation #2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4FA6B62-07F9-4649-9F56-C2E363D99B4E}"/>
              </a:ext>
            </a:extLst>
          </p:cNvPr>
          <p:cNvSpPr/>
          <p:nvPr/>
        </p:nvSpPr>
        <p:spPr>
          <a:xfrm>
            <a:off x="327804" y="5011947"/>
            <a:ext cx="1345721" cy="10265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Width: 7</a:t>
            </a:r>
          </a:p>
          <a:p>
            <a:pPr algn="ctr"/>
            <a:r>
              <a:rPr lang="en-SG" dirty="0"/>
              <a:t>Height: 5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88BDBE2-28CC-463C-B3D0-EF53FD0B7712}"/>
              </a:ext>
            </a:extLst>
          </p:cNvPr>
          <p:cNvSpPr/>
          <p:nvPr/>
        </p:nvSpPr>
        <p:spPr>
          <a:xfrm>
            <a:off x="1673525" y="4325112"/>
            <a:ext cx="1188547" cy="171338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Width: 6</a:t>
            </a:r>
          </a:p>
          <a:p>
            <a:pPr algn="ctr"/>
            <a:r>
              <a:rPr lang="en-SG" dirty="0"/>
              <a:t>Height: 9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86F5D2F-7DAA-4D1B-B1B7-28E5195F2167}"/>
              </a:ext>
            </a:extLst>
          </p:cNvPr>
          <p:cNvSpPr/>
          <p:nvPr/>
        </p:nvSpPr>
        <p:spPr>
          <a:xfrm>
            <a:off x="2862072" y="5202936"/>
            <a:ext cx="2012591" cy="83555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Width: 12</a:t>
            </a:r>
          </a:p>
          <a:p>
            <a:pPr algn="ctr"/>
            <a:r>
              <a:rPr lang="en-SG" dirty="0"/>
              <a:t>Height: 4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C6BEBD6-D37B-453E-ABCE-0629660C8D8D}"/>
              </a:ext>
            </a:extLst>
          </p:cNvPr>
          <p:cNvSpPr/>
          <p:nvPr/>
        </p:nvSpPr>
        <p:spPr>
          <a:xfrm>
            <a:off x="4888834" y="4059936"/>
            <a:ext cx="841248" cy="197855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Width: 4</a:t>
            </a:r>
          </a:p>
          <a:p>
            <a:pPr algn="ctr"/>
            <a:r>
              <a:rPr lang="en-SG" dirty="0"/>
              <a:t>Height: 11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8A14198-32A6-43F4-897F-6D25335FE5F4}"/>
              </a:ext>
            </a:extLst>
          </p:cNvPr>
          <p:cNvSpPr/>
          <p:nvPr/>
        </p:nvSpPr>
        <p:spPr>
          <a:xfrm>
            <a:off x="327804" y="4226943"/>
            <a:ext cx="12076981" cy="1811549"/>
          </a:xfrm>
          <a:custGeom>
            <a:avLst/>
            <a:gdLst>
              <a:gd name="connsiteX0" fmla="*/ 0 w 2596551"/>
              <a:gd name="connsiteY0" fmla="*/ 0 h 681487"/>
              <a:gd name="connsiteX1" fmla="*/ 0 w 2596551"/>
              <a:gd name="connsiteY1" fmla="*/ 681487 h 681487"/>
              <a:gd name="connsiteX2" fmla="*/ 2596551 w 2596551"/>
              <a:gd name="connsiteY2" fmla="*/ 681487 h 681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96551" h="681487">
                <a:moveTo>
                  <a:pt x="0" y="0"/>
                </a:moveTo>
                <a:lnTo>
                  <a:pt x="0" y="681487"/>
                </a:lnTo>
                <a:lnTo>
                  <a:pt x="2596551" y="681487"/>
                </a:lnTo>
              </a:path>
            </a:pathLst>
          </a:cu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A803B61-375F-4D52-AD55-0535F2D4A17A}"/>
              </a:ext>
            </a:extLst>
          </p:cNvPr>
          <p:cNvSpPr txBox="1"/>
          <p:nvPr/>
        </p:nvSpPr>
        <p:spPr>
          <a:xfrm>
            <a:off x="589333" y="6038492"/>
            <a:ext cx="822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dirty="0"/>
              <a:t>Book 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8D0597-D099-4BF4-BB34-33C49D7A6E22}"/>
              </a:ext>
            </a:extLst>
          </p:cNvPr>
          <p:cNvSpPr txBox="1"/>
          <p:nvPr/>
        </p:nvSpPr>
        <p:spPr>
          <a:xfrm>
            <a:off x="1852866" y="6038492"/>
            <a:ext cx="822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dirty="0"/>
              <a:t>Book 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F422B91-A90B-482D-9B12-36B3F75349D3}"/>
              </a:ext>
            </a:extLst>
          </p:cNvPr>
          <p:cNvSpPr txBox="1"/>
          <p:nvPr/>
        </p:nvSpPr>
        <p:spPr>
          <a:xfrm>
            <a:off x="3456531" y="6038492"/>
            <a:ext cx="822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dirty="0"/>
              <a:t>Book 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B5E286B-7406-4190-B893-4BC3B0C82EBE}"/>
              </a:ext>
            </a:extLst>
          </p:cNvPr>
          <p:cNvSpPr txBox="1"/>
          <p:nvPr/>
        </p:nvSpPr>
        <p:spPr>
          <a:xfrm>
            <a:off x="4898127" y="6038492"/>
            <a:ext cx="822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dirty="0"/>
              <a:t>Book 3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53075E1-7A6A-49BD-AE3D-CFD04DB1BB3D}"/>
              </a:ext>
            </a:extLst>
          </p:cNvPr>
          <p:cNvGrpSpPr/>
          <p:nvPr/>
        </p:nvGrpSpPr>
        <p:grpSpPr>
          <a:xfrm>
            <a:off x="1665576" y="3760270"/>
            <a:ext cx="8610931" cy="3019213"/>
            <a:chOff x="327804" y="3729655"/>
            <a:chExt cx="4755046" cy="2751191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AD1DE4C-228C-46AF-B0BD-EC1A1434C467}"/>
                </a:ext>
              </a:extLst>
            </p:cNvPr>
            <p:cNvSpPr/>
            <p:nvPr/>
          </p:nvSpPr>
          <p:spPr>
            <a:xfrm>
              <a:off x="327804" y="3729655"/>
              <a:ext cx="4755046" cy="2432304"/>
            </a:xfrm>
            <a:prstGeom prst="rect">
              <a:avLst/>
            </a:prstGeom>
            <a:solidFill>
              <a:schemeClr val="accent1">
                <a:alpha val="2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ED1C989-A229-4B18-B9C1-0E3D9D178C09}"/>
                </a:ext>
              </a:extLst>
            </p:cNvPr>
            <p:cNvSpPr txBox="1"/>
            <p:nvPr/>
          </p:nvSpPr>
          <p:spPr>
            <a:xfrm>
              <a:off x="1951286" y="6144300"/>
              <a:ext cx="1508081" cy="3365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SG" b="1" dirty="0"/>
                <a:t>Width = ?, Area = ?</a:t>
              </a: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A1D6FB3F-62DE-4962-8D86-4592CA447A5B}"/>
              </a:ext>
            </a:extLst>
          </p:cNvPr>
          <p:cNvSpPr txBox="1"/>
          <p:nvPr/>
        </p:nvSpPr>
        <p:spPr>
          <a:xfrm>
            <a:off x="6000469" y="6038492"/>
            <a:ext cx="822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dirty="0"/>
              <a:t>Book 4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E1D60F6-C1CA-4BBA-AE5B-5A12B7A84775}"/>
              </a:ext>
            </a:extLst>
          </p:cNvPr>
          <p:cNvSpPr txBox="1"/>
          <p:nvPr/>
        </p:nvSpPr>
        <p:spPr>
          <a:xfrm>
            <a:off x="7264003" y="6038492"/>
            <a:ext cx="822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dirty="0"/>
              <a:t>Book 5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ED81151-012F-41F7-A209-FF917E16CE91}"/>
              </a:ext>
            </a:extLst>
          </p:cNvPr>
          <p:cNvSpPr txBox="1"/>
          <p:nvPr/>
        </p:nvSpPr>
        <p:spPr>
          <a:xfrm>
            <a:off x="8867668" y="6038492"/>
            <a:ext cx="822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dirty="0"/>
              <a:t>Book 6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287B719-557C-4439-AD99-462649BDB3FA}"/>
              </a:ext>
            </a:extLst>
          </p:cNvPr>
          <p:cNvSpPr txBox="1"/>
          <p:nvPr/>
        </p:nvSpPr>
        <p:spPr>
          <a:xfrm>
            <a:off x="10309264" y="6038492"/>
            <a:ext cx="822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dirty="0"/>
              <a:t>Book 7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18E7E4-CF91-4AFC-86E6-CA6ED25D8AE9}"/>
              </a:ext>
            </a:extLst>
          </p:cNvPr>
          <p:cNvSpPr txBox="1"/>
          <p:nvPr/>
        </p:nvSpPr>
        <p:spPr>
          <a:xfrm>
            <a:off x="7940195" y="919525"/>
            <a:ext cx="335694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i="1" dirty="0"/>
              <a:t>K</a:t>
            </a:r>
            <a:r>
              <a:rPr lang="en-SG" sz="2400" dirty="0"/>
              <a:t> = 50</a:t>
            </a:r>
          </a:p>
          <a:p>
            <a:r>
              <a:rPr lang="en-SG" sz="2400" i="1" dirty="0"/>
              <a:t>Best Answer = </a:t>
            </a:r>
            <a:r>
              <a:rPr lang="en-SG" sz="2400" dirty="0"/>
              <a:t>270 [0...5]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29E35E1-B3D1-4001-844C-CFD55856FD20}"/>
              </a:ext>
            </a:extLst>
          </p:cNvPr>
          <p:cNvSpPr/>
          <p:nvPr/>
        </p:nvSpPr>
        <p:spPr>
          <a:xfrm>
            <a:off x="326218" y="3410317"/>
            <a:ext cx="7937698" cy="3369166"/>
          </a:xfrm>
          <a:prstGeom prst="rect">
            <a:avLst/>
          </a:prstGeom>
          <a:noFill/>
          <a:ln w="28575">
            <a:solidFill>
              <a:schemeClr val="accent6"/>
            </a:solidFill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54B10EB-A94B-465B-94D8-2EFBC3BC3B05}"/>
              </a:ext>
            </a:extLst>
          </p:cNvPr>
          <p:cNvSpPr txBox="1"/>
          <p:nvPr/>
        </p:nvSpPr>
        <p:spPr>
          <a:xfrm>
            <a:off x="6391656" y="2298095"/>
            <a:ext cx="5106278" cy="10156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2"/>
            </a:solidFill>
          </a:ln>
          <a:effectLst>
            <a:glow rad="254000">
              <a:schemeClr val="bg1">
                <a:alpha val="6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just"/>
            <a:r>
              <a:rPr lang="en-SG" sz="2400" dirty="0"/>
              <a:t>Do we need to check the range [1...6]?</a:t>
            </a:r>
          </a:p>
          <a:p>
            <a:pPr algn="just"/>
            <a:endParaRPr lang="en-SG" sz="1200" dirty="0"/>
          </a:p>
          <a:p>
            <a:pPr marL="457200" indent="-457200">
              <a:buAutoNum type="alphaUcPeriod"/>
              <a:tabLst>
                <a:tab pos="2687638" algn="l"/>
              </a:tabLst>
            </a:pPr>
            <a:r>
              <a:rPr lang="en-SG" sz="2400" dirty="0"/>
              <a:t>Yes	B.  No</a:t>
            </a:r>
          </a:p>
        </p:txBody>
      </p:sp>
    </p:spTree>
    <p:extLst>
      <p:ext uri="{BB962C8B-B14F-4D97-AF65-F5344CB8AC3E}">
        <p14:creationId xmlns:p14="http://schemas.microsoft.com/office/powerpoint/2010/main" val="716301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CCB91295-1B4B-40E6-B3D4-4E5A497CDD9D}"/>
              </a:ext>
            </a:extLst>
          </p:cNvPr>
          <p:cNvSpPr/>
          <p:nvPr/>
        </p:nvSpPr>
        <p:spPr>
          <a:xfrm>
            <a:off x="5730992" y="5011947"/>
            <a:ext cx="1345721" cy="102654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Width: 7</a:t>
            </a:r>
          </a:p>
          <a:p>
            <a:pPr algn="ctr"/>
            <a:r>
              <a:rPr lang="en-SG" dirty="0"/>
              <a:t>Height: 5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20507C9-73E9-4AE1-A995-9BAC0AAA683D}"/>
              </a:ext>
            </a:extLst>
          </p:cNvPr>
          <p:cNvSpPr/>
          <p:nvPr/>
        </p:nvSpPr>
        <p:spPr>
          <a:xfrm>
            <a:off x="7076713" y="4325112"/>
            <a:ext cx="1188547" cy="1713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Width: 6</a:t>
            </a:r>
          </a:p>
          <a:p>
            <a:pPr algn="ctr"/>
            <a:r>
              <a:rPr lang="en-SG" dirty="0"/>
              <a:t>Height: 9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718CEE6-4604-41F7-A4BA-3EA7D5527000}"/>
              </a:ext>
            </a:extLst>
          </p:cNvPr>
          <p:cNvSpPr/>
          <p:nvPr/>
        </p:nvSpPr>
        <p:spPr>
          <a:xfrm>
            <a:off x="8263916" y="5202936"/>
            <a:ext cx="2012591" cy="83555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Width: 12</a:t>
            </a:r>
          </a:p>
          <a:p>
            <a:pPr algn="ctr"/>
            <a:r>
              <a:rPr lang="en-SG" dirty="0"/>
              <a:t>Height: 4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1DF041E-C7BB-4793-94D7-E6D8F2EA13F6}"/>
              </a:ext>
            </a:extLst>
          </p:cNvPr>
          <p:cNvSpPr/>
          <p:nvPr/>
        </p:nvSpPr>
        <p:spPr>
          <a:xfrm>
            <a:off x="10290678" y="4059936"/>
            <a:ext cx="841248" cy="197855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Width: 4</a:t>
            </a:r>
          </a:p>
          <a:p>
            <a:pPr algn="ctr"/>
            <a:r>
              <a:rPr lang="en-SG" dirty="0"/>
              <a:t>Height: 11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D593F7-5E50-46EC-8734-E01D489E4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Observation #2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4FA6B62-07F9-4649-9F56-C2E363D99B4E}"/>
              </a:ext>
            </a:extLst>
          </p:cNvPr>
          <p:cNvSpPr/>
          <p:nvPr/>
        </p:nvSpPr>
        <p:spPr>
          <a:xfrm>
            <a:off x="327804" y="5011947"/>
            <a:ext cx="1345721" cy="10265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Width: 7</a:t>
            </a:r>
          </a:p>
          <a:p>
            <a:pPr algn="ctr"/>
            <a:r>
              <a:rPr lang="en-SG" dirty="0"/>
              <a:t>Height: 5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88BDBE2-28CC-463C-B3D0-EF53FD0B7712}"/>
              </a:ext>
            </a:extLst>
          </p:cNvPr>
          <p:cNvSpPr/>
          <p:nvPr/>
        </p:nvSpPr>
        <p:spPr>
          <a:xfrm>
            <a:off x="1673525" y="4325112"/>
            <a:ext cx="1188547" cy="171338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Width: 6</a:t>
            </a:r>
          </a:p>
          <a:p>
            <a:pPr algn="ctr"/>
            <a:r>
              <a:rPr lang="en-SG" dirty="0"/>
              <a:t>Height: 9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86F5D2F-7DAA-4D1B-B1B7-28E5195F2167}"/>
              </a:ext>
            </a:extLst>
          </p:cNvPr>
          <p:cNvSpPr/>
          <p:nvPr/>
        </p:nvSpPr>
        <p:spPr>
          <a:xfrm>
            <a:off x="2862072" y="5202936"/>
            <a:ext cx="2012591" cy="83555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Width: 12</a:t>
            </a:r>
          </a:p>
          <a:p>
            <a:pPr algn="ctr"/>
            <a:r>
              <a:rPr lang="en-SG" dirty="0"/>
              <a:t>Height: 4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C6BEBD6-D37B-453E-ABCE-0629660C8D8D}"/>
              </a:ext>
            </a:extLst>
          </p:cNvPr>
          <p:cNvSpPr/>
          <p:nvPr/>
        </p:nvSpPr>
        <p:spPr>
          <a:xfrm>
            <a:off x="4888834" y="4059936"/>
            <a:ext cx="841248" cy="197855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Width: 4</a:t>
            </a:r>
          </a:p>
          <a:p>
            <a:pPr algn="ctr"/>
            <a:r>
              <a:rPr lang="en-SG" dirty="0"/>
              <a:t>Height: 11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8A14198-32A6-43F4-897F-6D25335FE5F4}"/>
              </a:ext>
            </a:extLst>
          </p:cNvPr>
          <p:cNvSpPr/>
          <p:nvPr/>
        </p:nvSpPr>
        <p:spPr>
          <a:xfrm>
            <a:off x="327804" y="4226943"/>
            <a:ext cx="12076981" cy="1811549"/>
          </a:xfrm>
          <a:custGeom>
            <a:avLst/>
            <a:gdLst>
              <a:gd name="connsiteX0" fmla="*/ 0 w 2596551"/>
              <a:gd name="connsiteY0" fmla="*/ 0 h 681487"/>
              <a:gd name="connsiteX1" fmla="*/ 0 w 2596551"/>
              <a:gd name="connsiteY1" fmla="*/ 681487 h 681487"/>
              <a:gd name="connsiteX2" fmla="*/ 2596551 w 2596551"/>
              <a:gd name="connsiteY2" fmla="*/ 681487 h 681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96551" h="681487">
                <a:moveTo>
                  <a:pt x="0" y="0"/>
                </a:moveTo>
                <a:lnTo>
                  <a:pt x="0" y="681487"/>
                </a:lnTo>
                <a:lnTo>
                  <a:pt x="2596551" y="681487"/>
                </a:lnTo>
              </a:path>
            </a:pathLst>
          </a:cu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A803B61-375F-4D52-AD55-0535F2D4A17A}"/>
              </a:ext>
            </a:extLst>
          </p:cNvPr>
          <p:cNvSpPr txBox="1"/>
          <p:nvPr/>
        </p:nvSpPr>
        <p:spPr>
          <a:xfrm>
            <a:off x="589333" y="6038492"/>
            <a:ext cx="822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dirty="0"/>
              <a:t>Book 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8D0597-D099-4BF4-BB34-33C49D7A6E22}"/>
              </a:ext>
            </a:extLst>
          </p:cNvPr>
          <p:cNvSpPr txBox="1"/>
          <p:nvPr/>
        </p:nvSpPr>
        <p:spPr>
          <a:xfrm>
            <a:off x="1852866" y="6038492"/>
            <a:ext cx="822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dirty="0"/>
              <a:t>Book 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F422B91-A90B-482D-9B12-36B3F75349D3}"/>
              </a:ext>
            </a:extLst>
          </p:cNvPr>
          <p:cNvSpPr txBox="1"/>
          <p:nvPr/>
        </p:nvSpPr>
        <p:spPr>
          <a:xfrm>
            <a:off x="3456531" y="6038492"/>
            <a:ext cx="822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dirty="0"/>
              <a:t>Book 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B5E286B-7406-4190-B893-4BC3B0C82EBE}"/>
              </a:ext>
            </a:extLst>
          </p:cNvPr>
          <p:cNvSpPr txBox="1"/>
          <p:nvPr/>
        </p:nvSpPr>
        <p:spPr>
          <a:xfrm>
            <a:off x="4898127" y="6038492"/>
            <a:ext cx="822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dirty="0"/>
              <a:t>Book 3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53075E1-7A6A-49BD-AE3D-CFD04DB1BB3D}"/>
              </a:ext>
            </a:extLst>
          </p:cNvPr>
          <p:cNvGrpSpPr/>
          <p:nvPr/>
        </p:nvGrpSpPr>
        <p:grpSpPr>
          <a:xfrm>
            <a:off x="1665576" y="3760270"/>
            <a:ext cx="8610931" cy="3019213"/>
            <a:chOff x="327804" y="3729655"/>
            <a:chExt cx="4755046" cy="2751191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AD1DE4C-228C-46AF-B0BD-EC1A1434C467}"/>
                </a:ext>
              </a:extLst>
            </p:cNvPr>
            <p:cNvSpPr/>
            <p:nvPr/>
          </p:nvSpPr>
          <p:spPr>
            <a:xfrm>
              <a:off x="327804" y="3729655"/>
              <a:ext cx="4755046" cy="2432304"/>
            </a:xfrm>
            <a:prstGeom prst="rect">
              <a:avLst/>
            </a:prstGeom>
            <a:solidFill>
              <a:schemeClr val="accent1">
                <a:alpha val="2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ED1C989-A229-4B18-B9C1-0E3D9D178C09}"/>
                </a:ext>
              </a:extLst>
            </p:cNvPr>
            <p:cNvSpPr txBox="1"/>
            <p:nvPr/>
          </p:nvSpPr>
          <p:spPr>
            <a:xfrm>
              <a:off x="2020416" y="6144300"/>
              <a:ext cx="1369822" cy="3365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SG" b="1" dirty="0"/>
                <a:t>Width = 47, Area = 283</a:t>
              </a: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A1D6FB3F-62DE-4962-8D86-4592CA447A5B}"/>
              </a:ext>
            </a:extLst>
          </p:cNvPr>
          <p:cNvSpPr txBox="1"/>
          <p:nvPr/>
        </p:nvSpPr>
        <p:spPr>
          <a:xfrm>
            <a:off x="6000469" y="6038492"/>
            <a:ext cx="822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dirty="0"/>
              <a:t>Book 4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E1D60F6-C1CA-4BBA-AE5B-5A12B7A84775}"/>
              </a:ext>
            </a:extLst>
          </p:cNvPr>
          <p:cNvSpPr txBox="1"/>
          <p:nvPr/>
        </p:nvSpPr>
        <p:spPr>
          <a:xfrm>
            <a:off x="7264003" y="6038492"/>
            <a:ext cx="822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dirty="0"/>
              <a:t>Book 5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ED81151-012F-41F7-A209-FF917E16CE91}"/>
              </a:ext>
            </a:extLst>
          </p:cNvPr>
          <p:cNvSpPr txBox="1"/>
          <p:nvPr/>
        </p:nvSpPr>
        <p:spPr>
          <a:xfrm>
            <a:off x="8867668" y="6038492"/>
            <a:ext cx="822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dirty="0"/>
              <a:t>Book 6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287B719-557C-4439-AD99-462649BDB3FA}"/>
              </a:ext>
            </a:extLst>
          </p:cNvPr>
          <p:cNvSpPr txBox="1"/>
          <p:nvPr/>
        </p:nvSpPr>
        <p:spPr>
          <a:xfrm>
            <a:off x="10309264" y="6038492"/>
            <a:ext cx="822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dirty="0"/>
              <a:t>Book 7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18E7E4-CF91-4AFC-86E6-CA6ED25D8AE9}"/>
              </a:ext>
            </a:extLst>
          </p:cNvPr>
          <p:cNvSpPr txBox="1"/>
          <p:nvPr/>
        </p:nvSpPr>
        <p:spPr>
          <a:xfrm>
            <a:off x="7940195" y="919525"/>
            <a:ext cx="32719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i="1" dirty="0"/>
              <a:t>K</a:t>
            </a:r>
            <a:r>
              <a:rPr lang="en-SG" sz="2400" dirty="0"/>
              <a:t> = 50</a:t>
            </a:r>
          </a:p>
          <a:p>
            <a:r>
              <a:rPr lang="en-SG" sz="2400" i="1" dirty="0"/>
              <a:t>Best Answer = </a:t>
            </a:r>
            <a:r>
              <a:rPr lang="en-SG" sz="2400" dirty="0"/>
              <a:t>283 [1...6]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29E35E1-B3D1-4001-844C-CFD55856FD20}"/>
              </a:ext>
            </a:extLst>
          </p:cNvPr>
          <p:cNvSpPr/>
          <p:nvPr/>
        </p:nvSpPr>
        <p:spPr>
          <a:xfrm>
            <a:off x="1651405" y="3410317"/>
            <a:ext cx="8616470" cy="3369166"/>
          </a:xfrm>
          <a:prstGeom prst="rect">
            <a:avLst/>
          </a:prstGeom>
          <a:noFill/>
          <a:ln w="28575">
            <a:solidFill>
              <a:schemeClr val="accent6"/>
            </a:solidFill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54B10EB-A94B-465B-94D8-2EFBC3BC3B05}"/>
              </a:ext>
            </a:extLst>
          </p:cNvPr>
          <p:cNvSpPr txBox="1"/>
          <p:nvPr/>
        </p:nvSpPr>
        <p:spPr>
          <a:xfrm>
            <a:off x="6391656" y="2298095"/>
            <a:ext cx="5106278" cy="10156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2"/>
            </a:solidFill>
          </a:ln>
          <a:effectLst>
            <a:glow rad="254000">
              <a:schemeClr val="bg1">
                <a:alpha val="6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just"/>
            <a:r>
              <a:rPr lang="en-SG" sz="2400" dirty="0"/>
              <a:t>Do we need to check the range [1...6]?</a:t>
            </a:r>
          </a:p>
          <a:p>
            <a:pPr algn="just"/>
            <a:endParaRPr lang="en-SG" sz="1200" dirty="0"/>
          </a:p>
          <a:p>
            <a:pPr marL="457200" indent="-457200">
              <a:buAutoNum type="alphaUcPeriod"/>
              <a:tabLst>
                <a:tab pos="2687638" algn="l"/>
              </a:tabLst>
            </a:pPr>
            <a:r>
              <a:rPr lang="en-SG" sz="2400" b="1" dirty="0">
                <a:solidFill>
                  <a:srgbClr val="FF0000"/>
                </a:solidFill>
              </a:rPr>
              <a:t>Yes</a:t>
            </a:r>
            <a:r>
              <a:rPr lang="en-SG" sz="2400" dirty="0"/>
              <a:t>	B.  No</a:t>
            </a:r>
          </a:p>
        </p:txBody>
      </p:sp>
    </p:spTree>
    <p:extLst>
      <p:ext uri="{BB962C8B-B14F-4D97-AF65-F5344CB8AC3E}">
        <p14:creationId xmlns:p14="http://schemas.microsoft.com/office/powerpoint/2010/main" val="2313901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CCB91295-1B4B-40E6-B3D4-4E5A497CDD9D}"/>
              </a:ext>
            </a:extLst>
          </p:cNvPr>
          <p:cNvSpPr/>
          <p:nvPr/>
        </p:nvSpPr>
        <p:spPr>
          <a:xfrm>
            <a:off x="5730992" y="5011947"/>
            <a:ext cx="1345721" cy="102654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Width: 7</a:t>
            </a:r>
          </a:p>
          <a:p>
            <a:pPr algn="ctr"/>
            <a:r>
              <a:rPr lang="en-SG" dirty="0"/>
              <a:t>Height: 5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20507C9-73E9-4AE1-A995-9BAC0AAA683D}"/>
              </a:ext>
            </a:extLst>
          </p:cNvPr>
          <p:cNvSpPr/>
          <p:nvPr/>
        </p:nvSpPr>
        <p:spPr>
          <a:xfrm>
            <a:off x="7076713" y="4325112"/>
            <a:ext cx="1188547" cy="1713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Width: 6</a:t>
            </a:r>
          </a:p>
          <a:p>
            <a:pPr algn="ctr"/>
            <a:r>
              <a:rPr lang="en-SG" dirty="0"/>
              <a:t>Height: 9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718CEE6-4604-41F7-A4BA-3EA7D5527000}"/>
              </a:ext>
            </a:extLst>
          </p:cNvPr>
          <p:cNvSpPr/>
          <p:nvPr/>
        </p:nvSpPr>
        <p:spPr>
          <a:xfrm>
            <a:off x="8263916" y="5202936"/>
            <a:ext cx="2012591" cy="83555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Width: 12</a:t>
            </a:r>
          </a:p>
          <a:p>
            <a:pPr algn="ctr"/>
            <a:r>
              <a:rPr lang="en-SG" dirty="0"/>
              <a:t>Height: 4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1DF041E-C7BB-4793-94D7-E6D8F2EA13F6}"/>
              </a:ext>
            </a:extLst>
          </p:cNvPr>
          <p:cNvSpPr/>
          <p:nvPr/>
        </p:nvSpPr>
        <p:spPr>
          <a:xfrm>
            <a:off x="10290678" y="4059936"/>
            <a:ext cx="841248" cy="197855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Width: 4</a:t>
            </a:r>
          </a:p>
          <a:p>
            <a:pPr algn="ctr"/>
            <a:r>
              <a:rPr lang="en-SG" dirty="0"/>
              <a:t>Height: 11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D593F7-5E50-46EC-8734-E01D489E4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Observation #2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4FA6B62-07F9-4649-9F56-C2E363D99B4E}"/>
              </a:ext>
            </a:extLst>
          </p:cNvPr>
          <p:cNvSpPr/>
          <p:nvPr/>
        </p:nvSpPr>
        <p:spPr>
          <a:xfrm>
            <a:off x="327804" y="5011947"/>
            <a:ext cx="1345721" cy="10265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Width: 7</a:t>
            </a:r>
          </a:p>
          <a:p>
            <a:pPr algn="ctr"/>
            <a:r>
              <a:rPr lang="en-SG" dirty="0"/>
              <a:t>Height: 5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88BDBE2-28CC-463C-B3D0-EF53FD0B7712}"/>
              </a:ext>
            </a:extLst>
          </p:cNvPr>
          <p:cNvSpPr/>
          <p:nvPr/>
        </p:nvSpPr>
        <p:spPr>
          <a:xfrm>
            <a:off x="1673525" y="4325112"/>
            <a:ext cx="1188547" cy="171338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Width: 6</a:t>
            </a:r>
          </a:p>
          <a:p>
            <a:pPr algn="ctr"/>
            <a:r>
              <a:rPr lang="en-SG" dirty="0"/>
              <a:t>Height: 9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86F5D2F-7DAA-4D1B-B1B7-28E5195F2167}"/>
              </a:ext>
            </a:extLst>
          </p:cNvPr>
          <p:cNvSpPr/>
          <p:nvPr/>
        </p:nvSpPr>
        <p:spPr>
          <a:xfrm>
            <a:off x="2862072" y="5202936"/>
            <a:ext cx="2012591" cy="83555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Width: 12</a:t>
            </a:r>
          </a:p>
          <a:p>
            <a:pPr algn="ctr"/>
            <a:r>
              <a:rPr lang="en-SG" dirty="0"/>
              <a:t>Height: 4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C6BEBD6-D37B-453E-ABCE-0629660C8D8D}"/>
              </a:ext>
            </a:extLst>
          </p:cNvPr>
          <p:cNvSpPr/>
          <p:nvPr/>
        </p:nvSpPr>
        <p:spPr>
          <a:xfrm>
            <a:off x="4888834" y="4059936"/>
            <a:ext cx="841248" cy="197855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Width: 4</a:t>
            </a:r>
          </a:p>
          <a:p>
            <a:pPr algn="ctr"/>
            <a:r>
              <a:rPr lang="en-SG" dirty="0"/>
              <a:t>Height: 11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8A14198-32A6-43F4-897F-6D25335FE5F4}"/>
              </a:ext>
            </a:extLst>
          </p:cNvPr>
          <p:cNvSpPr/>
          <p:nvPr/>
        </p:nvSpPr>
        <p:spPr>
          <a:xfrm>
            <a:off x="327804" y="4226943"/>
            <a:ext cx="12076981" cy="1811549"/>
          </a:xfrm>
          <a:custGeom>
            <a:avLst/>
            <a:gdLst>
              <a:gd name="connsiteX0" fmla="*/ 0 w 2596551"/>
              <a:gd name="connsiteY0" fmla="*/ 0 h 681487"/>
              <a:gd name="connsiteX1" fmla="*/ 0 w 2596551"/>
              <a:gd name="connsiteY1" fmla="*/ 681487 h 681487"/>
              <a:gd name="connsiteX2" fmla="*/ 2596551 w 2596551"/>
              <a:gd name="connsiteY2" fmla="*/ 681487 h 681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96551" h="681487">
                <a:moveTo>
                  <a:pt x="0" y="0"/>
                </a:moveTo>
                <a:lnTo>
                  <a:pt x="0" y="681487"/>
                </a:lnTo>
                <a:lnTo>
                  <a:pt x="2596551" y="681487"/>
                </a:lnTo>
              </a:path>
            </a:pathLst>
          </a:cu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A803B61-375F-4D52-AD55-0535F2D4A17A}"/>
              </a:ext>
            </a:extLst>
          </p:cNvPr>
          <p:cNvSpPr txBox="1"/>
          <p:nvPr/>
        </p:nvSpPr>
        <p:spPr>
          <a:xfrm>
            <a:off x="589333" y="6038492"/>
            <a:ext cx="822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dirty="0"/>
              <a:t>Book 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8D0597-D099-4BF4-BB34-33C49D7A6E22}"/>
              </a:ext>
            </a:extLst>
          </p:cNvPr>
          <p:cNvSpPr txBox="1"/>
          <p:nvPr/>
        </p:nvSpPr>
        <p:spPr>
          <a:xfrm>
            <a:off x="1852866" y="6038492"/>
            <a:ext cx="822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dirty="0"/>
              <a:t>Book 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F422B91-A90B-482D-9B12-36B3F75349D3}"/>
              </a:ext>
            </a:extLst>
          </p:cNvPr>
          <p:cNvSpPr txBox="1"/>
          <p:nvPr/>
        </p:nvSpPr>
        <p:spPr>
          <a:xfrm>
            <a:off x="3456531" y="6038492"/>
            <a:ext cx="822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dirty="0"/>
              <a:t>Book 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B5E286B-7406-4190-B893-4BC3B0C82EBE}"/>
              </a:ext>
            </a:extLst>
          </p:cNvPr>
          <p:cNvSpPr txBox="1"/>
          <p:nvPr/>
        </p:nvSpPr>
        <p:spPr>
          <a:xfrm>
            <a:off x="4898127" y="6038492"/>
            <a:ext cx="822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dirty="0"/>
              <a:t>Book 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1D6FB3F-62DE-4962-8D86-4592CA447A5B}"/>
              </a:ext>
            </a:extLst>
          </p:cNvPr>
          <p:cNvSpPr txBox="1"/>
          <p:nvPr/>
        </p:nvSpPr>
        <p:spPr>
          <a:xfrm>
            <a:off x="6000469" y="6038492"/>
            <a:ext cx="822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dirty="0"/>
              <a:t>Book 4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E1D60F6-C1CA-4BBA-AE5B-5A12B7A84775}"/>
              </a:ext>
            </a:extLst>
          </p:cNvPr>
          <p:cNvSpPr txBox="1"/>
          <p:nvPr/>
        </p:nvSpPr>
        <p:spPr>
          <a:xfrm>
            <a:off x="7264003" y="6038492"/>
            <a:ext cx="822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dirty="0"/>
              <a:t>Book 5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ED81151-012F-41F7-A209-FF917E16CE91}"/>
              </a:ext>
            </a:extLst>
          </p:cNvPr>
          <p:cNvSpPr txBox="1"/>
          <p:nvPr/>
        </p:nvSpPr>
        <p:spPr>
          <a:xfrm>
            <a:off x="8867668" y="6038492"/>
            <a:ext cx="822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dirty="0"/>
              <a:t>Book 6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287B719-557C-4439-AD99-462649BDB3FA}"/>
              </a:ext>
            </a:extLst>
          </p:cNvPr>
          <p:cNvSpPr txBox="1"/>
          <p:nvPr/>
        </p:nvSpPr>
        <p:spPr>
          <a:xfrm>
            <a:off x="10309264" y="6038492"/>
            <a:ext cx="822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dirty="0"/>
              <a:t>Book 7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18E7E4-CF91-4AFC-86E6-CA6ED25D8AE9}"/>
              </a:ext>
            </a:extLst>
          </p:cNvPr>
          <p:cNvSpPr txBox="1"/>
          <p:nvPr/>
        </p:nvSpPr>
        <p:spPr>
          <a:xfrm>
            <a:off x="7940195" y="919525"/>
            <a:ext cx="335694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i="1" dirty="0"/>
              <a:t>K</a:t>
            </a:r>
            <a:r>
              <a:rPr lang="en-SG" sz="2400" dirty="0"/>
              <a:t> = 50</a:t>
            </a:r>
          </a:p>
          <a:p>
            <a:r>
              <a:rPr lang="en-SG" sz="2400" i="1" dirty="0"/>
              <a:t>Best Answer = </a:t>
            </a:r>
            <a:r>
              <a:rPr lang="en-SG" sz="2400" dirty="0"/>
              <a:t>270 [0...5]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29E35E1-B3D1-4001-844C-CFD55856FD20}"/>
              </a:ext>
            </a:extLst>
          </p:cNvPr>
          <p:cNvSpPr/>
          <p:nvPr/>
        </p:nvSpPr>
        <p:spPr>
          <a:xfrm>
            <a:off x="326218" y="3410317"/>
            <a:ext cx="7937698" cy="3369166"/>
          </a:xfrm>
          <a:prstGeom prst="rect">
            <a:avLst/>
          </a:prstGeom>
          <a:noFill/>
          <a:ln w="28575">
            <a:solidFill>
              <a:schemeClr val="accent6"/>
            </a:solidFill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F4C87C4B-796F-4ECC-BE78-31CACA5EF81D}"/>
              </a:ext>
            </a:extLst>
          </p:cNvPr>
          <p:cNvGrpSpPr/>
          <p:nvPr/>
        </p:nvGrpSpPr>
        <p:grpSpPr>
          <a:xfrm>
            <a:off x="326217" y="3760270"/>
            <a:ext cx="9950289" cy="3019213"/>
            <a:chOff x="327804" y="3729655"/>
            <a:chExt cx="4755046" cy="2751191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820E2FBF-0EC0-49BF-8468-67BBB77016A9}"/>
                </a:ext>
              </a:extLst>
            </p:cNvPr>
            <p:cNvSpPr/>
            <p:nvPr/>
          </p:nvSpPr>
          <p:spPr>
            <a:xfrm>
              <a:off x="327804" y="3729655"/>
              <a:ext cx="4755046" cy="2432304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EA4D130-3AB1-4E38-869E-CE50E9F1071A}"/>
                </a:ext>
              </a:extLst>
            </p:cNvPr>
            <p:cNvSpPr txBox="1"/>
            <p:nvPr/>
          </p:nvSpPr>
          <p:spPr>
            <a:xfrm>
              <a:off x="1875158" y="6144300"/>
              <a:ext cx="1660354" cy="3365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SG" b="1" dirty="0">
                  <a:solidFill>
                    <a:srgbClr val="FF0000"/>
                  </a:solidFill>
                </a:rPr>
                <a:t>Width = 54, Area = 318, Too wide</a:t>
              </a:r>
            </a:p>
          </p:txBody>
        </p:sp>
      </p:grp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CAFA5D74-90FB-4A1B-B687-3B52423562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4023360"/>
          </a:xfrm>
        </p:spPr>
        <p:txBody>
          <a:bodyPr/>
          <a:lstStyle/>
          <a:p>
            <a:pPr algn="just"/>
            <a:r>
              <a:rPr lang="en-SG" dirty="0"/>
              <a:t>[0...6] was the last range we checked.</a:t>
            </a:r>
          </a:p>
          <a:p>
            <a:pPr algn="just"/>
            <a:r>
              <a:rPr lang="en-SG" dirty="0"/>
              <a:t>How do we find the width and area of [1...6]?</a:t>
            </a:r>
          </a:p>
        </p:txBody>
      </p:sp>
    </p:spTree>
    <p:extLst>
      <p:ext uri="{BB962C8B-B14F-4D97-AF65-F5344CB8AC3E}">
        <p14:creationId xmlns:p14="http://schemas.microsoft.com/office/powerpoint/2010/main" val="1151340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CCB91295-1B4B-40E6-B3D4-4E5A497CDD9D}"/>
              </a:ext>
            </a:extLst>
          </p:cNvPr>
          <p:cNvSpPr/>
          <p:nvPr/>
        </p:nvSpPr>
        <p:spPr>
          <a:xfrm>
            <a:off x="5730992" y="5011947"/>
            <a:ext cx="1345721" cy="102654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Width: 7</a:t>
            </a:r>
          </a:p>
          <a:p>
            <a:pPr algn="ctr"/>
            <a:r>
              <a:rPr lang="en-SG" dirty="0"/>
              <a:t>Height: 5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20507C9-73E9-4AE1-A995-9BAC0AAA683D}"/>
              </a:ext>
            </a:extLst>
          </p:cNvPr>
          <p:cNvSpPr/>
          <p:nvPr/>
        </p:nvSpPr>
        <p:spPr>
          <a:xfrm>
            <a:off x="7076713" y="4325112"/>
            <a:ext cx="1188547" cy="1713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Width: 6</a:t>
            </a:r>
          </a:p>
          <a:p>
            <a:pPr algn="ctr"/>
            <a:r>
              <a:rPr lang="en-SG" dirty="0"/>
              <a:t>Height: 9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718CEE6-4604-41F7-A4BA-3EA7D5527000}"/>
              </a:ext>
            </a:extLst>
          </p:cNvPr>
          <p:cNvSpPr/>
          <p:nvPr/>
        </p:nvSpPr>
        <p:spPr>
          <a:xfrm>
            <a:off x="8263916" y="5202936"/>
            <a:ext cx="2012591" cy="83555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Width: 12</a:t>
            </a:r>
          </a:p>
          <a:p>
            <a:pPr algn="ctr"/>
            <a:r>
              <a:rPr lang="en-SG" dirty="0"/>
              <a:t>Height: 4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1DF041E-C7BB-4793-94D7-E6D8F2EA13F6}"/>
              </a:ext>
            </a:extLst>
          </p:cNvPr>
          <p:cNvSpPr/>
          <p:nvPr/>
        </p:nvSpPr>
        <p:spPr>
          <a:xfrm>
            <a:off x="10290678" y="4059936"/>
            <a:ext cx="841248" cy="197855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Width: 4</a:t>
            </a:r>
          </a:p>
          <a:p>
            <a:pPr algn="ctr"/>
            <a:r>
              <a:rPr lang="en-SG" dirty="0"/>
              <a:t>Height: 11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D593F7-5E50-46EC-8734-E01D489E4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Observation #2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4FA6B62-07F9-4649-9F56-C2E363D99B4E}"/>
              </a:ext>
            </a:extLst>
          </p:cNvPr>
          <p:cNvSpPr/>
          <p:nvPr/>
        </p:nvSpPr>
        <p:spPr>
          <a:xfrm>
            <a:off x="327804" y="5011947"/>
            <a:ext cx="1345721" cy="10265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Width: 7</a:t>
            </a:r>
          </a:p>
          <a:p>
            <a:pPr algn="ctr"/>
            <a:r>
              <a:rPr lang="en-SG" dirty="0"/>
              <a:t>Height: 5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88BDBE2-28CC-463C-B3D0-EF53FD0B7712}"/>
              </a:ext>
            </a:extLst>
          </p:cNvPr>
          <p:cNvSpPr/>
          <p:nvPr/>
        </p:nvSpPr>
        <p:spPr>
          <a:xfrm>
            <a:off x="1673525" y="4325112"/>
            <a:ext cx="1188547" cy="171338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Width: 6</a:t>
            </a:r>
          </a:p>
          <a:p>
            <a:pPr algn="ctr"/>
            <a:r>
              <a:rPr lang="en-SG" dirty="0"/>
              <a:t>Height: 9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86F5D2F-7DAA-4D1B-B1B7-28E5195F2167}"/>
              </a:ext>
            </a:extLst>
          </p:cNvPr>
          <p:cNvSpPr/>
          <p:nvPr/>
        </p:nvSpPr>
        <p:spPr>
          <a:xfrm>
            <a:off x="2862072" y="5202936"/>
            <a:ext cx="2012591" cy="83555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Width: 12</a:t>
            </a:r>
          </a:p>
          <a:p>
            <a:pPr algn="ctr"/>
            <a:r>
              <a:rPr lang="en-SG" dirty="0"/>
              <a:t>Height: 4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C6BEBD6-D37B-453E-ABCE-0629660C8D8D}"/>
              </a:ext>
            </a:extLst>
          </p:cNvPr>
          <p:cNvSpPr/>
          <p:nvPr/>
        </p:nvSpPr>
        <p:spPr>
          <a:xfrm>
            <a:off x="4888834" y="4059936"/>
            <a:ext cx="841248" cy="197855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Width: 4</a:t>
            </a:r>
          </a:p>
          <a:p>
            <a:pPr algn="ctr"/>
            <a:r>
              <a:rPr lang="en-SG" dirty="0"/>
              <a:t>Height: 11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8A14198-32A6-43F4-897F-6D25335FE5F4}"/>
              </a:ext>
            </a:extLst>
          </p:cNvPr>
          <p:cNvSpPr/>
          <p:nvPr/>
        </p:nvSpPr>
        <p:spPr>
          <a:xfrm>
            <a:off x="327804" y="4226943"/>
            <a:ext cx="12076981" cy="1811549"/>
          </a:xfrm>
          <a:custGeom>
            <a:avLst/>
            <a:gdLst>
              <a:gd name="connsiteX0" fmla="*/ 0 w 2596551"/>
              <a:gd name="connsiteY0" fmla="*/ 0 h 681487"/>
              <a:gd name="connsiteX1" fmla="*/ 0 w 2596551"/>
              <a:gd name="connsiteY1" fmla="*/ 681487 h 681487"/>
              <a:gd name="connsiteX2" fmla="*/ 2596551 w 2596551"/>
              <a:gd name="connsiteY2" fmla="*/ 681487 h 681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96551" h="681487">
                <a:moveTo>
                  <a:pt x="0" y="0"/>
                </a:moveTo>
                <a:lnTo>
                  <a:pt x="0" y="681487"/>
                </a:lnTo>
                <a:lnTo>
                  <a:pt x="2596551" y="681487"/>
                </a:lnTo>
              </a:path>
            </a:pathLst>
          </a:cu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A803B61-375F-4D52-AD55-0535F2D4A17A}"/>
              </a:ext>
            </a:extLst>
          </p:cNvPr>
          <p:cNvSpPr txBox="1"/>
          <p:nvPr/>
        </p:nvSpPr>
        <p:spPr>
          <a:xfrm>
            <a:off x="589333" y="6038492"/>
            <a:ext cx="822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dirty="0"/>
              <a:t>Book 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8D0597-D099-4BF4-BB34-33C49D7A6E22}"/>
              </a:ext>
            </a:extLst>
          </p:cNvPr>
          <p:cNvSpPr txBox="1"/>
          <p:nvPr/>
        </p:nvSpPr>
        <p:spPr>
          <a:xfrm>
            <a:off x="1852866" y="6038492"/>
            <a:ext cx="822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dirty="0"/>
              <a:t>Book 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F422B91-A90B-482D-9B12-36B3F75349D3}"/>
              </a:ext>
            </a:extLst>
          </p:cNvPr>
          <p:cNvSpPr txBox="1"/>
          <p:nvPr/>
        </p:nvSpPr>
        <p:spPr>
          <a:xfrm>
            <a:off x="3456531" y="6038492"/>
            <a:ext cx="822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dirty="0"/>
              <a:t>Book 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B5E286B-7406-4190-B893-4BC3B0C82EBE}"/>
              </a:ext>
            </a:extLst>
          </p:cNvPr>
          <p:cNvSpPr txBox="1"/>
          <p:nvPr/>
        </p:nvSpPr>
        <p:spPr>
          <a:xfrm>
            <a:off x="4898127" y="6038492"/>
            <a:ext cx="822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dirty="0"/>
              <a:t>Book 3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53075E1-7A6A-49BD-AE3D-CFD04DB1BB3D}"/>
              </a:ext>
            </a:extLst>
          </p:cNvPr>
          <p:cNvGrpSpPr/>
          <p:nvPr/>
        </p:nvGrpSpPr>
        <p:grpSpPr>
          <a:xfrm>
            <a:off x="1665576" y="3760270"/>
            <a:ext cx="8610931" cy="3019213"/>
            <a:chOff x="327804" y="3729655"/>
            <a:chExt cx="4755046" cy="2751191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AD1DE4C-228C-46AF-B0BD-EC1A1434C467}"/>
                </a:ext>
              </a:extLst>
            </p:cNvPr>
            <p:cNvSpPr/>
            <p:nvPr/>
          </p:nvSpPr>
          <p:spPr>
            <a:xfrm>
              <a:off x="327804" y="3729655"/>
              <a:ext cx="4755046" cy="2432304"/>
            </a:xfrm>
            <a:prstGeom prst="rect">
              <a:avLst/>
            </a:prstGeom>
            <a:solidFill>
              <a:schemeClr val="accent1">
                <a:alpha val="2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ED1C989-A229-4B18-B9C1-0E3D9D178C09}"/>
                </a:ext>
              </a:extLst>
            </p:cNvPr>
            <p:cNvSpPr txBox="1"/>
            <p:nvPr/>
          </p:nvSpPr>
          <p:spPr>
            <a:xfrm>
              <a:off x="2020416" y="6144300"/>
              <a:ext cx="1369822" cy="3365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SG" b="1" dirty="0"/>
                <a:t>Width = 47, Area = 283</a:t>
              </a: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A1D6FB3F-62DE-4962-8D86-4592CA447A5B}"/>
              </a:ext>
            </a:extLst>
          </p:cNvPr>
          <p:cNvSpPr txBox="1"/>
          <p:nvPr/>
        </p:nvSpPr>
        <p:spPr>
          <a:xfrm>
            <a:off x="6000469" y="6038492"/>
            <a:ext cx="822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dirty="0"/>
              <a:t>Book 4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E1D60F6-C1CA-4BBA-AE5B-5A12B7A84775}"/>
              </a:ext>
            </a:extLst>
          </p:cNvPr>
          <p:cNvSpPr txBox="1"/>
          <p:nvPr/>
        </p:nvSpPr>
        <p:spPr>
          <a:xfrm>
            <a:off x="7264003" y="6038492"/>
            <a:ext cx="822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dirty="0"/>
              <a:t>Book 5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ED81151-012F-41F7-A209-FF917E16CE91}"/>
              </a:ext>
            </a:extLst>
          </p:cNvPr>
          <p:cNvSpPr txBox="1"/>
          <p:nvPr/>
        </p:nvSpPr>
        <p:spPr>
          <a:xfrm>
            <a:off x="8867668" y="6038492"/>
            <a:ext cx="822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dirty="0"/>
              <a:t>Book 6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287B719-557C-4439-AD99-462649BDB3FA}"/>
              </a:ext>
            </a:extLst>
          </p:cNvPr>
          <p:cNvSpPr txBox="1"/>
          <p:nvPr/>
        </p:nvSpPr>
        <p:spPr>
          <a:xfrm>
            <a:off x="10309264" y="6038492"/>
            <a:ext cx="822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dirty="0"/>
              <a:t>Book 7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18E7E4-CF91-4AFC-86E6-CA6ED25D8AE9}"/>
              </a:ext>
            </a:extLst>
          </p:cNvPr>
          <p:cNvSpPr txBox="1"/>
          <p:nvPr/>
        </p:nvSpPr>
        <p:spPr>
          <a:xfrm>
            <a:off x="7940195" y="919525"/>
            <a:ext cx="32719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i="1" dirty="0"/>
              <a:t>K</a:t>
            </a:r>
            <a:r>
              <a:rPr lang="en-SG" sz="2400" dirty="0"/>
              <a:t> = 50</a:t>
            </a:r>
          </a:p>
          <a:p>
            <a:r>
              <a:rPr lang="en-SG" sz="2400" i="1" dirty="0"/>
              <a:t>Best Answer = </a:t>
            </a:r>
            <a:r>
              <a:rPr lang="en-SG" sz="2400" dirty="0"/>
              <a:t>283 [1...6]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29E35E1-B3D1-4001-844C-CFD55856FD20}"/>
              </a:ext>
            </a:extLst>
          </p:cNvPr>
          <p:cNvSpPr/>
          <p:nvPr/>
        </p:nvSpPr>
        <p:spPr>
          <a:xfrm>
            <a:off x="1651405" y="3410317"/>
            <a:ext cx="8616470" cy="3369166"/>
          </a:xfrm>
          <a:prstGeom prst="rect">
            <a:avLst/>
          </a:prstGeom>
          <a:noFill/>
          <a:ln w="28575">
            <a:solidFill>
              <a:schemeClr val="accent6"/>
            </a:solidFill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4C86B413-DB36-4AA4-914B-407D0EEDF4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4023360"/>
          </a:xfrm>
        </p:spPr>
        <p:txBody>
          <a:bodyPr/>
          <a:lstStyle/>
          <a:p>
            <a:pPr algn="just"/>
            <a:r>
              <a:rPr lang="en-SG" dirty="0"/>
              <a:t>Simply remove Book 0 from your range!</a:t>
            </a:r>
          </a:p>
          <a:p>
            <a:pPr algn="just"/>
            <a:r>
              <a:rPr lang="en-SG" dirty="0"/>
              <a:t>Width = 54 - 7 = 47, Area = 318 - 35 = 283</a:t>
            </a:r>
          </a:p>
        </p:txBody>
      </p:sp>
    </p:spTree>
    <p:extLst>
      <p:ext uri="{BB962C8B-B14F-4D97-AF65-F5344CB8AC3E}">
        <p14:creationId xmlns:p14="http://schemas.microsoft.com/office/powerpoint/2010/main" val="854952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CCB91295-1B4B-40E6-B3D4-4E5A497CDD9D}"/>
              </a:ext>
            </a:extLst>
          </p:cNvPr>
          <p:cNvSpPr/>
          <p:nvPr/>
        </p:nvSpPr>
        <p:spPr>
          <a:xfrm>
            <a:off x="5730992" y="5011947"/>
            <a:ext cx="1345721" cy="102654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Width: 7</a:t>
            </a:r>
          </a:p>
          <a:p>
            <a:pPr algn="ctr"/>
            <a:r>
              <a:rPr lang="en-SG" dirty="0"/>
              <a:t>Height: 5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20507C9-73E9-4AE1-A995-9BAC0AAA683D}"/>
              </a:ext>
            </a:extLst>
          </p:cNvPr>
          <p:cNvSpPr/>
          <p:nvPr/>
        </p:nvSpPr>
        <p:spPr>
          <a:xfrm>
            <a:off x="7076713" y="4325112"/>
            <a:ext cx="1188547" cy="1713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Width: 6</a:t>
            </a:r>
          </a:p>
          <a:p>
            <a:pPr algn="ctr"/>
            <a:r>
              <a:rPr lang="en-SG" dirty="0"/>
              <a:t>Height: 9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718CEE6-4604-41F7-A4BA-3EA7D5527000}"/>
              </a:ext>
            </a:extLst>
          </p:cNvPr>
          <p:cNvSpPr/>
          <p:nvPr/>
        </p:nvSpPr>
        <p:spPr>
          <a:xfrm>
            <a:off x="8263916" y="5202936"/>
            <a:ext cx="2012591" cy="83555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Width: 12</a:t>
            </a:r>
          </a:p>
          <a:p>
            <a:pPr algn="ctr"/>
            <a:r>
              <a:rPr lang="en-SG" dirty="0"/>
              <a:t>Height: 4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1DF041E-C7BB-4793-94D7-E6D8F2EA13F6}"/>
              </a:ext>
            </a:extLst>
          </p:cNvPr>
          <p:cNvSpPr/>
          <p:nvPr/>
        </p:nvSpPr>
        <p:spPr>
          <a:xfrm>
            <a:off x="10290678" y="4059936"/>
            <a:ext cx="841248" cy="197855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Width: 4</a:t>
            </a:r>
          </a:p>
          <a:p>
            <a:pPr algn="ctr"/>
            <a:r>
              <a:rPr lang="en-SG" dirty="0"/>
              <a:t>Height: 11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D593F7-5E50-46EC-8734-E01D489E4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Algorithm #3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4FA6B62-07F9-4649-9F56-C2E363D99B4E}"/>
              </a:ext>
            </a:extLst>
          </p:cNvPr>
          <p:cNvSpPr/>
          <p:nvPr/>
        </p:nvSpPr>
        <p:spPr>
          <a:xfrm>
            <a:off x="327804" y="5011947"/>
            <a:ext cx="1345721" cy="10265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Width: 7</a:t>
            </a:r>
          </a:p>
          <a:p>
            <a:pPr algn="ctr"/>
            <a:r>
              <a:rPr lang="en-SG" dirty="0"/>
              <a:t>Height: 5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88BDBE2-28CC-463C-B3D0-EF53FD0B7712}"/>
              </a:ext>
            </a:extLst>
          </p:cNvPr>
          <p:cNvSpPr/>
          <p:nvPr/>
        </p:nvSpPr>
        <p:spPr>
          <a:xfrm>
            <a:off x="1673525" y="4325112"/>
            <a:ext cx="1188547" cy="171338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Width: 6</a:t>
            </a:r>
          </a:p>
          <a:p>
            <a:pPr algn="ctr"/>
            <a:r>
              <a:rPr lang="en-SG" dirty="0"/>
              <a:t>Height: 9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86F5D2F-7DAA-4D1B-B1B7-28E5195F2167}"/>
              </a:ext>
            </a:extLst>
          </p:cNvPr>
          <p:cNvSpPr/>
          <p:nvPr/>
        </p:nvSpPr>
        <p:spPr>
          <a:xfrm>
            <a:off x="2862072" y="5202936"/>
            <a:ext cx="2012591" cy="83555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Width: 12</a:t>
            </a:r>
          </a:p>
          <a:p>
            <a:pPr algn="ctr"/>
            <a:r>
              <a:rPr lang="en-SG" dirty="0"/>
              <a:t>Height: 4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C6BEBD6-D37B-453E-ABCE-0629660C8D8D}"/>
              </a:ext>
            </a:extLst>
          </p:cNvPr>
          <p:cNvSpPr/>
          <p:nvPr/>
        </p:nvSpPr>
        <p:spPr>
          <a:xfrm>
            <a:off x="4888834" y="4059936"/>
            <a:ext cx="841248" cy="197855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Width: 4</a:t>
            </a:r>
          </a:p>
          <a:p>
            <a:pPr algn="ctr"/>
            <a:r>
              <a:rPr lang="en-SG" dirty="0"/>
              <a:t>Height: 11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8A14198-32A6-43F4-897F-6D25335FE5F4}"/>
              </a:ext>
            </a:extLst>
          </p:cNvPr>
          <p:cNvSpPr/>
          <p:nvPr/>
        </p:nvSpPr>
        <p:spPr>
          <a:xfrm>
            <a:off x="327804" y="4226943"/>
            <a:ext cx="12076981" cy="1811549"/>
          </a:xfrm>
          <a:custGeom>
            <a:avLst/>
            <a:gdLst>
              <a:gd name="connsiteX0" fmla="*/ 0 w 2596551"/>
              <a:gd name="connsiteY0" fmla="*/ 0 h 681487"/>
              <a:gd name="connsiteX1" fmla="*/ 0 w 2596551"/>
              <a:gd name="connsiteY1" fmla="*/ 681487 h 681487"/>
              <a:gd name="connsiteX2" fmla="*/ 2596551 w 2596551"/>
              <a:gd name="connsiteY2" fmla="*/ 681487 h 681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96551" h="681487">
                <a:moveTo>
                  <a:pt x="0" y="0"/>
                </a:moveTo>
                <a:lnTo>
                  <a:pt x="0" y="681487"/>
                </a:lnTo>
                <a:lnTo>
                  <a:pt x="2596551" y="681487"/>
                </a:lnTo>
              </a:path>
            </a:pathLst>
          </a:cu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A803B61-375F-4D52-AD55-0535F2D4A17A}"/>
              </a:ext>
            </a:extLst>
          </p:cNvPr>
          <p:cNvSpPr txBox="1"/>
          <p:nvPr/>
        </p:nvSpPr>
        <p:spPr>
          <a:xfrm>
            <a:off x="589333" y="6038492"/>
            <a:ext cx="822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dirty="0"/>
              <a:t>Book 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8D0597-D099-4BF4-BB34-33C49D7A6E22}"/>
              </a:ext>
            </a:extLst>
          </p:cNvPr>
          <p:cNvSpPr txBox="1"/>
          <p:nvPr/>
        </p:nvSpPr>
        <p:spPr>
          <a:xfrm>
            <a:off x="1852866" y="6038492"/>
            <a:ext cx="822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dirty="0"/>
              <a:t>Book 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F422B91-A90B-482D-9B12-36B3F75349D3}"/>
              </a:ext>
            </a:extLst>
          </p:cNvPr>
          <p:cNvSpPr txBox="1"/>
          <p:nvPr/>
        </p:nvSpPr>
        <p:spPr>
          <a:xfrm>
            <a:off x="3456531" y="6038492"/>
            <a:ext cx="822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dirty="0"/>
              <a:t>Book 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B5E286B-7406-4190-B893-4BC3B0C82EBE}"/>
              </a:ext>
            </a:extLst>
          </p:cNvPr>
          <p:cNvSpPr txBox="1"/>
          <p:nvPr/>
        </p:nvSpPr>
        <p:spPr>
          <a:xfrm>
            <a:off x="4898127" y="6038492"/>
            <a:ext cx="822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dirty="0"/>
              <a:t>Book 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1D6FB3F-62DE-4962-8D86-4592CA447A5B}"/>
              </a:ext>
            </a:extLst>
          </p:cNvPr>
          <p:cNvSpPr txBox="1"/>
          <p:nvPr/>
        </p:nvSpPr>
        <p:spPr>
          <a:xfrm>
            <a:off x="6000469" y="6038492"/>
            <a:ext cx="822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dirty="0"/>
              <a:t>Book 4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E1D60F6-C1CA-4BBA-AE5B-5A12B7A84775}"/>
              </a:ext>
            </a:extLst>
          </p:cNvPr>
          <p:cNvSpPr txBox="1"/>
          <p:nvPr/>
        </p:nvSpPr>
        <p:spPr>
          <a:xfrm>
            <a:off x="7264003" y="6038492"/>
            <a:ext cx="822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dirty="0"/>
              <a:t>Book 5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ED81151-012F-41F7-A209-FF917E16CE91}"/>
              </a:ext>
            </a:extLst>
          </p:cNvPr>
          <p:cNvSpPr txBox="1"/>
          <p:nvPr/>
        </p:nvSpPr>
        <p:spPr>
          <a:xfrm>
            <a:off x="8867668" y="6038492"/>
            <a:ext cx="822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dirty="0"/>
              <a:t>Book 6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287B719-557C-4439-AD99-462649BDB3FA}"/>
              </a:ext>
            </a:extLst>
          </p:cNvPr>
          <p:cNvSpPr txBox="1"/>
          <p:nvPr/>
        </p:nvSpPr>
        <p:spPr>
          <a:xfrm>
            <a:off x="10309264" y="6038492"/>
            <a:ext cx="822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dirty="0"/>
              <a:t>Book 7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18E7E4-CF91-4AFC-86E6-CA6ED25D8AE9}"/>
              </a:ext>
            </a:extLst>
          </p:cNvPr>
          <p:cNvSpPr txBox="1"/>
          <p:nvPr/>
        </p:nvSpPr>
        <p:spPr>
          <a:xfrm>
            <a:off x="7940195" y="919525"/>
            <a:ext cx="32719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i="1" dirty="0"/>
              <a:t>K</a:t>
            </a:r>
            <a:r>
              <a:rPr lang="en-SG" sz="2400" dirty="0"/>
              <a:t> = 50</a:t>
            </a:r>
          </a:p>
          <a:p>
            <a:r>
              <a:rPr lang="en-SG" sz="2400" i="1" dirty="0"/>
              <a:t>Best Answer = </a:t>
            </a:r>
            <a:r>
              <a:rPr lang="en-SG" sz="2400" dirty="0"/>
              <a:t>216 [0...4]</a:t>
            </a: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4C86B413-DB36-4AA4-914B-407D0EEDF4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4023360"/>
          </a:xfrm>
        </p:spPr>
        <p:txBody>
          <a:bodyPr/>
          <a:lstStyle/>
          <a:p>
            <a:pPr algn="just"/>
            <a:r>
              <a:rPr lang="en-SG" dirty="0"/>
              <a:t>Have two iterators, representing the </a:t>
            </a:r>
            <a:r>
              <a:rPr lang="en-SG" u="sng" dirty="0"/>
              <a:t>start</a:t>
            </a:r>
            <a:r>
              <a:rPr lang="en-SG" dirty="0"/>
              <a:t> and </a:t>
            </a:r>
            <a:r>
              <a:rPr lang="en-SG" u="sng" dirty="0"/>
              <a:t>end</a:t>
            </a:r>
            <a:r>
              <a:rPr lang="en-SG" dirty="0"/>
              <a:t> of the search range respectively.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459EA68-9254-4636-8867-1F450957DFB8}"/>
              </a:ext>
            </a:extLst>
          </p:cNvPr>
          <p:cNvGrpSpPr/>
          <p:nvPr/>
        </p:nvGrpSpPr>
        <p:grpSpPr>
          <a:xfrm>
            <a:off x="223015" y="3320851"/>
            <a:ext cx="732636" cy="2819537"/>
            <a:chOff x="223015" y="3320851"/>
            <a:chExt cx="732636" cy="281953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D00A9E0C-B6D4-407D-8D1A-EEB1F669FE24}"/>
                </a:ext>
              </a:extLst>
            </p:cNvPr>
            <p:cNvSpPr txBox="1"/>
            <p:nvPr/>
          </p:nvSpPr>
          <p:spPr>
            <a:xfrm>
              <a:off x="223015" y="3320851"/>
              <a:ext cx="73263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2400" dirty="0"/>
                <a:t>start</a:t>
              </a: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3841BC51-DB3D-468C-85E6-1400FEBADAB8}"/>
                </a:ext>
              </a:extLst>
            </p:cNvPr>
            <p:cNvGrpSpPr/>
            <p:nvPr/>
          </p:nvGrpSpPr>
          <p:grpSpPr>
            <a:xfrm>
              <a:off x="311467" y="3772092"/>
              <a:ext cx="285413" cy="2368296"/>
              <a:chOff x="3582383" y="2959292"/>
              <a:chExt cx="285413" cy="2368296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6F9DD5E6-DC82-4A3D-A0A3-693C50B260E5}"/>
                  </a:ext>
                </a:extLst>
              </p:cNvPr>
              <p:cNvSpPr/>
              <p:nvPr/>
            </p:nvSpPr>
            <p:spPr>
              <a:xfrm>
                <a:off x="3582383" y="2959292"/>
                <a:ext cx="126153" cy="2368296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796CF1A7-071A-4586-B720-BFBC3C754F2C}"/>
                  </a:ext>
                </a:extLst>
              </p:cNvPr>
              <p:cNvSpPr/>
              <p:nvPr/>
            </p:nvSpPr>
            <p:spPr>
              <a:xfrm>
                <a:off x="3582383" y="2959292"/>
                <a:ext cx="285413" cy="158558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45505787-5704-432D-97E8-C072D43CB51F}"/>
                  </a:ext>
                </a:extLst>
              </p:cNvPr>
              <p:cNvSpPr/>
              <p:nvPr/>
            </p:nvSpPr>
            <p:spPr>
              <a:xfrm>
                <a:off x="3582383" y="5169030"/>
                <a:ext cx="285413" cy="158558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8369D38B-A7F3-436A-85CA-079DF0A383F5}"/>
              </a:ext>
            </a:extLst>
          </p:cNvPr>
          <p:cNvGrpSpPr/>
          <p:nvPr/>
        </p:nvGrpSpPr>
        <p:grpSpPr>
          <a:xfrm>
            <a:off x="6578518" y="3296715"/>
            <a:ext cx="643125" cy="2819537"/>
            <a:chOff x="71302" y="3320851"/>
            <a:chExt cx="643125" cy="2819537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92B9217-F27A-484C-B0A4-369F10EC2A90}"/>
                </a:ext>
              </a:extLst>
            </p:cNvPr>
            <p:cNvSpPr txBox="1"/>
            <p:nvPr/>
          </p:nvSpPr>
          <p:spPr>
            <a:xfrm>
              <a:off x="71302" y="3320851"/>
              <a:ext cx="64312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SG" sz="2400" dirty="0"/>
                <a:t>end</a:t>
              </a:r>
            </a:p>
          </p:txBody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4DEDAD1A-FF0B-4F40-89FC-CF85BD7604B6}"/>
                </a:ext>
              </a:extLst>
            </p:cNvPr>
            <p:cNvGrpSpPr/>
            <p:nvPr/>
          </p:nvGrpSpPr>
          <p:grpSpPr>
            <a:xfrm>
              <a:off x="311467" y="3772092"/>
              <a:ext cx="286241" cy="2368296"/>
              <a:chOff x="3582383" y="2959292"/>
              <a:chExt cx="286241" cy="2368296"/>
            </a:xfrm>
          </p:grpSpPr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88B36A33-BAC3-439B-952F-5648EFB286B9}"/>
                  </a:ext>
                </a:extLst>
              </p:cNvPr>
              <p:cNvSpPr/>
              <p:nvPr/>
            </p:nvSpPr>
            <p:spPr>
              <a:xfrm>
                <a:off x="3742471" y="2959292"/>
                <a:ext cx="126153" cy="2368296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465E88AE-D302-4DE8-87A5-D763D9AC7257}"/>
                  </a:ext>
                </a:extLst>
              </p:cNvPr>
              <p:cNvSpPr/>
              <p:nvPr/>
            </p:nvSpPr>
            <p:spPr>
              <a:xfrm>
                <a:off x="3582383" y="2959292"/>
                <a:ext cx="285413" cy="158558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0C98A9AE-09E5-450A-9447-C3077C82B8A0}"/>
                  </a:ext>
                </a:extLst>
              </p:cNvPr>
              <p:cNvSpPr/>
              <p:nvPr/>
            </p:nvSpPr>
            <p:spPr>
              <a:xfrm>
                <a:off x="3582383" y="5169030"/>
                <a:ext cx="285413" cy="158558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9929A0F5-6E97-44AE-9CF7-64EA93FFA14F}"/>
              </a:ext>
            </a:extLst>
          </p:cNvPr>
          <p:cNvSpPr txBox="1"/>
          <p:nvPr/>
        </p:nvSpPr>
        <p:spPr>
          <a:xfrm>
            <a:off x="2627554" y="3469020"/>
            <a:ext cx="2480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b="1" dirty="0"/>
              <a:t>Width = 36, Area = 216</a:t>
            </a:r>
          </a:p>
        </p:txBody>
      </p:sp>
    </p:spTree>
    <p:extLst>
      <p:ext uri="{BB962C8B-B14F-4D97-AF65-F5344CB8AC3E}">
        <p14:creationId xmlns:p14="http://schemas.microsoft.com/office/powerpoint/2010/main" val="1208181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CCB91295-1B4B-40E6-B3D4-4E5A497CDD9D}"/>
              </a:ext>
            </a:extLst>
          </p:cNvPr>
          <p:cNvSpPr/>
          <p:nvPr/>
        </p:nvSpPr>
        <p:spPr>
          <a:xfrm>
            <a:off x="5730992" y="5011947"/>
            <a:ext cx="1345721" cy="102654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Width: 7</a:t>
            </a:r>
          </a:p>
          <a:p>
            <a:pPr algn="ctr"/>
            <a:r>
              <a:rPr lang="en-SG" dirty="0"/>
              <a:t>Height: 5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20507C9-73E9-4AE1-A995-9BAC0AAA683D}"/>
              </a:ext>
            </a:extLst>
          </p:cNvPr>
          <p:cNvSpPr/>
          <p:nvPr/>
        </p:nvSpPr>
        <p:spPr>
          <a:xfrm>
            <a:off x="7076713" y="4325112"/>
            <a:ext cx="1188547" cy="1713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Width: 6</a:t>
            </a:r>
          </a:p>
          <a:p>
            <a:pPr algn="ctr"/>
            <a:r>
              <a:rPr lang="en-SG" dirty="0"/>
              <a:t>Height: 9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718CEE6-4604-41F7-A4BA-3EA7D5527000}"/>
              </a:ext>
            </a:extLst>
          </p:cNvPr>
          <p:cNvSpPr/>
          <p:nvPr/>
        </p:nvSpPr>
        <p:spPr>
          <a:xfrm>
            <a:off x="8263916" y="5202936"/>
            <a:ext cx="2012591" cy="83555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Width: 12</a:t>
            </a:r>
          </a:p>
          <a:p>
            <a:pPr algn="ctr"/>
            <a:r>
              <a:rPr lang="en-SG" dirty="0"/>
              <a:t>Height: 4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1DF041E-C7BB-4793-94D7-E6D8F2EA13F6}"/>
              </a:ext>
            </a:extLst>
          </p:cNvPr>
          <p:cNvSpPr/>
          <p:nvPr/>
        </p:nvSpPr>
        <p:spPr>
          <a:xfrm>
            <a:off x="10290678" y="4059936"/>
            <a:ext cx="841248" cy="197855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Width: 4</a:t>
            </a:r>
          </a:p>
          <a:p>
            <a:pPr algn="ctr"/>
            <a:r>
              <a:rPr lang="en-SG" dirty="0"/>
              <a:t>Height: 11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D593F7-5E50-46EC-8734-E01D489E4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Algorithm #3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4FA6B62-07F9-4649-9F56-C2E363D99B4E}"/>
              </a:ext>
            </a:extLst>
          </p:cNvPr>
          <p:cNvSpPr/>
          <p:nvPr/>
        </p:nvSpPr>
        <p:spPr>
          <a:xfrm>
            <a:off x="327804" y="5011947"/>
            <a:ext cx="1345721" cy="10265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Width: 7</a:t>
            </a:r>
          </a:p>
          <a:p>
            <a:pPr algn="ctr"/>
            <a:r>
              <a:rPr lang="en-SG" dirty="0"/>
              <a:t>Height: 5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88BDBE2-28CC-463C-B3D0-EF53FD0B7712}"/>
              </a:ext>
            </a:extLst>
          </p:cNvPr>
          <p:cNvSpPr/>
          <p:nvPr/>
        </p:nvSpPr>
        <p:spPr>
          <a:xfrm>
            <a:off x="1673525" y="4325112"/>
            <a:ext cx="1188547" cy="171338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Width: 6</a:t>
            </a:r>
          </a:p>
          <a:p>
            <a:pPr algn="ctr"/>
            <a:r>
              <a:rPr lang="en-SG" dirty="0"/>
              <a:t>Height: 9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86F5D2F-7DAA-4D1B-B1B7-28E5195F2167}"/>
              </a:ext>
            </a:extLst>
          </p:cNvPr>
          <p:cNvSpPr/>
          <p:nvPr/>
        </p:nvSpPr>
        <p:spPr>
          <a:xfrm>
            <a:off x="2862072" y="5202936"/>
            <a:ext cx="2012591" cy="83555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Width: 12</a:t>
            </a:r>
          </a:p>
          <a:p>
            <a:pPr algn="ctr"/>
            <a:r>
              <a:rPr lang="en-SG" dirty="0"/>
              <a:t>Height: 4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C6BEBD6-D37B-453E-ABCE-0629660C8D8D}"/>
              </a:ext>
            </a:extLst>
          </p:cNvPr>
          <p:cNvSpPr/>
          <p:nvPr/>
        </p:nvSpPr>
        <p:spPr>
          <a:xfrm>
            <a:off x="4888834" y="4059936"/>
            <a:ext cx="841248" cy="197855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Width: 4</a:t>
            </a:r>
          </a:p>
          <a:p>
            <a:pPr algn="ctr"/>
            <a:r>
              <a:rPr lang="en-SG" dirty="0"/>
              <a:t>Height: 11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8A14198-32A6-43F4-897F-6D25335FE5F4}"/>
              </a:ext>
            </a:extLst>
          </p:cNvPr>
          <p:cNvSpPr/>
          <p:nvPr/>
        </p:nvSpPr>
        <p:spPr>
          <a:xfrm>
            <a:off x="327804" y="4226943"/>
            <a:ext cx="12076981" cy="1811549"/>
          </a:xfrm>
          <a:custGeom>
            <a:avLst/>
            <a:gdLst>
              <a:gd name="connsiteX0" fmla="*/ 0 w 2596551"/>
              <a:gd name="connsiteY0" fmla="*/ 0 h 681487"/>
              <a:gd name="connsiteX1" fmla="*/ 0 w 2596551"/>
              <a:gd name="connsiteY1" fmla="*/ 681487 h 681487"/>
              <a:gd name="connsiteX2" fmla="*/ 2596551 w 2596551"/>
              <a:gd name="connsiteY2" fmla="*/ 681487 h 681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96551" h="681487">
                <a:moveTo>
                  <a:pt x="0" y="0"/>
                </a:moveTo>
                <a:lnTo>
                  <a:pt x="0" y="681487"/>
                </a:lnTo>
                <a:lnTo>
                  <a:pt x="2596551" y="681487"/>
                </a:lnTo>
              </a:path>
            </a:pathLst>
          </a:cu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A803B61-375F-4D52-AD55-0535F2D4A17A}"/>
              </a:ext>
            </a:extLst>
          </p:cNvPr>
          <p:cNvSpPr txBox="1"/>
          <p:nvPr/>
        </p:nvSpPr>
        <p:spPr>
          <a:xfrm>
            <a:off x="589333" y="6038492"/>
            <a:ext cx="822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dirty="0"/>
              <a:t>Book 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8D0597-D099-4BF4-BB34-33C49D7A6E22}"/>
              </a:ext>
            </a:extLst>
          </p:cNvPr>
          <p:cNvSpPr txBox="1"/>
          <p:nvPr/>
        </p:nvSpPr>
        <p:spPr>
          <a:xfrm>
            <a:off x="1852866" y="6038492"/>
            <a:ext cx="822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dirty="0"/>
              <a:t>Book 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F422B91-A90B-482D-9B12-36B3F75349D3}"/>
              </a:ext>
            </a:extLst>
          </p:cNvPr>
          <p:cNvSpPr txBox="1"/>
          <p:nvPr/>
        </p:nvSpPr>
        <p:spPr>
          <a:xfrm>
            <a:off x="3456531" y="6038492"/>
            <a:ext cx="822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dirty="0"/>
              <a:t>Book 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B5E286B-7406-4190-B893-4BC3B0C82EBE}"/>
              </a:ext>
            </a:extLst>
          </p:cNvPr>
          <p:cNvSpPr txBox="1"/>
          <p:nvPr/>
        </p:nvSpPr>
        <p:spPr>
          <a:xfrm>
            <a:off x="4898127" y="6038492"/>
            <a:ext cx="822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dirty="0"/>
              <a:t>Book 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1D6FB3F-62DE-4962-8D86-4592CA447A5B}"/>
              </a:ext>
            </a:extLst>
          </p:cNvPr>
          <p:cNvSpPr txBox="1"/>
          <p:nvPr/>
        </p:nvSpPr>
        <p:spPr>
          <a:xfrm>
            <a:off x="6000469" y="6038492"/>
            <a:ext cx="822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dirty="0"/>
              <a:t>Book 4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E1D60F6-C1CA-4BBA-AE5B-5A12B7A84775}"/>
              </a:ext>
            </a:extLst>
          </p:cNvPr>
          <p:cNvSpPr txBox="1"/>
          <p:nvPr/>
        </p:nvSpPr>
        <p:spPr>
          <a:xfrm>
            <a:off x="7264003" y="6038492"/>
            <a:ext cx="822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dirty="0"/>
              <a:t>Book 5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ED81151-012F-41F7-A209-FF917E16CE91}"/>
              </a:ext>
            </a:extLst>
          </p:cNvPr>
          <p:cNvSpPr txBox="1"/>
          <p:nvPr/>
        </p:nvSpPr>
        <p:spPr>
          <a:xfrm>
            <a:off x="8867668" y="6038492"/>
            <a:ext cx="822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dirty="0"/>
              <a:t>Book 6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287B719-557C-4439-AD99-462649BDB3FA}"/>
              </a:ext>
            </a:extLst>
          </p:cNvPr>
          <p:cNvSpPr txBox="1"/>
          <p:nvPr/>
        </p:nvSpPr>
        <p:spPr>
          <a:xfrm>
            <a:off x="10309264" y="6038492"/>
            <a:ext cx="822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dirty="0"/>
              <a:t>Book 7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18E7E4-CF91-4AFC-86E6-CA6ED25D8AE9}"/>
              </a:ext>
            </a:extLst>
          </p:cNvPr>
          <p:cNvSpPr txBox="1"/>
          <p:nvPr/>
        </p:nvSpPr>
        <p:spPr>
          <a:xfrm>
            <a:off x="7940195" y="919525"/>
            <a:ext cx="32719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i="1" dirty="0"/>
              <a:t>K</a:t>
            </a:r>
            <a:r>
              <a:rPr lang="en-SG" sz="2400" dirty="0"/>
              <a:t> = 50</a:t>
            </a:r>
          </a:p>
          <a:p>
            <a:r>
              <a:rPr lang="en-SG" sz="2400" i="1" dirty="0"/>
              <a:t>Best Answer = </a:t>
            </a:r>
            <a:r>
              <a:rPr lang="en-SG" sz="2400" dirty="0"/>
              <a:t>216 [0...4]</a:t>
            </a: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4C86B413-DB36-4AA4-914B-407D0EEDF4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4023360"/>
          </a:xfrm>
        </p:spPr>
        <p:txBody>
          <a:bodyPr/>
          <a:lstStyle/>
          <a:p>
            <a:pPr algn="just"/>
            <a:r>
              <a:rPr lang="en-SG" dirty="0"/>
              <a:t>Keep advancing the </a:t>
            </a:r>
            <a:r>
              <a:rPr lang="en-SG" u="sng" dirty="0"/>
              <a:t>end</a:t>
            </a:r>
            <a:r>
              <a:rPr lang="en-SG" dirty="0"/>
              <a:t> iterator until the search range is too wide.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459EA68-9254-4636-8867-1F450957DFB8}"/>
              </a:ext>
            </a:extLst>
          </p:cNvPr>
          <p:cNvGrpSpPr/>
          <p:nvPr/>
        </p:nvGrpSpPr>
        <p:grpSpPr>
          <a:xfrm>
            <a:off x="223015" y="3320851"/>
            <a:ext cx="732636" cy="2819537"/>
            <a:chOff x="223015" y="3320851"/>
            <a:chExt cx="732636" cy="281953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D00A9E0C-B6D4-407D-8D1A-EEB1F669FE24}"/>
                </a:ext>
              </a:extLst>
            </p:cNvPr>
            <p:cNvSpPr txBox="1"/>
            <p:nvPr/>
          </p:nvSpPr>
          <p:spPr>
            <a:xfrm>
              <a:off x="223015" y="3320851"/>
              <a:ext cx="73263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2400" dirty="0"/>
                <a:t>start</a:t>
              </a: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3841BC51-DB3D-468C-85E6-1400FEBADAB8}"/>
                </a:ext>
              </a:extLst>
            </p:cNvPr>
            <p:cNvGrpSpPr/>
            <p:nvPr/>
          </p:nvGrpSpPr>
          <p:grpSpPr>
            <a:xfrm>
              <a:off x="311467" y="3772092"/>
              <a:ext cx="285413" cy="2368296"/>
              <a:chOff x="3582383" y="2959292"/>
              <a:chExt cx="285413" cy="2368296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6F9DD5E6-DC82-4A3D-A0A3-693C50B260E5}"/>
                  </a:ext>
                </a:extLst>
              </p:cNvPr>
              <p:cNvSpPr/>
              <p:nvPr/>
            </p:nvSpPr>
            <p:spPr>
              <a:xfrm>
                <a:off x="3582383" y="2959292"/>
                <a:ext cx="126153" cy="2368296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796CF1A7-071A-4586-B720-BFBC3C754F2C}"/>
                  </a:ext>
                </a:extLst>
              </p:cNvPr>
              <p:cNvSpPr/>
              <p:nvPr/>
            </p:nvSpPr>
            <p:spPr>
              <a:xfrm>
                <a:off x="3582383" y="2959292"/>
                <a:ext cx="285413" cy="158558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45505787-5704-432D-97E8-C072D43CB51F}"/>
                  </a:ext>
                </a:extLst>
              </p:cNvPr>
              <p:cNvSpPr/>
              <p:nvPr/>
            </p:nvSpPr>
            <p:spPr>
              <a:xfrm>
                <a:off x="3582383" y="5169030"/>
                <a:ext cx="285413" cy="158558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8369D38B-A7F3-436A-85CA-079DF0A383F5}"/>
              </a:ext>
            </a:extLst>
          </p:cNvPr>
          <p:cNvGrpSpPr/>
          <p:nvPr/>
        </p:nvGrpSpPr>
        <p:grpSpPr>
          <a:xfrm>
            <a:off x="6578518" y="3296715"/>
            <a:ext cx="643125" cy="2819537"/>
            <a:chOff x="71302" y="3320851"/>
            <a:chExt cx="643125" cy="2819537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92B9217-F27A-484C-B0A4-369F10EC2A90}"/>
                </a:ext>
              </a:extLst>
            </p:cNvPr>
            <p:cNvSpPr txBox="1"/>
            <p:nvPr/>
          </p:nvSpPr>
          <p:spPr>
            <a:xfrm>
              <a:off x="71302" y="3320851"/>
              <a:ext cx="64312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SG" sz="2400" dirty="0"/>
                <a:t>end</a:t>
              </a:r>
            </a:p>
          </p:txBody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4DEDAD1A-FF0B-4F40-89FC-CF85BD7604B6}"/>
                </a:ext>
              </a:extLst>
            </p:cNvPr>
            <p:cNvGrpSpPr/>
            <p:nvPr/>
          </p:nvGrpSpPr>
          <p:grpSpPr>
            <a:xfrm>
              <a:off x="311467" y="3772092"/>
              <a:ext cx="286241" cy="2368296"/>
              <a:chOff x="3582383" y="2959292"/>
              <a:chExt cx="286241" cy="2368296"/>
            </a:xfrm>
          </p:grpSpPr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88B36A33-BAC3-439B-952F-5648EFB286B9}"/>
                  </a:ext>
                </a:extLst>
              </p:cNvPr>
              <p:cNvSpPr/>
              <p:nvPr/>
            </p:nvSpPr>
            <p:spPr>
              <a:xfrm>
                <a:off x="3742471" y="2959292"/>
                <a:ext cx="126153" cy="2368296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465E88AE-D302-4DE8-87A5-D763D9AC7257}"/>
                  </a:ext>
                </a:extLst>
              </p:cNvPr>
              <p:cNvSpPr/>
              <p:nvPr/>
            </p:nvSpPr>
            <p:spPr>
              <a:xfrm>
                <a:off x="3582383" y="2959292"/>
                <a:ext cx="285413" cy="158558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0C98A9AE-09E5-450A-9447-C3077C82B8A0}"/>
                  </a:ext>
                </a:extLst>
              </p:cNvPr>
              <p:cNvSpPr/>
              <p:nvPr/>
            </p:nvSpPr>
            <p:spPr>
              <a:xfrm>
                <a:off x="3582383" y="5169030"/>
                <a:ext cx="285413" cy="158558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DB8E330E-96CA-4136-8942-3B0ADB5BE192}"/>
              </a:ext>
            </a:extLst>
          </p:cNvPr>
          <p:cNvSpPr txBox="1"/>
          <p:nvPr/>
        </p:nvSpPr>
        <p:spPr>
          <a:xfrm>
            <a:off x="2627554" y="3469020"/>
            <a:ext cx="2480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b="1" dirty="0"/>
              <a:t>Width = 36, Area = 216</a:t>
            </a:r>
          </a:p>
        </p:txBody>
      </p:sp>
    </p:spTree>
    <p:extLst>
      <p:ext uri="{BB962C8B-B14F-4D97-AF65-F5344CB8AC3E}">
        <p14:creationId xmlns:p14="http://schemas.microsoft.com/office/powerpoint/2010/main" val="1964222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-2.59259E-6 L 0.09739 -2.59259E-6 " pathEditMode="relative" rAng="0" ptsTypes="AA">
                                      <p:cBhvr>
                                        <p:cTn id="6" dur="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70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CCB91295-1B4B-40E6-B3D4-4E5A497CDD9D}"/>
              </a:ext>
            </a:extLst>
          </p:cNvPr>
          <p:cNvSpPr/>
          <p:nvPr/>
        </p:nvSpPr>
        <p:spPr>
          <a:xfrm>
            <a:off x="5730992" y="5011947"/>
            <a:ext cx="1345721" cy="102654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Width: 7</a:t>
            </a:r>
          </a:p>
          <a:p>
            <a:pPr algn="ctr"/>
            <a:r>
              <a:rPr lang="en-SG" dirty="0"/>
              <a:t>Height: 5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20507C9-73E9-4AE1-A995-9BAC0AAA683D}"/>
              </a:ext>
            </a:extLst>
          </p:cNvPr>
          <p:cNvSpPr/>
          <p:nvPr/>
        </p:nvSpPr>
        <p:spPr>
          <a:xfrm>
            <a:off x="7076713" y="4325112"/>
            <a:ext cx="1188547" cy="1713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Width: 6</a:t>
            </a:r>
          </a:p>
          <a:p>
            <a:pPr algn="ctr"/>
            <a:r>
              <a:rPr lang="en-SG" dirty="0"/>
              <a:t>Height: 9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718CEE6-4604-41F7-A4BA-3EA7D5527000}"/>
              </a:ext>
            </a:extLst>
          </p:cNvPr>
          <p:cNvSpPr/>
          <p:nvPr/>
        </p:nvSpPr>
        <p:spPr>
          <a:xfrm>
            <a:off x="8263916" y="5202936"/>
            <a:ext cx="2012591" cy="83555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Width: 12</a:t>
            </a:r>
          </a:p>
          <a:p>
            <a:pPr algn="ctr"/>
            <a:r>
              <a:rPr lang="en-SG" dirty="0"/>
              <a:t>Height: 4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1DF041E-C7BB-4793-94D7-E6D8F2EA13F6}"/>
              </a:ext>
            </a:extLst>
          </p:cNvPr>
          <p:cNvSpPr/>
          <p:nvPr/>
        </p:nvSpPr>
        <p:spPr>
          <a:xfrm>
            <a:off x="10290678" y="4059936"/>
            <a:ext cx="841248" cy="197855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Width: 4</a:t>
            </a:r>
          </a:p>
          <a:p>
            <a:pPr algn="ctr"/>
            <a:r>
              <a:rPr lang="en-SG" dirty="0"/>
              <a:t>Height: 11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D593F7-5E50-46EC-8734-E01D489E4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Algorithm #3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4FA6B62-07F9-4649-9F56-C2E363D99B4E}"/>
              </a:ext>
            </a:extLst>
          </p:cNvPr>
          <p:cNvSpPr/>
          <p:nvPr/>
        </p:nvSpPr>
        <p:spPr>
          <a:xfrm>
            <a:off x="327804" y="5011947"/>
            <a:ext cx="1345721" cy="10265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Width: 7</a:t>
            </a:r>
          </a:p>
          <a:p>
            <a:pPr algn="ctr"/>
            <a:r>
              <a:rPr lang="en-SG" dirty="0"/>
              <a:t>Height: 5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88BDBE2-28CC-463C-B3D0-EF53FD0B7712}"/>
              </a:ext>
            </a:extLst>
          </p:cNvPr>
          <p:cNvSpPr/>
          <p:nvPr/>
        </p:nvSpPr>
        <p:spPr>
          <a:xfrm>
            <a:off x="1673525" y="4325112"/>
            <a:ext cx="1188547" cy="171338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Width: 6</a:t>
            </a:r>
          </a:p>
          <a:p>
            <a:pPr algn="ctr"/>
            <a:r>
              <a:rPr lang="en-SG" dirty="0"/>
              <a:t>Height: 9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86F5D2F-7DAA-4D1B-B1B7-28E5195F2167}"/>
              </a:ext>
            </a:extLst>
          </p:cNvPr>
          <p:cNvSpPr/>
          <p:nvPr/>
        </p:nvSpPr>
        <p:spPr>
          <a:xfrm>
            <a:off x="2862072" y="5202936"/>
            <a:ext cx="2012591" cy="83555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Width: 12</a:t>
            </a:r>
          </a:p>
          <a:p>
            <a:pPr algn="ctr"/>
            <a:r>
              <a:rPr lang="en-SG" dirty="0"/>
              <a:t>Height: 4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C6BEBD6-D37B-453E-ABCE-0629660C8D8D}"/>
              </a:ext>
            </a:extLst>
          </p:cNvPr>
          <p:cNvSpPr/>
          <p:nvPr/>
        </p:nvSpPr>
        <p:spPr>
          <a:xfrm>
            <a:off x="4888834" y="4059936"/>
            <a:ext cx="841248" cy="197855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Width: 4</a:t>
            </a:r>
          </a:p>
          <a:p>
            <a:pPr algn="ctr"/>
            <a:r>
              <a:rPr lang="en-SG" dirty="0"/>
              <a:t>Height: 11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8A14198-32A6-43F4-897F-6D25335FE5F4}"/>
              </a:ext>
            </a:extLst>
          </p:cNvPr>
          <p:cNvSpPr/>
          <p:nvPr/>
        </p:nvSpPr>
        <p:spPr>
          <a:xfrm>
            <a:off x="327804" y="4226943"/>
            <a:ext cx="12076981" cy="1811549"/>
          </a:xfrm>
          <a:custGeom>
            <a:avLst/>
            <a:gdLst>
              <a:gd name="connsiteX0" fmla="*/ 0 w 2596551"/>
              <a:gd name="connsiteY0" fmla="*/ 0 h 681487"/>
              <a:gd name="connsiteX1" fmla="*/ 0 w 2596551"/>
              <a:gd name="connsiteY1" fmla="*/ 681487 h 681487"/>
              <a:gd name="connsiteX2" fmla="*/ 2596551 w 2596551"/>
              <a:gd name="connsiteY2" fmla="*/ 681487 h 681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96551" h="681487">
                <a:moveTo>
                  <a:pt x="0" y="0"/>
                </a:moveTo>
                <a:lnTo>
                  <a:pt x="0" y="681487"/>
                </a:lnTo>
                <a:lnTo>
                  <a:pt x="2596551" y="681487"/>
                </a:lnTo>
              </a:path>
            </a:pathLst>
          </a:cu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A803B61-375F-4D52-AD55-0535F2D4A17A}"/>
              </a:ext>
            </a:extLst>
          </p:cNvPr>
          <p:cNvSpPr txBox="1"/>
          <p:nvPr/>
        </p:nvSpPr>
        <p:spPr>
          <a:xfrm>
            <a:off x="589333" y="6038492"/>
            <a:ext cx="822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dirty="0"/>
              <a:t>Book 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8D0597-D099-4BF4-BB34-33C49D7A6E22}"/>
              </a:ext>
            </a:extLst>
          </p:cNvPr>
          <p:cNvSpPr txBox="1"/>
          <p:nvPr/>
        </p:nvSpPr>
        <p:spPr>
          <a:xfrm>
            <a:off x="1852866" y="6038492"/>
            <a:ext cx="822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dirty="0"/>
              <a:t>Book 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F422B91-A90B-482D-9B12-36B3F75349D3}"/>
              </a:ext>
            </a:extLst>
          </p:cNvPr>
          <p:cNvSpPr txBox="1"/>
          <p:nvPr/>
        </p:nvSpPr>
        <p:spPr>
          <a:xfrm>
            <a:off x="3456531" y="6038492"/>
            <a:ext cx="822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dirty="0"/>
              <a:t>Book 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B5E286B-7406-4190-B893-4BC3B0C82EBE}"/>
              </a:ext>
            </a:extLst>
          </p:cNvPr>
          <p:cNvSpPr txBox="1"/>
          <p:nvPr/>
        </p:nvSpPr>
        <p:spPr>
          <a:xfrm>
            <a:off x="4898127" y="6038492"/>
            <a:ext cx="822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dirty="0"/>
              <a:t>Book 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1D6FB3F-62DE-4962-8D86-4592CA447A5B}"/>
              </a:ext>
            </a:extLst>
          </p:cNvPr>
          <p:cNvSpPr txBox="1"/>
          <p:nvPr/>
        </p:nvSpPr>
        <p:spPr>
          <a:xfrm>
            <a:off x="6000469" y="6038492"/>
            <a:ext cx="822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dirty="0"/>
              <a:t>Book 4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E1D60F6-C1CA-4BBA-AE5B-5A12B7A84775}"/>
              </a:ext>
            </a:extLst>
          </p:cNvPr>
          <p:cNvSpPr txBox="1"/>
          <p:nvPr/>
        </p:nvSpPr>
        <p:spPr>
          <a:xfrm>
            <a:off x="7264003" y="6038492"/>
            <a:ext cx="822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dirty="0"/>
              <a:t>Book 5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ED81151-012F-41F7-A209-FF917E16CE91}"/>
              </a:ext>
            </a:extLst>
          </p:cNvPr>
          <p:cNvSpPr txBox="1"/>
          <p:nvPr/>
        </p:nvSpPr>
        <p:spPr>
          <a:xfrm>
            <a:off x="8867668" y="6038492"/>
            <a:ext cx="822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dirty="0"/>
              <a:t>Book 6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287B719-557C-4439-AD99-462649BDB3FA}"/>
              </a:ext>
            </a:extLst>
          </p:cNvPr>
          <p:cNvSpPr txBox="1"/>
          <p:nvPr/>
        </p:nvSpPr>
        <p:spPr>
          <a:xfrm>
            <a:off x="10309264" y="6038492"/>
            <a:ext cx="822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dirty="0"/>
              <a:t>Book 7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18E7E4-CF91-4AFC-86E6-CA6ED25D8AE9}"/>
              </a:ext>
            </a:extLst>
          </p:cNvPr>
          <p:cNvSpPr txBox="1"/>
          <p:nvPr/>
        </p:nvSpPr>
        <p:spPr>
          <a:xfrm>
            <a:off x="7940195" y="919525"/>
            <a:ext cx="32719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i="1" dirty="0"/>
              <a:t>K</a:t>
            </a:r>
            <a:r>
              <a:rPr lang="en-SG" sz="2400" dirty="0"/>
              <a:t> = 50</a:t>
            </a:r>
          </a:p>
          <a:p>
            <a:r>
              <a:rPr lang="en-SG" sz="2400" i="1" dirty="0"/>
              <a:t>Best Answer = </a:t>
            </a:r>
            <a:r>
              <a:rPr lang="en-SG" sz="2400" dirty="0"/>
              <a:t>270 [0...5]</a:t>
            </a: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4C86B413-DB36-4AA4-914B-407D0EEDF4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4023360"/>
          </a:xfrm>
        </p:spPr>
        <p:txBody>
          <a:bodyPr/>
          <a:lstStyle/>
          <a:p>
            <a:pPr algn="just"/>
            <a:r>
              <a:rPr lang="en-SG" dirty="0"/>
              <a:t>Keep advancing the </a:t>
            </a:r>
            <a:r>
              <a:rPr lang="en-SG" u="sng" dirty="0"/>
              <a:t>end</a:t>
            </a:r>
            <a:r>
              <a:rPr lang="en-SG" dirty="0"/>
              <a:t> iterator until the search range is too wide.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459EA68-9254-4636-8867-1F450957DFB8}"/>
              </a:ext>
            </a:extLst>
          </p:cNvPr>
          <p:cNvGrpSpPr/>
          <p:nvPr/>
        </p:nvGrpSpPr>
        <p:grpSpPr>
          <a:xfrm>
            <a:off x="223015" y="3320851"/>
            <a:ext cx="732636" cy="2819537"/>
            <a:chOff x="223015" y="3320851"/>
            <a:chExt cx="732636" cy="281953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D00A9E0C-B6D4-407D-8D1A-EEB1F669FE24}"/>
                </a:ext>
              </a:extLst>
            </p:cNvPr>
            <p:cNvSpPr txBox="1"/>
            <p:nvPr/>
          </p:nvSpPr>
          <p:spPr>
            <a:xfrm>
              <a:off x="223015" y="3320851"/>
              <a:ext cx="73263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2400" dirty="0"/>
                <a:t>start</a:t>
              </a: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3841BC51-DB3D-468C-85E6-1400FEBADAB8}"/>
                </a:ext>
              </a:extLst>
            </p:cNvPr>
            <p:cNvGrpSpPr/>
            <p:nvPr/>
          </p:nvGrpSpPr>
          <p:grpSpPr>
            <a:xfrm>
              <a:off x="311467" y="3772092"/>
              <a:ext cx="285413" cy="2368296"/>
              <a:chOff x="3582383" y="2959292"/>
              <a:chExt cx="285413" cy="2368296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6F9DD5E6-DC82-4A3D-A0A3-693C50B260E5}"/>
                  </a:ext>
                </a:extLst>
              </p:cNvPr>
              <p:cNvSpPr/>
              <p:nvPr/>
            </p:nvSpPr>
            <p:spPr>
              <a:xfrm>
                <a:off x="3582383" y="2959292"/>
                <a:ext cx="126153" cy="2368296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796CF1A7-071A-4586-B720-BFBC3C754F2C}"/>
                  </a:ext>
                </a:extLst>
              </p:cNvPr>
              <p:cNvSpPr/>
              <p:nvPr/>
            </p:nvSpPr>
            <p:spPr>
              <a:xfrm>
                <a:off x="3582383" y="2959292"/>
                <a:ext cx="285413" cy="158558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45505787-5704-432D-97E8-C072D43CB51F}"/>
                  </a:ext>
                </a:extLst>
              </p:cNvPr>
              <p:cNvSpPr/>
              <p:nvPr/>
            </p:nvSpPr>
            <p:spPr>
              <a:xfrm>
                <a:off x="3582383" y="5169030"/>
                <a:ext cx="285413" cy="158558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8369D38B-A7F3-436A-85CA-079DF0A383F5}"/>
              </a:ext>
            </a:extLst>
          </p:cNvPr>
          <p:cNvGrpSpPr/>
          <p:nvPr/>
        </p:nvGrpSpPr>
        <p:grpSpPr>
          <a:xfrm>
            <a:off x="7767859" y="3296715"/>
            <a:ext cx="643125" cy="2819537"/>
            <a:chOff x="71302" y="3320851"/>
            <a:chExt cx="643125" cy="2819537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92B9217-F27A-484C-B0A4-369F10EC2A90}"/>
                </a:ext>
              </a:extLst>
            </p:cNvPr>
            <p:cNvSpPr txBox="1"/>
            <p:nvPr/>
          </p:nvSpPr>
          <p:spPr>
            <a:xfrm>
              <a:off x="71302" y="3320851"/>
              <a:ext cx="64312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SG" sz="2400" dirty="0"/>
                <a:t>end</a:t>
              </a:r>
            </a:p>
          </p:txBody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4DEDAD1A-FF0B-4F40-89FC-CF85BD7604B6}"/>
                </a:ext>
              </a:extLst>
            </p:cNvPr>
            <p:cNvGrpSpPr/>
            <p:nvPr/>
          </p:nvGrpSpPr>
          <p:grpSpPr>
            <a:xfrm>
              <a:off x="311467" y="3772092"/>
              <a:ext cx="286241" cy="2368296"/>
              <a:chOff x="3582383" y="2959292"/>
              <a:chExt cx="286241" cy="2368296"/>
            </a:xfrm>
          </p:grpSpPr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88B36A33-BAC3-439B-952F-5648EFB286B9}"/>
                  </a:ext>
                </a:extLst>
              </p:cNvPr>
              <p:cNvSpPr/>
              <p:nvPr/>
            </p:nvSpPr>
            <p:spPr>
              <a:xfrm>
                <a:off x="3742471" y="2959292"/>
                <a:ext cx="126153" cy="2368296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465E88AE-D302-4DE8-87A5-D763D9AC7257}"/>
                  </a:ext>
                </a:extLst>
              </p:cNvPr>
              <p:cNvSpPr/>
              <p:nvPr/>
            </p:nvSpPr>
            <p:spPr>
              <a:xfrm>
                <a:off x="3582383" y="2959292"/>
                <a:ext cx="285413" cy="158558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0C98A9AE-09E5-450A-9447-C3077C82B8A0}"/>
                  </a:ext>
                </a:extLst>
              </p:cNvPr>
              <p:cNvSpPr/>
              <p:nvPr/>
            </p:nvSpPr>
            <p:spPr>
              <a:xfrm>
                <a:off x="3582383" y="5169030"/>
                <a:ext cx="285413" cy="158558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DB8E330E-96CA-4136-8942-3B0ADB5BE192}"/>
              </a:ext>
            </a:extLst>
          </p:cNvPr>
          <p:cNvSpPr txBox="1"/>
          <p:nvPr/>
        </p:nvSpPr>
        <p:spPr>
          <a:xfrm>
            <a:off x="3038884" y="3469020"/>
            <a:ext cx="2480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b="1" dirty="0"/>
              <a:t>Width = 42, Area = 270</a:t>
            </a:r>
          </a:p>
        </p:txBody>
      </p:sp>
    </p:spTree>
    <p:extLst>
      <p:ext uri="{BB962C8B-B14F-4D97-AF65-F5344CB8AC3E}">
        <p14:creationId xmlns:p14="http://schemas.microsoft.com/office/powerpoint/2010/main" val="86276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-2.59259E-6 L 0.16784 -2.59259E-6 " pathEditMode="relative" rAng="0" ptsTypes="AA">
                                      <p:cBhvr>
                                        <p:cTn id="6" dur="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385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2F6EE-7525-4F5E-9C1A-FDCE66BE1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b="1" dirty="0">
                <a:solidFill>
                  <a:schemeClr val="accent1"/>
                </a:solidFill>
              </a:rPr>
              <a:t>Range-based</a:t>
            </a:r>
            <a:r>
              <a:rPr lang="en-SG" dirty="0"/>
              <a:t> for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0C65A9-80A7-4FE3-9501-005FAC527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LinkedList&lt;E&gt; implements </a:t>
            </a:r>
            <a:r>
              <a:rPr lang="en-SG" dirty="0" err="1"/>
              <a:t>Iterable</a:t>
            </a:r>
            <a:r>
              <a:rPr lang="en-SG" dirty="0"/>
              <a:t>&lt;E&gt;.</a:t>
            </a:r>
          </a:p>
          <a:p>
            <a:r>
              <a:rPr lang="en-SG" dirty="0"/>
              <a:t>Basically what that means is that you can do this:</a:t>
            </a:r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r>
              <a:rPr lang="en-SG" dirty="0"/>
              <a:t>This will iterate through the items in order.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039DEC5-672D-4283-90EF-33A8E9E12C84}"/>
              </a:ext>
            </a:extLst>
          </p:cNvPr>
          <p:cNvSpPr/>
          <p:nvPr/>
        </p:nvSpPr>
        <p:spPr>
          <a:xfrm>
            <a:off x="2412492" y="3355168"/>
            <a:ext cx="6943344" cy="193899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SG" sz="2000" dirty="0">
                <a:latin typeface="Consolas" panose="020B0609020204030204" pitchFamily="49" charset="0"/>
              </a:rPr>
              <a:t>LinkedList&lt;Book&gt; bookshelf = new LinkedList&lt;&gt;();</a:t>
            </a:r>
          </a:p>
          <a:p>
            <a:r>
              <a:rPr lang="en-SG" sz="2000" i="1" dirty="0">
                <a:solidFill>
                  <a:schemeClr val="accent4"/>
                </a:solidFill>
                <a:latin typeface="Consolas" panose="020B0609020204030204" pitchFamily="49" charset="0"/>
              </a:rPr>
              <a:t>// Add some books to the bookshelf</a:t>
            </a:r>
          </a:p>
          <a:p>
            <a:endParaRPr lang="en-SG" sz="2000" dirty="0">
              <a:latin typeface="Consolas" panose="020B0609020204030204" pitchFamily="49" charset="0"/>
            </a:endParaRPr>
          </a:p>
          <a:p>
            <a:r>
              <a:rPr lang="en-SG" sz="2000" b="1" dirty="0">
                <a:solidFill>
                  <a:schemeClr val="accent2"/>
                </a:solidFill>
                <a:latin typeface="Consolas" panose="020B0609020204030204" pitchFamily="49" charset="0"/>
              </a:rPr>
              <a:t>for</a:t>
            </a:r>
            <a:r>
              <a:rPr lang="en-SG" sz="2000" dirty="0">
                <a:latin typeface="Consolas" panose="020B0609020204030204" pitchFamily="49" charset="0"/>
              </a:rPr>
              <a:t> (Book b : bookshelf) {</a:t>
            </a:r>
          </a:p>
          <a:p>
            <a:r>
              <a:rPr lang="en-SG" sz="2000" dirty="0">
                <a:latin typeface="Consolas" panose="020B0609020204030204" pitchFamily="49" charset="0"/>
              </a:rPr>
              <a:t>   </a:t>
            </a:r>
            <a:r>
              <a:rPr lang="en-SG" sz="2000" dirty="0" err="1">
                <a:latin typeface="Consolas" panose="020B0609020204030204" pitchFamily="49" charset="0"/>
              </a:rPr>
              <a:t>System.</a:t>
            </a:r>
            <a:r>
              <a:rPr lang="en-SG" sz="2000" i="1" dirty="0" err="1">
                <a:latin typeface="Consolas" panose="020B0609020204030204" pitchFamily="49" charset="0"/>
              </a:rPr>
              <a:t>out</a:t>
            </a:r>
            <a:r>
              <a:rPr lang="en-SG" sz="2000" dirty="0" err="1">
                <a:latin typeface="Consolas" panose="020B0609020204030204" pitchFamily="49" charset="0"/>
              </a:rPr>
              <a:t>.println</a:t>
            </a:r>
            <a:r>
              <a:rPr lang="en-SG" sz="2000" dirty="0">
                <a:latin typeface="Consolas" panose="020B0609020204030204" pitchFamily="49" charset="0"/>
              </a:rPr>
              <a:t>(</a:t>
            </a:r>
            <a:r>
              <a:rPr lang="en-SG" sz="2000" dirty="0" err="1">
                <a:latin typeface="Consolas" panose="020B0609020204030204" pitchFamily="49" charset="0"/>
              </a:rPr>
              <a:t>b.getID</a:t>
            </a:r>
            <a:r>
              <a:rPr lang="en-SG" sz="2000" dirty="0">
                <a:latin typeface="Consolas" panose="020B0609020204030204" pitchFamily="49" charset="0"/>
              </a:rPr>
              <a:t>());</a:t>
            </a:r>
          </a:p>
          <a:p>
            <a:r>
              <a:rPr lang="en-SG" sz="20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52206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CCB91295-1B4B-40E6-B3D4-4E5A497CDD9D}"/>
              </a:ext>
            </a:extLst>
          </p:cNvPr>
          <p:cNvSpPr/>
          <p:nvPr/>
        </p:nvSpPr>
        <p:spPr>
          <a:xfrm>
            <a:off x="5730992" y="5011947"/>
            <a:ext cx="1345721" cy="102654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Width: 7</a:t>
            </a:r>
          </a:p>
          <a:p>
            <a:pPr algn="ctr"/>
            <a:r>
              <a:rPr lang="en-SG" dirty="0"/>
              <a:t>Height: 5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20507C9-73E9-4AE1-A995-9BAC0AAA683D}"/>
              </a:ext>
            </a:extLst>
          </p:cNvPr>
          <p:cNvSpPr/>
          <p:nvPr/>
        </p:nvSpPr>
        <p:spPr>
          <a:xfrm>
            <a:off x="7076713" y="4325112"/>
            <a:ext cx="1188547" cy="1713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Width: 6</a:t>
            </a:r>
          </a:p>
          <a:p>
            <a:pPr algn="ctr"/>
            <a:r>
              <a:rPr lang="en-SG" dirty="0"/>
              <a:t>Height: 9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718CEE6-4604-41F7-A4BA-3EA7D5527000}"/>
              </a:ext>
            </a:extLst>
          </p:cNvPr>
          <p:cNvSpPr/>
          <p:nvPr/>
        </p:nvSpPr>
        <p:spPr>
          <a:xfrm>
            <a:off x="8263916" y="5202936"/>
            <a:ext cx="2012591" cy="83555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Width: 12</a:t>
            </a:r>
          </a:p>
          <a:p>
            <a:pPr algn="ctr"/>
            <a:r>
              <a:rPr lang="en-SG" dirty="0"/>
              <a:t>Height: 4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1DF041E-C7BB-4793-94D7-E6D8F2EA13F6}"/>
              </a:ext>
            </a:extLst>
          </p:cNvPr>
          <p:cNvSpPr/>
          <p:nvPr/>
        </p:nvSpPr>
        <p:spPr>
          <a:xfrm>
            <a:off x="10290678" y="4059936"/>
            <a:ext cx="841248" cy="197855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Width: 4</a:t>
            </a:r>
          </a:p>
          <a:p>
            <a:pPr algn="ctr"/>
            <a:r>
              <a:rPr lang="en-SG" dirty="0"/>
              <a:t>Height: 11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D593F7-5E50-46EC-8734-E01D489E4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Algorithm #3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4FA6B62-07F9-4649-9F56-C2E363D99B4E}"/>
              </a:ext>
            </a:extLst>
          </p:cNvPr>
          <p:cNvSpPr/>
          <p:nvPr/>
        </p:nvSpPr>
        <p:spPr>
          <a:xfrm>
            <a:off x="327804" y="5011947"/>
            <a:ext cx="1345721" cy="10265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Width: 7</a:t>
            </a:r>
          </a:p>
          <a:p>
            <a:pPr algn="ctr"/>
            <a:r>
              <a:rPr lang="en-SG" dirty="0"/>
              <a:t>Height: 5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88BDBE2-28CC-463C-B3D0-EF53FD0B7712}"/>
              </a:ext>
            </a:extLst>
          </p:cNvPr>
          <p:cNvSpPr/>
          <p:nvPr/>
        </p:nvSpPr>
        <p:spPr>
          <a:xfrm>
            <a:off x="1673525" y="4325112"/>
            <a:ext cx="1188547" cy="171338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Width: 6</a:t>
            </a:r>
          </a:p>
          <a:p>
            <a:pPr algn="ctr"/>
            <a:r>
              <a:rPr lang="en-SG" dirty="0"/>
              <a:t>Height: 9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86F5D2F-7DAA-4D1B-B1B7-28E5195F2167}"/>
              </a:ext>
            </a:extLst>
          </p:cNvPr>
          <p:cNvSpPr/>
          <p:nvPr/>
        </p:nvSpPr>
        <p:spPr>
          <a:xfrm>
            <a:off x="2862072" y="5202936"/>
            <a:ext cx="2012591" cy="83555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Width: 12</a:t>
            </a:r>
          </a:p>
          <a:p>
            <a:pPr algn="ctr"/>
            <a:r>
              <a:rPr lang="en-SG" dirty="0"/>
              <a:t>Height: 4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C6BEBD6-D37B-453E-ABCE-0629660C8D8D}"/>
              </a:ext>
            </a:extLst>
          </p:cNvPr>
          <p:cNvSpPr/>
          <p:nvPr/>
        </p:nvSpPr>
        <p:spPr>
          <a:xfrm>
            <a:off x="4888834" y="4059936"/>
            <a:ext cx="841248" cy="197855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Width: 4</a:t>
            </a:r>
          </a:p>
          <a:p>
            <a:pPr algn="ctr"/>
            <a:r>
              <a:rPr lang="en-SG" dirty="0"/>
              <a:t>Height: 11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8A14198-32A6-43F4-897F-6D25335FE5F4}"/>
              </a:ext>
            </a:extLst>
          </p:cNvPr>
          <p:cNvSpPr/>
          <p:nvPr/>
        </p:nvSpPr>
        <p:spPr>
          <a:xfrm>
            <a:off x="327804" y="4226943"/>
            <a:ext cx="12076981" cy="1811549"/>
          </a:xfrm>
          <a:custGeom>
            <a:avLst/>
            <a:gdLst>
              <a:gd name="connsiteX0" fmla="*/ 0 w 2596551"/>
              <a:gd name="connsiteY0" fmla="*/ 0 h 681487"/>
              <a:gd name="connsiteX1" fmla="*/ 0 w 2596551"/>
              <a:gd name="connsiteY1" fmla="*/ 681487 h 681487"/>
              <a:gd name="connsiteX2" fmla="*/ 2596551 w 2596551"/>
              <a:gd name="connsiteY2" fmla="*/ 681487 h 681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96551" h="681487">
                <a:moveTo>
                  <a:pt x="0" y="0"/>
                </a:moveTo>
                <a:lnTo>
                  <a:pt x="0" y="681487"/>
                </a:lnTo>
                <a:lnTo>
                  <a:pt x="2596551" y="681487"/>
                </a:lnTo>
              </a:path>
            </a:pathLst>
          </a:cu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A803B61-375F-4D52-AD55-0535F2D4A17A}"/>
              </a:ext>
            </a:extLst>
          </p:cNvPr>
          <p:cNvSpPr txBox="1"/>
          <p:nvPr/>
        </p:nvSpPr>
        <p:spPr>
          <a:xfrm>
            <a:off x="589333" y="6038492"/>
            <a:ext cx="822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dirty="0"/>
              <a:t>Book 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8D0597-D099-4BF4-BB34-33C49D7A6E22}"/>
              </a:ext>
            </a:extLst>
          </p:cNvPr>
          <p:cNvSpPr txBox="1"/>
          <p:nvPr/>
        </p:nvSpPr>
        <p:spPr>
          <a:xfrm>
            <a:off x="1852866" y="6038492"/>
            <a:ext cx="822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dirty="0"/>
              <a:t>Book 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F422B91-A90B-482D-9B12-36B3F75349D3}"/>
              </a:ext>
            </a:extLst>
          </p:cNvPr>
          <p:cNvSpPr txBox="1"/>
          <p:nvPr/>
        </p:nvSpPr>
        <p:spPr>
          <a:xfrm>
            <a:off x="3456531" y="6038492"/>
            <a:ext cx="822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dirty="0"/>
              <a:t>Book 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B5E286B-7406-4190-B893-4BC3B0C82EBE}"/>
              </a:ext>
            </a:extLst>
          </p:cNvPr>
          <p:cNvSpPr txBox="1"/>
          <p:nvPr/>
        </p:nvSpPr>
        <p:spPr>
          <a:xfrm>
            <a:off x="4898127" y="6038492"/>
            <a:ext cx="822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dirty="0"/>
              <a:t>Book 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1D6FB3F-62DE-4962-8D86-4592CA447A5B}"/>
              </a:ext>
            </a:extLst>
          </p:cNvPr>
          <p:cNvSpPr txBox="1"/>
          <p:nvPr/>
        </p:nvSpPr>
        <p:spPr>
          <a:xfrm>
            <a:off x="6000469" y="6038492"/>
            <a:ext cx="822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dirty="0"/>
              <a:t>Book 4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E1D60F6-C1CA-4BBA-AE5B-5A12B7A84775}"/>
              </a:ext>
            </a:extLst>
          </p:cNvPr>
          <p:cNvSpPr txBox="1"/>
          <p:nvPr/>
        </p:nvSpPr>
        <p:spPr>
          <a:xfrm>
            <a:off x="7264003" y="6038492"/>
            <a:ext cx="822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dirty="0"/>
              <a:t>Book 5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ED81151-012F-41F7-A209-FF917E16CE91}"/>
              </a:ext>
            </a:extLst>
          </p:cNvPr>
          <p:cNvSpPr txBox="1"/>
          <p:nvPr/>
        </p:nvSpPr>
        <p:spPr>
          <a:xfrm>
            <a:off x="8867668" y="6038492"/>
            <a:ext cx="822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dirty="0"/>
              <a:t>Book 6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287B719-557C-4439-AD99-462649BDB3FA}"/>
              </a:ext>
            </a:extLst>
          </p:cNvPr>
          <p:cNvSpPr txBox="1"/>
          <p:nvPr/>
        </p:nvSpPr>
        <p:spPr>
          <a:xfrm>
            <a:off x="10309264" y="6038492"/>
            <a:ext cx="822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dirty="0"/>
              <a:t>Book 7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18E7E4-CF91-4AFC-86E6-CA6ED25D8AE9}"/>
              </a:ext>
            </a:extLst>
          </p:cNvPr>
          <p:cNvSpPr txBox="1"/>
          <p:nvPr/>
        </p:nvSpPr>
        <p:spPr>
          <a:xfrm>
            <a:off x="7940195" y="919525"/>
            <a:ext cx="32719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i="1" dirty="0"/>
              <a:t>K</a:t>
            </a:r>
            <a:r>
              <a:rPr lang="en-SG" sz="2400" dirty="0"/>
              <a:t> = 50</a:t>
            </a:r>
          </a:p>
          <a:p>
            <a:r>
              <a:rPr lang="en-SG" sz="2400" i="1" dirty="0"/>
              <a:t>Best Answer = </a:t>
            </a:r>
            <a:r>
              <a:rPr lang="en-SG" sz="2400" dirty="0"/>
              <a:t>270 [0...5]</a:t>
            </a: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4C86B413-DB36-4AA4-914B-407D0EEDF4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4023360"/>
          </a:xfrm>
        </p:spPr>
        <p:txBody>
          <a:bodyPr/>
          <a:lstStyle/>
          <a:p>
            <a:pPr algn="just"/>
            <a:r>
              <a:rPr lang="en-SG" dirty="0"/>
              <a:t>Keep advancing the </a:t>
            </a:r>
            <a:r>
              <a:rPr lang="en-SG" u="sng" dirty="0"/>
              <a:t>end</a:t>
            </a:r>
            <a:r>
              <a:rPr lang="en-SG" dirty="0"/>
              <a:t> iterator until the search range is too wide.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459EA68-9254-4636-8867-1F450957DFB8}"/>
              </a:ext>
            </a:extLst>
          </p:cNvPr>
          <p:cNvGrpSpPr/>
          <p:nvPr/>
        </p:nvGrpSpPr>
        <p:grpSpPr>
          <a:xfrm>
            <a:off x="223015" y="3320851"/>
            <a:ext cx="732636" cy="2819537"/>
            <a:chOff x="223015" y="3320851"/>
            <a:chExt cx="732636" cy="281953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D00A9E0C-B6D4-407D-8D1A-EEB1F669FE24}"/>
                </a:ext>
              </a:extLst>
            </p:cNvPr>
            <p:cNvSpPr txBox="1"/>
            <p:nvPr/>
          </p:nvSpPr>
          <p:spPr>
            <a:xfrm>
              <a:off x="223015" y="3320851"/>
              <a:ext cx="73263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2400" dirty="0"/>
                <a:t>start</a:t>
              </a: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3841BC51-DB3D-468C-85E6-1400FEBADAB8}"/>
                </a:ext>
              </a:extLst>
            </p:cNvPr>
            <p:cNvGrpSpPr/>
            <p:nvPr/>
          </p:nvGrpSpPr>
          <p:grpSpPr>
            <a:xfrm>
              <a:off x="311467" y="3772092"/>
              <a:ext cx="285413" cy="2368296"/>
              <a:chOff x="3582383" y="2959292"/>
              <a:chExt cx="285413" cy="2368296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6F9DD5E6-DC82-4A3D-A0A3-693C50B260E5}"/>
                  </a:ext>
                </a:extLst>
              </p:cNvPr>
              <p:cNvSpPr/>
              <p:nvPr/>
            </p:nvSpPr>
            <p:spPr>
              <a:xfrm>
                <a:off x="3582383" y="2959292"/>
                <a:ext cx="126153" cy="2368296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796CF1A7-071A-4586-B720-BFBC3C754F2C}"/>
                  </a:ext>
                </a:extLst>
              </p:cNvPr>
              <p:cNvSpPr/>
              <p:nvPr/>
            </p:nvSpPr>
            <p:spPr>
              <a:xfrm>
                <a:off x="3582383" y="2959292"/>
                <a:ext cx="285413" cy="158558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45505787-5704-432D-97E8-C072D43CB51F}"/>
                  </a:ext>
                </a:extLst>
              </p:cNvPr>
              <p:cNvSpPr/>
              <p:nvPr/>
            </p:nvSpPr>
            <p:spPr>
              <a:xfrm>
                <a:off x="3582383" y="5169030"/>
                <a:ext cx="285413" cy="158558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8369D38B-A7F3-436A-85CA-079DF0A383F5}"/>
              </a:ext>
            </a:extLst>
          </p:cNvPr>
          <p:cNvGrpSpPr/>
          <p:nvPr/>
        </p:nvGrpSpPr>
        <p:grpSpPr>
          <a:xfrm>
            <a:off x="9810633" y="3296715"/>
            <a:ext cx="643125" cy="2819537"/>
            <a:chOff x="71302" y="3320851"/>
            <a:chExt cx="643125" cy="2819537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92B9217-F27A-484C-B0A4-369F10EC2A90}"/>
                </a:ext>
              </a:extLst>
            </p:cNvPr>
            <p:cNvSpPr txBox="1"/>
            <p:nvPr/>
          </p:nvSpPr>
          <p:spPr>
            <a:xfrm>
              <a:off x="71302" y="3320851"/>
              <a:ext cx="64312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SG" sz="2400" dirty="0"/>
                <a:t>end</a:t>
              </a:r>
            </a:p>
          </p:txBody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4DEDAD1A-FF0B-4F40-89FC-CF85BD7604B6}"/>
                </a:ext>
              </a:extLst>
            </p:cNvPr>
            <p:cNvGrpSpPr/>
            <p:nvPr/>
          </p:nvGrpSpPr>
          <p:grpSpPr>
            <a:xfrm>
              <a:off x="311467" y="3772092"/>
              <a:ext cx="286241" cy="2368296"/>
              <a:chOff x="3582383" y="2959292"/>
              <a:chExt cx="286241" cy="2368296"/>
            </a:xfrm>
          </p:grpSpPr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88B36A33-BAC3-439B-952F-5648EFB286B9}"/>
                  </a:ext>
                </a:extLst>
              </p:cNvPr>
              <p:cNvSpPr/>
              <p:nvPr/>
            </p:nvSpPr>
            <p:spPr>
              <a:xfrm>
                <a:off x="3742471" y="2959292"/>
                <a:ext cx="126153" cy="2368296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465E88AE-D302-4DE8-87A5-D763D9AC7257}"/>
                  </a:ext>
                </a:extLst>
              </p:cNvPr>
              <p:cNvSpPr/>
              <p:nvPr/>
            </p:nvSpPr>
            <p:spPr>
              <a:xfrm>
                <a:off x="3582383" y="2959292"/>
                <a:ext cx="285413" cy="158558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0C98A9AE-09E5-450A-9447-C3077C82B8A0}"/>
                  </a:ext>
                </a:extLst>
              </p:cNvPr>
              <p:cNvSpPr/>
              <p:nvPr/>
            </p:nvSpPr>
            <p:spPr>
              <a:xfrm>
                <a:off x="3582383" y="5169030"/>
                <a:ext cx="285413" cy="158558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DB8E330E-96CA-4136-8942-3B0ADB5BE192}"/>
              </a:ext>
            </a:extLst>
          </p:cNvPr>
          <p:cNvSpPr txBox="1"/>
          <p:nvPr/>
        </p:nvSpPr>
        <p:spPr>
          <a:xfrm>
            <a:off x="3644351" y="3469020"/>
            <a:ext cx="3474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b="1" dirty="0">
                <a:solidFill>
                  <a:srgbClr val="FF0000"/>
                </a:solidFill>
              </a:rPr>
              <a:t>Width = 54, Area = 318, Too wide</a:t>
            </a:r>
          </a:p>
        </p:txBody>
      </p:sp>
    </p:spTree>
    <p:extLst>
      <p:ext uri="{BB962C8B-B14F-4D97-AF65-F5344CB8AC3E}">
        <p14:creationId xmlns:p14="http://schemas.microsoft.com/office/powerpoint/2010/main" val="1724485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CCB91295-1B4B-40E6-B3D4-4E5A497CDD9D}"/>
              </a:ext>
            </a:extLst>
          </p:cNvPr>
          <p:cNvSpPr/>
          <p:nvPr/>
        </p:nvSpPr>
        <p:spPr>
          <a:xfrm>
            <a:off x="5730992" y="5011947"/>
            <a:ext cx="1345721" cy="102654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Width: 7</a:t>
            </a:r>
          </a:p>
          <a:p>
            <a:pPr algn="ctr"/>
            <a:r>
              <a:rPr lang="en-SG" dirty="0"/>
              <a:t>Height: 5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20507C9-73E9-4AE1-A995-9BAC0AAA683D}"/>
              </a:ext>
            </a:extLst>
          </p:cNvPr>
          <p:cNvSpPr/>
          <p:nvPr/>
        </p:nvSpPr>
        <p:spPr>
          <a:xfrm>
            <a:off x="7076713" y="4325112"/>
            <a:ext cx="1188547" cy="1713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Width: 6</a:t>
            </a:r>
          </a:p>
          <a:p>
            <a:pPr algn="ctr"/>
            <a:r>
              <a:rPr lang="en-SG" dirty="0"/>
              <a:t>Height: 9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718CEE6-4604-41F7-A4BA-3EA7D5527000}"/>
              </a:ext>
            </a:extLst>
          </p:cNvPr>
          <p:cNvSpPr/>
          <p:nvPr/>
        </p:nvSpPr>
        <p:spPr>
          <a:xfrm>
            <a:off x="8263916" y="5202936"/>
            <a:ext cx="2012591" cy="83555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Width: 12</a:t>
            </a:r>
          </a:p>
          <a:p>
            <a:pPr algn="ctr"/>
            <a:r>
              <a:rPr lang="en-SG" dirty="0"/>
              <a:t>Height: 4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1DF041E-C7BB-4793-94D7-E6D8F2EA13F6}"/>
              </a:ext>
            </a:extLst>
          </p:cNvPr>
          <p:cNvSpPr/>
          <p:nvPr/>
        </p:nvSpPr>
        <p:spPr>
          <a:xfrm>
            <a:off x="10290678" y="4059936"/>
            <a:ext cx="841248" cy="197855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Width: 4</a:t>
            </a:r>
          </a:p>
          <a:p>
            <a:pPr algn="ctr"/>
            <a:r>
              <a:rPr lang="en-SG" dirty="0"/>
              <a:t>Height: 11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D593F7-5E50-46EC-8734-E01D489E4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Algorithm #3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4FA6B62-07F9-4649-9F56-C2E363D99B4E}"/>
              </a:ext>
            </a:extLst>
          </p:cNvPr>
          <p:cNvSpPr/>
          <p:nvPr/>
        </p:nvSpPr>
        <p:spPr>
          <a:xfrm>
            <a:off x="327804" y="5011947"/>
            <a:ext cx="1345721" cy="10265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Width: 7</a:t>
            </a:r>
          </a:p>
          <a:p>
            <a:pPr algn="ctr"/>
            <a:r>
              <a:rPr lang="en-SG" dirty="0"/>
              <a:t>Height: 5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88BDBE2-28CC-463C-B3D0-EF53FD0B7712}"/>
              </a:ext>
            </a:extLst>
          </p:cNvPr>
          <p:cNvSpPr/>
          <p:nvPr/>
        </p:nvSpPr>
        <p:spPr>
          <a:xfrm>
            <a:off x="1673525" y="4325112"/>
            <a:ext cx="1188547" cy="171338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Width: 6</a:t>
            </a:r>
          </a:p>
          <a:p>
            <a:pPr algn="ctr"/>
            <a:r>
              <a:rPr lang="en-SG" dirty="0"/>
              <a:t>Height: 9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86F5D2F-7DAA-4D1B-B1B7-28E5195F2167}"/>
              </a:ext>
            </a:extLst>
          </p:cNvPr>
          <p:cNvSpPr/>
          <p:nvPr/>
        </p:nvSpPr>
        <p:spPr>
          <a:xfrm>
            <a:off x="2862072" y="5202936"/>
            <a:ext cx="2012591" cy="83555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Width: 12</a:t>
            </a:r>
          </a:p>
          <a:p>
            <a:pPr algn="ctr"/>
            <a:r>
              <a:rPr lang="en-SG" dirty="0"/>
              <a:t>Height: 4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C6BEBD6-D37B-453E-ABCE-0629660C8D8D}"/>
              </a:ext>
            </a:extLst>
          </p:cNvPr>
          <p:cNvSpPr/>
          <p:nvPr/>
        </p:nvSpPr>
        <p:spPr>
          <a:xfrm>
            <a:off x="4888834" y="4059936"/>
            <a:ext cx="841248" cy="197855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Width: 4</a:t>
            </a:r>
          </a:p>
          <a:p>
            <a:pPr algn="ctr"/>
            <a:r>
              <a:rPr lang="en-SG" dirty="0"/>
              <a:t>Height: 11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8A14198-32A6-43F4-897F-6D25335FE5F4}"/>
              </a:ext>
            </a:extLst>
          </p:cNvPr>
          <p:cNvSpPr/>
          <p:nvPr/>
        </p:nvSpPr>
        <p:spPr>
          <a:xfrm>
            <a:off x="327804" y="4226943"/>
            <a:ext cx="12076981" cy="1811549"/>
          </a:xfrm>
          <a:custGeom>
            <a:avLst/>
            <a:gdLst>
              <a:gd name="connsiteX0" fmla="*/ 0 w 2596551"/>
              <a:gd name="connsiteY0" fmla="*/ 0 h 681487"/>
              <a:gd name="connsiteX1" fmla="*/ 0 w 2596551"/>
              <a:gd name="connsiteY1" fmla="*/ 681487 h 681487"/>
              <a:gd name="connsiteX2" fmla="*/ 2596551 w 2596551"/>
              <a:gd name="connsiteY2" fmla="*/ 681487 h 681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96551" h="681487">
                <a:moveTo>
                  <a:pt x="0" y="0"/>
                </a:moveTo>
                <a:lnTo>
                  <a:pt x="0" y="681487"/>
                </a:lnTo>
                <a:lnTo>
                  <a:pt x="2596551" y="681487"/>
                </a:lnTo>
              </a:path>
            </a:pathLst>
          </a:cu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A803B61-375F-4D52-AD55-0535F2D4A17A}"/>
              </a:ext>
            </a:extLst>
          </p:cNvPr>
          <p:cNvSpPr txBox="1"/>
          <p:nvPr/>
        </p:nvSpPr>
        <p:spPr>
          <a:xfrm>
            <a:off x="589333" y="6038492"/>
            <a:ext cx="822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dirty="0"/>
              <a:t>Book 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8D0597-D099-4BF4-BB34-33C49D7A6E22}"/>
              </a:ext>
            </a:extLst>
          </p:cNvPr>
          <p:cNvSpPr txBox="1"/>
          <p:nvPr/>
        </p:nvSpPr>
        <p:spPr>
          <a:xfrm>
            <a:off x="1852866" y="6038492"/>
            <a:ext cx="822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dirty="0"/>
              <a:t>Book 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F422B91-A90B-482D-9B12-36B3F75349D3}"/>
              </a:ext>
            </a:extLst>
          </p:cNvPr>
          <p:cNvSpPr txBox="1"/>
          <p:nvPr/>
        </p:nvSpPr>
        <p:spPr>
          <a:xfrm>
            <a:off x="3456531" y="6038492"/>
            <a:ext cx="822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dirty="0"/>
              <a:t>Book 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B5E286B-7406-4190-B893-4BC3B0C82EBE}"/>
              </a:ext>
            </a:extLst>
          </p:cNvPr>
          <p:cNvSpPr txBox="1"/>
          <p:nvPr/>
        </p:nvSpPr>
        <p:spPr>
          <a:xfrm>
            <a:off x="4898127" y="6038492"/>
            <a:ext cx="822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dirty="0"/>
              <a:t>Book 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1D6FB3F-62DE-4962-8D86-4592CA447A5B}"/>
              </a:ext>
            </a:extLst>
          </p:cNvPr>
          <p:cNvSpPr txBox="1"/>
          <p:nvPr/>
        </p:nvSpPr>
        <p:spPr>
          <a:xfrm>
            <a:off x="6000469" y="6038492"/>
            <a:ext cx="822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dirty="0"/>
              <a:t>Book 4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E1D60F6-C1CA-4BBA-AE5B-5A12B7A84775}"/>
              </a:ext>
            </a:extLst>
          </p:cNvPr>
          <p:cNvSpPr txBox="1"/>
          <p:nvPr/>
        </p:nvSpPr>
        <p:spPr>
          <a:xfrm>
            <a:off x="7264003" y="6038492"/>
            <a:ext cx="822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dirty="0"/>
              <a:t>Book 5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ED81151-012F-41F7-A209-FF917E16CE91}"/>
              </a:ext>
            </a:extLst>
          </p:cNvPr>
          <p:cNvSpPr txBox="1"/>
          <p:nvPr/>
        </p:nvSpPr>
        <p:spPr>
          <a:xfrm>
            <a:off x="8867668" y="6038492"/>
            <a:ext cx="822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dirty="0"/>
              <a:t>Book 6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287B719-557C-4439-AD99-462649BDB3FA}"/>
              </a:ext>
            </a:extLst>
          </p:cNvPr>
          <p:cNvSpPr txBox="1"/>
          <p:nvPr/>
        </p:nvSpPr>
        <p:spPr>
          <a:xfrm>
            <a:off x="10309264" y="6038492"/>
            <a:ext cx="822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dirty="0"/>
              <a:t>Book 7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18E7E4-CF91-4AFC-86E6-CA6ED25D8AE9}"/>
              </a:ext>
            </a:extLst>
          </p:cNvPr>
          <p:cNvSpPr txBox="1"/>
          <p:nvPr/>
        </p:nvSpPr>
        <p:spPr>
          <a:xfrm>
            <a:off x="7940195" y="919525"/>
            <a:ext cx="32719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i="1" dirty="0"/>
              <a:t>K</a:t>
            </a:r>
            <a:r>
              <a:rPr lang="en-SG" sz="2400" dirty="0"/>
              <a:t> = 50</a:t>
            </a:r>
          </a:p>
          <a:p>
            <a:r>
              <a:rPr lang="en-SG" sz="2400" i="1" dirty="0"/>
              <a:t>Best Answer = </a:t>
            </a:r>
            <a:r>
              <a:rPr lang="en-SG" sz="2400" dirty="0"/>
              <a:t>270 [0...5]</a:t>
            </a: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4C86B413-DB36-4AA4-914B-407D0EEDF4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4023360"/>
          </a:xfrm>
        </p:spPr>
        <p:txBody>
          <a:bodyPr/>
          <a:lstStyle/>
          <a:p>
            <a:pPr algn="just"/>
            <a:r>
              <a:rPr lang="en-SG" dirty="0"/>
              <a:t>While the search range is too wide, advance the </a:t>
            </a:r>
            <a:r>
              <a:rPr lang="en-SG" u="sng" dirty="0"/>
              <a:t>start</a:t>
            </a:r>
            <a:r>
              <a:rPr lang="en-SG" dirty="0"/>
              <a:t> iterator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459EA68-9254-4636-8867-1F450957DFB8}"/>
              </a:ext>
            </a:extLst>
          </p:cNvPr>
          <p:cNvGrpSpPr/>
          <p:nvPr/>
        </p:nvGrpSpPr>
        <p:grpSpPr>
          <a:xfrm>
            <a:off x="223015" y="3320851"/>
            <a:ext cx="732636" cy="2819537"/>
            <a:chOff x="223015" y="3320851"/>
            <a:chExt cx="732636" cy="281953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D00A9E0C-B6D4-407D-8D1A-EEB1F669FE24}"/>
                </a:ext>
              </a:extLst>
            </p:cNvPr>
            <p:cNvSpPr txBox="1"/>
            <p:nvPr/>
          </p:nvSpPr>
          <p:spPr>
            <a:xfrm>
              <a:off x="223015" y="3320851"/>
              <a:ext cx="73263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2400" dirty="0"/>
                <a:t>start</a:t>
              </a: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3841BC51-DB3D-468C-85E6-1400FEBADAB8}"/>
                </a:ext>
              </a:extLst>
            </p:cNvPr>
            <p:cNvGrpSpPr/>
            <p:nvPr/>
          </p:nvGrpSpPr>
          <p:grpSpPr>
            <a:xfrm>
              <a:off x="311467" y="3772092"/>
              <a:ext cx="285413" cy="2368296"/>
              <a:chOff x="3582383" y="2959292"/>
              <a:chExt cx="285413" cy="2368296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6F9DD5E6-DC82-4A3D-A0A3-693C50B260E5}"/>
                  </a:ext>
                </a:extLst>
              </p:cNvPr>
              <p:cNvSpPr/>
              <p:nvPr/>
            </p:nvSpPr>
            <p:spPr>
              <a:xfrm>
                <a:off x="3582383" y="2959292"/>
                <a:ext cx="126153" cy="2368296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796CF1A7-071A-4586-B720-BFBC3C754F2C}"/>
                  </a:ext>
                </a:extLst>
              </p:cNvPr>
              <p:cNvSpPr/>
              <p:nvPr/>
            </p:nvSpPr>
            <p:spPr>
              <a:xfrm>
                <a:off x="3582383" y="2959292"/>
                <a:ext cx="285413" cy="158558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45505787-5704-432D-97E8-C072D43CB51F}"/>
                  </a:ext>
                </a:extLst>
              </p:cNvPr>
              <p:cNvSpPr/>
              <p:nvPr/>
            </p:nvSpPr>
            <p:spPr>
              <a:xfrm>
                <a:off x="3582383" y="5169030"/>
                <a:ext cx="285413" cy="158558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8369D38B-A7F3-436A-85CA-079DF0A383F5}"/>
              </a:ext>
            </a:extLst>
          </p:cNvPr>
          <p:cNvGrpSpPr/>
          <p:nvPr/>
        </p:nvGrpSpPr>
        <p:grpSpPr>
          <a:xfrm>
            <a:off x="9810633" y="3296715"/>
            <a:ext cx="643125" cy="2819537"/>
            <a:chOff x="71302" y="3320851"/>
            <a:chExt cx="643125" cy="2819537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92B9217-F27A-484C-B0A4-369F10EC2A90}"/>
                </a:ext>
              </a:extLst>
            </p:cNvPr>
            <p:cNvSpPr txBox="1"/>
            <p:nvPr/>
          </p:nvSpPr>
          <p:spPr>
            <a:xfrm>
              <a:off x="71302" y="3320851"/>
              <a:ext cx="64312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SG" sz="2400" dirty="0"/>
                <a:t>end</a:t>
              </a:r>
            </a:p>
          </p:txBody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4DEDAD1A-FF0B-4F40-89FC-CF85BD7604B6}"/>
                </a:ext>
              </a:extLst>
            </p:cNvPr>
            <p:cNvGrpSpPr/>
            <p:nvPr/>
          </p:nvGrpSpPr>
          <p:grpSpPr>
            <a:xfrm>
              <a:off x="311467" y="3772092"/>
              <a:ext cx="286241" cy="2368296"/>
              <a:chOff x="3582383" y="2959292"/>
              <a:chExt cx="286241" cy="2368296"/>
            </a:xfrm>
          </p:grpSpPr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88B36A33-BAC3-439B-952F-5648EFB286B9}"/>
                  </a:ext>
                </a:extLst>
              </p:cNvPr>
              <p:cNvSpPr/>
              <p:nvPr/>
            </p:nvSpPr>
            <p:spPr>
              <a:xfrm>
                <a:off x="3742471" y="2959292"/>
                <a:ext cx="126153" cy="2368296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465E88AE-D302-4DE8-87A5-D763D9AC7257}"/>
                  </a:ext>
                </a:extLst>
              </p:cNvPr>
              <p:cNvSpPr/>
              <p:nvPr/>
            </p:nvSpPr>
            <p:spPr>
              <a:xfrm>
                <a:off x="3582383" y="2959292"/>
                <a:ext cx="285413" cy="158558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0C98A9AE-09E5-450A-9447-C3077C82B8A0}"/>
                  </a:ext>
                </a:extLst>
              </p:cNvPr>
              <p:cNvSpPr/>
              <p:nvPr/>
            </p:nvSpPr>
            <p:spPr>
              <a:xfrm>
                <a:off x="3582383" y="5169030"/>
                <a:ext cx="285413" cy="158558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DB8E330E-96CA-4136-8942-3B0ADB5BE192}"/>
              </a:ext>
            </a:extLst>
          </p:cNvPr>
          <p:cNvSpPr txBox="1"/>
          <p:nvPr/>
        </p:nvSpPr>
        <p:spPr>
          <a:xfrm>
            <a:off x="3644351" y="3469020"/>
            <a:ext cx="3474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b="1" dirty="0">
                <a:solidFill>
                  <a:srgbClr val="FF0000"/>
                </a:solidFill>
              </a:rPr>
              <a:t>Width = 54, Area = 318, Too wide</a:t>
            </a:r>
          </a:p>
        </p:txBody>
      </p:sp>
    </p:spTree>
    <p:extLst>
      <p:ext uri="{BB962C8B-B14F-4D97-AF65-F5344CB8AC3E}">
        <p14:creationId xmlns:p14="http://schemas.microsoft.com/office/powerpoint/2010/main" val="4153417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4.81481E-6 L 0.10364 -4.81481E-6 " pathEditMode="relative" rAng="0" ptsTypes="AA">
                                      <p:cBhvr>
                                        <p:cTn id="6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82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CCB91295-1B4B-40E6-B3D4-4E5A497CDD9D}"/>
              </a:ext>
            </a:extLst>
          </p:cNvPr>
          <p:cNvSpPr/>
          <p:nvPr/>
        </p:nvSpPr>
        <p:spPr>
          <a:xfrm>
            <a:off x="5730992" y="5011947"/>
            <a:ext cx="1345721" cy="102654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Width: 7</a:t>
            </a:r>
          </a:p>
          <a:p>
            <a:pPr algn="ctr"/>
            <a:r>
              <a:rPr lang="en-SG" dirty="0"/>
              <a:t>Height: 5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20507C9-73E9-4AE1-A995-9BAC0AAA683D}"/>
              </a:ext>
            </a:extLst>
          </p:cNvPr>
          <p:cNvSpPr/>
          <p:nvPr/>
        </p:nvSpPr>
        <p:spPr>
          <a:xfrm>
            <a:off x="7076713" y="4325112"/>
            <a:ext cx="1188547" cy="1713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Width: 6</a:t>
            </a:r>
          </a:p>
          <a:p>
            <a:pPr algn="ctr"/>
            <a:r>
              <a:rPr lang="en-SG" dirty="0"/>
              <a:t>Height: 9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718CEE6-4604-41F7-A4BA-3EA7D5527000}"/>
              </a:ext>
            </a:extLst>
          </p:cNvPr>
          <p:cNvSpPr/>
          <p:nvPr/>
        </p:nvSpPr>
        <p:spPr>
          <a:xfrm>
            <a:off x="8263916" y="5202936"/>
            <a:ext cx="2012591" cy="83555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Width: 12</a:t>
            </a:r>
          </a:p>
          <a:p>
            <a:pPr algn="ctr"/>
            <a:r>
              <a:rPr lang="en-SG" dirty="0"/>
              <a:t>Height: 4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1DF041E-C7BB-4793-94D7-E6D8F2EA13F6}"/>
              </a:ext>
            </a:extLst>
          </p:cNvPr>
          <p:cNvSpPr/>
          <p:nvPr/>
        </p:nvSpPr>
        <p:spPr>
          <a:xfrm>
            <a:off x="10290678" y="4059936"/>
            <a:ext cx="841248" cy="197855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Width: 4</a:t>
            </a:r>
          </a:p>
          <a:p>
            <a:pPr algn="ctr"/>
            <a:r>
              <a:rPr lang="en-SG" dirty="0"/>
              <a:t>Height: 11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D593F7-5E50-46EC-8734-E01D489E4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Algorithm #3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4FA6B62-07F9-4649-9F56-C2E363D99B4E}"/>
              </a:ext>
            </a:extLst>
          </p:cNvPr>
          <p:cNvSpPr/>
          <p:nvPr/>
        </p:nvSpPr>
        <p:spPr>
          <a:xfrm>
            <a:off x="327804" y="5011947"/>
            <a:ext cx="1345721" cy="10265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Width: 7</a:t>
            </a:r>
          </a:p>
          <a:p>
            <a:pPr algn="ctr"/>
            <a:r>
              <a:rPr lang="en-SG" dirty="0"/>
              <a:t>Height: 5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88BDBE2-28CC-463C-B3D0-EF53FD0B7712}"/>
              </a:ext>
            </a:extLst>
          </p:cNvPr>
          <p:cNvSpPr/>
          <p:nvPr/>
        </p:nvSpPr>
        <p:spPr>
          <a:xfrm>
            <a:off x="1673525" y="4325112"/>
            <a:ext cx="1188547" cy="171338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Width: 6</a:t>
            </a:r>
          </a:p>
          <a:p>
            <a:pPr algn="ctr"/>
            <a:r>
              <a:rPr lang="en-SG" dirty="0"/>
              <a:t>Height: 9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86F5D2F-7DAA-4D1B-B1B7-28E5195F2167}"/>
              </a:ext>
            </a:extLst>
          </p:cNvPr>
          <p:cNvSpPr/>
          <p:nvPr/>
        </p:nvSpPr>
        <p:spPr>
          <a:xfrm>
            <a:off x="2862072" y="5202936"/>
            <a:ext cx="2012591" cy="83555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Width: 12</a:t>
            </a:r>
          </a:p>
          <a:p>
            <a:pPr algn="ctr"/>
            <a:r>
              <a:rPr lang="en-SG" dirty="0"/>
              <a:t>Height: 4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C6BEBD6-D37B-453E-ABCE-0629660C8D8D}"/>
              </a:ext>
            </a:extLst>
          </p:cNvPr>
          <p:cNvSpPr/>
          <p:nvPr/>
        </p:nvSpPr>
        <p:spPr>
          <a:xfrm>
            <a:off x="4888834" y="4059936"/>
            <a:ext cx="841248" cy="197855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Width: 4</a:t>
            </a:r>
          </a:p>
          <a:p>
            <a:pPr algn="ctr"/>
            <a:r>
              <a:rPr lang="en-SG" dirty="0"/>
              <a:t>Height: 11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8A14198-32A6-43F4-897F-6D25335FE5F4}"/>
              </a:ext>
            </a:extLst>
          </p:cNvPr>
          <p:cNvSpPr/>
          <p:nvPr/>
        </p:nvSpPr>
        <p:spPr>
          <a:xfrm>
            <a:off x="327804" y="4226943"/>
            <a:ext cx="12076981" cy="1811549"/>
          </a:xfrm>
          <a:custGeom>
            <a:avLst/>
            <a:gdLst>
              <a:gd name="connsiteX0" fmla="*/ 0 w 2596551"/>
              <a:gd name="connsiteY0" fmla="*/ 0 h 681487"/>
              <a:gd name="connsiteX1" fmla="*/ 0 w 2596551"/>
              <a:gd name="connsiteY1" fmla="*/ 681487 h 681487"/>
              <a:gd name="connsiteX2" fmla="*/ 2596551 w 2596551"/>
              <a:gd name="connsiteY2" fmla="*/ 681487 h 681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96551" h="681487">
                <a:moveTo>
                  <a:pt x="0" y="0"/>
                </a:moveTo>
                <a:lnTo>
                  <a:pt x="0" y="681487"/>
                </a:lnTo>
                <a:lnTo>
                  <a:pt x="2596551" y="681487"/>
                </a:lnTo>
              </a:path>
            </a:pathLst>
          </a:cu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A803B61-375F-4D52-AD55-0535F2D4A17A}"/>
              </a:ext>
            </a:extLst>
          </p:cNvPr>
          <p:cNvSpPr txBox="1"/>
          <p:nvPr/>
        </p:nvSpPr>
        <p:spPr>
          <a:xfrm>
            <a:off x="589333" y="6038492"/>
            <a:ext cx="822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dirty="0"/>
              <a:t>Book 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8D0597-D099-4BF4-BB34-33C49D7A6E22}"/>
              </a:ext>
            </a:extLst>
          </p:cNvPr>
          <p:cNvSpPr txBox="1"/>
          <p:nvPr/>
        </p:nvSpPr>
        <p:spPr>
          <a:xfrm>
            <a:off x="1852866" y="6038492"/>
            <a:ext cx="822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dirty="0"/>
              <a:t>Book 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F422B91-A90B-482D-9B12-36B3F75349D3}"/>
              </a:ext>
            </a:extLst>
          </p:cNvPr>
          <p:cNvSpPr txBox="1"/>
          <p:nvPr/>
        </p:nvSpPr>
        <p:spPr>
          <a:xfrm>
            <a:off x="3456531" y="6038492"/>
            <a:ext cx="822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dirty="0"/>
              <a:t>Book 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B5E286B-7406-4190-B893-4BC3B0C82EBE}"/>
              </a:ext>
            </a:extLst>
          </p:cNvPr>
          <p:cNvSpPr txBox="1"/>
          <p:nvPr/>
        </p:nvSpPr>
        <p:spPr>
          <a:xfrm>
            <a:off x="4898127" y="6038492"/>
            <a:ext cx="822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dirty="0"/>
              <a:t>Book 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1D6FB3F-62DE-4962-8D86-4592CA447A5B}"/>
              </a:ext>
            </a:extLst>
          </p:cNvPr>
          <p:cNvSpPr txBox="1"/>
          <p:nvPr/>
        </p:nvSpPr>
        <p:spPr>
          <a:xfrm>
            <a:off x="6000469" y="6038492"/>
            <a:ext cx="822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dirty="0"/>
              <a:t>Book 4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E1D60F6-C1CA-4BBA-AE5B-5A12B7A84775}"/>
              </a:ext>
            </a:extLst>
          </p:cNvPr>
          <p:cNvSpPr txBox="1"/>
          <p:nvPr/>
        </p:nvSpPr>
        <p:spPr>
          <a:xfrm>
            <a:off x="7264003" y="6038492"/>
            <a:ext cx="822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dirty="0"/>
              <a:t>Book 5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ED81151-012F-41F7-A209-FF917E16CE91}"/>
              </a:ext>
            </a:extLst>
          </p:cNvPr>
          <p:cNvSpPr txBox="1"/>
          <p:nvPr/>
        </p:nvSpPr>
        <p:spPr>
          <a:xfrm>
            <a:off x="8867668" y="6038492"/>
            <a:ext cx="822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dirty="0"/>
              <a:t>Book 6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287B719-557C-4439-AD99-462649BDB3FA}"/>
              </a:ext>
            </a:extLst>
          </p:cNvPr>
          <p:cNvSpPr txBox="1"/>
          <p:nvPr/>
        </p:nvSpPr>
        <p:spPr>
          <a:xfrm>
            <a:off x="10309264" y="6038492"/>
            <a:ext cx="822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dirty="0"/>
              <a:t>Book 7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18E7E4-CF91-4AFC-86E6-CA6ED25D8AE9}"/>
              </a:ext>
            </a:extLst>
          </p:cNvPr>
          <p:cNvSpPr txBox="1"/>
          <p:nvPr/>
        </p:nvSpPr>
        <p:spPr>
          <a:xfrm>
            <a:off x="7940195" y="919525"/>
            <a:ext cx="32719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i="1" dirty="0"/>
              <a:t>K</a:t>
            </a:r>
            <a:r>
              <a:rPr lang="en-SG" sz="2400" dirty="0"/>
              <a:t> = 50</a:t>
            </a:r>
          </a:p>
          <a:p>
            <a:r>
              <a:rPr lang="en-SG" sz="2400" i="1" dirty="0"/>
              <a:t>Best Answer = </a:t>
            </a:r>
            <a:r>
              <a:rPr lang="en-SG" sz="2400" dirty="0"/>
              <a:t>283 [1...6]</a:t>
            </a: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4C86B413-DB36-4AA4-914B-407D0EEDF4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4023360"/>
          </a:xfrm>
        </p:spPr>
        <p:txBody>
          <a:bodyPr/>
          <a:lstStyle/>
          <a:p>
            <a:pPr algn="just"/>
            <a:r>
              <a:rPr lang="en-SG" dirty="0"/>
              <a:t>While the search range is too wide, advance the </a:t>
            </a:r>
            <a:r>
              <a:rPr lang="en-SG" u="sng" dirty="0"/>
              <a:t>start</a:t>
            </a:r>
            <a:r>
              <a:rPr lang="en-SG" dirty="0"/>
              <a:t> iterator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459EA68-9254-4636-8867-1F450957DFB8}"/>
              </a:ext>
            </a:extLst>
          </p:cNvPr>
          <p:cNvGrpSpPr/>
          <p:nvPr/>
        </p:nvGrpSpPr>
        <p:grpSpPr>
          <a:xfrm>
            <a:off x="1481902" y="3320851"/>
            <a:ext cx="732636" cy="2819537"/>
            <a:chOff x="223015" y="3320851"/>
            <a:chExt cx="732636" cy="2819537"/>
          </a:xfrm>
          <a:solidFill>
            <a:schemeClr val="accent1"/>
          </a:solidFill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D00A9E0C-B6D4-407D-8D1A-EEB1F669FE24}"/>
                </a:ext>
              </a:extLst>
            </p:cNvPr>
            <p:cNvSpPr txBox="1"/>
            <p:nvPr/>
          </p:nvSpPr>
          <p:spPr>
            <a:xfrm>
              <a:off x="223015" y="3320851"/>
              <a:ext cx="73263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2400" dirty="0"/>
                <a:t>start</a:t>
              </a: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3841BC51-DB3D-468C-85E6-1400FEBADAB8}"/>
                </a:ext>
              </a:extLst>
            </p:cNvPr>
            <p:cNvGrpSpPr/>
            <p:nvPr/>
          </p:nvGrpSpPr>
          <p:grpSpPr>
            <a:xfrm>
              <a:off x="311467" y="3772092"/>
              <a:ext cx="285413" cy="2368296"/>
              <a:chOff x="3582383" y="2959292"/>
              <a:chExt cx="285413" cy="2368296"/>
            </a:xfrm>
            <a:grpFill/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6F9DD5E6-DC82-4A3D-A0A3-693C50B260E5}"/>
                  </a:ext>
                </a:extLst>
              </p:cNvPr>
              <p:cNvSpPr/>
              <p:nvPr/>
            </p:nvSpPr>
            <p:spPr>
              <a:xfrm>
                <a:off x="3582383" y="2959292"/>
                <a:ext cx="126153" cy="2368296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796CF1A7-071A-4586-B720-BFBC3C754F2C}"/>
                  </a:ext>
                </a:extLst>
              </p:cNvPr>
              <p:cNvSpPr/>
              <p:nvPr/>
            </p:nvSpPr>
            <p:spPr>
              <a:xfrm>
                <a:off x="3582383" y="2959292"/>
                <a:ext cx="285413" cy="158558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45505787-5704-432D-97E8-C072D43CB51F}"/>
                  </a:ext>
                </a:extLst>
              </p:cNvPr>
              <p:cNvSpPr/>
              <p:nvPr/>
            </p:nvSpPr>
            <p:spPr>
              <a:xfrm>
                <a:off x="3582383" y="5169030"/>
                <a:ext cx="285413" cy="158558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8369D38B-A7F3-436A-85CA-079DF0A383F5}"/>
              </a:ext>
            </a:extLst>
          </p:cNvPr>
          <p:cNvGrpSpPr/>
          <p:nvPr/>
        </p:nvGrpSpPr>
        <p:grpSpPr>
          <a:xfrm>
            <a:off x="9810633" y="3296715"/>
            <a:ext cx="643125" cy="2819537"/>
            <a:chOff x="71302" y="3320851"/>
            <a:chExt cx="643125" cy="2819537"/>
          </a:xfrm>
          <a:solidFill>
            <a:schemeClr val="accent1"/>
          </a:solidFill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92B9217-F27A-484C-B0A4-369F10EC2A90}"/>
                </a:ext>
              </a:extLst>
            </p:cNvPr>
            <p:cNvSpPr txBox="1"/>
            <p:nvPr/>
          </p:nvSpPr>
          <p:spPr>
            <a:xfrm>
              <a:off x="71302" y="3320851"/>
              <a:ext cx="64312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SG" sz="2400" dirty="0"/>
                <a:t>end</a:t>
              </a:r>
            </a:p>
          </p:txBody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4DEDAD1A-FF0B-4F40-89FC-CF85BD7604B6}"/>
                </a:ext>
              </a:extLst>
            </p:cNvPr>
            <p:cNvGrpSpPr/>
            <p:nvPr/>
          </p:nvGrpSpPr>
          <p:grpSpPr>
            <a:xfrm>
              <a:off x="311467" y="3772092"/>
              <a:ext cx="286241" cy="2368296"/>
              <a:chOff x="3582383" y="2959292"/>
              <a:chExt cx="286241" cy="2368296"/>
            </a:xfrm>
            <a:grpFill/>
          </p:grpSpPr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88B36A33-BAC3-439B-952F-5648EFB286B9}"/>
                  </a:ext>
                </a:extLst>
              </p:cNvPr>
              <p:cNvSpPr/>
              <p:nvPr/>
            </p:nvSpPr>
            <p:spPr>
              <a:xfrm>
                <a:off x="3742471" y="2959292"/>
                <a:ext cx="126153" cy="2368296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465E88AE-D302-4DE8-87A5-D763D9AC7257}"/>
                  </a:ext>
                </a:extLst>
              </p:cNvPr>
              <p:cNvSpPr/>
              <p:nvPr/>
            </p:nvSpPr>
            <p:spPr>
              <a:xfrm>
                <a:off x="3582383" y="2959292"/>
                <a:ext cx="285413" cy="158558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0C98A9AE-09E5-450A-9447-C3077C82B8A0}"/>
                  </a:ext>
                </a:extLst>
              </p:cNvPr>
              <p:cNvSpPr/>
              <p:nvPr/>
            </p:nvSpPr>
            <p:spPr>
              <a:xfrm>
                <a:off x="3582383" y="5169030"/>
                <a:ext cx="285413" cy="158558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DB8E330E-96CA-4136-8942-3B0ADB5BE192}"/>
              </a:ext>
            </a:extLst>
          </p:cNvPr>
          <p:cNvSpPr txBox="1"/>
          <p:nvPr/>
        </p:nvSpPr>
        <p:spPr>
          <a:xfrm>
            <a:off x="4489774" y="3469020"/>
            <a:ext cx="2480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b="1" dirty="0"/>
              <a:t>Width = 47, Area = 283</a:t>
            </a:r>
          </a:p>
        </p:txBody>
      </p:sp>
    </p:spTree>
    <p:extLst>
      <p:ext uri="{BB962C8B-B14F-4D97-AF65-F5344CB8AC3E}">
        <p14:creationId xmlns:p14="http://schemas.microsoft.com/office/powerpoint/2010/main" val="1957114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FD936-A732-4D89-A721-1F2F47B2A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Algorithm #3 Time Complexity analysis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BC7AE-4306-4AD6-8457-77FFE74AB9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Your two iterators, </a:t>
            </a:r>
            <a:r>
              <a:rPr lang="en-SG" u="sng" dirty="0"/>
              <a:t>start</a:t>
            </a:r>
            <a:r>
              <a:rPr lang="en-SG" dirty="0"/>
              <a:t> and </a:t>
            </a:r>
            <a:r>
              <a:rPr lang="en-SG" u="sng" dirty="0"/>
              <a:t>end</a:t>
            </a:r>
            <a:r>
              <a:rPr lang="en-SG" dirty="0"/>
              <a:t>, will go through the entire list.</a:t>
            </a:r>
          </a:p>
          <a:p>
            <a:r>
              <a:rPr lang="en-SG" dirty="0"/>
              <a:t>Each iterator takes O(</a:t>
            </a:r>
            <a:r>
              <a:rPr lang="en-SG" i="1" dirty="0"/>
              <a:t>B</a:t>
            </a:r>
            <a:r>
              <a:rPr lang="en-SG" dirty="0"/>
              <a:t>) time.</a:t>
            </a:r>
          </a:p>
          <a:p>
            <a:r>
              <a:rPr lang="en-SG" dirty="0"/>
              <a:t>Overall time complexity of HIDE: O(</a:t>
            </a:r>
            <a:r>
              <a:rPr lang="en-SG" i="1" dirty="0"/>
              <a:t>B</a:t>
            </a:r>
            <a:r>
              <a:rPr lang="en-SG" dirty="0"/>
              <a:t>).</a:t>
            </a:r>
          </a:p>
          <a:p>
            <a:r>
              <a:rPr lang="en-SG" dirty="0"/>
              <a:t>Is this good enough?</a:t>
            </a:r>
          </a:p>
        </p:txBody>
      </p:sp>
    </p:spTree>
    <p:extLst>
      <p:ext uri="{BB962C8B-B14F-4D97-AF65-F5344CB8AC3E}">
        <p14:creationId xmlns:p14="http://schemas.microsoft.com/office/powerpoint/2010/main" val="2795935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FD936-A732-4D89-A721-1F2F47B2A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Algorithm #3 Time Complexity analysis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BC7AE-4306-4AD6-8457-77FFE74AB9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There are up to </a:t>
            </a:r>
            <a:r>
              <a:rPr lang="en-SG" i="1" dirty="0"/>
              <a:t>C</a:t>
            </a:r>
            <a:r>
              <a:rPr lang="en-SG" dirty="0"/>
              <a:t> books inserted.</a:t>
            </a:r>
          </a:p>
          <a:p>
            <a:r>
              <a:rPr lang="en-SG" dirty="0"/>
              <a:t>Since each insert and remove operation can be done in O(1), these operations take a total of O(</a:t>
            </a:r>
            <a:r>
              <a:rPr lang="en-SG" i="1" dirty="0"/>
              <a:t>C</a:t>
            </a:r>
            <a:r>
              <a:rPr lang="en-SG" dirty="0"/>
              <a:t>) time.</a:t>
            </a:r>
          </a:p>
          <a:p>
            <a:r>
              <a:rPr lang="en-SG" dirty="0"/>
              <a:t>Each HIDE operation takes O(</a:t>
            </a:r>
            <a:r>
              <a:rPr lang="en-SG" i="1" dirty="0"/>
              <a:t>C</a:t>
            </a:r>
            <a:r>
              <a:rPr lang="en-SG" dirty="0"/>
              <a:t>) time.</a:t>
            </a:r>
          </a:p>
          <a:p>
            <a:r>
              <a:rPr lang="en-SG" dirty="0"/>
              <a:t>There are </a:t>
            </a:r>
            <a:r>
              <a:rPr lang="en-SG" b="1" dirty="0"/>
              <a:t>at most 5 HIDE </a:t>
            </a:r>
            <a:r>
              <a:rPr lang="en-SG" dirty="0"/>
              <a:t>operations.</a:t>
            </a:r>
          </a:p>
          <a:p>
            <a:r>
              <a:rPr lang="en-SG" dirty="0"/>
              <a:t>All the HIDE operations take a total of O(</a:t>
            </a:r>
            <a:r>
              <a:rPr lang="en-SG" i="1" dirty="0"/>
              <a:t>C</a:t>
            </a:r>
            <a:r>
              <a:rPr lang="en-SG" dirty="0"/>
              <a:t>) time.</a:t>
            </a:r>
          </a:p>
          <a:p>
            <a:r>
              <a:rPr lang="en-SG" dirty="0"/>
              <a:t>It's good enough!</a:t>
            </a:r>
          </a:p>
        </p:txBody>
      </p:sp>
    </p:spTree>
    <p:extLst>
      <p:ext uri="{BB962C8B-B14F-4D97-AF65-F5344CB8AC3E}">
        <p14:creationId xmlns:p14="http://schemas.microsoft.com/office/powerpoint/2010/main" val="3210151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66FF1-4787-48FE-B5DA-338493FC9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Any 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787A3-8691-413E-BBA6-0E6704F00F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2050" name="Picture 2" descr="https://scontent-sit4-1.xx.fbcdn.net/v/t34.0-0/p240x240/28829509_1902743079736472_594317474_n.png?oh=4de194e15f1cce7deb58d029bd31a957&amp;oe=5A9E41E4">
            <a:extLst>
              <a:ext uri="{FF2B5EF4-FFF2-40B4-BE49-F238E27FC236}">
                <a16:creationId xmlns:a16="http://schemas.microsoft.com/office/drawing/2014/main" id="{02E497C8-5D7A-4F82-930F-6CAB6D2432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5700" y="1757364"/>
            <a:ext cx="4800600" cy="5100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1620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0B355-32E3-4CA7-BA7C-415FD8BC7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Using an </a:t>
            </a:r>
            <a:r>
              <a:rPr lang="en-SG" b="1" dirty="0">
                <a:solidFill>
                  <a:schemeClr val="accent1"/>
                </a:solidFill>
              </a:rPr>
              <a:t>Iterator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5A572E-9835-488D-9804-BB244F4F97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LinkedList (and other Collections) have Iterators that can be used.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7425CE4-286B-40CF-989A-7F7559554A94}"/>
              </a:ext>
            </a:extLst>
          </p:cNvPr>
          <p:cNvSpPr/>
          <p:nvPr/>
        </p:nvSpPr>
        <p:spPr>
          <a:xfrm>
            <a:off x="2123996" y="2866519"/>
            <a:ext cx="7520336" cy="70788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SG" sz="2000" i="1" dirty="0">
                <a:solidFill>
                  <a:schemeClr val="accent4"/>
                </a:solidFill>
                <a:latin typeface="Consolas" panose="020B0609020204030204" pitchFamily="49" charset="0"/>
              </a:rPr>
              <a:t>// </a:t>
            </a:r>
            <a:r>
              <a:rPr lang="en-SG" sz="2000" i="1" dirty="0" err="1">
                <a:solidFill>
                  <a:schemeClr val="accent4"/>
                </a:solidFill>
                <a:latin typeface="Consolas" panose="020B0609020204030204" pitchFamily="49" charset="0"/>
              </a:rPr>
              <a:t>bookIt</a:t>
            </a:r>
            <a:r>
              <a:rPr lang="en-SG" sz="2000" i="1" dirty="0">
                <a:solidFill>
                  <a:schemeClr val="accent4"/>
                </a:solidFill>
                <a:latin typeface="Consolas" panose="020B0609020204030204" pitchFamily="49" charset="0"/>
              </a:rPr>
              <a:t> is currently at the start of the bookshelf</a:t>
            </a:r>
          </a:p>
          <a:p>
            <a:r>
              <a:rPr lang="en-SG" sz="2000" dirty="0">
                <a:latin typeface="Consolas" panose="020B0609020204030204" pitchFamily="49" charset="0"/>
              </a:rPr>
              <a:t>Iterator&lt;Book&gt; </a:t>
            </a:r>
            <a:r>
              <a:rPr lang="en-SG" sz="2000" dirty="0" err="1">
                <a:latin typeface="Consolas" panose="020B0609020204030204" pitchFamily="49" charset="0"/>
              </a:rPr>
              <a:t>bookIt</a:t>
            </a:r>
            <a:r>
              <a:rPr lang="en-SG" sz="2000" dirty="0">
                <a:latin typeface="Consolas" panose="020B0609020204030204" pitchFamily="49" charset="0"/>
              </a:rPr>
              <a:t> = </a:t>
            </a:r>
            <a:r>
              <a:rPr lang="en-SG" sz="2000" dirty="0" err="1">
                <a:latin typeface="Consolas" panose="020B0609020204030204" pitchFamily="49" charset="0"/>
              </a:rPr>
              <a:t>bookshelf.iterator</a:t>
            </a:r>
            <a:r>
              <a:rPr lang="en-SG" sz="2000" dirty="0">
                <a:latin typeface="Consolas" panose="020B0609020204030204" pitchFamily="49" charset="0"/>
              </a:rPr>
              <a:t>();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0F8212C-791D-4D57-8657-965462E1A672}"/>
              </a:ext>
            </a:extLst>
          </p:cNvPr>
          <p:cNvGrpSpPr/>
          <p:nvPr/>
        </p:nvGrpSpPr>
        <p:grpSpPr>
          <a:xfrm>
            <a:off x="1024128" y="3868947"/>
            <a:ext cx="9839325" cy="714375"/>
            <a:chOff x="1024128" y="3868947"/>
            <a:chExt cx="9839325" cy="714375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B17EF9FE-5A52-4E2F-9B8E-7884F7C43926}"/>
                </a:ext>
              </a:extLst>
            </p:cNvPr>
            <p:cNvSpPr/>
            <p:nvPr/>
          </p:nvSpPr>
          <p:spPr>
            <a:xfrm>
              <a:off x="1024128" y="3868947"/>
              <a:ext cx="714375" cy="714375"/>
            </a:xfrm>
            <a:prstGeom prst="round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3200" dirty="0"/>
                <a:t>7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A791321F-0E0C-4AF7-95E9-23304A7F0F84}"/>
                </a:ext>
              </a:extLst>
            </p:cNvPr>
            <p:cNvSpPr/>
            <p:nvPr/>
          </p:nvSpPr>
          <p:spPr>
            <a:xfrm>
              <a:off x="2548128" y="3868947"/>
              <a:ext cx="714375" cy="71437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3200" dirty="0"/>
                <a:t>2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7BAF38BA-B5FD-4CBC-A765-F4EB4B3BF67B}"/>
                </a:ext>
              </a:extLst>
            </p:cNvPr>
            <p:cNvCxnSpPr/>
            <p:nvPr/>
          </p:nvCxnSpPr>
          <p:spPr>
            <a:xfrm>
              <a:off x="1738503" y="4230897"/>
              <a:ext cx="71437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949578D0-38F0-4E60-B811-FF7B05DDA540}"/>
                </a:ext>
              </a:extLst>
            </p:cNvPr>
            <p:cNvSpPr/>
            <p:nvPr/>
          </p:nvSpPr>
          <p:spPr>
            <a:xfrm>
              <a:off x="4072128" y="3868947"/>
              <a:ext cx="714375" cy="71437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3200" dirty="0"/>
                <a:t>9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D706F883-851B-4E2E-9164-8C05038ECE04}"/>
                </a:ext>
              </a:extLst>
            </p:cNvPr>
            <p:cNvCxnSpPr/>
            <p:nvPr/>
          </p:nvCxnSpPr>
          <p:spPr>
            <a:xfrm>
              <a:off x="3262503" y="4230897"/>
              <a:ext cx="71437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5F13CB53-1295-4333-A23F-3F894CBA36C4}"/>
                </a:ext>
              </a:extLst>
            </p:cNvPr>
            <p:cNvSpPr/>
            <p:nvPr/>
          </p:nvSpPr>
          <p:spPr>
            <a:xfrm>
              <a:off x="5586603" y="3868947"/>
              <a:ext cx="714375" cy="71437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3200" dirty="0"/>
                <a:t>1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E6C4C957-A51E-4E0D-AD6B-E5806A4A01D0}"/>
                </a:ext>
              </a:extLst>
            </p:cNvPr>
            <p:cNvCxnSpPr/>
            <p:nvPr/>
          </p:nvCxnSpPr>
          <p:spPr>
            <a:xfrm>
              <a:off x="4776978" y="4230897"/>
              <a:ext cx="71437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A4A57154-1BD5-410C-93AC-9E712B84C5DE}"/>
                </a:ext>
              </a:extLst>
            </p:cNvPr>
            <p:cNvSpPr/>
            <p:nvPr/>
          </p:nvSpPr>
          <p:spPr>
            <a:xfrm>
              <a:off x="7110603" y="3868947"/>
              <a:ext cx="714375" cy="71437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3200" dirty="0"/>
                <a:t>4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9A2FF6C1-7716-4F8C-A33C-ACD166713E6E}"/>
                </a:ext>
              </a:extLst>
            </p:cNvPr>
            <p:cNvCxnSpPr/>
            <p:nvPr/>
          </p:nvCxnSpPr>
          <p:spPr>
            <a:xfrm>
              <a:off x="6300978" y="4230897"/>
              <a:ext cx="71437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9374F53A-31A0-4D08-B175-A7353EB830DA}"/>
                </a:ext>
              </a:extLst>
            </p:cNvPr>
            <p:cNvSpPr/>
            <p:nvPr/>
          </p:nvSpPr>
          <p:spPr>
            <a:xfrm>
              <a:off x="8634603" y="3868947"/>
              <a:ext cx="714375" cy="71437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3200" dirty="0"/>
                <a:t>8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92F4AA2C-F7D7-4858-AA63-140672B5917C}"/>
                </a:ext>
              </a:extLst>
            </p:cNvPr>
            <p:cNvCxnSpPr/>
            <p:nvPr/>
          </p:nvCxnSpPr>
          <p:spPr>
            <a:xfrm>
              <a:off x="7824978" y="4230897"/>
              <a:ext cx="71437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BDFE84B1-9CCB-4A35-AC47-6672E31FDE79}"/>
                </a:ext>
              </a:extLst>
            </p:cNvPr>
            <p:cNvSpPr/>
            <p:nvPr/>
          </p:nvSpPr>
          <p:spPr>
            <a:xfrm>
              <a:off x="10149078" y="3868947"/>
              <a:ext cx="714375" cy="71437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3200" dirty="0"/>
                <a:t>3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F80A1E77-CC15-42E3-82E9-A594E62886A4}"/>
                </a:ext>
              </a:extLst>
            </p:cNvPr>
            <p:cNvCxnSpPr/>
            <p:nvPr/>
          </p:nvCxnSpPr>
          <p:spPr>
            <a:xfrm>
              <a:off x="9339453" y="4230897"/>
              <a:ext cx="71437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9ACC3FD9-92B2-4112-8C1A-B63B486ECA79}"/>
              </a:ext>
            </a:extLst>
          </p:cNvPr>
          <p:cNvGrpSpPr/>
          <p:nvPr/>
        </p:nvGrpSpPr>
        <p:grpSpPr>
          <a:xfrm>
            <a:off x="305379" y="4745321"/>
            <a:ext cx="1075936" cy="701020"/>
            <a:chOff x="305379" y="4745321"/>
            <a:chExt cx="1075936" cy="701020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E1E6C4E-27D7-4BE2-84A1-8286A37E6E86}"/>
                </a:ext>
              </a:extLst>
            </p:cNvPr>
            <p:cNvSpPr txBox="1"/>
            <p:nvPr/>
          </p:nvSpPr>
          <p:spPr>
            <a:xfrm>
              <a:off x="305379" y="4923121"/>
              <a:ext cx="1075936" cy="52322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SG" sz="2800" dirty="0" err="1"/>
                <a:t>bookIt</a:t>
              </a:r>
              <a:endParaRPr lang="en-SG" sz="2800" dirty="0"/>
            </a:p>
          </p:txBody>
        </p:sp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0A458C5C-BB7E-4D4C-9FD1-F3CE9A9DB2B2}"/>
                </a:ext>
              </a:extLst>
            </p:cNvPr>
            <p:cNvSpPr/>
            <p:nvPr/>
          </p:nvSpPr>
          <p:spPr>
            <a:xfrm>
              <a:off x="765175" y="4745321"/>
              <a:ext cx="139701" cy="177800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1990409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0B355-32E3-4CA7-BA7C-415FD8BC7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Using an </a:t>
            </a:r>
            <a:r>
              <a:rPr lang="en-SG" b="1" dirty="0">
                <a:solidFill>
                  <a:schemeClr val="accent1"/>
                </a:solidFill>
              </a:rPr>
              <a:t>Iterator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5A572E-9835-488D-9804-BB244F4F97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To get an element, call next().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7425CE4-286B-40CF-989A-7F7559554A94}"/>
              </a:ext>
            </a:extLst>
          </p:cNvPr>
          <p:cNvSpPr/>
          <p:nvPr/>
        </p:nvSpPr>
        <p:spPr>
          <a:xfrm>
            <a:off x="1938528" y="2866519"/>
            <a:ext cx="7891272" cy="70788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SG" sz="2000" i="1" dirty="0">
                <a:solidFill>
                  <a:schemeClr val="accent4"/>
                </a:solidFill>
                <a:latin typeface="Consolas" panose="020B0609020204030204" pitchFamily="49" charset="0"/>
              </a:rPr>
              <a:t>// Get the next book and advance the iterator.</a:t>
            </a:r>
          </a:p>
          <a:p>
            <a:r>
              <a:rPr lang="en-SG" sz="2000" dirty="0" err="1">
                <a:latin typeface="Consolas" panose="020B0609020204030204" pitchFamily="49" charset="0"/>
              </a:rPr>
              <a:t>System.</a:t>
            </a:r>
            <a:r>
              <a:rPr lang="en-SG" sz="2000" i="1" dirty="0" err="1">
                <a:latin typeface="Consolas" panose="020B0609020204030204" pitchFamily="49" charset="0"/>
              </a:rPr>
              <a:t>out</a:t>
            </a:r>
            <a:r>
              <a:rPr lang="en-SG" sz="2000" dirty="0" err="1">
                <a:latin typeface="Consolas" panose="020B0609020204030204" pitchFamily="49" charset="0"/>
              </a:rPr>
              <a:t>.println</a:t>
            </a:r>
            <a:r>
              <a:rPr lang="en-SG" sz="2000" dirty="0">
                <a:latin typeface="Consolas" panose="020B0609020204030204" pitchFamily="49" charset="0"/>
              </a:rPr>
              <a:t>(</a:t>
            </a:r>
            <a:r>
              <a:rPr lang="en-SG" sz="2000" dirty="0" err="1">
                <a:latin typeface="Consolas" panose="020B0609020204030204" pitchFamily="49" charset="0"/>
              </a:rPr>
              <a:t>bookIt.next</a:t>
            </a:r>
            <a:r>
              <a:rPr lang="en-SG" sz="2000" dirty="0">
                <a:latin typeface="Consolas" panose="020B0609020204030204" pitchFamily="49" charset="0"/>
              </a:rPr>
              <a:t>().</a:t>
            </a:r>
            <a:r>
              <a:rPr lang="en-SG" sz="2000" dirty="0" err="1">
                <a:latin typeface="Consolas" panose="020B0609020204030204" pitchFamily="49" charset="0"/>
              </a:rPr>
              <a:t>getID</a:t>
            </a:r>
            <a:r>
              <a:rPr lang="en-SG" sz="2000" dirty="0">
                <a:latin typeface="Consolas" panose="020B0609020204030204" pitchFamily="49" charset="0"/>
              </a:rPr>
              <a:t>());</a:t>
            </a:r>
            <a:r>
              <a:rPr lang="en-SG" sz="2000" i="1" dirty="0">
                <a:solidFill>
                  <a:schemeClr val="accent4"/>
                </a:solidFill>
                <a:latin typeface="Consolas" panose="020B0609020204030204" pitchFamily="49" charset="0"/>
              </a:rPr>
              <a:t> // Prints 7</a:t>
            </a:r>
            <a:endParaRPr lang="en-SG" sz="2000" dirty="0">
              <a:latin typeface="Consolas" panose="020B0609020204030204" pitchFamily="49" charset="0"/>
            </a:endParaRP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17F4500E-92EF-4998-9D41-D262398180E1}"/>
              </a:ext>
            </a:extLst>
          </p:cNvPr>
          <p:cNvSpPr/>
          <p:nvPr/>
        </p:nvSpPr>
        <p:spPr>
          <a:xfrm>
            <a:off x="1024128" y="3868947"/>
            <a:ext cx="714375" cy="714375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3200" dirty="0"/>
              <a:t>7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18AB8059-BD82-43B7-B4F6-2FB4D7AF8130}"/>
              </a:ext>
            </a:extLst>
          </p:cNvPr>
          <p:cNvSpPr/>
          <p:nvPr/>
        </p:nvSpPr>
        <p:spPr>
          <a:xfrm>
            <a:off x="2548128" y="3868947"/>
            <a:ext cx="714375" cy="7143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3200" dirty="0"/>
              <a:t>2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21E3B8A-ADE4-461D-89DF-EF4C626EC1F6}"/>
              </a:ext>
            </a:extLst>
          </p:cNvPr>
          <p:cNvCxnSpPr/>
          <p:nvPr/>
        </p:nvCxnSpPr>
        <p:spPr>
          <a:xfrm>
            <a:off x="1738503" y="4230897"/>
            <a:ext cx="71437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A8FC1B3D-400E-4599-A7FE-3CCD640A00F4}"/>
              </a:ext>
            </a:extLst>
          </p:cNvPr>
          <p:cNvSpPr/>
          <p:nvPr/>
        </p:nvSpPr>
        <p:spPr>
          <a:xfrm>
            <a:off x="4072128" y="3868947"/>
            <a:ext cx="714375" cy="7143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3200" dirty="0"/>
              <a:t>9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B7E7ED4-0F9E-4FDB-AA01-6A69E12A9773}"/>
              </a:ext>
            </a:extLst>
          </p:cNvPr>
          <p:cNvCxnSpPr/>
          <p:nvPr/>
        </p:nvCxnSpPr>
        <p:spPr>
          <a:xfrm>
            <a:off x="3262503" y="4230897"/>
            <a:ext cx="71437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586D5E83-8747-4908-8FEC-6D8CEE07DED3}"/>
              </a:ext>
            </a:extLst>
          </p:cNvPr>
          <p:cNvSpPr/>
          <p:nvPr/>
        </p:nvSpPr>
        <p:spPr>
          <a:xfrm>
            <a:off x="5586603" y="3868947"/>
            <a:ext cx="714375" cy="7143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3200" dirty="0"/>
              <a:t>1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396E6F31-F328-4055-8366-0A25569D1A2B}"/>
              </a:ext>
            </a:extLst>
          </p:cNvPr>
          <p:cNvCxnSpPr/>
          <p:nvPr/>
        </p:nvCxnSpPr>
        <p:spPr>
          <a:xfrm>
            <a:off x="4776978" y="4230897"/>
            <a:ext cx="71437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6B2598D1-FD5E-4561-9DA8-6F6E8CBC94C5}"/>
              </a:ext>
            </a:extLst>
          </p:cNvPr>
          <p:cNvSpPr/>
          <p:nvPr/>
        </p:nvSpPr>
        <p:spPr>
          <a:xfrm>
            <a:off x="7110603" y="3868947"/>
            <a:ext cx="714375" cy="7143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3200" dirty="0"/>
              <a:t>4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154D622E-8555-431B-B60E-B4FB498CD505}"/>
              </a:ext>
            </a:extLst>
          </p:cNvPr>
          <p:cNvCxnSpPr/>
          <p:nvPr/>
        </p:nvCxnSpPr>
        <p:spPr>
          <a:xfrm>
            <a:off x="6300978" y="4230897"/>
            <a:ext cx="71437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8EBC6B1E-02AF-4265-A879-D9AA699FBA0E}"/>
              </a:ext>
            </a:extLst>
          </p:cNvPr>
          <p:cNvSpPr/>
          <p:nvPr/>
        </p:nvSpPr>
        <p:spPr>
          <a:xfrm>
            <a:off x="8634603" y="3868947"/>
            <a:ext cx="714375" cy="7143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3200" dirty="0"/>
              <a:t>8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D4E83245-5E6E-4F59-8919-F033D753E833}"/>
              </a:ext>
            </a:extLst>
          </p:cNvPr>
          <p:cNvCxnSpPr/>
          <p:nvPr/>
        </p:nvCxnSpPr>
        <p:spPr>
          <a:xfrm>
            <a:off x="7824978" y="4230897"/>
            <a:ext cx="71437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46FD47A1-D045-472A-A2DF-7444A5EBBEE7}"/>
              </a:ext>
            </a:extLst>
          </p:cNvPr>
          <p:cNvSpPr/>
          <p:nvPr/>
        </p:nvSpPr>
        <p:spPr>
          <a:xfrm>
            <a:off x="10149078" y="3868947"/>
            <a:ext cx="714375" cy="7143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3200" dirty="0"/>
              <a:t>3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7F654DB3-1AAA-4AF7-AA47-9A7A75224190}"/>
              </a:ext>
            </a:extLst>
          </p:cNvPr>
          <p:cNvCxnSpPr/>
          <p:nvPr/>
        </p:nvCxnSpPr>
        <p:spPr>
          <a:xfrm>
            <a:off x="9339453" y="4230897"/>
            <a:ext cx="71437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54E2151B-79AC-40E8-B1E7-1AFC6EC91D4E}"/>
              </a:ext>
            </a:extLst>
          </p:cNvPr>
          <p:cNvGrpSpPr/>
          <p:nvPr/>
        </p:nvGrpSpPr>
        <p:grpSpPr>
          <a:xfrm>
            <a:off x="305379" y="4745321"/>
            <a:ext cx="1075936" cy="701020"/>
            <a:chOff x="305379" y="4745321"/>
            <a:chExt cx="1075936" cy="701020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EDB2DD25-2D6A-4F42-8E33-38E92BBC4C1F}"/>
                </a:ext>
              </a:extLst>
            </p:cNvPr>
            <p:cNvSpPr txBox="1"/>
            <p:nvPr/>
          </p:nvSpPr>
          <p:spPr>
            <a:xfrm>
              <a:off x="305379" y="4923121"/>
              <a:ext cx="1075936" cy="52322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SG" sz="2800" dirty="0" err="1"/>
                <a:t>bookIt</a:t>
              </a:r>
              <a:endParaRPr lang="en-SG" sz="2800" dirty="0"/>
            </a:p>
          </p:txBody>
        </p:sp>
        <p:sp>
          <p:nvSpPr>
            <p:cNvPr id="56" name="Isosceles Triangle 55">
              <a:extLst>
                <a:ext uri="{FF2B5EF4-FFF2-40B4-BE49-F238E27FC236}">
                  <a16:creationId xmlns:a16="http://schemas.microsoft.com/office/drawing/2014/main" id="{041B237B-C438-40A2-96D9-4E5671646A59}"/>
                </a:ext>
              </a:extLst>
            </p:cNvPr>
            <p:cNvSpPr/>
            <p:nvPr/>
          </p:nvSpPr>
          <p:spPr>
            <a:xfrm>
              <a:off x="765175" y="4745321"/>
              <a:ext cx="139701" cy="177800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130991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4.44444E-6 L 0.10274 4.44444E-6 " pathEditMode="relative" rAng="0" ptsTypes="AA">
                                      <p:cBhvr>
                                        <p:cTn id="11" dur="2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30" y="0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" dur="2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E8853"/>
                                      </p:to>
                                    </p:animClr>
                                    <p:set>
                                      <p:cBhvr>
                                        <p:cTn id="14" dur="2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" dur="2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0B355-32E3-4CA7-BA7C-415FD8BC7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Using an </a:t>
            </a:r>
            <a:r>
              <a:rPr lang="en-SG" b="1" dirty="0">
                <a:solidFill>
                  <a:schemeClr val="accent1"/>
                </a:solidFill>
              </a:rPr>
              <a:t>Iterator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5A572E-9835-488D-9804-BB244F4F97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To get an element, call next().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7425CE4-286B-40CF-989A-7F7559554A94}"/>
              </a:ext>
            </a:extLst>
          </p:cNvPr>
          <p:cNvSpPr/>
          <p:nvPr/>
        </p:nvSpPr>
        <p:spPr>
          <a:xfrm>
            <a:off x="1938528" y="2866519"/>
            <a:ext cx="7891272" cy="70788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SG" sz="2000" i="1" dirty="0">
                <a:solidFill>
                  <a:schemeClr val="accent4"/>
                </a:solidFill>
                <a:latin typeface="Consolas" panose="020B0609020204030204" pitchFamily="49" charset="0"/>
              </a:rPr>
              <a:t>// Get the next book and advance the iterator.</a:t>
            </a:r>
          </a:p>
          <a:p>
            <a:r>
              <a:rPr lang="en-SG" sz="2000" dirty="0" err="1">
                <a:latin typeface="Consolas" panose="020B0609020204030204" pitchFamily="49" charset="0"/>
              </a:rPr>
              <a:t>System.</a:t>
            </a:r>
            <a:r>
              <a:rPr lang="en-SG" sz="2000" i="1" dirty="0" err="1">
                <a:latin typeface="Consolas" panose="020B0609020204030204" pitchFamily="49" charset="0"/>
              </a:rPr>
              <a:t>out</a:t>
            </a:r>
            <a:r>
              <a:rPr lang="en-SG" sz="2000" dirty="0" err="1">
                <a:latin typeface="Consolas" panose="020B0609020204030204" pitchFamily="49" charset="0"/>
              </a:rPr>
              <a:t>.println</a:t>
            </a:r>
            <a:r>
              <a:rPr lang="en-SG" sz="2000" dirty="0">
                <a:latin typeface="Consolas" panose="020B0609020204030204" pitchFamily="49" charset="0"/>
              </a:rPr>
              <a:t>(</a:t>
            </a:r>
            <a:r>
              <a:rPr lang="en-SG" sz="2000" dirty="0" err="1">
                <a:latin typeface="Consolas" panose="020B0609020204030204" pitchFamily="49" charset="0"/>
              </a:rPr>
              <a:t>bookIt.next</a:t>
            </a:r>
            <a:r>
              <a:rPr lang="en-SG" sz="2000" dirty="0">
                <a:latin typeface="Consolas" panose="020B0609020204030204" pitchFamily="49" charset="0"/>
              </a:rPr>
              <a:t>().</a:t>
            </a:r>
            <a:r>
              <a:rPr lang="en-SG" sz="2000" dirty="0" err="1">
                <a:latin typeface="Consolas" panose="020B0609020204030204" pitchFamily="49" charset="0"/>
              </a:rPr>
              <a:t>getID</a:t>
            </a:r>
            <a:r>
              <a:rPr lang="en-SG" sz="2000" dirty="0">
                <a:latin typeface="Consolas" panose="020B0609020204030204" pitchFamily="49" charset="0"/>
              </a:rPr>
              <a:t>());</a:t>
            </a:r>
            <a:r>
              <a:rPr lang="en-SG" sz="2000" i="1" dirty="0">
                <a:solidFill>
                  <a:schemeClr val="accent4"/>
                </a:solidFill>
                <a:latin typeface="Consolas" panose="020B0609020204030204" pitchFamily="49" charset="0"/>
              </a:rPr>
              <a:t> // Prints 7</a:t>
            </a:r>
            <a:endParaRPr lang="en-SG" sz="2000" dirty="0">
              <a:latin typeface="Consolas" panose="020B0609020204030204" pitchFamily="49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17EF9FE-5A52-4E2F-9B8E-7884F7C43926}"/>
              </a:ext>
            </a:extLst>
          </p:cNvPr>
          <p:cNvSpPr/>
          <p:nvPr/>
        </p:nvSpPr>
        <p:spPr>
          <a:xfrm>
            <a:off x="1024128" y="3868947"/>
            <a:ext cx="714375" cy="714375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3200" dirty="0"/>
              <a:t>7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791321F-0E0C-4AF7-95E9-23304A7F0F84}"/>
              </a:ext>
            </a:extLst>
          </p:cNvPr>
          <p:cNvSpPr/>
          <p:nvPr/>
        </p:nvSpPr>
        <p:spPr>
          <a:xfrm>
            <a:off x="2548128" y="3868947"/>
            <a:ext cx="714375" cy="7143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3200" dirty="0"/>
              <a:t>2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BAF38BA-B5FD-4CBC-A765-F4EB4B3BF67B}"/>
              </a:ext>
            </a:extLst>
          </p:cNvPr>
          <p:cNvCxnSpPr/>
          <p:nvPr/>
        </p:nvCxnSpPr>
        <p:spPr>
          <a:xfrm>
            <a:off x="1738503" y="4230897"/>
            <a:ext cx="71437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49578D0-38F0-4E60-B811-FF7B05DDA540}"/>
              </a:ext>
            </a:extLst>
          </p:cNvPr>
          <p:cNvSpPr/>
          <p:nvPr/>
        </p:nvSpPr>
        <p:spPr>
          <a:xfrm>
            <a:off x="4072128" y="3868947"/>
            <a:ext cx="714375" cy="7143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3200" dirty="0"/>
              <a:t>9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706F883-851B-4E2E-9164-8C05038ECE04}"/>
              </a:ext>
            </a:extLst>
          </p:cNvPr>
          <p:cNvCxnSpPr/>
          <p:nvPr/>
        </p:nvCxnSpPr>
        <p:spPr>
          <a:xfrm>
            <a:off x="3262503" y="4230897"/>
            <a:ext cx="71437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F13CB53-1295-4333-A23F-3F894CBA36C4}"/>
              </a:ext>
            </a:extLst>
          </p:cNvPr>
          <p:cNvSpPr/>
          <p:nvPr/>
        </p:nvSpPr>
        <p:spPr>
          <a:xfrm>
            <a:off x="5586603" y="3868947"/>
            <a:ext cx="714375" cy="7143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3200" dirty="0"/>
              <a:t>1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6C4C957-A51E-4E0D-AD6B-E5806A4A01D0}"/>
              </a:ext>
            </a:extLst>
          </p:cNvPr>
          <p:cNvCxnSpPr/>
          <p:nvPr/>
        </p:nvCxnSpPr>
        <p:spPr>
          <a:xfrm>
            <a:off x="4776978" y="4230897"/>
            <a:ext cx="71437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4A57154-1BD5-410C-93AC-9E712B84C5DE}"/>
              </a:ext>
            </a:extLst>
          </p:cNvPr>
          <p:cNvSpPr/>
          <p:nvPr/>
        </p:nvSpPr>
        <p:spPr>
          <a:xfrm>
            <a:off x="7110603" y="3868947"/>
            <a:ext cx="714375" cy="7143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3200" dirty="0"/>
              <a:t>4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A2FF6C1-7716-4F8C-A33C-ACD166713E6E}"/>
              </a:ext>
            </a:extLst>
          </p:cNvPr>
          <p:cNvCxnSpPr/>
          <p:nvPr/>
        </p:nvCxnSpPr>
        <p:spPr>
          <a:xfrm>
            <a:off x="6300978" y="4230897"/>
            <a:ext cx="71437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9374F53A-31A0-4D08-B175-A7353EB830DA}"/>
              </a:ext>
            </a:extLst>
          </p:cNvPr>
          <p:cNvSpPr/>
          <p:nvPr/>
        </p:nvSpPr>
        <p:spPr>
          <a:xfrm>
            <a:off x="8634603" y="3868947"/>
            <a:ext cx="714375" cy="7143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3200" dirty="0"/>
              <a:t>8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2F4AA2C-F7D7-4858-AA63-140672B5917C}"/>
              </a:ext>
            </a:extLst>
          </p:cNvPr>
          <p:cNvCxnSpPr/>
          <p:nvPr/>
        </p:nvCxnSpPr>
        <p:spPr>
          <a:xfrm>
            <a:off x="7824978" y="4230897"/>
            <a:ext cx="71437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BDFE84B1-9CCB-4A35-AC47-6672E31FDE79}"/>
              </a:ext>
            </a:extLst>
          </p:cNvPr>
          <p:cNvSpPr/>
          <p:nvPr/>
        </p:nvSpPr>
        <p:spPr>
          <a:xfrm>
            <a:off x="10149078" y="3868947"/>
            <a:ext cx="714375" cy="7143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3200" dirty="0"/>
              <a:t>3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80A1E77-CC15-42E3-82E9-A594E62886A4}"/>
              </a:ext>
            </a:extLst>
          </p:cNvPr>
          <p:cNvCxnSpPr/>
          <p:nvPr/>
        </p:nvCxnSpPr>
        <p:spPr>
          <a:xfrm>
            <a:off x="9339453" y="4230897"/>
            <a:ext cx="71437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D2B1F1F3-E5C3-47DF-A0EE-31068A5FDA7A}"/>
              </a:ext>
            </a:extLst>
          </p:cNvPr>
          <p:cNvGrpSpPr/>
          <p:nvPr/>
        </p:nvGrpSpPr>
        <p:grpSpPr>
          <a:xfrm>
            <a:off x="1557722" y="4745321"/>
            <a:ext cx="1075936" cy="701020"/>
            <a:chOff x="305379" y="4745321"/>
            <a:chExt cx="1075936" cy="701020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E1E6C4E-27D7-4BE2-84A1-8286A37E6E86}"/>
                </a:ext>
              </a:extLst>
            </p:cNvPr>
            <p:cNvSpPr txBox="1"/>
            <p:nvPr/>
          </p:nvSpPr>
          <p:spPr>
            <a:xfrm>
              <a:off x="305379" y="4923121"/>
              <a:ext cx="1075936" cy="52322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SG" sz="2800" dirty="0" err="1"/>
                <a:t>bookIt</a:t>
              </a:r>
              <a:endParaRPr lang="en-SG" sz="2800" dirty="0"/>
            </a:p>
          </p:txBody>
        </p:sp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0A458C5C-BB7E-4D4C-9FD1-F3CE9A9DB2B2}"/>
                </a:ext>
              </a:extLst>
            </p:cNvPr>
            <p:cNvSpPr/>
            <p:nvPr/>
          </p:nvSpPr>
          <p:spPr>
            <a:xfrm>
              <a:off x="765175" y="4745321"/>
              <a:ext cx="139701" cy="177800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1648740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0B355-32E3-4CA7-BA7C-415FD8BC7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Using an </a:t>
            </a:r>
            <a:r>
              <a:rPr lang="en-SG" b="1" dirty="0">
                <a:solidFill>
                  <a:schemeClr val="accent1"/>
                </a:solidFill>
              </a:rPr>
              <a:t>Iterator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5A572E-9835-488D-9804-BB244F4F97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To iterate through all the elements, keep iterating until there is no next element.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7425CE4-286B-40CF-989A-7F7559554A94}"/>
              </a:ext>
            </a:extLst>
          </p:cNvPr>
          <p:cNvSpPr/>
          <p:nvPr/>
        </p:nvSpPr>
        <p:spPr>
          <a:xfrm>
            <a:off x="1938528" y="2866519"/>
            <a:ext cx="7891272" cy="163121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SG" sz="2000" i="1" dirty="0">
                <a:solidFill>
                  <a:schemeClr val="accent4"/>
                </a:solidFill>
                <a:latin typeface="Consolas" panose="020B0609020204030204" pitchFamily="49" charset="0"/>
              </a:rPr>
              <a:t>// Iterate through all books; Keep going until </a:t>
            </a:r>
          </a:p>
          <a:p>
            <a:r>
              <a:rPr lang="en-SG" sz="2000" i="1" dirty="0">
                <a:solidFill>
                  <a:schemeClr val="accent4"/>
                </a:solidFill>
                <a:latin typeface="Consolas" panose="020B0609020204030204" pitchFamily="49" charset="0"/>
              </a:rPr>
              <a:t>// there is no next element.</a:t>
            </a:r>
            <a:endParaRPr lang="en-SG" sz="2000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r>
              <a:rPr lang="en-SG" sz="2000" b="1" dirty="0">
                <a:solidFill>
                  <a:schemeClr val="accent2"/>
                </a:solidFill>
                <a:latin typeface="Consolas" panose="020B0609020204030204" pitchFamily="49" charset="0"/>
              </a:rPr>
              <a:t>while</a:t>
            </a:r>
            <a:r>
              <a:rPr lang="en-SG" sz="2000" dirty="0">
                <a:latin typeface="Consolas" panose="020B0609020204030204" pitchFamily="49" charset="0"/>
              </a:rPr>
              <a:t> (</a:t>
            </a:r>
            <a:r>
              <a:rPr lang="en-SG" sz="2000" dirty="0" err="1">
                <a:latin typeface="Consolas" panose="020B0609020204030204" pitchFamily="49" charset="0"/>
              </a:rPr>
              <a:t>bookIt.hasNext</a:t>
            </a:r>
            <a:r>
              <a:rPr lang="en-SG" sz="2000" dirty="0">
                <a:latin typeface="Consolas" panose="020B0609020204030204" pitchFamily="49" charset="0"/>
              </a:rPr>
              <a:t>()) {</a:t>
            </a:r>
          </a:p>
          <a:p>
            <a:r>
              <a:rPr lang="en-SG" sz="2000" dirty="0">
                <a:latin typeface="Consolas" panose="020B0609020204030204" pitchFamily="49" charset="0"/>
              </a:rPr>
              <a:t>    </a:t>
            </a:r>
            <a:r>
              <a:rPr lang="en-SG" sz="2000" dirty="0" err="1">
                <a:latin typeface="Consolas" panose="020B0609020204030204" pitchFamily="49" charset="0"/>
              </a:rPr>
              <a:t>System.</a:t>
            </a:r>
            <a:r>
              <a:rPr lang="en-SG" sz="2000" i="1" dirty="0" err="1">
                <a:latin typeface="Consolas" panose="020B0609020204030204" pitchFamily="49" charset="0"/>
              </a:rPr>
              <a:t>out</a:t>
            </a:r>
            <a:r>
              <a:rPr lang="en-SG" sz="2000" dirty="0" err="1">
                <a:latin typeface="Consolas" panose="020B0609020204030204" pitchFamily="49" charset="0"/>
              </a:rPr>
              <a:t>.println</a:t>
            </a:r>
            <a:r>
              <a:rPr lang="en-SG" sz="2000" dirty="0">
                <a:latin typeface="Consolas" panose="020B0609020204030204" pitchFamily="49" charset="0"/>
              </a:rPr>
              <a:t>(</a:t>
            </a:r>
            <a:r>
              <a:rPr lang="en-SG" sz="2000" dirty="0" err="1">
                <a:latin typeface="Consolas" panose="020B0609020204030204" pitchFamily="49" charset="0"/>
              </a:rPr>
              <a:t>bookIt.next</a:t>
            </a:r>
            <a:r>
              <a:rPr lang="en-SG" sz="2000" dirty="0">
                <a:latin typeface="Consolas" panose="020B0609020204030204" pitchFamily="49" charset="0"/>
              </a:rPr>
              <a:t>().</a:t>
            </a:r>
            <a:r>
              <a:rPr lang="en-SG" sz="2000" dirty="0" err="1">
                <a:latin typeface="Consolas" panose="020B0609020204030204" pitchFamily="49" charset="0"/>
              </a:rPr>
              <a:t>getID</a:t>
            </a:r>
            <a:r>
              <a:rPr lang="en-SG" sz="2000" dirty="0">
                <a:latin typeface="Consolas" panose="020B0609020204030204" pitchFamily="49" charset="0"/>
              </a:rPr>
              <a:t>());</a:t>
            </a:r>
          </a:p>
          <a:p>
            <a:r>
              <a:rPr lang="en-SG" sz="2000" dirty="0">
                <a:latin typeface="Consolas" panose="020B0609020204030204" pitchFamily="49" charset="0"/>
              </a:rPr>
              <a:t>}</a:t>
            </a:r>
            <a:endParaRPr lang="en-SG" sz="2000" i="1" dirty="0">
              <a:solidFill>
                <a:schemeClr val="accent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0113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0B355-32E3-4CA7-BA7C-415FD8BC7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There's also the </a:t>
            </a:r>
            <a:r>
              <a:rPr lang="en-SG" b="1" dirty="0">
                <a:solidFill>
                  <a:schemeClr val="accent1"/>
                </a:solidFill>
              </a:rPr>
              <a:t>list iterator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5A572E-9835-488D-9804-BB244F4F97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Lists (LinkedList, </a:t>
            </a:r>
            <a:r>
              <a:rPr lang="en-SG" dirty="0" err="1"/>
              <a:t>ArrayList</a:t>
            </a:r>
            <a:r>
              <a:rPr lang="en-SG" dirty="0"/>
              <a:t>, etc.) also have a </a:t>
            </a:r>
            <a:r>
              <a:rPr lang="en-SG" dirty="0" err="1"/>
              <a:t>ListIterator</a:t>
            </a:r>
            <a:r>
              <a:rPr lang="en-SG" dirty="0"/>
              <a:t>&lt;E&gt; available.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7425CE4-286B-40CF-989A-7F7559554A94}"/>
              </a:ext>
            </a:extLst>
          </p:cNvPr>
          <p:cNvSpPr/>
          <p:nvPr/>
        </p:nvSpPr>
        <p:spPr>
          <a:xfrm>
            <a:off x="1805178" y="2866519"/>
            <a:ext cx="8157972" cy="70788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SG" sz="2000" i="1" dirty="0">
                <a:solidFill>
                  <a:schemeClr val="accent4"/>
                </a:solidFill>
                <a:latin typeface="Consolas" panose="020B0609020204030204" pitchFamily="49" charset="0"/>
              </a:rPr>
              <a:t>// </a:t>
            </a:r>
            <a:r>
              <a:rPr lang="en-SG" sz="2000" i="1" dirty="0" err="1">
                <a:solidFill>
                  <a:schemeClr val="accent4"/>
                </a:solidFill>
                <a:latin typeface="Consolas" panose="020B0609020204030204" pitchFamily="49" charset="0"/>
              </a:rPr>
              <a:t>bookListIt</a:t>
            </a:r>
            <a:r>
              <a:rPr lang="en-SG" sz="2000" i="1" dirty="0">
                <a:solidFill>
                  <a:schemeClr val="accent4"/>
                </a:solidFill>
                <a:latin typeface="Consolas" panose="020B0609020204030204" pitchFamily="49" charset="0"/>
              </a:rPr>
              <a:t> is currently at the start of the bookshelf</a:t>
            </a:r>
          </a:p>
          <a:p>
            <a:r>
              <a:rPr lang="en-SG" sz="2000" dirty="0" err="1">
                <a:latin typeface="Consolas" panose="020B0609020204030204" pitchFamily="49" charset="0"/>
              </a:rPr>
              <a:t>ListIterator</a:t>
            </a:r>
            <a:r>
              <a:rPr lang="en-SG" sz="2000" dirty="0">
                <a:latin typeface="Consolas" panose="020B0609020204030204" pitchFamily="49" charset="0"/>
              </a:rPr>
              <a:t>&lt;Book&gt; </a:t>
            </a:r>
            <a:r>
              <a:rPr lang="en-SG" sz="2000" dirty="0" err="1">
                <a:latin typeface="Consolas" panose="020B0609020204030204" pitchFamily="49" charset="0"/>
              </a:rPr>
              <a:t>bookListIt</a:t>
            </a:r>
            <a:r>
              <a:rPr lang="en-SG" sz="2000" dirty="0">
                <a:latin typeface="Consolas" panose="020B0609020204030204" pitchFamily="49" charset="0"/>
              </a:rPr>
              <a:t> = </a:t>
            </a:r>
            <a:r>
              <a:rPr lang="en-SG" sz="2000" dirty="0" err="1">
                <a:latin typeface="Consolas" panose="020B0609020204030204" pitchFamily="49" charset="0"/>
              </a:rPr>
              <a:t>bookshelf.listIterator</a:t>
            </a:r>
            <a:r>
              <a:rPr lang="en-SG" sz="2000" dirty="0"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17EF9FE-5A52-4E2F-9B8E-7884F7C43926}"/>
              </a:ext>
            </a:extLst>
          </p:cNvPr>
          <p:cNvSpPr/>
          <p:nvPr/>
        </p:nvSpPr>
        <p:spPr>
          <a:xfrm>
            <a:off x="1024128" y="3868947"/>
            <a:ext cx="714375" cy="714375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3200" dirty="0"/>
              <a:t>7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791321F-0E0C-4AF7-95E9-23304A7F0F84}"/>
              </a:ext>
            </a:extLst>
          </p:cNvPr>
          <p:cNvSpPr/>
          <p:nvPr/>
        </p:nvSpPr>
        <p:spPr>
          <a:xfrm>
            <a:off x="2548128" y="3868947"/>
            <a:ext cx="714375" cy="7143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3200" dirty="0"/>
              <a:t>2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BAF38BA-B5FD-4CBC-A765-F4EB4B3BF67B}"/>
              </a:ext>
            </a:extLst>
          </p:cNvPr>
          <p:cNvCxnSpPr/>
          <p:nvPr/>
        </p:nvCxnSpPr>
        <p:spPr>
          <a:xfrm>
            <a:off x="1738503" y="4230897"/>
            <a:ext cx="71437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49578D0-38F0-4E60-B811-FF7B05DDA540}"/>
              </a:ext>
            </a:extLst>
          </p:cNvPr>
          <p:cNvSpPr/>
          <p:nvPr/>
        </p:nvSpPr>
        <p:spPr>
          <a:xfrm>
            <a:off x="4072128" y="3868947"/>
            <a:ext cx="714375" cy="7143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3200" dirty="0"/>
              <a:t>9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706F883-851B-4E2E-9164-8C05038ECE04}"/>
              </a:ext>
            </a:extLst>
          </p:cNvPr>
          <p:cNvCxnSpPr/>
          <p:nvPr/>
        </p:nvCxnSpPr>
        <p:spPr>
          <a:xfrm>
            <a:off x="3262503" y="4230897"/>
            <a:ext cx="71437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F13CB53-1295-4333-A23F-3F894CBA36C4}"/>
              </a:ext>
            </a:extLst>
          </p:cNvPr>
          <p:cNvSpPr/>
          <p:nvPr/>
        </p:nvSpPr>
        <p:spPr>
          <a:xfrm>
            <a:off x="5586603" y="3868947"/>
            <a:ext cx="714375" cy="7143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3200" dirty="0"/>
              <a:t>1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6C4C957-A51E-4E0D-AD6B-E5806A4A01D0}"/>
              </a:ext>
            </a:extLst>
          </p:cNvPr>
          <p:cNvCxnSpPr/>
          <p:nvPr/>
        </p:nvCxnSpPr>
        <p:spPr>
          <a:xfrm>
            <a:off x="4776978" y="4230897"/>
            <a:ext cx="71437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4A57154-1BD5-410C-93AC-9E712B84C5DE}"/>
              </a:ext>
            </a:extLst>
          </p:cNvPr>
          <p:cNvSpPr/>
          <p:nvPr/>
        </p:nvSpPr>
        <p:spPr>
          <a:xfrm>
            <a:off x="7110603" y="3868947"/>
            <a:ext cx="714375" cy="7143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3200" dirty="0"/>
              <a:t>4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A2FF6C1-7716-4F8C-A33C-ACD166713E6E}"/>
              </a:ext>
            </a:extLst>
          </p:cNvPr>
          <p:cNvCxnSpPr/>
          <p:nvPr/>
        </p:nvCxnSpPr>
        <p:spPr>
          <a:xfrm>
            <a:off x="6300978" y="4230897"/>
            <a:ext cx="71437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9374F53A-31A0-4D08-B175-A7353EB830DA}"/>
              </a:ext>
            </a:extLst>
          </p:cNvPr>
          <p:cNvSpPr/>
          <p:nvPr/>
        </p:nvSpPr>
        <p:spPr>
          <a:xfrm>
            <a:off x="8634603" y="3868947"/>
            <a:ext cx="714375" cy="7143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3200" dirty="0"/>
              <a:t>8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2F4AA2C-F7D7-4858-AA63-140672B5917C}"/>
              </a:ext>
            </a:extLst>
          </p:cNvPr>
          <p:cNvCxnSpPr/>
          <p:nvPr/>
        </p:nvCxnSpPr>
        <p:spPr>
          <a:xfrm>
            <a:off x="7824978" y="4230897"/>
            <a:ext cx="71437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BDFE84B1-9CCB-4A35-AC47-6672E31FDE79}"/>
              </a:ext>
            </a:extLst>
          </p:cNvPr>
          <p:cNvSpPr/>
          <p:nvPr/>
        </p:nvSpPr>
        <p:spPr>
          <a:xfrm>
            <a:off x="10149078" y="3868947"/>
            <a:ext cx="714375" cy="7143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3200" dirty="0"/>
              <a:t>3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80A1E77-CC15-42E3-82E9-A594E62886A4}"/>
              </a:ext>
            </a:extLst>
          </p:cNvPr>
          <p:cNvCxnSpPr/>
          <p:nvPr/>
        </p:nvCxnSpPr>
        <p:spPr>
          <a:xfrm>
            <a:off x="9339453" y="4230897"/>
            <a:ext cx="71437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69293B2C-8CA6-402C-91B1-81A865BA9E81}"/>
              </a:ext>
            </a:extLst>
          </p:cNvPr>
          <p:cNvGrpSpPr/>
          <p:nvPr/>
        </p:nvGrpSpPr>
        <p:grpSpPr>
          <a:xfrm>
            <a:off x="78039" y="4745321"/>
            <a:ext cx="1510350" cy="701020"/>
            <a:chOff x="79850" y="4745321"/>
            <a:chExt cx="1510350" cy="701020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E1E6C4E-27D7-4BE2-84A1-8286A37E6E86}"/>
                </a:ext>
              </a:extLst>
            </p:cNvPr>
            <p:cNvSpPr txBox="1"/>
            <p:nvPr/>
          </p:nvSpPr>
          <p:spPr>
            <a:xfrm>
              <a:off x="79850" y="4923121"/>
              <a:ext cx="1510350" cy="52322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SG" sz="2800" dirty="0" err="1"/>
                <a:t>bookListIt</a:t>
              </a:r>
              <a:endParaRPr lang="en-SG" sz="2800" dirty="0"/>
            </a:p>
          </p:txBody>
        </p:sp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0A458C5C-BB7E-4D4C-9FD1-F3CE9A9DB2B2}"/>
                </a:ext>
              </a:extLst>
            </p:cNvPr>
            <p:cNvSpPr/>
            <p:nvPr/>
          </p:nvSpPr>
          <p:spPr>
            <a:xfrm>
              <a:off x="765175" y="4745321"/>
              <a:ext cx="139701" cy="177800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3257748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0B355-32E3-4CA7-BA7C-415FD8BC7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There's also the </a:t>
            </a:r>
            <a:r>
              <a:rPr lang="en-SG" b="1" dirty="0">
                <a:solidFill>
                  <a:schemeClr val="accent1"/>
                </a:solidFill>
              </a:rPr>
              <a:t>list iterator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5A572E-9835-488D-9804-BB244F4F97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In addition to all the things Iterator&lt;E&gt; can do,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7425CE4-286B-40CF-989A-7F7559554A94}"/>
              </a:ext>
            </a:extLst>
          </p:cNvPr>
          <p:cNvSpPr/>
          <p:nvPr/>
        </p:nvSpPr>
        <p:spPr>
          <a:xfrm>
            <a:off x="1805178" y="2866519"/>
            <a:ext cx="8157972" cy="70788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SG" sz="2000" i="1" dirty="0">
                <a:solidFill>
                  <a:schemeClr val="accent4"/>
                </a:solidFill>
                <a:latin typeface="Consolas" panose="020B0609020204030204" pitchFamily="49" charset="0"/>
              </a:rPr>
              <a:t>// Advance three places</a:t>
            </a:r>
          </a:p>
          <a:p>
            <a:r>
              <a:rPr lang="en-SG" sz="2000" dirty="0" err="1">
                <a:latin typeface="Consolas" panose="020B0609020204030204" pitchFamily="49" charset="0"/>
              </a:rPr>
              <a:t>bookListIt.next</a:t>
            </a:r>
            <a:r>
              <a:rPr lang="en-SG" sz="2000" dirty="0">
                <a:latin typeface="Consolas" panose="020B0609020204030204" pitchFamily="49" charset="0"/>
              </a:rPr>
              <a:t>(); </a:t>
            </a:r>
            <a:r>
              <a:rPr lang="en-SG" sz="2000" dirty="0" err="1">
                <a:latin typeface="Consolas" panose="020B0609020204030204" pitchFamily="49" charset="0"/>
              </a:rPr>
              <a:t>bookListIt.next</a:t>
            </a:r>
            <a:r>
              <a:rPr lang="en-SG" sz="2000" dirty="0">
                <a:latin typeface="Consolas" panose="020B0609020204030204" pitchFamily="49" charset="0"/>
              </a:rPr>
              <a:t>(); </a:t>
            </a:r>
            <a:r>
              <a:rPr lang="en-SG" sz="2000" dirty="0" err="1">
                <a:latin typeface="Consolas" panose="020B0609020204030204" pitchFamily="49" charset="0"/>
              </a:rPr>
              <a:t>bookListIt.next</a:t>
            </a:r>
            <a:r>
              <a:rPr lang="en-SG" sz="2000" dirty="0"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17EF9FE-5A52-4E2F-9B8E-7884F7C43926}"/>
              </a:ext>
            </a:extLst>
          </p:cNvPr>
          <p:cNvSpPr/>
          <p:nvPr/>
        </p:nvSpPr>
        <p:spPr>
          <a:xfrm>
            <a:off x="1024128" y="3868947"/>
            <a:ext cx="714375" cy="714375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3200" dirty="0"/>
              <a:t>7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791321F-0E0C-4AF7-95E9-23304A7F0F84}"/>
              </a:ext>
            </a:extLst>
          </p:cNvPr>
          <p:cNvSpPr/>
          <p:nvPr/>
        </p:nvSpPr>
        <p:spPr>
          <a:xfrm>
            <a:off x="2548128" y="3868947"/>
            <a:ext cx="714375" cy="7143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3200" dirty="0"/>
              <a:t>2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BAF38BA-B5FD-4CBC-A765-F4EB4B3BF67B}"/>
              </a:ext>
            </a:extLst>
          </p:cNvPr>
          <p:cNvCxnSpPr/>
          <p:nvPr/>
        </p:nvCxnSpPr>
        <p:spPr>
          <a:xfrm>
            <a:off x="1738503" y="4230897"/>
            <a:ext cx="71437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49578D0-38F0-4E60-B811-FF7B05DDA540}"/>
              </a:ext>
            </a:extLst>
          </p:cNvPr>
          <p:cNvSpPr/>
          <p:nvPr/>
        </p:nvSpPr>
        <p:spPr>
          <a:xfrm>
            <a:off x="4072128" y="3868947"/>
            <a:ext cx="714375" cy="7143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3200" dirty="0"/>
              <a:t>9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706F883-851B-4E2E-9164-8C05038ECE04}"/>
              </a:ext>
            </a:extLst>
          </p:cNvPr>
          <p:cNvCxnSpPr/>
          <p:nvPr/>
        </p:nvCxnSpPr>
        <p:spPr>
          <a:xfrm>
            <a:off x="3262503" y="4230897"/>
            <a:ext cx="71437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F13CB53-1295-4333-A23F-3F894CBA36C4}"/>
              </a:ext>
            </a:extLst>
          </p:cNvPr>
          <p:cNvSpPr/>
          <p:nvPr/>
        </p:nvSpPr>
        <p:spPr>
          <a:xfrm>
            <a:off x="5586603" y="3868947"/>
            <a:ext cx="714375" cy="7143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3200" dirty="0"/>
              <a:t>1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6C4C957-A51E-4E0D-AD6B-E5806A4A01D0}"/>
              </a:ext>
            </a:extLst>
          </p:cNvPr>
          <p:cNvCxnSpPr/>
          <p:nvPr/>
        </p:nvCxnSpPr>
        <p:spPr>
          <a:xfrm>
            <a:off x="4776978" y="4230897"/>
            <a:ext cx="71437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4A57154-1BD5-410C-93AC-9E712B84C5DE}"/>
              </a:ext>
            </a:extLst>
          </p:cNvPr>
          <p:cNvSpPr/>
          <p:nvPr/>
        </p:nvSpPr>
        <p:spPr>
          <a:xfrm>
            <a:off x="7110603" y="3868947"/>
            <a:ext cx="714375" cy="7143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3200" dirty="0"/>
              <a:t>4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A2FF6C1-7716-4F8C-A33C-ACD166713E6E}"/>
              </a:ext>
            </a:extLst>
          </p:cNvPr>
          <p:cNvCxnSpPr/>
          <p:nvPr/>
        </p:nvCxnSpPr>
        <p:spPr>
          <a:xfrm>
            <a:off x="6300978" y="4230897"/>
            <a:ext cx="71437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9374F53A-31A0-4D08-B175-A7353EB830DA}"/>
              </a:ext>
            </a:extLst>
          </p:cNvPr>
          <p:cNvSpPr/>
          <p:nvPr/>
        </p:nvSpPr>
        <p:spPr>
          <a:xfrm>
            <a:off x="8634603" y="3868947"/>
            <a:ext cx="714375" cy="7143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3200" dirty="0"/>
              <a:t>8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2F4AA2C-F7D7-4858-AA63-140672B5917C}"/>
              </a:ext>
            </a:extLst>
          </p:cNvPr>
          <p:cNvCxnSpPr/>
          <p:nvPr/>
        </p:nvCxnSpPr>
        <p:spPr>
          <a:xfrm>
            <a:off x="7824978" y="4230897"/>
            <a:ext cx="71437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BDFE84B1-9CCB-4A35-AC47-6672E31FDE79}"/>
              </a:ext>
            </a:extLst>
          </p:cNvPr>
          <p:cNvSpPr/>
          <p:nvPr/>
        </p:nvSpPr>
        <p:spPr>
          <a:xfrm>
            <a:off x="10149078" y="3868947"/>
            <a:ext cx="714375" cy="7143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3200" dirty="0"/>
              <a:t>3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80A1E77-CC15-42E3-82E9-A594E62886A4}"/>
              </a:ext>
            </a:extLst>
          </p:cNvPr>
          <p:cNvCxnSpPr/>
          <p:nvPr/>
        </p:nvCxnSpPr>
        <p:spPr>
          <a:xfrm>
            <a:off x="9339453" y="4230897"/>
            <a:ext cx="71437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C22B18F-F6F8-4810-AC26-91AEB0197968}"/>
              </a:ext>
            </a:extLst>
          </p:cNvPr>
          <p:cNvGrpSpPr/>
          <p:nvPr/>
        </p:nvGrpSpPr>
        <p:grpSpPr>
          <a:xfrm>
            <a:off x="78039" y="4745321"/>
            <a:ext cx="1510350" cy="701020"/>
            <a:chOff x="79850" y="4745321"/>
            <a:chExt cx="1510350" cy="701020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3B769B6-7EDC-45E6-8DF3-8D9BA3366D7B}"/>
                </a:ext>
              </a:extLst>
            </p:cNvPr>
            <p:cNvSpPr txBox="1"/>
            <p:nvPr/>
          </p:nvSpPr>
          <p:spPr>
            <a:xfrm>
              <a:off x="79850" y="4923121"/>
              <a:ext cx="1510350" cy="52322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SG" sz="2800" dirty="0" err="1"/>
                <a:t>bookListIt</a:t>
              </a:r>
              <a:endParaRPr lang="en-SG" sz="2800" dirty="0"/>
            </a:p>
          </p:txBody>
        </p:sp>
        <p:sp>
          <p:nvSpPr>
            <p:cNvPr id="25" name="Isosceles Triangle 24">
              <a:extLst>
                <a:ext uri="{FF2B5EF4-FFF2-40B4-BE49-F238E27FC236}">
                  <a16:creationId xmlns:a16="http://schemas.microsoft.com/office/drawing/2014/main" id="{C0543A25-3010-4FD2-B947-1B1A2E6C497B}"/>
                </a:ext>
              </a:extLst>
            </p:cNvPr>
            <p:cNvSpPr/>
            <p:nvPr/>
          </p:nvSpPr>
          <p:spPr>
            <a:xfrm>
              <a:off x="765175" y="4745321"/>
              <a:ext cx="139701" cy="177800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3245000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4.44444E-6 L 0.35247 4.44444E-6 " pathEditMode="relative" rAng="0" ptsTypes="AA">
                                      <p:cBhvr>
                                        <p:cTn id="11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61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0B355-32E3-4CA7-BA7C-415FD8BC7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There's also the </a:t>
            </a:r>
            <a:r>
              <a:rPr lang="en-SG" b="1" dirty="0">
                <a:solidFill>
                  <a:schemeClr val="accent1"/>
                </a:solidFill>
              </a:rPr>
              <a:t>list iterator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5A572E-9835-488D-9804-BB244F4F97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In addition to all the things Iterator&lt;E&gt; can do,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7425CE4-286B-40CF-989A-7F7559554A94}"/>
              </a:ext>
            </a:extLst>
          </p:cNvPr>
          <p:cNvSpPr/>
          <p:nvPr/>
        </p:nvSpPr>
        <p:spPr>
          <a:xfrm>
            <a:off x="1805178" y="2866519"/>
            <a:ext cx="8157972" cy="70788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SG" sz="2000" i="1" dirty="0">
                <a:solidFill>
                  <a:schemeClr val="accent4"/>
                </a:solidFill>
                <a:latin typeface="Consolas" panose="020B0609020204030204" pitchFamily="49" charset="0"/>
              </a:rPr>
              <a:t>// Advance three places</a:t>
            </a:r>
          </a:p>
          <a:p>
            <a:r>
              <a:rPr lang="en-SG" sz="2000" dirty="0" err="1">
                <a:latin typeface="Consolas" panose="020B0609020204030204" pitchFamily="49" charset="0"/>
              </a:rPr>
              <a:t>bookListIt.next</a:t>
            </a:r>
            <a:r>
              <a:rPr lang="en-SG" sz="2000" dirty="0">
                <a:latin typeface="Consolas" panose="020B0609020204030204" pitchFamily="49" charset="0"/>
              </a:rPr>
              <a:t>(); </a:t>
            </a:r>
            <a:r>
              <a:rPr lang="en-SG" sz="2000" dirty="0" err="1">
                <a:latin typeface="Consolas" panose="020B0609020204030204" pitchFamily="49" charset="0"/>
              </a:rPr>
              <a:t>bookListIt.next</a:t>
            </a:r>
            <a:r>
              <a:rPr lang="en-SG" sz="2000" dirty="0">
                <a:latin typeface="Consolas" panose="020B0609020204030204" pitchFamily="49" charset="0"/>
              </a:rPr>
              <a:t>(); </a:t>
            </a:r>
            <a:r>
              <a:rPr lang="en-SG" sz="2000" dirty="0" err="1">
                <a:latin typeface="Consolas" panose="020B0609020204030204" pitchFamily="49" charset="0"/>
              </a:rPr>
              <a:t>bookListIt.next</a:t>
            </a:r>
            <a:r>
              <a:rPr lang="en-SG" sz="2000" dirty="0"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17EF9FE-5A52-4E2F-9B8E-7884F7C43926}"/>
              </a:ext>
            </a:extLst>
          </p:cNvPr>
          <p:cNvSpPr/>
          <p:nvPr/>
        </p:nvSpPr>
        <p:spPr>
          <a:xfrm>
            <a:off x="1024128" y="3868947"/>
            <a:ext cx="714375" cy="714375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3200" dirty="0"/>
              <a:t>7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791321F-0E0C-4AF7-95E9-23304A7F0F84}"/>
              </a:ext>
            </a:extLst>
          </p:cNvPr>
          <p:cNvSpPr/>
          <p:nvPr/>
        </p:nvSpPr>
        <p:spPr>
          <a:xfrm>
            <a:off x="2548128" y="3868947"/>
            <a:ext cx="714375" cy="7143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3200" dirty="0"/>
              <a:t>2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BAF38BA-B5FD-4CBC-A765-F4EB4B3BF67B}"/>
              </a:ext>
            </a:extLst>
          </p:cNvPr>
          <p:cNvCxnSpPr/>
          <p:nvPr/>
        </p:nvCxnSpPr>
        <p:spPr>
          <a:xfrm>
            <a:off x="1738503" y="4230897"/>
            <a:ext cx="71437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49578D0-38F0-4E60-B811-FF7B05DDA540}"/>
              </a:ext>
            </a:extLst>
          </p:cNvPr>
          <p:cNvSpPr/>
          <p:nvPr/>
        </p:nvSpPr>
        <p:spPr>
          <a:xfrm>
            <a:off x="4072128" y="3868947"/>
            <a:ext cx="714375" cy="7143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3200" dirty="0"/>
              <a:t>9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706F883-851B-4E2E-9164-8C05038ECE04}"/>
              </a:ext>
            </a:extLst>
          </p:cNvPr>
          <p:cNvCxnSpPr/>
          <p:nvPr/>
        </p:nvCxnSpPr>
        <p:spPr>
          <a:xfrm>
            <a:off x="3262503" y="4230897"/>
            <a:ext cx="71437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F13CB53-1295-4333-A23F-3F894CBA36C4}"/>
              </a:ext>
            </a:extLst>
          </p:cNvPr>
          <p:cNvSpPr/>
          <p:nvPr/>
        </p:nvSpPr>
        <p:spPr>
          <a:xfrm>
            <a:off x="5586603" y="3868947"/>
            <a:ext cx="714375" cy="7143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3200" dirty="0"/>
              <a:t>1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6C4C957-A51E-4E0D-AD6B-E5806A4A01D0}"/>
              </a:ext>
            </a:extLst>
          </p:cNvPr>
          <p:cNvCxnSpPr/>
          <p:nvPr/>
        </p:nvCxnSpPr>
        <p:spPr>
          <a:xfrm>
            <a:off x="4776978" y="4230897"/>
            <a:ext cx="71437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4A57154-1BD5-410C-93AC-9E712B84C5DE}"/>
              </a:ext>
            </a:extLst>
          </p:cNvPr>
          <p:cNvSpPr/>
          <p:nvPr/>
        </p:nvSpPr>
        <p:spPr>
          <a:xfrm>
            <a:off x="7110603" y="3868947"/>
            <a:ext cx="714375" cy="7143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3200" dirty="0"/>
              <a:t>4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A2FF6C1-7716-4F8C-A33C-ACD166713E6E}"/>
              </a:ext>
            </a:extLst>
          </p:cNvPr>
          <p:cNvCxnSpPr/>
          <p:nvPr/>
        </p:nvCxnSpPr>
        <p:spPr>
          <a:xfrm>
            <a:off x="6300978" y="4230897"/>
            <a:ext cx="71437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9374F53A-31A0-4D08-B175-A7353EB830DA}"/>
              </a:ext>
            </a:extLst>
          </p:cNvPr>
          <p:cNvSpPr/>
          <p:nvPr/>
        </p:nvSpPr>
        <p:spPr>
          <a:xfrm>
            <a:off x="8634603" y="3868947"/>
            <a:ext cx="714375" cy="7143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3200" dirty="0"/>
              <a:t>8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2F4AA2C-F7D7-4858-AA63-140672B5917C}"/>
              </a:ext>
            </a:extLst>
          </p:cNvPr>
          <p:cNvCxnSpPr/>
          <p:nvPr/>
        </p:nvCxnSpPr>
        <p:spPr>
          <a:xfrm>
            <a:off x="7824978" y="4230897"/>
            <a:ext cx="71437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BDFE84B1-9CCB-4A35-AC47-6672E31FDE79}"/>
              </a:ext>
            </a:extLst>
          </p:cNvPr>
          <p:cNvSpPr/>
          <p:nvPr/>
        </p:nvSpPr>
        <p:spPr>
          <a:xfrm>
            <a:off x="10149078" y="3868947"/>
            <a:ext cx="714375" cy="7143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3200" dirty="0"/>
              <a:t>3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80A1E77-CC15-42E3-82E9-A594E62886A4}"/>
              </a:ext>
            </a:extLst>
          </p:cNvPr>
          <p:cNvCxnSpPr/>
          <p:nvPr/>
        </p:nvCxnSpPr>
        <p:spPr>
          <a:xfrm>
            <a:off x="9339453" y="4230897"/>
            <a:ext cx="71437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69293B2C-8CA6-402C-91B1-81A865BA9E81}"/>
              </a:ext>
            </a:extLst>
          </p:cNvPr>
          <p:cNvGrpSpPr/>
          <p:nvPr/>
        </p:nvGrpSpPr>
        <p:grpSpPr>
          <a:xfrm>
            <a:off x="4373814" y="4745321"/>
            <a:ext cx="1510350" cy="701020"/>
            <a:chOff x="79850" y="4745321"/>
            <a:chExt cx="1510350" cy="701020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E1E6C4E-27D7-4BE2-84A1-8286A37E6E86}"/>
                </a:ext>
              </a:extLst>
            </p:cNvPr>
            <p:cNvSpPr txBox="1"/>
            <p:nvPr/>
          </p:nvSpPr>
          <p:spPr>
            <a:xfrm>
              <a:off x="79850" y="4923121"/>
              <a:ext cx="1510350" cy="52322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SG" sz="2800" dirty="0" err="1"/>
                <a:t>bookListIt</a:t>
              </a:r>
              <a:endParaRPr lang="en-SG" sz="2800" dirty="0"/>
            </a:p>
          </p:txBody>
        </p:sp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0A458C5C-BB7E-4D4C-9FD1-F3CE9A9DB2B2}"/>
                </a:ext>
              </a:extLst>
            </p:cNvPr>
            <p:cNvSpPr/>
            <p:nvPr/>
          </p:nvSpPr>
          <p:spPr>
            <a:xfrm>
              <a:off x="765175" y="4745321"/>
              <a:ext cx="139701" cy="177800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4033114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0B355-32E3-4CA7-BA7C-415FD8BC7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There's also the </a:t>
            </a:r>
            <a:r>
              <a:rPr lang="en-SG" b="1" dirty="0">
                <a:solidFill>
                  <a:schemeClr val="accent1"/>
                </a:solidFill>
              </a:rPr>
              <a:t>list iterator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5A572E-9835-488D-9804-BB244F4F97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err="1"/>
              <a:t>ListIterators</a:t>
            </a:r>
            <a:r>
              <a:rPr lang="en-SG" dirty="0"/>
              <a:t> can iterate backwards,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7425CE4-286B-40CF-989A-7F7559554A94}"/>
              </a:ext>
            </a:extLst>
          </p:cNvPr>
          <p:cNvSpPr/>
          <p:nvPr/>
        </p:nvSpPr>
        <p:spPr>
          <a:xfrm>
            <a:off x="1805178" y="2866519"/>
            <a:ext cx="8157972" cy="70788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SG" sz="2000" i="1" dirty="0">
                <a:solidFill>
                  <a:schemeClr val="accent4"/>
                </a:solidFill>
                <a:latin typeface="Consolas" panose="020B0609020204030204" pitchFamily="49" charset="0"/>
              </a:rPr>
              <a:t>// Move back one element. This prints 9.</a:t>
            </a:r>
          </a:p>
          <a:p>
            <a:r>
              <a:rPr lang="en-SG" sz="2000" dirty="0" err="1">
                <a:latin typeface="Consolas" panose="020B0609020204030204" pitchFamily="49" charset="0"/>
              </a:rPr>
              <a:t>System.out.println</a:t>
            </a:r>
            <a:r>
              <a:rPr lang="en-SG" sz="2000" dirty="0">
                <a:latin typeface="Consolas" panose="020B0609020204030204" pitchFamily="49" charset="0"/>
              </a:rPr>
              <a:t>(</a:t>
            </a:r>
            <a:r>
              <a:rPr lang="en-SG" sz="2000" dirty="0" err="1">
                <a:latin typeface="Consolas" panose="020B0609020204030204" pitchFamily="49" charset="0"/>
              </a:rPr>
              <a:t>bookListIt.previous</a:t>
            </a:r>
            <a:r>
              <a:rPr lang="en-SG" sz="2000" dirty="0">
                <a:latin typeface="Consolas" panose="020B0609020204030204" pitchFamily="49" charset="0"/>
              </a:rPr>
              <a:t>().</a:t>
            </a:r>
            <a:r>
              <a:rPr lang="en-SG" sz="2000" dirty="0" err="1">
                <a:latin typeface="Consolas" panose="020B0609020204030204" pitchFamily="49" charset="0"/>
              </a:rPr>
              <a:t>getID</a:t>
            </a:r>
            <a:r>
              <a:rPr lang="en-SG" sz="2000" dirty="0">
                <a:latin typeface="Consolas" panose="020B0609020204030204" pitchFamily="49" charset="0"/>
              </a:rPr>
              <a:t>());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17EF9FE-5A52-4E2F-9B8E-7884F7C43926}"/>
              </a:ext>
            </a:extLst>
          </p:cNvPr>
          <p:cNvSpPr/>
          <p:nvPr/>
        </p:nvSpPr>
        <p:spPr>
          <a:xfrm>
            <a:off x="1024128" y="3868947"/>
            <a:ext cx="714375" cy="714375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3200" dirty="0"/>
              <a:t>7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791321F-0E0C-4AF7-95E9-23304A7F0F84}"/>
              </a:ext>
            </a:extLst>
          </p:cNvPr>
          <p:cNvSpPr/>
          <p:nvPr/>
        </p:nvSpPr>
        <p:spPr>
          <a:xfrm>
            <a:off x="2548128" y="3868947"/>
            <a:ext cx="714375" cy="7143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3200" dirty="0"/>
              <a:t>2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BAF38BA-B5FD-4CBC-A765-F4EB4B3BF67B}"/>
              </a:ext>
            </a:extLst>
          </p:cNvPr>
          <p:cNvCxnSpPr/>
          <p:nvPr/>
        </p:nvCxnSpPr>
        <p:spPr>
          <a:xfrm>
            <a:off x="1738503" y="4135647"/>
            <a:ext cx="71437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49578D0-38F0-4E60-B811-FF7B05DDA540}"/>
              </a:ext>
            </a:extLst>
          </p:cNvPr>
          <p:cNvSpPr/>
          <p:nvPr/>
        </p:nvSpPr>
        <p:spPr>
          <a:xfrm>
            <a:off x="4072128" y="3868947"/>
            <a:ext cx="714375" cy="714375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3200" dirty="0"/>
              <a:t>9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706F883-851B-4E2E-9164-8C05038ECE04}"/>
              </a:ext>
            </a:extLst>
          </p:cNvPr>
          <p:cNvCxnSpPr/>
          <p:nvPr/>
        </p:nvCxnSpPr>
        <p:spPr>
          <a:xfrm>
            <a:off x="3262503" y="4135647"/>
            <a:ext cx="71437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F13CB53-1295-4333-A23F-3F894CBA36C4}"/>
              </a:ext>
            </a:extLst>
          </p:cNvPr>
          <p:cNvSpPr/>
          <p:nvPr/>
        </p:nvSpPr>
        <p:spPr>
          <a:xfrm>
            <a:off x="5586603" y="3868947"/>
            <a:ext cx="714375" cy="7143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3200" dirty="0"/>
              <a:t>1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6C4C957-A51E-4E0D-AD6B-E5806A4A01D0}"/>
              </a:ext>
            </a:extLst>
          </p:cNvPr>
          <p:cNvCxnSpPr/>
          <p:nvPr/>
        </p:nvCxnSpPr>
        <p:spPr>
          <a:xfrm>
            <a:off x="4776978" y="4135647"/>
            <a:ext cx="71437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4A57154-1BD5-410C-93AC-9E712B84C5DE}"/>
              </a:ext>
            </a:extLst>
          </p:cNvPr>
          <p:cNvSpPr/>
          <p:nvPr/>
        </p:nvSpPr>
        <p:spPr>
          <a:xfrm>
            <a:off x="7110603" y="3868947"/>
            <a:ext cx="714375" cy="7143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3200" dirty="0"/>
              <a:t>4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A2FF6C1-7716-4F8C-A33C-ACD166713E6E}"/>
              </a:ext>
            </a:extLst>
          </p:cNvPr>
          <p:cNvCxnSpPr/>
          <p:nvPr/>
        </p:nvCxnSpPr>
        <p:spPr>
          <a:xfrm>
            <a:off x="6300978" y="4135647"/>
            <a:ext cx="71437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9374F53A-31A0-4D08-B175-A7353EB830DA}"/>
              </a:ext>
            </a:extLst>
          </p:cNvPr>
          <p:cNvSpPr/>
          <p:nvPr/>
        </p:nvSpPr>
        <p:spPr>
          <a:xfrm>
            <a:off x="8634603" y="3868947"/>
            <a:ext cx="714375" cy="7143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3200" dirty="0"/>
              <a:t>8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2F4AA2C-F7D7-4858-AA63-140672B5917C}"/>
              </a:ext>
            </a:extLst>
          </p:cNvPr>
          <p:cNvCxnSpPr/>
          <p:nvPr/>
        </p:nvCxnSpPr>
        <p:spPr>
          <a:xfrm>
            <a:off x="7824978" y="4135647"/>
            <a:ext cx="71437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BDFE84B1-9CCB-4A35-AC47-6672E31FDE79}"/>
              </a:ext>
            </a:extLst>
          </p:cNvPr>
          <p:cNvSpPr/>
          <p:nvPr/>
        </p:nvSpPr>
        <p:spPr>
          <a:xfrm>
            <a:off x="10149078" y="3868947"/>
            <a:ext cx="714375" cy="7143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3200" dirty="0"/>
              <a:t>3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80A1E77-CC15-42E3-82E9-A594E62886A4}"/>
              </a:ext>
            </a:extLst>
          </p:cNvPr>
          <p:cNvCxnSpPr/>
          <p:nvPr/>
        </p:nvCxnSpPr>
        <p:spPr>
          <a:xfrm>
            <a:off x="9339453" y="4135647"/>
            <a:ext cx="71437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69293B2C-8CA6-402C-91B1-81A865BA9E81}"/>
              </a:ext>
            </a:extLst>
          </p:cNvPr>
          <p:cNvGrpSpPr/>
          <p:nvPr/>
        </p:nvGrpSpPr>
        <p:grpSpPr>
          <a:xfrm>
            <a:off x="2959765" y="4745321"/>
            <a:ext cx="1510350" cy="701020"/>
            <a:chOff x="79850" y="4745321"/>
            <a:chExt cx="1510350" cy="701020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E1E6C4E-27D7-4BE2-84A1-8286A37E6E86}"/>
                </a:ext>
              </a:extLst>
            </p:cNvPr>
            <p:cNvSpPr txBox="1"/>
            <p:nvPr/>
          </p:nvSpPr>
          <p:spPr>
            <a:xfrm>
              <a:off x="79850" y="4923121"/>
              <a:ext cx="1510350" cy="52322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SG" sz="2800" dirty="0" err="1"/>
                <a:t>bookListIt</a:t>
              </a:r>
              <a:endParaRPr lang="en-SG" sz="2800" dirty="0"/>
            </a:p>
          </p:txBody>
        </p:sp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0A458C5C-BB7E-4D4C-9FD1-F3CE9A9DB2B2}"/>
                </a:ext>
              </a:extLst>
            </p:cNvPr>
            <p:cNvSpPr/>
            <p:nvPr/>
          </p:nvSpPr>
          <p:spPr>
            <a:xfrm>
              <a:off x="765175" y="4745321"/>
              <a:ext cx="139701" cy="177800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B786448-E24B-49B4-B57C-B49CF27B2F2E}"/>
              </a:ext>
            </a:extLst>
          </p:cNvPr>
          <p:cNvCxnSpPr>
            <a:cxnSpLocks/>
          </p:cNvCxnSpPr>
          <p:nvPr/>
        </p:nvCxnSpPr>
        <p:spPr>
          <a:xfrm flipH="1">
            <a:off x="1833753" y="4288047"/>
            <a:ext cx="71437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8FEA174-CE84-4D0D-A1F0-73A34B95A5F4}"/>
              </a:ext>
            </a:extLst>
          </p:cNvPr>
          <p:cNvCxnSpPr>
            <a:cxnSpLocks/>
          </p:cNvCxnSpPr>
          <p:nvPr/>
        </p:nvCxnSpPr>
        <p:spPr>
          <a:xfrm flipH="1">
            <a:off x="3357753" y="4288047"/>
            <a:ext cx="71437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B58B005-89F0-4F91-8BC4-D105C24AD118}"/>
              </a:ext>
            </a:extLst>
          </p:cNvPr>
          <p:cNvCxnSpPr>
            <a:cxnSpLocks/>
          </p:cNvCxnSpPr>
          <p:nvPr/>
        </p:nvCxnSpPr>
        <p:spPr>
          <a:xfrm flipH="1">
            <a:off x="4872228" y="4288047"/>
            <a:ext cx="71437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A78B194-A195-4627-8924-FAEA8D9A95C1}"/>
              </a:ext>
            </a:extLst>
          </p:cNvPr>
          <p:cNvCxnSpPr>
            <a:cxnSpLocks/>
          </p:cNvCxnSpPr>
          <p:nvPr/>
        </p:nvCxnSpPr>
        <p:spPr>
          <a:xfrm flipH="1">
            <a:off x="6396228" y="4288047"/>
            <a:ext cx="71437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E8F04F7-07FB-4DC0-BA06-F47D8FA6989B}"/>
              </a:ext>
            </a:extLst>
          </p:cNvPr>
          <p:cNvCxnSpPr>
            <a:cxnSpLocks/>
          </p:cNvCxnSpPr>
          <p:nvPr/>
        </p:nvCxnSpPr>
        <p:spPr>
          <a:xfrm flipH="1">
            <a:off x="7920228" y="4288047"/>
            <a:ext cx="71437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FEC950E-D79E-4371-99C3-060A2AC616E5}"/>
              </a:ext>
            </a:extLst>
          </p:cNvPr>
          <p:cNvCxnSpPr>
            <a:cxnSpLocks/>
          </p:cNvCxnSpPr>
          <p:nvPr/>
        </p:nvCxnSpPr>
        <p:spPr>
          <a:xfrm flipH="1">
            <a:off x="9434703" y="4288047"/>
            <a:ext cx="71437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2872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CD818-F2B0-4864-9F9D-67DD58EEF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Overall results for Sit-in Lab 2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8D06108D-9719-45A0-88DD-7E5BE14EAD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4814697" cy="4023360"/>
          </a:xfrm>
        </p:spPr>
        <p:txBody>
          <a:bodyPr/>
          <a:lstStyle/>
          <a:p>
            <a:pPr algn="just"/>
            <a:r>
              <a:rPr lang="en-SG" dirty="0"/>
              <a:t>Apparently I'm not supposed to reveal them before they are released.</a:t>
            </a:r>
          </a:p>
          <a:p>
            <a:pPr algn="just"/>
            <a:r>
              <a:rPr lang="en-SG" dirty="0"/>
              <a:t>Also, I've written less comments than in Sit-in Lab 1, because marking would have taken too long otherwise.</a:t>
            </a:r>
          </a:p>
          <a:p>
            <a:pPr algn="just"/>
            <a:r>
              <a:rPr lang="en-SG" dirty="0"/>
              <a:t>Do approach me if you'd like to ask any questions. </a:t>
            </a:r>
          </a:p>
          <a:p>
            <a:pPr algn="just"/>
            <a:r>
              <a:rPr lang="en-SG" dirty="0"/>
              <a:t>(But I can't show you your marks)</a:t>
            </a:r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15" name="Content Placeholder 5">
                <a:extLst>
                  <a:ext uri="{FF2B5EF4-FFF2-40B4-BE49-F238E27FC236}">
                    <a16:creationId xmlns:a16="http://schemas.microsoft.com/office/drawing/2014/main" id="{0042FCE4-C4D0-4B50-8303-13C045EC636B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812644579"/>
                  </p:ext>
                </p:extLst>
              </p:nvPr>
            </p:nvGraphicFramePr>
            <p:xfrm>
              <a:off x="6438900" y="2286000"/>
              <a:ext cx="5048250" cy="3986784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15" name="Content Placeholder 5">
                <a:extLst>
                  <a:ext uri="{FF2B5EF4-FFF2-40B4-BE49-F238E27FC236}">
                    <a16:creationId xmlns:a16="http://schemas.microsoft.com/office/drawing/2014/main" id="{0042FCE4-C4D0-4B50-8303-13C045EC636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438900" y="2286000"/>
                <a:ext cx="5048250" cy="3986784"/>
              </a:xfrm>
              <a:prstGeom prst="rect">
                <a:avLst/>
              </a:prstGeom>
            </p:spPr>
          </p:pic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9BFC3C8A-B411-4916-97C4-329549751CDE}"/>
              </a:ext>
            </a:extLst>
          </p:cNvPr>
          <p:cNvSpPr txBox="1"/>
          <p:nvPr/>
        </p:nvSpPr>
        <p:spPr>
          <a:xfrm>
            <a:off x="8067675" y="2539097"/>
            <a:ext cx="2056973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3900" b="1" dirty="0">
                <a:solidFill>
                  <a:srgbClr val="FF0000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691276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uiExpand="1" build="p"/>
      <p:bldP spid="1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0B355-32E3-4CA7-BA7C-415FD8BC7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There's also the </a:t>
            </a:r>
            <a:r>
              <a:rPr lang="en-SG" b="1" dirty="0">
                <a:solidFill>
                  <a:schemeClr val="accent1"/>
                </a:solidFill>
              </a:rPr>
              <a:t>list iterator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5A572E-9835-488D-9804-BB244F4F97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err="1"/>
              <a:t>ListIterators</a:t>
            </a:r>
            <a:r>
              <a:rPr lang="en-SG" dirty="0"/>
              <a:t> can replace elements,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7425CE4-286B-40CF-989A-7F7559554A94}"/>
              </a:ext>
            </a:extLst>
          </p:cNvPr>
          <p:cNvSpPr/>
          <p:nvPr/>
        </p:nvSpPr>
        <p:spPr>
          <a:xfrm>
            <a:off x="1471803" y="2866519"/>
            <a:ext cx="8824722" cy="70788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SG" sz="2000" i="1" dirty="0">
                <a:solidFill>
                  <a:schemeClr val="accent4"/>
                </a:solidFill>
                <a:latin typeface="Consolas" panose="020B0609020204030204" pitchFamily="49" charset="0"/>
              </a:rPr>
              <a:t>// Replace the last element returned by next() or previous()</a:t>
            </a:r>
          </a:p>
          <a:p>
            <a:r>
              <a:rPr lang="en-SG" sz="2000" dirty="0" err="1">
                <a:latin typeface="Consolas" panose="020B0609020204030204" pitchFamily="49" charset="0"/>
              </a:rPr>
              <a:t>bookListIt.set</a:t>
            </a:r>
            <a:r>
              <a:rPr lang="en-SG" sz="2000" dirty="0">
                <a:latin typeface="Consolas" panose="020B0609020204030204" pitchFamily="49" charset="0"/>
              </a:rPr>
              <a:t>(new Book(5, 0)); </a:t>
            </a:r>
            <a:r>
              <a:rPr lang="en-SG" sz="2000" i="1" dirty="0">
                <a:solidFill>
                  <a:schemeClr val="accent4"/>
                </a:solidFill>
                <a:latin typeface="Consolas" panose="020B0609020204030204" pitchFamily="49" charset="0"/>
              </a:rPr>
              <a:t>// Set it to a book of ID = 5</a:t>
            </a:r>
            <a:endParaRPr lang="en-SG" sz="2000" dirty="0">
              <a:latin typeface="Consolas" panose="020B0609020204030204" pitchFamily="49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17EF9FE-5A52-4E2F-9B8E-7884F7C43926}"/>
              </a:ext>
            </a:extLst>
          </p:cNvPr>
          <p:cNvSpPr/>
          <p:nvPr/>
        </p:nvSpPr>
        <p:spPr>
          <a:xfrm>
            <a:off x="1024128" y="3868947"/>
            <a:ext cx="714375" cy="714375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3200" dirty="0"/>
              <a:t>7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791321F-0E0C-4AF7-95E9-23304A7F0F84}"/>
              </a:ext>
            </a:extLst>
          </p:cNvPr>
          <p:cNvSpPr/>
          <p:nvPr/>
        </p:nvSpPr>
        <p:spPr>
          <a:xfrm>
            <a:off x="2548128" y="3868947"/>
            <a:ext cx="714375" cy="7143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3200" dirty="0"/>
              <a:t>2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BAF38BA-B5FD-4CBC-A765-F4EB4B3BF67B}"/>
              </a:ext>
            </a:extLst>
          </p:cNvPr>
          <p:cNvCxnSpPr/>
          <p:nvPr/>
        </p:nvCxnSpPr>
        <p:spPr>
          <a:xfrm>
            <a:off x="1738503" y="4135647"/>
            <a:ext cx="71437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49578D0-38F0-4E60-B811-FF7B05DDA540}"/>
              </a:ext>
            </a:extLst>
          </p:cNvPr>
          <p:cNvSpPr/>
          <p:nvPr/>
        </p:nvSpPr>
        <p:spPr>
          <a:xfrm>
            <a:off x="4072128" y="3868947"/>
            <a:ext cx="714375" cy="714375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3200" dirty="0"/>
              <a:t>5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706F883-851B-4E2E-9164-8C05038ECE04}"/>
              </a:ext>
            </a:extLst>
          </p:cNvPr>
          <p:cNvCxnSpPr/>
          <p:nvPr/>
        </p:nvCxnSpPr>
        <p:spPr>
          <a:xfrm>
            <a:off x="3262503" y="4135647"/>
            <a:ext cx="71437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F13CB53-1295-4333-A23F-3F894CBA36C4}"/>
              </a:ext>
            </a:extLst>
          </p:cNvPr>
          <p:cNvSpPr/>
          <p:nvPr/>
        </p:nvSpPr>
        <p:spPr>
          <a:xfrm>
            <a:off x="5586603" y="3868947"/>
            <a:ext cx="714375" cy="7143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3200" dirty="0"/>
              <a:t>1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6C4C957-A51E-4E0D-AD6B-E5806A4A01D0}"/>
              </a:ext>
            </a:extLst>
          </p:cNvPr>
          <p:cNvCxnSpPr/>
          <p:nvPr/>
        </p:nvCxnSpPr>
        <p:spPr>
          <a:xfrm>
            <a:off x="4776978" y="4135647"/>
            <a:ext cx="71437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4A57154-1BD5-410C-93AC-9E712B84C5DE}"/>
              </a:ext>
            </a:extLst>
          </p:cNvPr>
          <p:cNvSpPr/>
          <p:nvPr/>
        </p:nvSpPr>
        <p:spPr>
          <a:xfrm>
            <a:off x="7110603" y="3868947"/>
            <a:ext cx="714375" cy="7143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3200" dirty="0"/>
              <a:t>4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A2FF6C1-7716-4F8C-A33C-ACD166713E6E}"/>
              </a:ext>
            </a:extLst>
          </p:cNvPr>
          <p:cNvCxnSpPr/>
          <p:nvPr/>
        </p:nvCxnSpPr>
        <p:spPr>
          <a:xfrm>
            <a:off x="6300978" y="4135647"/>
            <a:ext cx="71437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9374F53A-31A0-4D08-B175-A7353EB830DA}"/>
              </a:ext>
            </a:extLst>
          </p:cNvPr>
          <p:cNvSpPr/>
          <p:nvPr/>
        </p:nvSpPr>
        <p:spPr>
          <a:xfrm>
            <a:off x="8634603" y="3868947"/>
            <a:ext cx="714375" cy="7143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3200" dirty="0"/>
              <a:t>8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2F4AA2C-F7D7-4858-AA63-140672B5917C}"/>
              </a:ext>
            </a:extLst>
          </p:cNvPr>
          <p:cNvCxnSpPr/>
          <p:nvPr/>
        </p:nvCxnSpPr>
        <p:spPr>
          <a:xfrm>
            <a:off x="7824978" y="4135647"/>
            <a:ext cx="71437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BDFE84B1-9CCB-4A35-AC47-6672E31FDE79}"/>
              </a:ext>
            </a:extLst>
          </p:cNvPr>
          <p:cNvSpPr/>
          <p:nvPr/>
        </p:nvSpPr>
        <p:spPr>
          <a:xfrm>
            <a:off x="10149078" y="3868947"/>
            <a:ext cx="714375" cy="7143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3200" dirty="0"/>
              <a:t>3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80A1E77-CC15-42E3-82E9-A594E62886A4}"/>
              </a:ext>
            </a:extLst>
          </p:cNvPr>
          <p:cNvCxnSpPr/>
          <p:nvPr/>
        </p:nvCxnSpPr>
        <p:spPr>
          <a:xfrm>
            <a:off x="9339453" y="4135647"/>
            <a:ext cx="71437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69293B2C-8CA6-402C-91B1-81A865BA9E81}"/>
              </a:ext>
            </a:extLst>
          </p:cNvPr>
          <p:cNvGrpSpPr/>
          <p:nvPr/>
        </p:nvGrpSpPr>
        <p:grpSpPr>
          <a:xfrm>
            <a:off x="2959765" y="4745321"/>
            <a:ext cx="1510350" cy="701020"/>
            <a:chOff x="79850" y="4745321"/>
            <a:chExt cx="1510350" cy="701020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E1E6C4E-27D7-4BE2-84A1-8286A37E6E86}"/>
                </a:ext>
              </a:extLst>
            </p:cNvPr>
            <p:cNvSpPr txBox="1"/>
            <p:nvPr/>
          </p:nvSpPr>
          <p:spPr>
            <a:xfrm>
              <a:off x="79850" y="4923121"/>
              <a:ext cx="1510350" cy="52322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SG" sz="2800" dirty="0" err="1"/>
                <a:t>bookListIt</a:t>
              </a:r>
              <a:endParaRPr lang="en-SG" sz="2800" dirty="0"/>
            </a:p>
          </p:txBody>
        </p:sp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0A458C5C-BB7E-4D4C-9FD1-F3CE9A9DB2B2}"/>
                </a:ext>
              </a:extLst>
            </p:cNvPr>
            <p:cNvSpPr/>
            <p:nvPr/>
          </p:nvSpPr>
          <p:spPr>
            <a:xfrm>
              <a:off x="765175" y="4745321"/>
              <a:ext cx="139701" cy="177800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B786448-E24B-49B4-B57C-B49CF27B2F2E}"/>
              </a:ext>
            </a:extLst>
          </p:cNvPr>
          <p:cNvCxnSpPr>
            <a:cxnSpLocks/>
          </p:cNvCxnSpPr>
          <p:nvPr/>
        </p:nvCxnSpPr>
        <p:spPr>
          <a:xfrm flipH="1">
            <a:off x="1833753" y="4288047"/>
            <a:ext cx="71437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8FEA174-CE84-4D0D-A1F0-73A34B95A5F4}"/>
              </a:ext>
            </a:extLst>
          </p:cNvPr>
          <p:cNvCxnSpPr>
            <a:cxnSpLocks/>
          </p:cNvCxnSpPr>
          <p:nvPr/>
        </p:nvCxnSpPr>
        <p:spPr>
          <a:xfrm flipH="1">
            <a:off x="3357753" y="4288047"/>
            <a:ext cx="71437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B58B005-89F0-4F91-8BC4-D105C24AD118}"/>
              </a:ext>
            </a:extLst>
          </p:cNvPr>
          <p:cNvCxnSpPr>
            <a:cxnSpLocks/>
          </p:cNvCxnSpPr>
          <p:nvPr/>
        </p:nvCxnSpPr>
        <p:spPr>
          <a:xfrm flipH="1">
            <a:off x="4872228" y="4288047"/>
            <a:ext cx="71437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A78B194-A195-4627-8924-FAEA8D9A95C1}"/>
              </a:ext>
            </a:extLst>
          </p:cNvPr>
          <p:cNvCxnSpPr>
            <a:cxnSpLocks/>
          </p:cNvCxnSpPr>
          <p:nvPr/>
        </p:nvCxnSpPr>
        <p:spPr>
          <a:xfrm flipH="1">
            <a:off x="6396228" y="4288047"/>
            <a:ext cx="71437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E8F04F7-07FB-4DC0-BA06-F47D8FA6989B}"/>
              </a:ext>
            </a:extLst>
          </p:cNvPr>
          <p:cNvCxnSpPr>
            <a:cxnSpLocks/>
          </p:cNvCxnSpPr>
          <p:nvPr/>
        </p:nvCxnSpPr>
        <p:spPr>
          <a:xfrm flipH="1">
            <a:off x="7920228" y="4288047"/>
            <a:ext cx="71437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FEC950E-D79E-4371-99C3-060A2AC616E5}"/>
              </a:ext>
            </a:extLst>
          </p:cNvPr>
          <p:cNvCxnSpPr>
            <a:cxnSpLocks/>
          </p:cNvCxnSpPr>
          <p:nvPr/>
        </p:nvCxnSpPr>
        <p:spPr>
          <a:xfrm flipH="1">
            <a:off x="9434703" y="4288047"/>
            <a:ext cx="71437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4499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0B355-32E3-4CA7-BA7C-415FD8BC7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There's also the </a:t>
            </a:r>
            <a:r>
              <a:rPr lang="en-SG" b="1" dirty="0">
                <a:solidFill>
                  <a:schemeClr val="accent1"/>
                </a:solidFill>
              </a:rPr>
              <a:t>list iterator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5A572E-9835-488D-9804-BB244F4F97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err="1"/>
              <a:t>ListIterators</a:t>
            </a:r>
            <a:r>
              <a:rPr lang="en-SG" dirty="0"/>
              <a:t> can remove elements.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7425CE4-286B-40CF-989A-7F7559554A94}"/>
              </a:ext>
            </a:extLst>
          </p:cNvPr>
          <p:cNvSpPr/>
          <p:nvPr/>
        </p:nvSpPr>
        <p:spPr>
          <a:xfrm>
            <a:off x="1471803" y="2866519"/>
            <a:ext cx="8824722" cy="70788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SG" sz="2000" i="1" dirty="0">
                <a:solidFill>
                  <a:schemeClr val="accent4"/>
                </a:solidFill>
                <a:latin typeface="Consolas" panose="020B0609020204030204" pitchFamily="49" charset="0"/>
              </a:rPr>
              <a:t>// Remove the last element returned by next() or previous()</a:t>
            </a:r>
          </a:p>
          <a:p>
            <a:r>
              <a:rPr lang="en-SG" sz="2000" dirty="0" err="1">
                <a:latin typeface="Consolas" panose="020B0609020204030204" pitchFamily="49" charset="0"/>
              </a:rPr>
              <a:t>bookListIt.remove</a:t>
            </a:r>
            <a:r>
              <a:rPr lang="en-SG" sz="2000" dirty="0">
                <a:latin typeface="Consolas" panose="020B0609020204030204" pitchFamily="49" charset="0"/>
              </a:rPr>
              <a:t>(); </a:t>
            </a:r>
            <a:r>
              <a:rPr lang="en-SG" sz="2000" i="1" dirty="0">
                <a:solidFill>
                  <a:schemeClr val="accent4"/>
                </a:solidFill>
                <a:latin typeface="Consolas" panose="020B0609020204030204" pitchFamily="49" charset="0"/>
              </a:rPr>
              <a:t>// 5 is now removed</a:t>
            </a:r>
            <a:endParaRPr lang="en-SG" sz="2000" dirty="0">
              <a:latin typeface="Consolas" panose="020B0609020204030204" pitchFamily="49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17EF9FE-5A52-4E2F-9B8E-7884F7C43926}"/>
              </a:ext>
            </a:extLst>
          </p:cNvPr>
          <p:cNvSpPr/>
          <p:nvPr/>
        </p:nvSpPr>
        <p:spPr>
          <a:xfrm>
            <a:off x="1024128" y="3868947"/>
            <a:ext cx="714375" cy="714375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3200" dirty="0"/>
              <a:t>7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791321F-0E0C-4AF7-95E9-23304A7F0F84}"/>
              </a:ext>
            </a:extLst>
          </p:cNvPr>
          <p:cNvSpPr/>
          <p:nvPr/>
        </p:nvSpPr>
        <p:spPr>
          <a:xfrm>
            <a:off x="2548128" y="3868947"/>
            <a:ext cx="714375" cy="7143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3200" dirty="0"/>
              <a:t>2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BAF38BA-B5FD-4CBC-A765-F4EB4B3BF67B}"/>
              </a:ext>
            </a:extLst>
          </p:cNvPr>
          <p:cNvCxnSpPr/>
          <p:nvPr/>
        </p:nvCxnSpPr>
        <p:spPr>
          <a:xfrm>
            <a:off x="1738503" y="4135647"/>
            <a:ext cx="71437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706F883-851B-4E2E-9164-8C05038ECE04}"/>
              </a:ext>
            </a:extLst>
          </p:cNvPr>
          <p:cNvCxnSpPr>
            <a:cxnSpLocks/>
          </p:cNvCxnSpPr>
          <p:nvPr/>
        </p:nvCxnSpPr>
        <p:spPr>
          <a:xfrm>
            <a:off x="3262503" y="4135647"/>
            <a:ext cx="218579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F13CB53-1295-4333-A23F-3F894CBA36C4}"/>
              </a:ext>
            </a:extLst>
          </p:cNvPr>
          <p:cNvSpPr/>
          <p:nvPr/>
        </p:nvSpPr>
        <p:spPr>
          <a:xfrm>
            <a:off x="5586603" y="3868947"/>
            <a:ext cx="714375" cy="7143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3200" dirty="0"/>
              <a:t>1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4A57154-1BD5-410C-93AC-9E712B84C5DE}"/>
              </a:ext>
            </a:extLst>
          </p:cNvPr>
          <p:cNvSpPr/>
          <p:nvPr/>
        </p:nvSpPr>
        <p:spPr>
          <a:xfrm>
            <a:off x="7110603" y="3868947"/>
            <a:ext cx="714375" cy="7143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3200" dirty="0"/>
              <a:t>4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A2FF6C1-7716-4F8C-A33C-ACD166713E6E}"/>
              </a:ext>
            </a:extLst>
          </p:cNvPr>
          <p:cNvCxnSpPr/>
          <p:nvPr/>
        </p:nvCxnSpPr>
        <p:spPr>
          <a:xfrm>
            <a:off x="6300978" y="4135647"/>
            <a:ext cx="71437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9374F53A-31A0-4D08-B175-A7353EB830DA}"/>
              </a:ext>
            </a:extLst>
          </p:cNvPr>
          <p:cNvSpPr/>
          <p:nvPr/>
        </p:nvSpPr>
        <p:spPr>
          <a:xfrm>
            <a:off x="8634603" y="3868947"/>
            <a:ext cx="714375" cy="7143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3200" dirty="0"/>
              <a:t>8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2F4AA2C-F7D7-4858-AA63-140672B5917C}"/>
              </a:ext>
            </a:extLst>
          </p:cNvPr>
          <p:cNvCxnSpPr/>
          <p:nvPr/>
        </p:nvCxnSpPr>
        <p:spPr>
          <a:xfrm>
            <a:off x="7824978" y="4135647"/>
            <a:ext cx="71437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BDFE84B1-9CCB-4A35-AC47-6672E31FDE79}"/>
              </a:ext>
            </a:extLst>
          </p:cNvPr>
          <p:cNvSpPr/>
          <p:nvPr/>
        </p:nvSpPr>
        <p:spPr>
          <a:xfrm>
            <a:off x="10149078" y="3868947"/>
            <a:ext cx="714375" cy="7143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3200" dirty="0"/>
              <a:t>3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80A1E77-CC15-42E3-82E9-A594E62886A4}"/>
              </a:ext>
            </a:extLst>
          </p:cNvPr>
          <p:cNvCxnSpPr/>
          <p:nvPr/>
        </p:nvCxnSpPr>
        <p:spPr>
          <a:xfrm>
            <a:off x="9339453" y="4135647"/>
            <a:ext cx="71437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69293B2C-8CA6-402C-91B1-81A865BA9E81}"/>
              </a:ext>
            </a:extLst>
          </p:cNvPr>
          <p:cNvGrpSpPr/>
          <p:nvPr/>
        </p:nvGrpSpPr>
        <p:grpSpPr>
          <a:xfrm>
            <a:off x="2959765" y="4745321"/>
            <a:ext cx="1510350" cy="701020"/>
            <a:chOff x="79850" y="4745321"/>
            <a:chExt cx="1510350" cy="701020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E1E6C4E-27D7-4BE2-84A1-8286A37E6E86}"/>
                </a:ext>
              </a:extLst>
            </p:cNvPr>
            <p:cNvSpPr txBox="1"/>
            <p:nvPr/>
          </p:nvSpPr>
          <p:spPr>
            <a:xfrm>
              <a:off x="79850" y="4923121"/>
              <a:ext cx="1510350" cy="52322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SG" sz="2800" dirty="0" err="1"/>
                <a:t>bookListIt</a:t>
              </a:r>
              <a:endParaRPr lang="en-SG" sz="2800" dirty="0"/>
            </a:p>
          </p:txBody>
        </p:sp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0A458C5C-BB7E-4D4C-9FD1-F3CE9A9DB2B2}"/>
                </a:ext>
              </a:extLst>
            </p:cNvPr>
            <p:cNvSpPr/>
            <p:nvPr/>
          </p:nvSpPr>
          <p:spPr>
            <a:xfrm>
              <a:off x="765175" y="4745321"/>
              <a:ext cx="139701" cy="177800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B786448-E24B-49B4-B57C-B49CF27B2F2E}"/>
              </a:ext>
            </a:extLst>
          </p:cNvPr>
          <p:cNvCxnSpPr>
            <a:cxnSpLocks/>
          </p:cNvCxnSpPr>
          <p:nvPr/>
        </p:nvCxnSpPr>
        <p:spPr>
          <a:xfrm flipH="1">
            <a:off x="1833753" y="4288047"/>
            <a:ext cx="71437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B58B005-89F0-4F91-8BC4-D105C24AD118}"/>
              </a:ext>
            </a:extLst>
          </p:cNvPr>
          <p:cNvCxnSpPr>
            <a:cxnSpLocks/>
          </p:cNvCxnSpPr>
          <p:nvPr/>
        </p:nvCxnSpPr>
        <p:spPr>
          <a:xfrm flipH="1">
            <a:off x="3381375" y="4288047"/>
            <a:ext cx="220522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A78B194-A195-4627-8924-FAEA8D9A95C1}"/>
              </a:ext>
            </a:extLst>
          </p:cNvPr>
          <p:cNvCxnSpPr>
            <a:cxnSpLocks/>
          </p:cNvCxnSpPr>
          <p:nvPr/>
        </p:nvCxnSpPr>
        <p:spPr>
          <a:xfrm flipH="1">
            <a:off x="6396228" y="4288047"/>
            <a:ext cx="71437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E8F04F7-07FB-4DC0-BA06-F47D8FA6989B}"/>
              </a:ext>
            </a:extLst>
          </p:cNvPr>
          <p:cNvCxnSpPr>
            <a:cxnSpLocks/>
          </p:cNvCxnSpPr>
          <p:nvPr/>
        </p:nvCxnSpPr>
        <p:spPr>
          <a:xfrm flipH="1">
            <a:off x="7920228" y="4288047"/>
            <a:ext cx="71437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FEC950E-D79E-4371-99C3-060A2AC616E5}"/>
              </a:ext>
            </a:extLst>
          </p:cNvPr>
          <p:cNvCxnSpPr>
            <a:cxnSpLocks/>
          </p:cNvCxnSpPr>
          <p:nvPr/>
        </p:nvCxnSpPr>
        <p:spPr>
          <a:xfrm flipH="1">
            <a:off x="9434703" y="4288047"/>
            <a:ext cx="71437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Image result for joker and it's gone">
            <a:extLst>
              <a:ext uri="{FF2B5EF4-FFF2-40B4-BE49-F238E27FC236}">
                <a16:creationId xmlns:a16="http://schemas.microsoft.com/office/drawing/2014/main" id="{43526EBC-89AA-4339-B44D-2BEB6D9D55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4231" y="4811974"/>
            <a:ext cx="2381251" cy="1585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2820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4E021-F510-4C0B-90DB-AFE41C12F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Be </a:t>
            </a:r>
            <a:r>
              <a:rPr lang="en-SG" b="1" dirty="0">
                <a:solidFill>
                  <a:schemeClr val="accent1"/>
                </a:solidFill>
              </a:rPr>
              <a:t>careful</a:t>
            </a:r>
            <a:r>
              <a:rPr lang="en-SG" dirty="0"/>
              <a:t> when using the iterator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BD7E74-1167-4892-A588-F02626D3BE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Do not modify the List (using </a:t>
            </a:r>
            <a:r>
              <a:rPr lang="en-SG" dirty="0" err="1"/>
              <a:t>list.add</a:t>
            </a:r>
            <a:r>
              <a:rPr lang="en-SG" dirty="0"/>
              <a:t>() or </a:t>
            </a:r>
            <a:r>
              <a:rPr lang="en-SG" dirty="0" err="1"/>
              <a:t>list.remove</a:t>
            </a:r>
            <a:r>
              <a:rPr lang="en-SG" dirty="0"/>
              <a:t>(), etc.) while using an Iterator.</a:t>
            </a:r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pPr algn="just"/>
            <a:r>
              <a:rPr lang="en-SG" dirty="0"/>
              <a:t>Instead, create an Iterator only when you need it, or when any modifications can be done using the iterator itself.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152BF2A-816C-457A-90C1-DB6E715440E2}"/>
              </a:ext>
            </a:extLst>
          </p:cNvPr>
          <p:cNvSpPr/>
          <p:nvPr/>
        </p:nvSpPr>
        <p:spPr>
          <a:xfrm>
            <a:off x="1621766" y="2866519"/>
            <a:ext cx="8208034" cy="101566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SG" sz="2000" dirty="0" err="1">
                <a:latin typeface="Consolas" panose="020B0609020204030204" pitchFamily="49" charset="0"/>
              </a:rPr>
              <a:t>ListIterator</a:t>
            </a:r>
            <a:r>
              <a:rPr lang="en-SG" sz="2000" dirty="0">
                <a:latin typeface="Consolas" panose="020B0609020204030204" pitchFamily="49" charset="0"/>
              </a:rPr>
              <a:t>&lt;Book&gt; </a:t>
            </a:r>
            <a:r>
              <a:rPr lang="en-SG" sz="2000" dirty="0" err="1">
                <a:latin typeface="Consolas" panose="020B0609020204030204" pitchFamily="49" charset="0"/>
              </a:rPr>
              <a:t>bookListIt</a:t>
            </a:r>
            <a:r>
              <a:rPr lang="en-SG" sz="2000" dirty="0">
                <a:latin typeface="Consolas" panose="020B0609020204030204" pitchFamily="49" charset="0"/>
              </a:rPr>
              <a:t> = </a:t>
            </a:r>
            <a:r>
              <a:rPr lang="en-SG" sz="2000" dirty="0" err="1">
                <a:latin typeface="Consolas" panose="020B0609020204030204" pitchFamily="49" charset="0"/>
              </a:rPr>
              <a:t>bookshelf.listIterator</a:t>
            </a:r>
            <a:r>
              <a:rPr lang="en-SG" sz="2000" dirty="0">
                <a:latin typeface="Consolas" panose="020B0609020204030204" pitchFamily="49" charset="0"/>
              </a:rPr>
              <a:t>();</a:t>
            </a:r>
          </a:p>
          <a:p>
            <a:r>
              <a:rPr lang="en-SG" sz="2000" dirty="0" err="1">
                <a:latin typeface="Consolas" panose="020B0609020204030204" pitchFamily="49" charset="0"/>
              </a:rPr>
              <a:t>bookshelf.add</a:t>
            </a:r>
            <a:r>
              <a:rPr lang="en-SG" sz="2000" dirty="0">
                <a:latin typeface="Consolas" panose="020B0609020204030204" pitchFamily="49" charset="0"/>
              </a:rPr>
              <a:t>(new Book(1, 1));</a:t>
            </a:r>
          </a:p>
          <a:p>
            <a:r>
              <a:rPr lang="en-SG" sz="2000" dirty="0" err="1">
                <a:latin typeface="Consolas" panose="020B0609020204030204" pitchFamily="49" charset="0"/>
              </a:rPr>
              <a:t>bookListIt.next</a:t>
            </a:r>
            <a:r>
              <a:rPr lang="en-SG" sz="2000" dirty="0">
                <a:latin typeface="Consolas" panose="020B0609020204030204" pitchFamily="49" charset="0"/>
              </a:rPr>
              <a:t>(); </a:t>
            </a:r>
            <a:r>
              <a:rPr lang="en-SG" sz="2000" i="1" dirty="0">
                <a:solidFill>
                  <a:schemeClr val="accent4"/>
                </a:solidFill>
                <a:latin typeface="Consolas" panose="020B0609020204030204" pitchFamily="49" charset="0"/>
              </a:rPr>
              <a:t>// </a:t>
            </a:r>
            <a:r>
              <a:rPr lang="en-SG" sz="2000" i="1" dirty="0" err="1">
                <a:solidFill>
                  <a:schemeClr val="accent4"/>
                </a:solidFill>
                <a:latin typeface="Consolas" panose="020B0609020204030204" pitchFamily="49" charset="0"/>
              </a:rPr>
              <a:t>ConcurrentModificationException</a:t>
            </a:r>
            <a:endParaRPr lang="en-SG" sz="2000" i="1" dirty="0">
              <a:solidFill>
                <a:schemeClr val="accent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921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AD99A-F990-4E21-9B12-B55B26365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Disclaimer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044EA3-46E6-4DE2-AC59-5CC183D3FF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The next few slides contains material that have already been taught in CS2030.</a:t>
            </a:r>
          </a:p>
          <a:p>
            <a:r>
              <a:rPr lang="en-SG" dirty="0"/>
              <a:t>If you have taken, or are taking that module, the things may not be new to you.</a:t>
            </a:r>
          </a:p>
          <a:p>
            <a:r>
              <a:rPr lang="en-SG" dirty="0"/>
              <a:t>For the sake of those who have not taken that module, I will be discussing them.</a:t>
            </a:r>
          </a:p>
        </p:txBody>
      </p:sp>
    </p:spTree>
    <p:extLst>
      <p:ext uri="{BB962C8B-B14F-4D97-AF65-F5344CB8AC3E}">
        <p14:creationId xmlns:p14="http://schemas.microsoft.com/office/powerpoint/2010/main" val="2599003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9430C-FF1E-4485-9114-A5E641E81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The </a:t>
            </a:r>
            <a:r>
              <a:rPr lang="en-SG" b="1" dirty="0">
                <a:solidFill>
                  <a:schemeClr val="accent1"/>
                </a:solidFill>
              </a:rPr>
              <a:t>contains</a:t>
            </a:r>
            <a:r>
              <a:rPr lang="en-SG" b="1" dirty="0"/>
              <a:t> </a:t>
            </a:r>
            <a:r>
              <a:rPr lang="en-SG" dirty="0"/>
              <a:t>and </a:t>
            </a:r>
            <a:r>
              <a:rPr lang="en-SG" b="1" dirty="0">
                <a:solidFill>
                  <a:schemeClr val="accent1"/>
                </a:solidFill>
              </a:rPr>
              <a:t>remove </a:t>
            </a:r>
            <a:r>
              <a:rPr lang="en-SG" dirty="0"/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4ADBF4-CA22-4904-88D0-1AD311916A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Suppose our LinkedList of Books currently contains these books:</a:t>
            </a:r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r>
              <a:rPr lang="en-SG" dirty="0"/>
              <a:t>And suppose we want to check if a book with </a:t>
            </a:r>
            <a:r>
              <a:rPr lang="en-SG" b="1" dirty="0"/>
              <a:t>ID = 3</a:t>
            </a:r>
            <a:r>
              <a:rPr lang="en-SG" dirty="0"/>
              <a:t> exists in the LinkedList.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4E5A2BF-0D67-4B13-8511-824452CF0355}"/>
              </a:ext>
            </a:extLst>
          </p:cNvPr>
          <p:cNvGrpSpPr/>
          <p:nvPr/>
        </p:nvGrpSpPr>
        <p:grpSpPr>
          <a:xfrm>
            <a:off x="2691441" y="3010619"/>
            <a:ext cx="6901133" cy="836762"/>
            <a:chOff x="2691441" y="3010619"/>
            <a:chExt cx="6901133" cy="83676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DDF52AC-31C5-4055-978D-609619418EDC}"/>
                </a:ext>
              </a:extLst>
            </p:cNvPr>
            <p:cNvSpPr/>
            <p:nvPr/>
          </p:nvSpPr>
          <p:spPr>
            <a:xfrm>
              <a:off x="2691441" y="3010619"/>
              <a:ext cx="1311215" cy="8367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2000" dirty="0"/>
                <a:t>ID = 5</a:t>
              </a:r>
            </a:p>
            <a:p>
              <a:pPr algn="ctr"/>
              <a:r>
                <a:rPr lang="en-SG" sz="2000" dirty="0"/>
                <a:t>Width = 5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C03DB1C-9BDD-4582-A7B6-0494FBD0FF99}"/>
                </a:ext>
              </a:extLst>
            </p:cNvPr>
            <p:cNvSpPr/>
            <p:nvPr/>
          </p:nvSpPr>
          <p:spPr>
            <a:xfrm>
              <a:off x="4554747" y="3010619"/>
              <a:ext cx="1311215" cy="8367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2000" dirty="0"/>
                <a:t>ID = 2</a:t>
              </a:r>
            </a:p>
            <a:p>
              <a:pPr algn="ctr"/>
              <a:r>
                <a:rPr lang="en-SG" sz="2000" dirty="0"/>
                <a:t>Width = 4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F8EE7F6-ED07-4438-A4F5-9D3CDFBBFD67}"/>
                </a:ext>
              </a:extLst>
            </p:cNvPr>
            <p:cNvSpPr/>
            <p:nvPr/>
          </p:nvSpPr>
          <p:spPr>
            <a:xfrm>
              <a:off x="6418053" y="3010619"/>
              <a:ext cx="1311215" cy="8367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2000" dirty="0"/>
                <a:t>ID = 3</a:t>
              </a:r>
            </a:p>
            <a:p>
              <a:pPr algn="ctr"/>
              <a:r>
                <a:rPr lang="en-SG" sz="2000" dirty="0"/>
                <a:t>Width = 1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B9F2D9B-C39A-4A46-A202-451763BC724B}"/>
                </a:ext>
              </a:extLst>
            </p:cNvPr>
            <p:cNvSpPr/>
            <p:nvPr/>
          </p:nvSpPr>
          <p:spPr>
            <a:xfrm>
              <a:off x="8281359" y="3010619"/>
              <a:ext cx="1311215" cy="8367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2000" dirty="0"/>
                <a:t>ID = 7</a:t>
              </a:r>
            </a:p>
            <a:p>
              <a:pPr algn="ctr"/>
              <a:r>
                <a:rPr lang="en-SG" sz="2000" dirty="0"/>
                <a:t>Width = 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67299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9430C-FF1E-4485-9114-A5E641E81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The </a:t>
            </a:r>
            <a:r>
              <a:rPr lang="en-SG" b="1" dirty="0">
                <a:solidFill>
                  <a:schemeClr val="accent1"/>
                </a:solidFill>
              </a:rPr>
              <a:t>contains</a:t>
            </a:r>
            <a:r>
              <a:rPr lang="en-SG" b="1" dirty="0"/>
              <a:t> </a:t>
            </a:r>
            <a:r>
              <a:rPr lang="en-SG" dirty="0"/>
              <a:t>and </a:t>
            </a:r>
            <a:r>
              <a:rPr lang="en-SG" b="1" dirty="0">
                <a:solidFill>
                  <a:schemeClr val="accent1"/>
                </a:solidFill>
              </a:rPr>
              <a:t>remove </a:t>
            </a:r>
            <a:r>
              <a:rPr lang="en-SG" dirty="0"/>
              <a:t>methods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DDF52AC-31C5-4055-978D-609619418EDC}"/>
              </a:ext>
            </a:extLst>
          </p:cNvPr>
          <p:cNvSpPr/>
          <p:nvPr/>
        </p:nvSpPr>
        <p:spPr>
          <a:xfrm>
            <a:off x="1024128" y="2800161"/>
            <a:ext cx="1311215" cy="836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000" dirty="0"/>
              <a:t>ID = 5</a:t>
            </a:r>
          </a:p>
          <a:p>
            <a:pPr algn="ctr"/>
            <a:r>
              <a:rPr lang="en-SG" sz="2000" dirty="0"/>
              <a:t>Width = 5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C03DB1C-9BDD-4582-A7B6-0494FBD0FF99}"/>
              </a:ext>
            </a:extLst>
          </p:cNvPr>
          <p:cNvSpPr/>
          <p:nvPr/>
        </p:nvSpPr>
        <p:spPr>
          <a:xfrm>
            <a:off x="2447487" y="2800161"/>
            <a:ext cx="1311215" cy="836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000" dirty="0"/>
              <a:t>ID = 2</a:t>
            </a:r>
          </a:p>
          <a:p>
            <a:pPr algn="ctr"/>
            <a:r>
              <a:rPr lang="en-SG" sz="2000" dirty="0"/>
              <a:t>Width = 4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F8EE7F6-ED07-4438-A4F5-9D3CDFBBFD67}"/>
              </a:ext>
            </a:extLst>
          </p:cNvPr>
          <p:cNvSpPr/>
          <p:nvPr/>
        </p:nvSpPr>
        <p:spPr>
          <a:xfrm>
            <a:off x="3870846" y="2800161"/>
            <a:ext cx="1311215" cy="836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000" dirty="0"/>
              <a:t>ID = 3</a:t>
            </a:r>
          </a:p>
          <a:p>
            <a:pPr algn="ctr"/>
            <a:r>
              <a:rPr lang="en-SG" sz="2000" dirty="0"/>
              <a:t>Width = 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B9F2D9B-C39A-4A46-A202-451763BC724B}"/>
              </a:ext>
            </a:extLst>
          </p:cNvPr>
          <p:cNvSpPr/>
          <p:nvPr/>
        </p:nvSpPr>
        <p:spPr>
          <a:xfrm>
            <a:off x="5294205" y="2800161"/>
            <a:ext cx="1311215" cy="836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000" dirty="0"/>
              <a:t>ID = 7</a:t>
            </a:r>
          </a:p>
          <a:p>
            <a:pPr algn="ctr"/>
            <a:r>
              <a:rPr lang="en-SG" sz="2000" dirty="0"/>
              <a:t>Width = 9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6E05F9-23CA-464F-976B-0C38CE3D5F30}"/>
              </a:ext>
            </a:extLst>
          </p:cNvPr>
          <p:cNvSpPr txBox="1"/>
          <p:nvPr/>
        </p:nvSpPr>
        <p:spPr>
          <a:xfrm>
            <a:off x="7268834" y="2298095"/>
            <a:ext cx="4229100" cy="30469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SG" sz="2400" dirty="0"/>
              <a:t>Will the following code correctly check if a book with ID = 3 exists?</a:t>
            </a:r>
          </a:p>
          <a:p>
            <a:endParaRPr lang="en-SG" sz="2400" dirty="0"/>
          </a:p>
          <a:p>
            <a:pPr marL="457200" indent="-457200">
              <a:buAutoNum type="alphaUcPeriod"/>
            </a:pPr>
            <a:r>
              <a:rPr lang="en-SG" sz="2400" dirty="0"/>
              <a:t>Yes</a:t>
            </a:r>
          </a:p>
          <a:p>
            <a:pPr marL="457200" indent="-457200">
              <a:buAutoNum type="alphaUcPeriod"/>
            </a:pPr>
            <a:r>
              <a:rPr lang="en-SG" sz="2400" dirty="0"/>
              <a:t>No</a:t>
            </a:r>
          </a:p>
          <a:p>
            <a:pPr marL="457200" indent="-457200">
              <a:buAutoNum type="alphaUcPeriod"/>
            </a:pPr>
            <a:r>
              <a:rPr lang="en-SG" sz="2400" dirty="0"/>
              <a:t>Compile Error</a:t>
            </a:r>
          </a:p>
          <a:p>
            <a:pPr marL="457200" indent="-457200">
              <a:buAutoNum type="alphaUcPeriod"/>
            </a:pPr>
            <a:r>
              <a:rPr lang="en-SG" sz="2400" dirty="0"/>
              <a:t>Runtime Error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B8E0F43-D4BE-45C7-B968-E23B776664C1}"/>
              </a:ext>
            </a:extLst>
          </p:cNvPr>
          <p:cNvSpPr/>
          <p:nvPr/>
        </p:nvSpPr>
        <p:spPr>
          <a:xfrm>
            <a:off x="715400" y="4173351"/>
            <a:ext cx="6086604" cy="70788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SG" sz="2000" i="1" dirty="0">
                <a:solidFill>
                  <a:schemeClr val="accent4"/>
                </a:solidFill>
                <a:latin typeface="Consolas" panose="020B0609020204030204" pitchFamily="49" charset="0"/>
              </a:rPr>
              <a:t>// Find a book with ID = 3</a:t>
            </a:r>
            <a:endParaRPr lang="en-SG" sz="2000" dirty="0">
              <a:latin typeface="Consolas" panose="020B0609020204030204" pitchFamily="49" charset="0"/>
            </a:endParaRPr>
          </a:p>
          <a:p>
            <a:r>
              <a:rPr lang="en-SG" sz="2000" dirty="0" err="1">
                <a:latin typeface="Consolas" panose="020B0609020204030204" pitchFamily="49" charset="0"/>
              </a:rPr>
              <a:t>System.out.println</a:t>
            </a:r>
            <a:r>
              <a:rPr lang="en-SG" sz="2000" dirty="0">
                <a:latin typeface="Consolas" panose="020B0609020204030204" pitchFamily="49" charset="0"/>
              </a:rPr>
              <a:t>(</a:t>
            </a:r>
            <a:r>
              <a:rPr lang="en-SG" sz="2000" dirty="0" err="1">
                <a:latin typeface="Consolas" panose="020B0609020204030204" pitchFamily="49" charset="0"/>
              </a:rPr>
              <a:t>bookshelf.contains</a:t>
            </a:r>
            <a:r>
              <a:rPr lang="en-SG" sz="2000" dirty="0">
                <a:latin typeface="Consolas" panose="020B0609020204030204" pitchFamily="49" charset="0"/>
              </a:rPr>
              <a:t>(3));</a:t>
            </a:r>
            <a:endParaRPr lang="en-SG" sz="2000" i="1" dirty="0">
              <a:solidFill>
                <a:schemeClr val="accent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8515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9430C-FF1E-4485-9114-A5E641E81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The </a:t>
            </a:r>
            <a:r>
              <a:rPr lang="en-SG" b="1" dirty="0">
                <a:solidFill>
                  <a:schemeClr val="accent1"/>
                </a:solidFill>
              </a:rPr>
              <a:t>contains</a:t>
            </a:r>
            <a:r>
              <a:rPr lang="en-SG" b="1" dirty="0"/>
              <a:t> </a:t>
            </a:r>
            <a:r>
              <a:rPr lang="en-SG" dirty="0"/>
              <a:t>and </a:t>
            </a:r>
            <a:r>
              <a:rPr lang="en-SG" b="1" dirty="0">
                <a:solidFill>
                  <a:schemeClr val="accent1"/>
                </a:solidFill>
              </a:rPr>
              <a:t>remove </a:t>
            </a:r>
            <a:r>
              <a:rPr lang="en-SG" dirty="0"/>
              <a:t>methods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DDF52AC-31C5-4055-978D-609619418EDC}"/>
              </a:ext>
            </a:extLst>
          </p:cNvPr>
          <p:cNvSpPr/>
          <p:nvPr/>
        </p:nvSpPr>
        <p:spPr>
          <a:xfrm>
            <a:off x="1024128" y="2800161"/>
            <a:ext cx="1311215" cy="836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000" dirty="0"/>
              <a:t>ID = 5</a:t>
            </a:r>
          </a:p>
          <a:p>
            <a:pPr algn="ctr"/>
            <a:r>
              <a:rPr lang="en-SG" sz="2000" dirty="0"/>
              <a:t>Width = 5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C03DB1C-9BDD-4582-A7B6-0494FBD0FF99}"/>
              </a:ext>
            </a:extLst>
          </p:cNvPr>
          <p:cNvSpPr/>
          <p:nvPr/>
        </p:nvSpPr>
        <p:spPr>
          <a:xfrm>
            <a:off x="2447487" y="2800161"/>
            <a:ext cx="1311215" cy="836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000" dirty="0"/>
              <a:t>ID = 2</a:t>
            </a:r>
          </a:p>
          <a:p>
            <a:pPr algn="ctr"/>
            <a:r>
              <a:rPr lang="en-SG" sz="2000" dirty="0"/>
              <a:t>Width = 4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F8EE7F6-ED07-4438-A4F5-9D3CDFBBFD67}"/>
              </a:ext>
            </a:extLst>
          </p:cNvPr>
          <p:cNvSpPr/>
          <p:nvPr/>
        </p:nvSpPr>
        <p:spPr>
          <a:xfrm>
            <a:off x="3870846" y="2800161"/>
            <a:ext cx="1311215" cy="836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000" dirty="0"/>
              <a:t>ID = 3</a:t>
            </a:r>
          </a:p>
          <a:p>
            <a:pPr algn="ctr"/>
            <a:r>
              <a:rPr lang="en-SG" sz="2000" dirty="0"/>
              <a:t>Width = 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B9F2D9B-C39A-4A46-A202-451763BC724B}"/>
              </a:ext>
            </a:extLst>
          </p:cNvPr>
          <p:cNvSpPr/>
          <p:nvPr/>
        </p:nvSpPr>
        <p:spPr>
          <a:xfrm>
            <a:off x="5294205" y="2800161"/>
            <a:ext cx="1311215" cy="836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000" dirty="0"/>
              <a:t>ID = 7</a:t>
            </a:r>
          </a:p>
          <a:p>
            <a:pPr algn="ctr"/>
            <a:r>
              <a:rPr lang="en-SG" sz="2000" dirty="0"/>
              <a:t>Width = 9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6E05F9-23CA-464F-976B-0C38CE3D5F30}"/>
              </a:ext>
            </a:extLst>
          </p:cNvPr>
          <p:cNvSpPr txBox="1"/>
          <p:nvPr/>
        </p:nvSpPr>
        <p:spPr>
          <a:xfrm>
            <a:off x="7268834" y="2298095"/>
            <a:ext cx="4229100" cy="30469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SG" sz="2400" dirty="0"/>
              <a:t>Will the following code correctly check if a book with ID = 3 exists?</a:t>
            </a:r>
          </a:p>
          <a:p>
            <a:endParaRPr lang="en-SG" sz="2400" dirty="0"/>
          </a:p>
          <a:p>
            <a:pPr marL="457200" indent="-457200">
              <a:buAutoNum type="alphaUcPeriod"/>
            </a:pPr>
            <a:r>
              <a:rPr lang="en-SG" sz="2400" dirty="0"/>
              <a:t>Yes</a:t>
            </a:r>
          </a:p>
          <a:p>
            <a:pPr marL="457200" indent="-457200">
              <a:buAutoNum type="alphaUcPeriod"/>
            </a:pPr>
            <a:r>
              <a:rPr lang="en-SG" sz="2400" b="1" dirty="0">
                <a:solidFill>
                  <a:srgbClr val="FF0000"/>
                </a:solidFill>
              </a:rPr>
              <a:t>No</a:t>
            </a:r>
          </a:p>
          <a:p>
            <a:pPr marL="457200" indent="-457200">
              <a:buAutoNum type="alphaUcPeriod"/>
            </a:pPr>
            <a:r>
              <a:rPr lang="en-SG" sz="2400" dirty="0"/>
              <a:t>Compile Error</a:t>
            </a:r>
          </a:p>
          <a:p>
            <a:pPr marL="457200" indent="-457200">
              <a:buAutoNum type="alphaUcPeriod"/>
            </a:pPr>
            <a:r>
              <a:rPr lang="en-SG" sz="2400" dirty="0"/>
              <a:t>Runtime Error</a:t>
            </a:r>
            <a:endParaRPr lang="en-SG" sz="2400" b="1" dirty="0">
              <a:solidFill>
                <a:srgbClr val="FF000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B8E0F43-D4BE-45C7-B968-E23B776664C1}"/>
              </a:ext>
            </a:extLst>
          </p:cNvPr>
          <p:cNvSpPr/>
          <p:nvPr/>
        </p:nvSpPr>
        <p:spPr>
          <a:xfrm>
            <a:off x="715400" y="4173351"/>
            <a:ext cx="6086604" cy="70788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SG" sz="2000" i="1" dirty="0">
                <a:solidFill>
                  <a:schemeClr val="accent4"/>
                </a:solidFill>
                <a:latin typeface="Consolas" panose="020B0609020204030204" pitchFamily="49" charset="0"/>
              </a:rPr>
              <a:t>// Find a book with ID = 3</a:t>
            </a:r>
            <a:endParaRPr lang="en-SG" sz="2000" dirty="0">
              <a:latin typeface="Consolas" panose="020B0609020204030204" pitchFamily="49" charset="0"/>
            </a:endParaRPr>
          </a:p>
          <a:p>
            <a:r>
              <a:rPr lang="en-SG" sz="2000" dirty="0" err="1">
                <a:latin typeface="Consolas" panose="020B0609020204030204" pitchFamily="49" charset="0"/>
              </a:rPr>
              <a:t>System.out.println</a:t>
            </a:r>
            <a:r>
              <a:rPr lang="en-SG" sz="2000" dirty="0">
                <a:latin typeface="Consolas" panose="020B0609020204030204" pitchFamily="49" charset="0"/>
              </a:rPr>
              <a:t>(</a:t>
            </a:r>
            <a:r>
              <a:rPr lang="en-SG" sz="2000" dirty="0" err="1">
                <a:latin typeface="Consolas" panose="020B0609020204030204" pitchFamily="49" charset="0"/>
              </a:rPr>
              <a:t>bookshelf.contains</a:t>
            </a:r>
            <a:r>
              <a:rPr lang="en-SG" sz="2000" dirty="0">
                <a:latin typeface="Consolas" panose="020B0609020204030204" pitchFamily="49" charset="0"/>
              </a:rPr>
              <a:t>(3));</a:t>
            </a:r>
            <a:endParaRPr lang="en-SG" sz="2000" i="1" dirty="0">
              <a:solidFill>
                <a:schemeClr val="accent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0749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9430C-FF1E-4485-9114-A5E641E81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The </a:t>
            </a:r>
            <a:r>
              <a:rPr lang="en-SG" b="1" dirty="0">
                <a:solidFill>
                  <a:schemeClr val="accent1"/>
                </a:solidFill>
              </a:rPr>
              <a:t>contains</a:t>
            </a:r>
            <a:r>
              <a:rPr lang="en-SG" b="1" dirty="0"/>
              <a:t> </a:t>
            </a:r>
            <a:r>
              <a:rPr lang="en-SG" dirty="0"/>
              <a:t>and </a:t>
            </a:r>
            <a:r>
              <a:rPr lang="en-SG" b="1" dirty="0">
                <a:solidFill>
                  <a:schemeClr val="accent1"/>
                </a:solidFill>
              </a:rPr>
              <a:t>remove </a:t>
            </a:r>
            <a:r>
              <a:rPr lang="en-SG" dirty="0"/>
              <a:t>methods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DDF52AC-31C5-4055-978D-609619418EDC}"/>
              </a:ext>
            </a:extLst>
          </p:cNvPr>
          <p:cNvSpPr/>
          <p:nvPr/>
        </p:nvSpPr>
        <p:spPr>
          <a:xfrm>
            <a:off x="1024128" y="2800161"/>
            <a:ext cx="1311215" cy="836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000" dirty="0"/>
              <a:t>ID = 5</a:t>
            </a:r>
          </a:p>
          <a:p>
            <a:pPr algn="ctr"/>
            <a:r>
              <a:rPr lang="en-SG" sz="2000" dirty="0"/>
              <a:t>Width = 5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C03DB1C-9BDD-4582-A7B6-0494FBD0FF99}"/>
              </a:ext>
            </a:extLst>
          </p:cNvPr>
          <p:cNvSpPr/>
          <p:nvPr/>
        </p:nvSpPr>
        <p:spPr>
          <a:xfrm>
            <a:off x="2447487" y="2800161"/>
            <a:ext cx="1311215" cy="836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000" dirty="0"/>
              <a:t>ID = 2</a:t>
            </a:r>
          </a:p>
          <a:p>
            <a:pPr algn="ctr"/>
            <a:r>
              <a:rPr lang="en-SG" sz="2000" dirty="0"/>
              <a:t>Width = 4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F8EE7F6-ED07-4438-A4F5-9D3CDFBBFD67}"/>
              </a:ext>
            </a:extLst>
          </p:cNvPr>
          <p:cNvSpPr/>
          <p:nvPr/>
        </p:nvSpPr>
        <p:spPr>
          <a:xfrm>
            <a:off x="3870846" y="2800161"/>
            <a:ext cx="1311215" cy="836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000" dirty="0"/>
              <a:t>ID = 3</a:t>
            </a:r>
          </a:p>
          <a:p>
            <a:pPr algn="ctr"/>
            <a:r>
              <a:rPr lang="en-SG" sz="2000" dirty="0"/>
              <a:t>Width = 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B9F2D9B-C39A-4A46-A202-451763BC724B}"/>
              </a:ext>
            </a:extLst>
          </p:cNvPr>
          <p:cNvSpPr/>
          <p:nvPr/>
        </p:nvSpPr>
        <p:spPr>
          <a:xfrm>
            <a:off x="5294205" y="2800161"/>
            <a:ext cx="1311215" cy="836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000" dirty="0"/>
              <a:t>ID = 7</a:t>
            </a:r>
          </a:p>
          <a:p>
            <a:pPr algn="ctr"/>
            <a:r>
              <a:rPr lang="en-SG" sz="2000" dirty="0"/>
              <a:t>Width = 9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6E05F9-23CA-464F-976B-0C38CE3D5F30}"/>
              </a:ext>
            </a:extLst>
          </p:cNvPr>
          <p:cNvSpPr txBox="1"/>
          <p:nvPr/>
        </p:nvSpPr>
        <p:spPr>
          <a:xfrm>
            <a:off x="7268834" y="2298095"/>
            <a:ext cx="4229100" cy="37856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SG" sz="2400" dirty="0"/>
              <a:t>Will the following code correctly check if a book with ID = 3 exists?</a:t>
            </a:r>
          </a:p>
          <a:p>
            <a:endParaRPr lang="en-SG" sz="2400" dirty="0"/>
          </a:p>
          <a:p>
            <a:pPr marL="457200" indent="-457200">
              <a:buAutoNum type="alphaUcPeriod"/>
            </a:pPr>
            <a:r>
              <a:rPr lang="en-SG" sz="2400" dirty="0"/>
              <a:t>Yes</a:t>
            </a:r>
          </a:p>
          <a:p>
            <a:pPr marL="457200" indent="-457200">
              <a:buAutoNum type="alphaUcPeriod"/>
            </a:pPr>
            <a:r>
              <a:rPr lang="en-SG" sz="2400" dirty="0"/>
              <a:t>No</a:t>
            </a:r>
          </a:p>
          <a:p>
            <a:pPr marL="457200" indent="-457200">
              <a:buAutoNum type="alphaUcPeriod"/>
            </a:pPr>
            <a:r>
              <a:rPr lang="en-SG" sz="2400" dirty="0"/>
              <a:t>Compile Error</a:t>
            </a:r>
          </a:p>
          <a:p>
            <a:pPr marL="457200" indent="-457200">
              <a:buAutoNum type="alphaUcPeriod"/>
            </a:pPr>
            <a:r>
              <a:rPr lang="en-SG" sz="2400" dirty="0"/>
              <a:t>Runtime Error</a:t>
            </a:r>
          </a:p>
          <a:p>
            <a:pPr marL="457200" indent="-457200">
              <a:buAutoNum type="alphaUcPeriod"/>
            </a:pPr>
            <a:r>
              <a:rPr lang="en-SG" sz="2400" dirty="0"/>
              <a:t>How does the method even know what to check?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B8E0F43-D4BE-45C7-B968-E23B776664C1}"/>
              </a:ext>
            </a:extLst>
          </p:cNvPr>
          <p:cNvSpPr/>
          <p:nvPr/>
        </p:nvSpPr>
        <p:spPr>
          <a:xfrm>
            <a:off x="715400" y="4173351"/>
            <a:ext cx="6086604" cy="132343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SG" sz="2000" i="1" dirty="0">
                <a:solidFill>
                  <a:schemeClr val="accent4"/>
                </a:solidFill>
                <a:latin typeface="Consolas" panose="020B0609020204030204" pitchFamily="49" charset="0"/>
              </a:rPr>
              <a:t>// Find a book with ID = 3</a:t>
            </a:r>
            <a:endParaRPr lang="en-SG" sz="2000" dirty="0">
              <a:latin typeface="Consolas" panose="020B0609020204030204" pitchFamily="49" charset="0"/>
            </a:endParaRPr>
          </a:p>
          <a:p>
            <a:r>
              <a:rPr lang="en-SG" sz="2000" dirty="0" err="1">
                <a:latin typeface="Consolas" panose="020B0609020204030204" pitchFamily="49" charset="0"/>
              </a:rPr>
              <a:t>System.out.println</a:t>
            </a:r>
            <a:r>
              <a:rPr lang="en-SG" sz="2000" dirty="0">
                <a:latin typeface="Consolas" panose="020B0609020204030204" pitchFamily="49" charset="0"/>
              </a:rPr>
              <a:t>(</a:t>
            </a:r>
          </a:p>
          <a:p>
            <a:r>
              <a:rPr lang="en-SG" sz="2000" dirty="0">
                <a:latin typeface="Consolas" panose="020B0609020204030204" pitchFamily="49" charset="0"/>
              </a:rPr>
              <a:t>    </a:t>
            </a:r>
            <a:r>
              <a:rPr lang="en-SG" sz="2000" dirty="0" err="1">
                <a:latin typeface="Consolas" panose="020B0609020204030204" pitchFamily="49" charset="0"/>
              </a:rPr>
              <a:t>bookshelf.contains</a:t>
            </a:r>
            <a:r>
              <a:rPr lang="en-SG" sz="2000" dirty="0">
                <a:latin typeface="Consolas" panose="020B0609020204030204" pitchFamily="49" charset="0"/>
              </a:rPr>
              <a:t>(new Book(3, 1))</a:t>
            </a:r>
          </a:p>
          <a:p>
            <a:r>
              <a:rPr lang="en-SG" sz="2000" dirty="0">
                <a:latin typeface="Consolas" panose="020B0609020204030204" pitchFamily="49" charset="0"/>
              </a:rPr>
              <a:t>);</a:t>
            </a:r>
            <a:endParaRPr lang="en-SG" sz="2000" i="1" dirty="0">
              <a:solidFill>
                <a:schemeClr val="accent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895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9430C-FF1E-4485-9114-A5E641E81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The </a:t>
            </a:r>
            <a:r>
              <a:rPr lang="en-SG" b="1" dirty="0">
                <a:solidFill>
                  <a:schemeClr val="accent1"/>
                </a:solidFill>
              </a:rPr>
              <a:t>contains</a:t>
            </a:r>
            <a:r>
              <a:rPr lang="en-SG" b="1" dirty="0"/>
              <a:t> </a:t>
            </a:r>
            <a:r>
              <a:rPr lang="en-SG" dirty="0"/>
              <a:t>and </a:t>
            </a:r>
            <a:r>
              <a:rPr lang="en-SG" b="1" dirty="0">
                <a:solidFill>
                  <a:schemeClr val="accent1"/>
                </a:solidFill>
              </a:rPr>
              <a:t>remove </a:t>
            </a:r>
            <a:r>
              <a:rPr lang="en-SG" dirty="0"/>
              <a:t>methods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DDF52AC-31C5-4055-978D-609619418EDC}"/>
              </a:ext>
            </a:extLst>
          </p:cNvPr>
          <p:cNvSpPr/>
          <p:nvPr/>
        </p:nvSpPr>
        <p:spPr>
          <a:xfrm>
            <a:off x="1024128" y="2800161"/>
            <a:ext cx="1311215" cy="836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000" dirty="0"/>
              <a:t>ID = 5</a:t>
            </a:r>
          </a:p>
          <a:p>
            <a:pPr algn="ctr"/>
            <a:r>
              <a:rPr lang="en-SG" sz="2000" dirty="0"/>
              <a:t>Width = 5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C03DB1C-9BDD-4582-A7B6-0494FBD0FF99}"/>
              </a:ext>
            </a:extLst>
          </p:cNvPr>
          <p:cNvSpPr/>
          <p:nvPr/>
        </p:nvSpPr>
        <p:spPr>
          <a:xfrm>
            <a:off x="2447487" y="2800161"/>
            <a:ext cx="1311215" cy="836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000" dirty="0"/>
              <a:t>ID = 2</a:t>
            </a:r>
          </a:p>
          <a:p>
            <a:pPr algn="ctr"/>
            <a:r>
              <a:rPr lang="en-SG" sz="2000" dirty="0"/>
              <a:t>Width = 4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F8EE7F6-ED07-4438-A4F5-9D3CDFBBFD67}"/>
              </a:ext>
            </a:extLst>
          </p:cNvPr>
          <p:cNvSpPr/>
          <p:nvPr/>
        </p:nvSpPr>
        <p:spPr>
          <a:xfrm>
            <a:off x="3870846" y="2800161"/>
            <a:ext cx="1311215" cy="836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000" dirty="0"/>
              <a:t>ID = 3</a:t>
            </a:r>
          </a:p>
          <a:p>
            <a:pPr algn="ctr"/>
            <a:r>
              <a:rPr lang="en-SG" sz="2000" dirty="0"/>
              <a:t>Width = 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B9F2D9B-C39A-4A46-A202-451763BC724B}"/>
              </a:ext>
            </a:extLst>
          </p:cNvPr>
          <p:cNvSpPr/>
          <p:nvPr/>
        </p:nvSpPr>
        <p:spPr>
          <a:xfrm>
            <a:off x="5294205" y="2800161"/>
            <a:ext cx="1311215" cy="836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000" dirty="0"/>
              <a:t>ID = 7</a:t>
            </a:r>
          </a:p>
          <a:p>
            <a:pPr algn="ctr"/>
            <a:r>
              <a:rPr lang="en-SG" sz="2000" dirty="0"/>
              <a:t>Width = 9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6E05F9-23CA-464F-976B-0C38CE3D5F30}"/>
              </a:ext>
            </a:extLst>
          </p:cNvPr>
          <p:cNvSpPr txBox="1"/>
          <p:nvPr/>
        </p:nvSpPr>
        <p:spPr>
          <a:xfrm>
            <a:off x="7268834" y="2298095"/>
            <a:ext cx="4229100" cy="37856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SG" sz="2400" dirty="0"/>
              <a:t>Will the following code correctly check if a book with ID = 3 exists?</a:t>
            </a:r>
          </a:p>
          <a:p>
            <a:endParaRPr lang="en-SG" sz="2400" dirty="0"/>
          </a:p>
          <a:p>
            <a:pPr marL="457200" indent="-457200">
              <a:buAutoNum type="alphaUcPeriod"/>
            </a:pPr>
            <a:r>
              <a:rPr lang="en-SG" sz="2400" dirty="0"/>
              <a:t>Yes</a:t>
            </a:r>
          </a:p>
          <a:p>
            <a:pPr marL="457200" indent="-457200">
              <a:buAutoNum type="alphaUcPeriod"/>
            </a:pPr>
            <a:r>
              <a:rPr lang="en-SG" sz="2400" b="1" dirty="0">
                <a:solidFill>
                  <a:srgbClr val="FF0000"/>
                </a:solidFill>
              </a:rPr>
              <a:t>No</a:t>
            </a:r>
          </a:p>
          <a:p>
            <a:pPr marL="457200" indent="-457200">
              <a:buAutoNum type="alphaUcPeriod"/>
            </a:pPr>
            <a:r>
              <a:rPr lang="en-SG" sz="2400" dirty="0"/>
              <a:t>Compile Error</a:t>
            </a:r>
          </a:p>
          <a:p>
            <a:pPr marL="457200" indent="-457200">
              <a:buAutoNum type="alphaUcPeriod"/>
            </a:pPr>
            <a:r>
              <a:rPr lang="en-SG" sz="2400" dirty="0"/>
              <a:t>Runtime Error</a:t>
            </a:r>
          </a:p>
          <a:p>
            <a:pPr marL="457200" indent="-457200">
              <a:buAutoNum type="alphaUcPeriod"/>
            </a:pPr>
            <a:r>
              <a:rPr lang="en-SG" sz="2400" b="1" dirty="0">
                <a:solidFill>
                  <a:srgbClr val="FF0000"/>
                </a:solidFill>
              </a:rPr>
              <a:t>How does the method even know what to check?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B8E0F43-D4BE-45C7-B968-E23B776664C1}"/>
              </a:ext>
            </a:extLst>
          </p:cNvPr>
          <p:cNvSpPr/>
          <p:nvPr/>
        </p:nvSpPr>
        <p:spPr>
          <a:xfrm>
            <a:off x="715400" y="4173351"/>
            <a:ext cx="6086604" cy="132343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SG" sz="2000" i="1" dirty="0">
                <a:solidFill>
                  <a:schemeClr val="accent4"/>
                </a:solidFill>
                <a:latin typeface="Consolas" panose="020B0609020204030204" pitchFamily="49" charset="0"/>
              </a:rPr>
              <a:t>// Find a book with ID = 3</a:t>
            </a:r>
            <a:endParaRPr lang="en-SG" sz="2000" dirty="0">
              <a:latin typeface="Consolas" panose="020B0609020204030204" pitchFamily="49" charset="0"/>
            </a:endParaRPr>
          </a:p>
          <a:p>
            <a:r>
              <a:rPr lang="en-SG" sz="2000" dirty="0" err="1">
                <a:latin typeface="Consolas" panose="020B0609020204030204" pitchFamily="49" charset="0"/>
              </a:rPr>
              <a:t>System.out.println</a:t>
            </a:r>
            <a:r>
              <a:rPr lang="en-SG" sz="2000" dirty="0">
                <a:latin typeface="Consolas" panose="020B0609020204030204" pitchFamily="49" charset="0"/>
              </a:rPr>
              <a:t>(</a:t>
            </a:r>
          </a:p>
          <a:p>
            <a:r>
              <a:rPr lang="en-SG" sz="2000" dirty="0">
                <a:latin typeface="Consolas" panose="020B0609020204030204" pitchFamily="49" charset="0"/>
              </a:rPr>
              <a:t>    </a:t>
            </a:r>
            <a:r>
              <a:rPr lang="en-SG" sz="2000" dirty="0" err="1">
                <a:latin typeface="Consolas" panose="020B0609020204030204" pitchFamily="49" charset="0"/>
              </a:rPr>
              <a:t>bookshelf.contains</a:t>
            </a:r>
            <a:r>
              <a:rPr lang="en-SG" sz="2000" dirty="0">
                <a:latin typeface="Consolas" panose="020B0609020204030204" pitchFamily="49" charset="0"/>
              </a:rPr>
              <a:t>(new Book(3, 1))</a:t>
            </a:r>
          </a:p>
          <a:p>
            <a:r>
              <a:rPr lang="en-SG" sz="2000" dirty="0">
                <a:latin typeface="Consolas" panose="020B0609020204030204" pitchFamily="49" charset="0"/>
              </a:rPr>
              <a:t>);</a:t>
            </a:r>
            <a:endParaRPr lang="en-SG" sz="2000" i="1" dirty="0">
              <a:solidFill>
                <a:schemeClr val="accent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7311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DAB1F33-5334-4E1A-82DE-E64877149ED7}"/>
              </a:ext>
            </a:extLst>
          </p:cNvPr>
          <p:cNvSpPr/>
          <p:nvPr/>
        </p:nvSpPr>
        <p:spPr>
          <a:xfrm>
            <a:off x="2294626" y="5459794"/>
            <a:ext cx="2087593" cy="849565"/>
          </a:xfrm>
          <a:custGeom>
            <a:avLst/>
            <a:gdLst>
              <a:gd name="connsiteX0" fmla="*/ 0 w 2087593"/>
              <a:gd name="connsiteY0" fmla="*/ 0 h 646979"/>
              <a:gd name="connsiteX1" fmla="*/ 2087593 w 2087593"/>
              <a:gd name="connsiteY1" fmla="*/ 0 h 646979"/>
              <a:gd name="connsiteX2" fmla="*/ 2087593 w 2087593"/>
              <a:gd name="connsiteY2" fmla="*/ 646979 h 646979"/>
              <a:gd name="connsiteX3" fmla="*/ 0 w 2087593"/>
              <a:gd name="connsiteY3" fmla="*/ 646979 h 646979"/>
              <a:gd name="connsiteX4" fmla="*/ 0 w 2087593"/>
              <a:gd name="connsiteY4" fmla="*/ 0 h 646979"/>
              <a:gd name="connsiteX0" fmla="*/ 0 w 2087593"/>
              <a:gd name="connsiteY0" fmla="*/ 2561 h 649540"/>
              <a:gd name="connsiteX1" fmla="*/ 784330 w 2087593"/>
              <a:gd name="connsiteY1" fmla="*/ 0 h 649540"/>
              <a:gd name="connsiteX2" fmla="*/ 2087593 w 2087593"/>
              <a:gd name="connsiteY2" fmla="*/ 2561 h 649540"/>
              <a:gd name="connsiteX3" fmla="*/ 2087593 w 2087593"/>
              <a:gd name="connsiteY3" fmla="*/ 649540 h 649540"/>
              <a:gd name="connsiteX4" fmla="*/ 0 w 2087593"/>
              <a:gd name="connsiteY4" fmla="*/ 649540 h 649540"/>
              <a:gd name="connsiteX5" fmla="*/ 0 w 2087593"/>
              <a:gd name="connsiteY5" fmla="*/ 2561 h 649540"/>
              <a:gd name="connsiteX0" fmla="*/ 0 w 2087593"/>
              <a:gd name="connsiteY0" fmla="*/ 2561 h 649540"/>
              <a:gd name="connsiteX1" fmla="*/ 784330 w 2087593"/>
              <a:gd name="connsiteY1" fmla="*/ 0 h 649540"/>
              <a:gd name="connsiteX2" fmla="*/ 1282012 w 2087593"/>
              <a:gd name="connsiteY2" fmla="*/ 0 h 649540"/>
              <a:gd name="connsiteX3" fmla="*/ 2087593 w 2087593"/>
              <a:gd name="connsiteY3" fmla="*/ 2561 h 649540"/>
              <a:gd name="connsiteX4" fmla="*/ 2087593 w 2087593"/>
              <a:gd name="connsiteY4" fmla="*/ 649540 h 649540"/>
              <a:gd name="connsiteX5" fmla="*/ 0 w 2087593"/>
              <a:gd name="connsiteY5" fmla="*/ 649540 h 649540"/>
              <a:gd name="connsiteX6" fmla="*/ 0 w 2087593"/>
              <a:gd name="connsiteY6" fmla="*/ 2561 h 649540"/>
              <a:gd name="connsiteX0" fmla="*/ 0 w 2087593"/>
              <a:gd name="connsiteY0" fmla="*/ 202586 h 849565"/>
              <a:gd name="connsiteX1" fmla="*/ 784330 w 2087593"/>
              <a:gd name="connsiteY1" fmla="*/ 200025 h 849565"/>
              <a:gd name="connsiteX2" fmla="*/ 1029599 w 2087593"/>
              <a:gd name="connsiteY2" fmla="*/ 0 h 849565"/>
              <a:gd name="connsiteX3" fmla="*/ 1282012 w 2087593"/>
              <a:gd name="connsiteY3" fmla="*/ 200025 h 849565"/>
              <a:gd name="connsiteX4" fmla="*/ 2087593 w 2087593"/>
              <a:gd name="connsiteY4" fmla="*/ 202586 h 849565"/>
              <a:gd name="connsiteX5" fmla="*/ 2087593 w 2087593"/>
              <a:gd name="connsiteY5" fmla="*/ 849565 h 849565"/>
              <a:gd name="connsiteX6" fmla="*/ 0 w 2087593"/>
              <a:gd name="connsiteY6" fmla="*/ 849565 h 849565"/>
              <a:gd name="connsiteX7" fmla="*/ 0 w 2087593"/>
              <a:gd name="connsiteY7" fmla="*/ 202586 h 849565"/>
              <a:gd name="connsiteX0" fmla="*/ 0 w 2087593"/>
              <a:gd name="connsiteY0" fmla="*/ 202586 h 849565"/>
              <a:gd name="connsiteX1" fmla="*/ 784330 w 2087593"/>
              <a:gd name="connsiteY1" fmla="*/ 200025 h 849565"/>
              <a:gd name="connsiteX2" fmla="*/ 1029599 w 2087593"/>
              <a:gd name="connsiteY2" fmla="*/ 0 h 849565"/>
              <a:gd name="connsiteX3" fmla="*/ 1282012 w 2087593"/>
              <a:gd name="connsiteY3" fmla="*/ 200025 h 849565"/>
              <a:gd name="connsiteX4" fmla="*/ 2087593 w 2087593"/>
              <a:gd name="connsiteY4" fmla="*/ 202586 h 849565"/>
              <a:gd name="connsiteX5" fmla="*/ 2087593 w 2087593"/>
              <a:gd name="connsiteY5" fmla="*/ 849565 h 849565"/>
              <a:gd name="connsiteX6" fmla="*/ 0 w 2087593"/>
              <a:gd name="connsiteY6" fmla="*/ 849565 h 849565"/>
              <a:gd name="connsiteX7" fmla="*/ 0 w 2087593"/>
              <a:gd name="connsiteY7" fmla="*/ 202586 h 849565"/>
              <a:gd name="connsiteX0" fmla="*/ 0 w 2087593"/>
              <a:gd name="connsiteY0" fmla="*/ 202586 h 849565"/>
              <a:gd name="connsiteX1" fmla="*/ 784330 w 2087593"/>
              <a:gd name="connsiteY1" fmla="*/ 200025 h 849565"/>
              <a:gd name="connsiteX2" fmla="*/ 1029599 w 2087593"/>
              <a:gd name="connsiteY2" fmla="*/ 0 h 849565"/>
              <a:gd name="connsiteX3" fmla="*/ 1282012 w 2087593"/>
              <a:gd name="connsiteY3" fmla="*/ 200025 h 849565"/>
              <a:gd name="connsiteX4" fmla="*/ 2087593 w 2087593"/>
              <a:gd name="connsiteY4" fmla="*/ 202586 h 849565"/>
              <a:gd name="connsiteX5" fmla="*/ 2087593 w 2087593"/>
              <a:gd name="connsiteY5" fmla="*/ 849565 h 849565"/>
              <a:gd name="connsiteX6" fmla="*/ 0 w 2087593"/>
              <a:gd name="connsiteY6" fmla="*/ 849565 h 849565"/>
              <a:gd name="connsiteX7" fmla="*/ 0 w 2087593"/>
              <a:gd name="connsiteY7" fmla="*/ 202586 h 849565"/>
              <a:gd name="connsiteX0" fmla="*/ 0 w 2087593"/>
              <a:gd name="connsiteY0" fmla="*/ 202586 h 849565"/>
              <a:gd name="connsiteX1" fmla="*/ 784330 w 2087593"/>
              <a:gd name="connsiteY1" fmla="*/ 200025 h 849565"/>
              <a:gd name="connsiteX2" fmla="*/ 1029599 w 2087593"/>
              <a:gd name="connsiteY2" fmla="*/ 0 h 849565"/>
              <a:gd name="connsiteX3" fmla="*/ 1282012 w 2087593"/>
              <a:gd name="connsiteY3" fmla="*/ 200025 h 849565"/>
              <a:gd name="connsiteX4" fmla="*/ 2087593 w 2087593"/>
              <a:gd name="connsiteY4" fmla="*/ 202586 h 849565"/>
              <a:gd name="connsiteX5" fmla="*/ 2087593 w 2087593"/>
              <a:gd name="connsiteY5" fmla="*/ 849565 h 849565"/>
              <a:gd name="connsiteX6" fmla="*/ 0 w 2087593"/>
              <a:gd name="connsiteY6" fmla="*/ 849565 h 849565"/>
              <a:gd name="connsiteX7" fmla="*/ 0 w 2087593"/>
              <a:gd name="connsiteY7" fmla="*/ 202586 h 849565"/>
              <a:gd name="connsiteX0" fmla="*/ 0 w 2087593"/>
              <a:gd name="connsiteY0" fmla="*/ 202586 h 849565"/>
              <a:gd name="connsiteX1" fmla="*/ 896248 w 2087593"/>
              <a:gd name="connsiteY1" fmla="*/ 200025 h 849565"/>
              <a:gd name="connsiteX2" fmla="*/ 1029599 w 2087593"/>
              <a:gd name="connsiteY2" fmla="*/ 0 h 849565"/>
              <a:gd name="connsiteX3" fmla="*/ 1282012 w 2087593"/>
              <a:gd name="connsiteY3" fmla="*/ 200025 h 849565"/>
              <a:gd name="connsiteX4" fmla="*/ 2087593 w 2087593"/>
              <a:gd name="connsiteY4" fmla="*/ 202586 h 849565"/>
              <a:gd name="connsiteX5" fmla="*/ 2087593 w 2087593"/>
              <a:gd name="connsiteY5" fmla="*/ 849565 h 849565"/>
              <a:gd name="connsiteX6" fmla="*/ 0 w 2087593"/>
              <a:gd name="connsiteY6" fmla="*/ 849565 h 849565"/>
              <a:gd name="connsiteX7" fmla="*/ 0 w 2087593"/>
              <a:gd name="connsiteY7" fmla="*/ 202586 h 849565"/>
              <a:gd name="connsiteX0" fmla="*/ 0 w 2087593"/>
              <a:gd name="connsiteY0" fmla="*/ 202586 h 849565"/>
              <a:gd name="connsiteX1" fmla="*/ 896248 w 2087593"/>
              <a:gd name="connsiteY1" fmla="*/ 200025 h 849565"/>
              <a:gd name="connsiteX2" fmla="*/ 1029599 w 2087593"/>
              <a:gd name="connsiteY2" fmla="*/ 0 h 849565"/>
              <a:gd name="connsiteX3" fmla="*/ 1134375 w 2087593"/>
              <a:gd name="connsiteY3" fmla="*/ 202407 h 849565"/>
              <a:gd name="connsiteX4" fmla="*/ 2087593 w 2087593"/>
              <a:gd name="connsiteY4" fmla="*/ 202586 h 849565"/>
              <a:gd name="connsiteX5" fmla="*/ 2087593 w 2087593"/>
              <a:gd name="connsiteY5" fmla="*/ 849565 h 849565"/>
              <a:gd name="connsiteX6" fmla="*/ 0 w 2087593"/>
              <a:gd name="connsiteY6" fmla="*/ 849565 h 849565"/>
              <a:gd name="connsiteX7" fmla="*/ 0 w 2087593"/>
              <a:gd name="connsiteY7" fmla="*/ 202586 h 849565"/>
              <a:gd name="connsiteX0" fmla="*/ 0 w 2087593"/>
              <a:gd name="connsiteY0" fmla="*/ 202586 h 849565"/>
              <a:gd name="connsiteX1" fmla="*/ 896248 w 2087593"/>
              <a:gd name="connsiteY1" fmla="*/ 200025 h 849565"/>
              <a:gd name="connsiteX2" fmla="*/ 1008168 w 2087593"/>
              <a:gd name="connsiteY2" fmla="*/ 0 h 849565"/>
              <a:gd name="connsiteX3" fmla="*/ 1134375 w 2087593"/>
              <a:gd name="connsiteY3" fmla="*/ 202407 h 849565"/>
              <a:gd name="connsiteX4" fmla="*/ 2087593 w 2087593"/>
              <a:gd name="connsiteY4" fmla="*/ 202586 h 849565"/>
              <a:gd name="connsiteX5" fmla="*/ 2087593 w 2087593"/>
              <a:gd name="connsiteY5" fmla="*/ 849565 h 849565"/>
              <a:gd name="connsiteX6" fmla="*/ 0 w 2087593"/>
              <a:gd name="connsiteY6" fmla="*/ 849565 h 849565"/>
              <a:gd name="connsiteX7" fmla="*/ 0 w 2087593"/>
              <a:gd name="connsiteY7" fmla="*/ 202586 h 849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87593" h="849565">
                <a:moveTo>
                  <a:pt x="0" y="202586"/>
                </a:moveTo>
                <a:lnTo>
                  <a:pt x="896248" y="200025"/>
                </a:lnTo>
                <a:lnTo>
                  <a:pt x="1008168" y="0"/>
                </a:lnTo>
                <a:lnTo>
                  <a:pt x="1134375" y="202407"/>
                </a:lnTo>
                <a:lnTo>
                  <a:pt x="2087593" y="202586"/>
                </a:lnTo>
                <a:lnTo>
                  <a:pt x="2087593" y="849565"/>
                </a:lnTo>
                <a:lnTo>
                  <a:pt x="0" y="849565"/>
                </a:lnTo>
                <a:lnTo>
                  <a:pt x="0" y="202586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59430C-FF1E-4485-9114-A5E641E81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How these methods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4ADBF4-CA22-4904-88D0-1AD311916A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Suppose you called </a:t>
            </a:r>
            <a:r>
              <a:rPr lang="en-SG" dirty="0" err="1">
                <a:latin typeface="Consolas" panose="020B0609020204030204" pitchFamily="49" charset="0"/>
              </a:rPr>
              <a:t>list.contains</a:t>
            </a:r>
            <a:r>
              <a:rPr lang="en-SG" dirty="0">
                <a:latin typeface="Consolas" panose="020B0609020204030204" pitchFamily="49" charset="0"/>
              </a:rPr>
              <a:t>(o)</a:t>
            </a:r>
            <a:r>
              <a:rPr lang="en-SG" dirty="0"/>
              <a:t> with some Object o.</a:t>
            </a:r>
          </a:p>
          <a:p>
            <a:r>
              <a:rPr lang="en-SG" dirty="0"/>
              <a:t>The LinkedList will iterate through the elements and check if there exists an element e such that </a:t>
            </a:r>
            <a:r>
              <a:rPr lang="en-SG" dirty="0" err="1">
                <a:latin typeface="Consolas" panose="020B0609020204030204" pitchFamily="49" charset="0"/>
              </a:rPr>
              <a:t>o.equals</a:t>
            </a:r>
            <a:r>
              <a:rPr lang="en-SG" dirty="0">
                <a:latin typeface="Consolas" panose="020B0609020204030204" pitchFamily="49" charset="0"/>
              </a:rPr>
              <a:t>(e)</a:t>
            </a:r>
            <a:r>
              <a:rPr lang="en-SG" dirty="0"/>
              <a:t> returns true.</a:t>
            </a:r>
          </a:p>
          <a:p>
            <a:r>
              <a:rPr lang="en-SG" dirty="0"/>
              <a:t>Note that remove() works in a similar way.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CEE7261-7E68-4FC3-8A45-A062BB0C6423}"/>
              </a:ext>
            </a:extLst>
          </p:cNvPr>
          <p:cNvGrpSpPr/>
          <p:nvPr/>
        </p:nvGrpSpPr>
        <p:grpSpPr>
          <a:xfrm>
            <a:off x="2691441" y="4154361"/>
            <a:ext cx="6901133" cy="1206094"/>
            <a:chOff x="2691441" y="4154361"/>
            <a:chExt cx="6901133" cy="1206094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DDF52AC-31C5-4055-978D-609619418EDC}"/>
                </a:ext>
              </a:extLst>
            </p:cNvPr>
            <p:cNvSpPr/>
            <p:nvPr/>
          </p:nvSpPr>
          <p:spPr>
            <a:xfrm>
              <a:off x="2691441" y="4523693"/>
              <a:ext cx="1311215" cy="8367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2000" dirty="0"/>
                <a:t>ID = 5</a:t>
              </a:r>
            </a:p>
            <a:p>
              <a:pPr algn="ctr"/>
              <a:r>
                <a:rPr lang="en-SG" sz="2000" dirty="0"/>
                <a:t>Width = 5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C03DB1C-9BDD-4582-A7B6-0494FBD0FF99}"/>
                </a:ext>
              </a:extLst>
            </p:cNvPr>
            <p:cNvSpPr/>
            <p:nvPr/>
          </p:nvSpPr>
          <p:spPr>
            <a:xfrm>
              <a:off x="4554747" y="4523693"/>
              <a:ext cx="1311215" cy="8367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2000" dirty="0"/>
                <a:t>ID = 2</a:t>
              </a:r>
            </a:p>
            <a:p>
              <a:pPr algn="ctr"/>
              <a:r>
                <a:rPr lang="en-SG" sz="2000" dirty="0"/>
                <a:t>Width = 4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F8EE7F6-ED07-4438-A4F5-9D3CDFBBFD67}"/>
                </a:ext>
              </a:extLst>
            </p:cNvPr>
            <p:cNvSpPr/>
            <p:nvPr/>
          </p:nvSpPr>
          <p:spPr>
            <a:xfrm>
              <a:off x="6418053" y="4523693"/>
              <a:ext cx="1311215" cy="8367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2000" dirty="0"/>
                <a:t>ID = 3</a:t>
              </a:r>
            </a:p>
            <a:p>
              <a:pPr algn="ctr"/>
              <a:r>
                <a:rPr lang="en-SG" sz="2000" dirty="0"/>
                <a:t>Width = 1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B9F2D9B-C39A-4A46-A202-451763BC724B}"/>
                </a:ext>
              </a:extLst>
            </p:cNvPr>
            <p:cNvSpPr/>
            <p:nvPr/>
          </p:nvSpPr>
          <p:spPr>
            <a:xfrm>
              <a:off x="8281359" y="4523693"/>
              <a:ext cx="1311215" cy="8367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2000" dirty="0"/>
                <a:t>ID = 7</a:t>
              </a:r>
            </a:p>
            <a:p>
              <a:pPr algn="ctr"/>
              <a:r>
                <a:rPr lang="en-SG" sz="2000" dirty="0"/>
                <a:t>Width = 9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972CA88-E8D7-44BC-95AE-F1C29C2489A8}"/>
                </a:ext>
              </a:extLst>
            </p:cNvPr>
            <p:cNvSpPr txBox="1"/>
            <p:nvPr/>
          </p:nvSpPr>
          <p:spPr>
            <a:xfrm>
              <a:off x="2962166" y="4154361"/>
              <a:ext cx="7697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dirty="0"/>
                <a:t>book0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F7A8C5C-698F-445D-9317-750A60437B6B}"/>
                </a:ext>
              </a:extLst>
            </p:cNvPr>
            <p:cNvSpPr txBox="1"/>
            <p:nvPr/>
          </p:nvSpPr>
          <p:spPr>
            <a:xfrm>
              <a:off x="4825472" y="4154361"/>
              <a:ext cx="7697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dirty="0"/>
                <a:t>book1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668BCC0-FFED-4F57-B210-E28345627345}"/>
                </a:ext>
              </a:extLst>
            </p:cNvPr>
            <p:cNvSpPr txBox="1"/>
            <p:nvPr/>
          </p:nvSpPr>
          <p:spPr>
            <a:xfrm>
              <a:off x="6688778" y="4154361"/>
              <a:ext cx="7697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dirty="0"/>
                <a:t>book2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D1D80E3-A5D4-4636-8C4F-9ED6831C8D65}"/>
                </a:ext>
              </a:extLst>
            </p:cNvPr>
            <p:cNvSpPr txBox="1"/>
            <p:nvPr/>
          </p:nvSpPr>
          <p:spPr>
            <a:xfrm>
              <a:off x="8552084" y="4154361"/>
              <a:ext cx="7697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dirty="0"/>
                <a:t>book3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67FBC547-9940-4D17-A655-FD4D4B025934}"/>
              </a:ext>
            </a:extLst>
          </p:cNvPr>
          <p:cNvSpPr txBox="1"/>
          <p:nvPr/>
        </p:nvSpPr>
        <p:spPr>
          <a:xfrm>
            <a:off x="2304934" y="5663029"/>
            <a:ext cx="20842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err="1">
                <a:latin typeface="Consolas" panose="020B0609020204030204" pitchFamily="49" charset="0"/>
              </a:rPr>
              <a:t>o.equals</a:t>
            </a:r>
            <a:r>
              <a:rPr lang="en-SG" dirty="0">
                <a:latin typeface="Consolas" panose="020B0609020204030204" pitchFamily="49" charset="0"/>
              </a:rPr>
              <a:t>(book0)</a:t>
            </a:r>
          </a:p>
          <a:p>
            <a:pPr algn="ctr"/>
            <a:r>
              <a:rPr lang="en-SG" b="1" dirty="0">
                <a:latin typeface="Consolas" panose="020B0609020204030204" pitchFamily="49" charset="0"/>
              </a:rPr>
              <a:t>FALSE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A0C2C47-2ED6-4F84-89E5-9C56FD59B061}"/>
              </a:ext>
            </a:extLst>
          </p:cNvPr>
          <p:cNvSpPr txBox="1"/>
          <p:nvPr/>
        </p:nvSpPr>
        <p:spPr>
          <a:xfrm>
            <a:off x="4168240" y="5663029"/>
            <a:ext cx="20842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err="1">
                <a:latin typeface="Consolas" panose="020B0609020204030204" pitchFamily="49" charset="0"/>
              </a:rPr>
              <a:t>o.equals</a:t>
            </a:r>
            <a:r>
              <a:rPr lang="en-SG" dirty="0">
                <a:latin typeface="Consolas" panose="020B0609020204030204" pitchFamily="49" charset="0"/>
              </a:rPr>
              <a:t>(book1)</a:t>
            </a:r>
          </a:p>
          <a:p>
            <a:pPr algn="ctr"/>
            <a:r>
              <a:rPr lang="en-SG" b="1" dirty="0">
                <a:latin typeface="Consolas" panose="020B0609020204030204" pitchFamily="49" charset="0"/>
              </a:rPr>
              <a:t>FALSE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08F27A7-7AD6-4C3D-888A-36D2D884E8D8}"/>
              </a:ext>
            </a:extLst>
          </p:cNvPr>
          <p:cNvSpPr txBox="1"/>
          <p:nvPr/>
        </p:nvSpPr>
        <p:spPr>
          <a:xfrm>
            <a:off x="6035643" y="5663029"/>
            <a:ext cx="20842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err="1">
                <a:latin typeface="Consolas" panose="020B0609020204030204" pitchFamily="49" charset="0"/>
              </a:rPr>
              <a:t>o.equals</a:t>
            </a:r>
            <a:r>
              <a:rPr lang="en-SG" dirty="0">
                <a:latin typeface="Consolas" panose="020B0609020204030204" pitchFamily="49" charset="0"/>
              </a:rPr>
              <a:t>(book2)</a:t>
            </a:r>
          </a:p>
          <a:p>
            <a:pPr algn="ctr"/>
            <a:r>
              <a:rPr lang="en-SG" b="1" dirty="0">
                <a:latin typeface="Consolas" panose="020B0609020204030204" pitchFamily="49" charset="0"/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350070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"/>
                            </p:stCondLst>
                            <p:childTnLst>
                              <p:par>
                                <p:cTn id="31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3.7037E-7 L 0.15156 -3.7037E-7 " pathEditMode="relative" rAng="0" ptsTypes="AA">
                                      <p:cBhvr>
                                        <p:cTn id="32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57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"/>
                            </p:stCondLst>
                            <p:childTnLst>
                              <p:par>
                                <p:cTn id="43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156 -3.7037E-7 L 0.30403 -3.7037E-7 " pathEditMode="relative" rAng="0" ptsTypes="AA">
                                      <p:cBhvr>
                                        <p:cTn id="44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61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3" grpId="2" animBg="1"/>
      <p:bldP spid="3" grpId="0" uiExpand="1" build="p"/>
      <p:bldP spid="12" grpId="0"/>
      <p:bldP spid="12" grpId="1"/>
      <p:bldP spid="14" grpId="0"/>
      <p:bldP spid="14" grpId="1"/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468C6-0AF4-4158-8428-58A3D41E6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Preface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E25004-AD62-4E2E-9D80-CE81CD5CA3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SG" dirty="0"/>
              <a:t>Looking through the submissions, I realised there were a lot of things that I should have taught in the previous discussion session but did not.</a:t>
            </a:r>
          </a:p>
          <a:p>
            <a:pPr algn="just"/>
            <a:r>
              <a:rPr lang="en-SG" dirty="0"/>
              <a:t>Before discussing the problems, I will first discuss a few important things that may make your future sit-in labs (slightly) easier.</a:t>
            </a:r>
          </a:p>
        </p:txBody>
      </p:sp>
    </p:spTree>
    <p:extLst>
      <p:ext uri="{BB962C8B-B14F-4D97-AF65-F5344CB8AC3E}">
        <p14:creationId xmlns:p14="http://schemas.microsoft.com/office/powerpoint/2010/main" val="3888949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9430C-FF1E-4485-9114-A5E641E81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How these methods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4ADBF4-CA22-4904-88D0-1AD311916A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SG" dirty="0"/>
              <a:t>By default, the equals() method will return true only when the objects being compared are the exact same object (i.e. the same memory address)</a:t>
            </a:r>
          </a:p>
          <a:p>
            <a:pPr algn="just"/>
            <a:r>
              <a:rPr lang="en-SG" dirty="0"/>
              <a:t>How do we get equals() to return true when two books have the same ID?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0E32CAA-6C87-446B-B835-075F185A7332}"/>
              </a:ext>
            </a:extLst>
          </p:cNvPr>
          <p:cNvSpPr/>
          <p:nvPr/>
        </p:nvSpPr>
        <p:spPr>
          <a:xfrm>
            <a:off x="2840862" y="3697863"/>
            <a:ext cx="6086604" cy="101566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SG" sz="2000" dirty="0">
                <a:latin typeface="Consolas" panose="020B0609020204030204" pitchFamily="49" charset="0"/>
              </a:rPr>
              <a:t>Book b1 = new Book(3, 100);</a:t>
            </a:r>
          </a:p>
          <a:p>
            <a:r>
              <a:rPr lang="en-SG" sz="2000" dirty="0">
                <a:latin typeface="Consolas" panose="020B0609020204030204" pitchFamily="49" charset="0"/>
              </a:rPr>
              <a:t>Book b2 = new Book(3, 0);</a:t>
            </a:r>
          </a:p>
          <a:p>
            <a:r>
              <a:rPr lang="en-SG" sz="2000" dirty="0">
                <a:latin typeface="Consolas" panose="020B0609020204030204" pitchFamily="49" charset="0"/>
              </a:rPr>
              <a:t>b1.equals(b2); </a:t>
            </a:r>
            <a:r>
              <a:rPr lang="en-SG" sz="2000" i="1" dirty="0">
                <a:solidFill>
                  <a:schemeClr val="accent4"/>
                </a:solidFill>
                <a:latin typeface="Consolas" panose="020B0609020204030204" pitchFamily="49" charset="0"/>
              </a:rPr>
              <a:t>// Hopefully return true?</a:t>
            </a:r>
            <a:endParaRPr lang="en-SG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1910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9430C-FF1E-4485-9114-A5E641E81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b="1" dirty="0">
                <a:solidFill>
                  <a:schemeClr val="accent1"/>
                </a:solidFill>
              </a:rPr>
              <a:t>Override</a:t>
            </a:r>
            <a:r>
              <a:rPr lang="en-SG" dirty="0"/>
              <a:t> the equals() method!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4ADBF4-CA22-4904-88D0-1AD311916A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SG" dirty="0"/>
              <a:t>If you want equals() to work the way you want it, override the equals() method in your Book class.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0E32CAA-6C87-446B-B835-075F185A7332}"/>
              </a:ext>
            </a:extLst>
          </p:cNvPr>
          <p:cNvSpPr/>
          <p:nvPr/>
        </p:nvSpPr>
        <p:spPr>
          <a:xfrm>
            <a:off x="3438144" y="2673132"/>
            <a:ext cx="4892040" cy="409342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SG" sz="2000" b="1" dirty="0">
                <a:solidFill>
                  <a:schemeClr val="accent5"/>
                </a:solidFill>
                <a:latin typeface="Consolas" panose="020B0609020204030204" pitchFamily="49" charset="0"/>
              </a:rPr>
              <a:t>@Override</a:t>
            </a:r>
          </a:p>
          <a:p>
            <a:r>
              <a:rPr lang="en-SG" sz="2000" dirty="0">
                <a:solidFill>
                  <a:schemeClr val="accent2"/>
                </a:solidFill>
                <a:latin typeface="Consolas" panose="020B0609020204030204" pitchFamily="49" charset="0"/>
              </a:rPr>
              <a:t>public</a:t>
            </a:r>
            <a:r>
              <a:rPr lang="en-SG" sz="2000" dirty="0">
                <a:latin typeface="Consolas" panose="020B0609020204030204" pitchFamily="49" charset="0"/>
              </a:rPr>
              <a:t> </a:t>
            </a:r>
            <a:r>
              <a:rPr lang="en-SG" sz="2000" dirty="0" err="1">
                <a:solidFill>
                  <a:schemeClr val="accent2"/>
                </a:solidFill>
                <a:latin typeface="Consolas" panose="020B0609020204030204" pitchFamily="49" charset="0"/>
              </a:rPr>
              <a:t>boolean</a:t>
            </a:r>
            <a:r>
              <a:rPr lang="en-SG" sz="2000" dirty="0">
                <a:latin typeface="Consolas" panose="020B0609020204030204" pitchFamily="49" charset="0"/>
              </a:rPr>
              <a:t> equals(Object o) {</a:t>
            </a:r>
          </a:p>
          <a:p>
            <a:r>
              <a:rPr lang="en-SG" sz="2000" dirty="0">
                <a:latin typeface="Consolas" panose="020B0609020204030204" pitchFamily="49" charset="0"/>
              </a:rPr>
              <a:t>    </a:t>
            </a:r>
            <a:r>
              <a:rPr lang="en-SG" sz="2000" dirty="0">
                <a:solidFill>
                  <a:schemeClr val="accent2"/>
                </a:solidFill>
                <a:latin typeface="Consolas" panose="020B0609020204030204" pitchFamily="49" charset="0"/>
              </a:rPr>
              <a:t>if</a:t>
            </a:r>
            <a:r>
              <a:rPr lang="en-SG" sz="2000" dirty="0">
                <a:latin typeface="Consolas" panose="020B0609020204030204" pitchFamily="49" charset="0"/>
              </a:rPr>
              <a:t> (o </a:t>
            </a:r>
            <a:r>
              <a:rPr lang="en-SG" sz="2000" dirty="0" err="1">
                <a:solidFill>
                  <a:schemeClr val="accent2"/>
                </a:solidFill>
                <a:latin typeface="Consolas" panose="020B0609020204030204" pitchFamily="49" charset="0"/>
              </a:rPr>
              <a:t>instanceof</a:t>
            </a:r>
            <a:r>
              <a:rPr lang="en-SG" sz="2000" dirty="0">
                <a:latin typeface="Consolas" panose="020B0609020204030204" pitchFamily="49" charset="0"/>
              </a:rPr>
              <a:t> Book) {</a:t>
            </a:r>
          </a:p>
          <a:p>
            <a:r>
              <a:rPr lang="en-SG" sz="2000" dirty="0">
                <a:latin typeface="Consolas" panose="020B0609020204030204" pitchFamily="49" charset="0"/>
              </a:rPr>
              <a:t>        Book b = (Book) o;</a:t>
            </a:r>
          </a:p>
          <a:p>
            <a:r>
              <a:rPr lang="en-SG" sz="2000" dirty="0">
                <a:latin typeface="Consolas" panose="020B0609020204030204" pitchFamily="49" charset="0"/>
              </a:rPr>
              <a:t>        </a:t>
            </a:r>
            <a:r>
              <a:rPr lang="en-SG" sz="2000" dirty="0">
                <a:solidFill>
                  <a:schemeClr val="accent2"/>
                </a:solidFill>
                <a:latin typeface="Consolas" panose="020B0609020204030204" pitchFamily="49" charset="0"/>
              </a:rPr>
              <a:t>if</a:t>
            </a:r>
            <a:r>
              <a:rPr lang="en-SG" sz="2000" dirty="0">
                <a:latin typeface="Consolas" panose="020B0609020204030204" pitchFamily="49" charset="0"/>
              </a:rPr>
              <a:t> (</a:t>
            </a:r>
            <a:r>
              <a:rPr lang="en-SG" sz="2000" dirty="0">
                <a:solidFill>
                  <a:schemeClr val="accent2"/>
                </a:solidFill>
                <a:latin typeface="Consolas" panose="020B0609020204030204" pitchFamily="49" charset="0"/>
              </a:rPr>
              <a:t>this</a:t>
            </a:r>
            <a:r>
              <a:rPr lang="en-SG" sz="2000" dirty="0">
                <a:latin typeface="Consolas" panose="020B0609020204030204" pitchFamily="49" charset="0"/>
              </a:rPr>
              <a:t>.ID == b.ID) {</a:t>
            </a:r>
          </a:p>
          <a:p>
            <a:r>
              <a:rPr lang="en-SG" sz="2000" dirty="0">
                <a:latin typeface="Consolas" panose="020B0609020204030204" pitchFamily="49" charset="0"/>
              </a:rPr>
              <a:t>            </a:t>
            </a:r>
            <a:r>
              <a:rPr lang="en-SG" sz="2000" dirty="0">
                <a:solidFill>
                  <a:schemeClr val="accent2"/>
                </a:solidFill>
                <a:latin typeface="Consolas" panose="020B0609020204030204" pitchFamily="49" charset="0"/>
              </a:rPr>
              <a:t>return</a:t>
            </a:r>
            <a:r>
              <a:rPr lang="en-SG" sz="2000" dirty="0">
                <a:latin typeface="Consolas" panose="020B0609020204030204" pitchFamily="49" charset="0"/>
              </a:rPr>
              <a:t> </a:t>
            </a:r>
            <a:r>
              <a:rPr lang="en-SG" sz="2000" dirty="0">
                <a:solidFill>
                  <a:schemeClr val="accent2"/>
                </a:solidFill>
                <a:latin typeface="Consolas" panose="020B0609020204030204" pitchFamily="49" charset="0"/>
              </a:rPr>
              <a:t>true</a:t>
            </a:r>
            <a:r>
              <a:rPr lang="en-SG" sz="2000" dirty="0">
                <a:latin typeface="Consolas" panose="020B0609020204030204" pitchFamily="49" charset="0"/>
              </a:rPr>
              <a:t>;</a:t>
            </a:r>
          </a:p>
          <a:p>
            <a:r>
              <a:rPr lang="en-SG" sz="2000" dirty="0">
                <a:latin typeface="Consolas" panose="020B0609020204030204" pitchFamily="49" charset="0"/>
              </a:rPr>
              <a:t>        } </a:t>
            </a:r>
            <a:r>
              <a:rPr lang="en-SG" sz="2000" dirty="0">
                <a:solidFill>
                  <a:schemeClr val="accent2"/>
                </a:solidFill>
                <a:latin typeface="Consolas" panose="020B0609020204030204" pitchFamily="49" charset="0"/>
              </a:rPr>
              <a:t>else</a:t>
            </a:r>
            <a:r>
              <a:rPr lang="en-SG" sz="2000" dirty="0">
                <a:latin typeface="Consolas" panose="020B0609020204030204" pitchFamily="49" charset="0"/>
              </a:rPr>
              <a:t> {</a:t>
            </a:r>
          </a:p>
          <a:p>
            <a:r>
              <a:rPr lang="en-SG" sz="2000" dirty="0">
                <a:latin typeface="Consolas" panose="020B0609020204030204" pitchFamily="49" charset="0"/>
              </a:rPr>
              <a:t>            </a:t>
            </a:r>
            <a:r>
              <a:rPr lang="en-SG" sz="2000" dirty="0">
                <a:solidFill>
                  <a:schemeClr val="accent2"/>
                </a:solidFill>
                <a:latin typeface="Consolas" panose="020B0609020204030204" pitchFamily="49" charset="0"/>
              </a:rPr>
              <a:t>return</a:t>
            </a:r>
            <a:r>
              <a:rPr lang="en-SG" sz="2000" dirty="0">
                <a:latin typeface="Consolas" panose="020B0609020204030204" pitchFamily="49" charset="0"/>
              </a:rPr>
              <a:t> </a:t>
            </a:r>
            <a:r>
              <a:rPr lang="en-SG" sz="2000" dirty="0">
                <a:solidFill>
                  <a:schemeClr val="accent2"/>
                </a:solidFill>
                <a:latin typeface="Consolas" panose="020B0609020204030204" pitchFamily="49" charset="0"/>
              </a:rPr>
              <a:t>false</a:t>
            </a:r>
            <a:r>
              <a:rPr lang="en-SG" sz="2000" dirty="0">
                <a:latin typeface="Consolas" panose="020B0609020204030204" pitchFamily="49" charset="0"/>
              </a:rPr>
              <a:t>;</a:t>
            </a:r>
          </a:p>
          <a:p>
            <a:r>
              <a:rPr lang="en-SG" sz="2000" dirty="0">
                <a:latin typeface="Consolas" panose="020B0609020204030204" pitchFamily="49" charset="0"/>
              </a:rPr>
              <a:t>        }</a:t>
            </a:r>
          </a:p>
          <a:p>
            <a:r>
              <a:rPr lang="en-SG" sz="2000" dirty="0">
                <a:latin typeface="Consolas" panose="020B0609020204030204" pitchFamily="49" charset="0"/>
              </a:rPr>
              <a:t>    } </a:t>
            </a:r>
            <a:r>
              <a:rPr lang="en-SG" sz="2000" dirty="0">
                <a:solidFill>
                  <a:schemeClr val="accent2"/>
                </a:solidFill>
                <a:latin typeface="Consolas" panose="020B0609020204030204" pitchFamily="49" charset="0"/>
              </a:rPr>
              <a:t>else</a:t>
            </a:r>
            <a:r>
              <a:rPr lang="en-SG" sz="2000" dirty="0">
                <a:latin typeface="Consolas" panose="020B0609020204030204" pitchFamily="49" charset="0"/>
              </a:rPr>
              <a:t> {</a:t>
            </a:r>
          </a:p>
          <a:p>
            <a:r>
              <a:rPr lang="en-SG" sz="2000" dirty="0">
                <a:latin typeface="Consolas" panose="020B0609020204030204" pitchFamily="49" charset="0"/>
              </a:rPr>
              <a:t>        </a:t>
            </a:r>
            <a:r>
              <a:rPr lang="en-SG" sz="2000" dirty="0">
                <a:solidFill>
                  <a:schemeClr val="accent2"/>
                </a:solidFill>
                <a:latin typeface="Consolas" panose="020B0609020204030204" pitchFamily="49" charset="0"/>
              </a:rPr>
              <a:t>return</a:t>
            </a:r>
            <a:r>
              <a:rPr lang="en-SG" sz="2000" dirty="0">
                <a:latin typeface="Consolas" panose="020B0609020204030204" pitchFamily="49" charset="0"/>
              </a:rPr>
              <a:t> </a:t>
            </a:r>
            <a:r>
              <a:rPr lang="en-SG" sz="2000" dirty="0">
                <a:solidFill>
                  <a:schemeClr val="accent2"/>
                </a:solidFill>
                <a:latin typeface="Consolas" panose="020B0609020204030204" pitchFamily="49" charset="0"/>
              </a:rPr>
              <a:t>false</a:t>
            </a:r>
            <a:r>
              <a:rPr lang="en-SG" sz="2000" dirty="0">
                <a:latin typeface="Consolas" panose="020B0609020204030204" pitchFamily="49" charset="0"/>
              </a:rPr>
              <a:t>;</a:t>
            </a:r>
          </a:p>
          <a:p>
            <a:r>
              <a:rPr lang="en-SG" sz="2000" dirty="0">
                <a:latin typeface="Consolas" panose="020B0609020204030204" pitchFamily="49" charset="0"/>
              </a:rPr>
              <a:t>    }</a:t>
            </a:r>
          </a:p>
          <a:p>
            <a:r>
              <a:rPr lang="en-SG" sz="20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97066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9430C-FF1E-4485-9114-A5E641E81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b="1" dirty="0">
                <a:solidFill>
                  <a:schemeClr val="accent1"/>
                </a:solidFill>
              </a:rPr>
              <a:t>Override</a:t>
            </a:r>
            <a:r>
              <a:rPr lang="en-SG" dirty="0"/>
              <a:t> the equals() method!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4ADBF4-CA22-4904-88D0-1AD311916A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SG" dirty="0"/>
              <a:t>If you want equals() to work the way you want it, override the equals() method in your Book class.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0E32CAA-6C87-446B-B835-075F185A7332}"/>
              </a:ext>
            </a:extLst>
          </p:cNvPr>
          <p:cNvSpPr/>
          <p:nvPr/>
        </p:nvSpPr>
        <p:spPr>
          <a:xfrm>
            <a:off x="3255264" y="3084612"/>
            <a:ext cx="5257800" cy="163121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SG" sz="2000" b="1" dirty="0">
                <a:solidFill>
                  <a:schemeClr val="accent5"/>
                </a:solidFill>
                <a:latin typeface="Consolas" panose="020B0609020204030204" pitchFamily="49" charset="0"/>
              </a:rPr>
              <a:t>@Override</a:t>
            </a:r>
          </a:p>
          <a:p>
            <a:r>
              <a:rPr lang="en-SG" sz="2000" dirty="0">
                <a:solidFill>
                  <a:schemeClr val="accent2"/>
                </a:solidFill>
                <a:latin typeface="Consolas" panose="020B0609020204030204" pitchFamily="49" charset="0"/>
              </a:rPr>
              <a:t>public</a:t>
            </a:r>
            <a:r>
              <a:rPr lang="en-SG" sz="2000" dirty="0">
                <a:latin typeface="Consolas" panose="020B0609020204030204" pitchFamily="49" charset="0"/>
              </a:rPr>
              <a:t> </a:t>
            </a:r>
            <a:r>
              <a:rPr lang="en-SG" sz="2000" dirty="0" err="1">
                <a:solidFill>
                  <a:schemeClr val="accent2"/>
                </a:solidFill>
                <a:latin typeface="Consolas" panose="020B0609020204030204" pitchFamily="49" charset="0"/>
              </a:rPr>
              <a:t>boolean</a:t>
            </a:r>
            <a:r>
              <a:rPr lang="en-SG" sz="2000" dirty="0">
                <a:latin typeface="Consolas" panose="020B0609020204030204" pitchFamily="49" charset="0"/>
              </a:rPr>
              <a:t> equals(Object o) {</a:t>
            </a:r>
          </a:p>
          <a:p>
            <a:r>
              <a:rPr lang="en-SG" sz="2000" dirty="0">
                <a:latin typeface="Consolas" panose="020B0609020204030204" pitchFamily="49" charset="0"/>
              </a:rPr>
              <a:t>    </a:t>
            </a:r>
            <a:r>
              <a:rPr lang="en-SG" sz="2000" dirty="0">
                <a:solidFill>
                  <a:schemeClr val="accent2"/>
                </a:solidFill>
                <a:latin typeface="Consolas" panose="020B0609020204030204" pitchFamily="49" charset="0"/>
              </a:rPr>
              <a:t>return </a:t>
            </a:r>
            <a:r>
              <a:rPr lang="en-SG" sz="2000" dirty="0">
                <a:latin typeface="Consolas" panose="020B0609020204030204" pitchFamily="49" charset="0"/>
              </a:rPr>
              <a:t>o</a:t>
            </a:r>
            <a:r>
              <a:rPr lang="en-SG" sz="2000" dirty="0">
                <a:solidFill>
                  <a:schemeClr val="accent2"/>
                </a:solidFill>
                <a:latin typeface="Consolas" panose="020B0609020204030204" pitchFamily="49" charset="0"/>
              </a:rPr>
              <a:t> </a:t>
            </a:r>
            <a:r>
              <a:rPr lang="en-SG" sz="2000" dirty="0" err="1">
                <a:solidFill>
                  <a:schemeClr val="accent2"/>
                </a:solidFill>
                <a:latin typeface="Consolas" panose="020B0609020204030204" pitchFamily="49" charset="0"/>
              </a:rPr>
              <a:t>instanceof</a:t>
            </a:r>
            <a:r>
              <a:rPr lang="en-SG" sz="2000" dirty="0">
                <a:solidFill>
                  <a:schemeClr val="accent2"/>
                </a:solidFill>
                <a:latin typeface="Consolas" panose="020B0609020204030204" pitchFamily="49" charset="0"/>
              </a:rPr>
              <a:t> </a:t>
            </a:r>
            <a:r>
              <a:rPr lang="en-SG" sz="2000" dirty="0">
                <a:latin typeface="Consolas" panose="020B0609020204030204" pitchFamily="49" charset="0"/>
              </a:rPr>
              <a:t>Book</a:t>
            </a:r>
            <a:r>
              <a:rPr lang="en-SG" sz="2000" dirty="0">
                <a:solidFill>
                  <a:schemeClr val="accent2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SG" sz="2000" dirty="0">
                <a:solidFill>
                  <a:schemeClr val="accent2"/>
                </a:solidFill>
                <a:latin typeface="Consolas" panose="020B0609020204030204" pitchFamily="49" charset="0"/>
              </a:rPr>
              <a:t>        </a:t>
            </a:r>
            <a:r>
              <a:rPr lang="en-SG" sz="2000" dirty="0">
                <a:solidFill>
                  <a:schemeClr val="accent6"/>
                </a:solidFill>
                <a:latin typeface="Consolas" panose="020B0609020204030204" pitchFamily="49" charset="0"/>
              </a:rPr>
              <a:t>&amp;&amp;</a:t>
            </a:r>
            <a:r>
              <a:rPr lang="en-SG" sz="2000" dirty="0">
                <a:solidFill>
                  <a:schemeClr val="accent2"/>
                </a:solidFill>
                <a:latin typeface="Consolas" panose="020B0609020204030204" pitchFamily="49" charset="0"/>
              </a:rPr>
              <a:t> </a:t>
            </a:r>
            <a:r>
              <a:rPr lang="en-SG" sz="2000" dirty="0">
                <a:latin typeface="Consolas" panose="020B0609020204030204" pitchFamily="49" charset="0"/>
              </a:rPr>
              <a:t>((Book) o).ID </a:t>
            </a:r>
            <a:r>
              <a:rPr lang="en-SG" sz="2000" dirty="0">
                <a:solidFill>
                  <a:schemeClr val="accent6"/>
                </a:solidFill>
                <a:latin typeface="Consolas" panose="020B0609020204030204" pitchFamily="49" charset="0"/>
              </a:rPr>
              <a:t>==</a:t>
            </a:r>
            <a:r>
              <a:rPr lang="en-SG" sz="2000" dirty="0">
                <a:solidFill>
                  <a:schemeClr val="accent2"/>
                </a:solidFill>
                <a:latin typeface="Consolas" panose="020B0609020204030204" pitchFamily="49" charset="0"/>
              </a:rPr>
              <a:t> </a:t>
            </a:r>
            <a:r>
              <a:rPr lang="en-SG" sz="2000" dirty="0">
                <a:latin typeface="Consolas" panose="020B0609020204030204" pitchFamily="49" charset="0"/>
              </a:rPr>
              <a:t>this.ID</a:t>
            </a:r>
            <a:r>
              <a:rPr lang="en-SG" sz="2000" dirty="0">
                <a:solidFill>
                  <a:schemeClr val="accent2"/>
                </a:solidFill>
                <a:latin typeface="Consolas" panose="020B0609020204030204" pitchFamily="49" charset="0"/>
              </a:rPr>
              <a:t>;</a:t>
            </a:r>
            <a:endParaRPr lang="en-SG" sz="2000" dirty="0">
              <a:latin typeface="Consolas" panose="020B0609020204030204" pitchFamily="49" charset="0"/>
            </a:endParaRPr>
          </a:p>
          <a:p>
            <a:r>
              <a:rPr lang="en-SG" sz="20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97819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9430C-FF1E-4485-9114-A5E641E81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b="1" dirty="0">
                <a:solidFill>
                  <a:schemeClr val="accent1"/>
                </a:solidFill>
              </a:rPr>
              <a:t>Override</a:t>
            </a:r>
            <a:r>
              <a:rPr lang="en-SG" dirty="0"/>
              <a:t> the equals() method!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F4ADBF4-CA22-4904-88D0-1AD311916A7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just"/>
                <a:r>
                  <a:rPr lang="en-SG" dirty="0"/>
                  <a:t>Now, the contains() and remove() operations work.</a:t>
                </a:r>
              </a:p>
              <a:p>
                <a:pPr algn="just"/>
                <a:r>
                  <a:rPr lang="en-SG" dirty="0"/>
                  <a:t>This can seriously shorten some of your code if this is what you want to do.</a:t>
                </a:r>
              </a:p>
              <a:p>
                <a:pPr algn="just"/>
                <a:r>
                  <a:rPr lang="en-SG" dirty="0"/>
                  <a:t>Of course, remember that these operations take O(</a:t>
                </a:r>
                <a:r>
                  <a:rPr lang="en-SG" i="1" dirty="0"/>
                  <a:t>N </a:t>
                </a:r>
                <a14:m>
                  <m:oMath xmlns:m="http://schemas.openxmlformats.org/officeDocument/2006/math">
                    <m:r>
                      <a:rPr lang="en-SG" b="0" i="1" smtClean="0"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SG" dirty="0"/>
                  <a:t> Complexity of equals()).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F4ADBF4-CA22-4904-88D0-1AD311916A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29" t="-181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>
            <a:extLst>
              <a:ext uri="{FF2B5EF4-FFF2-40B4-BE49-F238E27FC236}">
                <a16:creationId xmlns:a16="http://schemas.microsoft.com/office/drawing/2014/main" id="{70E32CAA-6C87-446B-B835-075F185A7332}"/>
              </a:ext>
            </a:extLst>
          </p:cNvPr>
          <p:cNvSpPr/>
          <p:nvPr/>
        </p:nvSpPr>
        <p:spPr>
          <a:xfrm>
            <a:off x="3072384" y="3968264"/>
            <a:ext cx="5623560" cy="193899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SG" sz="2000" dirty="0">
                <a:latin typeface="Consolas" panose="020B0609020204030204" pitchFamily="49" charset="0"/>
              </a:rPr>
              <a:t>Book checker = </a:t>
            </a:r>
            <a:r>
              <a:rPr lang="en-SG" sz="2000" dirty="0">
                <a:solidFill>
                  <a:schemeClr val="accent2"/>
                </a:solidFill>
                <a:latin typeface="Consolas" panose="020B0609020204030204" pitchFamily="49" charset="0"/>
              </a:rPr>
              <a:t>new</a:t>
            </a:r>
            <a:r>
              <a:rPr lang="en-SG" sz="2000" dirty="0">
                <a:latin typeface="Consolas" panose="020B0609020204030204" pitchFamily="49" charset="0"/>
              </a:rPr>
              <a:t> Book(3, 0);</a:t>
            </a:r>
          </a:p>
          <a:p>
            <a:r>
              <a:rPr lang="en-SG" sz="2000" i="1" dirty="0">
                <a:solidFill>
                  <a:schemeClr val="accent4"/>
                </a:solidFill>
                <a:latin typeface="Consolas" panose="020B0609020204030204" pitchFamily="49" charset="0"/>
              </a:rPr>
              <a:t>// Check if a book with ID = 3 exists</a:t>
            </a:r>
          </a:p>
          <a:p>
            <a:r>
              <a:rPr lang="en-SG" sz="2000" dirty="0">
                <a:solidFill>
                  <a:schemeClr val="accent2"/>
                </a:solidFill>
                <a:latin typeface="Consolas" panose="020B0609020204030204" pitchFamily="49" charset="0"/>
              </a:rPr>
              <a:t>if</a:t>
            </a:r>
            <a:r>
              <a:rPr lang="en-SG" sz="2000" dirty="0">
                <a:latin typeface="Consolas" panose="020B0609020204030204" pitchFamily="49" charset="0"/>
              </a:rPr>
              <a:t> (</a:t>
            </a:r>
            <a:r>
              <a:rPr lang="en-SG" sz="2000" dirty="0" err="1">
                <a:latin typeface="Consolas" panose="020B0609020204030204" pitchFamily="49" charset="0"/>
              </a:rPr>
              <a:t>bookshelf.contains</a:t>
            </a:r>
            <a:r>
              <a:rPr lang="en-SG" sz="2000" dirty="0">
                <a:latin typeface="Consolas" panose="020B0609020204030204" pitchFamily="49" charset="0"/>
              </a:rPr>
              <a:t>(checker)) {</a:t>
            </a:r>
          </a:p>
          <a:p>
            <a:r>
              <a:rPr lang="en-SG" sz="2000" dirty="0">
                <a:latin typeface="Consolas" panose="020B0609020204030204" pitchFamily="49" charset="0"/>
              </a:rPr>
              <a:t>    </a:t>
            </a:r>
            <a:r>
              <a:rPr lang="en-SG" sz="2000" dirty="0">
                <a:solidFill>
                  <a:schemeClr val="accent4"/>
                </a:solidFill>
                <a:latin typeface="Consolas" panose="020B0609020204030204" pitchFamily="49" charset="0"/>
              </a:rPr>
              <a:t>// Remove that book.</a:t>
            </a:r>
          </a:p>
          <a:p>
            <a:r>
              <a:rPr lang="en-SG" sz="2000" dirty="0">
                <a:latin typeface="Consolas" panose="020B0609020204030204" pitchFamily="49" charset="0"/>
              </a:rPr>
              <a:t>    </a:t>
            </a:r>
            <a:r>
              <a:rPr lang="en-SG" sz="2000" dirty="0" err="1">
                <a:latin typeface="Consolas" panose="020B0609020204030204" pitchFamily="49" charset="0"/>
              </a:rPr>
              <a:t>bookshelf.remove</a:t>
            </a:r>
            <a:r>
              <a:rPr lang="en-SG" sz="2000" dirty="0">
                <a:latin typeface="Consolas" panose="020B0609020204030204" pitchFamily="49" charset="0"/>
              </a:rPr>
              <a:t>(checker);</a:t>
            </a:r>
          </a:p>
          <a:p>
            <a:r>
              <a:rPr lang="en-SG" sz="20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49285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CF6B1-E325-477B-8120-703E7FFBB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Some small pointers about overriding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EFEE8-E43D-488A-9B30-A1DEB059FD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Ensure that the method signature (name and argument types) are identical.</a:t>
            </a:r>
          </a:p>
          <a:p>
            <a:r>
              <a:rPr lang="en-SG" dirty="0"/>
              <a:t>The @Override tag is for the compiler; it will yell at you if you didn't override the method properly.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BDB21B-5A76-49F1-81F4-C1F241120E8F}"/>
              </a:ext>
            </a:extLst>
          </p:cNvPr>
          <p:cNvSpPr/>
          <p:nvPr/>
        </p:nvSpPr>
        <p:spPr>
          <a:xfrm>
            <a:off x="3255264" y="4030712"/>
            <a:ext cx="5257800" cy="163121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SG" sz="2000" b="1" dirty="0">
                <a:solidFill>
                  <a:schemeClr val="accent5"/>
                </a:solidFill>
                <a:latin typeface="Consolas" panose="020B0609020204030204" pitchFamily="49" charset="0"/>
              </a:rPr>
              <a:t>@Override</a:t>
            </a:r>
          </a:p>
          <a:p>
            <a:r>
              <a:rPr lang="en-SG" sz="2000" dirty="0">
                <a:solidFill>
                  <a:schemeClr val="accent2"/>
                </a:solidFill>
                <a:latin typeface="Consolas" panose="020B0609020204030204" pitchFamily="49" charset="0"/>
              </a:rPr>
              <a:t>public</a:t>
            </a:r>
            <a:r>
              <a:rPr lang="en-SG" sz="2000" dirty="0">
                <a:latin typeface="Consolas" panose="020B0609020204030204" pitchFamily="49" charset="0"/>
              </a:rPr>
              <a:t> </a:t>
            </a:r>
            <a:r>
              <a:rPr lang="en-SG" sz="2000" dirty="0" err="1">
                <a:solidFill>
                  <a:schemeClr val="accent2"/>
                </a:solidFill>
                <a:latin typeface="Consolas" panose="020B0609020204030204" pitchFamily="49" charset="0"/>
              </a:rPr>
              <a:t>boolean</a:t>
            </a:r>
            <a:r>
              <a:rPr lang="en-SG" sz="2000" dirty="0">
                <a:latin typeface="Consolas" panose="020B0609020204030204" pitchFamily="49" charset="0"/>
              </a:rPr>
              <a:t> </a:t>
            </a:r>
            <a:r>
              <a:rPr lang="en-SG" sz="2000" dirty="0">
                <a:highlight>
                  <a:srgbClr val="FFFF00"/>
                </a:highlight>
                <a:latin typeface="Consolas" panose="020B0609020204030204" pitchFamily="49" charset="0"/>
              </a:rPr>
              <a:t>equals(Object</a:t>
            </a:r>
            <a:r>
              <a:rPr lang="en-SG" sz="2000" dirty="0">
                <a:latin typeface="Consolas" panose="020B0609020204030204" pitchFamily="49" charset="0"/>
              </a:rPr>
              <a:t> o) {</a:t>
            </a:r>
          </a:p>
          <a:p>
            <a:r>
              <a:rPr lang="en-SG" sz="2000" dirty="0">
                <a:latin typeface="Consolas" panose="020B0609020204030204" pitchFamily="49" charset="0"/>
              </a:rPr>
              <a:t>    </a:t>
            </a:r>
            <a:r>
              <a:rPr lang="en-SG" sz="2000" dirty="0">
                <a:solidFill>
                  <a:schemeClr val="accent2"/>
                </a:solidFill>
                <a:latin typeface="Consolas" panose="020B0609020204030204" pitchFamily="49" charset="0"/>
              </a:rPr>
              <a:t>return </a:t>
            </a:r>
            <a:r>
              <a:rPr lang="en-SG" sz="2000" dirty="0">
                <a:latin typeface="Consolas" panose="020B0609020204030204" pitchFamily="49" charset="0"/>
              </a:rPr>
              <a:t>o</a:t>
            </a:r>
            <a:r>
              <a:rPr lang="en-SG" sz="2000" dirty="0">
                <a:solidFill>
                  <a:schemeClr val="accent2"/>
                </a:solidFill>
                <a:latin typeface="Consolas" panose="020B0609020204030204" pitchFamily="49" charset="0"/>
              </a:rPr>
              <a:t> </a:t>
            </a:r>
            <a:r>
              <a:rPr lang="en-SG" sz="2000" dirty="0" err="1">
                <a:solidFill>
                  <a:schemeClr val="accent2"/>
                </a:solidFill>
                <a:latin typeface="Consolas" panose="020B0609020204030204" pitchFamily="49" charset="0"/>
              </a:rPr>
              <a:t>instanceof</a:t>
            </a:r>
            <a:r>
              <a:rPr lang="en-SG" sz="2000" dirty="0">
                <a:solidFill>
                  <a:schemeClr val="accent2"/>
                </a:solidFill>
                <a:latin typeface="Consolas" panose="020B0609020204030204" pitchFamily="49" charset="0"/>
              </a:rPr>
              <a:t> </a:t>
            </a:r>
            <a:r>
              <a:rPr lang="en-SG" sz="2000" dirty="0">
                <a:latin typeface="Consolas" panose="020B0609020204030204" pitchFamily="49" charset="0"/>
              </a:rPr>
              <a:t>Book</a:t>
            </a:r>
            <a:r>
              <a:rPr lang="en-SG" sz="2000" dirty="0">
                <a:solidFill>
                  <a:schemeClr val="accent2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SG" sz="2000" dirty="0">
                <a:solidFill>
                  <a:schemeClr val="accent2"/>
                </a:solidFill>
                <a:latin typeface="Consolas" panose="020B0609020204030204" pitchFamily="49" charset="0"/>
              </a:rPr>
              <a:t>        </a:t>
            </a:r>
            <a:r>
              <a:rPr lang="en-SG" sz="2000" dirty="0">
                <a:solidFill>
                  <a:schemeClr val="accent6"/>
                </a:solidFill>
                <a:latin typeface="Consolas" panose="020B0609020204030204" pitchFamily="49" charset="0"/>
              </a:rPr>
              <a:t>&amp;&amp;</a:t>
            </a:r>
            <a:r>
              <a:rPr lang="en-SG" sz="2000" dirty="0">
                <a:solidFill>
                  <a:schemeClr val="accent2"/>
                </a:solidFill>
                <a:latin typeface="Consolas" panose="020B0609020204030204" pitchFamily="49" charset="0"/>
              </a:rPr>
              <a:t> </a:t>
            </a:r>
            <a:r>
              <a:rPr lang="en-SG" sz="2000" dirty="0">
                <a:latin typeface="Consolas" panose="020B0609020204030204" pitchFamily="49" charset="0"/>
              </a:rPr>
              <a:t>((Book) o).ID </a:t>
            </a:r>
            <a:r>
              <a:rPr lang="en-SG" sz="2000" dirty="0">
                <a:solidFill>
                  <a:schemeClr val="accent6"/>
                </a:solidFill>
                <a:latin typeface="Consolas" panose="020B0609020204030204" pitchFamily="49" charset="0"/>
              </a:rPr>
              <a:t>==</a:t>
            </a:r>
            <a:r>
              <a:rPr lang="en-SG" sz="2000" dirty="0">
                <a:solidFill>
                  <a:schemeClr val="accent2"/>
                </a:solidFill>
                <a:latin typeface="Consolas" panose="020B0609020204030204" pitchFamily="49" charset="0"/>
              </a:rPr>
              <a:t> </a:t>
            </a:r>
            <a:r>
              <a:rPr lang="en-SG" sz="2000" dirty="0">
                <a:latin typeface="Consolas" panose="020B0609020204030204" pitchFamily="49" charset="0"/>
              </a:rPr>
              <a:t>this.ID</a:t>
            </a:r>
            <a:r>
              <a:rPr lang="en-SG" sz="2000" dirty="0">
                <a:solidFill>
                  <a:schemeClr val="accent2"/>
                </a:solidFill>
                <a:latin typeface="Consolas" panose="020B0609020204030204" pitchFamily="49" charset="0"/>
              </a:rPr>
              <a:t>;</a:t>
            </a:r>
            <a:endParaRPr lang="en-SG" sz="2000" dirty="0">
              <a:latin typeface="Consolas" panose="020B0609020204030204" pitchFamily="49" charset="0"/>
            </a:endParaRPr>
          </a:p>
          <a:p>
            <a:r>
              <a:rPr lang="en-SG" sz="20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5D3B5DF0-1BFA-4E09-ABD4-80D4459ADE27}"/>
              </a:ext>
            </a:extLst>
          </p:cNvPr>
          <p:cNvSpPr/>
          <p:nvPr/>
        </p:nvSpPr>
        <p:spPr>
          <a:xfrm>
            <a:off x="6885432" y="3922776"/>
            <a:ext cx="2551176" cy="448056"/>
          </a:xfrm>
          <a:custGeom>
            <a:avLst/>
            <a:gdLst>
              <a:gd name="connsiteX0" fmla="*/ 0 w 2551176"/>
              <a:gd name="connsiteY0" fmla="*/ 448056 h 448056"/>
              <a:gd name="connsiteX1" fmla="*/ 402336 w 2551176"/>
              <a:gd name="connsiteY1" fmla="*/ 0 h 448056"/>
              <a:gd name="connsiteX2" fmla="*/ 2551176 w 2551176"/>
              <a:gd name="connsiteY2" fmla="*/ 0 h 448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51176" h="448056">
                <a:moveTo>
                  <a:pt x="0" y="448056"/>
                </a:moveTo>
                <a:lnTo>
                  <a:pt x="402336" y="0"/>
                </a:lnTo>
                <a:lnTo>
                  <a:pt x="2551176" y="0"/>
                </a:lnTo>
              </a:path>
            </a:pathLst>
          </a:custGeom>
          <a:noFill/>
          <a:ln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27373D-03B2-4407-BA10-2C5003C1A72A}"/>
              </a:ext>
            </a:extLst>
          </p:cNvPr>
          <p:cNvSpPr txBox="1"/>
          <p:nvPr/>
        </p:nvSpPr>
        <p:spPr>
          <a:xfrm>
            <a:off x="9436608" y="3721608"/>
            <a:ext cx="1786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Method signature</a:t>
            </a:r>
          </a:p>
        </p:txBody>
      </p:sp>
    </p:spTree>
    <p:extLst>
      <p:ext uri="{BB962C8B-B14F-4D97-AF65-F5344CB8AC3E}">
        <p14:creationId xmlns:p14="http://schemas.microsoft.com/office/powerpoint/2010/main" val="500732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69430-549F-4C1C-A75C-E82C2B459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b="1" dirty="0">
                <a:solidFill>
                  <a:schemeClr val="accent1"/>
                </a:solidFill>
              </a:rPr>
              <a:t>Pre-</a:t>
            </a:r>
            <a:r>
              <a:rPr lang="en-SG" dirty="0"/>
              <a:t> and </a:t>
            </a:r>
            <a:r>
              <a:rPr lang="en-SG" b="1" dirty="0">
                <a:solidFill>
                  <a:schemeClr val="accent1"/>
                </a:solidFill>
              </a:rPr>
              <a:t>post-</a:t>
            </a:r>
            <a:r>
              <a:rPr lang="en-SG" dirty="0"/>
              <a:t>conditions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B9BB2-0274-4334-A39B-33DB9171A5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SG" dirty="0"/>
              <a:t>Pre-conditions represents conditions that must be true, or the method assumes to be true, before the method is run. </a:t>
            </a:r>
          </a:p>
          <a:p>
            <a:pPr algn="just"/>
            <a:r>
              <a:rPr lang="en-SG" dirty="0"/>
              <a:t>This includes</a:t>
            </a:r>
          </a:p>
          <a:p>
            <a:pPr lvl="1" algn="just"/>
            <a:r>
              <a:rPr lang="en-SG" dirty="0"/>
              <a:t>The state of the class object before the method is run.</a:t>
            </a:r>
          </a:p>
          <a:p>
            <a:pPr lvl="1" algn="just"/>
            <a:r>
              <a:rPr lang="en-SG" dirty="0"/>
              <a:t>Conditions that the arguments must satisfy, if any.</a:t>
            </a:r>
          </a:p>
          <a:p>
            <a:pPr algn="just"/>
            <a:r>
              <a:rPr lang="en-SG" dirty="0"/>
              <a:t>This does </a:t>
            </a:r>
            <a:r>
              <a:rPr lang="en-SG" b="1" dirty="0"/>
              <a:t>not </a:t>
            </a:r>
            <a:r>
              <a:rPr lang="en-SG" dirty="0"/>
              <a:t>include</a:t>
            </a:r>
          </a:p>
          <a:p>
            <a:pPr lvl="1" algn="just"/>
            <a:r>
              <a:rPr lang="en-SG" dirty="0"/>
              <a:t>What the arguments mean</a:t>
            </a:r>
          </a:p>
        </p:txBody>
      </p:sp>
    </p:spTree>
    <p:extLst>
      <p:ext uri="{BB962C8B-B14F-4D97-AF65-F5344CB8AC3E}">
        <p14:creationId xmlns:p14="http://schemas.microsoft.com/office/powerpoint/2010/main" val="535728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69430-549F-4C1C-A75C-E82C2B459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b="1" dirty="0">
                <a:solidFill>
                  <a:schemeClr val="accent1"/>
                </a:solidFill>
              </a:rPr>
              <a:t>Pre-</a:t>
            </a:r>
            <a:r>
              <a:rPr lang="en-SG" dirty="0"/>
              <a:t> and </a:t>
            </a:r>
            <a:r>
              <a:rPr lang="en-SG" b="1" dirty="0">
                <a:solidFill>
                  <a:schemeClr val="accent1"/>
                </a:solidFill>
              </a:rPr>
              <a:t>post-</a:t>
            </a:r>
            <a:r>
              <a:rPr lang="en-SG" dirty="0"/>
              <a:t>conditions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B9BB2-0274-4334-A39B-33DB9171A5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SG" dirty="0"/>
              <a:t>Post-conditions represent conditions that must be true about the class object, or the arguments, after the method is complete. </a:t>
            </a:r>
          </a:p>
          <a:p>
            <a:pPr algn="just"/>
            <a:r>
              <a:rPr lang="en-SG" dirty="0"/>
              <a:t>This includes</a:t>
            </a:r>
          </a:p>
          <a:p>
            <a:pPr lvl="1" algn="just"/>
            <a:r>
              <a:rPr lang="en-SG" dirty="0"/>
              <a:t>The end-state of the instance.</a:t>
            </a:r>
          </a:p>
          <a:p>
            <a:pPr lvl="1" algn="just"/>
            <a:r>
              <a:rPr lang="en-SG" dirty="0"/>
              <a:t>The changes to the arguments, if any.</a:t>
            </a:r>
          </a:p>
          <a:p>
            <a:pPr algn="just"/>
            <a:r>
              <a:rPr lang="en-SG" dirty="0"/>
              <a:t>This does </a:t>
            </a:r>
            <a:r>
              <a:rPr lang="en-SG" b="1" dirty="0"/>
              <a:t>not </a:t>
            </a:r>
            <a:r>
              <a:rPr lang="en-SG" dirty="0"/>
              <a:t>include</a:t>
            </a:r>
          </a:p>
          <a:p>
            <a:pPr lvl="1" algn="just"/>
            <a:r>
              <a:rPr lang="en-SG" dirty="0"/>
              <a:t>What the method returns.</a:t>
            </a:r>
          </a:p>
        </p:txBody>
      </p:sp>
    </p:spTree>
    <p:extLst>
      <p:ext uri="{BB962C8B-B14F-4D97-AF65-F5344CB8AC3E}">
        <p14:creationId xmlns:p14="http://schemas.microsoft.com/office/powerpoint/2010/main" val="2922427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28D5F-88CF-4A63-A93D-F818D22B2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b="1" dirty="0">
                <a:solidFill>
                  <a:schemeClr val="accent1"/>
                </a:solidFill>
              </a:rPr>
              <a:t>Pre-</a:t>
            </a:r>
            <a:r>
              <a:rPr lang="en-SG" dirty="0"/>
              <a:t> and </a:t>
            </a:r>
            <a:r>
              <a:rPr lang="en-SG" b="1" dirty="0">
                <a:solidFill>
                  <a:schemeClr val="accent1"/>
                </a:solidFill>
              </a:rPr>
              <a:t>post-</a:t>
            </a:r>
            <a:r>
              <a:rPr lang="en-SG" dirty="0"/>
              <a:t>conditions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7D8FB-15C4-48FE-8094-60FB59C08E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SG" dirty="0"/>
              <a:t>Consider a method of a bookshelf that removes a book with the same ID from the bookshelf, with the conditions that a book with the specified ID </a:t>
            </a:r>
            <a:r>
              <a:rPr lang="en-SG" b="1" dirty="0"/>
              <a:t>must be contained </a:t>
            </a:r>
            <a:r>
              <a:rPr lang="en-SG" dirty="0"/>
              <a:t>in the bookshelf.</a:t>
            </a:r>
          </a:p>
          <a:p>
            <a:pPr algn="just"/>
            <a:r>
              <a:rPr lang="en-SG" dirty="0"/>
              <a:t>This method returns the width of the removed book.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5F82B91-1A32-4317-9227-3E4C86BBC365}"/>
              </a:ext>
            </a:extLst>
          </p:cNvPr>
          <p:cNvSpPr/>
          <p:nvPr/>
        </p:nvSpPr>
        <p:spPr>
          <a:xfrm>
            <a:off x="2423160" y="4026015"/>
            <a:ext cx="6922008" cy="255454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SG" sz="2000" i="1" dirty="0">
                <a:solidFill>
                  <a:schemeClr val="accent4"/>
                </a:solidFill>
                <a:latin typeface="Consolas" panose="020B0609020204030204" pitchFamily="49" charset="0"/>
              </a:rPr>
              <a:t>/**</a:t>
            </a:r>
          </a:p>
          <a:p>
            <a:r>
              <a:rPr lang="en-SG" sz="2000" i="1" dirty="0">
                <a:solidFill>
                  <a:schemeClr val="accent4"/>
                </a:solidFill>
                <a:latin typeface="Consolas" panose="020B0609020204030204" pitchFamily="49" charset="0"/>
              </a:rPr>
              <a:t> * [Write the summary of the method]</a:t>
            </a:r>
          </a:p>
          <a:p>
            <a:r>
              <a:rPr lang="en-SG" sz="2000" i="1" dirty="0">
                <a:solidFill>
                  <a:schemeClr val="accent4"/>
                </a:solidFill>
                <a:latin typeface="Consolas" panose="020B0609020204030204" pitchFamily="49" charset="0"/>
              </a:rPr>
              <a:t> * Pre-condition: The book with the specified ID</a:t>
            </a:r>
          </a:p>
          <a:p>
            <a:r>
              <a:rPr lang="en-SG" sz="2000" i="1" dirty="0">
                <a:solidFill>
                  <a:schemeClr val="accent4"/>
                </a:solidFill>
                <a:latin typeface="Consolas" panose="020B0609020204030204" pitchFamily="49" charset="0"/>
              </a:rPr>
              <a:t> *     must be contained in the bookshelf.</a:t>
            </a:r>
          </a:p>
          <a:p>
            <a:r>
              <a:rPr lang="en-SG" sz="2000" i="1" dirty="0">
                <a:solidFill>
                  <a:schemeClr val="accent4"/>
                </a:solidFill>
                <a:latin typeface="Consolas" panose="020B0609020204030204" pitchFamily="49" charset="0"/>
              </a:rPr>
              <a:t> * Post-condition: The book is removed from the</a:t>
            </a:r>
          </a:p>
          <a:p>
            <a:r>
              <a:rPr lang="en-SG" sz="2000" i="1" dirty="0">
                <a:solidFill>
                  <a:schemeClr val="accent4"/>
                </a:solidFill>
                <a:latin typeface="Consolas" panose="020B0609020204030204" pitchFamily="49" charset="0"/>
              </a:rPr>
              <a:t> *     bookshelf.</a:t>
            </a:r>
          </a:p>
          <a:p>
            <a:r>
              <a:rPr lang="en-SG" sz="2000" i="1" dirty="0">
                <a:solidFill>
                  <a:schemeClr val="accent4"/>
                </a:solidFill>
                <a:latin typeface="Consolas" panose="020B0609020204030204" pitchFamily="49" charset="0"/>
              </a:rPr>
              <a:t> */</a:t>
            </a:r>
          </a:p>
          <a:p>
            <a:r>
              <a:rPr lang="en-SG" sz="2000" dirty="0">
                <a:solidFill>
                  <a:schemeClr val="accent2"/>
                </a:solidFill>
                <a:latin typeface="Consolas" panose="020B0609020204030204" pitchFamily="49" charset="0"/>
              </a:rPr>
              <a:t>private </a:t>
            </a:r>
            <a:r>
              <a:rPr lang="en-SG" sz="2000" dirty="0" err="1">
                <a:solidFill>
                  <a:schemeClr val="accent2"/>
                </a:solidFill>
                <a:latin typeface="Consolas" panose="020B0609020204030204" pitchFamily="49" charset="0"/>
              </a:rPr>
              <a:t>int</a:t>
            </a:r>
            <a:r>
              <a:rPr lang="en-SG" sz="2000" dirty="0">
                <a:solidFill>
                  <a:schemeClr val="accent2"/>
                </a:solidFill>
                <a:latin typeface="Consolas" panose="020B0609020204030204" pitchFamily="49" charset="0"/>
              </a:rPr>
              <a:t> remove</a:t>
            </a:r>
            <a:r>
              <a:rPr lang="en-SG" sz="2000" dirty="0">
                <a:latin typeface="Consolas" panose="020B0609020204030204" pitchFamily="49" charset="0"/>
              </a:rPr>
              <a:t> (</a:t>
            </a:r>
            <a:r>
              <a:rPr lang="en-SG" sz="2000" dirty="0" err="1">
                <a:latin typeface="Consolas" panose="020B0609020204030204" pitchFamily="49" charset="0"/>
              </a:rPr>
              <a:t>int</a:t>
            </a:r>
            <a:r>
              <a:rPr lang="en-SG" sz="2000" dirty="0">
                <a:latin typeface="Consolas" panose="020B0609020204030204" pitchFamily="49" charset="0"/>
              </a:rPr>
              <a:t> </a:t>
            </a:r>
            <a:r>
              <a:rPr lang="en-SG" sz="2000" dirty="0" err="1">
                <a:latin typeface="Consolas" panose="020B0609020204030204" pitchFamily="49" charset="0"/>
              </a:rPr>
              <a:t>bookID</a:t>
            </a:r>
            <a:r>
              <a:rPr lang="en-SG" sz="2000" dirty="0">
                <a:latin typeface="Consolas" panose="020B0609020204030204" pitchFamily="49" charset="0"/>
              </a:rPr>
              <a:t>) { ... }</a:t>
            </a:r>
          </a:p>
        </p:txBody>
      </p:sp>
    </p:spTree>
    <p:extLst>
      <p:ext uri="{BB962C8B-B14F-4D97-AF65-F5344CB8AC3E}">
        <p14:creationId xmlns:p14="http://schemas.microsoft.com/office/powerpoint/2010/main" val="1496361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66FF1-4787-48FE-B5DA-338493FC9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Any 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787A3-8691-413E-BBA6-0E6704F00F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2050" name="Picture 2" descr="https://scontent-sit4-1.xx.fbcdn.net/v/t34.0-0/p240x240/28829509_1902743079736472_594317474_n.png?oh=4de194e15f1cce7deb58d029bd31a957&amp;oe=5A9E41E4">
            <a:extLst>
              <a:ext uri="{FF2B5EF4-FFF2-40B4-BE49-F238E27FC236}">
                <a16:creationId xmlns:a16="http://schemas.microsoft.com/office/drawing/2014/main" id="{02E497C8-5D7A-4F82-930F-6CAB6D2432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5700" y="1757364"/>
            <a:ext cx="4800600" cy="5100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3416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F8848-0508-455B-8906-00CAD50242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/>
              <a:t>Sit-in Lab 2 Questions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31EEE1-8658-4871-84CA-8F5207EFFF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SG" dirty="0"/>
              <a:t>Muhammad </a:t>
            </a:r>
            <a:r>
              <a:rPr lang="en-SG" dirty="0" err="1"/>
              <a:t>Irham</a:t>
            </a:r>
            <a:r>
              <a:rPr lang="en-SG" dirty="0"/>
              <a:t> </a:t>
            </a:r>
            <a:r>
              <a:rPr lang="en-SG" dirty="0" err="1"/>
              <a:t>Rasyidi</a:t>
            </a:r>
            <a:endParaRPr lang="en-SG" dirty="0"/>
          </a:p>
          <a:p>
            <a:r>
              <a:rPr lang="en-SG" dirty="0"/>
              <a:t>2017/2018 Semester 2</a:t>
            </a:r>
          </a:p>
        </p:txBody>
      </p:sp>
    </p:spTree>
    <p:extLst>
      <p:ext uri="{BB962C8B-B14F-4D97-AF65-F5344CB8AC3E}">
        <p14:creationId xmlns:p14="http://schemas.microsoft.com/office/powerpoint/2010/main" val="2137758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A42B4-6F8F-42A6-A877-BF7C546C2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b="1" dirty="0">
                <a:solidFill>
                  <a:schemeClr val="accent1"/>
                </a:solidFill>
              </a:rPr>
              <a:t>Random access </a:t>
            </a:r>
            <a:r>
              <a:rPr lang="en-SG" dirty="0"/>
              <a:t>from a Linked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69164-2038-45EA-97CD-4853ED4AC8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286001"/>
            <a:ext cx="5877003" cy="2760452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SG" sz="2000" dirty="0">
                <a:latin typeface="Consolas" panose="020B0609020204030204" pitchFamily="49" charset="0"/>
              </a:rPr>
              <a:t>LinkedList&lt;Integer&gt; </a:t>
            </a:r>
            <a:r>
              <a:rPr lang="en-SG" sz="2000" dirty="0" err="1">
                <a:latin typeface="Consolas" panose="020B0609020204030204" pitchFamily="49" charset="0"/>
              </a:rPr>
              <a:t>myList</a:t>
            </a:r>
            <a:endParaRPr lang="en-SG" sz="20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SG" sz="2000" dirty="0">
                <a:latin typeface="Consolas" panose="020B0609020204030204" pitchFamily="49" charset="0"/>
              </a:rPr>
              <a:t>= </a:t>
            </a:r>
            <a:r>
              <a:rPr lang="en-SG" sz="2000" b="1" dirty="0">
                <a:solidFill>
                  <a:schemeClr val="accent2"/>
                </a:solidFill>
                <a:latin typeface="Consolas" panose="020B0609020204030204" pitchFamily="49" charset="0"/>
              </a:rPr>
              <a:t>new</a:t>
            </a:r>
            <a:r>
              <a:rPr lang="en-SG" sz="2000" dirty="0">
                <a:latin typeface="Consolas" panose="020B0609020204030204" pitchFamily="49" charset="0"/>
              </a:rPr>
              <a:t> LinkedList&lt;Integer&gt;();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SG" sz="20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SG" sz="2000" i="1" dirty="0">
                <a:solidFill>
                  <a:schemeClr val="accent4"/>
                </a:solidFill>
                <a:latin typeface="Consolas" panose="020B0609020204030204" pitchFamily="49" charset="0"/>
              </a:rPr>
              <a:t>// Assume </a:t>
            </a:r>
            <a:r>
              <a:rPr lang="en-SG" sz="2000" i="1" dirty="0" err="1">
                <a:solidFill>
                  <a:schemeClr val="accent4"/>
                </a:solidFill>
                <a:latin typeface="Consolas" panose="020B0609020204030204" pitchFamily="49" charset="0"/>
              </a:rPr>
              <a:t>myList</a:t>
            </a:r>
            <a:r>
              <a:rPr lang="en-SG" sz="2000" i="1" dirty="0">
                <a:solidFill>
                  <a:schemeClr val="accent4"/>
                </a:solidFill>
                <a:latin typeface="Consolas" panose="020B0609020204030204" pitchFamily="49" charset="0"/>
              </a:rPr>
              <a:t> contains N elements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SG" sz="20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SG" sz="2000" b="1" dirty="0">
                <a:solidFill>
                  <a:schemeClr val="accent2"/>
                </a:solidFill>
                <a:latin typeface="Consolas" panose="020B0609020204030204" pitchFamily="49" charset="0"/>
              </a:rPr>
              <a:t>for</a:t>
            </a:r>
            <a:r>
              <a:rPr lang="en-SG" sz="2000" dirty="0">
                <a:latin typeface="Consolas" panose="020B0609020204030204" pitchFamily="49" charset="0"/>
              </a:rPr>
              <a:t> (</a:t>
            </a:r>
            <a:r>
              <a:rPr lang="en-SG" sz="2000" b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int</a:t>
            </a:r>
            <a:r>
              <a:rPr lang="en-SG" sz="2000" dirty="0">
                <a:latin typeface="Consolas" panose="020B0609020204030204" pitchFamily="49" charset="0"/>
              </a:rPr>
              <a:t> </a:t>
            </a:r>
            <a:r>
              <a:rPr lang="en-SG" sz="2000" dirty="0" err="1">
                <a:latin typeface="Consolas" panose="020B0609020204030204" pitchFamily="49" charset="0"/>
              </a:rPr>
              <a:t>i</a:t>
            </a:r>
            <a:r>
              <a:rPr lang="en-SG" sz="2000" dirty="0">
                <a:latin typeface="Consolas" panose="020B0609020204030204" pitchFamily="49" charset="0"/>
              </a:rPr>
              <a:t> = 0; </a:t>
            </a:r>
            <a:r>
              <a:rPr lang="en-SG" sz="2000" dirty="0" err="1">
                <a:latin typeface="Consolas" panose="020B0609020204030204" pitchFamily="49" charset="0"/>
              </a:rPr>
              <a:t>i</a:t>
            </a:r>
            <a:r>
              <a:rPr lang="en-SG" sz="2000" dirty="0">
                <a:latin typeface="Consolas" panose="020B0609020204030204" pitchFamily="49" charset="0"/>
              </a:rPr>
              <a:t> &lt; </a:t>
            </a:r>
            <a:r>
              <a:rPr lang="en-SG" sz="2000" dirty="0" err="1">
                <a:latin typeface="Consolas" panose="020B0609020204030204" pitchFamily="49" charset="0"/>
              </a:rPr>
              <a:t>myList.size</a:t>
            </a:r>
            <a:r>
              <a:rPr lang="en-SG" sz="2000" dirty="0">
                <a:latin typeface="Consolas" panose="020B0609020204030204" pitchFamily="49" charset="0"/>
              </a:rPr>
              <a:t>(); ++</a:t>
            </a:r>
            <a:r>
              <a:rPr lang="en-SG" sz="2000" dirty="0" err="1">
                <a:latin typeface="Consolas" panose="020B0609020204030204" pitchFamily="49" charset="0"/>
              </a:rPr>
              <a:t>i</a:t>
            </a:r>
            <a:r>
              <a:rPr lang="en-SG" sz="2000" dirty="0">
                <a:latin typeface="Consolas" panose="020B0609020204030204" pitchFamily="49" charset="0"/>
              </a:rPr>
              <a:t>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SG" sz="2000" dirty="0">
                <a:latin typeface="Consolas" panose="020B0609020204030204" pitchFamily="49" charset="0"/>
              </a:rPr>
              <a:t>    </a:t>
            </a:r>
            <a:r>
              <a:rPr lang="en-SG" sz="2000" dirty="0" err="1">
                <a:latin typeface="Consolas" panose="020B0609020204030204" pitchFamily="49" charset="0"/>
              </a:rPr>
              <a:t>System.</a:t>
            </a:r>
            <a:r>
              <a:rPr lang="en-SG" sz="2000" i="1" dirty="0" err="1">
                <a:latin typeface="Consolas" panose="020B0609020204030204" pitchFamily="49" charset="0"/>
              </a:rPr>
              <a:t>out</a:t>
            </a:r>
            <a:r>
              <a:rPr lang="en-SG" sz="2000" dirty="0" err="1">
                <a:latin typeface="Consolas" panose="020B0609020204030204" pitchFamily="49" charset="0"/>
              </a:rPr>
              <a:t>.println</a:t>
            </a:r>
            <a:r>
              <a:rPr lang="en-SG" sz="2000" dirty="0">
                <a:latin typeface="Consolas" panose="020B0609020204030204" pitchFamily="49" charset="0"/>
              </a:rPr>
              <a:t>(</a:t>
            </a:r>
            <a:r>
              <a:rPr lang="en-SG" sz="2000" dirty="0" err="1">
                <a:latin typeface="Consolas" panose="020B0609020204030204" pitchFamily="49" charset="0"/>
              </a:rPr>
              <a:t>myList.get</a:t>
            </a:r>
            <a:r>
              <a:rPr lang="en-SG" sz="2000" dirty="0">
                <a:latin typeface="Consolas" panose="020B0609020204030204" pitchFamily="49" charset="0"/>
              </a:rPr>
              <a:t>(</a:t>
            </a:r>
            <a:r>
              <a:rPr lang="en-SG" sz="2000" dirty="0" err="1">
                <a:latin typeface="Consolas" panose="020B0609020204030204" pitchFamily="49" charset="0"/>
              </a:rPr>
              <a:t>i</a:t>
            </a:r>
            <a:r>
              <a:rPr lang="en-SG" sz="2000" dirty="0">
                <a:latin typeface="Consolas" panose="020B0609020204030204" pitchFamily="49" charset="0"/>
              </a:rPr>
              <a:t>));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SG" sz="20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28898D-2A50-4588-9D1A-BA370ED42227}"/>
              </a:ext>
            </a:extLst>
          </p:cNvPr>
          <p:cNvSpPr txBox="1"/>
          <p:nvPr/>
        </p:nvSpPr>
        <p:spPr>
          <a:xfrm>
            <a:off x="7268834" y="2298095"/>
            <a:ext cx="4229100" cy="26776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SG" sz="2400" dirty="0"/>
              <a:t>What is the time complexity of the following code?</a:t>
            </a:r>
          </a:p>
          <a:p>
            <a:endParaRPr lang="en-SG" sz="2400" dirty="0"/>
          </a:p>
          <a:p>
            <a:pPr marL="457200" indent="-457200">
              <a:buAutoNum type="alphaUcPeriod"/>
            </a:pPr>
            <a:r>
              <a:rPr lang="en-SG" sz="2400" dirty="0"/>
              <a:t>O(1)</a:t>
            </a:r>
          </a:p>
          <a:p>
            <a:pPr marL="457200" indent="-457200">
              <a:buAutoNum type="alphaUcPeriod"/>
            </a:pPr>
            <a:r>
              <a:rPr lang="en-SG" sz="2400" dirty="0"/>
              <a:t>O(</a:t>
            </a:r>
            <a:r>
              <a:rPr lang="en-SG" sz="2400" i="1" dirty="0"/>
              <a:t>N</a:t>
            </a:r>
            <a:r>
              <a:rPr lang="en-SG" sz="2400" dirty="0"/>
              <a:t>)</a:t>
            </a:r>
          </a:p>
          <a:p>
            <a:pPr marL="457200" indent="-457200">
              <a:buAutoNum type="alphaUcPeriod"/>
            </a:pPr>
            <a:r>
              <a:rPr lang="en-SG" sz="2400" dirty="0"/>
              <a:t>O(</a:t>
            </a:r>
            <a:r>
              <a:rPr lang="en-SG" sz="2400" i="1" dirty="0"/>
              <a:t>N</a:t>
            </a:r>
            <a:r>
              <a:rPr lang="en-SG" sz="2400" dirty="0"/>
              <a:t> log </a:t>
            </a:r>
            <a:r>
              <a:rPr lang="en-SG" sz="2400" i="1" dirty="0"/>
              <a:t>N</a:t>
            </a:r>
            <a:r>
              <a:rPr lang="en-SG" sz="2400" dirty="0"/>
              <a:t>)</a:t>
            </a:r>
          </a:p>
          <a:p>
            <a:pPr marL="457200" indent="-457200">
              <a:buAutoNum type="alphaUcPeriod"/>
            </a:pPr>
            <a:r>
              <a:rPr lang="en-SG" sz="2400" dirty="0"/>
              <a:t>O(</a:t>
            </a:r>
            <a:r>
              <a:rPr lang="en-SG" sz="2400" i="1" dirty="0"/>
              <a:t>N</a:t>
            </a:r>
            <a:r>
              <a:rPr lang="en-SG" sz="2400" baseline="30000" dirty="0"/>
              <a:t>2</a:t>
            </a:r>
            <a:r>
              <a:rPr lang="en-SG" sz="2400" dirty="0"/>
              <a:t>)</a:t>
            </a:r>
            <a:endParaRPr lang="en-SG" sz="2400" baseline="30000" dirty="0"/>
          </a:p>
        </p:txBody>
      </p:sp>
    </p:spTree>
    <p:extLst>
      <p:ext uri="{BB962C8B-B14F-4D97-AF65-F5344CB8AC3E}">
        <p14:creationId xmlns:p14="http://schemas.microsoft.com/office/powerpoint/2010/main" val="4234060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D4D6584-4587-4E72-8650-6B4C6100EBD2}"/>
              </a:ext>
            </a:extLst>
          </p:cNvPr>
          <p:cNvSpPr/>
          <p:nvPr/>
        </p:nvSpPr>
        <p:spPr>
          <a:xfrm>
            <a:off x="5349240" y="4828032"/>
            <a:ext cx="996696" cy="12252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ID: 0</a:t>
            </a:r>
          </a:p>
          <a:p>
            <a:pPr algn="ctr"/>
            <a:r>
              <a:rPr lang="en-SG" dirty="0"/>
              <a:t>Width: 4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847D55-422C-493E-B968-E3D9DBC3B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AM Problem: Book Distance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9C40B7-CA60-4584-ACC1-FE626646CC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You have an infinitely long bookshelf.</a:t>
            </a:r>
          </a:p>
          <a:p>
            <a:r>
              <a:rPr lang="en-SG" dirty="0"/>
              <a:t>Initially, a book with ID = 0 and a certain width is inserted into the bookshelf.</a:t>
            </a:r>
          </a:p>
          <a:p>
            <a:r>
              <a:rPr lang="en-SG" dirty="0"/>
              <a:t>There will be a total of </a:t>
            </a:r>
            <a:r>
              <a:rPr lang="en-SG" i="1" dirty="0"/>
              <a:t>N</a:t>
            </a:r>
            <a:r>
              <a:rPr lang="en-SG" dirty="0"/>
              <a:t> other books that will be added onto the bookshelf, with IDs 1, 2, ... , </a:t>
            </a:r>
            <a:r>
              <a:rPr lang="en-SG" i="1" dirty="0"/>
              <a:t>N</a:t>
            </a:r>
            <a:r>
              <a:rPr lang="en-SG" dirty="0"/>
              <a:t>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618A826-7D3C-454C-ADD0-DF47763A2200}"/>
              </a:ext>
            </a:extLst>
          </p:cNvPr>
          <p:cNvGrpSpPr/>
          <p:nvPr/>
        </p:nvGrpSpPr>
        <p:grpSpPr>
          <a:xfrm>
            <a:off x="0" y="4828032"/>
            <a:ext cx="12192000" cy="1225296"/>
            <a:chOff x="0" y="4828032"/>
            <a:chExt cx="12192000" cy="1225296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82A96DB9-D210-4E2C-AEF6-1AAF0FCE2AAF}"/>
                </a:ext>
              </a:extLst>
            </p:cNvPr>
            <p:cNvCxnSpPr/>
            <p:nvPr/>
          </p:nvCxnSpPr>
          <p:spPr>
            <a:xfrm>
              <a:off x="0" y="4828032"/>
              <a:ext cx="12192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14EED733-956A-4274-93E9-2DEA1C51DCBB}"/>
                </a:ext>
              </a:extLst>
            </p:cNvPr>
            <p:cNvCxnSpPr/>
            <p:nvPr/>
          </p:nvCxnSpPr>
          <p:spPr>
            <a:xfrm>
              <a:off x="0" y="6053328"/>
              <a:ext cx="12192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50022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" grpId="0" uiExpand="1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931DF01-56C6-4861-A7B0-F705AFEA1199}"/>
              </a:ext>
            </a:extLst>
          </p:cNvPr>
          <p:cNvSpPr/>
          <p:nvPr/>
        </p:nvSpPr>
        <p:spPr>
          <a:xfrm>
            <a:off x="6345936" y="4828032"/>
            <a:ext cx="1847088" cy="122528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ID: 2</a:t>
            </a:r>
          </a:p>
          <a:p>
            <a:pPr algn="ctr"/>
            <a:r>
              <a:rPr lang="en-SG" dirty="0"/>
              <a:t>Width: 10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2ECEFF-2F81-487A-8449-0DE2E1E6FCA5}"/>
              </a:ext>
            </a:extLst>
          </p:cNvPr>
          <p:cNvSpPr/>
          <p:nvPr/>
        </p:nvSpPr>
        <p:spPr>
          <a:xfrm>
            <a:off x="3867912" y="4828032"/>
            <a:ext cx="1481328" cy="122528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ID: 1</a:t>
            </a:r>
          </a:p>
          <a:p>
            <a:pPr algn="ctr"/>
            <a:r>
              <a:rPr lang="en-SG" dirty="0"/>
              <a:t>Width: 7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D4D6584-4587-4E72-8650-6B4C6100EBD2}"/>
              </a:ext>
            </a:extLst>
          </p:cNvPr>
          <p:cNvSpPr/>
          <p:nvPr/>
        </p:nvSpPr>
        <p:spPr>
          <a:xfrm>
            <a:off x="5349240" y="4828032"/>
            <a:ext cx="996696" cy="12252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ID: 0</a:t>
            </a:r>
          </a:p>
          <a:p>
            <a:pPr algn="ctr"/>
            <a:r>
              <a:rPr lang="en-SG" dirty="0"/>
              <a:t>Width: 4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847D55-422C-493E-B968-E3D9DBC3B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AM Problem: Book Distance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9C40B7-CA60-4584-ACC1-FE626646CC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Each book will be inserted either</a:t>
            </a:r>
          </a:p>
          <a:p>
            <a:pPr lvl="1"/>
            <a:r>
              <a:rPr lang="en-SG" dirty="0"/>
              <a:t>LEFT: To the left of the leftmost book</a:t>
            </a:r>
          </a:p>
          <a:p>
            <a:pPr lvl="1"/>
            <a:r>
              <a:rPr lang="en-SG" dirty="0"/>
              <a:t>RIGHT: To the right of the rightmost book</a:t>
            </a:r>
          </a:p>
          <a:p>
            <a:pPr algn="just"/>
            <a:r>
              <a:rPr lang="en-SG" dirty="0"/>
              <a:t>The books inserted are in running order of ID. (Book 1 is inserted, followed by Book 2, then Book 3, etc.)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2A96DB9-D210-4E2C-AEF6-1AAF0FCE2AAF}"/>
              </a:ext>
            </a:extLst>
          </p:cNvPr>
          <p:cNvCxnSpPr/>
          <p:nvPr/>
        </p:nvCxnSpPr>
        <p:spPr>
          <a:xfrm>
            <a:off x="0" y="4828032"/>
            <a:ext cx="121920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4EED733-956A-4274-93E9-2DEA1C51DCBB}"/>
              </a:ext>
            </a:extLst>
          </p:cNvPr>
          <p:cNvCxnSpPr/>
          <p:nvPr/>
        </p:nvCxnSpPr>
        <p:spPr>
          <a:xfrm>
            <a:off x="0" y="6053328"/>
            <a:ext cx="121920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2272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 animBg="1"/>
      <p:bldP spid="3" grpId="0" uiExpand="1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931DF01-56C6-4861-A7B0-F705AFEA1199}"/>
              </a:ext>
            </a:extLst>
          </p:cNvPr>
          <p:cNvSpPr/>
          <p:nvPr/>
        </p:nvSpPr>
        <p:spPr>
          <a:xfrm>
            <a:off x="6345936" y="4828032"/>
            <a:ext cx="1847088" cy="122528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ID: 2</a:t>
            </a:r>
          </a:p>
          <a:p>
            <a:pPr algn="ctr"/>
            <a:r>
              <a:rPr lang="en-SG" dirty="0"/>
              <a:t>Width: 10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2ECEFF-2F81-487A-8449-0DE2E1E6FCA5}"/>
              </a:ext>
            </a:extLst>
          </p:cNvPr>
          <p:cNvSpPr/>
          <p:nvPr/>
        </p:nvSpPr>
        <p:spPr>
          <a:xfrm>
            <a:off x="3867912" y="4828032"/>
            <a:ext cx="1481328" cy="122528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ID: 1</a:t>
            </a:r>
          </a:p>
          <a:p>
            <a:pPr algn="ctr"/>
            <a:r>
              <a:rPr lang="en-SG" dirty="0"/>
              <a:t>Width: 7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D4D6584-4587-4E72-8650-6B4C6100EBD2}"/>
              </a:ext>
            </a:extLst>
          </p:cNvPr>
          <p:cNvSpPr/>
          <p:nvPr/>
        </p:nvSpPr>
        <p:spPr>
          <a:xfrm>
            <a:off x="5349240" y="4828032"/>
            <a:ext cx="996696" cy="12252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ID: 0</a:t>
            </a:r>
          </a:p>
          <a:p>
            <a:pPr algn="ctr"/>
            <a:r>
              <a:rPr lang="en-SG" dirty="0"/>
              <a:t>Width: 4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847D55-422C-493E-B968-E3D9DBC3B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AM Problem: Book Distance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9C40B7-CA60-4584-ACC1-FE626646CC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Books may also be removed from the shelf.</a:t>
            </a:r>
          </a:p>
          <a:p>
            <a:pPr lvl="1"/>
            <a:r>
              <a:rPr lang="en-SG" dirty="0"/>
              <a:t>The book to remove will have definitely been inserted into the shelf before.</a:t>
            </a:r>
          </a:p>
          <a:p>
            <a:pPr algn="just"/>
            <a:r>
              <a:rPr lang="en-SG" dirty="0"/>
              <a:t>When books are removed, the other books on the shelf will not move.</a:t>
            </a:r>
          </a:p>
          <a:p>
            <a:pPr algn="just"/>
            <a:r>
              <a:rPr lang="en-SG" dirty="0"/>
              <a:t>If an attempt to remove an already removed book occurs, a message will be displayed and the operation will be ignored.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2A96DB9-D210-4E2C-AEF6-1AAF0FCE2AAF}"/>
              </a:ext>
            </a:extLst>
          </p:cNvPr>
          <p:cNvCxnSpPr/>
          <p:nvPr/>
        </p:nvCxnSpPr>
        <p:spPr>
          <a:xfrm>
            <a:off x="0" y="4828032"/>
            <a:ext cx="121920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4EED733-956A-4274-93E9-2DEA1C51DCBB}"/>
              </a:ext>
            </a:extLst>
          </p:cNvPr>
          <p:cNvCxnSpPr/>
          <p:nvPr/>
        </p:nvCxnSpPr>
        <p:spPr>
          <a:xfrm>
            <a:off x="0" y="6053328"/>
            <a:ext cx="121920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5167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" grpId="0" uiExpand="1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931DF01-56C6-4861-A7B0-F705AFEA1199}"/>
              </a:ext>
            </a:extLst>
          </p:cNvPr>
          <p:cNvSpPr/>
          <p:nvPr/>
        </p:nvSpPr>
        <p:spPr>
          <a:xfrm>
            <a:off x="6345936" y="4828032"/>
            <a:ext cx="1847088" cy="122528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ID: 2</a:t>
            </a:r>
          </a:p>
          <a:p>
            <a:pPr algn="ctr"/>
            <a:r>
              <a:rPr lang="en-SG" dirty="0"/>
              <a:t>Width: 10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2ECEFF-2F81-487A-8449-0DE2E1E6FCA5}"/>
              </a:ext>
            </a:extLst>
          </p:cNvPr>
          <p:cNvSpPr/>
          <p:nvPr/>
        </p:nvSpPr>
        <p:spPr>
          <a:xfrm>
            <a:off x="3867912" y="4828032"/>
            <a:ext cx="1481328" cy="122528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ID: 1</a:t>
            </a:r>
          </a:p>
          <a:p>
            <a:pPr algn="ctr"/>
            <a:r>
              <a:rPr lang="en-SG" dirty="0"/>
              <a:t>Width: 7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847D55-422C-493E-B968-E3D9DBC3B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AM Problem: Book Distance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9C40B7-CA60-4584-ACC1-FE626646CC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There are a total of </a:t>
            </a:r>
            <a:r>
              <a:rPr lang="en-SG" i="1" dirty="0"/>
              <a:t>C</a:t>
            </a:r>
            <a:r>
              <a:rPr lang="en-SG" dirty="0"/>
              <a:t> operations (LEFT, RIGHT or REMOVE).</a:t>
            </a:r>
          </a:p>
          <a:p>
            <a:pPr algn="just"/>
            <a:r>
              <a:rPr lang="en-SG" dirty="0"/>
              <a:t>At the end of each operation, print the distance between the leftmost and rightmost books. (Except when trying to remove a book that has already been removed)</a:t>
            </a:r>
          </a:p>
          <a:p>
            <a:pPr algn="just"/>
            <a:r>
              <a:rPr lang="en-SG" dirty="0"/>
              <a:t>For the full mark, your algorithm must run with O(</a:t>
            </a:r>
            <a:r>
              <a:rPr lang="en-SG" i="1" dirty="0"/>
              <a:t>C</a:t>
            </a:r>
            <a:r>
              <a:rPr lang="en-SG" dirty="0"/>
              <a:t>) time complexity.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2A96DB9-D210-4E2C-AEF6-1AAF0FCE2AAF}"/>
              </a:ext>
            </a:extLst>
          </p:cNvPr>
          <p:cNvCxnSpPr/>
          <p:nvPr/>
        </p:nvCxnSpPr>
        <p:spPr>
          <a:xfrm>
            <a:off x="0" y="4828032"/>
            <a:ext cx="121920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4EED733-956A-4274-93E9-2DEA1C51DCBB}"/>
              </a:ext>
            </a:extLst>
          </p:cNvPr>
          <p:cNvCxnSpPr/>
          <p:nvPr/>
        </p:nvCxnSpPr>
        <p:spPr>
          <a:xfrm>
            <a:off x="0" y="6053328"/>
            <a:ext cx="121920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E2A64A3-97E4-42C7-B039-C4AE5401ADB6}"/>
              </a:ext>
            </a:extLst>
          </p:cNvPr>
          <p:cNvCxnSpPr>
            <a:cxnSpLocks/>
          </p:cNvCxnSpPr>
          <p:nvPr/>
        </p:nvCxnSpPr>
        <p:spPr>
          <a:xfrm>
            <a:off x="3867912" y="6309360"/>
            <a:ext cx="4325112" cy="0"/>
          </a:xfrm>
          <a:prstGeom prst="line">
            <a:avLst/>
          </a:prstGeom>
          <a:ln w="381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631F396-874D-4845-AD59-EDE3A4B7FE77}"/>
              </a:ext>
            </a:extLst>
          </p:cNvPr>
          <p:cNvSpPr txBox="1"/>
          <p:nvPr/>
        </p:nvSpPr>
        <p:spPr>
          <a:xfrm>
            <a:off x="5373076" y="6124694"/>
            <a:ext cx="131478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SG" dirty="0"/>
              <a:t>Distance: 21</a:t>
            </a:r>
          </a:p>
        </p:txBody>
      </p:sp>
    </p:spTree>
    <p:extLst>
      <p:ext uri="{BB962C8B-B14F-4D97-AF65-F5344CB8AC3E}">
        <p14:creationId xmlns:p14="http://schemas.microsoft.com/office/powerpoint/2010/main" val="3829567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E8F3C-72A6-4DE3-B243-7F3E629BC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Start with the </a:t>
            </a:r>
            <a:r>
              <a:rPr lang="en-SG" b="1" dirty="0">
                <a:solidFill>
                  <a:schemeClr val="accent1"/>
                </a:solidFill>
              </a:rPr>
              <a:t>obvious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07157-9E64-40D9-9C2F-230C63CB70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The main operations are</a:t>
            </a:r>
          </a:p>
          <a:p>
            <a:pPr lvl="1"/>
            <a:r>
              <a:rPr lang="en-SG" dirty="0"/>
              <a:t>Inserting to the front and back of a list.</a:t>
            </a:r>
          </a:p>
          <a:p>
            <a:pPr lvl="1"/>
            <a:r>
              <a:rPr lang="en-SG" dirty="0"/>
              <a:t>Removing items from the list.</a:t>
            </a:r>
          </a:p>
          <a:p>
            <a:r>
              <a:rPr lang="en-SG" dirty="0"/>
              <a:t>A LinkedList supports insertion from the front and back in O(1).</a:t>
            </a:r>
          </a:p>
          <a:p>
            <a:r>
              <a:rPr lang="en-SG" dirty="0"/>
              <a:t>Removing items from a LinkedList is slow, but let's just try it out.</a:t>
            </a:r>
          </a:p>
          <a:p>
            <a:r>
              <a:rPr lang="en-SG" dirty="0"/>
              <a:t>For each book, store the width and its ID.</a:t>
            </a:r>
          </a:p>
          <a:p>
            <a:r>
              <a:rPr lang="en-SG" dirty="0"/>
              <a:t>To calculate the distance, sum the widths of the books on the shelf.</a:t>
            </a:r>
          </a:p>
        </p:txBody>
      </p:sp>
    </p:spTree>
    <p:extLst>
      <p:ext uri="{BB962C8B-B14F-4D97-AF65-F5344CB8AC3E}">
        <p14:creationId xmlns:p14="http://schemas.microsoft.com/office/powerpoint/2010/main" val="4093331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D4D6584-4587-4E72-8650-6B4C6100EBD2}"/>
              </a:ext>
            </a:extLst>
          </p:cNvPr>
          <p:cNvSpPr/>
          <p:nvPr/>
        </p:nvSpPr>
        <p:spPr>
          <a:xfrm>
            <a:off x="5349240" y="4828032"/>
            <a:ext cx="996696" cy="12252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ID: 0</a:t>
            </a:r>
          </a:p>
          <a:p>
            <a:pPr algn="ctr"/>
            <a:r>
              <a:rPr lang="en-SG" dirty="0"/>
              <a:t>Width: 4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847D55-422C-493E-B968-E3D9DBC3B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Start with the </a:t>
            </a:r>
            <a:r>
              <a:rPr lang="en-SG" b="1" dirty="0">
                <a:solidFill>
                  <a:schemeClr val="accent1"/>
                </a:solidFill>
              </a:rPr>
              <a:t>obvious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9C40B7-CA60-4584-ACC1-FE626646CC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Initial book: </a:t>
            </a:r>
          </a:p>
          <a:p>
            <a:pPr lvl="1"/>
            <a:r>
              <a:rPr lang="en-SG" dirty="0"/>
              <a:t>ID = 0</a:t>
            </a:r>
          </a:p>
          <a:p>
            <a:pPr lvl="1"/>
            <a:r>
              <a:rPr lang="en-SG" dirty="0"/>
              <a:t>Width = 4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2A96DB9-D210-4E2C-AEF6-1AAF0FCE2AAF}"/>
              </a:ext>
            </a:extLst>
          </p:cNvPr>
          <p:cNvCxnSpPr/>
          <p:nvPr/>
        </p:nvCxnSpPr>
        <p:spPr>
          <a:xfrm>
            <a:off x="0" y="4828032"/>
            <a:ext cx="121920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4EED733-956A-4274-93E9-2DEA1C51DCBB}"/>
              </a:ext>
            </a:extLst>
          </p:cNvPr>
          <p:cNvCxnSpPr/>
          <p:nvPr/>
        </p:nvCxnSpPr>
        <p:spPr>
          <a:xfrm>
            <a:off x="0" y="6053328"/>
            <a:ext cx="121920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3849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82ECEFF-2F81-487A-8449-0DE2E1E6FCA5}"/>
              </a:ext>
            </a:extLst>
          </p:cNvPr>
          <p:cNvSpPr/>
          <p:nvPr/>
        </p:nvSpPr>
        <p:spPr>
          <a:xfrm>
            <a:off x="3867912" y="4828032"/>
            <a:ext cx="1481328" cy="122528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ID: 1</a:t>
            </a:r>
          </a:p>
          <a:p>
            <a:pPr algn="ctr"/>
            <a:r>
              <a:rPr lang="en-SG" dirty="0"/>
              <a:t>Width: 7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D4D6584-4587-4E72-8650-6B4C6100EBD2}"/>
              </a:ext>
            </a:extLst>
          </p:cNvPr>
          <p:cNvSpPr/>
          <p:nvPr/>
        </p:nvSpPr>
        <p:spPr>
          <a:xfrm>
            <a:off x="5349240" y="4828032"/>
            <a:ext cx="996696" cy="12252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ID: 0</a:t>
            </a:r>
          </a:p>
          <a:p>
            <a:pPr algn="ctr"/>
            <a:r>
              <a:rPr lang="en-SG" dirty="0"/>
              <a:t>Width: 4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847D55-422C-493E-B968-E3D9DBC3B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Start with the </a:t>
            </a:r>
            <a:r>
              <a:rPr lang="en-SG" b="1" dirty="0">
                <a:solidFill>
                  <a:schemeClr val="accent1"/>
                </a:solidFill>
              </a:rPr>
              <a:t>obvious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9C40B7-CA60-4584-ACC1-FE626646CC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LEFT 7</a:t>
            </a:r>
          </a:p>
          <a:p>
            <a:r>
              <a:rPr lang="en-SG" dirty="0"/>
              <a:t>Insert a book from the left.</a:t>
            </a:r>
          </a:p>
          <a:p>
            <a:pPr lvl="1"/>
            <a:r>
              <a:rPr lang="en-SG" dirty="0"/>
              <a:t>ID = 1</a:t>
            </a:r>
          </a:p>
          <a:p>
            <a:pPr lvl="1"/>
            <a:r>
              <a:rPr lang="en-SG" dirty="0"/>
              <a:t>Width = 7</a:t>
            </a:r>
          </a:p>
          <a:p>
            <a:r>
              <a:rPr lang="en-SG" dirty="0"/>
              <a:t>Distance = 7 + 4 = 11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2A96DB9-D210-4E2C-AEF6-1AAF0FCE2AAF}"/>
              </a:ext>
            </a:extLst>
          </p:cNvPr>
          <p:cNvCxnSpPr/>
          <p:nvPr/>
        </p:nvCxnSpPr>
        <p:spPr>
          <a:xfrm>
            <a:off x="0" y="4828032"/>
            <a:ext cx="121920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4EED733-956A-4274-93E9-2DEA1C51DCBB}"/>
              </a:ext>
            </a:extLst>
          </p:cNvPr>
          <p:cNvCxnSpPr/>
          <p:nvPr/>
        </p:nvCxnSpPr>
        <p:spPr>
          <a:xfrm>
            <a:off x="0" y="6053328"/>
            <a:ext cx="121920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4946C00-1044-46D1-A958-6CFA09517DD9}"/>
              </a:ext>
            </a:extLst>
          </p:cNvPr>
          <p:cNvGrpSpPr/>
          <p:nvPr/>
        </p:nvGrpSpPr>
        <p:grpSpPr>
          <a:xfrm>
            <a:off x="3867912" y="6124694"/>
            <a:ext cx="2478024" cy="369332"/>
            <a:chOff x="3867912" y="6124694"/>
            <a:chExt cx="2478024" cy="369332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85AA4A14-EDD4-4149-9DF7-233148CEBBA3}"/>
                </a:ext>
              </a:extLst>
            </p:cNvPr>
            <p:cNvCxnSpPr>
              <a:cxnSpLocks/>
            </p:cNvCxnSpPr>
            <p:nvPr/>
          </p:nvCxnSpPr>
          <p:spPr>
            <a:xfrm>
              <a:off x="3867912" y="6309360"/>
              <a:ext cx="2478024" cy="0"/>
            </a:xfrm>
            <a:prstGeom prst="line">
              <a:avLst/>
            </a:prstGeom>
            <a:ln w="3810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193AF87-6FAC-474E-8301-B880745AA8A4}"/>
                </a:ext>
              </a:extLst>
            </p:cNvPr>
            <p:cNvSpPr txBox="1"/>
            <p:nvPr/>
          </p:nvSpPr>
          <p:spPr>
            <a:xfrm>
              <a:off x="4449532" y="6124694"/>
              <a:ext cx="1314784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SG" dirty="0"/>
                <a:t>Distance: 11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41565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3" grpId="0" uiExpand="1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7FA70086-709F-42BC-892C-ACEF6DDDF7CA}"/>
              </a:ext>
            </a:extLst>
          </p:cNvPr>
          <p:cNvSpPr/>
          <p:nvPr/>
        </p:nvSpPr>
        <p:spPr>
          <a:xfrm>
            <a:off x="6345936" y="4828032"/>
            <a:ext cx="1847088" cy="122528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ID: 2</a:t>
            </a:r>
          </a:p>
          <a:p>
            <a:pPr algn="ctr"/>
            <a:r>
              <a:rPr lang="en-SG" dirty="0"/>
              <a:t>Width: 10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2ECEFF-2F81-487A-8449-0DE2E1E6FCA5}"/>
              </a:ext>
            </a:extLst>
          </p:cNvPr>
          <p:cNvSpPr/>
          <p:nvPr/>
        </p:nvSpPr>
        <p:spPr>
          <a:xfrm>
            <a:off x="3867912" y="4828032"/>
            <a:ext cx="1481328" cy="122528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ID: 1</a:t>
            </a:r>
          </a:p>
          <a:p>
            <a:pPr algn="ctr"/>
            <a:r>
              <a:rPr lang="en-SG" dirty="0"/>
              <a:t>Width: 7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D4D6584-4587-4E72-8650-6B4C6100EBD2}"/>
              </a:ext>
            </a:extLst>
          </p:cNvPr>
          <p:cNvSpPr/>
          <p:nvPr/>
        </p:nvSpPr>
        <p:spPr>
          <a:xfrm>
            <a:off x="5349240" y="4828032"/>
            <a:ext cx="996696" cy="12252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ID: 0</a:t>
            </a:r>
          </a:p>
          <a:p>
            <a:pPr algn="ctr"/>
            <a:r>
              <a:rPr lang="en-SG" dirty="0"/>
              <a:t>Width: 4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847D55-422C-493E-B968-E3D9DBC3B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Start with the </a:t>
            </a:r>
            <a:r>
              <a:rPr lang="en-SG" b="1" dirty="0">
                <a:solidFill>
                  <a:schemeClr val="accent1"/>
                </a:solidFill>
              </a:rPr>
              <a:t>obvious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9C40B7-CA60-4584-ACC1-FE626646CC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RIGHT 10</a:t>
            </a:r>
          </a:p>
          <a:p>
            <a:r>
              <a:rPr lang="en-SG" dirty="0"/>
              <a:t>Insert a book from the right.</a:t>
            </a:r>
          </a:p>
          <a:p>
            <a:pPr lvl="1"/>
            <a:r>
              <a:rPr lang="en-SG" dirty="0"/>
              <a:t>ID = 2</a:t>
            </a:r>
          </a:p>
          <a:p>
            <a:pPr lvl="1"/>
            <a:r>
              <a:rPr lang="en-SG" dirty="0"/>
              <a:t>Width = 10</a:t>
            </a:r>
          </a:p>
          <a:p>
            <a:r>
              <a:rPr lang="en-SG" dirty="0"/>
              <a:t>Distance = 7 + 4 + 10 = 21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2A96DB9-D210-4E2C-AEF6-1AAF0FCE2AAF}"/>
              </a:ext>
            </a:extLst>
          </p:cNvPr>
          <p:cNvCxnSpPr/>
          <p:nvPr/>
        </p:nvCxnSpPr>
        <p:spPr>
          <a:xfrm>
            <a:off x="0" y="4828032"/>
            <a:ext cx="121920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4EED733-956A-4274-93E9-2DEA1C51DCBB}"/>
              </a:ext>
            </a:extLst>
          </p:cNvPr>
          <p:cNvCxnSpPr/>
          <p:nvPr/>
        </p:nvCxnSpPr>
        <p:spPr>
          <a:xfrm>
            <a:off x="0" y="6053328"/>
            <a:ext cx="121920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2B2D314D-26FD-4CD1-AF87-261186F9225E}"/>
              </a:ext>
            </a:extLst>
          </p:cNvPr>
          <p:cNvGrpSpPr/>
          <p:nvPr/>
        </p:nvGrpSpPr>
        <p:grpSpPr>
          <a:xfrm>
            <a:off x="3867912" y="6124694"/>
            <a:ext cx="4325112" cy="369332"/>
            <a:chOff x="3867912" y="6124694"/>
            <a:chExt cx="4325112" cy="369332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B4B2B5A3-194C-41AC-8ED2-B788AB4F5A14}"/>
                </a:ext>
              </a:extLst>
            </p:cNvPr>
            <p:cNvCxnSpPr>
              <a:cxnSpLocks/>
            </p:cNvCxnSpPr>
            <p:nvPr/>
          </p:nvCxnSpPr>
          <p:spPr>
            <a:xfrm>
              <a:off x="3867912" y="6309360"/>
              <a:ext cx="4325112" cy="0"/>
            </a:xfrm>
            <a:prstGeom prst="line">
              <a:avLst/>
            </a:prstGeom>
            <a:ln w="3810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E85E89C-0206-4D37-A442-0EB9629C2E72}"/>
                </a:ext>
              </a:extLst>
            </p:cNvPr>
            <p:cNvSpPr txBox="1"/>
            <p:nvPr/>
          </p:nvSpPr>
          <p:spPr>
            <a:xfrm>
              <a:off x="5373076" y="6124694"/>
              <a:ext cx="1314784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SG" dirty="0"/>
                <a:t>Distance: 21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66829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931DF01-56C6-4861-A7B0-F705AFEA1199}"/>
              </a:ext>
            </a:extLst>
          </p:cNvPr>
          <p:cNvSpPr/>
          <p:nvPr/>
        </p:nvSpPr>
        <p:spPr>
          <a:xfrm>
            <a:off x="6345936" y="4828032"/>
            <a:ext cx="1847088" cy="122528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ID: 2</a:t>
            </a:r>
          </a:p>
          <a:p>
            <a:pPr algn="ctr"/>
            <a:r>
              <a:rPr lang="en-SG" dirty="0"/>
              <a:t>Width: 10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2ECEFF-2F81-487A-8449-0DE2E1E6FCA5}"/>
              </a:ext>
            </a:extLst>
          </p:cNvPr>
          <p:cNvSpPr/>
          <p:nvPr/>
        </p:nvSpPr>
        <p:spPr>
          <a:xfrm>
            <a:off x="3867912" y="4828032"/>
            <a:ext cx="1481328" cy="122528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ID: 1</a:t>
            </a:r>
          </a:p>
          <a:p>
            <a:pPr algn="ctr"/>
            <a:r>
              <a:rPr lang="en-SG" dirty="0"/>
              <a:t>Width: 7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D4D6584-4587-4E72-8650-6B4C6100EBD2}"/>
              </a:ext>
            </a:extLst>
          </p:cNvPr>
          <p:cNvSpPr/>
          <p:nvPr/>
        </p:nvSpPr>
        <p:spPr>
          <a:xfrm>
            <a:off x="5349240" y="4828032"/>
            <a:ext cx="996696" cy="12252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ID: 0</a:t>
            </a:r>
          </a:p>
          <a:p>
            <a:pPr algn="ctr"/>
            <a:r>
              <a:rPr lang="en-SG" dirty="0"/>
              <a:t>Width: 4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847D55-422C-493E-B968-E3D9DBC3B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Start with the </a:t>
            </a:r>
            <a:r>
              <a:rPr lang="en-SG" b="1" dirty="0">
                <a:solidFill>
                  <a:schemeClr val="accent1"/>
                </a:solidFill>
              </a:rPr>
              <a:t>obvious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9C40B7-CA60-4584-ACC1-FE626646CC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REMOVE 0</a:t>
            </a:r>
          </a:p>
          <a:p>
            <a:r>
              <a:rPr lang="en-SG" dirty="0"/>
              <a:t>Remove the book with ID = 0</a:t>
            </a:r>
          </a:p>
          <a:p>
            <a:r>
              <a:rPr lang="en-SG" dirty="0"/>
              <a:t>Distance = 7 + 10 = 17...?</a:t>
            </a:r>
          </a:p>
          <a:p>
            <a:r>
              <a:rPr lang="en-SG" dirty="0"/>
              <a:t>And we've reached the first obstacle.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2A96DB9-D210-4E2C-AEF6-1AAF0FCE2AAF}"/>
              </a:ext>
            </a:extLst>
          </p:cNvPr>
          <p:cNvCxnSpPr/>
          <p:nvPr/>
        </p:nvCxnSpPr>
        <p:spPr>
          <a:xfrm>
            <a:off x="0" y="4828032"/>
            <a:ext cx="121920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4EED733-956A-4274-93E9-2DEA1C51DCBB}"/>
              </a:ext>
            </a:extLst>
          </p:cNvPr>
          <p:cNvCxnSpPr/>
          <p:nvPr/>
        </p:nvCxnSpPr>
        <p:spPr>
          <a:xfrm>
            <a:off x="0" y="6053328"/>
            <a:ext cx="121920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2B2D314D-26FD-4CD1-AF87-261186F9225E}"/>
              </a:ext>
            </a:extLst>
          </p:cNvPr>
          <p:cNvGrpSpPr/>
          <p:nvPr/>
        </p:nvGrpSpPr>
        <p:grpSpPr>
          <a:xfrm>
            <a:off x="3867912" y="6124694"/>
            <a:ext cx="4325112" cy="369332"/>
            <a:chOff x="3867912" y="6124694"/>
            <a:chExt cx="4325112" cy="369332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B4B2B5A3-194C-41AC-8ED2-B788AB4F5A14}"/>
                </a:ext>
              </a:extLst>
            </p:cNvPr>
            <p:cNvCxnSpPr>
              <a:cxnSpLocks/>
            </p:cNvCxnSpPr>
            <p:nvPr/>
          </p:nvCxnSpPr>
          <p:spPr>
            <a:xfrm>
              <a:off x="3867912" y="6309360"/>
              <a:ext cx="4325112" cy="0"/>
            </a:xfrm>
            <a:prstGeom prst="line">
              <a:avLst/>
            </a:prstGeom>
            <a:ln w="3810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E85E89C-0206-4D37-A442-0EB9629C2E72}"/>
                </a:ext>
              </a:extLst>
            </p:cNvPr>
            <p:cNvSpPr txBox="1"/>
            <p:nvPr/>
          </p:nvSpPr>
          <p:spPr>
            <a:xfrm>
              <a:off x="5252050" y="6124694"/>
              <a:ext cx="1556837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SG" dirty="0"/>
                <a:t>Distance: 17...?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64832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26055-4D33-4070-B7DB-2DC43B48B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The bookshelf has </a:t>
            </a:r>
            <a:r>
              <a:rPr lang="en-SG" b="1" dirty="0">
                <a:solidFill>
                  <a:schemeClr val="accent1"/>
                </a:solidFill>
              </a:rPr>
              <a:t>gaps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8CC9B1-6097-45EC-91A3-FA243AB1AC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If a book is removed from the middle of the shelf, it leaves behind a gap.</a:t>
            </a:r>
          </a:p>
          <a:p>
            <a:r>
              <a:rPr lang="en-SG" dirty="0"/>
              <a:t>That gap has to be accounted for.</a:t>
            </a:r>
          </a:p>
        </p:txBody>
      </p:sp>
    </p:spTree>
    <p:extLst>
      <p:ext uri="{BB962C8B-B14F-4D97-AF65-F5344CB8AC3E}">
        <p14:creationId xmlns:p14="http://schemas.microsoft.com/office/powerpoint/2010/main" val="4083540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A42B4-6F8F-42A6-A877-BF7C546C2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b="1" dirty="0">
                <a:solidFill>
                  <a:schemeClr val="accent1"/>
                </a:solidFill>
              </a:rPr>
              <a:t>Random access </a:t>
            </a:r>
            <a:r>
              <a:rPr lang="en-SG" dirty="0"/>
              <a:t>from a Linked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69164-2038-45EA-97CD-4853ED4AC8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286001"/>
            <a:ext cx="5877003" cy="2760452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SG" sz="2000" dirty="0">
                <a:latin typeface="Consolas" panose="020B0609020204030204" pitchFamily="49" charset="0"/>
              </a:rPr>
              <a:t>LinkedList&lt;Integer&gt; </a:t>
            </a:r>
            <a:r>
              <a:rPr lang="en-SG" sz="2000" dirty="0" err="1">
                <a:latin typeface="Consolas" panose="020B0609020204030204" pitchFamily="49" charset="0"/>
              </a:rPr>
              <a:t>myList</a:t>
            </a:r>
            <a:endParaRPr lang="en-SG" sz="20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SG" sz="2000" dirty="0">
                <a:latin typeface="Consolas" panose="020B0609020204030204" pitchFamily="49" charset="0"/>
              </a:rPr>
              <a:t>= </a:t>
            </a:r>
            <a:r>
              <a:rPr lang="en-SG" sz="2000" b="1" dirty="0">
                <a:solidFill>
                  <a:schemeClr val="accent2"/>
                </a:solidFill>
                <a:latin typeface="Consolas" panose="020B0609020204030204" pitchFamily="49" charset="0"/>
              </a:rPr>
              <a:t>new</a:t>
            </a:r>
            <a:r>
              <a:rPr lang="en-SG" sz="2000" dirty="0">
                <a:latin typeface="Consolas" panose="020B0609020204030204" pitchFamily="49" charset="0"/>
              </a:rPr>
              <a:t> LinkedList&lt;Integer&gt;();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SG" sz="20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SG" sz="2000" i="1" dirty="0">
                <a:solidFill>
                  <a:schemeClr val="accent4"/>
                </a:solidFill>
                <a:latin typeface="Consolas" panose="020B0609020204030204" pitchFamily="49" charset="0"/>
              </a:rPr>
              <a:t>// Assume </a:t>
            </a:r>
            <a:r>
              <a:rPr lang="en-SG" sz="2000" i="1" dirty="0" err="1">
                <a:solidFill>
                  <a:schemeClr val="accent4"/>
                </a:solidFill>
                <a:latin typeface="Consolas" panose="020B0609020204030204" pitchFamily="49" charset="0"/>
              </a:rPr>
              <a:t>myList</a:t>
            </a:r>
            <a:r>
              <a:rPr lang="en-SG" sz="2000" i="1" dirty="0">
                <a:solidFill>
                  <a:schemeClr val="accent4"/>
                </a:solidFill>
                <a:latin typeface="Consolas" panose="020B0609020204030204" pitchFamily="49" charset="0"/>
              </a:rPr>
              <a:t> contains N elements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SG" sz="20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SG" sz="2000" b="1" dirty="0">
                <a:solidFill>
                  <a:schemeClr val="accent2"/>
                </a:solidFill>
                <a:latin typeface="Consolas" panose="020B0609020204030204" pitchFamily="49" charset="0"/>
              </a:rPr>
              <a:t>for</a:t>
            </a:r>
            <a:r>
              <a:rPr lang="en-SG" sz="2000" dirty="0">
                <a:latin typeface="Consolas" panose="020B0609020204030204" pitchFamily="49" charset="0"/>
              </a:rPr>
              <a:t> (</a:t>
            </a:r>
            <a:r>
              <a:rPr lang="en-SG" sz="2000" b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int</a:t>
            </a:r>
            <a:r>
              <a:rPr lang="en-SG" sz="2000" dirty="0">
                <a:latin typeface="Consolas" panose="020B0609020204030204" pitchFamily="49" charset="0"/>
              </a:rPr>
              <a:t> </a:t>
            </a:r>
            <a:r>
              <a:rPr lang="en-SG" sz="2000" dirty="0" err="1">
                <a:latin typeface="Consolas" panose="020B0609020204030204" pitchFamily="49" charset="0"/>
              </a:rPr>
              <a:t>i</a:t>
            </a:r>
            <a:r>
              <a:rPr lang="en-SG" sz="2000" dirty="0">
                <a:latin typeface="Consolas" panose="020B0609020204030204" pitchFamily="49" charset="0"/>
              </a:rPr>
              <a:t> = 0; </a:t>
            </a:r>
            <a:r>
              <a:rPr lang="en-SG" sz="2000" dirty="0" err="1">
                <a:latin typeface="Consolas" panose="020B0609020204030204" pitchFamily="49" charset="0"/>
              </a:rPr>
              <a:t>i</a:t>
            </a:r>
            <a:r>
              <a:rPr lang="en-SG" sz="2000" dirty="0">
                <a:latin typeface="Consolas" panose="020B0609020204030204" pitchFamily="49" charset="0"/>
              </a:rPr>
              <a:t> &lt; </a:t>
            </a:r>
            <a:r>
              <a:rPr lang="en-SG" sz="2000" dirty="0" err="1">
                <a:latin typeface="Consolas" panose="020B0609020204030204" pitchFamily="49" charset="0"/>
              </a:rPr>
              <a:t>myList.size</a:t>
            </a:r>
            <a:r>
              <a:rPr lang="en-SG" sz="2000" dirty="0">
                <a:latin typeface="Consolas" panose="020B0609020204030204" pitchFamily="49" charset="0"/>
              </a:rPr>
              <a:t>(); ++</a:t>
            </a:r>
            <a:r>
              <a:rPr lang="en-SG" sz="2000" dirty="0" err="1">
                <a:latin typeface="Consolas" panose="020B0609020204030204" pitchFamily="49" charset="0"/>
              </a:rPr>
              <a:t>i</a:t>
            </a:r>
            <a:r>
              <a:rPr lang="en-SG" sz="2000" dirty="0">
                <a:latin typeface="Consolas" panose="020B0609020204030204" pitchFamily="49" charset="0"/>
              </a:rPr>
              <a:t>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SG" sz="2000" dirty="0">
                <a:latin typeface="Consolas" panose="020B0609020204030204" pitchFamily="49" charset="0"/>
              </a:rPr>
              <a:t>    </a:t>
            </a:r>
            <a:r>
              <a:rPr lang="en-SG" sz="2000" dirty="0" err="1">
                <a:latin typeface="Consolas" panose="020B0609020204030204" pitchFamily="49" charset="0"/>
              </a:rPr>
              <a:t>System.</a:t>
            </a:r>
            <a:r>
              <a:rPr lang="en-SG" sz="2000" i="1" dirty="0" err="1">
                <a:latin typeface="Consolas" panose="020B0609020204030204" pitchFamily="49" charset="0"/>
              </a:rPr>
              <a:t>out</a:t>
            </a:r>
            <a:r>
              <a:rPr lang="en-SG" sz="2000" dirty="0" err="1">
                <a:latin typeface="Consolas" panose="020B0609020204030204" pitchFamily="49" charset="0"/>
              </a:rPr>
              <a:t>.println</a:t>
            </a:r>
            <a:r>
              <a:rPr lang="en-SG" sz="2000" dirty="0">
                <a:latin typeface="Consolas" panose="020B0609020204030204" pitchFamily="49" charset="0"/>
              </a:rPr>
              <a:t>(</a:t>
            </a:r>
            <a:r>
              <a:rPr lang="en-SG" sz="2000" dirty="0" err="1">
                <a:latin typeface="Consolas" panose="020B0609020204030204" pitchFamily="49" charset="0"/>
              </a:rPr>
              <a:t>myList.get</a:t>
            </a:r>
            <a:r>
              <a:rPr lang="en-SG" sz="2000" dirty="0">
                <a:latin typeface="Consolas" panose="020B0609020204030204" pitchFamily="49" charset="0"/>
              </a:rPr>
              <a:t>(</a:t>
            </a:r>
            <a:r>
              <a:rPr lang="en-SG" sz="2000" dirty="0" err="1">
                <a:latin typeface="Consolas" panose="020B0609020204030204" pitchFamily="49" charset="0"/>
              </a:rPr>
              <a:t>i</a:t>
            </a:r>
            <a:r>
              <a:rPr lang="en-SG" sz="2000" dirty="0">
                <a:latin typeface="Consolas" panose="020B0609020204030204" pitchFamily="49" charset="0"/>
              </a:rPr>
              <a:t>));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SG" sz="20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28898D-2A50-4588-9D1A-BA370ED42227}"/>
              </a:ext>
            </a:extLst>
          </p:cNvPr>
          <p:cNvSpPr txBox="1"/>
          <p:nvPr/>
        </p:nvSpPr>
        <p:spPr>
          <a:xfrm>
            <a:off x="7268834" y="2298095"/>
            <a:ext cx="4229100" cy="26776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SG" sz="2400" dirty="0"/>
              <a:t>What is the time complexity of the following code?</a:t>
            </a:r>
          </a:p>
          <a:p>
            <a:endParaRPr lang="en-SG" sz="2400" dirty="0"/>
          </a:p>
          <a:p>
            <a:pPr marL="457200" indent="-457200">
              <a:buAutoNum type="alphaUcPeriod"/>
            </a:pPr>
            <a:r>
              <a:rPr lang="en-SG" sz="2400" dirty="0"/>
              <a:t>O(1)</a:t>
            </a:r>
          </a:p>
          <a:p>
            <a:pPr marL="457200" indent="-457200">
              <a:buAutoNum type="alphaUcPeriod"/>
            </a:pPr>
            <a:r>
              <a:rPr lang="en-SG" sz="2400" dirty="0"/>
              <a:t>O(</a:t>
            </a:r>
            <a:r>
              <a:rPr lang="en-SG" sz="2400" i="1" dirty="0"/>
              <a:t>N</a:t>
            </a:r>
            <a:r>
              <a:rPr lang="en-SG" sz="2400" dirty="0"/>
              <a:t>)</a:t>
            </a:r>
          </a:p>
          <a:p>
            <a:pPr marL="457200" indent="-457200">
              <a:buAutoNum type="alphaUcPeriod"/>
            </a:pPr>
            <a:r>
              <a:rPr lang="en-SG" sz="2400" dirty="0"/>
              <a:t>O(</a:t>
            </a:r>
            <a:r>
              <a:rPr lang="en-SG" sz="2400" i="1" dirty="0"/>
              <a:t>N</a:t>
            </a:r>
            <a:r>
              <a:rPr lang="en-SG" sz="2400" dirty="0"/>
              <a:t> log </a:t>
            </a:r>
            <a:r>
              <a:rPr lang="en-SG" sz="2400" i="1" dirty="0"/>
              <a:t>N</a:t>
            </a:r>
            <a:r>
              <a:rPr lang="en-SG" sz="2400" dirty="0"/>
              <a:t>)</a:t>
            </a:r>
          </a:p>
          <a:p>
            <a:pPr marL="457200" indent="-457200">
              <a:buAutoNum type="alphaUcPeriod"/>
            </a:pPr>
            <a:r>
              <a:rPr lang="en-SG" sz="2400" b="1" dirty="0">
                <a:solidFill>
                  <a:srgbClr val="FF0000"/>
                </a:solidFill>
              </a:rPr>
              <a:t>O(</a:t>
            </a:r>
            <a:r>
              <a:rPr lang="en-SG" sz="2400" b="1" i="1" dirty="0">
                <a:solidFill>
                  <a:srgbClr val="FF0000"/>
                </a:solidFill>
              </a:rPr>
              <a:t>N</a:t>
            </a:r>
            <a:r>
              <a:rPr lang="en-SG" sz="2400" b="1" baseline="30000" dirty="0">
                <a:solidFill>
                  <a:srgbClr val="FF0000"/>
                </a:solidFill>
              </a:rPr>
              <a:t>2</a:t>
            </a:r>
            <a:r>
              <a:rPr lang="en-SG" sz="2400" b="1" dirty="0">
                <a:solidFill>
                  <a:srgbClr val="FF0000"/>
                </a:solidFill>
              </a:rPr>
              <a:t>)</a:t>
            </a:r>
            <a:endParaRPr lang="en-SG" sz="2400" b="1" baseline="30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4877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26055-4D33-4070-B7DB-2DC43B48B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Observation #1</a:t>
            </a:r>
            <a:endParaRPr lang="en-SG" b="1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8CC9B1-6097-45EC-91A3-FA243AB1AC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SG" dirty="0"/>
              <a:t>When a book is removed from the middle of the shelf, the distance does not change.</a:t>
            </a:r>
          </a:p>
          <a:p>
            <a:pPr algn="just"/>
            <a:r>
              <a:rPr lang="en-SG" dirty="0"/>
              <a:t>Maybe we can take advantage of that fact.</a:t>
            </a:r>
          </a:p>
        </p:txBody>
      </p:sp>
    </p:spTree>
    <p:extLst>
      <p:ext uri="{BB962C8B-B14F-4D97-AF65-F5344CB8AC3E}">
        <p14:creationId xmlns:p14="http://schemas.microsoft.com/office/powerpoint/2010/main" val="3122581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26055-4D33-4070-B7DB-2DC43B48B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Algorithm #2</a:t>
            </a:r>
            <a:endParaRPr lang="en-SG" b="1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8CC9B1-6097-45EC-91A3-FA243AB1AC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SG" dirty="0"/>
              <a:t>When removing a book from the middle, do not recalculate distance.</a:t>
            </a:r>
          </a:p>
          <a:p>
            <a:pPr lvl="1" algn="just"/>
            <a:r>
              <a:rPr lang="en-SG" dirty="0"/>
              <a:t>Recalculate only when removing the book from either end.</a:t>
            </a:r>
          </a:p>
          <a:p>
            <a:pPr algn="just"/>
            <a:r>
              <a:rPr lang="en-SG" dirty="0"/>
              <a:t>When inserting a book, simply update the distance instead of recalculating.</a:t>
            </a:r>
          </a:p>
        </p:txBody>
      </p:sp>
    </p:spTree>
    <p:extLst>
      <p:ext uri="{BB962C8B-B14F-4D97-AF65-F5344CB8AC3E}">
        <p14:creationId xmlns:p14="http://schemas.microsoft.com/office/powerpoint/2010/main" val="4171714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931DF01-56C6-4861-A7B0-F705AFEA1199}"/>
              </a:ext>
            </a:extLst>
          </p:cNvPr>
          <p:cNvSpPr/>
          <p:nvPr/>
        </p:nvSpPr>
        <p:spPr>
          <a:xfrm>
            <a:off x="6345936" y="4828032"/>
            <a:ext cx="1847088" cy="122528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ID: 2</a:t>
            </a:r>
          </a:p>
          <a:p>
            <a:pPr algn="ctr"/>
            <a:r>
              <a:rPr lang="en-SG" dirty="0"/>
              <a:t>Width: 10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2ECEFF-2F81-487A-8449-0DE2E1E6FCA5}"/>
              </a:ext>
            </a:extLst>
          </p:cNvPr>
          <p:cNvSpPr/>
          <p:nvPr/>
        </p:nvSpPr>
        <p:spPr>
          <a:xfrm>
            <a:off x="3867912" y="4828032"/>
            <a:ext cx="1481328" cy="122528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ID: 1</a:t>
            </a:r>
          </a:p>
          <a:p>
            <a:pPr algn="ctr"/>
            <a:r>
              <a:rPr lang="en-SG" dirty="0"/>
              <a:t>Width: 7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D4D6584-4587-4E72-8650-6B4C6100EBD2}"/>
              </a:ext>
            </a:extLst>
          </p:cNvPr>
          <p:cNvSpPr/>
          <p:nvPr/>
        </p:nvSpPr>
        <p:spPr>
          <a:xfrm>
            <a:off x="5349240" y="4828032"/>
            <a:ext cx="996696" cy="12252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ID: 0</a:t>
            </a:r>
          </a:p>
          <a:p>
            <a:pPr algn="ctr"/>
            <a:r>
              <a:rPr lang="en-SG" dirty="0"/>
              <a:t>Width: 4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847D55-422C-493E-B968-E3D9DBC3B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Algorithm #2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9C40B7-CA60-4584-ACC1-FE626646CC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REMOVE 0</a:t>
            </a:r>
          </a:p>
          <a:p>
            <a:r>
              <a:rPr lang="en-SG" dirty="0"/>
              <a:t>Remove the book with ID = 0</a:t>
            </a:r>
          </a:p>
          <a:p>
            <a:r>
              <a:rPr lang="en-SG" dirty="0"/>
              <a:t>Do not recalculate distance.</a:t>
            </a:r>
          </a:p>
          <a:p>
            <a:r>
              <a:rPr lang="en-SG" dirty="0"/>
              <a:t>Distance = 21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2A96DB9-D210-4E2C-AEF6-1AAF0FCE2AAF}"/>
              </a:ext>
            </a:extLst>
          </p:cNvPr>
          <p:cNvCxnSpPr/>
          <p:nvPr/>
        </p:nvCxnSpPr>
        <p:spPr>
          <a:xfrm>
            <a:off x="0" y="4828032"/>
            <a:ext cx="121920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4EED733-956A-4274-93E9-2DEA1C51DCBB}"/>
              </a:ext>
            </a:extLst>
          </p:cNvPr>
          <p:cNvCxnSpPr/>
          <p:nvPr/>
        </p:nvCxnSpPr>
        <p:spPr>
          <a:xfrm>
            <a:off x="0" y="6053328"/>
            <a:ext cx="121920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2B2D314D-26FD-4CD1-AF87-261186F9225E}"/>
              </a:ext>
            </a:extLst>
          </p:cNvPr>
          <p:cNvGrpSpPr/>
          <p:nvPr/>
        </p:nvGrpSpPr>
        <p:grpSpPr>
          <a:xfrm>
            <a:off x="3867912" y="6124694"/>
            <a:ext cx="4325112" cy="369332"/>
            <a:chOff x="3867912" y="6124694"/>
            <a:chExt cx="4325112" cy="369332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B4B2B5A3-194C-41AC-8ED2-B788AB4F5A14}"/>
                </a:ext>
              </a:extLst>
            </p:cNvPr>
            <p:cNvCxnSpPr>
              <a:cxnSpLocks/>
            </p:cNvCxnSpPr>
            <p:nvPr/>
          </p:nvCxnSpPr>
          <p:spPr>
            <a:xfrm>
              <a:off x="3867912" y="6309360"/>
              <a:ext cx="4325112" cy="0"/>
            </a:xfrm>
            <a:prstGeom prst="line">
              <a:avLst/>
            </a:prstGeom>
            <a:ln w="3810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E85E89C-0206-4D37-A442-0EB9629C2E72}"/>
                </a:ext>
              </a:extLst>
            </p:cNvPr>
            <p:cNvSpPr txBox="1"/>
            <p:nvPr/>
          </p:nvSpPr>
          <p:spPr>
            <a:xfrm>
              <a:off x="5373076" y="6124694"/>
              <a:ext cx="1314784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SG" dirty="0"/>
                <a:t>Distance: 21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21574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66AF73F-F125-417D-8AF4-C8267B21F357}"/>
              </a:ext>
            </a:extLst>
          </p:cNvPr>
          <p:cNvSpPr/>
          <p:nvPr/>
        </p:nvSpPr>
        <p:spPr>
          <a:xfrm>
            <a:off x="8193024" y="4828032"/>
            <a:ext cx="996696" cy="122528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ID: 3</a:t>
            </a:r>
          </a:p>
          <a:p>
            <a:pPr algn="ctr"/>
            <a:r>
              <a:rPr lang="en-SG" dirty="0"/>
              <a:t>Width: 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931DF01-56C6-4861-A7B0-F705AFEA1199}"/>
              </a:ext>
            </a:extLst>
          </p:cNvPr>
          <p:cNvSpPr/>
          <p:nvPr/>
        </p:nvSpPr>
        <p:spPr>
          <a:xfrm>
            <a:off x="6345936" y="4828032"/>
            <a:ext cx="1847088" cy="122528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ID: 2</a:t>
            </a:r>
          </a:p>
          <a:p>
            <a:pPr algn="ctr"/>
            <a:r>
              <a:rPr lang="en-SG" dirty="0"/>
              <a:t>Width: 10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2ECEFF-2F81-487A-8449-0DE2E1E6FCA5}"/>
              </a:ext>
            </a:extLst>
          </p:cNvPr>
          <p:cNvSpPr/>
          <p:nvPr/>
        </p:nvSpPr>
        <p:spPr>
          <a:xfrm>
            <a:off x="3867912" y="4828032"/>
            <a:ext cx="1481328" cy="122528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ID: 1</a:t>
            </a:r>
          </a:p>
          <a:p>
            <a:pPr algn="ctr"/>
            <a:r>
              <a:rPr lang="en-SG" dirty="0"/>
              <a:t>Width: 7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847D55-422C-493E-B968-E3D9DBC3B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Algorithm #2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9C40B7-CA60-4584-ACC1-FE626646CC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RIGHT 5</a:t>
            </a:r>
          </a:p>
          <a:p>
            <a:r>
              <a:rPr lang="en-SG" dirty="0"/>
              <a:t>Insert a book from the right.</a:t>
            </a:r>
          </a:p>
          <a:p>
            <a:pPr lvl="1"/>
            <a:r>
              <a:rPr lang="en-SG" dirty="0"/>
              <a:t>ID = 3</a:t>
            </a:r>
          </a:p>
          <a:p>
            <a:pPr lvl="1"/>
            <a:r>
              <a:rPr lang="en-SG" dirty="0"/>
              <a:t>Width = 5</a:t>
            </a:r>
          </a:p>
          <a:p>
            <a:r>
              <a:rPr lang="en-SG" dirty="0"/>
              <a:t>Update distance.</a:t>
            </a:r>
          </a:p>
          <a:p>
            <a:r>
              <a:rPr lang="en-SG" dirty="0"/>
              <a:t>Distance = 21 + 5 = 26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2A96DB9-D210-4E2C-AEF6-1AAF0FCE2AAF}"/>
              </a:ext>
            </a:extLst>
          </p:cNvPr>
          <p:cNvCxnSpPr/>
          <p:nvPr/>
        </p:nvCxnSpPr>
        <p:spPr>
          <a:xfrm>
            <a:off x="0" y="4828032"/>
            <a:ext cx="121920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4EED733-956A-4274-93E9-2DEA1C51DCBB}"/>
              </a:ext>
            </a:extLst>
          </p:cNvPr>
          <p:cNvCxnSpPr/>
          <p:nvPr/>
        </p:nvCxnSpPr>
        <p:spPr>
          <a:xfrm>
            <a:off x="0" y="6053328"/>
            <a:ext cx="121920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2B2D314D-26FD-4CD1-AF87-261186F9225E}"/>
              </a:ext>
            </a:extLst>
          </p:cNvPr>
          <p:cNvGrpSpPr/>
          <p:nvPr/>
        </p:nvGrpSpPr>
        <p:grpSpPr>
          <a:xfrm>
            <a:off x="3867912" y="6124694"/>
            <a:ext cx="4325112" cy="369332"/>
            <a:chOff x="3867912" y="6124694"/>
            <a:chExt cx="4325112" cy="369332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B4B2B5A3-194C-41AC-8ED2-B788AB4F5A14}"/>
                </a:ext>
              </a:extLst>
            </p:cNvPr>
            <p:cNvCxnSpPr>
              <a:cxnSpLocks/>
            </p:cNvCxnSpPr>
            <p:nvPr/>
          </p:nvCxnSpPr>
          <p:spPr>
            <a:xfrm>
              <a:off x="3867912" y="6309360"/>
              <a:ext cx="4325112" cy="0"/>
            </a:xfrm>
            <a:prstGeom prst="line">
              <a:avLst/>
            </a:prstGeom>
            <a:ln w="3810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E85E89C-0206-4D37-A442-0EB9629C2E72}"/>
                </a:ext>
              </a:extLst>
            </p:cNvPr>
            <p:cNvSpPr txBox="1"/>
            <p:nvPr/>
          </p:nvSpPr>
          <p:spPr>
            <a:xfrm>
              <a:off x="5373076" y="6124694"/>
              <a:ext cx="1314784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SG" dirty="0"/>
                <a:t>Distance: 21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38ADC41-381D-4CC5-A642-E915BA1C7BA7}"/>
              </a:ext>
            </a:extLst>
          </p:cNvPr>
          <p:cNvGrpSpPr/>
          <p:nvPr/>
        </p:nvGrpSpPr>
        <p:grpSpPr>
          <a:xfrm>
            <a:off x="3867912" y="6128454"/>
            <a:ext cx="5321808" cy="369332"/>
            <a:chOff x="3867912" y="6124694"/>
            <a:chExt cx="4325112" cy="369332"/>
          </a:xfrm>
          <a:solidFill>
            <a:schemeClr val="bg1"/>
          </a:solidFill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BC50C86-5FFC-4438-AA31-9F3D7A6CAB64}"/>
                </a:ext>
              </a:extLst>
            </p:cNvPr>
            <p:cNvCxnSpPr>
              <a:cxnSpLocks/>
            </p:cNvCxnSpPr>
            <p:nvPr/>
          </p:nvCxnSpPr>
          <p:spPr>
            <a:xfrm>
              <a:off x="3867912" y="6309360"/>
              <a:ext cx="4325112" cy="0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716791D-4058-417D-9D8A-9EF546543132}"/>
                </a:ext>
              </a:extLst>
            </p:cNvPr>
            <p:cNvSpPr txBox="1"/>
            <p:nvPr/>
          </p:nvSpPr>
          <p:spPr>
            <a:xfrm>
              <a:off x="5678712" y="6124694"/>
              <a:ext cx="1068544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SG" dirty="0"/>
                <a:t>Distance: 26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25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3" grpId="0" uiExpand="1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22AA0A24-A03A-4091-AF0C-E670A6581592}"/>
              </a:ext>
            </a:extLst>
          </p:cNvPr>
          <p:cNvSpPr/>
          <p:nvPr/>
        </p:nvSpPr>
        <p:spPr>
          <a:xfrm>
            <a:off x="9189720" y="4828031"/>
            <a:ext cx="1197864" cy="122528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ID: 4</a:t>
            </a:r>
          </a:p>
          <a:p>
            <a:pPr algn="ctr"/>
            <a:r>
              <a:rPr lang="en-SG" dirty="0"/>
              <a:t>Width: 6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66AF73F-F125-417D-8AF4-C8267B21F357}"/>
              </a:ext>
            </a:extLst>
          </p:cNvPr>
          <p:cNvSpPr/>
          <p:nvPr/>
        </p:nvSpPr>
        <p:spPr>
          <a:xfrm>
            <a:off x="8193024" y="4828032"/>
            <a:ext cx="996696" cy="122528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ID: 3</a:t>
            </a:r>
          </a:p>
          <a:p>
            <a:pPr algn="ctr"/>
            <a:r>
              <a:rPr lang="en-SG" dirty="0"/>
              <a:t>Width: 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931DF01-56C6-4861-A7B0-F705AFEA1199}"/>
              </a:ext>
            </a:extLst>
          </p:cNvPr>
          <p:cNvSpPr/>
          <p:nvPr/>
        </p:nvSpPr>
        <p:spPr>
          <a:xfrm>
            <a:off x="6345936" y="4828032"/>
            <a:ext cx="1847088" cy="122528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ID: 2</a:t>
            </a:r>
          </a:p>
          <a:p>
            <a:pPr algn="ctr"/>
            <a:r>
              <a:rPr lang="en-SG" dirty="0"/>
              <a:t>Width: 10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2ECEFF-2F81-487A-8449-0DE2E1E6FCA5}"/>
              </a:ext>
            </a:extLst>
          </p:cNvPr>
          <p:cNvSpPr/>
          <p:nvPr/>
        </p:nvSpPr>
        <p:spPr>
          <a:xfrm>
            <a:off x="3867912" y="4828032"/>
            <a:ext cx="1481328" cy="122528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ID: 1</a:t>
            </a:r>
          </a:p>
          <a:p>
            <a:pPr algn="ctr"/>
            <a:r>
              <a:rPr lang="en-SG" dirty="0"/>
              <a:t>Width: 7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847D55-422C-493E-B968-E3D9DBC3B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Algorithm #2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9C40B7-CA60-4584-ACC1-FE626646CC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RIGHT 6</a:t>
            </a:r>
          </a:p>
          <a:p>
            <a:r>
              <a:rPr lang="en-SG" dirty="0"/>
              <a:t>Insert a book from the right.</a:t>
            </a:r>
          </a:p>
          <a:p>
            <a:pPr lvl="1"/>
            <a:r>
              <a:rPr lang="en-SG" dirty="0"/>
              <a:t>ID = 4</a:t>
            </a:r>
          </a:p>
          <a:p>
            <a:pPr lvl="1"/>
            <a:r>
              <a:rPr lang="en-SG" dirty="0"/>
              <a:t>Width = 6</a:t>
            </a:r>
          </a:p>
          <a:p>
            <a:r>
              <a:rPr lang="en-SG" dirty="0"/>
              <a:t>Update distance.</a:t>
            </a:r>
          </a:p>
          <a:p>
            <a:r>
              <a:rPr lang="en-SG" dirty="0"/>
              <a:t>Distance = 26 + 6 = 32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2A96DB9-D210-4E2C-AEF6-1AAF0FCE2AAF}"/>
              </a:ext>
            </a:extLst>
          </p:cNvPr>
          <p:cNvCxnSpPr/>
          <p:nvPr/>
        </p:nvCxnSpPr>
        <p:spPr>
          <a:xfrm>
            <a:off x="0" y="4828032"/>
            <a:ext cx="121920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4EED733-956A-4274-93E9-2DEA1C51DCBB}"/>
              </a:ext>
            </a:extLst>
          </p:cNvPr>
          <p:cNvCxnSpPr/>
          <p:nvPr/>
        </p:nvCxnSpPr>
        <p:spPr>
          <a:xfrm>
            <a:off x="0" y="6053328"/>
            <a:ext cx="121920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2B2D314D-26FD-4CD1-AF87-261186F9225E}"/>
              </a:ext>
            </a:extLst>
          </p:cNvPr>
          <p:cNvGrpSpPr/>
          <p:nvPr/>
        </p:nvGrpSpPr>
        <p:grpSpPr>
          <a:xfrm>
            <a:off x="3867912" y="6124694"/>
            <a:ext cx="5321808" cy="369332"/>
            <a:chOff x="3867912" y="6124694"/>
            <a:chExt cx="4325112" cy="369332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B4B2B5A3-194C-41AC-8ED2-B788AB4F5A14}"/>
                </a:ext>
              </a:extLst>
            </p:cNvPr>
            <p:cNvCxnSpPr>
              <a:cxnSpLocks/>
            </p:cNvCxnSpPr>
            <p:nvPr/>
          </p:nvCxnSpPr>
          <p:spPr>
            <a:xfrm>
              <a:off x="3867912" y="6309360"/>
              <a:ext cx="4325112" cy="0"/>
            </a:xfrm>
            <a:prstGeom prst="line">
              <a:avLst/>
            </a:prstGeom>
            <a:ln w="3810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E85E89C-0206-4D37-A442-0EB9629C2E72}"/>
                </a:ext>
              </a:extLst>
            </p:cNvPr>
            <p:cNvSpPr txBox="1"/>
            <p:nvPr/>
          </p:nvSpPr>
          <p:spPr>
            <a:xfrm>
              <a:off x="5678712" y="6124694"/>
              <a:ext cx="1068544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SG" dirty="0"/>
                <a:t>Distance: 26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38ADC41-381D-4CC5-A642-E915BA1C7BA7}"/>
              </a:ext>
            </a:extLst>
          </p:cNvPr>
          <p:cNvGrpSpPr/>
          <p:nvPr/>
        </p:nvGrpSpPr>
        <p:grpSpPr>
          <a:xfrm>
            <a:off x="3867912" y="6124680"/>
            <a:ext cx="6519672" cy="369332"/>
            <a:chOff x="3867912" y="6124694"/>
            <a:chExt cx="4325112" cy="369332"/>
          </a:xfrm>
          <a:solidFill>
            <a:schemeClr val="bg1"/>
          </a:solidFill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BC50C86-5FFC-4438-AA31-9F3D7A6CAB64}"/>
                </a:ext>
              </a:extLst>
            </p:cNvPr>
            <p:cNvCxnSpPr>
              <a:cxnSpLocks/>
            </p:cNvCxnSpPr>
            <p:nvPr/>
          </p:nvCxnSpPr>
          <p:spPr>
            <a:xfrm>
              <a:off x="3867912" y="6309360"/>
              <a:ext cx="4325112" cy="0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716791D-4058-417D-9D8A-9EF546543132}"/>
                </a:ext>
              </a:extLst>
            </p:cNvPr>
            <p:cNvSpPr txBox="1"/>
            <p:nvPr/>
          </p:nvSpPr>
          <p:spPr>
            <a:xfrm>
              <a:off x="5678712" y="6124694"/>
              <a:ext cx="872220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SG" dirty="0"/>
                <a:t>Distance: 32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69304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22AA0A24-A03A-4091-AF0C-E670A6581592}"/>
              </a:ext>
            </a:extLst>
          </p:cNvPr>
          <p:cNvSpPr/>
          <p:nvPr/>
        </p:nvSpPr>
        <p:spPr>
          <a:xfrm>
            <a:off x="9189720" y="4828031"/>
            <a:ext cx="1197864" cy="122528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ID: 4</a:t>
            </a:r>
          </a:p>
          <a:p>
            <a:pPr algn="ctr"/>
            <a:r>
              <a:rPr lang="en-SG" dirty="0"/>
              <a:t>Width: 6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66AF73F-F125-417D-8AF4-C8267B21F357}"/>
              </a:ext>
            </a:extLst>
          </p:cNvPr>
          <p:cNvSpPr/>
          <p:nvPr/>
        </p:nvSpPr>
        <p:spPr>
          <a:xfrm>
            <a:off x="8193024" y="4828032"/>
            <a:ext cx="996696" cy="122528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ID: 3</a:t>
            </a:r>
          </a:p>
          <a:p>
            <a:pPr algn="ctr"/>
            <a:r>
              <a:rPr lang="en-SG" dirty="0"/>
              <a:t>Width: 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931DF01-56C6-4861-A7B0-F705AFEA1199}"/>
              </a:ext>
            </a:extLst>
          </p:cNvPr>
          <p:cNvSpPr/>
          <p:nvPr/>
        </p:nvSpPr>
        <p:spPr>
          <a:xfrm>
            <a:off x="6345936" y="4828032"/>
            <a:ext cx="1847088" cy="122528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ID: 2</a:t>
            </a:r>
          </a:p>
          <a:p>
            <a:pPr algn="ctr"/>
            <a:r>
              <a:rPr lang="en-SG" dirty="0"/>
              <a:t>Width: 10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2ECEFF-2F81-487A-8449-0DE2E1E6FCA5}"/>
              </a:ext>
            </a:extLst>
          </p:cNvPr>
          <p:cNvSpPr/>
          <p:nvPr/>
        </p:nvSpPr>
        <p:spPr>
          <a:xfrm>
            <a:off x="3867912" y="4828032"/>
            <a:ext cx="1481328" cy="122528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ID: 1</a:t>
            </a:r>
          </a:p>
          <a:p>
            <a:pPr algn="ctr"/>
            <a:r>
              <a:rPr lang="en-SG" dirty="0"/>
              <a:t>Width: 7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847D55-422C-493E-B968-E3D9DBC3B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Algorithm #2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9C40B7-CA60-4584-ACC1-FE626646CC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REMOVE 3</a:t>
            </a:r>
          </a:p>
          <a:p>
            <a:r>
              <a:rPr lang="en-SG" dirty="0"/>
              <a:t>Remove the book with ID = 3</a:t>
            </a:r>
          </a:p>
          <a:p>
            <a:r>
              <a:rPr lang="en-SG" dirty="0"/>
              <a:t>Do not recalculate distance.</a:t>
            </a:r>
          </a:p>
          <a:p>
            <a:r>
              <a:rPr lang="en-SG" dirty="0"/>
              <a:t>Distance = 32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2A96DB9-D210-4E2C-AEF6-1AAF0FCE2AAF}"/>
              </a:ext>
            </a:extLst>
          </p:cNvPr>
          <p:cNvCxnSpPr/>
          <p:nvPr/>
        </p:nvCxnSpPr>
        <p:spPr>
          <a:xfrm>
            <a:off x="0" y="4828032"/>
            <a:ext cx="121920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4EED733-956A-4274-93E9-2DEA1C51DCBB}"/>
              </a:ext>
            </a:extLst>
          </p:cNvPr>
          <p:cNvCxnSpPr/>
          <p:nvPr/>
        </p:nvCxnSpPr>
        <p:spPr>
          <a:xfrm>
            <a:off x="0" y="6053328"/>
            <a:ext cx="121920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38ADC41-381D-4CC5-A642-E915BA1C7BA7}"/>
              </a:ext>
            </a:extLst>
          </p:cNvPr>
          <p:cNvGrpSpPr/>
          <p:nvPr/>
        </p:nvGrpSpPr>
        <p:grpSpPr>
          <a:xfrm>
            <a:off x="3867912" y="6124680"/>
            <a:ext cx="6519672" cy="369332"/>
            <a:chOff x="3867912" y="6124694"/>
            <a:chExt cx="4325112" cy="369332"/>
          </a:xfrm>
          <a:solidFill>
            <a:schemeClr val="bg1"/>
          </a:solidFill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BC50C86-5FFC-4438-AA31-9F3D7A6CAB64}"/>
                </a:ext>
              </a:extLst>
            </p:cNvPr>
            <p:cNvCxnSpPr>
              <a:cxnSpLocks/>
            </p:cNvCxnSpPr>
            <p:nvPr/>
          </p:nvCxnSpPr>
          <p:spPr>
            <a:xfrm>
              <a:off x="3867912" y="6309360"/>
              <a:ext cx="4325112" cy="0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716791D-4058-417D-9D8A-9EF546543132}"/>
                </a:ext>
              </a:extLst>
            </p:cNvPr>
            <p:cNvSpPr txBox="1"/>
            <p:nvPr/>
          </p:nvSpPr>
          <p:spPr>
            <a:xfrm>
              <a:off x="5678712" y="6124694"/>
              <a:ext cx="872220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SG" dirty="0"/>
                <a:t>Distance: 32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79234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22AA0A24-A03A-4091-AF0C-E670A6581592}"/>
              </a:ext>
            </a:extLst>
          </p:cNvPr>
          <p:cNvSpPr/>
          <p:nvPr/>
        </p:nvSpPr>
        <p:spPr>
          <a:xfrm>
            <a:off x="9189720" y="4828031"/>
            <a:ext cx="1197864" cy="122528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ID: 4</a:t>
            </a:r>
          </a:p>
          <a:p>
            <a:pPr algn="ctr"/>
            <a:r>
              <a:rPr lang="en-SG" dirty="0"/>
              <a:t>Width: 6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931DF01-56C6-4861-A7B0-F705AFEA1199}"/>
              </a:ext>
            </a:extLst>
          </p:cNvPr>
          <p:cNvSpPr/>
          <p:nvPr/>
        </p:nvSpPr>
        <p:spPr>
          <a:xfrm>
            <a:off x="6345936" y="4828032"/>
            <a:ext cx="1847088" cy="122528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ID: 2</a:t>
            </a:r>
          </a:p>
          <a:p>
            <a:pPr algn="ctr"/>
            <a:r>
              <a:rPr lang="en-SG" dirty="0"/>
              <a:t>Width: 10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2ECEFF-2F81-487A-8449-0DE2E1E6FCA5}"/>
              </a:ext>
            </a:extLst>
          </p:cNvPr>
          <p:cNvSpPr/>
          <p:nvPr/>
        </p:nvSpPr>
        <p:spPr>
          <a:xfrm>
            <a:off x="3867912" y="4828032"/>
            <a:ext cx="1481328" cy="122528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ID: 1</a:t>
            </a:r>
          </a:p>
          <a:p>
            <a:pPr algn="ctr"/>
            <a:r>
              <a:rPr lang="en-SG" dirty="0"/>
              <a:t>Width: 7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847D55-422C-493E-B968-E3D9DBC3B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Algorithm #2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9C40B7-CA60-4584-ACC1-FE626646CC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REMOVE 4</a:t>
            </a:r>
          </a:p>
          <a:p>
            <a:r>
              <a:rPr lang="en-SG" dirty="0"/>
              <a:t>Remove the book with ID = 4</a:t>
            </a:r>
          </a:p>
          <a:p>
            <a:r>
              <a:rPr lang="en-SG" dirty="0"/>
              <a:t>Recalculate distance.</a:t>
            </a:r>
          </a:p>
          <a:p>
            <a:r>
              <a:rPr lang="en-SG" dirty="0"/>
              <a:t>Distance = 7 + 10 = 17...?</a:t>
            </a:r>
          </a:p>
          <a:p>
            <a:r>
              <a:rPr lang="en-SG" dirty="0"/>
              <a:t>And we've reached the second obstacle.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2A96DB9-D210-4E2C-AEF6-1AAF0FCE2AAF}"/>
              </a:ext>
            </a:extLst>
          </p:cNvPr>
          <p:cNvCxnSpPr/>
          <p:nvPr/>
        </p:nvCxnSpPr>
        <p:spPr>
          <a:xfrm>
            <a:off x="0" y="4828032"/>
            <a:ext cx="121920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4EED733-956A-4274-93E9-2DEA1C51DCBB}"/>
              </a:ext>
            </a:extLst>
          </p:cNvPr>
          <p:cNvCxnSpPr/>
          <p:nvPr/>
        </p:nvCxnSpPr>
        <p:spPr>
          <a:xfrm>
            <a:off x="0" y="6053328"/>
            <a:ext cx="121920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877F56A-D438-42FF-BBD0-D515DF8C852E}"/>
              </a:ext>
            </a:extLst>
          </p:cNvPr>
          <p:cNvGrpSpPr/>
          <p:nvPr/>
        </p:nvGrpSpPr>
        <p:grpSpPr>
          <a:xfrm>
            <a:off x="3867912" y="6124694"/>
            <a:ext cx="6519672" cy="369332"/>
            <a:chOff x="3867912" y="6124694"/>
            <a:chExt cx="4325112" cy="369332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9315AA7C-06B7-439F-97C8-FC2C396B53FE}"/>
                </a:ext>
              </a:extLst>
            </p:cNvPr>
            <p:cNvCxnSpPr>
              <a:cxnSpLocks/>
            </p:cNvCxnSpPr>
            <p:nvPr/>
          </p:nvCxnSpPr>
          <p:spPr>
            <a:xfrm>
              <a:off x="3867912" y="6309360"/>
              <a:ext cx="4325112" cy="0"/>
            </a:xfrm>
            <a:prstGeom prst="line">
              <a:avLst/>
            </a:prstGeom>
            <a:ln w="3810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E546C3F-E53E-4DF5-8581-B530F30BFE87}"/>
                </a:ext>
              </a:extLst>
            </p:cNvPr>
            <p:cNvSpPr txBox="1"/>
            <p:nvPr/>
          </p:nvSpPr>
          <p:spPr>
            <a:xfrm>
              <a:off x="5678712" y="6124694"/>
              <a:ext cx="87222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SG" dirty="0"/>
                <a:t>Distance: 32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BC85C10-ABB6-48AE-B1BD-DFFB961961FE}"/>
              </a:ext>
            </a:extLst>
          </p:cNvPr>
          <p:cNvGrpSpPr/>
          <p:nvPr/>
        </p:nvGrpSpPr>
        <p:grpSpPr>
          <a:xfrm>
            <a:off x="3867912" y="6124694"/>
            <a:ext cx="4325112" cy="369332"/>
            <a:chOff x="3867912" y="6124694"/>
            <a:chExt cx="4325112" cy="369332"/>
          </a:xfrm>
          <a:solidFill>
            <a:schemeClr val="bg1"/>
          </a:solidFill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BF958F33-AE64-44E1-AE21-71F44F13A7C1}"/>
                </a:ext>
              </a:extLst>
            </p:cNvPr>
            <p:cNvCxnSpPr>
              <a:cxnSpLocks/>
            </p:cNvCxnSpPr>
            <p:nvPr/>
          </p:nvCxnSpPr>
          <p:spPr>
            <a:xfrm>
              <a:off x="3867912" y="6309360"/>
              <a:ext cx="4325112" cy="0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BE1D9BC-1DAE-4A42-9EFB-C0131CFF6100}"/>
                </a:ext>
              </a:extLst>
            </p:cNvPr>
            <p:cNvSpPr txBox="1"/>
            <p:nvPr/>
          </p:nvSpPr>
          <p:spPr>
            <a:xfrm>
              <a:off x="5349240" y="6124694"/>
              <a:ext cx="155683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SG" dirty="0"/>
                <a:t>Distance: 17...?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69652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3" grpId="0" uiExpand="1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94F13-E15D-4D3A-8609-1653A5D91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The gaps are troublesome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B4703C-9EF8-4BC6-9CFA-2D20AF3799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So the first idea of not recalculating the distance sometimes does not work.</a:t>
            </a:r>
          </a:p>
          <a:p>
            <a:r>
              <a:rPr lang="en-SG" dirty="0"/>
              <a:t>It doesn't seem like we can make it work, so let's take a step back.</a:t>
            </a:r>
          </a:p>
          <a:p>
            <a:r>
              <a:rPr lang="en-SG" dirty="0"/>
              <a:t>The gaps are the main reason why the calculation of distance is failing.</a:t>
            </a:r>
          </a:p>
          <a:p>
            <a:r>
              <a:rPr lang="en-SG" dirty="0"/>
              <a:t>Is there a way of calculation that avoids the gaps all together?</a:t>
            </a:r>
          </a:p>
        </p:txBody>
      </p:sp>
    </p:spTree>
    <p:extLst>
      <p:ext uri="{BB962C8B-B14F-4D97-AF65-F5344CB8AC3E}">
        <p14:creationId xmlns:p14="http://schemas.microsoft.com/office/powerpoint/2010/main" val="1624448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B3294-0DA2-4FBA-864A-053DBD5D2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Observation #2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EF94A6-8E81-48B9-A774-070A3DCB18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9793224" cy="4023360"/>
          </a:xfrm>
        </p:spPr>
        <p:txBody>
          <a:bodyPr/>
          <a:lstStyle/>
          <a:p>
            <a:r>
              <a:rPr lang="en-SG" dirty="0"/>
              <a:t>No matter what happens, once a book is inserted, it will never move.</a:t>
            </a:r>
          </a:p>
          <a:p>
            <a:r>
              <a:rPr lang="en-SG" dirty="0"/>
              <a:t>Let the bookshelf be represented by the x-axis.</a:t>
            </a:r>
          </a:p>
          <a:p>
            <a:r>
              <a:rPr lang="en-SG" dirty="0"/>
              <a:t>Instead of storing the widths, store the coordinates of each book's left and right sides.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044778-B509-41C2-8456-71A4E1B43D8F}"/>
              </a:ext>
            </a:extLst>
          </p:cNvPr>
          <p:cNvSpPr/>
          <p:nvPr/>
        </p:nvSpPr>
        <p:spPr>
          <a:xfrm>
            <a:off x="9189720" y="4828031"/>
            <a:ext cx="1197864" cy="122528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ID: 4</a:t>
            </a:r>
          </a:p>
          <a:p>
            <a:pPr algn="ctr"/>
            <a:r>
              <a:rPr lang="en-SG" dirty="0"/>
              <a:t>Width: 6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E4221AE-B981-4CDD-90EA-663E96F6D146}"/>
              </a:ext>
            </a:extLst>
          </p:cNvPr>
          <p:cNvSpPr/>
          <p:nvPr/>
        </p:nvSpPr>
        <p:spPr>
          <a:xfrm>
            <a:off x="8193024" y="4828032"/>
            <a:ext cx="996696" cy="122528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ID: 3</a:t>
            </a:r>
          </a:p>
          <a:p>
            <a:pPr algn="ctr"/>
            <a:r>
              <a:rPr lang="en-SG" dirty="0"/>
              <a:t>Width: 5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D30CE16-BDD5-4C37-B897-CBE02A2C2EBC}"/>
              </a:ext>
            </a:extLst>
          </p:cNvPr>
          <p:cNvSpPr/>
          <p:nvPr/>
        </p:nvSpPr>
        <p:spPr>
          <a:xfrm>
            <a:off x="6345936" y="4828032"/>
            <a:ext cx="1847088" cy="122528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ID: 2</a:t>
            </a:r>
          </a:p>
          <a:p>
            <a:pPr algn="ctr"/>
            <a:r>
              <a:rPr lang="en-SG" dirty="0"/>
              <a:t>Width: 10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F712279-0A6B-47C8-9CA9-F625EE7F0F89}"/>
              </a:ext>
            </a:extLst>
          </p:cNvPr>
          <p:cNvSpPr/>
          <p:nvPr/>
        </p:nvSpPr>
        <p:spPr>
          <a:xfrm>
            <a:off x="3867912" y="4828032"/>
            <a:ext cx="1481328" cy="122528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ID: 1</a:t>
            </a:r>
          </a:p>
          <a:p>
            <a:pPr algn="ctr"/>
            <a:r>
              <a:rPr lang="en-SG" dirty="0"/>
              <a:t>Width: 7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E275131-8B08-439D-8F24-FD87D69C7A25}"/>
              </a:ext>
            </a:extLst>
          </p:cNvPr>
          <p:cNvCxnSpPr/>
          <p:nvPr/>
        </p:nvCxnSpPr>
        <p:spPr>
          <a:xfrm>
            <a:off x="0" y="4828032"/>
            <a:ext cx="121920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2F8F946-E10B-4654-B5AC-F107DABC99AF}"/>
              </a:ext>
            </a:extLst>
          </p:cNvPr>
          <p:cNvCxnSpPr/>
          <p:nvPr/>
        </p:nvCxnSpPr>
        <p:spPr>
          <a:xfrm>
            <a:off x="0" y="6053328"/>
            <a:ext cx="121920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4FC3199-EBEA-4B4F-AF33-CA41CE4F04D6}"/>
              </a:ext>
            </a:extLst>
          </p:cNvPr>
          <p:cNvGrpSpPr/>
          <p:nvPr/>
        </p:nvGrpSpPr>
        <p:grpSpPr>
          <a:xfrm>
            <a:off x="0" y="4173229"/>
            <a:ext cx="12192000" cy="654802"/>
            <a:chOff x="0" y="4173229"/>
            <a:chExt cx="12192000" cy="654802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7AFC66C7-0650-4316-B55A-744EBB4215A9}"/>
                </a:ext>
              </a:extLst>
            </p:cNvPr>
            <p:cNvGrpSpPr/>
            <p:nvPr/>
          </p:nvGrpSpPr>
          <p:grpSpPr>
            <a:xfrm>
              <a:off x="0" y="4173229"/>
              <a:ext cx="12192000" cy="654802"/>
              <a:chOff x="0" y="4173229"/>
              <a:chExt cx="12192000" cy="654802"/>
            </a:xfrm>
          </p:grpSpPr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8841CE4B-4BF4-4E4E-B267-1FFDDE1CA3FF}"/>
                  </a:ext>
                </a:extLst>
              </p:cNvPr>
              <p:cNvCxnSpPr/>
              <p:nvPr/>
            </p:nvCxnSpPr>
            <p:spPr>
              <a:xfrm>
                <a:off x="0" y="4828031"/>
                <a:ext cx="12192000" cy="0"/>
              </a:xfrm>
              <a:prstGeom prst="line">
                <a:avLst/>
              </a:prstGeom>
              <a:ln w="57150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D208A04-5423-483C-B415-435F2BC1EB85}"/>
                  </a:ext>
                </a:extLst>
              </p:cNvPr>
              <p:cNvSpPr txBox="1"/>
              <p:nvPr/>
            </p:nvSpPr>
            <p:spPr>
              <a:xfrm>
                <a:off x="11759184" y="4173229"/>
                <a:ext cx="36420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SG" sz="2800" i="1" dirty="0"/>
                  <a:t>x</a:t>
                </a:r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19E02DD6-C582-4243-84B2-F9BE9111C273}"/>
                </a:ext>
              </a:extLst>
            </p:cNvPr>
            <p:cNvGrpSpPr/>
            <p:nvPr/>
          </p:nvGrpSpPr>
          <p:grpSpPr>
            <a:xfrm>
              <a:off x="3682102" y="4358115"/>
              <a:ext cx="6918803" cy="469916"/>
              <a:chOff x="3682102" y="4358115"/>
              <a:chExt cx="6918803" cy="469916"/>
            </a:xfrm>
          </p:grpSpPr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8B244531-4A7B-4C89-AD6E-C94C28978236}"/>
                  </a:ext>
                </a:extLst>
              </p:cNvPr>
              <p:cNvCxnSpPr/>
              <p:nvPr/>
            </p:nvCxnSpPr>
            <p:spPr>
              <a:xfrm>
                <a:off x="5349240" y="4696449"/>
                <a:ext cx="0" cy="13158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22590A40-79B7-4988-AA36-CB40EDA1D152}"/>
                  </a:ext>
                </a:extLst>
              </p:cNvPr>
              <p:cNvCxnSpPr/>
              <p:nvPr/>
            </p:nvCxnSpPr>
            <p:spPr>
              <a:xfrm>
                <a:off x="3867912" y="4696449"/>
                <a:ext cx="0" cy="13158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6F29F491-AFCF-42EA-86B2-FC6D8F87E737}"/>
                  </a:ext>
                </a:extLst>
              </p:cNvPr>
              <p:cNvCxnSpPr/>
              <p:nvPr/>
            </p:nvCxnSpPr>
            <p:spPr>
              <a:xfrm>
                <a:off x="6345936" y="4696449"/>
                <a:ext cx="0" cy="13158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41183EB6-140B-49F3-B2F7-D7C132E1DF89}"/>
                  </a:ext>
                </a:extLst>
              </p:cNvPr>
              <p:cNvCxnSpPr/>
              <p:nvPr/>
            </p:nvCxnSpPr>
            <p:spPr>
              <a:xfrm>
                <a:off x="8187976" y="4696449"/>
                <a:ext cx="0" cy="13158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CB716306-1BA3-4CC5-9A0C-9D039CBFC7A1}"/>
                  </a:ext>
                </a:extLst>
              </p:cNvPr>
              <p:cNvCxnSpPr/>
              <p:nvPr/>
            </p:nvCxnSpPr>
            <p:spPr>
              <a:xfrm>
                <a:off x="9189720" y="4696449"/>
                <a:ext cx="0" cy="13158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08FA97F9-4560-4490-BE3F-16B7DE925DB0}"/>
                  </a:ext>
                </a:extLst>
              </p:cNvPr>
              <p:cNvCxnSpPr/>
              <p:nvPr/>
            </p:nvCxnSpPr>
            <p:spPr>
              <a:xfrm>
                <a:off x="10387584" y="4696449"/>
                <a:ext cx="0" cy="13158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E353A2C-2C9C-4BCB-BE36-92037B431859}"/>
                  </a:ext>
                </a:extLst>
              </p:cNvPr>
              <p:cNvSpPr txBox="1"/>
              <p:nvPr/>
            </p:nvSpPr>
            <p:spPr>
              <a:xfrm>
                <a:off x="5188541" y="4358115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SG" dirty="0"/>
                  <a:t>0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F4070CB-BEC4-4DF5-A8A4-A792C2C23844}"/>
                  </a:ext>
                </a:extLst>
              </p:cNvPr>
              <p:cNvSpPr txBox="1"/>
              <p:nvPr/>
            </p:nvSpPr>
            <p:spPr>
              <a:xfrm>
                <a:off x="3682102" y="4358115"/>
                <a:ext cx="3882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SG" dirty="0"/>
                  <a:t>-7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181C4AE-C961-4DF9-BD73-7E725A9C188C}"/>
                  </a:ext>
                </a:extLst>
              </p:cNvPr>
              <p:cNvSpPr txBox="1"/>
              <p:nvPr/>
            </p:nvSpPr>
            <p:spPr>
              <a:xfrm>
                <a:off x="6190284" y="4358115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SG" dirty="0"/>
                  <a:t>4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F628CF7-01F4-4A2C-89E3-6916F498C759}"/>
                  </a:ext>
                </a:extLst>
              </p:cNvPr>
              <p:cNvSpPr txBox="1"/>
              <p:nvPr/>
            </p:nvSpPr>
            <p:spPr>
              <a:xfrm>
                <a:off x="7965687" y="4358115"/>
                <a:ext cx="4379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SG" dirty="0"/>
                  <a:t>14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E8DC5D3-87F6-4436-A0A3-F8E182460E61}"/>
                  </a:ext>
                </a:extLst>
              </p:cNvPr>
              <p:cNvSpPr txBox="1"/>
              <p:nvPr/>
            </p:nvSpPr>
            <p:spPr>
              <a:xfrm>
                <a:off x="8970749" y="4358115"/>
                <a:ext cx="4379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SG" dirty="0"/>
                  <a:t>19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37FDA73-039F-4206-8738-29C2BB0AD76E}"/>
                  </a:ext>
                </a:extLst>
              </p:cNvPr>
              <p:cNvSpPr txBox="1"/>
              <p:nvPr/>
            </p:nvSpPr>
            <p:spPr>
              <a:xfrm>
                <a:off x="10162964" y="4358115"/>
                <a:ext cx="4379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SG" dirty="0"/>
                  <a:t>25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814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B3294-0DA2-4FBA-864A-053DBD5D2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Observation #2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EF94A6-8E81-48B9-A774-070A3DCB18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9793224" cy="4023360"/>
          </a:xfrm>
        </p:spPr>
        <p:txBody>
          <a:bodyPr/>
          <a:lstStyle/>
          <a:p>
            <a:r>
              <a:rPr lang="en-SG" dirty="0"/>
              <a:t>No matter what happens, once a book is inserted, it will never move.</a:t>
            </a:r>
          </a:p>
          <a:p>
            <a:r>
              <a:rPr lang="en-SG" dirty="0"/>
              <a:t>Let the bookshelf be represented by the x-axis.</a:t>
            </a:r>
          </a:p>
          <a:p>
            <a:r>
              <a:rPr lang="en-SG" dirty="0"/>
              <a:t>Instead of storing the widths, store the coordinates of each book's left and right sides.</a:t>
            </a:r>
          </a:p>
          <a:p>
            <a:r>
              <a:rPr lang="en-SG" dirty="0"/>
              <a:t>Distance can now be calculated correctly. (And in O(1) time!)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044778-B509-41C2-8456-71A4E1B43D8F}"/>
              </a:ext>
            </a:extLst>
          </p:cNvPr>
          <p:cNvSpPr/>
          <p:nvPr/>
        </p:nvSpPr>
        <p:spPr>
          <a:xfrm>
            <a:off x="9189720" y="4828031"/>
            <a:ext cx="1197864" cy="122528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ID: 4</a:t>
            </a:r>
          </a:p>
          <a:p>
            <a:pPr algn="ctr"/>
            <a:r>
              <a:rPr lang="en-SG" dirty="0"/>
              <a:t>Left: 19</a:t>
            </a:r>
          </a:p>
          <a:p>
            <a:pPr algn="ctr"/>
            <a:r>
              <a:rPr lang="en-SG" dirty="0"/>
              <a:t>Right: 25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D30CE16-BDD5-4C37-B897-CBE02A2C2EBC}"/>
              </a:ext>
            </a:extLst>
          </p:cNvPr>
          <p:cNvSpPr/>
          <p:nvPr/>
        </p:nvSpPr>
        <p:spPr>
          <a:xfrm>
            <a:off x="6345936" y="4828032"/>
            <a:ext cx="1847088" cy="122528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ID: 2</a:t>
            </a:r>
          </a:p>
          <a:p>
            <a:pPr algn="ctr"/>
            <a:r>
              <a:rPr lang="en-SG" dirty="0"/>
              <a:t>Left: 4</a:t>
            </a:r>
          </a:p>
          <a:p>
            <a:pPr algn="ctr"/>
            <a:r>
              <a:rPr lang="en-SG" dirty="0"/>
              <a:t>Right: 14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F712279-0A6B-47C8-9CA9-F625EE7F0F89}"/>
              </a:ext>
            </a:extLst>
          </p:cNvPr>
          <p:cNvSpPr/>
          <p:nvPr/>
        </p:nvSpPr>
        <p:spPr>
          <a:xfrm>
            <a:off x="3867912" y="4828032"/>
            <a:ext cx="1481328" cy="122528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ID: 1</a:t>
            </a:r>
          </a:p>
          <a:p>
            <a:pPr algn="ctr"/>
            <a:r>
              <a:rPr lang="en-SG" dirty="0"/>
              <a:t>Left: -7</a:t>
            </a:r>
          </a:p>
          <a:p>
            <a:pPr algn="ctr"/>
            <a:r>
              <a:rPr lang="en-SG" dirty="0"/>
              <a:t>Right: 0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E275131-8B08-439D-8F24-FD87D69C7A25}"/>
              </a:ext>
            </a:extLst>
          </p:cNvPr>
          <p:cNvCxnSpPr/>
          <p:nvPr/>
        </p:nvCxnSpPr>
        <p:spPr>
          <a:xfrm>
            <a:off x="0" y="4828032"/>
            <a:ext cx="121920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2F8F946-E10B-4654-B5AC-F107DABC99AF}"/>
              </a:ext>
            </a:extLst>
          </p:cNvPr>
          <p:cNvCxnSpPr/>
          <p:nvPr/>
        </p:nvCxnSpPr>
        <p:spPr>
          <a:xfrm>
            <a:off x="0" y="6053328"/>
            <a:ext cx="121920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4FC3199-EBEA-4B4F-AF33-CA41CE4F04D6}"/>
              </a:ext>
            </a:extLst>
          </p:cNvPr>
          <p:cNvGrpSpPr/>
          <p:nvPr/>
        </p:nvGrpSpPr>
        <p:grpSpPr>
          <a:xfrm>
            <a:off x="0" y="4173229"/>
            <a:ext cx="12192000" cy="654802"/>
            <a:chOff x="0" y="4173229"/>
            <a:chExt cx="12192000" cy="654802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7AFC66C7-0650-4316-B55A-744EBB4215A9}"/>
                </a:ext>
              </a:extLst>
            </p:cNvPr>
            <p:cNvGrpSpPr/>
            <p:nvPr/>
          </p:nvGrpSpPr>
          <p:grpSpPr>
            <a:xfrm>
              <a:off x="0" y="4173229"/>
              <a:ext cx="12192000" cy="654802"/>
              <a:chOff x="0" y="4173229"/>
              <a:chExt cx="12192000" cy="654802"/>
            </a:xfrm>
          </p:grpSpPr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8841CE4B-4BF4-4E4E-B267-1FFDDE1CA3FF}"/>
                  </a:ext>
                </a:extLst>
              </p:cNvPr>
              <p:cNvCxnSpPr/>
              <p:nvPr/>
            </p:nvCxnSpPr>
            <p:spPr>
              <a:xfrm>
                <a:off x="0" y="4828031"/>
                <a:ext cx="12192000" cy="0"/>
              </a:xfrm>
              <a:prstGeom prst="line">
                <a:avLst/>
              </a:prstGeom>
              <a:ln w="57150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D208A04-5423-483C-B415-435F2BC1EB85}"/>
                  </a:ext>
                </a:extLst>
              </p:cNvPr>
              <p:cNvSpPr txBox="1"/>
              <p:nvPr/>
            </p:nvSpPr>
            <p:spPr>
              <a:xfrm>
                <a:off x="11759184" y="4173229"/>
                <a:ext cx="36420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SG" sz="2800" i="1" dirty="0"/>
                  <a:t>x</a:t>
                </a:r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19E02DD6-C582-4243-84B2-F9BE9111C273}"/>
                </a:ext>
              </a:extLst>
            </p:cNvPr>
            <p:cNvGrpSpPr/>
            <p:nvPr/>
          </p:nvGrpSpPr>
          <p:grpSpPr>
            <a:xfrm>
              <a:off x="3682102" y="4358115"/>
              <a:ext cx="6918803" cy="469916"/>
              <a:chOff x="3682102" y="4358115"/>
              <a:chExt cx="6918803" cy="469916"/>
            </a:xfrm>
          </p:grpSpPr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8B244531-4A7B-4C89-AD6E-C94C28978236}"/>
                  </a:ext>
                </a:extLst>
              </p:cNvPr>
              <p:cNvCxnSpPr/>
              <p:nvPr/>
            </p:nvCxnSpPr>
            <p:spPr>
              <a:xfrm>
                <a:off x="5349240" y="4696449"/>
                <a:ext cx="0" cy="13158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22590A40-79B7-4988-AA36-CB40EDA1D152}"/>
                  </a:ext>
                </a:extLst>
              </p:cNvPr>
              <p:cNvCxnSpPr/>
              <p:nvPr/>
            </p:nvCxnSpPr>
            <p:spPr>
              <a:xfrm>
                <a:off x="3867912" y="4696449"/>
                <a:ext cx="0" cy="13158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6F29F491-AFCF-42EA-86B2-FC6D8F87E737}"/>
                  </a:ext>
                </a:extLst>
              </p:cNvPr>
              <p:cNvCxnSpPr/>
              <p:nvPr/>
            </p:nvCxnSpPr>
            <p:spPr>
              <a:xfrm>
                <a:off x="6345936" y="4696449"/>
                <a:ext cx="0" cy="13158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41183EB6-140B-49F3-B2F7-D7C132E1DF89}"/>
                  </a:ext>
                </a:extLst>
              </p:cNvPr>
              <p:cNvCxnSpPr/>
              <p:nvPr/>
            </p:nvCxnSpPr>
            <p:spPr>
              <a:xfrm>
                <a:off x="8187976" y="4696449"/>
                <a:ext cx="0" cy="13158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CB716306-1BA3-4CC5-9A0C-9D039CBFC7A1}"/>
                  </a:ext>
                </a:extLst>
              </p:cNvPr>
              <p:cNvCxnSpPr/>
              <p:nvPr/>
            </p:nvCxnSpPr>
            <p:spPr>
              <a:xfrm>
                <a:off x="9189720" y="4696449"/>
                <a:ext cx="0" cy="13158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08FA97F9-4560-4490-BE3F-16B7DE925DB0}"/>
                  </a:ext>
                </a:extLst>
              </p:cNvPr>
              <p:cNvCxnSpPr/>
              <p:nvPr/>
            </p:nvCxnSpPr>
            <p:spPr>
              <a:xfrm>
                <a:off x="10387584" y="4696449"/>
                <a:ext cx="0" cy="13158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E353A2C-2C9C-4BCB-BE36-92037B431859}"/>
                  </a:ext>
                </a:extLst>
              </p:cNvPr>
              <p:cNvSpPr txBox="1"/>
              <p:nvPr/>
            </p:nvSpPr>
            <p:spPr>
              <a:xfrm>
                <a:off x="5188541" y="4358115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SG" dirty="0"/>
                  <a:t>0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F4070CB-BEC4-4DF5-A8A4-A792C2C23844}"/>
                  </a:ext>
                </a:extLst>
              </p:cNvPr>
              <p:cNvSpPr txBox="1"/>
              <p:nvPr/>
            </p:nvSpPr>
            <p:spPr>
              <a:xfrm>
                <a:off x="3682102" y="4358115"/>
                <a:ext cx="3882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SG" dirty="0"/>
                  <a:t>-7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181C4AE-C961-4DF9-BD73-7E725A9C188C}"/>
                  </a:ext>
                </a:extLst>
              </p:cNvPr>
              <p:cNvSpPr txBox="1"/>
              <p:nvPr/>
            </p:nvSpPr>
            <p:spPr>
              <a:xfrm>
                <a:off x="6190284" y="4358115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SG" dirty="0"/>
                  <a:t>4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F628CF7-01F4-4A2C-89E3-6916F498C759}"/>
                  </a:ext>
                </a:extLst>
              </p:cNvPr>
              <p:cNvSpPr txBox="1"/>
              <p:nvPr/>
            </p:nvSpPr>
            <p:spPr>
              <a:xfrm>
                <a:off x="7965687" y="4358115"/>
                <a:ext cx="4379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SG" dirty="0"/>
                  <a:t>14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E8DC5D3-87F6-4436-A0A3-F8E182460E61}"/>
                  </a:ext>
                </a:extLst>
              </p:cNvPr>
              <p:cNvSpPr txBox="1"/>
              <p:nvPr/>
            </p:nvSpPr>
            <p:spPr>
              <a:xfrm>
                <a:off x="8970749" y="4358115"/>
                <a:ext cx="4379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SG" dirty="0"/>
                  <a:t>19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37FDA73-039F-4206-8738-29C2BB0AD76E}"/>
                  </a:ext>
                </a:extLst>
              </p:cNvPr>
              <p:cNvSpPr txBox="1"/>
              <p:nvPr/>
            </p:nvSpPr>
            <p:spPr>
              <a:xfrm>
                <a:off x="10162964" y="4358115"/>
                <a:ext cx="4379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SG" dirty="0"/>
                  <a:t>25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44730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A42B4-6F8F-42A6-A877-BF7C546C2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b="1" dirty="0">
                <a:solidFill>
                  <a:schemeClr val="accent1"/>
                </a:solidFill>
              </a:rPr>
              <a:t>Random access </a:t>
            </a:r>
            <a:r>
              <a:rPr lang="en-SG" dirty="0"/>
              <a:t>from a Linked list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ED7335-208A-47C6-8BDF-9F7C28740E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4023360"/>
          </a:xfrm>
        </p:spPr>
        <p:txBody>
          <a:bodyPr/>
          <a:lstStyle/>
          <a:p>
            <a:r>
              <a:rPr lang="en-SG" dirty="0"/>
              <a:t>Suppose I have a singly Linked List with 7 elements.</a:t>
            </a:r>
          </a:p>
          <a:p>
            <a:r>
              <a:rPr lang="en-SG" dirty="0"/>
              <a:t>How do we access the 5</a:t>
            </a:r>
            <a:r>
              <a:rPr lang="en-SG" baseline="30000" dirty="0"/>
              <a:t>th</a:t>
            </a:r>
            <a:r>
              <a:rPr lang="en-SG" dirty="0"/>
              <a:t> element?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AF99E2E-47C6-4AB0-A60F-564CA3F8E2A9}"/>
              </a:ext>
            </a:extLst>
          </p:cNvPr>
          <p:cNvGrpSpPr/>
          <p:nvPr/>
        </p:nvGrpSpPr>
        <p:grpSpPr>
          <a:xfrm>
            <a:off x="1024128" y="3429000"/>
            <a:ext cx="9839325" cy="1075253"/>
            <a:chOff x="1024128" y="3429000"/>
            <a:chExt cx="9839325" cy="1075253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FD1C0540-E88E-4D03-AC6A-13CFD7BC87DC}"/>
                </a:ext>
              </a:extLst>
            </p:cNvPr>
            <p:cNvSpPr/>
            <p:nvPr/>
          </p:nvSpPr>
          <p:spPr>
            <a:xfrm>
              <a:off x="1024128" y="3429000"/>
              <a:ext cx="714375" cy="71437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3200" dirty="0"/>
                <a:t>7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4C86721F-DB3B-4081-A954-878B3DC3545C}"/>
                </a:ext>
              </a:extLst>
            </p:cNvPr>
            <p:cNvSpPr/>
            <p:nvPr/>
          </p:nvSpPr>
          <p:spPr>
            <a:xfrm>
              <a:off x="2548128" y="3429000"/>
              <a:ext cx="714375" cy="71437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3200" dirty="0"/>
                <a:t>2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902D378D-FD5D-491E-B8C3-DEA75EAFEFF0}"/>
                </a:ext>
              </a:extLst>
            </p:cNvPr>
            <p:cNvCxnSpPr/>
            <p:nvPr/>
          </p:nvCxnSpPr>
          <p:spPr>
            <a:xfrm>
              <a:off x="1738503" y="3790950"/>
              <a:ext cx="71437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A8FD3DB6-E941-472F-9010-DF44695373C4}"/>
                </a:ext>
              </a:extLst>
            </p:cNvPr>
            <p:cNvSpPr/>
            <p:nvPr/>
          </p:nvSpPr>
          <p:spPr>
            <a:xfrm>
              <a:off x="4072128" y="3429000"/>
              <a:ext cx="714375" cy="71437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3200" dirty="0"/>
                <a:t>9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F79649CD-FA2A-4EAB-9714-588E146C510F}"/>
                </a:ext>
              </a:extLst>
            </p:cNvPr>
            <p:cNvCxnSpPr/>
            <p:nvPr/>
          </p:nvCxnSpPr>
          <p:spPr>
            <a:xfrm>
              <a:off x="3262503" y="3790950"/>
              <a:ext cx="71437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5E237030-5B92-4409-86C4-03D485A2084C}"/>
                </a:ext>
              </a:extLst>
            </p:cNvPr>
            <p:cNvSpPr/>
            <p:nvPr/>
          </p:nvSpPr>
          <p:spPr>
            <a:xfrm>
              <a:off x="5586603" y="3429000"/>
              <a:ext cx="714375" cy="71437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3200" dirty="0"/>
                <a:t>1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B3C074D2-57F2-4BDD-B673-CCF5D4438235}"/>
                </a:ext>
              </a:extLst>
            </p:cNvPr>
            <p:cNvCxnSpPr/>
            <p:nvPr/>
          </p:nvCxnSpPr>
          <p:spPr>
            <a:xfrm>
              <a:off x="4776978" y="3790950"/>
              <a:ext cx="71437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247CD5C2-9DBE-4855-86FC-54BA0FFF213E}"/>
                </a:ext>
              </a:extLst>
            </p:cNvPr>
            <p:cNvSpPr/>
            <p:nvPr/>
          </p:nvSpPr>
          <p:spPr>
            <a:xfrm>
              <a:off x="7110603" y="3429000"/>
              <a:ext cx="714375" cy="71437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3200" dirty="0"/>
                <a:t>4</a:t>
              </a: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0D9A0D3C-E353-40D0-A35E-8F50535F231B}"/>
                </a:ext>
              </a:extLst>
            </p:cNvPr>
            <p:cNvCxnSpPr/>
            <p:nvPr/>
          </p:nvCxnSpPr>
          <p:spPr>
            <a:xfrm>
              <a:off x="6300978" y="3790950"/>
              <a:ext cx="71437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98456DC7-F4F2-4BA0-B532-B15BA30CB978}"/>
                </a:ext>
              </a:extLst>
            </p:cNvPr>
            <p:cNvSpPr/>
            <p:nvPr/>
          </p:nvSpPr>
          <p:spPr>
            <a:xfrm>
              <a:off x="8634603" y="3429000"/>
              <a:ext cx="714375" cy="71437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3200" dirty="0"/>
                <a:t>8</a:t>
              </a: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49FD9C23-F85F-4D21-A60E-B1E811D90DEC}"/>
                </a:ext>
              </a:extLst>
            </p:cNvPr>
            <p:cNvCxnSpPr/>
            <p:nvPr/>
          </p:nvCxnSpPr>
          <p:spPr>
            <a:xfrm>
              <a:off x="7824978" y="3790950"/>
              <a:ext cx="71437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F69D1123-E509-4375-BACD-C098113516AE}"/>
                </a:ext>
              </a:extLst>
            </p:cNvPr>
            <p:cNvSpPr/>
            <p:nvPr/>
          </p:nvSpPr>
          <p:spPr>
            <a:xfrm>
              <a:off x="10149078" y="3429000"/>
              <a:ext cx="714375" cy="71437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3200" dirty="0"/>
                <a:t>3</a:t>
              </a: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8D181780-FA30-4632-ADE5-818C850F3E9A}"/>
                </a:ext>
              </a:extLst>
            </p:cNvPr>
            <p:cNvCxnSpPr/>
            <p:nvPr/>
          </p:nvCxnSpPr>
          <p:spPr>
            <a:xfrm>
              <a:off x="9339453" y="3790950"/>
              <a:ext cx="71437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5DABC447-2460-4EC2-BF73-783AF25CB0BA}"/>
                </a:ext>
              </a:extLst>
            </p:cNvPr>
            <p:cNvSpPr txBox="1"/>
            <p:nvPr/>
          </p:nvSpPr>
          <p:spPr>
            <a:xfrm>
              <a:off x="1034464" y="4134921"/>
              <a:ext cx="7040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dirty="0"/>
                <a:t>HEAD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C73E5A10-6B28-41AC-9784-58B27AB4940C}"/>
              </a:ext>
            </a:extLst>
          </p:cNvPr>
          <p:cNvGrpSpPr/>
          <p:nvPr/>
        </p:nvGrpSpPr>
        <p:grpSpPr>
          <a:xfrm>
            <a:off x="6348348" y="4218503"/>
            <a:ext cx="2238883" cy="1298704"/>
            <a:chOff x="6348348" y="4218503"/>
            <a:chExt cx="2238883" cy="1298704"/>
          </a:xfrm>
        </p:grpSpPr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66A6914F-AB19-4ED8-8601-CA2B5C14285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67790" y="4218503"/>
              <a:ext cx="0" cy="791647"/>
            </a:xfrm>
            <a:prstGeom prst="straightConnector1">
              <a:avLst/>
            </a:prstGeom>
            <a:ln w="5715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CE7E91A3-37EE-4C90-87A3-E2379F229ACA}"/>
                </a:ext>
              </a:extLst>
            </p:cNvPr>
            <p:cNvSpPr txBox="1"/>
            <p:nvPr/>
          </p:nvSpPr>
          <p:spPr>
            <a:xfrm>
              <a:off x="6348348" y="5055542"/>
              <a:ext cx="223888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2400" dirty="0"/>
                <a:t>The one we want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72245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22AA0A24-A03A-4091-AF0C-E670A6581592}"/>
              </a:ext>
            </a:extLst>
          </p:cNvPr>
          <p:cNvSpPr/>
          <p:nvPr/>
        </p:nvSpPr>
        <p:spPr>
          <a:xfrm>
            <a:off x="9189720" y="4828031"/>
            <a:ext cx="1197864" cy="122528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ID: 4</a:t>
            </a:r>
          </a:p>
          <a:p>
            <a:pPr algn="ctr"/>
            <a:r>
              <a:rPr lang="en-SG" dirty="0"/>
              <a:t>Left: 19</a:t>
            </a:r>
          </a:p>
          <a:p>
            <a:pPr algn="ctr"/>
            <a:r>
              <a:rPr lang="en-SG" dirty="0"/>
              <a:t>Right: 25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931DF01-56C6-4861-A7B0-F705AFEA1199}"/>
              </a:ext>
            </a:extLst>
          </p:cNvPr>
          <p:cNvSpPr/>
          <p:nvPr/>
        </p:nvSpPr>
        <p:spPr>
          <a:xfrm>
            <a:off x="6345936" y="4828032"/>
            <a:ext cx="1847088" cy="122528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ID: 2</a:t>
            </a:r>
          </a:p>
          <a:p>
            <a:pPr algn="ctr"/>
            <a:r>
              <a:rPr lang="en-SG" dirty="0"/>
              <a:t>Left: 4</a:t>
            </a:r>
          </a:p>
          <a:p>
            <a:pPr algn="ctr"/>
            <a:r>
              <a:rPr lang="en-SG" dirty="0"/>
              <a:t>Right: 14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2ECEFF-2F81-487A-8449-0DE2E1E6FCA5}"/>
              </a:ext>
            </a:extLst>
          </p:cNvPr>
          <p:cNvSpPr/>
          <p:nvPr/>
        </p:nvSpPr>
        <p:spPr>
          <a:xfrm>
            <a:off x="3867912" y="4828032"/>
            <a:ext cx="1481328" cy="122528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ID: 1</a:t>
            </a:r>
          </a:p>
          <a:p>
            <a:pPr algn="ctr"/>
            <a:r>
              <a:rPr lang="en-SG" dirty="0"/>
              <a:t>Left: -7</a:t>
            </a:r>
          </a:p>
          <a:p>
            <a:pPr algn="ctr"/>
            <a:r>
              <a:rPr lang="en-SG" dirty="0"/>
              <a:t>Right: 0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847D55-422C-493E-B968-E3D9DBC3B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Algorithm #3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9C40B7-CA60-4584-ACC1-FE626646CC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REMOVE 4</a:t>
            </a:r>
          </a:p>
          <a:p>
            <a:r>
              <a:rPr lang="en-SG" dirty="0"/>
              <a:t>Remove the book with ID = 4</a:t>
            </a:r>
          </a:p>
          <a:p>
            <a:r>
              <a:rPr lang="en-SG" dirty="0"/>
              <a:t>Distance = 14 - (-7) = 21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4EED733-956A-4274-93E9-2DEA1C51DCBB}"/>
              </a:ext>
            </a:extLst>
          </p:cNvPr>
          <p:cNvCxnSpPr/>
          <p:nvPr/>
        </p:nvCxnSpPr>
        <p:spPr>
          <a:xfrm>
            <a:off x="0" y="6053328"/>
            <a:ext cx="121920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877F56A-D438-42FF-BBD0-D515DF8C852E}"/>
              </a:ext>
            </a:extLst>
          </p:cNvPr>
          <p:cNvGrpSpPr/>
          <p:nvPr/>
        </p:nvGrpSpPr>
        <p:grpSpPr>
          <a:xfrm>
            <a:off x="3867912" y="6117836"/>
            <a:ext cx="6519672" cy="369332"/>
            <a:chOff x="3867912" y="6124694"/>
            <a:chExt cx="4325112" cy="369332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9315AA7C-06B7-439F-97C8-FC2C396B53FE}"/>
                </a:ext>
              </a:extLst>
            </p:cNvPr>
            <p:cNvCxnSpPr>
              <a:cxnSpLocks/>
            </p:cNvCxnSpPr>
            <p:nvPr/>
          </p:nvCxnSpPr>
          <p:spPr>
            <a:xfrm>
              <a:off x="3867912" y="6309360"/>
              <a:ext cx="4325112" cy="0"/>
            </a:xfrm>
            <a:prstGeom prst="line">
              <a:avLst/>
            </a:prstGeom>
            <a:ln w="3810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E546C3F-E53E-4DF5-8581-B530F30BFE87}"/>
                </a:ext>
              </a:extLst>
            </p:cNvPr>
            <p:cNvSpPr txBox="1"/>
            <p:nvPr/>
          </p:nvSpPr>
          <p:spPr>
            <a:xfrm>
              <a:off x="5678712" y="6124694"/>
              <a:ext cx="87222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SG" dirty="0"/>
                <a:t>Distance: 32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BC85C10-ABB6-48AE-B1BD-DFFB961961FE}"/>
              </a:ext>
            </a:extLst>
          </p:cNvPr>
          <p:cNvGrpSpPr/>
          <p:nvPr/>
        </p:nvGrpSpPr>
        <p:grpSpPr>
          <a:xfrm>
            <a:off x="3867912" y="6124694"/>
            <a:ext cx="4325112" cy="369332"/>
            <a:chOff x="3867912" y="6124694"/>
            <a:chExt cx="4325112" cy="369332"/>
          </a:xfrm>
          <a:solidFill>
            <a:schemeClr val="bg1"/>
          </a:solidFill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BF958F33-AE64-44E1-AE21-71F44F13A7C1}"/>
                </a:ext>
              </a:extLst>
            </p:cNvPr>
            <p:cNvCxnSpPr>
              <a:cxnSpLocks/>
            </p:cNvCxnSpPr>
            <p:nvPr/>
          </p:nvCxnSpPr>
          <p:spPr>
            <a:xfrm>
              <a:off x="3867912" y="6309360"/>
              <a:ext cx="4325112" cy="0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BE1D9BC-1DAE-4A42-9EFB-C0131CFF6100}"/>
                </a:ext>
              </a:extLst>
            </p:cNvPr>
            <p:cNvSpPr txBox="1"/>
            <p:nvPr/>
          </p:nvSpPr>
          <p:spPr>
            <a:xfrm>
              <a:off x="5438608" y="6124694"/>
              <a:ext cx="1314784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SG" dirty="0"/>
                <a:t>Distance: 21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2C967D6-C912-4C10-927F-D10A5D595E76}"/>
              </a:ext>
            </a:extLst>
          </p:cNvPr>
          <p:cNvGrpSpPr/>
          <p:nvPr/>
        </p:nvGrpSpPr>
        <p:grpSpPr>
          <a:xfrm>
            <a:off x="0" y="4173229"/>
            <a:ext cx="12192000" cy="654802"/>
            <a:chOff x="0" y="4173229"/>
            <a:chExt cx="12192000" cy="654802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BC0CAC6-C57A-4011-AD99-32220540C1C2}"/>
                </a:ext>
              </a:extLst>
            </p:cNvPr>
            <p:cNvCxnSpPr/>
            <p:nvPr/>
          </p:nvCxnSpPr>
          <p:spPr>
            <a:xfrm>
              <a:off x="0" y="4828031"/>
              <a:ext cx="12192000" cy="0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7F43CF95-254C-4C55-A4DF-F8D05C5419C5}"/>
                </a:ext>
              </a:extLst>
            </p:cNvPr>
            <p:cNvSpPr txBox="1"/>
            <p:nvPr/>
          </p:nvSpPr>
          <p:spPr>
            <a:xfrm>
              <a:off x="11759184" y="4173229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2800" i="1" dirty="0"/>
                <a:t>x</a:t>
              </a:r>
            </a:p>
          </p:txBody>
        </p:sp>
      </p:grp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5A244AA-5EB6-49AA-980F-9E071B9089A1}"/>
              </a:ext>
            </a:extLst>
          </p:cNvPr>
          <p:cNvCxnSpPr/>
          <p:nvPr/>
        </p:nvCxnSpPr>
        <p:spPr>
          <a:xfrm>
            <a:off x="5349240" y="4696449"/>
            <a:ext cx="0" cy="13158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59A2CDB-DD55-4FD2-854A-88B293AB348E}"/>
              </a:ext>
            </a:extLst>
          </p:cNvPr>
          <p:cNvCxnSpPr/>
          <p:nvPr/>
        </p:nvCxnSpPr>
        <p:spPr>
          <a:xfrm>
            <a:off x="3867912" y="4696449"/>
            <a:ext cx="0" cy="13158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30A6BA5-D175-4B9E-A982-6292A3A7851A}"/>
              </a:ext>
            </a:extLst>
          </p:cNvPr>
          <p:cNvCxnSpPr/>
          <p:nvPr/>
        </p:nvCxnSpPr>
        <p:spPr>
          <a:xfrm>
            <a:off x="6345936" y="4696449"/>
            <a:ext cx="0" cy="13158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066C5E9-1EA0-4DFA-88AE-1483C4A2D46D}"/>
              </a:ext>
            </a:extLst>
          </p:cNvPr>
          <p:cNvCxnSpPr/>
          <p:nvPr/>
        </p:nvCxnSpPr>
        <p:spPr>
          <a:xfrm>
            <a:off x="8187976" y="4696449"/>
            <a:ext cx="0" cy="13158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D57F2741-BD38-4A4D-B4F4-D089FA7C31BE}"/>
              </a:ext>
            </a:extLst>
          </p:cNvPr>
          <p:cNvSpPr txBox="1"/>
          <p:nvPr/>
        </p:nvSpPr>
        <p:spPr>
          <a:xfrm>
            <a:off x="5188541" y="435811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57CF9E5-6F77-4DD1-BAF0-6DB2CA30B075}"/>
              </a:ext>
            </a:extLst>
          </p:cNvPr>
          <p:cNvSpPr txBox="1"/>
          <p:nvPr/>
        </p:nvSpPr>
        <p:spPr>
          <a:xfrm>
            <a:off x="3682102" y="4358115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dirty="0"/>
              <a:t>-7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595652E-6E2B-46D9-9189-36EE9D6A17FC}"/>
              </a:ext>
            </a:extLst>
          </p:cNvPr>
          <p:cNvSpPr txBox="1"/>
          <p:nvPr/>
        </p:nvSpPr>
        <p:spPr>
          <a:xfrm>
            <a:off x="6190284" y="435811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dirty="0"/>
              <a:t>4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BC562BA-6B20-4806-A893-DE509B1B3EC2}"/>
              </a:ext>
            </a:extLst>
          </p:cNvPr>
          <p:cNvSpPr txBox="1"/>
          <p:nvPr/>
        </p:nvSpPr>
        <p:spPr>
          <a:xfrm>
            <a:off x="7965687" y="4358115"/>
            <a:ext cx="437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dirty="0"/>
              <a:t>14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705E5DB-66AB-4083-BBCB-0651C47C0E99}"/>
              </a:ext>
            </a:extLst>
          </p:cNvPr>
          <p:cNvGrpSpPr/>
          <p:nvPr/>
        </p:nvGrpSpPr>
        <p:grpSpPr>
          <a:xfrm>
            <a:off x="8970749" y="4358115"/>
            <a:ext cx="1630156" cy="469916"/>
            <a:chOff x="8970749" y="4358115"/>
            <a:chExt cx="1630156" cy="469916"/>
          </a:xfrm>
        </p:grpSpPr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DFF2175-1E69-47FA-9371-3722B2C8FF7E}"/>
                </a:ext>
              </a:extLst>
            </p:cNvPr>
            <p:cNvCxnSpPr/>
            <p:nvPr/>
          </p:nvCxnSpPr>
          <p:spPr>
            <a:xfrm>
              <a:off x="9189720" y="4696449"/>
              <a:ext cx="0" cy="13158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9A46C282-E5A3-4A24-9F87-9BF46EBED737}"/>
                </a:ext>
              </a:extLst>
            </p:cNvPr>
            <p:cNvCxnSpPr/>
            <p:nvPr/>
          </p:nvCxnSpPr>
          <p:spPr>
            <a:xfrm>
              <a:off x="10387584" y="4696449"/>
              <a:ext cx="0" cy="13158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C3D7A70A-2DB6-4303-8058-68C3D8F8F6C4}"/>
                </a:ext>
              </a:extLst>
            </p:cNvPr>
            <p:cNvSpPr txBox="1"/>
            <p:nvPr/>
          </p:nvSpPr>
          <p:spPr>
            <a:xfrm>
              <a:off x="8970749" y="4358115"/>
              <a:ext cx="4379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SG" dirty="0"/>
                <a:t>19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288BD36-B8EA-4C6E-BA6A-01A5AB344EB8}"/>
                </a:ext>
              </a:extLst>
            </p:cNvPr>
            <p:cNvSpPr txBox="1"/>
            <p:nvPr/>
          </p:nvSpPr>
          <p:spPr>
            <a:xfrm>
              <a:off x="10162964" y="4358115"/>
              <a:ext cx="4379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SG" dirty="0"/>
                <a:t>25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70181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3" grpId="0" uiExpand="1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121E4329-8798-4A04-87F5-102CC18569FE}"/>
              </a:ext>
            </a:extLst>
          </p:cNvPr>
          <p:cNvSpPr/>
          <p:nvPr/>
        </p:nvSpPr>
        <p:spPr>
          <a:xfrm>
            <a:off x="2381537" y="4828032"/>
            <a:ext cx="1481328" cy="122528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ID: 5</a:t>
            </a:r>
          </a:p>
          <a:p>
            <a:pPr algn="ctr"/>
            <a:r>
              <a:rPr lang="en-SG" dirty="0"/>
              <a:t>Left: -19</a:t>
            </a:r>
          </a:p>
          <a:p>
            <a:pPr algn="ctr"/>
            <a:r>
              <a:rPr lang="en-SG" dirty="0"/>
              <a:t>Right: -7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931DF01-56C6-4861-A7B0-F705AFEA1199}"/>
              </a:ext>
            </a:extLst>
          </p:cNvPr>
          <p:cNvSpPr/>
          <p:nvPr/>
        </p:nvSpPr>
        <p:spPr>
          <a:xfrm>
            <a:off x="6345936" y="4828032"/>
            <a:ext cx="1847088" cy="122528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ID: 2</a:t>
            </a:r>
          </a:p>
          <a:p>
            <a:pPr algn="ctr"/>
            <a:r>
              <a:rPr lang="en-SG" dirty="0"/>
              <a:t>Left: 4</a:t>
            </a:r>
          </a:p>
          <a:p>
            <a:pPr algn="ctr"/>
            <a:r>
              <a:rPr lang="en-SG" dirty="0"/>
              <a:t>Right: 14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2ECEFF-2F81-487A-8449-0DE2E1E6FCA5}"/>
              </a:ext>
            </a:extLst>
          </p:cNvPr>
          <p:cNvSpPr/>
          <p:nvPr/>
        </p:nvSpPr>
        <p:spPr>
          <a:xfrm>
            <a:off x="3867912" y="4828032"/>
            <a:ext cx="1481328" cy="122528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ID: 1</a:t>
            </a:r>
          </a:p>
          <a:p>
            <a:pPr algn="ctr"/>
            <a:r>
              <a:rPr lang="en-SG" dirty="0"/>
              <a:t>Left: -7</a:t>
            </a:r>
          </a:p>
          <a:p>
            <a:pPr algn="ctr"/>
            <a:r>
              <a:rPr lang="en-SG" dirty="0"/>
              <a:t>Right: 0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847D55-422C-493E-B968-E3D9DBC3B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Algorithm #3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9C40B7-CA60-4584-ACC1-FE626646CC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sz="2000" dirty="0"/>
              <a:t>LEFT 12</a:t>
            </a:r>
          </a:p>
          <a:p>
            <a:r>
              <a:rPr lang="en-SG" sz="2000" dirty="0"/>
              <a:t>Insert a book from the left</a:t>
            </a:r>
          </a:p>
          <a:p>
            <a:pPr lvl="1"/>
            <a:r>
              <a:rPr lang="en-SG" sz="1600" dirty="0"/>
              <a:t>ID = 5</a:t>
            </a:r>
          </a:p>
          <a:p>
            <a:pPr lvl="1"/>
            <a:r>
              <a:rPr lang="en-SG" sz="1600" dirty="0"/>
              <a:t>Left = -7 - 12 = -19</a:t>
            </a:r>
          </a:p>
          <a:p>
            <a:pPr lvl="1"/>
            <a:r>
              <a:rPr lang="en-SG" sz="1600" dirty="0"/>
              <a:t>Right = -7 </a:t>
            </a:r>
          </a:p>
          <a:p>
            <a:r>
              <a:rPr lang="en-SG" sz="2000" dirty="0"/>
              <a:t>Distance = 14 - (-19) = 33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4EED733-956A-4274-93E9-2DEA1C51DCBB}"/>
              </a:ext>
            </a:extLst>
          </p:cNvPr>
          <p:cNvCxnSpPr/>
          <p:nvPr/>
        </p:nvCxnSpPr>
        <p:spPr>
          <a:xfrm>
            <a:off x="0" y="6053328"/>
            <a:ext cx="121920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877F56A-D438-42FF-BBD0-D515DF8C852E}"/>
              </a:ext>
            </a:extLst>
          </p:cNvPr>
          <p:cNvGrpSpPr/>
          <p:nvPr/>
        </p:nvGrpSpPr>
        <p:grpSpPr>
          <a:xfrm>
            <a:off x="3867912" y="6099160"/>
            <a:ext cx="4320064" cy="369332"/>
            <a:chOff x="3867912" y="6105269"/>
            <a:chExt cx="4325112" cy="369332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9315AA7C-06B7-439F-97C8-FC2C396B53FE}"/>
                </a:ext>
              </a:extLst>
            </p:cNvPr>
            <p:cNvCxnSpPr>
              <a:cxnSpLocks/>
            </p:cNvCxnSpPr>
            <p:nvPr/>
          </p:nvCxnSpPr>
          <p:spPr>
            <a:xfrm>
              <a:off x="3867912" y="6309360"/>
              <a:ext cx="4325112" cy="0"/>
            </a:xfrm>
            <a:prstGeom prst="line">
              <a:avLst/>
            </a:prstGeom>
            <a:ln w="3810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E546C3F-E53E-4DF5-8581-B530F30BFE87}"/>
                </a:ext>
              </a:extLst>
            </p:cNvPr>
            <p:cNvSpPr txBox="1"/>
            <p:nvPr/>
          </p:nvSpPr>
          <p:spPr>
            <a:xfrm>
              <a:off x="5456663" y="6105269"/>
              <a:ext cx="131632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SG" dirty="0"/>
                <a:t>Distance: 21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BC85C10-ABB6-48AE-B1BD-DFFB961961FE}"/>
              </a:ext>
            </a:extLst>
          </p:cNvPr>
          <p:cNvGrpSpPr/>
          <p:nvPr/>
        </p:nvGrpSpPr>
        <p:grpSpPr>
          <a:xfrm>
            <a:off x="2381537" y="6124694"/>
            <a:ext cx="5811487" cy="369332"/>
            <a:chOff x="3867912" y="6124694"/>
            <a:chExt cx="4325112" cy="369332"/>
          </a:xfrm>
          <a:solidFill>
            <a:schemeClr val="bg1"/>
          </a:solidFill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BF958F33-AE64-44E1-AE21-71F44F13A7C1}"/>
                </a:ext>
              </a:extLst>
            </p:cNvPr>
            <p:cNvCxnSpPr>
              <a:cxnSpLocks/>
            </p:cNvCxnSpPr>
            <p:nvPr/>
          </p:nvCxnSpPr>
          <p:spPr>
            <a:xfrm>
              <a:off x="3867912" y="6309360"/>
              <a:ext cx="4325112" cy="0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BE1D9BC-1DAE-4A42-9EFB-C0131CFF6100}"/>
                </a:ext>
              </a:extLst>
            </p:cNvPr>
            <p:cNvSpPr txBox="1"/>
            <p:nvPr/>
          </p:nvSpPr>
          <p:spPr>
            <a:xfrm>
              <a:off x="5606746" y="6124694"/>
              <a:ext cx="978508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SG" dirty="0"/>
                <a:t>Distance: 33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2C967D6-C912-4C10-927F-D10A5D595E76}"/>
              </a:ext>
            </a:extLst>
          </p:cNvPr>
          <p:cNvGrpSpPr/>
          <p:nvPr/>
        </p:nvGrpSpPr>
        <p:grpSpPr>
          <a:xfrm>
            <a:off x="0" y="4173229"/>
            <a:ext cx="12192000" cy="654802"/>
            <a:chOff x="0" y="4173229"/>
            <a:chExt cx="12192000" cy="654802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BC0CAC6-C57A-4011-AD99-32220540C1C2}"/>
                </a:ext>
              </a:extLst>
            </p:cNvPr>
            <p:cNvCxnSpPr/>
            <p:nvPr/>
          </p:nvCxnSpPr>
          <p:spPr>
            <a:xfrm>
              <a:off x="0" y="4828031"/>
              <a:ext cx="12192000" cy="0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7F43CF95-254C-4C55-A4DF-F8D05C5419C5}"/>
                </a:ext>
              </a:extLst>
            </p:cNvPr>
            <p:cNvSpPr txBox="1"/>
            <p:nvPr/>
          </p:nvSpPr>
          <p:spPr>
            <a:xfrm>
              <a:off x="11759184" y="4173229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2800" i="1" dirty="0"/>
                <a:t>x</a:t>
              </a:r>
            </a:p>
          </p:txBody>
        </p:sp>
      </p:grp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5A244AA-5EB6-49AA-980F-9E071B9089A1}"/>
              </a:ext>
            </a:extLst>
          </p:cNvPr>
          <p:cNvCxnSpPr/>
          <p:nvPr/>
        </p:nvCxnSpPr>
        <p:spPr>
          <a:xfrm>
            <a:off x="5349240" y="4696449"/>
            <a:ext cx="0" cy="13158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59A2CDB-DD55-4FD2-854A-88B293AB348E}"/>
              </a:ext>
            </a:extLst>
          </p:cNvPr>
          <p:cNvCxnSpPr/>
          <p:nvPr/>
        </p:nvCxnSpPr>
        <p:spPr>
          <a:xfrm>
            <a:off x="3867912" y="4696449"/>
            <a:ext cx="0" cy="13158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30A6BA5-D175-4B9E-A982-6292A3A7851A}"/>
              </a:ext>
            </a:extLst>
          </p:cNvPr>
          <p:cNvCxnSpPr/>
          <p:nvPr/>
        </p:nvCxnSpPr>
        <p:spPr>
          <a:xfrm>
            <a:off x="6345936" y="4696449"/>
            <a:ext cx="0" cy="13158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066C5E9-1EA0-4DFA-88AE-1483C4A2D46D}"/>
              </a:ext>
            </a:extLst>
          </p:cNvPr>
          <p:cNvCxnSpPr/>
          <p:nvPr/>
        </p:nvCxnSpPr>
        <p:spPr>
          <a:xfrm>
            <a:off x="8187976" y="4696449"/>
            <a:ext cx="0" cy="13158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D57F2741-BD38-4A4D-B4F4-D089FA7C31BE}"/>
              </a:ext>
            </a:extLst>
          </p:cNvPr>
          <p:cNvSpPr txBox="1"/>
          <p:nvPr/>
        </p:nvSpPr>
        <p:spPr>
          <a:xfrm>
            <a:off x="5188541" y="435811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57CF9E5-6F77-4DD1-BAF0-6DB2CA30B075}"/>
              </a:ext>
            </a:extLst>
          </p:cNvPr>
          <p:cNvSpPr txBox="1"/>
          <p:nvPr/>
        </p:nvSpPr>
        <p:spPr>
          <a:xfrm>
            <a:off x="3682102" y="4358115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dirty="0"/>
              <a:t>-7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595652E-6E2B-46D9-9189-36EE9D6A17FC}"/>
              </a:ext>
            </a:extLst>
          </p:cNvPr>
          <p:cNvSpPr txBox="1"/>
          <p:nvPr/>
        </p:nvSpPr>
        <p:spPr>
          <a:xfrm>
            <a:off x="6190284" y="435811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dirty="0"/>
              <a:t>4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BC562BA-6B20-4806-A893-DE509B1B3EC2}"/>
              </a:ext>
            </a:extLst>
          </p:cNvPr>
          <p:cNvSpPr txBox="1"/>
          <p:nvPr/>
        </p:nvSpPr>
        <p:spPr>
          <a:xfrm>
            <a:off x="7965687" y="4358115"/>
            <a:ext cx="437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dirty="0"/>
              <a:t>14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BEF04F3-CC03-4CD3-A88F-2E10304EF160}"/>
              </a:ext>
            </a:extLst>
          </p:cNvPr>
          <p:cNvGrpSpPr/>
          <p:nvPr/>
        </p:nvGrpSpPr>
        <p:grpSpPr>
          <a:xfrm>
            <a:off x="2124094" y="4358115"/>
            <a:ext cx="514885" cy="469916"/>
            <a:chOff x="2124094" y="4358115"/>
            <a:chExt cx="514885" cy="469916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9E55395D-F4B5-4753-B1B2-5C5091429926}"/>
                </a:ext>
              </a:extLst>
            </p:cNvPr>
            <p:cNvCxnSpPr/>
            <p:nvPr/>
          </p:nvCxnSpPr>
          <p:spPr>
            <a:xfrm>
              <a:off x="2384855" y="4696449"/>
              <a:ext cx="0" cy="13158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AA64BF3A-AE01-4662-B954-A373967967FE}"/>
                </a:ext>
              </a:extLst>
            </p:cNvPr>
            <p:cNvSpPr txBox="1"/>
            <p:nvPr/>
          </p:nvSpPr>
          <p:spPr>
            <a:xfrm>
              <a:off x="2124094" y="4358115"/>
              <a:ext cx="5148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SG" dirty="0"/>
                <a:t>-19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98678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3" grpId="0" uiExpand="1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ED33E-0BBA-449F-B3A6-D01A9183F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Algorithm #3: Time complexity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92D8DE-5669-4B97-AB1A-60E3DB61C2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LEFT, RIGHT: O(1)</a:t>
            </a:r>
          </a:p>
          <a:p>
            <a:pPr lvl="1"/>
            <a:r>
              <a:rPr lang="en-SG" dirty="0"/>
              <a:t>Inserting from the front or back of a LinkedList takes O(1) time.</a:t>
            </a:r>
          </a:p>
          <a:p>
            <a:pPr lvl="1"/>
            <a:r>
              <a:rPr lang="en-SG" dirty="0"/>
              <a:t>Calculation of Distance takes O(1) time.</a:t>
            </a:r>
          </a:p>
          <a:p>
            <a:r>
              <a:rPr lang="en-SG" dirty="0"/>
              <a:t>REMOVE: O(</a:t>
            </a:r>
            <a:r>
              <a:rPr lang="en-SG" i="1" dirty="0"/>
              <a:t>N</a:t>
            </a:r>
            <a:r>
              <a:rPr lang="en-SG" dirty="0"/>
              <a:t>)</a:t>
            </a:r>
          </a:p>
          <a:p>
            <a:pPr lvl="1"/>
            <a:r>
              <a:rPr lang="en-SG" dirty="0"/>
              <a:t>A LinkedList takes O(</a:t>
            </a:r>
            <a:r>
              <a:rPr lang="en-SG" i="1" dirty="0"/>
              <a:t>N</a:t>
            </a:r>
            <a:r>
              <a:rPr lang="en-SG" dirty="0"/>
              <a:t>) time to find the book to remove.</a:t>
            </a:r>
          </a:p>
          <a:p>
            <a:pPr lvl="1"/>
            <a:r>
              <a:rPr lang="en-SG" dirty="0"/>
              <a:t>Calculation of Distance takes O(1) time.</a:t>
            </a:r>
          </a:p>
          <a:p>
            <a:r>
              <a:rPr lang="en-SG" dirty="0"/>
              <a:t>Processing </a:t>
            </a:r>
            <a:r>
              <a:rPr lang="en-SG" i="1" dirty="0"/>
              <a:t>C</a:t>
            </a:r>
            <a:r>
              <a:rPr lang="en-SG" dirty="0"/>
              <a:t> operations: O(</a:t>
            </a:r>
            <a:r>
              <a:rPr lang="en-SG" i="1" dirty="0"/>
              <a:t>CN</a:t>
            </a:r>
            <a:r>
              <a:rPr lang="en-SG" dirty="0"/>
              <a:t>)</a:t>
            </a:r>
          </a:p>
          <a:p>
            <a:pPr lvl="1"/>
            <a:r>
              <a:rPr lang="en-SG" dirty="0"/>
              <a:t>If there are a lot of removal operations (e.g. half of them), it really slows it down.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8A839C6-2C8C-41FB-AC7F-897EA4D236FD}"/>
              </a:ext>
            </a:extLst>
          </p:cNvPr>
          <p:cNvSpPr/>
          <p:nvPr/>
        </p:nvSpPr>
        <p:spPr>
          <a:xfrm>
            <a:off x="952500" y="3429000"/>
            <a:ext cx="5543550" cy="1019175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04996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94F13-E15D-4D3A-8609-1653A5D91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b="1" dirty="0">
                <a:solidFill>
                  <a:schemeClr val="accent1"/>
                </a:solidFill>
              </a:rPr>
              <a:t>Removal</a:t>
            </a:r>
            <a:r>
              <a:rPr lang="en-SG" dirty="0"/>
              <a:t> is slow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B4703C-9EF8-4BC6-9CFA-2D20AF3799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SG" dirty="0"/>
              <a:t>A LinkedList allows removal from the front and the end in O(1) time.</a:t>
            </a:r>
          </a:p>
          <a:p>
            <a:pPr algn="just"/>
            <a:r>
              <a:rPr lang="en-SG" dirty="0"/>
              <a:t>From now on, I will be referring to removal from the front or the end as "popping" from the front or the end.</a:t>
            </a:r>
          </a:p>
          <a:p>
            <a:pPr algn="just"/>
            <a:r>
              <a:rPr lang="en-SG" dirty="0"/>
              <a:t>If the book to remove is in the middle, it may take up to O(</a:t>
            </a:r>
            <a:r>
              <a:rPr lang="en-SG" i="1" dirty="0"/>
              <a:t>N</a:t>
            </a:r>
            <a:r>
              <a:rPr lang="en-SG" dirty="0"/>
              <a:t>) time to actually find it.</a:t>
            </a:r>
          </a:p>
          <a:p>
            <a:pPr algn="just"/>
            <a:r>
              <a:rPr lang="en-SG" dirty="0"/>
              <a:t>Can we possibly avoid searching for the book if it's in the middle?</a:t>
            </a:r>
          </a:p>
        </p:txBody>
      </p:sp>
    </p:spTree>
    <p:extLst>
      <p:ext uri="{BB962C8B-B14F-4D97-AF65-F5344CB8AC3E}">
        <p14:creationId xmlns:p14="http://schemas.microsoft.com/office/powerpoint/2010/main" val="1324693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94F13-E15D-4D3A-8609-1653A5D91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>
                <a:solidFill>
                  <a:schemeClr val="tx1"/>
                </a:solidFill>
              </a:rPr>
              <a:t>We can</a:t>
            </a:r>
            <a:r>
              <a:rPr lang="en-SG" dirty="0">
                <a:solidFill>
                  <a:schemeClr val="accent1"/>
                </a:solidFill>
              </a:rPr>
              <a:t> </a:t>
            </a:r>
            <a:r>
              <a:rPr lang="en-SG" b="1" dirty="0">
                <a:solidFill>
                  <a:schemeClr val="accent1"/>
                </a:solidFill>
              </a:rPr>
              <a:t>Lie!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B4703C-9EF8-4BC6-9CFA-2D20AF3799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SG" b="1" dirty="0">
                <a:latin typeface="Courier New" panose="02070309020205020404" pitchFamily="49" charset="0"/>
                <a:cs typeface="Courier New" panose="02070309020205020404" pitchFamily="49" charset="0"/>
              </a:rPr>
              <a:t>Have you removed that book yet?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EAA6AB-0F6D-4087-8F51-DFE25A6E80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1674" y="2997327"/>
            <a:ext cx="4236198" cy="3414522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6984599-DD9A-4039-8582-34D6CBAB9D42}"/>
              </a:ext>
            </a:extLst>
          </p:cNvPr>
          <p:cNvCxnSpPr/>
          <p:nvPr/>
        </p:nvCxnSpPr>
        <p:spPr>
          <a:xfrm>
            <a:off x="-104775" y="2362200"/>
            <a:ext cx="1038225" cy="1143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CAAE214-E1F9-42A1-A238-B2ECAA887CCD}"/>
              </a:ext>
            </a:extLst>
          </p:cNvPr>
          <p:cNvSpPr txBox="1"/>
          <p:nvPr/>
        </p:nvSpPr>
        <p:spPr>
          <a:xfrm>
            <a:off x="4757368" y="4048125"/>
            <a:ext cx="203132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6000" b="1" dirty="0">
                <a:latin typeface="Courier New" panose="02070309020205020404" pitchFamily="49" charset="0"/>
                <a:cs typeface="Courier New" panose="02070309020205020404" pitchFamily="49" charset="0"/>
              </a:rPr>
              <a:t>YES!</a:t>
            </a:r>
          </a:p>
        </p:txBody>
      </p:sp>
    </p:spTree>
    <p:extLst>
      <p:ext uri="{BB962C8B-B14F-4D97-AF65-F5344CB8AC3E}">
        <p14:creationId xmlns:p14="http://schemas.microsoft.com/office/powerpoint/2010/main" val="1411753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repeatCount="indefinite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-2.59259E-6 L 4.79167E-6 0.0007 C -0.01407 0.06644 -0.00157 0.01204 -0.00378 0.00718 C -0.0056 0.00278 -0.01407 0.01343 -0.0112 0.01389 C -0.00326 0.01482 0.00455 0.01158 0.01263 0.01065 C 0.01627 0.01158 0.02161 0.00834 0.02369 0.01389 C 0.02565 0.0176 0.02161 0.03079 0.02005 0.02685 C -0.00326 -0.02893 0.03177 0.01667 0.01263 -0.00648 C 0.0082 -0.09467 0.01406 -0.00578 0.00703 0.00718 C 0.00299 0.01435 -0.00131 -0.00648 -0.0056 -0.01296 C -0.00808 -0.01643 -0.01055 -0.01967 -0.01303 -0.02291 C -0.02396 0.00278 -0.01836 -0.01458 -0.0112 -0.01643 C -0.00873 -0.0169 -0.00625 -0.01412 -0.00378 -0.01296 C -0.00196 -0.00856 0.00169 -0.00532 0.00169 -2.59259E-6 C 0.00117 0.01435 -0.00131 0.05093 -0.0056 0.04005 C -0.01237 0.02315 -0.00691 -0.00208 -0.00756 -0.02291 C -0.00508 -0.03171 -0.00404 -0.0419 4.79167E-6 -0.04907 C 0.00117 -0.05139 0.00169 -0.04259 0.00169 -0.03935 C 0.00169 -0.02986 -0.00196 -0.02014 -0.00378 -0.01296 C -0.00404 -0.01088 -0.00808 0.01389 -0.00378 0.01713 C -0.00131 0.01875 0.00117 0.01273 0.00325 0.01065 C 0.00247 0.01389 0.00169 0.01922 4.79167E-6 0.02037 C -0.00326 0.02153 -0.01159 0.02107 -0.00938 0.01713 C -0.00599 0.01065 0.00052 0.01273 0.0052 0.01065 C 0.00703 0.00718 0.0108 -0.0044 0.0108 -2.59259E-6 C 0.0108 0.00672 0.00729 0.01158 0.0052 0.01713 C 0.00429 0.02037 0.00117 0.03079 0.00169 0.02685 C 0.00273 0.0176 0.0052 0.00949 0.00703 -2.59259E-6 C 0.01197 0.01343 0.0108 0.00625 0.0108 0.02037 " pathEditMode="relative" rAng="0" ptsTypes="AAAAAAAAAAAAAAAAAAAAAAAAAAAAA">
                                      <p:cBhvr>
                                        <p:cTn id="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700" y="-394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6" presetClass="emph" presetSubtype="0" repeatCount="1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25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125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8" presetClass="emph" presetSubtype="0" ac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108000000">
                                      <p:cBhvr>
                                        <p:cTn id="13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4" presetID="6" presetClass="emph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15" dur="1500" fill="hold"/>
                                        <p:tgtEl>
                                          <p:spTgt spid="4"/>
                                        </p:tgtEl>
                                      </p:cBhvr>
                                      <p:by x="400000" y="400000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94F13-E15D-4D3A-8609-1653A5D91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>
                <a:solidFill>
                  <a:schemeClr val="tx1"/>
                </a:solidFill>
              </a:rPr>
              <a:t>We can</a:t>
            </a:r>
            <a:r>
              <a:rPr lang="en-SG" dirty="0">
                <a:solidFill>
                  <a:schemeClr val="accent1"/>
                </a:solidFill>
              </a:rPr>
              <a:t> </a:t>
            </a:r>
            <a:r>
              <a:rPr lang="en-SG" b="1" dirty="0">
                <a:solidFill>
                  <a:schemeClr val="accent1"/>
                </a:solidFill>
              </a:rPr>
              <a:t>Lie!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B4703C-9EF8-4BC6-9CFA-2D20AF3799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SG" dirty="0"/>
              <a:t>If we know the book to remove is in the middle, instead of looking for it and removing it, just don't do that.</a:t>
            </a:r>
          </a:p>
          <a:p>
            <a:pPr algn="just"/>
            <a:r>
              <a:rPr lang="en-SG" dirty="0"/>
              <a:t>Of course, just doing this is not enough.</a:t>
            </a:r>
          </a:p>
          <a:p>
            <a:pPr algn="just"/>
            <a:endParaRPr lang="en-SG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F8B5D43-5F9E-48E1-AF66-1C00C2598EEB}"/>
              </a:ext>
            </a:extLst>
          </p:cNvPr>
          <p:cNvSpPr/>
          <p:nvPr/>
        </p:nvSpPr>
        <p:spPr>
          <a:xfrm>
            <a:off x="2381537" y="4828032"/>
            <a:ext cx="1481328" cy="122528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ID: 5</a:t>
            </a:r>
          </a:p>
          <a:p>
            <a:pPr algn="ctr"/>
            <a:r>
              <a:rPr lang="en-SG" dirty="0"/>
              <a:t>Left: -19</a:t>
            </a:r>
          </a:p>
          <a:p>
            <a:pPr algn="ctr"/>
            <a:r>
              <a:rPr lang="en-SG" dirty="0"/>
              <a:t>Right: -7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A47E509-C17A-4CF3-A1E7-E9C766436949}"/>
              </a:ext>
            </a:extLst>
          </p:cNvPr>
          <p:cNvSpPr/>
          <p:nvPr/>
        </p:nvSpPr>
        <p:spPr>
          <a:xfrm>
            <a:off x="6345936" y="4828032"/>
            <a:ext cx="1847088" cy="122528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ID: 2</a:t>
            </a:r>
          </a:p>
          <a:p>
            <a:pPr algn="ctr"/>
            <a:r>
              <a:rPr lang="en-SG" dirty="0"/>
              <a:t>Left: 4</a:t>
            </a:r>
          </a:p>
          <a:p>
            <a:pPr algn="ctr"/>
            <a:r>
              <a:rPr lang="en-SG" dirty="0"/>
              <a:t>Right: 14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3D4955E-2414-44FE-8A80-77A20122A110}"/>
              </a:ext>
            </a:extLst>
          </p:cNvPr>
          <p:cNvSpPr/>
          <p:nvPr/>
        </p:nvSpPr>
        <p:spPr>
          <a:xfrm>
            <a:off x="3867912" y="4828032"/>
            <a:ext cx="1481328" cy="122528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ID: 1</a:t>
            </a:r>
          </a:p>
          <a:p>
            <a:pPr algn="ctr"/>
            <a:r>
              <a:rPr lang="en-SG" dirty="0"/>
              <a:t>Left: -7</a:t>
            </a:r>
          </a:p>
          <a:p>
            <a:pPr algn="ctr"/>
            <a:r>
              <a:rPr lang="en-SG" dirty="0"/>
              <a:t>Right: 0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ACC0559-5CDE-4DFC-A1F9-EB06A0F1B07B}"/>
              </a:ext>
            </a:extLst>
          </p:cNvPr>
          <p:cNvCxnSpPr/>
          <p:nvPr/>
        </p:nvCxnSpPr>
        <p:spPr>
          <a:xfrm>
            <a:off x="0" y="6053328"/>
            <a:ext cx="121920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0465B5D-E31B-4561-8AAD-477F0D2D39D3}"/>
              </a:ext>
            </a:extLst>
          </p:cNvPr>
          <p:cNvGrpSpPr/>
          <p:nvPr/>
        </p:nvGrpSpPr>
        <p:grpSpPr>
          <a:xfrm>
            <a:off x="2381537" y="6124694"/>
            <a:ext cx="5811487" cy="369332"/>
            <a:chOff x="3867912" y="6124694"/>
            <a:chExt cx="4325112" cy="369332"/>
          </a:xfrm>
          <a:solidFill>
            <a:schemeClr val="bg1"/>
          </a:solidFill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4512D60-2FFA-4F41-95BB-BC13D078A8D0}"/>
                </a:ext>
              </a:extLst>
            </p:cNvPr>
            <p:cNvCxnSpPr>
              <a:cxnSpLocks/>
            </p:cNvCxnSpPr>
            <p:nvPr/>
          </p:nvCxnSpPr>
          <p:spPr>
            <a:xfrm>
              <a:off x="3867912" y="6309360"/>
              <a:ext cx="4325112" cy="0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CBCE292-C1F6-4927-A4B0-BAAFF1F70209}"/>
                </a:ext>
              </a:extLst>
            </p:cNvPr>
            <p:cNvSpPr txBox="1"/>
            <p:nvPr/>
          </p:nvSpPr>
          <p:spPr>
            <a:xfrm>
              <a:off x="5606746" y="6124694"/>
              <a:ext cx="978508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SG" dirty="0"/>
                <a:t>Distance: 33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E7B5678-9651-4789-B60B-624E1E0E10CC}"/>
              </a:ext>
            </a:extLst>
          </p:cNvPr>
          <p:cNvGrpSpPr/>
          <p:nvPr/>
        </p:nvGrpSpPr>
        <p:grpSpPr>
          <a:xfrm>
            <a:off x="0" y="4173229"/>
            <a:ext cx="12192000" cy="654802"/>
            <a:chOff x="0" y="4173229"/>
            <a:chExt cx="12192000" cy="654802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60115B05-6B86-4F77-9915-95BBEC7DE56C}"/>
                </a:ext>
              </a:extLst>
            </p:cNvPr>
            <p:cNvCxnSpPr/>
            <p:nvPr/>
          </p:nvCxnSpPr>
          <p:spPr>
            <a:xfrm>
              <a:off x="0" y="4828031"/>
              <a:ext cx="12192000" cy="0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9322207-9C13-44CA-BE87-D9C39F78622F}"/>
                </a:ext>
              </a:extLst>
            </p:cNvPr>
            <p:cNvSpPr txBox="1"/>
            <p:nvPr/>
          </p:nvSpPr>
          <p:spPr>
            <a:xfrm>
              <a:off x="11759184" y="4173229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2800" i="1" dirty="0"/>
                <a:t>x</a:t>
              </a:r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8E64569-46EC-4456-A14A-0F825837FDC3}"/>
              </a:ext>
            </a:extLst>
          </p:cNvPr>
          <p:cNvCxnSpPr/>
          <p:nvPr/>
        </p:nvCxnSpPr>
        <p:spPr>
          <a:xfrm>
            <a:off x="5349240" y="4696449"/>
            <a:ext cx="0" cy="13158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F60EFD1-6DDD-4324-BD07-B03907DA5D4D}"/>
              </a:ext>
            </a:extLst>
          </p:cNvPr>
          <p:cNvCxnSpPr/>
          <p:nvPr/>
        </p:nvCxnSpPr>
        <p:spPr>
          <a:xfrm>
            <a:off x="3867912" y="4696449"/>
            <a:ext cx="0" cy="13158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E8F356C-151F-4D7E-9765-A49F6A5D395B}"/>
              </a:ext>
            </a:extLst>
          </p:cNvPr>
          <p:cNvCxnSpPr/>
          <p:nvPr/>
        </p:nvCxnSpPr>
        <p:spPr>
          <a:xfrm>
            <a:off x="6345936" y="4696449"/>
            <a:ext cx="0" cy="13158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911FEA9-3FFA-451D-8A67-F923AFB5445C}"/>
              </a:ext>
            </a:extLst>
          </p:cNvPr>
          <p:cNvCxnSpPr/>
          <p:nvPr/>
        </p:nvCxnSpPr>
        <p:spPr>
          <a:xfrm>
            <a:off x="8187976" y="4696449"/>
            <a:ext cx="0" cy="13158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69CF1A7-A22A-4740-A9C2-1FE60EBD05D6}"/>
              </a:ext>
            </a:extLst>
          </p:cNvPr>
          <p:cNvSpPr txBox="1"/>
          <p:nvPr/>
        </p:nvSpPr>
        <p:spPr>
          <a:xfrm>
            <a:off x="5188541" y="435811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1986036-D596-4C92-9383-939B65A8DBD0}"/>
              </a:ext>
            </a:extLst>
          </p:cNvPr>
          <p:cNvSpPr txBox="1"/>
          <p:nvPr/>
        </p:nvSpPr>
        <p:spPr>
          <a:xfrm>
            <a:off x="3682102" y="4358115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dirty="0"/>
              <a:t>-7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F41CDE7-A882-4253-A313-B0E142CD9374}"/>
              </a:ext>
            </a:extLst>
          </p:cNvPr>
          <p:cNvSpPr txBox="1"/>
          <p:nvPr/>
        </p:nvSpPr>
        <p:spPr>
          <a:xfrm>
            <a:off x="6190284" y="435811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dirty="0"/>
              <a:t>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8D6E6EE-62A0-484B-AD62-B71184408D29}"/>
              </a:ext>
            </a:extLst>
          </p:cNvPr>
          <p:cNvSpPr txBox="1"/>
          <p:nvPr/>
        </p:nvSpPr>
        <p:spPr>
          <a:xfrm>
            <a:off x="7965687" y="4358115"/>
            <a:ext cx="437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dirty="0"/>
              <a:t>14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CA89CDC-C8E4-4034-B412-785B426708D8}"/>
              </a:ext>
            </a:extLst>
          </p:cNvPr>
          <p:cNvGrpSpPr/>
          <p:nvPr/>
        </p:nvGrpSpPr>
        <p:grpSpPr>
          <a:xfrm>
            <a:off x="2124094" y="4358115"/>
            <a:ext cx="514885" cy="469916"/>
            <a:chOff x="2124094" y="4358115"/>
            <a:chExt cx="514885" cy="469916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4E9E736-2370-4F0B-8921-021ECADDB94C}"/>
                </a:ext>
              </a:extLst>
            </p:cNvPr>
            <p:cNvCxnSpPr/>
            <p:nvPr/>
          </p:nvCxnSpPr>
          <p:spPr>
            <a:xfrm>
              <a:off x="2384855" y="4696449"/>
              <a:ext cx="0" cy="13158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5FF5ADF-959B-4EB6-9136-064A9F489750}"/>
                </a:ext>
              </a:extLst>
            </p:cNvPr>
            <p:cNvSpPr txBox="1"/>
            <p:nvPr/>
          </p:nvSpPr>
          <p:spPr>
            <a:xfrm>
              <a:off x="2124094" y="4358115"/>
              <a:ext cx="5148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SG" dirty="0"/>
                <a:t>-19</a:t>
              </a:r>
            </a:p>
          </p:txBody>
        </p:sp>
      </p:grpSp>
      <p:pic>
        <p:nvPicPr>
          <p:cNvPr id="28" name="Picture 27">
            <a:extLst>
              <a:ext uri="{FF2B5EF4-FFF2-40B4-BE49-F238E27FC236}">
                <a16:creationId xmlns:a16="http://schemas.microsoft.com/office/drawing/2014/main" id="{B0F8EBEE-C9CE-4CF0-8849-D6ED66323B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9022" y="601599"/>
            <a:ext cx="1840162" cy="1483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709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12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94F13-E15D-4D3A-8609-1653A5D91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>
                <a:solidFill>
                  <a:schemeClr val="tx1"/>
                </a:solidFill>
              </a:rPr>
              <a:t>We can</a:t>
            </a:r>
            <a:r>
              <a:rPr lang="en-SG" dirty="0">
                <a:solidFill>
                  <a:schemeClr val="accent1"/>
                </a:solidFill>
              </a:rPr>
              <a:t> </a:t>
            </a:r>
            <a:r>
              <a:rPr lang="en-SG" b="1" dirty="0">
                <a:solidFill>
                  <a:schemeClr val="accent1"/>
                </a:solidFill>
              </a:rPr>
              <a:t>Lie! </a:t>
            </a:r>
            <a:r>
              <a:rPr lang="en-SG" dirty="0">
                <a:solidFill>
                  <a:schemeClr val="tx1"/>
                </a:solidFill>
              </a:rPr>
              <a:t>Maybe?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B4703C-9EF8-4BC6-9CFA-2D20AF3799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SG" dirty="0"/>
              <a:t>If the removed book eventually becomes the leftmost or rightmost book, our lie will be exposed.</a:t>
            </a:r>
          </a:p>
          <a:p>
            <a:pPr algn="just"/>
            <a:r>
              <a:rPr lang="en-SG" dirty="0"/>
              <a:t>We need some way of remembering which books we have lied about removing.</a:t>
            </a:r>
          </a:p>
          <a:p>
            <a:pPr algn="just"/>
            <a:r>
              <a:rPr lang="en-SG" dirty="0"/>
              <a:t>Or just a way of remembering which books have already been removed.</a:t>
            </a:r>
          </a:p>
          <a:p>
            <a:pPr algn="just"/>
            <a:endParaRPr lang="en-SG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F8B5D43-5F9E-48E1-AF66-1C00C2598EEB}"/>
              </a:ext>
            </a:extLst>
          </p:cNvPr>
          <p:cNvSpPr/>
          <p:nvPr/>
        </p:nvSpPr>
        <p:spPr>
          <a:xfrm>
            <a:off x="2381537" y="4828032"/>
            <a:ext cx="1481328" cy="122528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ID: 5</a:t>
            </a:r>
          </a:p>
          <a:p>
            <a:pPr algn="ctr"/>
            <a:r>
              <a:rPr lang="en-SG" dirty="0"/>
              <a:t>Left: -19</a:t>
            </a:r>
          </a:p>
          <a:p>
            <a:pPr algn="ctr"/>
            <a:r>
              <a:rPr lang="en-SG" dirty="0"/>
              <a:t>Right: -7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A47E509-C17A-4CF3-A1E7-E9C766436949}"/>
              </a:ext>
            </a:extLst>
          </p:cNvPr>
          <p:cNvSpPr/>
          <p:nvPr/>
        </p:nvSpPr>
        <p:spPr>
          <a:xfrm>
            <a:off x="6345936" y="4828032"/>
            <a:ext cx="1847088" cy="122528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ID: 2</a:t>
            </a:r>
          </a:p>
          <a:p>
            <a:pPr algn="ctr"/>
            <a:r>
              <a:rPr lang="en-SG" dirty="0"/>
              <a:t>Left: 4</a:t>
            </a:r>
          </a:p>
          <a:p>
            <a:pPr algn="ctr"/>
            <a:r>
              <a:rPr lang="en-SG" dirty="0"/>
              <a:t>Right: 14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3D4955E-2414-44FE-8A80-77A20122A110}"/>
              </a:ext>
            </a:extLst>
          </p:cNvPr>
          <p:cNvSpPr/>
          <p:nvPr/>
        </p:nvSpPr>
        <p:spPr>
          <a:xfrm>
            <a:off x="3867912" y="4828032"/>
            <a:ext cx="1481328" cy="12252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ID: 1</a:t>
            </a:r>
          </a:p>
          <a:p>
            <a:pPr algn="ctr"/>
            <a:r>
              <a:rPr lang="en-SG" dirty="0">
                <a:solidFill>
                  <a:schemeClr val="tx1"/>
                </a:solidFill>
              </a:rPr>
              <a:t>Left: -7</a:t>
            </a:r>
          </a:p>
          <a:p>
            <a:pPr algn="ctr"/>
            <a:r>
              <a:rPr lang="en-SG" dirty="0">
                <a:solidFill>
                  <a:schemeClr val="tx1"/>
                </a:solidFill>
              </a:rPr>
              <a:t>Right: 0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ACC0559-5CDE-4DFC-A1F9-EB06A0F1B07B}"/>
              </a:ext>
            </a:extLst>
          </p:cNvPr>
          <p:cNvCxnSpPr/>
          <p:nvPr/>
        </p:nvCxnSpPr>
        <p:spPr>
          <a:xfrm>
            <a:off x="0" y="6053328"/>
            <a:ext cx="121920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0465B5D-E31B-4561-8AAD-477F0D2D39D3}"/>
              </a:ext>
            </a:extLst>
          </p:cNvPr>
          <p:cNvGrpSpPr/>
          <p:nvPr/>
        </p:nvGrpSpPr>
        <p:grpSpPr>
          <a:xfrm>
            <a:off x="2381537" y="6124694"/>
            <a:ext cx="5811487" cy="369332"/>
            <a:chOff x="3867912" y="6124694"/>
            <a:chExt cx="4325112" cy="369332"/>
          </a:xfrm>
          <a:solidFill>
            <a:schemeClr val="bg1"/>
          </a:solidFill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4512D60-2FFA-4F41-95BB-BC13D078A8D0}"/>
                </a:ext>
              </a:extLst>
            </p:cNvPr>
            <p:cNvCxnSpPr>
              <a:cxnSpLocks/>
            </p:cNvCxnSpPr>
            <p:nvPr/>
          </p:nvCxnSpPr>
          <p:spPr>
            <a:xfrm>
              <a:off x="3867912" y="6309360"/>
              <a:ext cx="4325112" cy="0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CBCE292-C1F6-4927-A4B0-BAAFF1F70209}"/>
                </a:ext>
              </a:extLst>
            </p:cNvPr>
            <p:cNvSpPr txBox="1"/>
            <p:nvPr/>
          </p:nvSpPr>
          <p:spPr>
            <a:xfrm>
              <a:off x="5606746" y="6124694"/>
              <a:ext cx="978508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SG" dirty="0"/>
                <a:t>Distance: 33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E7B5678-9651-4789-B60B-624E1E0E10CC}"/>
              </a:ext>
            </a:extLst>
          </p:cNvPr>
          <p:cNvGrpSpPr/>
          <p:nvPr/>
        </p:nvGrpSpPr>
        <p:grpSpPr>
          <a:xfrm>
            <a:off x="0" y="4173229"/>
            <a:ext cx="12192000" cy="654802"/>
            <a:chOff x="0" y="4173229"/>
            <a:chExt cx="12192000" cy="654802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60115B05-6B86-4F77-9915-95BBEC7DE56C}"/>
                </a:ext>
              </a:extLst>
            </p:cNvPr>
            <p:cNvCxnSpPr/>
            <p:nvPr/>
          </p:nvCxnSpPr>
          <p:spPr>
            <a:xfrm>
              <a:off x="0" y="4828031"/>
              <a:ext cx="12192000" cy="0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9322207-9C13-44CA-BE87-D9C39F78622F}"/>
                </a:ext>
              </a:extLst>
            </p:cNvPr>
            <p:cNvSpPr txBox="1"/>
            <p:nvPr/>
          </p:nvSpPr>
          <p:spPr>
            <a:xfrm>
              <a:off x="11759184" y="4173229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2800" i="1" dirty="0"/>
                <a:t>x</a:t>
              </a:r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8E64569-46EC-4456-A14A-0F825837FDC3}"/>
              </a:ext>
            </a:extLst>
          </p:cNvPr>
          <p:cNvCxnSpPr/>
          <p:nvPr/>
        </p:nvCxnSpPr>
        <p:spPr>
          <a:xfrm>
            <a:off x="5349240" y="4696449"/>
            <a:ext cx="0" cy="13158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F60EFD1-6DDD-4324-BD07-B03907DA5D4D}"/>
              </a:ext>
            </a:extLst>
          </p:cNvPr>
          <p:cNvCxnSpPr/>
          <p:nvPr/>
        </p:nvCxnSpPr>
        <p:spPr>
          <a:xfrm>
            <a:off x="3867912" y="4696449"/>
            <a:ext cx="0" cy="13158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E8F356C-151F-4D7E-9765-A49F6A5D395B}"/>
              </a:ext>
            </a:extLst>
          </p:cNvPr>
          <p:cNvCxnSpPr/>
          <p:nvPr/>
        </p:nvCxnSpPr>
        <p:spPr>
          <a:xfrm>
            <a:off x="6345936" y="4696449"/>
            <a:ext cx="0" cy="13158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911FEA9-3FFA-451D-8A67-F923AFB5445C}"/>
              </a:ext>
            </a:extLst>
          </p:cNvPr>
          <p:cNvCxnSpPr/>
          <p:nvPr/>
        </p:nvCxnSpPr>
        <p:spPr>
          <a:xfrm>
            <a:off x="8187976" y="4696449"/>
            <a:ext cx="0" cy="13158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69CF1A7-A22A-4740-A9C2-1FE60EBD05D6}"/>
              </a:ext>
            </a:extLst>
          </p:cNvPr>
          <p:cNvSpPr txBox="1"/>
          <p:nvPr/>
        </p:nvSpPr>
        <p:spPr>
          <a:xfrm>
            <a:off x="5188541" y="435811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1986036-D596-4C92-9383-939B65A8DBD0}"/>
              </a:ext>
            </a:extLst>
          </p:cNvPr>
          <p:cNvSpPr txBox="1"/>
          <p:nvPr/>
        </p:nvSpPr>
        <p:spPr>
          <a:xfrm>
            <a:off x="3682102" y="4358115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dirty="0"/>
              <a:t>-7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F41CDE7-A882-4253-A313-B0E142CD9374}"/>
              </a:ext>
            </a:extLst>
          </p:cNvPr>
          <p:cNvSpPr txBox="1"/>
          <p:nvPr/>
        </p:nvSpPr>
        <p:spPr>
          <a:xfrm>
            <a:off x="6190284" y="435811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dirty="0"/>
              <a:t>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8D6E6EE-62A0-484B-AD62-B71184408D29}"/>
              </a:ext>
            </a:extLst>
          </p:cNvPr>
          <p:cNvSpPr txBox="1"/>
          <p:nvPr/>
        </p:nvSpPr>
        <p:spPr>
          <a:xfrm>
            <a:off x="7965687" y="4358115"/>
            <a:ext cx="437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dirty="0"/>
              <a:t>14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CA89CDC-C8E4-4034-B412-785B426708D8}"/>
              </a:ext>
            </a:extLst>
          </p:cNvPr>
          <p:cNvGrpSpPr/>
          <p:nvPr/>
        </p:nvGrpSpPr>
        <p:grpSpPr>
          <a:xfrm>
            <a:off x="2124094" y="4358115"/>
            <a:ext cx="514885" cy="469916"/>
            <a:chOff x="2124094" y="4358115"/>
            <a:chExt cx="514885" cy="469916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4E9E736-2370-4F0B-8921-021ECADDB94C}"/>
                </a:ext>
              </a:extLst>
            </p:cNvPr>
            <p:cNvCxnSpPr/>
            <p:nvPr/>
          </p:nvCxnSpPr>
          <p:spPr>
            <a:xfrm>
              <a:off x="2384855" y="4696449"/>
              <a:ext cx="0" cy="13158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5FF5ADF-959B-4EB6-9136-064A9F489750}"/>
                </a:ext>
              </a:extLst>
            </p:cNvPr>
            <p:cNvSpPr txBox="1"/>
            <p:nvPr/>
          </p:nvSpPr>
          <p:spPr>
            <a:xfrm>
              <a:off x="2124094" y="4358115"/>
              <a:ext cx="5148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SG" dirty="0"/>
                <a:t>-19</a:t>
              </a:r>
            </a:p>
          </p:txBody>
        </p:sp>
      </p:grpSp>
      <p:pic>
        <p:nvPicPr>
          <p:cNvPr id="28" name="Picture 27">
            <a:extLst>
              <a:ext uri="{FF2B5EF4-FFF2-40B4-BE49-F238E27FC236}">
                <a16:creationId xmlns:a16="http://schemas.microsoft.com/office/drawing/2014/main" id="{B0F8EBEE-C9CE-4CF0-8849-D6ED66323B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9022" y="601599"/>
            <a:ext cx="1840162" cy="1483234"/>
          </a:xfrm>
          <a:prstGeom prst="rect">
            <a:avLst/>
          </a:prstGeo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F9E9F103-6E13-4728-A5BA-CA04476C5302}"/>
              </a:ext>
            </a:extLst>
          </p:cNvPr>
          <p:cNvGrpSpPr/>
          <p:nvPr/>
        </p:nvGrpSpPr>
        <p:grpSpPr>
          <a:xfrm>
            <a:off x="3862865" y="6122145"/>
            <a:ext cx="4330159" cy="369332"/>
            <a:chOff x="3867912" y="6124694"/>
            <a:chExt cx="4325112" cy="369332"/>
          </a:xfrm>
          <a:solidFill>
            <a:schemeClr val="bg1"/>
          </a:solidFill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31CB91A-58C2-4C80-A128-893F27A8014B}"/>
                </a:ext>
              </a:extLst>
            </p:cNvPr>
            <p:cNvCxnSpPr>
              <a:cxnSpLocks/>
            </p:cNvCxnSpPr>
            <p:nvPr/>
          </p:nvCxnSpPr>
          <p:spPr>
            <a:xfrm>
              <a:off x="3867912" y="6309360"/>
              <a:ext cx="4325112" cy="0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EF130AE-981B-40F9-8D0D-2A6184CDE482}"/>
                </a:ext>
              </a:extLst>
            </p:cNvPr>
            <p:cNvSpPr txBox="1"/>
            <p:nvPr/>
          </p:nvSpPr>
          <p:spPr>
            <a:xfrm>
              <a:off x="5318492" y="6124694"/>
              <a:ext cx="1555022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SG" dirty="0"/>
                <a:t>Distance: 21...?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60856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46E6A-0079-4ED9-9430-9B60F9FFD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Which books have been removed?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F7A5E8-74C4-4861-B219-C121FF67E6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The books have IDs which range between 0 and </a:t>
            </a:r>
            <a:r>
              <a:rPr lang="en-SG" i="1" dirty="0"/>
              <a:t>N.</a:t>
            </a:r>
            <a:endParaRPr lang="en-SG" dirty="0"/>
          </a:p>
          <a:p>
            <a:r>
              <a:rPr lang="en-SG" dirty="0"/>
              <a:t>We need a data structure that allows us to quickly check if the </a:t>
            </a:r>
            <a:r>
              <a:rPr lang="en-SG" i="1" dirty="0" err="1"/>
              <a:t>i</a:t>
            </a:r>
            <a:r>
              <a:rPr lang="en-SG" dirty="0" err="1"/>
              <a:t>-th</a:t>
            </a:r>
            <a:r>
              <a:rPr lang="en-SG" dirty="0"/>
              <a:t> book has been removed.</a:t>
            </a:r>
          </a:p>
        </p:txBody>
      </p:sp>
    </p:spTree>
    <p:extLst>
      <p:ext uri="{BB962C8B-B14F-4D97-AF65-F5344CB8AC3E}">
        <p14:creationId xmlns:p14="http://schemas.microsoft.com/office/powerpoint/2010/main" val="1522238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504CA586-5C09-47AE-90D7-BB8E16B46EC2}"/>
              </a:ext>
            </a:extLst>
          </p:cNvPr>
          <p:cNvSpPr/>
          <p:nvPr/>
        </p:nvSpPr>
        <p:spPr>
          <a:xfrm>
            <a:off x="8115212" y="5238762"/>
            <a:ext cx="989919" cy="12252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ID: 0</a:t>
            </a:r>
          </a:p>
          <a:p>
            <a:pPr algn="ctr"/>
            <a:r>
              <a:rPr lang="en-SG" dirty="0">
                <a:solidFill>
                  <a:schemeClr val="tx1"/>
                </a:solidFill>
              </a:rPr>
              <a:t>Left: 0</a:t>
            </a:r>
          </a:p>
          <a:p>
            <a:pPr algn="ctr"/>
            <a:r>
              <a:rPr lang="en-SG" dirty="0">
                <a:solidFill>
                  <a:schemeClr val="tx1"/>
                </a:solidFill>
              </a:rPr>
              <a:t>Right: 4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2EB77C-5B0E-47EB-9AFE-34681E4F9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A </a:t>
            </a:r>
            <a:r>
              <a:rPr lang="en-SG" dirty="0" err="1"/>
              <a:t>boolean</a:t>
            </a:r>
            <a:r>
              <a:rPr lang="en-SG" dirty="0"/>
              <a:t> array!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4A059-FF7A-4715-A85E-9F858C617B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SG" dirty="0"/>
              <a:t>No need to think of anything complicated; a </a:t>
            </a:r>
            <a:r>
              <a:rPr lang="en-SG" dirty="0" err="1"/>
              <a:t>boolean</a:t>
            </a:r>
            <a:r>
              <a:rPr lang="en-SG" dirty="0"/>
              <a:t> array of size </a:t>
            </a:r>
            <a:r>
              <a:rPr lang="en-SG" i="1" dirty="0"/>
              <a:t>N</a:t>
            </a:r>
            <a:r>
              <a:rPr lang="en-SG" dirty="0"/>
              <a:t> + 1 is sufficient.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2AA18A4-D52F-48A4-B220-59B25DD0A069}"/>
              </a:ext>
            </a:extLst>
          </p:cNvPr>
          <p:cNvSpPr/>
          <p:nvPr/>
        </p:nvSpPr>
        <p:spPr>
          <a:xfrm>
            <a:off x="5145781" y="5238762"/>
            <a:ext cx="1481328" cy="122529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ID: 5</a:t>
            </a:r>
          </a:p>
          <a:p>
            <a:pPr algn="ctr"/>
            <a:r>
              <a:rPr lang="en-SG" dirty="0"/>
              <a:t>Left: -19</a:t>
            </a:r>
          </a:p>
          <a:p>
            <a:pPr algn="ctr"/>
            <a:r>
              <a:rPr lang="en-SG" dirty="0"/>
              <a:t>Right: -7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C9856E4-7D61-43AC-BB2C-CFE02C53F89E}"/>
              </a:ext>
            </a:extLst>
          </p:cNvPr>
          <p:cNvSpPr/>
          <p:nvPr/>
        </p:nvSpPr>
        <p:spPr>
          <a:xfrm>
            <a:off x="9110180" y="5238762"/>
            <a:ext cx="1847088" cy="122529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ID: 2</a:t>
            </a:r>
          </a:p>
          <a:p>
            <a:pPr algn="ctr"/>
            <a:r>
              <a:rPr lang="en-SG" dirty="0"/>
              <a:t>Left: 4</a:t>
            </a:r>
          </a:p>
          <a:p>
            <a:pPr algn="ctr"/>
            <a:r>
              <a:rPr lang="en-SG" dirty="0"/>
              <a:t>Right: 14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5334783-CEEF-46D7-BCC8-D31773048888}"/>
              </a:ext>
            </a:extLst>
          </p:cNvPr>
          <p:cNvSpPr/>
          <p:nvPr/>
        </p:nvSpPr>
        <p:spPr>
          <a:xfrm>
            <a:off x="6632156" y="5238762"/>
            <a:ext cx="1481328" cy="12252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ID: 1</a:t>
            </a:r>
          </a:p>
          <a:p>
            <a:pPr algn="ctr"/>
            <a:r>
              <a:rPr lang="en-SG" dirty="0">
                <a:solidFill>
                  <a:schemeClr val="tx1"/>
                </a:solidFill>
              </a:rPr>
              <a:t>Left: -7</a:t>
            </a:r>
          </a:p>
          <a:p>
            <a:pPr algn="ctr"/>
            <a:r>
              <a:rPr lang="en-SG" dirty="0">
                <a:solidFill>
                  <a:schemeClr val="tx1"/>
                </a:solidFill>
              </a:rPr>
              <a:t>Right: 0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0D33736-E2E3-4E87-B08F-784EA0BE1887}"/>
              </a:ext>
            </a:extLst>
          </p:cNvPr>
          <p:cNvCxnSpPr>
            <a:cxnSpLocks/>
          </p:cNvCxnSpPr>
          <p:nvPr/>
        </p:nvCxnSpPr>
        <p:spPr>
          <a:xfrm>
            <a:off x="4248150" y="6464059"/>
            <a:ext cx="794385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3FCDD49-7389-4FB8-9842-47A1447BE25F}"/>
              </a:ext>
            </a:extLst>
          </p:cNvPr>
          <p:cNvGrpSpPr/>
          <p:nvPr/>
        </p:nvGrpSpPr>
        <p:grpSpPr>
          <a:xfrm>
            <a:off x="4248150" y="4583960"/>
            <a:ext cx="7943850" cy="654802"/>
            <a:chOff x="4248150" y="4173229"/>
            <a:chExt cx="7943850" cy="654802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B5DF5AC4-1D46-4724-AE42-F1D84202FA1A}"/>
                </a:ext>
              </a:extLst>
            </p:cNvPr>
            <p:cNvCxnSpPr>
              <a:cxnSpLocks/>
            </p:cNvCxnSpPr>
            <p:nvPr/>
          </p:nvCxnSpPr>
          <p:spPr>
            <a:xfrm>
              <a:off x="4248150" y="4828031"/>
              <a:ext cx="7943850" cy="0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5A60890-8AF5-4E07-88DC-B6FC945BB238}"/>
                </a:ext>
              </a:extLst>
            </p:cNvPr>
            <p:cNvSpPr txBox="1"/>
            <p:nvPr/>
          </p:nvSpPr>
          <p:spPr>
            <a:xfrm>
              <a:off x="11759184" y="4173229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2800" i="1" dirty="0"/>
                <a:t>x</a:t>
              </a:r>
            </a:p>
          </p:txBody>
        </p:sp>
      </p:grp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8D3883F-9F64-4C78-8D53-82CF4C969FF9}"/>
              </a:ext>
            </a:extLst>
          </p:cNvPr>
          <p:cNvCxnSpPr>
            <a:cxnSpLocks/>
          </p:cNvCxnSpPr>
          <p:nvPr/>
        </p:nvCxnSpPr>
        <p:spPr>
          <a:xfrm>
            <a:off x="8113484" y="5107180"/>
            <a:ext cx="0" cy="9604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C3584DC-12B5-46DF-BCC4-03FDCC61A817}"/>
              </a:ext>
            </a:extLst>
          </p:cNvPr>
          <p:cNvCxnSpPr>
            <a:cxnSpLocks/>
          </p:cNvCxnSpPr>
          <p:nvPr/>
        </p:nvCxnSpPr>
        <p:spPr>
          <a:xfrm>
            <a:off x="6632156" y="5107180"/>
            <a:ext cx="0" cy="9604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83F87AC-FB56-411D-9F80-8EE38B31059F}"/>
              </a:ext>
            </a:extLst>
          </p:cNvPr>
          <p:cNvCxnSpPr>
            <a:cxnSpLocks/>
          </p:cNvCxnSpPr>
          <p:nvPr/>
        </p:nvCxnSpPr>
        <p:spPr>
          <a:xfrm>
            <a:off x="9110180" y="5107180"/>
            <a:ext cx="0" cy="9604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3E5D129-A1F1-422E-94AE-2D2EDB6A26A6}"/>
              </a:ext>
            </a:extLst>
          </p:cNvPr>
          <p:cNvCxnSpPr>
            <a:cxnSpLocks/>
          </p:cNvCxnSpPr>
          <p:nvPr/>
        </p:nvCxnSpPr>
        <p:spPr>
          <a:xfrm>
            <a:off x="10952220" y="5107180"/>
            <a:ext cx="0" cy="9604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74CE8B43-AEEC-4EB0-8A6D-99B24BE22281}"/>
              </a:ext>
            </a:extLst>
          </p:cNvPr>
          <p:cNvSpPr txBox="1"/>
          <p:nvPr/>
        </p:nvSpPr>
        <p:spPr>
          <a:xfrm>
            <a:off x="7952785" y="476884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AAD61CA-2FC2-40B7-BBC2-AB7D151C40E9}"/>
              </a:ext>
            </a:extLst>
          </p:cNvPr>
          <p:cNvSpPr txBox="1"/>
          <p:nvPr/>
        </p:nvSpPr>
        <p:spPr>
          <a:xfrm>
            <a:off x="6446346" y="4768846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dirty="0"/>
              <a:t>-7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E15CEBD-960B-498B-AF3E-91C4352DE026}"/>
              </a:ext>
            </a:extLst>
          </p:cNvPr>
          <p:cNvSpPr txBox="1"/>
          <p:nvPr/>
        </p:nvSpPr>
        <p:spPr>
          <a:xfrm>
            <a:off x="8954528" y="476884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dirty="0"/>
              <a:t>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C393E2D-9D40-4096-85B3-F13F3988C002}"/>
              </a:ext>
            </a:extLst>
          </p:cNvPr>
          <p:cNvSpPr txBox="1"/>
          <p:nvPr/>
        </p:nvSpPr>
        <p:spPr>
          <a:xfrm>
            <a:off x="10729931" y="4768846"/>
            <a:ext cx="437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dirty="0"/>
              <a:t>14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BF3A68D-FA1A-4D0E-9281-052C49FB916F}"/>
              </a:ext>
            </a:extLst>
          </p:cNvPr>
          <p:cNvGrpSpPr/>
          <p:nvPr/>
        </p:nvGrpSpPr>
        <p:grpSpPr>
          <a:xfrm>
            <a:off x="4888338" y="4768846"/>
            <a:ext cx="514885" cy="469916"/>
            <a:chOff x="2124094" y="4358115"/>
            <a:chExt cx="514885" cy="469916"/>
          </a:xfrm>
        </p:grpSpPr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2967EBB2-5E1D-4A82-AEEA-187838CF9DF3}"/>
                </a:ext>
              </a:extLst>
            </p:cNvPr>
            <p:cNvCxnSpPr/>
            <p:nvPr/>
          </p:nvCxnSpPr>
          <p:spPr>
            <a:xfrm>
              <a:off x="2384855" y="4696449"/>
              <a:ext cx="0" cy="13158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0B7F900-E205-4029-9646-B9E8EA784A2A}"/>
                </a:ext>
              </a:extLst>
            </p:cNvPr>
            <p:cNvSpPr txBox="1"/>
            <p:nvPr/>
          </p:nvSpPr>
          <p:spPr>
            <a:xfrm>
              <a:off x="2124094" y="4358115"/>
              <a:ext cx="5148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SG" dirty="0"/>
                <a:t>-19</a:t>
              </a:r>
            </a:p>
          </p:txBody>
        </p:sp>
      </p:grpSp>
      <p:graphicFrame>
        <p:nvGraphicFramePr>
          <p:cNvPr id="47" name="Table 46">
            <a:extLst>
              <a:ext uri="{FF2B5EF4-FFF2-40B4-BE49-F238E27FC236}">
                <a16:creationId xmlns:a16="http://schemas.microsoft.com/office/drawing/2014/main" id="{4ED8B5AB-68A6-4CDA-88A1-17B460F2D7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3206965"/>
              </p:ext>
            </p:extLst>
          </p:nvPr>
        </p:nvGraphicFramePr>
        <p:xfrm>
          <a:off x="433449" y="5480569"/>
          <a:ext cx="34776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000">
                  <a:extLst>
                    <a:ext uri="{9D8B030D-6E8A-4147-A177-3AD203B41FA5}">
                      <a16:colId xmlns:a16="http://schemas.microsoft.com/office/drawing/2014/main" val="3039503827"/>
                    </a:ext>
                  </a:extLst>
                </a:gridCol>
                <a:gridCol w="363600">
                  <a:extLst>
                    <a:ext uri="{9D8B030D-6E8A-4147-A177-3AD203B41FA5}">
                      <a16:colId xmlns:a16="http://schemas.microsoft.com/office/drawing/2014/main" val="2917621867"/>
                    </a:ext>
                  </a:extLst>
                </a:gridCol>
                <a:gridCol w="363600">
                  <a:extLst>
                    <a:ext uri="{9D8B030D-6E8A-4147-A177-3AD203B41FA5}">
                      <a16:colId xmlns:a16="http://schemas.microsoft.com/office/drawing/2014/main" val="4185894769"/>
                    </a:ext>
                  </a:extLst>
                </a:gridCol>
                <a:gridCol w="363600">
                  <a:extLst>
                    <a:ext uri="{9D8B030D-6E8A-4147-A177-3AD203B41FA5}">
                      <a16:colId xmlns:a16="http://schemas.microsoft.com/office/drawing/2014/main" val="2829940866"/>
                    </a:ext>
                  </a:extLst>
                </a:gridCol>
                <a:gridCol w="363600">
                  <a:extLst>
                    <a:ext uri="{9D8B030D-6E8A-4147-A177-3AD203B41FA5}">
                      <a16:colId xmlns:a16="http://schemas.microsoft.com/office/drawing/2014/main" val="3462455227"/>
                    </a:ext>
                  </a:extLst>
                </a:gridCol>
                <a:gridCol w="363600">
                  <a:extLst>
                    <a:ext uri="{9D8B030D-6E8A-4147-A177-3AD203B41FA5}">
                      <a16:colId xmlns:a16="http://schemas.microsoft.com/office/drawing/2014/main" val="345992539"/>
                    </a:ext>
                  </a:extLst>
                </a:gridCol>
                <a:gridCol w="363600">
                  <a:extLst>
                    <a:ext uri="{9D8B030D-6E8A-4147-A177-3AD203B41FA5}">
                      <a16:colId xmlns:a16="http://schemas.microsoft.com/office/drawing/2014/main" val="25901686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SG" dirty="0">
                          <a:solidFill>
                            <a:schemeClr val="tx1"/>
                          </a:solidFill>
                        </a:rPr>
                        <a:t>Book 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6389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SG" dirty="0">
                          <a:solidFill>
                            <a:schemeClr val="tx1"/>
                          </a:solidFill>
                        </a:rPr>
                        <a:t>Is Removed?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chemeClr val="bg1"/>
                          </a:solidFill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chemeClr val="bg1"/>
                          </a:solidFill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chemeClr val="bg1"/>
                          </a:solidFill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chemeClr val="bg1"/>
                          </a:solidFill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34944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6387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504CA586-5C09-47AE-90D7-BB8E16B46EC2}"/>
              </a:ext>
            </a:extLst>
          </p:cNvPr>
          <p:cNvSpPr/>
          <p:nvPr/>
        </p:nvSpPr>
        <p:spPr>
          <a:xfrm>
            <a:off x="8115212" y="5238762"/>
            <a:ext cx="989919" cy="12252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ID: 0</a:t>
            </a:r>
          </a:p>
          <a:p>
            <a:pPr algn="ctr"/>
            <a:r>
              <a:rPr lang="en-SG" dirty="0">
                <a:solidFill>
                  <a:schemeClr val="tx1"/>
                </a:solidFill>
              </a:rPr>
              <a:t>Left: 0</a:t>
            </a:r>
          </a:p>
          <a:p>
            <a:pPr algn="ctr"/>
            <a:r>
              <a:rPr lang="en-SG" dirty="0">
                <a:solidFill>
                  <a:schemeClr val="tx1"/>
                </a:solidFill>
              </a:rPr>
              <a:t>Right: 4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2EB77C-5B0E-47EB-9AFE-34681E4F9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Algorithm #4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4A059-FF7A-4715-A85E-9F858C617B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SG" dirty="0"/>
              <a:t>To remove a book with ID = </a:t>
            </a:r>
            <a:r>
              <a:rPr lang="en-SG" i="1" dirty="0" err="1"/>
              <a:t>i</a:t>
            </a:r>
            <a:r>
              <a:rPr lang="en-SG" dirty="0"/>
              <a:t>, set the </a:t>
            </a:r>
            <a:r>
              <a:rPr lang="en-SG" i="1" dirty="0" err="1"/>
              <a:t>i</a:t>
            </a:r>
            <a:r>
              <a:rPr lang="en-SG" dirty="0" err="1"/>
              <a:t>-th</a:t>
            </a:r>
            <a:r>
              <a:rPr lang="en-SG" dirty="0"/>
              <a:t> book as removed.</a:t>
            </a:r>
          </a:p>
          <a:p>
            <a:pPr algn="just"/>
            <a:r>
              <a:rPr lang="en-SG" dirty="0"/>
              <a:t>While the leftmost book has been removed, keep popping the leftmost book.</a:t>
            </a:r>
          </a:p>
          <a:p>
            <a:pPr lvl="1" algn="just"/>
            <a:r>
              <a:rPr lang="en-SG" dirty="0"/>
              <a:t>Same thing for the rightmost book.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2AA18A4-D52F-48A4-B220-59B25DD0A069}"/>
              </a:ext>
            </a:extLst>
          </p:cNvPr>
          <p:cNvSpPr/>
          <p:nvPr/>
        </p:nvSpPr>
        <p:spPr>
          <a:xfrm>
            <a:off x="5145781" y="5238762"/>
            <a:ext cx="1481328" cy="122529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ID: 5</a:t>
            </a:r>
          </a:p>
          <a:p>
            <a:pPr algn="ctr"/>
            <a:r>
              <a:rPr lang="en-SG" dirty="0"/>
              <a:t>Left: -19</a:t>
            </a:r>
          </a:p>
          <a:p>
            <a:pPr algn="ctr"/>
            <a:r>
              <a:rPr lang="en-SG" dirty="0"/>
              <a:t>Right: -7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C9856E4-7D61-43AC-BB2C-CFE02C53F89E}"/>
              </a:ext>
            </a:extLst>
          </p:cNvPr>
          <p:cNvSpPr/>
          <p:nvPr/>
        </p:nvSpPr>
        <p:spPr>
          <a:xfrm>
            <a:off x="9110180" y="5238762"/>
            <a:ext cx="1847088" cy="122529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ID: 2</a:t>
            </a:r>
          </a:p>
          <a:p>
            <a:pPr algn="ctr"/>
            <a:r>
              <a:rPr lang="en-SG" dirty="0"/>
              <a:t>Left: 4</a:t>
            </a:r>
          </a:p>
          <a:p>
            <a:pPr algn="ctr"/>
            <a:r>
              <a:rPr lang="en-SG" dirty="0"/>
              <a:t>Right: 14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5334783-CEEF-46D7-BCC8-D31773048888}"/>
              </a:ext>
            </a:extLst>
          </p:cNvPr>
          <p:cNvSpPr/>
          <p:nvPr/>
        </p:nvSpPr>
        <p:spPr>
          <a:xfrm>
            <a:off x="6632156" y="5238762"/>
            <a:ext cx="1481328" cy="12252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ID: 1</a:t>
            </a:r>
          </a:p>
          <a:p>
            <a:pPr algn="ctr"/>
            <a:r>
              <a:rPr lang="en-SG" dirty="0">
                <a:solidFill>
                  <a:schemeClr val="tx1"/>
                </a:solidFill>
              </a:rPr>
              <a:t>Left: -7</a:t>
            </a:r>
          </a:p>
          <a:p>
            <a:pPr algn="ctr"/>
            <a:r>
              <a:rPr lang="en-SG" dirty="0">
                <a:solidFill>
                  <a:schemeClr val="tx1"/>
                </a:solidFill>
              </a:rPr>
              <a:t>Right: 0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0D33736-E2E3-4E87-B08F-784EA0BE1887}"/>
              </a:ext>
            </a:extLst>
          </p:cNvPr>
          <p:cNvCxnSpPr>
            <a:cxnSpLocks/>
          </p:cNvCxnSpPr>
          <p:nvPr/>
        </p:nvCxnSpPr>
        <p:spPr>
          <a:xfrm>
            <a:off x="4248150" y="6464059"/>
            <a:ext cx="794385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3FCDD49-7389-4FB8-9842-47A1447BE25F}"/>
              </a:ext>
            </a:extLst>
          </p:cNvPr>
          <p:cNvGrpSpPr/>
          <p:nvPr/>
        </p:nvGrpSpPr>
        <p:grpSpPr>
          <a:xfrm>
            <a:off x="4248150" y="4583960"/>
            <a:ext cx="7943850" cy="654802"/>
            <a:chOff x="4248150" y="4173229"/>
            <a:chExt cx="7943850" cy="654802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B5DF5AC4-1D46-4724-AE42-F1D84202FA1A}"/>
                </a:ext>
              </a:extLst>
            </p:cNvPr>
            <p:cNvCxnSpPr>
              <a:cxnSpLocks/>
            </p:cNvCxnSpPr>
            <p:nvPr/>
          </p:nvCxnSpPr>
          <p:spPr>
            <a:xfrm>
              <a:off x="4248150" y="4828031"/>
              <a:ext cx="7943850" cy="0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5A60890-8AF5-4E07-88DC-B6FC945BB238}"/>
                </a:ext>
              </a:extLst>
            </p:cNvPr>
            <p:cNvSpPr txBox="1"/>
            <p:nvPr/>
          </p:nvSpPr>
          <p:spPr>
            <a:xfrm>
              <a:off x="11759184" y="4173229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2800" i="1" dirty="0"/>
                <a:t>x</a:t>
              </a:r>
            </a:p>
          </p:txBody>
        </p:sp>
      </p:grp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83F87AC-FB56-411D-9F80-8EE38B31059F}"/>
              </a:ext>
            </a:extLst>
          </p:cNvPr>
          <p:cNvCxnSpPr>
            <a:cxnSpLocks/>
          </p:cNvCxnSpPr>
          <p:nvPr/>
        </p:nvCxnSpPr>
        <p:spPr>
          <a:xfrm>
            <a:off x="9110180" y="5107180"/>
            <a:ext cx="0" cy="9604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3E5D129-A1F1-422E-94AE-2D2EDB6A26A6}"/>
              </a:ext>
            </a:extLst>
          </p:cNvPr>
          <p:cNvCxnSpPr>
            <a:cxnSpLocks/>
          </p:cNvCxnSpPr>
          <p:nvPr/>
        </p:nvCxnSpPr>
        <p:spPr>
          <a:xfrm>
            <a:off x="10952220" y="5107180"/>
            <a:ext cx="0" cy="9604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0A6E3BF0-DA70-4ED5-A3CB-97EF069D5CDD}"/>
              </a:ext>
            </a:extLst>
          </p:cNvPr>
          <p:cNvGrpSpPr/>
          <p:nvPr/>
        </p:nvGrpSpPr>
        <p:grpSpPr>
          <a:xfrm>
            <a:off x="7952785" y="4768846"/>
            <a:ext cx="311304" cy="434376"/>
            <a:chOff x="7952785" y="4768846"/>
            <a:chExt cx="311304" cy="434376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48D3883F-9F64-4C78-8D53-82CF4C969FF9}"/>
                </a:ext>
              </a:extLst>
            </p:cNvPr>
            <p:cNvCxnSpPr>
              <a:cxnSpLocks/>
            </p:cNvCxnSpPr>
            <p:nvPr/>
          </p:nvCxnSpPr>
          <p:spPr>
            <a:xfrm>
              <a:off x="8113484" y="5107180"/>
              <a:ext cx="0" cy="9604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4CE8B43-AEEC-4EB0-8A6D-99B24BE22281}"/>
                </a:ext>
              </a:extLst>
            </p:cNvPr>
            <p:cNvSpPr txBox="1"/>
            <p:nvPr/>
          </p:nvSpPr>
          <p:spPr>
            <a:xfrm>
              <a:off x="7952785" y="4768846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dirty="0"/>
                <a:t>0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0FE61680-49DD-404C-8445-017AFD832569}"/>
              </a:ext>
            </a:extLst>
          </p:cNvPr>
          <p:cNvGrpSpPr/>
          <p:nvPr/>
        </p:nvGrpSpPr>
        <p:grpSpPr>
          <a:xfrm>
            <a:off x="6446346" y="4768846"/>
            <a:ext cx="388248" cy="434376"/>
            <a:chOff x="6446346" y="4768846"/>
            <a:chExt cx="388248" cy="434376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AC3584DC-12B5-46DF-BCC4-03FDCC61A817}"/>
                </a:ext>
              </a:extLst>
            </p:cNvPr>
            <p:cNvCxnSpPr>
              <a:cxnSpLocks/>
            </p:cNvCxnSpPr>
            <p:nvPr/>
          </p:nvCxnSpPr>
          <p:spPr>
            <a:xfrm>
              <a:off x="6632156" y="5107180"/>
              <a:ext cx="0" cy="9604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AAD61CA-2FC2-40B7-BBC2-AB7D151C40E9}"/>
                </a:ext>
              </a:extLst>
            </p:cNvPr>
            <p:cNvSpPr txBox="1"/>
            <p:nvPr/>
          </p:nvSpPr>
          <p:spPr>
            <a:xfrm>
              <a:off x="6446346" y="4768846"/>
              <a:ext cx="3882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SG" dirty="0"/>
                <a:t>-7</a:t>
              </a: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7E15CEBD-960B-498B-AF3E-91C4352DE026}"/>
              </a:ext>
            </a:extLst>
          </p:cNvPr>
          <p:cNvSpPr txBox="1"/>
          <p:nvPr/>
        </p:nvSpPr>
        <p:spPr>
          <a:xfrm>
            <a:off x="8954528" y="476884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dirty="0"/>
              <a:t>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C393E2D-9D40-4096-85B3-F13F3988C002}"/>
              </a:ext>
            </a:extLst>
          </p:cNvPr>
          <p:cNvSpPr txBox="1"/>
          <p:nvPr/>
        </p:nvSpPr>
        <p:spPr>
          <a:xfrm>
            <a:off x="10729931" y="4768846"/>
            <a:ext cx="437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dirty="0"/>
              <a:t>14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BF3A68D-FA1A-4D0E-9281-052C49FB916F}"/>
              </a:ext>
            </a:extLst>
          </p:cNvPr>
          <p:cNvGrpSpPr/>
          <p:nvPr/>
        </p:nvGrpSpPr>
        <p:grpSpPr>
          <a:xfrm>
            <a:off x="4888338" y="4768846"/>
            <a:ext cx="514885" cy="469916"/>
            <a:chOff x="2124094" y="4358115"/>
            <a:chExt cx="514885" cy="469916"/>
          </a:xfrm>
        </p:grpSpPr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2967EBB2-5E1D-4A82-AEEA-187838CF9DF3}"/>
                </a:ext>
              </a:extLst>
            </p:cNvPr>
            <p:cNvCxnSpPr/>
            <p:nvPr/>
          </p:nvCxnSpPr>
          <p:spPr>
            <a:xfrm>
              <a:off x="2384855" y="4696449"/>
              <a:ext cx="0" cy="13158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0B7F900-E205-4029-9646-B9E8EA784A2A}"/>
                </a:ext>
              </a:extLst>
            </p:cNvPr>
            <p:cNvSpPr txBox="1"/>
            <p:nvPr/>
          </p:nvSpPr>
          <p:spPr>
            <a:xfrm>
              <a:off x="2124094" y="4358115"/>
              <a:ext cx="5148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SG" dirty="0"/>
                <a:t>-19</a:t>
              </a:r>
            </a:p>
          </p:txBody>
        </p:sp>
      </p:grpSp>
      <p:graphicFrame>
        <p:nvGraphicFramePr>
          <p:cNvPr id="47" name="Table 46">
            <a:extLst>
              <a:ext uri="{FF2B5EF4-FFF2-40B4-BE49-F238E27FC236}">
                <a16:creationId xmlns:a16="http://schemas.microsoft.com/office/drawing/2014/main" id="{4ED8B5AB-68A6-4CDA-88A1-17B460F2D770}"/>
              </a:ext>
            </a:extLst>
          </p:cNvPr>
          <p:cNvGraphicFramePr>
            <a:graphicFrameLocks noGrp="1"/>
          </p:cNvGraphicFramePr>
          <p:nvPr/>
        </p:nvGraphicFramePr>
        <p:xfrm>
          <a:off x="433449" y="5480569"/>
          <a:ext cx="34776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000">
                  <a:extLst>
                    <a:ext uri="{9D8B030D-6E8A-4147-A177-3AD203B41FA5}">
                      <a16:colId xmlns:a16="http://schemas.microsoft.com/office/drawing/2014/main" val="3039503827"/>
                    </a:ext>
                  </a:extLst>
                </a:gridCol>
                <a:gridCol w="363600">
                  <a:extLst>
                    <a:ext uri="{9D8B030D-6E8A-4147-A177-3AD203B41FA5}">
                      <a16:colId xmlns:a16="http://schemas.microsoft.com/office/drawing/2014/main" val="2917621867"/>
                    </a:ext>
                  </a:extLst>
                </a:gridCol>
                <a:gridCol w="363600">
                  <a:extLst>
                    <a:ext uri="{9D8B030D-6E8A-4147-A177-3AD203B41FA5}">
                      <a16:colId xmlns:a16="http://schemas.microsoft.com/office/drawing/2014/main" val="4185894769"/>
                    </a:ext>
                  </a:extLst>
                </a:gridCol>
                <a:gridCol w="363600">
                  <a:extLst>
                    <a:ext uri="{9D8B030D-6E8A-4147-A177-3AD203B41FA5}">
                      <a16:colId xmlns:a16="http://schemas.microsoft.com/office/drawing/2014/main" val="2829940866"/>
                    </a:ext>
                  </a:extLst>
                </a:gridCol>
                <a:gridCol w="363600">
                  <a:extLst>
                    <a:ext uri="{9D8B030D-6E8A-4147-A177-3AD203B41FA5}">
                      <a16:colId xmlns:a16="http://schemas.microsoft.com/office/drawing/2014/main" val="3462455227"/>
                    </a:ext>
                  </a:extLst>
                </a:gridCol>
                <a:gridCol w="363600">
                  <a:extLst>
                    <a:ext uri="{9D8B030D-6E8A-4147-A177-3AD203B41FA5}">
                      <a16:colId xmlns:a16="http://schemas.microsoft.com/office/drawing/2014/main" val="345992539"/>
                    </a:ext>
                  </a:extLst>
                </a:gridCol>
                <a:gridCol w="363600">
                  <a:extLst>
                    <a:ext uri="{9D8B030D-6E8A-4147-A177-3AD203B41FA5}">
                      <a16:colId xmlns:a16="http://schemas.microsoft.com/office/drawing/2014/main" val="25901686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SG" dirty="0">
                          <a:solidFill>
                            <a:schemeClr val="tx1"/>
                          </a:solidFill>
                        </a:rPr>
                        <a:t>Book 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6389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SG" dirty="0">
                          <a:solidFill>
                            <a:schemeClr val="tx1"/>
                          </a:solidFill>
                        </a:rPr>
                        <a:t>Is Removed?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chemeClr val="bg1"/>
                          </a:solidFill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chemeClr val="bg1"/>
                          </a:solidFill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chemeClr val="bg1"/>
                          </a:solidFill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chemeClr val="bg1"/>
                          </a:solidFill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3494409"/>
                  </a:ext>
                </a:extLst>
              </a:tr>
            </a:tbl>
          </a:graphicData>
        </a:graphic>
      </p:graphicFrame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5B1B1130-91B3-465C-85F7-73B91F9E53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5325155"/>
              </p:ext>
            </p:extLst>
          </p:nvPr>
        </p:nvGraphicFramePr>
        <p:xfrm>
          <a:off x="3548313" y="5480569"/>
          <a:ext cx="3636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3600">
                  <a:extLst>
                    <a:ext uri="{9D8B030D-6E8A-4147-A177-3AD203B41FA5}">
                      <a16:colId xmlns:a16="http://schemas.microsoft.com/office/drawing/2014/main" val="25901686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6389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chemeClr val="bg1"/>
                          </a:solidFill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34944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2738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12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" grpId="0" uiExpand="1" build="p"/>
      <p:bldP spid="19" grpId="0" animBg="1"/>
      <p:bldP spid="19" grpId="1" animBg="1"/>
      <p:bldP spid="2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A42B4-6F8F-42A6-A877-BF7C546C2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b="1" dirty="0">
                <a:solidFill>
                  <a:schemeClr val="accent1"/>
                </a:solidFill>
              </a:rPr>
              <a:t>Random access </a:t>
            </a:r>
            <a:r>
              <a:rPr lang="en-SG" dirty="0"/>
              <a:t>from a Linked list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ED7335-208A-47C6-8BDF-9F7C28740E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Step 1: Get the Head node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D1C0540-E88E-4D03-AC6A-13CFD7BC87DC}"/>
              </a:ext>
            </a:extLst>
          </p:cNvPr>
          <p:cNvSpPr/>
          <p:nvPr/>
        </p:nvSpPr>
        <p:spPr>
          <a:xfrm>
            <a:off x="1024128" y="3429000"/>
            <a:ext cx="714375" cy="714375"/>
          </a:xfrm>
          <a:prstGeom prst="roundRect">
            <a:avLst/>
          </a:prstGeom>
          <a:solidFill>
            <a:schemeClr val="accent5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3200" dirty="0"/>
              <a:t>7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C86721F-DB3B-4081-A954-878B3DC3545C}"/>
              </a:ext>
            </a:extLst>
          </p:cNvPr>
          <p:cNvSpPr/>
          <p:nvPr/>
        </p:nvSpPr>
        <p:spPr>
          <a:xfrm>
            <a:off x="2548128" y="3429000"/>
            <a:ext cx="714375" cy="7143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3200" dirty="0"/>
              <a:t>2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02D378D-FD5D-491E-B8C3-DEA75EAFEFF0}"/>
              </a:ext>
            </a:extLst>
          </p:cNvPr>
          <p:cNvCxnSpPr/>
          <p:nvPr/>
        </p:nvCxnSpPr>
        <p:spPr>
          <a:xfrm>
            <a:off x="1738503" y="3790950"/>
            <a:ext cx="71437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8FD3DB6-E941-472F-9010-DF44695373C4}"/>
              </a:ext>
            </a:extLst>
          </p:cNvPr>
          <p:cNvSpPr/>
          <p:nvPr/>
        </p:nvSpPr>
        <p:spPr>
          <a:xfrm>
            <a:off x="4072128" y="3429000"/>
            <a:ext cx="714375" cy="7143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3200" dirty="0"/>
              <a:t>9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79649CD-FA2A-4EAB-9714-588E146C510F}"/>
              </a:ext>
            </a:extLst>
          </p:cNvPr>
          <p:cNvCxnSpPr/>
          <p:nvPr/>
        </p:nvCxnSpPr>
        <p:spPr>
          <a:xfrm>
            <a:off x="3262503" y="3790950"/>
            <a:ext cx="71437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5E237030-5B92-4409-86C4-03D485A2084C}"/>
              </a:ext>
            </a:extLst>
          </p:cNvPr>
          <p:cNvSpPr/>
          <p:nvPr/>
        </p:nvSpPr>
        <p:spPr>
          <a:xfrm>
            <a:off x="5586603" y="3429000"/>
            <a:ext cx="714375" cy="7143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3200" dirty="0"/>
              <a:t>1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3C074D2-57F2-4BDD-B673-CCF5D4438235}"/>
              </a:ext>
            </a:extLst>
          </p:cNvPr>
          <p:cNvCxnSpPr/>
          <p:nvPr/>
        </p:nvCxnSpPr>
        <p:spPr>
          <a:xfrm>
            <a:off x="4776978" y="3790950"/>
            <a:ext cx="71437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247CD5C2-9DBE-4855-86FC-54BA0FFF213E}"/>
              </a:ext>
            </a:extLst>
          </p:cNvPr>
          <p:cNvSpPr/>
          <p:nvPr/>
        </p:nvSpPr>
        <p:spPr>
          <a:xfrm>
            <a:off x="7110603" y="3429000"/>
            <a:ext cx="714375" cy="7143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3200" dirty="0"/>
              <a:t>4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D9A0D3C-E353-40D0-A35E-8F50535F231B}"/>
              </a:ext>
            </a:extLst>
          </p:cNvPr>
          <p:cNvCxnSpPr/>
          <p:nvPr/>
        </p:nvCxnSpPr>
        <p:spPr>
          <a:xfrm>
            <a:off x="6300978" y="3790950"/>
            <a:ext cx="71437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98456DC7-F4F2-4BA0-B532-B15BA30CB978}"/>
              </a:ext>
            </a:extLst>
          </p:cNvPr>
          <p:cNvSpPr/>
          <p:nvPr/>
        </p:nvSpPr>
        <p:spPr>
          <a:xfrm>
            <a:off x="8634603" y="3429000"/>
            <a:ext cx="714375" cy="7143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3200" dirty="0"/>
              <a:t>8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9FD9C23-F85F-4D21-A60E-B1E811D90DEC}"/>
              </a:ext>
            </a:extLst>
          </p:cNvPr>
          <p:cNvCxnSpPr/>
          <p:nvPr/>
        </p:nvCxnSpPr>
        <p:spPr>
          <a:xfrm>
            <a:off x="7824978" y="3790950"/>
            <a:ext cx="71437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F69D1123-E509-4375-BACD-C098113516AE}"/>
              </a:ext>
            </a:extLst>
          </p:cNvPr>
          <p:cNvSpPr/>
          <p:nvPr/>
        </p:nvSpPr>
        <p:spPr>
          <a:xfrm>
            <a:off x="10149078" y="3429000"/>
            <a:ext cx="714375" cy="7143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3200" dirty="0"/>
              <a:t>3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D181780-FA30-4632-ADE5-818C850F3E9A}"/>
              </a:ext>
            </a:extLst>
          </p:cNvPr>
          <p:cNvCxnSpPr/>
          <p:nvPr/>
        </p:nvCxnSpPr>
        <p:spPr>
          <a:xfrm>
            <a:off x="9339453" y="3790950"/>
            <a:ext cx="71437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5DABC447-2460-4EC2-BF73-783AF25CB0BA}"/>
              </a:ext>
            </a:extLst>
          </p:cNvPr>
          <p:cNvSpPr txBox="1"/>
          <p:nvPr/>
        </p:nvSpPr>
        <p:spPr>
          <a:xfrm>
            <a:off x="1034464" y="4134921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HEAD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AAA0BA-6805-47E0-8D35-D904E555F262}"/>
              </a:ext>
            </a:extLst>
          </p:cNvPr>
          <p:cNvSpPr txBox="1"/>
          <p:nvPr/>
        </p:nvSpPr>
        <p:spPr>
          <a:xfrm>
            <a:off x="1251846" y="4848223"/>
            <a:ext cx="53110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800" dirty="0">
                <a:latin typeface="Consolas" panose="020B0609020204030204" pitchFamily="49" charset="0"/>
              </a:rPr>
              <a:t>node </a:t>
            </a:r>
            <a:r>
              <a:rPr lang="ja-JP" altLang="en-US" sz="2800" dirty="0">
                <a:latin typeface="Consolas" panose="020B0609020204030204" pitchFamily="49" charset="0"/>
              </a:rPr>
              <a:t>← </a:t>
            </a:r>
            <a:r>
              <a:rPr lang="en-SG" sz="2800" dirty="0">
                <a:latin typeface="Consolas" panose="020B0609020204030204" pitchFamily="49" charset="0"/>
              </a:rPr>
              <a:t>head of Linked List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1EDEBDE-D23C-4D5B-9CC3-9F347DB98575}"/>
              </a:ext>
            </a:extLst>
          </p:cNvPr>
          <p:cNvGrpSpPr/>
          <p:nvPr/>
        </p:nvGrpSpPr>
        <p:grpSpPr>
          <a:xfrm>
            <a:off x="7824977" y="4220426"/>
            <a:ext cx="3048509" cy="1120239"/>
            <a:chOff x="7824977" y="4220426"/>
            <a:chExt cx="3048509" cy="1120239"/>
          </a:xfrm>
        </p:grpSpPr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254FA3FC-D975-4D2E-AB52-33221C1C10F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824977" y="4220426"/>
              <a:ext cx="714375" cy="715446"/>
            </a:xfrm>
            <a:prstGeom prst="straightConnector1">
              <a:avLst/>
            </a:prstGeom>
            <a:ln w="5715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3168066-EA06-457D-B178-C8E6091AD1A5}"/>
                </a:ext>
              </a:extLst>
            </p:cNvPr>
            <p:cNvSpPr txBox="1"/>
            <p:nvPr/>
          </p:nvSpPr>
          <p:spPr>
            <a:xfrm>
              <a:off x="8634603" y="4879000"/>
              <a:ext cx="223888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2400" dirty="0"/>
                <a:t>The one we want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98692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C58DE-25C2-48AD-BFA8-C2491C035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But wait!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F6ED80-EB38-4ADE-AFA5-5E0243AEEA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Doesn't it seem like the removal operation can be </a:t>
            </a:r>
            <a:r>
              <a:rPr lang="en-SG" i="1" dirty="0"/>
              <a:t>really </a:t>
            </a:r>
            <a:r>
              <a:rPr lang="en-SG" dirty="0"/>
              <a:t>slow sometimes?</a:t>
            </a:r>
          </a:p>
          <a:p>
            <a:r>
              <a:rPr lang="en-SG" dirty="0"/>
              <a:t>What if the bookshelf currently looks like this:</a:t>
            </a:r>
          </a:p>
          <a:p>
            <a:r>
              <a:rPr lang="en-SG" dirty="0"/>
              <a:t>If book 16 were removed, wouldn't you need to pop the front book </a:t>
            </a:r>
            <a:r>
              <a:rPr lang="en-SG" b="1" dirty="0"/>
              <a:t>17 times</a:t>
            </a:r>
            <a:r>
              <a:rPr lang="en-SG" dirty="0"/>
              <a:t>?</a:t>
            </a:r>
          </a:p>
          <a:p>
            <a:r>
              <a:rPr lang="en-SG" dirty="0"/>
              <a:t>Isn't the worst case time complexity still O(</a:t>
            </a:r>
            <a:r>
              <a:rPr lang="en-SG" i="1" dirty="0"/>
              <a:t>N</a:t>
            </a:r>
            <a:r>
              <a:rPr lang="en-SG" dirty="0"/>
              <a:t>) in this case?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98A93CC-B9C1-4050-91B4-2819755DF9CD}"/>
              </a:ext>
            </a:extLst>
          </p:cNvPr>
          <p:cNvSpPr/>
          <p:nvPr/>
        </p:nvSpPr>
        <p:spPr>
          <a:xfrm>
            <a:off x="635890" y="5200650"/>
            <a:ext cx="600074" cy="8526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16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E6B7D3F-4B36-419B-96EF-696194914C80}"/>
              </a:ext>
            </a:extLst>
          </p:cNvPr>
          <p:cNvSpPr/>
          <p:nvPr/>
        </p:nvSpPr>
        <p:spPr>
          <a:xfrm>
            <a:off x="1235964" y="5200650"/>
            <a:ext cx="600074" cy="8526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5AC472C-432C-45A5-8766-C1A491644678}"/>
              </a:ext>
            </a:extLst>
          </p:cNvPr>
          <p:cNvSpPr/>
          <p:nvPr/>
        </p:nvSpPr>
        <p:spPr>
          <a:xfrm>
            <a:off x="1836038" y="5200650"/>
            <a:ext cx="600074" cy="8526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E8FF672-C47D-448E-98E1-08C366A36686}"/>
              </a:ext>
            </a:extLst>
          </p:cNvPr>
          <p:cNvSpPr/>
          <p:nvPr/>
        </p:nvSpPr>
        <p:spPr>
          <a:xfrm>
            <a:off x="2436112" y="5200650"/>
            <a:ext cx="600074" cy="8526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0D6D321-DC4C-4F11-A642-88AC5531DC84}"/>
              </a:ext>
            </a:extLst>
          </p:cNvPr>
          <p:cNvSpPr/>
          <p:nvPr/>
        </p:nvSpPr>
        <p:spPr>
          <a:xfrm>
            <a:off x="3036186" y="5200650"/>
            <a:ext cx="600074" cy="8526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DBDBFC3-9E82-43BC-9186-4EB5BF689EEE}"/>
              </a:ext>
            </a:extLst>
          </p:cNvPr>
          <p:cNvSpPr/>
          <p:nvPr/>
        </p:nvSpPr>
        <p:spPr>
          <a:xfrm>
            <a:off x="3636260" y="5200650"/>
            <a:ext cx="600074" cy="8526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E4701CB-B04B-4195-941D-3650E12B5684}"/>
              </a:ext>
            </a:extLst>
          </p:cNvPr>
          <p:cNvSpPr/>
          <p:nvPr/>
        </p:nvSpPr>
        <p:spPr>
          <a:xfrm>
            <a:off x="4236334" y="5200650"/>
            <a:ext cx="600074" cy="8526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C88E92D-4C6F-43AB-AE99-2ABAAF293F3B}"/>
              </a:ext>
            </a:extLst>
          </p:cNvPr>
          <p:cNvSpPr/>
          <p:nvPr/>
        </p:nvSpPr>
        <p:spPr>
          <a:xfrm>
            <a:off x="4836408" y="5200650"/>
            <a:ext cx="600074" cy="8526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1BD2BF8-990D-4140-82A0-C4AFD19C9CDC}"/>
              </a:ext>
            </a:extLst>
          </p:cNvPr>
          <p:cNvSpPr/>
          <p:nvPr/>
        </p:nvSpPr>
        <p:spPr>
          <a:xfrm>
            <a:off x="5436482" y="5200650"/>
            <a:ext cx="600074" cy="8526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E74D173-E678-4251-AD8B-7E6D0F19657F}"/>
              </a:ext>
            </a:extLst>
          </p:cNvPr>
          <p:cNvSpPr/>
          <p:nvPr/>
        </p:nvSpPr>
        <p:spPr>
          <a:xfrm>
            <a:off x="6036556" y="5200650"/>
            <a:ext cx="600074" cy="8526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5420398-7D59-4B07-BBD1-8AEFCD31BCC5}"/>
              </a:ext>
            </a:extLst>
          </p:cNvPr>
          <p:cNvSpPr/>
          <p:nvPr/>
        </p:nvSpPr>
        <p:spPr>
          <a:xfrm>
            <a:off x="6636630" y="5200650"/>
            <a:ext cx="600074" cy="8526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FFC39AA-4BDB-462E-9BCB-91D29CFA60E6}"/>
              </a:ext>
            </a:extLst>
          </p:cNvPr>
          <p:cNvSpPr/>
          <p:nvPr/>
        </p:nvSpPr>
        <p:spPr>
          <a:xfrm>
            <a:off x="7236704" y="5200650"/>
            <a:ext cx="600074" cy="8526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CD7721B-C159-446B-B662-21CC54E04D72}"/>
              </a:ext>
            </a:extLst>
          </p:cNvPr>
          <p:cNvSpPr/>
          <p:nvPr/>
        </p:nvSpPr>
        <p:spPr>
          <a:xfrm>
            <a:off x="7836778" y="5200650"/>
            <a:ext cx="600074" cy="8526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5E291B3-5093-49BD-A0E4-570443005098}"/>
              </a:ext>
            </a:extLst>
          </p:cNvPr>
          <p:cNvSpPr/>
          <p:nvPr/>
        </p:nvSpPr>
        <p:spPr>
          <a:xfrm>
            <a:off x="8436852" y="5200650"/>
            <a:ext cx="600074" cy="8526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E4625E6-2B10-44C1-950D-0C7FD3AB8B52}"/>
              </a:ext>
            </a:extLst>
          </p:cNvPr>
          <p:cNvSpPr/>
          <p:nvPr/>
        </p:nvSpPr>
        <p:spPr>
          <a:xfrm>
            <a:off x="9036926" y="5200650"/>
            <a:ext cx="600074" cy="8526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F6C0142-219A-4733-BC83-C37D40CA3663}"/>
              </a:ext>
            </a:extLst>
          </p:cNvPr>
          <p:cNvSpPr/>
          <p:nvPr/>
        </p:nvSpPr>
        <p:spPr>
          <a:xfrm>
            <a:off x="9637000" y="5200650"/>
            <a:ext cx="600074" cy="8526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0A4DF7F-FAC7-42BA-8B34-573EAECAB940}"/>
              </a:ext>
            </a:extLst>
          </p:cNvPr>
          <p:cNvSpPr/>
          <p:nvPr/>
        </p:nvSpPr>
        <p:spPr>
          <a:xfrm>
            <a:off x="10237074" y="5200650"/>
            <a:ext cx="600074" cy="8526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ED294FD-4D09-4FCB-AAA5-E52E4EB5FCC5}"/>
              </a:ext>
            </a:extLst>
          </p:cNvPr>
          <p:cNvSpPr/>
          <p:nvPr/>
        </p:nvSpPr>
        <p:spPr>
          <a:xfrm>
            <a:off x="10837148" y="5200650"/>
            <a:ext cx="600074" cy="8526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17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F683750-2860-4190-A1E8-E3DB6F765430}"/>
              </a:ext>
            </a:extLst>
          </p:cNvPr>
          <p:cNvCxnSpPr/>
          <p:nvPr/>
        </p:nvCxnSpPr>
        <p:spPr>
          <a:xfrm>
            <a:off x="0" y="6053328"/>
            <a:ext cx="121920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B2B7DBB-2879-4F9D-B5F3-FA396A0F0A90}"/>
              </a:ext>
            </a:extLst>
          </p:cNvPr>
          <p:cNvCxnSpPr/>
          <p:nvPr/>
        </p:nvCxnSpPr>
        <p:spPr>
          <a:xfrm>
            <a:off x="0" y="5196078"/>
            <a:ext cx="121920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1313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1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14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"/>
                            </p:stCondLst>
                            <p:childTnLst>
                              <p:par>
                                <p:cTn id="27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1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1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"/>
                            </p:stCondLst>
                            <p:childTnLst>
                              <p:par>
                                <p:cTn id="31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1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14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50"/>
                            </p:stCondLst>
                            <p:childTnLst>
                              <p:par>
                                <p:cTn id="35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1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14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600"/>
                            </p:stCondLst>
                            <p:childTnLst>
                              <p:par>
                                <p:cTn id="39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1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14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750"/>
                            </p:stCondLst>
                            <p:childTnLst>
                              <p:par>
                                <p:cTn id="43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1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14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900"/>
                            </p:stCondLst>
                            <p:childTnLst>
                              <p:par>
                                <p:cTn id="47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1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14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50"/>
                            </p:stCondLst>
                            <p:childTnLst>
                              <p:par>
                                <p:cTn id="51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1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14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200"/>
                            </p:stCondLst>
                            <p:childTnLst>
                              <p:par>
                                <p:cTn id="55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1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14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350"/>
                            </p:stCondLst>
                            <p:childTnLst>
                              <p:par>
                                <p:cTn id="59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1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14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500"/>
                            </p:stCondLst>
                            <p:childTnLst>
                              <p:par>
                                <p:cTn id="63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1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14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650"/>
                            </p:stCondLst>
                            <p:childTnLst>
                              <p:par>
                                <p:cTn id="67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1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14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800"/>
                            </p:stCondLst>
                            <p:childTnLst>
                              <p:par>
                                <p:cTn id="71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1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14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950"/>
                            </p:stCondLst>
                            <p:childTnLst>
                              <p:par>
                                <p:cTn id="75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1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14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2100"/>
                            </p:stCondLst>
                            <p:childTnLst>
                              <p:par>
                                <p:cTn id="79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1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14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2250"/>
                            </p:stCondLst>
                            <p:childTnLst>
                              <p:par>
                                <p:cTn id="83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1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14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2400"/>
                            </p:stCondLst>
                            <p:childTnLst>
                              <p:par>
                                <p:cTn id="87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1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14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6" grpId="1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8CB39-C5F5-4918-A4FC-6E35DA52B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It's only slow </a:t>
            </a:r>
            <a:r>
              <a:rPr lang="en-SG" b="1" dirty="0">
                <a:solidFill>
                  <a:schemeClr val="accent1"/>
                </a:solidFill>
              </a:rPr>
              <a:t>sometimes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107619-5B53-40DC-8D83-37B1634310A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SG" dirty="0"/>
                  <a:t>Notice that each book is only inserted and popped from the LinkedList </a:t>
                </a:r>
                <a:r>
                  <a:rPr lang="en-SG" b="1" dirty="0"/>
                  <a:t>at most once.</a:t>
                </a:r>
                <a:endParaRPr lang="en-SG" dirty="0"/>
              </a:p>
              <a:p>
                <a:r>
                  <a:rPr lang="en-SG" dirty="0"/>
                  <a:t>Each insertion takes O(1) time</a:t>
                </a:r>
              </a:p>
              <a:p>
                <a:pPr lvl="1"/>
                <a:r>
                  <a:rPr lang="en-SG" dirty="0"/>
                  <a:t>Books are only inserted from the front or the back.</a:t>
                </a:r>
              </a:p>
              <a:p>
                <a:r>
                  <a:rPr lang="en-SG" dirty="0"/>
                  <a:t>Each pop takes O(1) time</a:t>
                </a:r>
              </a:p>
              <a:p>
                <a:pPr lvl="1"/>
                <a:r>
                  <a:rPr lang="en-SG" dirty="0"/>
                  <a:t>Books are only popped from the front or the back.</a:t>
                </a:r>
              </a:p>
              <a:p>
                <a:r>
                  <a:rPr lang="en-SG" dirty="0"/>
                  <a:t>After </a:t>
                </a:r>
                <a:r>
                  <a:rPr lang="en-SG" i="1" dirty="0"/>
                  <a:t>C</a:t>
                </a:r>
                <a:r>
                  <a:rPr lang="en-SG" dirty="0"/>
                  <a:t> operations, at most </a:t>
                </a:r>
                <a:r>
                  <a:rPr lang="en-SG" i="1" dirty="0"/>
                  <a:t>C</a:t>
                </a:r>
                <a:r>
                  <a:rPr lang="en-SG" dirty="0"/>
                  <a:t> + 1 books have been inserted into the bookshelf.</a:t>
                </a:r>
              </a:p>
              <a:p>
                <a:r>
                  <a:rPr lang="en-SG" dirty="0" err="1"/>
                  <a:t>Num</a:t>
                </a:r>
                <a:r>
                  <a:rPr lang="en-SG" baseline="-25000" dirty="0" err="1"/>
                  <a:t>Insertions</a:t>
                </a:r>
                <a:r>
                  <a:rPr lang="en-SG" dirty="0"/>
                  <a:t> + </a:t>
                </a:r>
                <a:r>
                  <a:rPr lang="en-SG" dirty="0" err="1"/>
                  <a:t>Num</a:t>
                </a:r>
                <a:r>
                  <a:rPr lang="en-SG" baseline="-25000" dirty="0" err="1"/>
                  <a:t>Pops</a:t>
                </a:r>
                <a:r>
                  <a:rPr lang="en-SG" dirty="0"/>
                  <a:t> </a:t>
                </a:r>
                <a14:m>
                  <m:oMath xmlns:m="http://schemas.openxmlformats.org/officeDocument/2006/math">
                    <m:r>
                      <a:rPr lang="en-SG" b="0" i="1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SG" dirty="0"/>
                  <a:t> 2(C + 1)</a:t>
                </a:r>
              </a:p>
              <a:p>
                <a:r>
                  <a:rPr lang="en-SG" i="1" dirty="0"/>
                  <a:t>C</a:t>
                </a:r>
                <a:r>
                  <a:rPr lang="en-SG" dirty="0"/>
                  <a:t> operations will take O(</a:t>
                </a:r>
                <a:r>
                  <a:rPr lang="en-SG" i="1" dirty="0"/>
                  <a:t>C</a:t>
                </a:r>
                <a:r>
                  <a:rPr lang="en-SG" dirty="0"/>
                  <a:t>) time.</a:t>
                </a:r>
                <a:endParaRPr lang="en-SG" i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107619-5B53-40DC-8D83-37B1634310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29" t="-1818" r="-1129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660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D665A-E055-492E-BFCB-EEB7C1557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Sample implementation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DDC38AB-EA25-417A-86C2-2293FECCC9DC}"/>
              </a:ext>
            </a:extLst>
          </p:cNvPr>
          <p:cNvSpPr/>
          <p:nvPr/>
        </p:nvSpPr>
        <p:spPr>
          <a:xfrm>
            <a:off x="1657350" y="2084832"/>
            <a:ext cx="8877300" cy="378565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SG" sz="2000" dirty="0">
                <a:solidFill>
                  <a:schemeClr val="accent1"/>
                </a:solidFill>
                <a:latin typeface="Consolas" panose="020B0609020204030204" pitchFamily="49" charset="0"/>
              </a:rPr>
              <a:t>private </a:t>
            </a:r>
            <a:r>
              <a:rPr lang="en-SG" sz="2000" dirty="0" err="1">
                <a:solidFill>
                  <a:schemeClr val="accent1"/>
                </a:solidFill>
                <a:latin typeface="Consolas" panose="020B0609020204030204" pitchFamily="49" charset="0"/>
              </a:rPr>
              <a:t>int</a:t>
            </a:r>
            <a:r>
              <a:rPr lang="en-SG" sz="2000" dirty="0">
                <a:solidFill>
                  <a:schemeClr val="accent1"/>
                </a:solidFill>
                <a:latin typeface="Consolas" panose="020B0609020204030204" pitchFamily="49" charset="0"/>
              </a:rPr>
              <a:t> remove </a:t>
            </a:r>
            <a:r>
              <a:rPr lang="en-SG" sz="2000" dirty="0">
                <a:latin typeface="Consolas" panose="020B0609020204030204" pitchFamily="49" charset="0"/>
              </a:rPr>
              <a:t>(</a:t>
            </a:r>
            <a:r>
              <a:rPr lang="en-SG" sz="2000" dirty="0" err="1">
                <a:solidFill>
                  <a:schemeClr val="accent1"/>
                </a:solidFill>
                <a:latin typeface="Consolas" panose="020B0609020204030204" pitchFamily="49" charset="0"/>
              </a:rPr>
              <a:t>int</a:t>
            </a:r>
            <a:r>
              <a:rPr lang="en-SG" sz="2000" dirty="0">
                <a:latin typeface="Consolas" panose="020B0609020204030204" pitchFamily="49" charset="0"/>
              </a:rPr>
              <a:t> </a:t>
            </a:r>
            <a:r>
              <a:rPr lang="en-SG" sz="2000" dirty="0" err="1">
                <a:latin typeface="Consolas" panose="020B0609020204030204" pitchFamily="49" charset="0"/>
              </a:rPr>
              <a:t>bookID</a:t>
            </a:r>
            <a:r>
              <a:rPr lang="en-SG" sz="2000" dirty="0">
                <a:latin typeface="Consolas" panose="020B0609020204030204" pitchFamily="49" charset="0"/>
              </a:rPr>
              <a:t>) {</a:t>
            </a:r>
          </a:p>
          <a:p>
            <a:r>
              <a:rPr lang="en-SG" sz="2000" dirty="0">
                <a:latin typeface="Consolas" panose="020B0609020204030204" pitchFamily="49" charset="0"/>
              </a:rPr>
              <a:t>    </a:t>
            </a:r>
            <a:r>
              <a:rPr lang="en-SG" sz="2000" i="1" dirty="0">
                <a:solidFill>
                  <a:schemeClr val="accent4"/>
                </a:solidFill>
                <a:latin typeface="Consolas" panose="020B0609020204030204" pitchFamily="49" charset="0"/>
              </a:rPr>
              <a:t>// Mark the book as removed</a:t>
            </a:r>
          </a:p>
          <a:p>
            <a:r>
              <a:rPr lang="en-SG" sz="2000" dirty="0">
                <a:latin typeface="Consolas" panose="020B0609020204030204" pitchFamily="49" charset="0"/>
              </a:rPr>
              <a:t>    </a:t>
            </a:r>
            <a:r>
              <a:rPr lang="en-SG" sz="2000" dirty="0" err="1">
                <a:latin typeface="Consolas" panose="020B0609020204030204" pitchFamily="49" charset="0"/>
              </a:rPr>
              <a:t>isRemoved</a:t>
            </a:r>
            <a:r>
              <a:rPr lang="en-SG" sz="2000" dirty="0">
                <a:latin typeface="Consolas" panose="020B0609020204030204" pitchFamily="49" charset="0"/>
              </a:rPr>
              <a:t>[</a:t>
            </a:r>
            <a:r>
              <a:rPr lang="en-SG" sz="2000" dirty="0" err="1">
                <a:latin typeface="Consolas" panose="020B0609020204030204" pitchFamily="49" charset="0"/>
              </a:rPr>
              <a:t>bookID</a:t>
            </a:r>
            <a:r>
              <a:rPr lang="en-SG" sz="2000" dirty="0">
                <a:latin typeface="Consolas" panose="020B0609020204030204" pitchFamily="49" charset="0"/>
              </a:rPr>
              <a:t>] = </a:t>
            </a:r>
            <a:r>
              <a:rPr lang="en-SG" sz="2000" dirty="0">
                <a:solidFill>
                  <a:schemeClr val="accent1"/>
                </a:solidFill>
                <a:latin typeface="Consolas" panose="020B0609020204030204" pitchFamily="49" charset="0"/>
              </a:rPr>
              <a:t>true</a:t>
            </a:r>
            <a:r>
              <a:rPr lang="en-SG" sz="2000" dirty="0">
                <a:latin typeface="Consolas" panose="020B0609020204030204" pitchFamily="49" charset="0"/>
              </a:rPr>
              <a:t>;</a:t>
            </a:r>
          </a:p>
          <a:p>
            <a:r>
              <a:rPr lang="en-SG" sz="2000" dirty="0">
                <a:latin typeface="Consolas" panose="020B0609020204030204" pitchFamily="49" charset="0"/>
              </a:rPr>
              <a:t>    </a:t>
            </a:r>
            <a:r>
              <a:rPr lang="en-SG" sz="2000" i="1" dirty="0">
                <a:solidFill>
                  <a:schemeClr val="accent4"/>
                </a:solidFill>
                <a:latin typeface="Consolas" panose="020B0609020204030204" pitchFamily="49" charset="0"/>
              </a:rPr>
              <a:t>// Keep popping the leftmost book as long as it's removed.</a:t>
            </a:r>
          </a:p>
          <a:p>
            <a:r>
              <a:rPr lang="en-SG" sz="2000" dirty="0">
                <a:latin typeface="Consolas" panose="020B0609020204030204" pitchFamily="49" charset="0"/>
              </a:rPr>
              <a:t>    </a:t>
            </a:r>
            <a:r>
              <a:rPr lang="en-SG" sz="2000" dirty="0">
                <a:solidFill>
                  <a:schemeClr val="accent1"/>
                </a:solidFill>
                <a:latin typeface="Consolas" panose="020B0609020204030204" pitchFamily="49" charset="0"/>
              </a:rPr>
              <a:t>while</a:t>
            </a:r>
            <a:r>
              <a:rPr lang="en-SG" sz="2000" dirty="0">
                <a:latin typeface="Consolas" panose="020B0609020204030204" pitchFamily="49" charset="0"/>
              </a:rPr>
              <a:t> (</a:t>
            </a:r>
            <a:r>
              <a:rPr lang="en-SG" sz="2000" dirty="0" err="1">
                <a:latin typeface="Consolas" panose="020B0609020204030204" pitchFamily="49" charset="0"/>
              </a:rPr>
              <a:t>isRemoved</a:t>
            </a:r>
            <a:r>
              <a:rPr lang="en-SG" sz="2000" dirty="0">
                <a:latin typeface="Consolas" panose="020B0609020204030204" pitchFamily="49" charset="0"/>
              </a:rPr>
              <a:t>[</a:t>
            </a:r>
            <a:r>
              <a:rPr lang="en-SG" sz="2000" dirty="0" err="1">
                <a:latin typeface="Consolas" panose="020B0609020204030204" pitchFamily="49" charset="0"/>
              </a:rPr>
              <a:t>bookshelf.getFirst</a:t>
            </a:r>
            <a:r>
              <a:rPr lang="en-SG" sz="2000" dirty="0">
                <a:latin typeface="Consolas" panose="020B0609020204030204" pitchFamily="49" charset="0"/>
              </a:rPr>
              <a:t>().</a:t>
            </a:r>
            <a:r>
              <a:rPr lang="en-SG" sz="2000" dirty="0" err="1">
                <a:latin typeface="Consolas" panose="020B0609020204030204" pitchFamily="49" charset="0"/>
              </a:rPr>
              <a:t>getID</a:t>
            </a:r>
            <a:r>
              <a:rPr lang="en-SG" sz="2000" dirty="0">
                <a:latin typeface="Consolas" panose="020B0609020204030204" pitchFamily="49" charset="0"/>
              </a:rPr>
              <a:t>()]) {</a:t>
            </a:r>
          </a:p>
          <a:p>
            <a:r>
              <a:rPr lang="en-SG" sz="2000" dirty="0">
                <a:latin typeface="Consolas" panose="020B0609020204030204" pitchFamily="49" charset="0"/>
              </a:rPr>
              <a:t>        </a:t>
            </a:r>
            <a:r>
              <a:rPr lang="en-SG" sz="2000" dirty="0" err="1">
                <a:latin typeface="Consolas" panose="020B0609020204030204" pitchFamily="49" charset="0"/>
              </a:rPr>
              <a:t>bookshelf.removeFirst</a:t>
            </a:r>
            <a:r>
              <a:rPr lang="en-SG" sz="2000" dirty="0">
                <a:latin typeface="Consolas" panose="020B0609020204030204" pitchFamily="49" charset="0"/>
              </a:rPr>
              <a:t>();</a:t>
            </a:r>
          </a:p>
          <a:p>
            <a:r>
              <a:rPr lang="en-SG" sz="2000" dirty="0">
                <a:latin typeface="Consolas" panose="020B0609020204030204" pitchFamily="49" charset="0"/>
              </a:rPr>
              <a:t>    }</a:t>
            </a:r>
          </a:p>
          <a:p>
            <a:r>
              <a:rPr lang="en-SG" sz="2000" dirty="0">
                <a:latin typeface="Consolas" panose="020B0609020204030204" pitchFamily="49" charset="0"/>
              </a:rPr>
              <a:t>    </a:t>
            </a:r>
            <a:r>
              <a:rPr lang="en-SG" sz="2000" i="1" dirty="0">
                <a:solidFill>
                  <a:schemeClr val="accent4"/>
                </a:solidFill>
                <a:latin typeface="Consolas" panose="020B0609020204030204" pitchFamily="49" charset="0"/>
              </a:rPr>
              <a:t>// Same with the rightmost book.</a:t>
            </a:r>
          </a:p>
          <a:p>
            <a:r>
              <a:rPr lang="en-SG" sz="2000" dirty="0">
                <a:latin typeface="Consolas" panose="020B0609020204030204" pitchFamily="49" charset="0"/>
              </a:rPr>
              <a:t>    </a:t>
            </a:r>
            <a:r>
              <a:rPr lang="en-SG" sz="2000" dirty="0">
                <a:solidFill>
                  <a:schemeClr val="accent1"/>
                </a:solidFill>
                <a:latin typeface="Consolas" panose="020B0609020204030204" pitchFamily="49" charset="0"/>
              </a:rPr>
              <a:t>while</a:t>
            </a:r>
            <a:r>
              <a:rPr lang="en-SG" sz="2000" dirty="0">
                <a:latin typeface="Consolas" panose="020B0609020204030204" pitchFamily="49" charset="0"/>
              </a:rPr>
              <a:t> (</a:t>
            </a:r>
            <a:r>
              <a:rPr lang="en-SG" sz="2000" dirty="0" err="1">
                <a:latin typeface="Consolas" panose="020B0609020204030204" pitchFamily="49" charset="0"/>
              </a:rPr>
              <a:t>isRemoved</a:t>
            </a:r>
            <a:r>
              <a:rPr lang="en-SG" sz="2000" dirty="0">
                <a:latin typeface="Consolas" panose="020B0609020204030204" pitchFamily="49" charset="0"/>
              </a:rPr>
              <a:t>[</a:t>
            </a:r>
            <a:r>
              <a:rPr lang="en-SG" sz="2000" dirty="0" err="1">
                <a:latin typeface="Consolas" panose="020B0609020204030204" pitchFamily="49" charset="0"/>
              </a:rPr>
              <a:t>bookshelf.getLast</a:t>
            </a:r>
            <a:r>
              <a:rPr lang="en-SG" sz="2000" dirty="0">
                <a:latin typeface="Consolas" panose="020B0609020204030204" pitchFamily="49" charset="0"/>
              </a:rPr>
              <a:t>().</a:t>
            </a:r>
            <a:r>
              <a:rPr lang="en-SG" sz="2000" dirty="0" err="1">
                <a:latin typeface="Consolas" panose="020B0609020204030204" pitchFamily="49" charset="0"/>
              </a:rPr>
              <a:t>getID</a:t>
            </a:r>
            <a:r>
              <a:rPr lang="en-SG" sz="2000" dirty="0">
                <a:latin typeface="Consolas" panose="020B0609020204030204" pitchFamily="49" charset="0"/>
              </a:rPr>
              <a:t>()]) {</a:t>
            </a:r>
          </a:p>
          <a:p>
            <a:r>
              <a:rPr lang="en-SG" sz="2000" dirty="0">
                <a:latin typeface="Consolas" panose="020B0609020204030204" pitchFamily="49" charset="0"/>
              </a:rPr>
              <a:t>        </a:t>
            </a:r>
            <a:r>
              <a:rPr lang="en-SG" sz="2000" dirty="0" err="1">
                <a:latin typeface="Consolas" panose="020B0609020204030204" pitchFamily="49" charset="0"/>
              </a:rPr>
              <a:t>bookshelf.removeLast</a:t>
            </a:r>
            <a:r>
              <a:rPr lang="en-SG" sz="2000" dirty="0">
                <a:latin typeface="Consolas" panose="020B0609020204030204" pitchFamily="49" charset="0"/>
              </a:rPr>
              <a:t>();</a:t>
            </a:r>
          </a:p>
          <a:p>
            <a:r>
              <a:rPr lang="en-SG" sz="2000" dirty="0">
                <a:latin typeface="Consolas" panose="020B0609020204030204" pitchFamily="49" charset="0"/>
              </a:rPr>
              <a:t>    }</a:t>
            </a:r>
          </a:p>
          <a:p>
            <a:r>
              <a:rPr lang="en-SG" sz="20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02281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66FF1-4787-48FE-B5DA-338493FC9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Any 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787A3-8691-413E-BBA6-0E6704F00F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2050" name="Picture 2" descr="https://scontent-sit4-1.xx.fbcdn.net/v/t34.0-0/p240x240/28829509_1902743079736472_594317474_n.png?oh=4de194e15f1cce7deb58d029bd31a957&amp;oe=5A9E41E4">
            <a:extLst>
              <a:ext uri="{FF2B5EF4-FFF2-40B4-BE49-F238E27FC236}">
                <a16:creationId xmlns:a16="http://schemas.microsoft.com/office/drawing/2014/main" id="{02E497C8-5D7A-4F82-930F-6CAB6D2432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5700" y="1757364"/>
            <a:ext cx="4800600" cy="5100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133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05769-D21A-4DD3-B175-776C31C29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PM Problem: Bookshelf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872187-3207-4BB4-9F0C-9D4340FF7B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There exists a bookshelf, which is initially empty.</a:t>
            </a:r>
          </a:p>
          <a:p>
            <a:r>
              <a:rPr lang="en-SG" dirty="0"/>
              <a:t>Each book has a width and a height.</a:t>
            </a:r>
          </a:p>
          <a:p>
            <a:r>
              <a:rPr lang="en-SG" dirty="0"/>
              <a:t>There are 3 types of operations.</a:t>
            </a:r>
            <a:endParaRPr lang="en-SG" b="1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6047000-C467-4444-ADC4-4E55BCF39243}"/>
              </a:ext>
            </a:extLst>
          </p:cNvPr>
          <p:cNvSpPr/>
          <p:nvPr/>
        </p:nvSpPr>
        <p:spPr>
          <a:xfrm>
            <a:off x="327804" y="4226943"/>
            <a:ext cx="12076981" cy="1811549"/>
          </a:xfrm>
          <a:custGeom>
            <a:avLst/>
            <a:gdLst>
              <a:gd name="connsiteX0" fmla="*/ 0 w 2596551"/>
              <a:gd name="connsiteY0" fmla="*/ 0 h 681487"/>
              <a:gd name="connsiteX1" fmla="*/ 0 w 2596551"/>
              <a:gd name="connsiteY1" fmla="*/ 681487 h 681487"/>
              <a:gd name="connsiteX2" fmla="*/ 2596551 w 2596551"/>
              <a:gd name="connsiteY2" fmla="*/ 681487 h 681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96551" h="681487">
                <a:moveTo>
                  <a:pt x="0" y="0"/>
                </a:moveTo>
                <a:lnTo>
                  <a:pt x="0" y="681487"/>
                </a:lnTo>
                <a:lnTo>
                  <a:pt x="2596551" y="681487"/>
                </a:lnTo>
              </a:path>
            </a:pathLst>
          </a:cu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42231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05769-D21A-4DD3-B175-776C31C29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PM Problem: Bookshelf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872187-3207-4BB4-9F0C-9D4340FF7B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INSERT: A book with a specified height and width is inserted </a:t>
            </a:r>
            <a:r>
              <a:rPr lang="en-SG" b="1" dirty="0"/>
              <a:t>from the right</a:t>
            </a:r>
            <a:r>
              <a:rPr lang="en-SG" dirty="0"/>
              <a:t>.</a:t>
            </a:r>
          </a:p>
          <a:p>
            <a:r>
              <a:rPr lang="en-SG" dirty="0"/>
              <a:t>REMOVE: The rightmost book will be removed.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89ED0C7-CA98-4C43-A7A1-478D895A65B1}"/>
              </a:ext>
            </a:extLst>
          </p:cNvPr>
          <p:cNvSpPr/>
          <p:nvPr/>
        </p:nvSpPr>
        <p:spPr>
          <a:xfrm>
            <a:off x="327804" y="5011947"/>
            <a:ext cx="1345721" cy="10265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Width: 7</a:t>
            </a:r>
          </a:p>
          <a:p>
            <a:pPr algn="ctr"/>
            <a:r>
              <a:rPr lang="en-SG" dirty="0"/>
              <a:t>Height: 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63B2272-897F-4211-A43B-0CCBFA3957B3}"/>
              </a:ext>
            </a:extLst>
          </p:cNvPr>
          <p:cNvSpPr/>
          <p:nvPr/>
        </p:nvSpPr>
        <p:spPr>
          <a:xfrm>
            <a:off x="1673525" y="4325112"/>
            <a:ext cx="1188547" cy="171338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Width: 6</a:t>
            </a:r>
          </a:p>
          <a:p>
            <a:pPr algn="ctr"/>
            <a:r>
              <a:rPr lang="en-SG" dirty="0"/>
              <a:t>Height: 9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C80976D-6DDC-40F9-B0EF-6ED0DC8A3C1D}"/>
              </a:ext>
            </a:extLst>
          </p:cNvPr>
          <p:cNvSpPr/>
          <p:nvPr/>
        </p:nvSpPr>
        <p:spPr>
          <a:xfrm>
            <a:off x="2862072" y="5202936"/>
            <a:ext cx="3090672" cy="83555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Width: 19</a:t>
            </a:r>
          </a:p>
          <a:p>
            <a:pPr algn="ctr"/>
            <a:r>
              <a:rPr lang="en-SG" dirty="0"/>
              <a:t>Height: 4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6047000-C467-4444-ADC4-4E55BCF39243}"/>
              </a:ext>
            </a:extLst>
          </p:cNvPr>
          <p:cNvSpPr/>
          <p:nvPr/>
        </p:nvSpPr>
        <p:spPr>
          <a:xfrm>
            <a:off x="327804" y="4226943"/>
            <a:ext cx="12076981" cy="1811549"/>
          </a:xfrm>
          <a:custGeom>
            <a:avLst/>
            <a:gdLst>
              <a:gd name="connsiteX0" fmla="*/ 0 w 2596551"/>
              <a:gd name="connsiteY0" fmla="*/ 0 h 681487"/>
              <a:gd name="connsiteX1" fmla="*/ 0 w 2596551"/>
              <a:gd name="connsiteY1" fmla="*/ 681487 h 681487"/>
              <a:gd name="connsiteX2" fmla="*/ 2596551 w 2596551"/>
              <a:gd name="connsiteY2" fmla="*/ 681487 h 681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96551" h="681487">
                <a:moveTo>
                  <a:pt x="0" y="0"/>
                </a:moveTo>
                <a:lnTo>
                  <a:pt x="0" y="681487"/>
                </a:lnTo>
                <a:lnTo>
                  <a:pt x="2596551" y="681487"/>
                </a:lnTo>
              </a:path>
            </a:pathLst>
          </a:cu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D83BF84-646D-418C-898F-9DB9878F1A1D}"/>
              </a:ext>
            </a:extLst>
          </p:cNvPr>
          <p:cNvSpPr/>
          <p:nvPr/>
        </p:nvSpPr>
        <p:spPr>
          <a:xfrm>
            <a:off x="5952744" y="4059936"/>
            <a:ext cx="841248" cy="197855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Width: 4</a:t>
            </a:r>
          </a:p>
          <a:p>
            <a:pPr algn="ctr"/>
            <a:r>
              <a:rPr lang="en-SG" dirty="0"/>
              <a:t>Height: 11</a:t>
            </a:r>
          </a:p>
        </p:txBody>
      </p:sp>
    </p:spTree>
    <p:extLst>
      <p:ext uri="{BB962C8B-B14F-4D97-AF65-F5344CB8AC3E}">
        <p14:creationId xmlns:p14="http://schemas.microsoft.com/office/powerpoint/2010/main" val="2605375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xit" presetSubtype="2" accel="10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25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25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11" grpId="0" animBg="1"/>
      <p:bldP spid="11" grpId="1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05769-D21A-4DD3-B175-776C31C29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PM Problem: Bookshelf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7872187-3207-4BB4-9F0C-9D4340FF7B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just"/>
                <a:r>
                  <a:rPr lang="en-SG" dirty="0"/>
                  <a:t>HIDE: Given a specified width </a:t>
                </a:r>
                <a:r>
                  <a:rPr lang="en-SG" i="1" dirty="0"/>
                  <a:t>K</a:t>
                </a:r>
                <a:r>
                  <a:rPr lang="en-SG" dirty="0"/>
                  <a:t>, find a contiguous subsequence of books, with a total width </a:t>
                </a:r>
                <a14:m>
                  <m:oMath xmlns:m="http://schemas.openxmlformats.org/officeDocument/2006/math">
                    <m:r>
                      <a:rPr lang="en-SG" b="0" i="1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SG" dirty="0"/>
                  <a:t> </a:t>
                </a:r>
                <a:r>
                  <a:rPr lang="en-SG" i="1" dirty="0"/>
                  <a:t>K, </a:t>
                </a:r>
                <a:r>
                  <a:rPr lang="en-SG" dirty="0"/>
                  <a:t>such that the total area of the books in the subsequence is maximised.</a:t>
                </a:r>
                <a:endParaRPr lang="en-SG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7872187-3207-4BB4-9F0C-9D4340FF7B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29" t="-1818" r="-119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989ED0C7-CA98-4C43-A7A1-478D895A65B1}"/>
              </a:ext>
            </a:extLst>
          </p:cNvPr>
          <p:cNvSpPr/>
          <p:nvPr/>
        </p:nvSpPr>
        <p:spPr>
          <a:xfrm>
            <a:off x="327804" y="5011947"/>
            <a:ext cx="1345721" cy="10265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Width: 7</a:t>
            </a:r>
          </a:p>
          <a:p>
            <a:pPr algn="ctr"/>
            <a:r>
              <a:rPr lang="en-SG" dirty="0"/>
              <a:t>Height: 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63B2272-897F-4211-A43B-0CCBFA3957B3}"/>
              </a:ext>
            </a:extLst>
          </p:cNvPr>
          <p:cNvSpPr/>
          <p:nvPr/>
        </p:nvSpPr>
        <p:spPr>
          <a:xfrm>
            <a:off x="1673525" y="4325112"/>
            <a:ext cx="1188547" cy="171338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Width: 6</a:t>
            </a:r>
          </a:p>
          <a:p>
            <a:pPr algn="ctr"/>
            <a:r>
              <a:rPr lang="en-SG" dirty="0"/>
              <a:t>Height: 9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C80976D-6DDC-40F9-B0EF-6ED0DC8A3C1D}"/>
              </a:ext>
            </a:extLst>
          </p:cNvPr>
          <p:cNvSpPr/>
          <p:nvPr/>
        </p:nvSpPr>
        <p:spPr>
          <a:xfrm>
            <a:off x="2862072" y="5202936"/>
            <a:ext cx="3090672" cy="83555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Width: 19</a:t>
            </a:r>
          </a:p>
          <a:p>
            <a:pPr algn="ctr"/>
            <a:r>
              <a:rPr lang="en-SG" dirty="0"/>
              <a:t>Height: 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D83BF84-646D-418C-898F-9DB9878F1A1D}"/>
              </a:ext>
            </a:extLst>
          </p:cNvPr>
          <p:cNvSpPr/>
          <p:nvPr/>
        </p:nvSpPr>
        <p:spPr>
          <a:xfrm>
            <a:off x="5952744" y="4059936"/>
            <a:ext cx="841248" cy="197855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Width: 4</a:t>
            </a:r>
          </a:p>
          <a:p>
            <a:pPr algn="ctr"/>
            <a:r>
              <a:rPr lang="en-SG" dirty="0"/>
              <a:t>Height: 11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6047000-C467-4444-ADC4-4E55BCF39243}"/>
              </a:ext>
            </a:extLst>
          </p:cNvPr>
          <p:cNvSpPr/>
          <p:nvPr/>
        </p:nvSpPr>
        <p:spPr>
          <a:xfrm>
            <a:off x="327804" y="4226943"/>
            <a:ext cx="12076981" cy="1811549"/>
          </a:xfrm>
          <a:custGeom>
            <a:avLst/>
            <a:gdLst>
              <a:gd name="connsiteX0" fmla="*/ 0 w 2596551"/>
              <a:gd name="connsiteY0" fmla="*/ 0 h 681487"/>
              <a:gd name="connsiteX1" fmla="*/ 0 w 2596551"/>
              <a:gd name="connsiteY1" fmla="*/ 681487 h 681487"/>
              <a:gd name="connsiteX2" fmla="*/ 2596551 w 2596551"/>
              <a:gd name="connsiteY2" fmla="*/ 681487 h 681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96551" h="681487">
                <a:moveTo>
                  <a:pt x="0" y="0"/>
                </a:moveTo>
                <a:lnTo>
                  <a:pt x="0" y="681487"/>
                </a:lnTo>
                <a:lnTo>
                  <a:pt x="2596551" y="681487"/>
                </a:lnTo>
              </a:path>
            </a:pathLst>
          </a:cu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31E74C-1D35-4C1A-8975-51E4783B1C66}"/>
              </a:ext>
            </a:extLst>
          </p:cNvPr>
          <p:cNvSpPr txBox="1"/>
          <p:nvPr/>
        </p:nvSpPr>
        <p:spPr>
          <a:xfrm>
            <a:off x="8384352" y="4901884"/>
            <a:ext cx="1853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dirty="0"/>
              <a:t>E.g. HIDE 23: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9A20AD7-8DD9-4454-A76E-9A71924BFA0B}"/>
              </a:ext>
            </a:extLst>
          </p:cNvPr>
          <p:cNvGrpSpPr/>
          <p:nvPr/>
        </p:nvGrpSpPr>
        <p:grpSpPr>
          <a:xfrm>
            <a:off x="327804" y="3729655"/>
            <a:ext cx="2534268" cy="2783977"/>
            <a:chOff x="327804" y="3729655"/>
            <a:chExt cx="2534268" cy="2783977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8056639-33CF-40E6-9046-37AC3660A3D5}"/>
                </a:ext>
              </a:extLst>
            </p:cNvPr>
            <p:cNvSpPr/>
            <p:nvPr/>
          </p:nvSpPr>
          <p:spPr>
            <a:xfrm>
              <a:off x="327804" y="3729655"/>
              <a:ext cx="2534268" cy="2432304"/>
            </a:xfrm>
            <a:prstGeom prst="rect">
              <a:avLst/>
            </a:prstGeom>
            <a:solidFill>
              <a:schemeClr val="accent1">
                <a:alpha val="2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B47DACB-409B-4AF2-8C65-88DCA12C1ADB}"/>
                </a:ext>
              </a:extLst>
            </p:cNvPr>
            <p:cNvSpPr txBox="1"/>
            <p:nvPr/>
          </p:nvSpPr>
          <p:spPr>
            <a:xfrm>
              <a:off x="394128" y="6144300"/>
              <a:ext cx="24016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SG" b="1" dirty="0"/>
                <a:t>Width = 13, Area = 89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81723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05769-D21A-4DD3-B175-776C31C29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PM Problem: Bookshelf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7872187-3207-4BB4-9F0C-9D4340FF7B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just"/>
                <a:r>
                  <a:rPr lang="en-SG" dirty="0"/>
                  <a:t>HIDE: Given a specified width </a:t>
                </a:r>
                <a:r>
                  <a:rPr lang="en-SG" i="1" dirty="0"/>
                  <a:t>K</a:t>
                </a:r>
                <a:r>
                  <a:rPr lang="en-SG" dirty="0"/>
                  <a:t>, find a contiguous subsequence of books, with a total width </a:t>
                </a:r>
                <a14:m>
                  <m:oMath xmlns:m="http://schemas.openxmlformats.org/officeDocument/2006/math">
                    <m:r>
                      <a:rPr lang="en-SG" b="0" i="1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SG" dirty="0"/>
                  <a:t> </a:t>
                </a:r>
                <a:r>
                  <a:rPr lang="en-SG" i="1" dirty="0"/>
                  <a:t>K, </a:t>
                </a:r>
                <a:r>
                  <a:rPr lang="en-SG" dirty="0"/>
                  <a:t>such that the total area of the books in the subsequence is maximised.</a:t>
                </a:r>
                <a:endParaRPr lang="en-SG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7872187-3207-4BB4-9F0C-9D4340FF7B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29" t="-1818" r="-119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989ED0C7-CA98-4C43-A7A1-478D895A65B1}"/>
              </a:ext>
            </a:extLst>
          </p:cNvPr>
          <p:cNvSpPr/>
          <p:nvPr/>
        </p:nvSpPr>
        <p:spPr>
          <a:xfrm>
            <a:off x="327804" y="5011947"/>
            <a:ext cx="1345721" cy="10265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Width: 7</a:t>
            </a:r>
          </a:p>
          <a:p>
            <a:pPr algn="ctr"/>
            <a:r>
              <a:rPr lang="en-SG" dirty="0"/>
              <a:t>Height: 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63B2272-897F-4211-A43B-0CCBFA3957B3}"/>
              </a:ext>
            </a:extLst>
          </p:cNvPr>
          <p:cNvSpPr/>
          <p:nvPr/>
        </p:nvSpPr>
        <p:spPr>
          <a:xfrm>
            <a:off x="1673525" y="4325112"/>
            <a:ext cx="1188547" cy="171338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Width: 6</a:t>
            </a:r>
          </a:p>
          <a:p>
            <a:pPr algn="ctr"/>
            <a:r>
              <a:rPr lang="en-SG" dirty="0"/>
              <a:t>Height: 9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C80976D-6DDC-40F9-B0EF-6ED0DC8A3C1D}"/>
              </a:ext>
            </a:extLst>
          </p:cNvPr>
          <p:cNvSpPr/>
          <p:nvPr/>
        </p:nvSpPr>
        <p:spPr>
          <a:xfrm>
            <a:off x="2862072" y="5202936"/>
            <a:ext cx="3090672" cy="83555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Width: 19</a:t>
            </a:r>
          </a:p>
          <a:p>
            <a:pPr algn="ctr"/>
            <a:r>
              <a:rPr lang="en-SG" dirty="0"/>
              <a:t>Height: 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D83BF84-646D-418C-898F-9DB9878F1A1D}"/>
              </a:ext>
            </a:extLst>
          </p:cNvPr>
          <p:cNvSpPr/>
          <p:nvPr/>
        </p:nvSpPr>
        <p:spPr>
          <a:xfrm>
            <a:off x="5952744" y="4059936"/>
            <a:ext cx="841248" cy="197855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Width: 4</a:t>
            </a:r>
          </a:p>
          <a:p>
            <a:pPr algn="ctr"/>
            <a:r>
              <a:rPr lang="en-SG" dirty="0"/>
              <a:t>Height: 11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6047000-C467-4444-ADC4-4E55BCF39243}"/>
              </a:ext>
            </a:extLst>
          </p:cNvPr>
          <p:cNvSpPr/>
          <p:nvPr/>
        </p:nvSpPr>
        <p:spPr>
          <a:xfrm>
            <a:off x="327804" y="4226943"/>
            <a:ext cx="12076981" cy="1811549"/>
          </a:xfrm>
          <a:custGeom>
            <a:avLst/>
            <a:gdLst>
              <a:gd name="connsiteX0" fmla="*/ 0 w 2596551"/>
              <a:gd name="connsiteY0" fmla="*/ 0 h 681487"/>
              <a:gd name="connsiteX1" fmla="*/ 0 w 2596551"/>
              <a:gd name="connsiteY1" fmla="*/ 681487 h 681487"/>
              <a:gd name="connsiteX2" fmla="*/ 2596551 w 2596551"/>
              <a:gd name="connsiteY2" fmla="*/ 681487 h 681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96551" h="681487">
                <a:moveTo>
                  <a:pt x="0" y="0"/>
                </a:moveTo>
                <a:lnTo>
                  <a:pt x="0" y="681487"/>
                </a:lnTo>
                <a:lnTo>
                  <a:pt x="2596551" y="681487"/>
                </a:lnTo>
              </a:path>
            </a:pathLst>
          </a:cu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31E74C-1D35-4C1A-8975-51E4783B1C66}"/>
              </a:ext>
            </a:extLst>
          </p:cNvPr>
          <p:cNvSpPr txBox="1"/>
          <p:nvPr/>
        </p:nvSpPr>
        <p:spPr>
          <a:xfrm>
            <a:off x="8384352" y="4901884"/>
            <a:ext cx="1853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dirty="0"/>
              <a:t>E.g. HIDE 23: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9A20AD7-8DD9-4454-A76E-9A71924BFA0B}"/>
              </a:ext>
            </a:extLst>
          </p:cNvPr>
          <p:cNvGrpSpPr/>
          <p:nvPr/>
        </p:nvGrpSpPr>
        <p:grpSpPr>
          <a:xfrm>
            <a:off x="1673524" y="3729655"/>
            <a:ext cx="4279219" cy="2783977"/>
            <a:chOff x="327804" y="3729655"/>
            <a:chExt cx="2534268" cy="2783977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8056639-33CF-40E6-9046-37AC3660A3D5}"/>
                </a:ext>
              </a:extLst>
            </p:cNvPr>
            <p:cNvSpPr/>
            <p:nvPr/>
          </p:nvSpPr>
          <p:spPr>
            <a:xfrm>
              <a:off x="327804" y="3729655"/>
              <a:ext cx="2534268" cy="2432304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B47DACB-409B-4AF2-8C65-88DCA12C1ADB}"/>
                </a:ext>
              </a:extLst>
            </p:cNvPr>
            <p:cNvSpPr txBox="1"/>
            <p:nvPr/>
          </p:nvSpPr>
          <p:spPr>
            <a:xfrm>
              <a:off x="919348" y="6144300"/>
              <a:ext cx="13511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SG" b="1" dirty="0">
                  <a:solidFill>
                    <a:srgbClr val="FF0000"/>
                  </a:solidFill>
                </a:rPr>
                <a:t>Width = 25, Too wide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38025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05769-D21A-4DD3-B175-776C31C29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PM Problem: Bookshelf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7872187-3207-4BB4-9F0C-9D4340FF7B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just"/>
                <a:r>
                  <a:rPr lang="en-SG" dirty="0"/>
                  <a:t>HIDE: Given a specified width </a:t>
                </a:r>
                <a:r>
                  <a:rPr lang="en-SG" i="1" dirty="0"/>
                  <a:t>K</a:t>
                </a:r>
                <a:r>
                  <a:rPr lang="en-SG" dirty="0"/>
                  <a:t>, find a contiguous subsequence of books, with a total width </a:t>
                </a:r>
                <a14:m>
                  <m:oMath xmlns:m="http://schemas.openxmlformats.org/officeDocument/2006/math">
                    <m:r>
                      <a:rPr lang="en-SG" b="0" i="1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SG" dirty="0"/>
                  <a:t> </a:t>
                </a:r>
                <a:r>
                  <a:rPr lang="en-SG" i="1" dirty="0"/>
                  <a:t>K, </a:t>
                </a:r>
                <a:r>
                  <a:rPr lang="en-SG" dirty="0"/>
                  <a:t>such that the total area of the books in the subsequence is maximised.</a:t>
                </a:r>
                <a:endParaRPr lang="en-SG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7872187-3207-4BB4-9F0C-9D4340FF7B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29" t="-1818" r="-119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989ED0C7-CA98-4C43-A7A1-478D895A65B1}"/>
              </a:ext>
            </a:extLst>
          </p:cNvPr>
          <p:cNvSpPr/>
          <p:nvPr/>
        </p:nvSpPr>
        <p:spPr>
          <a:xfrm>
            <a:off x="327804" y="5011947"/>
            <a:ext cx="1345721" cy="10265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Width: 7</a:t>
            </a:r>
          </a:p>
          <a:p>
            <a:pPr algn="ctr"/>
            <a:r>
              <a:rPr lang="en-SG" dirty="0"/>
              <a:t>Height: 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63B2272-897F-4211-A43B-0CCBFA3957B3}"/>
              </a:ext>
            </a:extLst>
          </p:cNvPr>
          <p:cNvSpPr/>
          <p:nvPr/>
        </p:nvSpPr>
        <p:spPr>
          <a:xfrm>
            <a:off x="1673525" y="4325112"/>
            <a:ext cx="1188547" cy="171338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Width: 6</a:t>
            </a:r>
          </a:p>
          <a:p>
            <a:pPr algn="ctr"/>
            <a:r>
              <a:rPr lang="en-SG" dirty="0"/>
              <a:t>Height: 9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C80976D-6DDC-40F9-B0EF-6ED0DC8A3C1D}"/>
              </a:ext>
            </a:extLst>
          </p:cNvPr>
          <p:cNvSpPr/>
          <p:nvPr/>
        </p:nvSpPr>
        <p:spPr>
          <a:xfrm>
            <a:off x="2862072" y="5202936"/>
            <a:ext cx="3090672" cy="83555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Width: 19</a:t>
            </a:r>
          </a:p>
          <a:p>
            <a:pPr algn="ctr"/>
            <a:r>
              <a:rPr lang="en-SG" dirty="0"/>
              <a:t>Height: 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D83BF84-646D-418C-898F-9DB9878F1A1D}"/>
              </a:ext>
            </a:extLst>
          </p:cNvPr>
          <p:cNvSpPr/>
          <p:nvPr/>
        </p:nvSpPr>
        <p:spPr>
          <a:xfrm>
            <a:off x="5952744" y="4059936"/>
            <a:ext cx="841248" cy="197855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Width: 4</a:t>
            </a:r>
          </a:p>
          <a:p>
            <a:pPr algn="ctr"/>
            <a:r>
              <a:rPr lang="en-SG" dirty="0"/>
              <a:t>Height: 11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6047000-C467-4444-ADC4-4E55BCF39243}"/>
              </a:ext>
            </a:extLst>
          </p:cNvPr>
          <p:cNvSpPr/>
          <p:nvPr/>
        </p:nvSpPr>
        <p:spPr>
          <a:xfrm>
            <a:off x="327804" y="4226943"/>
            <a:ext cx="12076981" cy="1811549"/>
          </a:xfrm>
          <a:custGeom>
            <a:avLst/>
            <a:gdLst>
              <a:gd name="connsiteX0" fmla="*/ 0 w 2596551"/>
              <a:gd name="connsiteY0" fmla="*/ 0 h 681487"/>
              <a:gd name="connsiteX1" fmla="*/ 0 w 2596551"/>
              <a:gd name="connsiteY1" fmla="*/ 681487 h 681487"/>
              <a:gd name="connsiteX2" fmla="*/ 2596551 w 2596551"/>
              <a:gd name="connsiteY2" fmla="*/ 681487 h 681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96551" h="681487">
                <a:moveTo>
                  <a:pt x="0" y="0"/>
                </a:moveTo>
                <a:lnTo>
                  <a:pt x="0" y="681487"/>
                </a:lnTo>
                <a:lnTo>
                  <a:pt x="2596551" y="681487"/>
                </a:lnTo>
              </a:path>
            </a:pathLst>
          </a:cu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31E74C-1D35-4C1A-8975-51E4783B1C66}"/>
              </a:ext>
            </a:extLst>
          </p:cNvPr>
          <p:cNvSpPr txBox="1"/>
          <p:nvPr/>
        </p:nvSpPr>
        <p:spPr>
          <a:xfrm>
            <a:off x="8384352" y="4901884"/>
            <a:ext cx="1853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dirty="0"/>
              <a:t>E.g. HIDE 23: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9A20AD7-8DD9-4454-A76E-9A71924BFA0B}"/>
              </a:ext>
            </a:extLst>
          </p:cNvPr>
          <p:cNvGrpSpPr/>
          <p:nvPr/>
        </p:nvGrpSpPr>
        <p:grpSpPr>
          <a:xfrm>
            <a:off x="2862073" y="3729655"/>
            <a:ext cx="3931920" cy="2783977"/>
            <a:chOff x="327804" y="3729655"/>
            <a:chExt cx="2534268" cy="2783977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8056639-33CF-40E6-9046-37AC3660A3D5}"/>
                </a:ext>
              </a:extLst>
            </p:cNvPr>
            <p:cNvSpPr/>
            <p:nvPr/>
          </p:nvSpPr>
          <p:spPr>
            <a:xfrm>
              <a:off x="327804" y="3729655"/>
              <a:ext cx="2534268" cy="2432304"/>
            </a:xfrm>
            <a:prstGeom prst="rect">
              <a:avLst/>
            </a:prstGeom>
            <a:solidFill>
              <a:schemeClr val="accent1">
                <a:alpha val="2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B47DACB-409B-4AF2-8C65-88DCA12C1ADB}"/>
                </a:ext>
              </a:extLst>
            </p:cNvPr>
            <p:cNvSpPr txBox="1"/>
            <p:nvPr/>
          </p:nvSpPr>
          <p:spPr>
            <a:xfrm>
              <a:off x="795514" y="6144300"/>
              <a:ext cx="15988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SG" b="1" dirty="0"/>
                <a:t>Width = 23, Area = 120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99B697FD-55D1-461B-BCAA-CA25C0D010B9}"/>
              </a:ext>
            </a:extLst>
          </p:cNvPr>
          <p:cNvSpPr txBox="1"/>
          <p:nvPr/>
        </p:nvSpPr>
        <p:spPr>
          <a:xfrm>
            <a:off x="8384352" y="4901883"/>
            <a:ext cx="24483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dirty="0"/>
              <a:t>E.g. HIDE 23: 120 </a:t>
            </a:r>
          </a:p>
        </p:txBody>
      </p:sp>
    </p:spTree>
    <p:extLst>
      <p:ext uri="{BB962C8B-B14F-4D97-AF65-F5344CB8AC3E}">
        <p14:creationId xmlns:p14="http://schemas.microsoft.com/office/powerpoint/2010/main" val="4149494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05769-D21A-4DD3-B175-776C31C29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PM Problem: Bookshelf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872187-3207-4BB4-9F0C-9D4340FF7B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SG" dirty="0"/>
              <a:t>There are </a:t>
            </a:r>
            <a:r>
              <a:rPr lang="en-SG" i="1" dirty="0"/>
              <a:t>C</a:t>
            </a:r>
            <a:r>
              <a:rPr lang="en-SG" dirty="0"/>
              <a:t> operations.</a:t>
            </a:r>
          </a:p>
          <a:p>
            <a:pPr algn="just"/>
            <a:r>
              <a:rPr lang="en-SG" dirty="0"/>
              <a:t>There are </a:t>
            </a:r>
            <a:r>
              <a:rPr lang="en-SG" b="1" dirty="0"/>
              <a:t>at most 5 HIDE operations.</a:t>
            </a:r>
          </a:p>
          <a:p>
            <a:pPr algn="just"/>
            <a:r>
              <a:rPr lang="en-SG" dirty="0"/>
              <a:t>At each HIDE operation, print the following:</a:t>
            </a:r>
          </a:p>
          <a:p>
            <a:pPr lvl="1" algn="just"/>
            <a:r>
              <a:rPr lang="en-SG" dirty="0"/>
              <a:t>The number of books in the bookshelf.</a:t>
            </a:r>
          </a:p>
          <a:p>
            <a:pPr lvl="1" algn="just"/>
            <a:r>
              <a:rPr lang="en-SG" dirty="0"/>
              <a:t>The total width of all books in the bookshelf.</a:t>
            </a:r>
          </a:p>
          <a:p>
            <a:pPr lvl="1" algn="just"/>
            <a:r>
              <a:rPr lang="en-SG" dirty="0"/>
              <a:t>The maximum area with width at most </a:t>
            </a:r>
            <a:r>
              <a:rPr lang="en-SG" i="1" dirty="0"/>
              <a:t>K</a:t>
            </a:r>
            <a:r>
              <a:rPr lang="en-SG" dirty="0"/>
              <a:t>.</a:t>
            </a:r>
          </a:p>
          <a:p>
            <a:pPr algn="just"/>
            <a:r>
              <a:rPr lang="en-SG" dirty="0"/>
              <a:t>Processing the </a:t>
            </a:r>
            <a:r>
              <a:rPr lang="en-SG" i="1" dirty="0"/>
              <a:t>C</a:t>
            </a:r>
            <a:r>
              <a:rPr lang="en-SG" dirty="0"/>
              <a:t> operations must be done with O(</a:t>
            </a:r>
            <a:r>
              <a:rPr lang="en-SG" i="1" dirty="0"/>
              <a:t>C</a:t>
            </a:r>
            <a:r>
              <a:rPr lang="en-SG" dirty="0"/>
              <a:t>) time complexity.</a:t>
            </a:r>
          </a:p>
        </p:txBody>
      </p:sp>
    </p:spTree>
    <p:extLst>
      <p:ext uri="{BB962C8B-B14F-4D97-AF65-F5344CB8AC3E}">
        <p14:creationId xmlns:p14="http://schemas.microsoft.com/office/powerpoint/2010/main" val="2272657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A42B4-6F8F-42A6-A877-BF7C546C2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b="1" dirty="0">
                <a:solidFill>
                  <a:schemeClr val="accent1"/>
                </a:solidFill>
              </a:rPr>
              <a:t>Random access </a:t>
            </a:r>
            <a:r>
              <a:rPr lang="en-SG" dirty="0"/>
              <a:t>from a Linked list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ED7335-208A-47C6-8BDF-9F7C28740E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Step 1: Get the Head node</a:t>
            </a:r>
          </a:p>
          <a:p>
            <a:r>
              <a:rPr lang="en-SG" dirty="0"/>
              <a:t>Step 2: Call next() 4 times.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D1C0540-E88E-4D03-AC6A-13CFD7BC87DC}"/>
              </a:ext>
            </a:extLst>
          </p:cNvPr>
          <p:cNvSpPr/>
          <p:nvPr/>
        </p:nvSpPr>
        <p:spPr>
          <a:xfrm>
            <a:off x="1024128" y="3429000"/>
            <a:ext cx="714375" cy="714375"/>
          </a:xfrm>
          <a:prstGeom prst="roundRect">
            <a:avLst/>
          </a:prstGeom>
          <a:solidFill>
            <a:schemeClr val="accent5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3200" dirty="0"/>
              <a:t>7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C86721F-DB3B-4081-A954-878B3DC3545C}"/>
              </a:ext>
            </a:extLst>
          </p:cNvPr>
          <p:cNvSpPr/>
          <p:nvPr/>
        </p:nvSpPr>
        <p:spPr>
          <a:xfrm>
            <a:off x="2548128" y="3429000"/>
            <a:ext cx="714375" cy="7143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3200" dirty="0"/>
              <a:t>2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02D378D-FD5D-491E-B8C3-DEA75EAFEFF0}"/>
              </a:ext>
            </a:extLst>
          </p:cNvPr>
          <p:cNvCxnSpPr/>
          <p:nvPr/>
        </p:nvCxnSpPr>
        <p:spPr>
          <a:xfrm>
            <a:off x="1738503" y="3790950"/>
            <a:ext cx="71437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8FD3DB6-E941-472F-9010-DF44695373C4}"/>
              </a:ext>
            </a:extLst>
          </p:cNvPr>
          <p:cNvSpPr/>
          <p:nvPr/>
        </p:nvSpPr>
        <p:spPr>
          <a:xfrm>
            <a:off x="4072128" y="3429000"/>
            <a:ext cx="714375" cy="7143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3200" dirty="0"/>
              <a:t>9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79649CD-FA2A-4EAB-9714-588E146C510F}"/>
              </a:ext>
            </a:extLst>
          </p:cNvPr>
          <p:cNvCxnSpPr/>
          <p:nvPr/>
        </p:nvCxnSpPr>
        <p:spPr>
          <a:xfrm>
            <a:off x="3262503" y="3790950"/>
            <a:ext cx="71437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5E237030-5B92-4409-86C4-03D485A2084C}"/>
              </a:ext>
            </a:extLst>
          </p:cNvPr>
          <p:cNvSpPr/>
          <p:nvPr/>
        </p:nvSpPr>
        <p:spPr>
          <a:xfrm>
            <a:off x="5586603" y="3429000"/>
            <a:ext cx="714375" cy="7143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3200" dirty="0"/>
              <a:t>1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3C074D2-57F2-4BDD-B673-CCF5D4438235}"/>
              </a:ext>
            </a:extLst>
          </p:cNvPr>
          <p:cNvCxnSpPr/>
          <p:nvPr/>
        </p:nvCxnSpPr>
        <p:spPr>
          <a:xfrm>
            <a:off x="4776978" y="3790950"/>
            <a:ext cx="71437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247CD5C2-9DBE-4855-86FC-54BA0FFF213E}"/>
              </a:ext>
            </a:extLst>
          </p:cNvPr>
          <p:cNvSpPr/>
          <p:nvPr/>
        </p:nvSpPr>
        <p:spPr>
          <a:xfrm>
            <a:off x="7110603" y="3429000"/>
            <a:ext cx="714375" cy="7143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3200" dirty="0"/>
              <a:t>4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D9A0D3C-E353-40D0-A35E-8F50535F231B}"/>
              </a:ext>
            </a:extLst>
          </p:cNvPr>
          <p:cNvCxnSpPr/>
          <p:nvPr/>
        </p:nvCxnSpPr>
        <p:spPr>
          <a:xfrm>
            <a:off x="6300978" y="3790950"/>
            <a:ext cx="71437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98456DC7-F4F2-4BA0-B532-B15BA30CB978}"/>
              </a:ext>
            </a:extLst>
          </p:cNvPr>
          <p:cNvSpPr/>
          <p:nvPr/>
        </p:nvSpPr>
        <p:spPr>
          <a:xfrm>
            <a:off x="8634603" y="3429000"/>
            <a:ext cx="714375" cy="7143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3200" dirty="0"/>
              <a:t>8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9FD9C23-F85F-4D21-A60E-B1E811D90DEC}"/>
              </a:ext>
            </a:extLst>
          </p:cNvPr>
          <p:cNvCxnSpPr/>
          <p:nvPr/>
        </p:nvCxnSpPr>
        <p:spPr>
          <a:xfrm>
            <a:off x="7824978" y="3790950"/>
            <a:ext cx="71437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F69D1123-E509-4375-BACD-C098113516AE}"/>
              </a:ext>
            </a:extLst>
          </p:cNvPr>
          <p:cNvSpPr/>
          <p:nvPr/>
        </p:nvSpPr>
        <p:spPr>
          <a:xfrm>
            <a:off x="10149078" y="3429000"/>
            <a:ext cx="714375" cy="7143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3200" dirty="0"/>
              <a:t>3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D181780-FA30-4632-ADE5-818C850F3E9A}"/>
              </a:ext>
            </a:extLst>
          </p:cNvPr>
          <p:cNvCxnSpPr/>
          <p:nvPr/>
        </p:nvCxnSpPr>
        <p:spPr>
          <a:xfrm>
            <a:off x="9339453" y="3790950"/>
            <a:ext cx="71437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5DABC447-2460-4EC2-BF73-783AF25CB0BA}"/>
              </a:ext>
            </a:extLst>
          </p:cNvPr>
          <p:cNvSpPr txBox="1"/>
          <p:nvPr/>
        </p:nvSpPr>
        <p:spPr>
          <a:xfrm>
            <a:off x="1034464" y="4134921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HEAD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AAA0BA-6805-47E0-8D35-D904E555F262}"/>
              </a:ext>
            </a:extLst>
          </p:cNvPr>
          <p:cNvSpPr txBox="1"/>
          <p:nvPr/>
        </p:nvSpPr>
        <p:spPr>
          <a:xfrm>
            <a:off x="1251846" y="4848223"/>
            <a:ext cx="531106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800" dirty="0">
                <a:latin typeface="Consolas" panose="020B0609020204030204" pitchFamily="49" charset="0"/>
              </a:rPr>
              <a:t>node </a:t>
            </a:r>
            <a:r>
              <a:rPr lang="ja-JP" altLang="en-US" sz="2800" dirty="0">
                <a:latin typeface="Consolas" panose="020B0609020204030204" pitchFamily="49" charset="0"/>
              </a:rPr>
              <a:t>← </a:t>
            </a:r>
            <a:r>
              <a:rPr lang="en-SG" sz="2800" dirty="0">
                <a:latin typeface="Consolas" panose="020B0609020204030204" pitchFamily="49" charset="0"/>
              </a:rPr>
              <a:t>head of Linked List</a:t>
            </a:r>
          </a:p>
          <a:p>
            <a:r>
              <a:rPr lang="en-SG" sz="2800" dirty="0">
                <a:latin typeface="Consolas" panose="020B0609020204030204" pitchFamily="49" charset="0"/>
              </a:rPr>
              <a:t>Loop 4 times:</a:t>
            </a:r>
          </a:p>
          <a:p>
            <a:r>
              <a:rPr lang="en-SG" sz="2800" dirty="0">
                <a:latin typeface="Consolas" panose="020B0609020204030204" pitchFamily="49" charset="0"/>
              </a:rPr>
              <a:t>    node </a:t>
            </a:r>
            <a:r>
              <a:rPr lang="ja-JP" altLang="en-US" sz="2800" dirty="0">
                <a:latin typeface="Consolas" panose="020B0609020204030204" pitchFamily="49" charset="0"/>
              </a:rPr>
              <a:t>← </a:t>
            </a:r>
            <a:r>
              <a:rPr lang="en-SG" altLang="ja-JP" sz="2800" dirty="0" err="1">
                <a:latin typeface="Consolas" panose="020B0609020204030204" pitchFamily="49" charset="0"/>
              </a:rPr>
              <a:t>node.next</a:t>
            </a:r>
            <a:r>
              <a:rPr lang="en-SG" altLang="ja-JP" sz="2800" dirty="0">
                <a:latin typeface="Consolas" panose="020B0609020204030204" pitchFamily="49" charset="0"/>
              </a:rPr>
              <a:t>()</a:t>
            </a:r>
            <a:endParaRPr lang="en-SG" sz="2800" dirty="0">
              <a:latin typeface="Consolas" panose="020B0609020204030204" pitchFamily="49" charset="0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CAFCC98-5ADF-4F10-9EFA-8CA6FB3A13E6}"/>
              </a:ext>
            </a:extLst>
          </p:cNvPr>
          <p:cNvGrpSpPr/>
          <p:nvPr/>
        </p:nvGrpSpPr>
        <p:grpSpPr>
          <a:xfrm>
            <a:off x="7824977" y="4220426"/>
            <a:ext cx="3048509" cy="1120239"/>
            <a:chOff x="7824977" y="4220426"/>
            <a:chExt cx="3048509" cy="1120239"/>
          </a:xfrm>
        </p:grpSpPr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A1C49476-292A-4948-A6B8-0CB7EFFEA81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824977" y="4220426"/>
              <a:ext cx="714375" cy="715446"/>
            </a:xfrm>
            <a:prstGeom prst="straightConnector1">
              <a:avLst/>
            </a:prstGeom>
            <a:ln w="5715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E1E2254-4BBE-4715-AE89-7F5881FF775F}"/>
                </a:ext>
              </a:extLst>
            </p:cNvPr>
            <p:cNvSpPr txBox="1"/>
            <p:nvPr/>
          </p:nvSpPr>
          <p:spPr>
            <a:xfrm>
              <a:off x="8634603" y="4879000"/>
              <a:ext cx="223888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2400" dirty="0"/>
                <a:t>The one we want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46594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CADE4"/>
                                      </p:to>
                                    </p:animClr>
                                    <p:set>
                                      <p:cBhvr>
                                        <p:cTn id="7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E8853"/>
                                      </p:to>
                                    </p:animClr>
                                    <p:set>
                                      <p:cBhvr>
                                        <p:cTn id="11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E8853"/>
                                      </p:to>
                                    </p:animClr>
                                    <p:set>
                                      <p:cBhvr>
                                        <p:cTn id="17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CADE4"/>
                                      </p:to>
                                    </p:animClr>
                                    <p:set>
                                      <p:cBhvr>
                                        <p:cTn id="21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E8853"/>
                                      </p:to>
                                    </p:animClr>
                                    <p:set>
                                      <p:cBhvr>
                                        <p:cTn id="27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CADE4"/>
                                      </p:to>
                                    </p:animClr>
                                    <p:set>
                                      <p:cBhvr>
                                        <p:cTn id="31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E8853"/>
                                      </p:to>
                                    </p:animClr>
                                    <p:set>
                                      <p:cBhvr>
                                        <p:cTn id="37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0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CADE4"/>
                                      </p:to>
                                    </p:animClr>
                                    <p:set>
                                      <p:cBhvr>
                                        <p:cTn id="41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F6537-ECBE-41A6-BC0C-070FF797B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Start with the </a:t>
            </a:r>
            <a:r>
              <a:rPr lang="en-SG" b="1" dirty="0">
                <a:solidFill>
                  <a:schemeClr val="accent1"/>
                </a:solidFill>
              </a:rPr>
              <a:t>obvious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FD1120-8E40-46CE-B2A7-F7BB117209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Books are added and removed only from the right side.</a:t>
            </a:r>
          </a:p>
          <a:p>
            <a:r>
              <a:rPr lang="en-SG" dirty="0"/>
              <a:t>The </a:t>
            </a:r>
            <a:r>
              <a:rPr lang="en-SG" b="1" dirty="0"/>
              <a:t>last book</a:t>
            </a:r>
            <a:r>
              <a:rPr lang="en-SG" dirty="0"/>
              <a:t> that was added will be the </a:t>
            </a:r>
            <a:r>
              <a:rPr lang="en-SG" b="1" dirty="0"/>
              <a:t>first book</a:t>
            </a:r>
            <a:r>
              <a:rPr lang="en-SG" dirty="0"/>
              <a:t> to be removed.</a:t>
            </a:r>
          </a:p>
          <a:p>
            <a:r>
              <a:rPr lang="en-SG" dirty="0"/>
              <a:t>We'll need a LIFO structure.</a:t>
            </a:r>
          </a:p>
          <a:p>
            <a:r>
              <a:rPr lang="en-SG" dirty="0"/>
              <a:t>Stack&lt;Book&gt; seems to be the first option to consider.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025353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64346-79ED-45A9-ADF7-E1955A249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Start with the </a:t>
            </a:r>
            <a:r>
              <a:rPr lang="en-SG" b="1" dirty="0">
                <a:solidFill>
                  <a:schemeClr val="accent1"/>
                </a:solidFill>
              </a:rPr>
              <a:t>obvious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EDA758-071F-4F29-93BA-DE544421D3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SG" dirty="0"/>
              <a:t>However, the HIDE operation will probably need access to the books in the middle.</a:t>
            </a:r>
          </a:p>
          <a:p>
            <a:pPr algn="just"/>
            <a:r>
              <a:rPr lang="en-SG" dirty="0"/>
              <a:t>Traditionally, a Stack does not provide such access.</a:t>
            </a:r>
          </a:p>
          <a:p>
            <a:pPr lvl="1" algn="just"/>
            <a:r>
              <a:rPr lang="en-SG" dirty="0" err="1"/>
              <a:t>java.util.Stack</a:t>
            </a:r>
            <a:r>
              <a:rPr lang="en-SG" dirty="0"/>
              <a:t> does support such operations, though.</a:t>
            </a:r>
          </a:p>
          <a:p>
            <a:pPr algn="just"/>
            <a:r>
              <a:rPr lang="en-SG" dirty="0"/>
              <a:t>So, we'll be using a LinkedList&lt;Book&gt; instead of a Stack&lt;Book&gt;.</a:t>
            </a:r>
          </a:p>
          <a:p>
            <a:pPr lvl="1" algn="just"/>
            <a:r>
              <a:rPr lang="en-SG" dirty="0"/>
              <a:t>A LinkedList can insert and remove the last element in O(1) time.</a:t>
            </a:r>
          </a:p>
        </p:txBody>
      </p:sp>
    </p:spTree>
    <p:extLst>
      <p:ext uri="{BB962C8B-B14F-4D97-AF65-F5344CB8AC3E}">
        <p14:creationId xmlns:p14="http://schemas.microsoft.com/office/powerpoint/2010/main" val="3179212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64346-79ED-45A9-ADF7-E1955A249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Start with the </a:t>
            </a:r>
            <a:r>
              <a:rPr lang="en-SG" b="1" dirty="0">
                <a:solidFill>
                  <a:schemeClr val="accent1"/>
                </a:solidFill>
              </a:rPr>
              <a:t>obvious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EDA758-071F-4F29-93BA-DE544421D3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SG" dirty="0"/>
              <a:t>Both inserting and removing a book can be done using basic Stack/LinkedList operations.</a:t>
            </a:r>
          </a:p>
          <a:p>
            <a:pPr algn="just"/>
            <a:r>
              <a:rPr lang="en-SG" dirty="0"/>
              <a:t>The interesting operation is the HIDE operation.</a:t>
            </a:r>
          </a:p>
        </p:txBody>
      </p:sp>
    </p:spTree>
    <p:extLst>
      <p:ext uri="{BB962C8B-B14F-4D97-AF65-F5344CB8AC3E}">
        <p14:creationId xmlns:p14="http://schemas.microsoft.com/office/powerpoint/2010/main" val="195874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593F7-5E50-46EC-8734-E01D489E4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Algorithm #1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EC9453-74A7-42FE-9F29-A311004AF4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A possible solution would be to check </a:t>
            </a:r>
            <a:r>
              <a:rPr lang="en-SG" b="1" i="1" dirty="0"/>
              <a:t>every possible range</a:t>
            </a:r>
            <a:r>
              <a:rPr lang="en-SG" dirty="0"/>
              <a:t> of books.</a:t>
            </a:r>
          </a:p>
          <a:p>
            <a:r>
              <a:rPr lang="en-SG" dirty="0"/>
              <a:t>If the range exceeds the maximum width, ignore it.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4FA6B62-07F9-4649-9F56-C2E363D99B4E}"/>
              </a:ext>
            </a:extLst>
          </p:cNvPr>
          <p:cNvSpPr/>
          <p:nvPr/>
        </p:nvSpPr>
        <p:spPr>
          <a:xfrm>
            <a:off x="327804" y="5011947"/>
            <a:ext cx="1345721" cy="10265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Width: 7</a:t>
            </a:r>
          </a:p>
          <a:p>
            <a:pPr algn="ctr"/>
            <a:r>
              <a:rPr lang="en-SG" dirty="0"/>
              <a:t>Height: 5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88BDBE2-28CC-463C-B3D0-EF53FD0B7712}"/>
              </a:ext>
            </a:extLst>
          </p:cNvPr>
          <p:cNvSpPr/>
          <p:nvPr/>
        </p:nvSpPr>
        <p:spPr>
          <a:xfrm>
            <a:off x="1673525" y="4325112"/>
            <a:ext cx="1188547" cy="171338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Width: 6</a:t>
            </a:r>
          </a:p>
          <a:p>
            <a:pPr algn="ctr"/>
            <a:r>
              <a:rPr lang="en-SG" dirty="0"/>
              <a:t>Height: 9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86F5D2F-7DAA-4D1B-B1B7-28E5195F2167}"/>
              </a:ext>
            </a:extLst>
          </p:cNvPr>
          <p:cNvSpPr/>
          <p:nvPr/>
        </p:nvSpPr>
        <p:spPr>
          <a:xfrm>
            <a:off x="2862072" y="5202936"/>
            <a:ext cx="2368273" cy="83555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Width: 14</a:t>
            </a:r>
          </a:p>
          <a:p>
            <a:pPr algn="ctr"/>
            <a:r>
              <a:rPr lang="en-SG" dirty="0"/>
              <a:t>Height: 4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C6BEBD6-D37B-453E-ABCE-0629660C8D8D}"/>
              </a:ext>
            </a:extLst>
          </p:cNvPr>
          <p:cNvSpPr/>
          <p:nvPr/>
        </p:nvSpPr>
        <p:spPr>
          <a:xfrm>
            <a:off x="5221052" y="4059936"/>
            <a:ext cx="841248" cy="197855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Width: 4</a:t>
            </a:r>
          </a:p>
          <a:p>
            <a:pPr algn="ctr"/>
            <a:r>
              <a:rPr lang="en-SG" dirty="0"/>
              <a:t>Height: 11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8A14198-32A6-43F4-897F-6D25335FE5F4}"/>
              </a:ext>
            </a:extLst>
          </p:cNvPr>
          <p:cNvSpPr/>
          <p:nvPr/>
        </p:nvSpPr>
        <p:spPr>
          <a:xfrm>
            <a:off x="327804" y="4226943"/>
            <a:ext cx="12076981" cy="1811549"/>
          </a:xfrm>
          <a:custGeom>
            <a:avLst/>
            <a:gdLst>
              <a:gd name="connsiteX0" fmla="*/ 0 w 2596551"/>
              <a:gd name="connsiteY0" fmla="*/ 0 h 681487"/>
              <a:gd name="connsiteX1" fmla="*/ 0 w 2596551"/>
              <a:gd name="connsiteY1" fmla="*/ 681487 h 681487"/>
              <a:gd name="connsiteX2" fmla="*/ 2596551 w 2596551"/>
              <a:gd name="connsiteY2" fmla="*/ 681487 h 681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96551" h="681487">
                <a:moveTo>
                  <a:pt x="0" y="0"/>
                </a:moveTo>
                <a:lnTo>
                  <a:pt x="0" y="681487"/>
                </a:lnTo>
                <a:lnTo>
                  <a:pt x="2596551" y="681487"/>
                </a:lnTo>
              </a:path>
            </a:pathLst>
          </a:cu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A803B61-375F-4D52-AD55-0535F2D4A17A}"/>
              </a:ext>
            </a:extLst>
          </p:cNvPr>
          <p:cNvSpPr txBox="1"/>
          <p:nvPr/>
        </p:nvSpPr>
        <p:spPr>
          <a:xfrm>
            <a:off x="589333" y="6038492"/>
            <a:ext cx="822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Book 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8D0597-D099-4BF4-BB34-33C49D7A6E22}"/>
              </a:ext>
            </a:extLst>
          </p:cNvPr>
          <p:cNvSpPr txBox="1"/>
          <p:nvPr/>
        </p:nvSpPr>
        <p:spPr>
          <a:xfrm>
            <a:off x="1852866" y="6038492"/>
            <a:ext cx="822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dirty="0"/>
              <a:t>Book 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F422B91-A90B-482D-9B12-36B3F75349D3}"/>
              </a:ext>
            </a:extLst>
          </p:cNvPr>
          <p:cNvSpPr txBox="1"/>
          <p:nvPr/>
        </p:nvSpPr>
        <p:spPr>
          <a:xfrm>
            <a:off x="3630231" y="6038492"/>
            <a:ext cx="822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dirty="0"/>
              <a:t>Book 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B5E286B-7406-4190-B893-4BC3B0C82EBE}"/>
              </a:ext>
            </a:extLst>
          </p:cNvPr>
          <p:cNvSpPr txBox="1"/>
          <p:nvPr/>
        </p:nvSpPr>
        <p:spPr>
          <a:xfrm>
            <a:off x="5230345" y="6038492"/>
            <a:ext cx="822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dirty="0"/>
              <a:t>Book 3</a:t>
            </a: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D334739B-61CF-4638-869E-35F0E0810E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9200947"/>
              </p:ext>
            </p:extLst>
          </p:nvPr>
        </p:nvGraphicFramePr>
        <p:xfrm>
          <a:off x="6418892" y="4041859"/>
          <a:ext cx="551385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8464">
                  <a:extLst>
                    <a:ext uri="{9D8B030D-6E8A-4147-A177-3AD203B41FA5}">
                      <a16:colId xmlns:a16="http://schemas.microsoft.com/office/drawing/2014/main" val="3227848642"/>
                    </a:ext>
                  </a:extLst>
                </a:gridCol>
                <a:gridCol w="1378464">
                  <a:extLst>
                    <a:ext uri="{9D8B030D-6E8A-4147-A177-3AD203B41FA5}">
                      <a16:colId xmlns:a16="http://schemas.microsoft.com/office/drawing/2014/main" val="2884708575"/>
                    </a:ext>
                  </a:extLst>
                </a:gridCol>
                <a:gridCol w="1378464">
                  <a:extLst>
                    <a:ext uri="{9D8B030D-6E8A-4147-A177-3AD203B41FA5}">
                      <a16:colId xmlns:a16="http://schemas.microsoft.com/office/drawing/2014/main" val="3093381496"/>
                    </a:ext>
                  </a:extLst>
                </a:gridCol>
                <a:gridCol w="1378464">
                  <a:extLst>
                    <a:ext uri="{9D8B030D-6E8A-4147-A177-3AD203B41FA5}">
                      <a16:colId xmlns:a16="http://schemas.microsoft.com/office/drawing/2014/main" val="26075754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 b="0" dirty="0">
                          <a:solidFill>
                            <a:sysClr val="windowText" lastClr="000000"/>
                          </a:solidFill>
                        </a:rPr>
                        <a:t>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SG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8427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b="0" dirty="0">
                          <a:solidFill>
                            <a:sysClr val="windowText" lastClr="000000"/>
                          </a:solidFill>
                        </a:rPr>
                        <a:t>[0, 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SG" b="0" dirty="0">
                          <a:solidFill>
                            <a:sysClr val="windowText" lastClr="000000"/>
                          </a:solidFill>
                        </a:rPr>
                        <a:t>[1]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SG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087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b="0" dirty="0">
                          <a:solidFill>
                            <a:sysClr val="windowText" lastClr="000000"/>
                          </a:solidFill>
                        </a:rPr>
                        <a:t>[0, 1, 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SG" b="0" dirty="0">
                          <a:solidFill>
                            <a:sysClr val="windowText" lastClr="000000"/>
                          </a:solidFill>
                        </a:rPr>
                        <a:t>[1, 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SG" b="0" dirty="0">
                          <a:solidFill>
                            <a:sysClr val="windowText" lastClr="000000"/>
                          </a:solidFill>
                        </a:rPr>
                        <a:t>[2]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SG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5048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b="0" dirty="0">
                          <a:solidFill>
                            <a:sysClr val="windowText" lastClr="000000"/>
                          </a:solidFill>
                        </a:rPr>
                        <a:t>[0, 1, 2, 3]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SG" b="0" dirty="0">
                          <a:solidFill>
                            <a:sysClr val="windowText" lastClr="000000"/>
                          </a:solidFill>
                        </a:rPr>
                        <a:t>[1, 2, 3]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SG" b="0" dirty="0">
                          <a:solidFill>
                            <a:sysClr val="windowText" lastClr="000000"/>
                          </a:solidFill>
                        </a:rPr>
                        <a:t>[2, 3]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b="0" dirty="0">
                          <a:solidFill>
                            <a:sysClr val="windowText" lastClr="000000"/>
                          </a:solidFill>
                        </a:rPr>
                        <a:t>[3]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5126088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158C1775-6BCA-40EF-8BE3-C3597DB4879B}"/>
              </a:ext>
            </a:extLst>
          </p:cNvPr>
          <p:cNvSpPr txBox="1"/>
          <p:nvPr/>
        </p:nvSpPr>
        <p:spPr>
          <a:xfrm>
            <a:off x="8715597" y="3597771"/>
            <a:ext cx="9204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000" i="1" dirty="0"/>
              <a:t>K</a:t>
            </a:r>
            <a:r>
              <a:rPr lang="en-SG" sz="2000" dirty="0"/>
              <a:t> = 18</a:t>
            </a:r>
            <a:endParaRPr lang="en-SG" sz="2000" i="1" dirty="0"/>
          </a:p>
        </p:txBody>
      </p:sp>
    </p:spTree>
    <p:extLst>
      <p:ext uri="{BB962C8B-B14F-4D97-AF65-F5344CB8AC3E}">
        <p14:creationId xmlns:p14="http://schemas.microsoft.com/office/powerpoint/2010/main" val="341361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593F7-5E50-46EC-8734-E01D489E4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Algorithm #1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EC9453-74A7-42FE-9F29-A311004AF4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A possible solution would be to check </a:t>
            </a:r>
            <a:r>
              <a:rPr lang="en-SG" b="1" i="1" dirty="0"/>
              <a:t>every possible range</a:t>
            </a:r>
            <a:r>
              <a:rPr lang="en-SG" dirty="0"/>
              <a:t> of books.</a:t>
            </a:r>
          </a:p>
          <a:p>
            <a:r>
              <a:rPr lang="en-SG" dirty="0"/>
              <a:t>If the range exceeds the maximum width, ignore it.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4FA6B62-07F9-4649-9F56-C2E363D99B4E}"/>
              </a:ext>
            </a:extLst>
          </p:cNvPr>
          <p:cNvSpPr/>
          <p:nvPr/>
        </p:nvSpPr>
        <p:spPr>
          <a:xfrm>
            <a:off x="327804" y="5011947"/>
            <a:ext cx="1345721" cy="10265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Width: 7</a:t>
            </a:r>
          </a:p>
          <a:p>
            <a:pPr algn="ctr"/>
            <a:r>
              <a:rPr lang="en-SG" dirty="0"/>
              <a:t>Height: 5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88BDBE2-28CC-463C-B3D0-EF53FD0B7712}"/>
              </a:ext>
            </a:extLst>
          </p:cNvPr>
          <p:cNvSpPr/>
          <p:nvPr/>
        </p:nvSpPr>
        <p:spPr>
          <a:xfrm>
            <a:off x="1673525" y="4325112"/>
            <a:ext cx="1188547" cy="171338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Width: 6</a:t>
            </a:r>
          </a:p>
          <a:p>
            <a:pPr algn="ctr"/>
            <a:r>
              <a:rPr lang="en-SG" dirty="0"/>
              <a:t>Height: 9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86F5D2F-7DAA-4D1B-B1B7-28E5195F2167}"/>
              </a:ext>
            </a:extLst>
          </p:cNvPr>
          <p:cNvSpPr/>
          <p:nvPr/>
        </p:nvSpPr>
        <p:spPr>
          <a:xfrm>
            <a:off x="2862072" y="5202936"/>
            <a:ext cx="2368273" cy="83555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Width: 14</a:t>
            </a:r>
          </a:p>
          <a:p>
            <a:pPr algn="ctr"/>
            <a:r>
              <a:rPr lang="en-SG" dirty="0"/>
              <a:t>Height: 4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C6BEBD6-D37B-453E-ABCE-0629660C8D8D}"/>
              </a:ext>
            </a:extLst>
          </p:cNvPr>
          <p:cNvSpPr/>
          <p:nvPr/>
        </p:nvSpPr>
        <p:spPr>
          <a:xfrm>
            <a:off x="5221052" y="4059936"/>
            <a:ext cx="841248" cy="197855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Width: 4</a:t>
            </a:r>
          </a:p>
          <a:p>
            <a:pPr algn="ctr"/>
            <a:r>
              <a:rPr lang="en-SG" dirty="0"/>
              <a:t>Height: 11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8A14198-32A6-43F4-897F-6D25335FE5F4}"/>
              </a:ext>
            </a:extLst>
          </p:cNvPr>
          <p:cNvSpPr/>
          <p:nvPr/>
        </p:nvSpPr>
        <p:spPr>
          <a:xfrm>
            <a:off x="327804" y="4226943"/>
            <a:ext cx="12076981" cy="1811549"/>
          </a:xfrm>
          <a:custGeom>
            <a:avLst/>
            <a:gdLst>
              <a:gd name="connsiteX0" fmla="*/ 0 w 2596551"/>
              <a:gd name="connsiteY0" fmla="*/ 0 h 681487"/>
              <a:gd name="connsiteX1" fmla="*/ 0 w 2596551"/>
              <a:gd name="connsiteY1" fmla="*/ 681487 h 681487"/>
              <a:gd name="connsiteX2" fmla="*/ 2596551 w 2596551"/>
              <a:gd name="connsiteY2" fmla="*/ 681487 h 681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96551" h="681487">
                <a:moveTo>
                  <a:pt x="0" y="0"/>
                </a:moveTo>
                <a:lnTo>
                  <a:pt x="0" y="681487"/>
                </a:lnTo>
                <a:lnTo>
                  <a:pt x="2596551" y="681487"/>
                </a:lnTo>
              </a:path>
            </a:pathLst>
          </a:cu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A803B61-375F-4D52-AD55-0535F2D4A17A}"/>
              </a:ext>
            </a:extLst>
          </p:cNvPr>
          <p:cNvSpPr txBox="1"/>
          <p:nvPr/>
        </p:nvSpPr>
        <p:spPr>
          <a:xfrm>
            <a:off x="589333" y="6038492"/>
            <a:ext cx="822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Book 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8D0597-D099-4BF4-BB34-33C49D7A6E22}"/>
              </a:ext>
            </a:extLst>
          </p:cNvPr>
          <p:cNvSpPr txBox="1"/>
          <p:nvPr/>
        </p:nvSpPr>
        <p:spPr>
          <a:xfrm>
            <a:off x="1852866" y="6038492"/>
            <a:ext cx="822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dirty="0"/>
              <a:t>Book 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F422B91-A90B-482D-9B12-36B3F75349D3}"/>
              </a:ext>
            </a:extLst>
          </p:cNvPr>
          <p:cNvSpPr txBox="1"/>
          <p:nvPr/>
        </p:nvSpPr>
        <p:spPr>
          <a:xfrm>
            <a:off x="3630231" y="6038492"/>
            <a:ext cx="822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dirty="0"/>
              <a:t>Book 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B5E286B-7406-4190-B893-4BC3B0C82EBE}"/>
              </a:ext>
            </a:extLst>
          </p:cNvPr>
          <p:cNvSpPr txBox="1"/>
          <p:nvPr/>
        </p:nvSpPr>
        <p:spPr>
          <a:xfrm>
            <a:off x="5230345" y="6038492"/>
            <a:ext cx="822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dirty="0"/>
              <a:t>Book 3</a:t>
            </a: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D334739B-61CF-4638-869E-35F0E0810E8C}"/>
              </a:ext>
            </a:extLst>
          </p:cNvPr>
          <p:cNvGraphicFramePr>
            <a:graphicFrameLocks noGrp="1"/>
          </p:cNvGraphicFramePr>
          <p:nvPr/>
        </p:nvGraphicFramePr>
        <p:xfrm>
          <a:off x="6418892" y="4041859"/>
          <a:ext cx="551385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8464">
                  <a:extLst>
                    <a:ext uri="{9D8B030D-6E8A-4147-A177-3AD203B41FA5}">
                      <a16:colId xmlns:a16="http://schemas.microsoft.com/office/drawing/2014/main" val="3227848642"/>
                    </a:ext>
                  </a:extLst>
                </a:gridCol>
                <a:gridCol w="1378464">
                  <a:extLst>
                    <a:ext uri="{9D8B030D-6E8A-4147-A177-3AD203B41FA5}">
                      <a16:colId xmlns:a16="http://schemas.microsoft.com/office/drawing/2014/main" val="2884708575"/>
                    </a:ext>
                  </a:extLst>
                </a:gridCol>
                <a:gridCol w="1378464">
                  <a:extLst>
                    <a:ext uri="{9D8B030D-6E8A-4147-A177-3AD203B41FA5}">
                      <a16:colId xmlns:a16="http://schemas.microsoft.com/office/drawing/2014/main" val="3093381496"/>
                    </a:ext>
                  </a:extLst>
                </a:gridCol>
                <a:gridCol w="1378464">
                  <a:extLst>
                    <a:ext uri="{9D8B030D-6E8A-4147-A177-3AD203B41FA5}">
                      <a16:colId xmlns:a16="http://schemas.microsoft.com/office/drawing/2014/main" val="26075754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 b="0" dirty="0">
                          <a:solidFill>
                            <a:sysClr val="windowText" lastClr="000000"/>
                          </a:solidFill>
                        </a:rPr>
                        <a:t>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SG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8427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b="0" dirty="0">
                          <a:solidFill>
                            <a:sysClr val="windowText" lastClr="000000"/>
                          </a:solidFill>
                        </a:rPr>
                        <a:t>[0, 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SG" b="0" dirty="0">
                          <a:solidFill>
                            <a:sysClr val="windowText" lastClr="000000"/>
                          </a:solidFill>
                        </a:rPr>
                        <a:t>[1]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SG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087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b="0" dirty="0">
                          <a:solidFill>
                            <a:sysClr val="windowText" lastClr="000000"/>
                          </a:solidFill>
                        </a:rPr>
                        <a:t>[0, 1, 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SG" b="0" dirty="0">
                          <a:solidFill>
                            <a:sysClr val="windowText" lastClr="000000"/>
                          </a:solidFill>
                        </a:rPr>
                        <a:t>[1, 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SG" b="0" dirty="0">
                          <a:solidFill>
                            <a:sysClr val="windowText" lastClr="000000"/>
                          </a:solidFill>
                        </a:rPr>
                        <a:t>[2]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SG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5048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b="0" dirty="0">
                          <a:solidFill>
                            <a:sysClr val="windowText" lastClr="000000"/>
                          </a:solidFill>
                        </a:rPr>
                        <a:t>[0, 1, 2, 3]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SG" b="0" dirty="0">
                          <a:solidFill>
                            <a:sysClr val="windowText" lastClr="000000"/>
                          </a:solidFill>
                        </a:rPr>
                        <a:t>[1, 2, 3]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SG" b="0" dirty="0">
                          <a:solidFill>
                            <a:sysClr val="windowText" lastClr="000000"/>
                          </a:solidFill>
                        </a:rPr>
                        <a:t>[2, 3]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b="0" dirty="0">
                          <a:solidFill>
                            <a:sysClr val="windowText" lastClr="000000"/>
                          </a:solidFill>
                        </a:rPr>
                        <a:t>[3]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5126088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158C1775-6BCA-40EF-8BE3-C3597DB4879B}"/>
              </a:ext>
            </a:extLst>
          </p:cNvPr>
          <p:cNvSpPr txBox="1"/>
          <p:nvPr/>
        </p:nvSpPr>
        <p:spPr>
          <a:xfrm>
            <a:off x="8715597" y="3597771"/>
            <a:ext cx="9204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000" i="1" dirty="0"/>
              <a:t>K</a:t>
            </a:r>
            <a:r>
              <a:rPr lang="en-SG" sz="2000" dirty="0"/>
              <a:t> = 18</a:t>
            </a:r>
            <a:endParaRPr lang="en-SG" sz="2000" i="1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733CE44-0A9B-469F-AA05-96A58882892D}"/>
              </a:ext>
            </a:extLst>
          </p:cNvPr>
          <p:cNvGrpSpPr/>
          <p:nvPr/>
        </p:nvGrpSpPr>
        <p:grpSpPr>
          <a:xfrm>
            <a:off x="327804" y="3729655"/>
            <a:ext cx="2254816" cy="3019213"/>
            <a:chOff x="327804" y="3729655"/>
            <a:chExt cx="4246281" cy="2751191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20F9948-ACFF-4F59-918F-17A1056CD668}"/>
                </a:ext>
              </a:extLst>
            </p:cNvPr>
            <p:cNvSpPr/>
            <p:nvPr/>
          </p:nvSpPr>
          <p:spPr>
            <a:xfrm>
              <a:off x="327804" y="3729655"/>
              <a:ext cx="2534268" cy="2432304"/>
            </a:xfrm>
            <a:prstGeom prst="rect">
              <a:avLst/>
            </a:prstGeom>
            <a:solidFill>
              <a:schemeClr val="accent1">
                <a:alpha val="2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2088566-D7F4-416A-A4D7-1C5DA1DC051D}"/>
                </a:ext>
              </a:extLst>
            </p:cNvPr>
            <p:cNvSpPr txBox="1"/>
            <p:nvPr/>
          </p:nvSpPr>
          <p:spPr>
            <a:xfrm>
              <a:off x="361432" y="6144300"/>
              <a:ext cx="4212653" cy="3365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SG" b="1" dirty="0"/>
                <a:t>Width = 7, Area = 35</a:t>
              </a:r>
            </a:p>
          </p:txBody>
        </p:sp>
      </p:grp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EFB29022-2A30-4F92-A89C-034014F7E0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4656531"/>
              </p:ext>
            </p:extLst>
          </p:nvPr>
        </p:nvGraphicFramePr>
        <p:xfrm>
          <a:off x="6418892" y="4045597"/>
          <a:ext cx="551385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8464">
                  <a:extLst>
                    <a:ext uri="{9D8B030D-6E8A-4147-A177-3AD203B41FA5}">
                      <a16:colId xmlns:a16="http://schemas.microsoft.com/office/drawing/2014/main" val="3227848642"/>
                    </a:ext>
                  </a:extLst>
                </a:gridCol>
                <a:gridCol w="1378464">
                  <a:extLst>
                    <a:ext uri="{9D8B030D-6E8A-4147-A177-3AD203B41FA5}">
                      <a16:colId xmlns:a16="http://schemas.microsoft.com/office/drawing/2014/main" val="2884708575"/>
                    </a:ext>
                  </a:extLst>
                </a:gridCol>
                <a:gridCol w="1378464">
                  <a:extLst>
                    <a:ext uri="{9D8B030D-6E8A-4147-A177-3AD203B41FA5}">
                      <a16:colId xmlns:a16="http://schemas.microsoft.com/office/drawing/2014/main" val="3093381496"/>
                    </a:ext>
                  </a:extLst>
                </a:gridCol>
                <a:gridCol w="1378464">
                  <a:extLst>
                    <a:ext uri="{9D8B030D-6E8A-4147-A177-3AD203B41FA5}">
                      <a16:colId xmlns:a16="http://schemas.microsoft.com/office/drawing/2014/main" val="26075754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SG" b="0" dirty="0">
                          <a:solidFill>
                            <a:sysClr val="windowText" lastClr="000000"/>
                          </a:solidFill>
                        </a:rPr>
                        <a:t>35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SG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8427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SG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SG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SG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087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SG" b="1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SG" b="1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SG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SG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5048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SG" b="1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SG" b="1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SG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51260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396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593F7-5E50-46EC-8734-E01D489E4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Algorithm #1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EC9453-74A7-42FE-9F29-A311004AF4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A possible solution would be to check </a:t>
            </a:r>
            <a:r>
              <a:rPr lang="en-SG" b="1" i="1" dirty="0"/>
              <a:t>every possible range</a:t>
            </a:r>
            <a:r>
              <a:rPr lang="en-SG" dirty="0"/>
              <a:t> of books.</a:t>
            </a:r>
          </a:p>
          <a:p>
            <a:r>
              <a:rPr lang="en-SG" dirty="0"/>
              <a:t>If the range exceeds the maximum width, ignore it.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4FA6B62-07F9-4649-9F56-C2E363D99B4E}"/>
              </a:ext>
            </a:extLst>
          </p:cNvPr>
          <p:cNvSpPr/>
          <p:nvPr/>
        </p:nvSpPr>
        <p:spPr>
          <a:xfrm>
            <a:off x="327804" y="5011947"/>
            <a:ext cx="1345721" cy="10265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Width: 7</a:t>
            </a:r>
          </a:p>
          <a:p>
            <a:pPr algn="ctr"/>
            <a:r>
              <a:rPr lang="en-SG" dirty="0"/>
              <a:t>Height: 5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88BDBE2-28CC-463C-B3D0-EF53FD0B7712}"/>
              </a:ext>
            </a:extLst>
          </p:cNvPr>
          <p:cNvSpPr/>
          <p:nvPr/>
        </p:nvSpPr>
        <p:spPr>
          <a:xfrm>
            <a:off x="1673525" y="4325112"/>
            <a:ext cx="1188547" cy="171338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Width: 6</a:t>
            </a:r>
          </a:p>
          <a:p>
            <a:pPr algn="ctr"/>
            <a:r>
              <a:rPr lang="en-SG" dirty="0"/>
              <a:t>Height: 9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86F5D2F-7DAA-4D1B-B1B7-28E5195F2167}"/>
              </a:ext>
            </a:extLst>
          </p:cNvPr>
          <p:cNvSpPr/>
          <p:nvPr/>
        </p:nvSpPr>
        <p:spPr>
          <a:xfrm>
            <a:off x="2862072" y="5202936"/>
            <a:ext cx="2368273" cy="83555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Width: 14</a:t>
            </a:r>
          </a:p>
          <a:p>
            <a:pPr algn="ctr"/>
            <a:r>
              <a:rPr lang="en-SG" dirty="0"/>
              <a:t>Height: 4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C6BEBD6-D37B-453E-ABCE-0629660C8D8D}"/>
              </a:ext>
            </a:extLst>
          </p:cNvPr>
          <p:cNvSpPr/>
          <p:nvPr/>
        </p:nvSpPr>
        <p:spPr>
          <a:xfrm>
            <a:off x="5221052" y="4059936"/>
            <a:ext cx="841248" cy="197855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Width: 4</a:t>
            </a:r>
          </a:p>
          <a:p>
            <a:pPr algn="ctr"/>
            <a:r>
              <a:rPr lang="en-SG" dirty="0"/>
              <a:t>Height: 11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8A14198-32A6-43F4-897F-6D25335FE5F4}"/>
              </a:ext>
            </a:extLst>
          </p:cNvPr>
          <p:cNvSpPr/>
          <p:nvPr/>
        </p:nvSpPr>
        <p:spPr>
          <a:xfrm>
            <a:off x="327804" y="4226943"/>
            <a:ext cx="12076981" cy="1811549"/>
          </a:xfrm>
          <a:custGeom>
            <a:avLst/>
            <a:gdLst>
              <a:gd name="connsiteX0" fmla="*/ 0 w 2596551"/>
              <a:gd name="connsiteY0" fmla="*/ 0 h 681487"/>
              <a:gd name="connsiteX1" fmla="*/ 0 w 2596551"/>
              <a:gd name="connsiteY1" fmla="*/ 681487 h 681487"/>
              <a:gd name="connsiteX2" fmla="*/ 2596551 w 2596551"/>
              <a:gd name="connsiteY2" fmla="*/ 681487 h 681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96551" h="681487">
                <a:moveTo>
                  <a:pt x="0" y="0"/>
                </a:moveTo>
                <a:lnTo>
                  <a:pt x="0" y="681487"/>
                </a:lnTo>
                <a:lnTo>
                  <a:pt x="2596551" y="681487"/>
                </a:lnTo>
              </a:path>
            </a:pathLst>
          </a:cu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A803B61-375F-4D52-AD55-0535F2D4A17A}"/>
              </a:ext>
            </a:extLst>
          </p:cNvPr>
          <p:cNvSpPr txBox="1"/>
          <p:nvPr/>
        </p:nvSpPr>
        <p:spPr>
          <a:xfrm>
            <a:off x="589333" y="6038492"/>
            <a:ext cx="822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Book 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8D0597-D099-4BF4-BB34-33C49D7A6E22}"/>
              </a:ext>
            </a:extLst>
          </p:cNvPr>
          <p:cNvSpPr txBox="1"/>
          <p:nvPr/>
        </p:nvSpPr>
        <p:spPr>
          <a:xfrm>
            <a:off x="1852866" y="6038492"/>
            <a:ext cx="822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dirty="0"/>
              <a:t>Book 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F422B91-A90B-482D-9B12-36B3F75349D3}"/>
              </a:ext>
            </a:extLst>
          </p:cNvPr>
          <p:cNvSpPr txBox="1"/>
          <p:nvPr/>
        </p:nvSpPr>
        <p:spPr>
          <a:xfrm>
            <a:off x="3630231" y="6038492"/>
            <a:ext cx="822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dirty="0"/>
              <a:t>Book 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B5E286B-7406-4190-B893-4BC3B0C82EBE}"/>
              </a:ext>
            </a:extLst>
          </p:cNvPr>
          <p:cNvSpPr txBox="1"/>
          <p:nvPr/>
        </p:nvSpPr>
        <p:spPr>
          <a:xfrm>
            <a:off x="5230345" y="6038492"/>
            <a:ext cx="822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dirty="0"/>
              <a:t>Book 3</a:t>
            </a: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D334739B-61CF-4638-869E-35F0E0810E8C}"/>
              </a:ext>
            </a:extLst>
          </p:cNvPr>
          <p:cNvGraphicFramePr>
            <a:graphicFrameLocks noGrp="1"/>
          </p:cNvGraphicFramePr>
          <p:nvPr/>
        </p:nvGraphicFramePr>
        <p:xfrm>
          <a:off x="6418892" y="4041859"/>
          <a:ext cx="551385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8464">
                  <a:extLst>
                    <a:ext uri="{9D8B030D-6E8A-4147-A177-3AD203B41FA5}">
                      <a16:colId xmlns:a16="http://schemas.microsoft.com/office/drawing/2014/main" val="3227848642"/>
                    </a:ext>
                  </a:extLst>
                </a:gridCol>
                <a:gridCol w="1378464">
                  <a:extLst>
                    <a:ext uri="{9D8B030D-6E8A-4147-A177-3AD203B41FA5}">
                      <a16:colId xmlns:a16="http://schemas.microsoft.com/office/drawing/2014/main" val="2884708575"/>
                    </a:ext>
                  </a:extLst>
                </a:gridCol>
                <a:gridCol w="1378464">
                  <a:extLst>
                    <a:ext uri="{9D8B030D-6E8A-4147-A177-3AD203B41FA5}">
                      <a16:colId xmlns:a16="http://schemas.microsoft.com/office/drawing/2014/main" val="3093381496"/>
                    </a:ext>
                  </a:extLst>
                </a:gridCol>
                <a:gridCol w="1378464">
                  <a:extLst>
                    <a:ext uri="{9D8B030D-6E8A-4147-A177-3AD203B41FA5}">
                      <a16:colId xmlns:a16="http://schemas.microsoft.com/office/drawing/2014/main" val="26075754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 b="0" dirty="0">
                          <a:solidFill>
                            <a:sysClr val="windowText" lastClr="000000"/>
                          </a:solidFill>
                        </a:rPr>
                        <a:t>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SG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8427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b="0" dirty="0">
                          <a:solidFill>
                            <a:sysClr val="windowText" lastClr="000000"/>
                          </a:solidFill>
                        </a:rPr>
                        <a:t>[0, 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SG" b="0" dirty="0">
                          <a:solidFill>
                            <a:sysClr val="windowText" lastClr="000000"/>
                          </a:solidFill>
                        </a:rPr>
                        <a:t>[1]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SG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087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b="0" dirty="0">
                          <a:solidFill>
                            <a:sysClr val="windowText" lastClr="000000"/>
                          </a:solidFill>
                        </a:rPr>
                        <a:t>[0, 1, 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SG" b="0" dirty="0">
                          <a:solidFill>
                            <a:sysClr val="windowText" lastClr="000000"/>
                          </a:solidFill>
                        </a:rPr>
                        <a:t>[1, 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SG" b="0" dirty="0">
                          <a:solidFill>
                            <a:sysClr val="windowText" lastClr="000000"/>
                          </a:solidFill>
                        </a:rPr>
                        <a:t>[2]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SG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5048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b="0" dirty="0">
                          <a:solidFill>
                            <a:sysClr val="windowText" lastClr="000000"/>
                          </a:solidFill>
                        </a:rPr>
                        <a:t>[0, 1, 2, 3]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SG" b="0" dirty="0">
                          <a:solidFill>
                            <a:sysClr val="windowText" lastClr="000000"/>
                          </a:solidFill>
                        </a:rPr>
                        <a:t>[1, 2, 3]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SG" b="0" dirty="0">
                          <a:solidFill>
                            <a:sysClr val="windowText" lastClr="000000"/>
                          </a:solidFill>
                        </a:rPr>
                        <a:t>[2, 3]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b="0" dirty="0">
                          <a:solidFill>
                            <a:sysClr val="windowText" lastClr="000000"/>
                          </a:solidFill>
                        </a:rPr>
                        <a:t>[3]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5126088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158C1775-6BCA-40EF-8BE3-C3597DB4879B}"/>
              </a:ext>
            </a:extLst>
          </p:cNvPr>
          <p:cNvSpPr txBox="1"/>
          <p:nvPr/>
        </p:nvSpPr>
        <p:spPr>
          <a:xfrm>
            <a:off x="8715597" y="3597771"/>
            <a:ext cx="9204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000" i="1" dirty="0"/>
              <a:t>K</a:t>
            </a:r>
            <a:r>
              <a:rPr lang="en-SG" sz="2000" dirty="0"/>
              <a:t> = 18</a:t>
            </a:r>
            <a:endParaRPr lang="en-SG" sz="2000" i="1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733CE44-0A9B-469F-AA05-96A58882892D}"/>
              </a:ext>
            </a:extLst>
          </p:cNvPr>
          <p:cNvGrpSpPr/>
          <p:nvPr/>
        </p:nvGrpSpPr>
        <p:grpSpPr>
          <a:xfrm>
            <a:off x="327804" y="3729655"/>
            <a:ext cx="2524975" cy="3019213"/>
            <a:chOff x="327804" y="3729655"/>
            <a:chExt cx="4755046" cy="2751191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20F9948-ACFF-4F59-918F-17A1056CD668}"/>
                </a:ext>
              </a:extLst>
            </p:cNvPr>
            <p:cNvSpPr/>
            <p:nvPr/>
          </p:nvSpPr>
          <p:spPr>
            <a:xfrm>
              <a:off x="327804" y="3729655"/>
              <a:ext cx="4755046" cy="2432304"/>
            </a:xfrm>
            <a:prstGeom prst="rect">
              <a:avLst/>
            </a:prstGeom>
            <a:solidFill>
              <a:schemeClr val="accent1">
                <a:alpha val="2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2088566-D7F4-416A-A4D7-1C5DA1DC051D}"/>
                </a:ext>
              </a:extLst>
            </p:cNvPr>
            <p:cNvSpPr txBox="1"/>
            <p:nvPr/>
          </p:nvSpPr>
          <p:spPr>
            <a:xfrm>
              <a:off x="484287" y="6144300"/>
              <a:ext cx="4442080" cy="3365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SG" b="1" dirty="0"/>
                <a:t>Width = 13, Area = 89</a:t>
              </a:r>
            </a:p>
          </p:txBody>
        </p:sp>
      </p:grp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EFB29022-2A30-4F92-A89C-034014F7E0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7215592"/>
              </p:ext>
            </p:extLst>
          </p:nvPr>
        </p:nvGraphicFramePr>
        <p:xfrm>
          <a:off x="6418892" y="4045597"/>
          <a:ext cx="551385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8464">
                  <a:extLst>
                    <a:ext uri="{9D8B030D-6E8A-4147-A177-3AD203B41FA5}">
                      <a16:colId xmlns:a16="http://schemas.microsoft.com/office/drawing/2014/main" val="3227848642"/>
                    </a:ext>
                  </a:extLst>
                </a:gridCol>
                <a:gridCol w="1378464">
                  <a:extLst>
                    <a:ext uri="{9D8B030D-6E8A-4147-A177-3AD203B41FA5}">
                      <a16:colId xmlns:a16="http://schemas.microsoft.com/office/drawing/2014/main" val="2884708575"/>
                    </a:ext>
                  </a:extLst>
                </a:gridCol>
                <a:gridCol w="1378464">
                  <a:extLst>
                    <a:ext uri="{9D8B030D-6E8A-4147-A177-3AD203B41FA5}">
                      <a16:colId xmlns:a16="http://schemas.microsoft.com/office/drawing/2014/main" val="3093381496"/>
                    </a:ext>
                  </a:extLst>
                </a:gridCol>
                <a:gridCol w="1378464">
                  <a:extLst>
                    <a:ext uri="{9D8B030D-6E8A-4147-A177-3AD203B41FA5}">
                      <a16:colId xmlns:a16="http://schemas.microsoft.com/office/drawing/2014/main" val="26075754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SG" b="0" dirty="0">
                          <a:solidFill>
                            <a:sysClr val="windowText" lastClr="000000"/>
                          </a:solidFill>
                        </a:rPr>
                        <a:t>35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SG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8427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SG" b="0" dirty="0">
                          <a:solidFill>
                            <a:sysClr val="windowText" lastClr="000000"/>
                          </a:solidFill>
                        </a:rPr>
                        <a:t>89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SG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SG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087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SG" b="1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SG" b="1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SG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SG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5048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SG" b="1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SG" b="1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SG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51260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6920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593F7-5E50-46EC-8734-E01D489E4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Algorithm #1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EC9453-74A7-42FE-9F29-A311004AF4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A possible solution would be to check </a:t>
            </a:r>
            <a:r>
              <a:rPr lang="en-SG" b="1" i="1" dirty="0"/>
              <a:t>every possible range</a:t>
            </a:r>
            <a:r>
              <a:rPr lang="en-SG" dirty="0"/>
              <a:t> of books.</a:t>
            </a:r>
          </a:p>
          <a:p>
            <a:r>
              <a:rPr lang="en-SG" dirty="0"/>
              <a:t>If the range exceeds the maximum width, ignore it.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4FA6B62-07F9-4649-9F56-C2E363D99B4E}"/>
              </a:ext>
            </a:extLst>
          </p:cNvPr>
          <p:cNvSpPr/>
          <p:nvPr/>
        </p:nvSpPr>
        <p:spPr>
          <a:xfrm>
            <a:off x="327804" y="5011947"/>
            <a:ext cx="1345721" cy="10265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Width: 7</a:t>
            </a:r>
          </a:p>
          <a:p>
            <a:pPr algn="ctr"/>
            <a:r>
              <a:rPr lang="en-SG" dirty="0"/>
              <a:t>Height: 5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88BDBE2-28CC-463C-B3D0-EF53FD0B7712}"/>
              </a:ext>
            </a:extLst>
          </p:cNvPr>
          <p:cNvSpPr/>
          <p:nvPr/>
        </p:nvSpPr>
        <p:spPr>
          <a:xfrm>
            <a:off x="1673525" y="4325112"/>
            <a:ext cx="1188547" cy="171338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Width: 6</a:t>
            </a:r>
          </a:p>
          <a:p>
            <a:pPr algn="ctr"/>
            <a:r>
              <a:rPr lang="en-SG" dirty="0"/>
              <a:t>Height: 9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86F5D2F-7DAA-4D1B-B1B7-28E5195F2167}"/>
              </a:ext>
            </a:extLst>
          </p:cNvPr>
          <p:cNvSpPr/>
          <p:nvPr/>
        </p:nvSpPr>
        <p:spPr>
          <a:xfrm>
            <a:off x="2862072" y="5202936"/>
            <a:ext cx="2368273" cy="83555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Width: 14</a:t>
            </a:r>
          </a:p>
          <a:p>
            <a:pPr algn="ctr"/>
            <a:r>
              <a:rPr lang="en-SG" dirty="0"/>
              <a:t>Height: 4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C6BEBD6-D37B-453E-ABCE-0629660C8D8D}"/>
              </a:ext>
            </a:extLst>
          </p:cNvPr>
          <p:cNvSpPr/>
          <p:nvPr/>
        </p:nvSpPr>
        <p:spPr>
          <a:xfrm>
            <a:off x="5221052" y="4059936"/>
            <a:ext cx="841248" cy="197855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Width: 4</a:t>
            </a:r>
          </a:p>
          <a:p>
            <a:pPr algn="ctr"/>
            <a:r>
              <a:rPr lang="en-SG" dirty="0"/>
              <a:t>Height: 11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8A14198-32A6-43F4-897F-6D25335FE5F4}"/>
              </a:ext>
            </a:extLst>
          </p:cNvPr>
          <p:cNvSpPr/>
          <p:nvPr/>
        </p:nvSpPr>
        <p:spPr>
          <a:xfrm>
            <a:off x="327804" y="4226943"/>
            <a:ext cx="12076981" cy="1811549"/>
          </a:xfrm>
          <a:custGeom>
            <a:avLst/>
            <a:gdLst>
              <a:gd name="connsiteX0" fmla="*/ 0 w 2596551"/>
              <a:gd name="connsiteY0" fmla="*/ 0 h 681487"/>
              <a:gd name="connsiteX1" fmla="*/ 0 w 2596551"/>
              <a:gd name="connsiteY1" fmla="*/ 681487 h 681487"/>
              <a:gd name="connsiteX2" fmla="*/ 2596551 w 2596551"/>
              <a:gd name="connsiteY2" fmla="*/ 681487 h 681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96551" h="681487">
                <a:moveTo>
                  <a:pt x="0" y="0"/>
                </a:moveTo>
                <a:lnTo>
                  <a:pt x="0" y="681487"/>
                </a:lnTo>
                <a:lnTo>
                  <a:pt x="2596551" y="681487"/>
                </a:lnTo>
              </a:path>
            </a:pathLst>
          </a:cu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A803B61-375F-4D52-AD55-0535F2D4A17A}"/>
              </a:ext>
            </a:extLst>
          </p:cNvPr>
          <p:cNvSpPr txBox="1"/>
          <p:nvPr/>
        </p:nvSpPr>
        <p:spPr>
          <a:xfrm>
            <a:off x="589333" y="6038492"/>
            <a:ext cx="822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Book 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8D0597-D099-4BF4-BB34-33C49D7A6E22}"/>
              </a:ext>
            </a:extLst>
          </p:cNvPr>
          <p:cNvSpPr txBox="1"/>
          <p:nvPr/>
        </p:nvSpPr>
        <p:spPr>
          <a:xfrm>
            <a:off x="1852866" y="6038492"/>
            <a:ext cx="822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dirty="0"/>
              <a:t>Book 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F422B91-A90B-482D-9B12-36B3F75349D3}"/>
              </a:ext>
            </a:extLst>
          </p:cNvPr>
          <p:cNvSpPr txBox="1"/>
          <p:nvPr/>
        </p:nvSpPr>
        <p:spPr>
          <a:xfrm>
            <a:off x="3630231" y="6038492"/>
            <a:ext cx="822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dirty="0"/>
              <a:t>Book 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B5E286B-7406-4190-B893-4BC3B0C82EBE}"/>
              </a:ext>
            </a:extLst>
          </p:cNvPr>
          <p:cNvSpPr txBox="1"/>
          <p:nvPr/>
        </p:nvSpPr>
        <p:spPr>
          <a:xfrm>
            <a:off x="5230345" y="6038492"/>
            <a:ext cx="822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dirty="0"/>
              <a:t>Book 3</a:t>
            </a: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D334739B-61CF-4638-869E-35F0E0810E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450681"/>
              </p:ext>
            </p:extLst>
          </p:nvPr>
        </p:nvGraphicFramePr>
        <p:xfrm>
          <a:off x="6418892" y="4041859"/>
          <a:ext cx="551385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8464">
                  <a:extLst>
                    <a:ext uri="{9D8B030D-6E8A-4147-A177-3AD203B41FA5}">
                      <a16:colId xmlns:a16="http://schemas.microsoft.com/office/drawing/2014/main" val="3227848642"/>
                    </a:ext>
                  </a:extLst>
                </a:gridCol>
                <a:gridCol w="1378464">
                  <a:extLst>
                    <a:ext uri="{9D8B030D-6E8A-4147-A177-3AD203B41FA5}">
                      <a16:colId xmlns:a16="http://schemas.microsoft.com/office/drawing/2014/main" val="2884708575"/>
                    </a:ext>
                  </a:extLst>
                </a:gridCol>
                <a:gridCol w="1378464">
                  <a:extLst>
                    <a:ext uri="{9D8B030D-6E8A-4147-A177-3AD203B41FA5}">
                      <a16:colId xmlns:a16="http://schemas.microsoft.com/office/drawing/2014/main" val="3093381496"/>
                    </a:ext>
                  </a:extLst>
                </a:gridCol>
                <a:gridCol w="1378464">
                  <a:extLst>
                    <a:ext uri="{9D8B030D-6E8A-4147-A177-3AD203B41FA5}">
                      <a16:colId xmlns:a16="http://schemas.microsoft.com/office/drawing/2014/main" val="26075754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 b="0" dirty="0">
                          <a:solidFill>
                            <a:sysClr val="windowText" lastClr="000000"/>
                          </a:solidFill>
                        </a:rPr>
                        <a:t>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SG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8427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b="0" dirty="0">
                          <a:solidFill>
                            <a:sysClr val="windowText" lastClr="000000"/>
                          </a:solidFill>
                        </a:rPr>
                        <a:t>[0, 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SG" b="0" dirty="0">
                          <a:solidFill>
                            <a:sysClr val="windowText" lastClr="000000"/>
                          </a:solidFill>
                        </a:rPr>
                        <a:t>[1]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SG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087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b="0" dirty="0">
                          <a:solidFill>
                            <a:schemeClr val="bg1"/>
                          </a:solidFill>
                        </a:rPr>
                        <a:t>[0, 1, 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b="0" dirty="0">
                          <a:solidFill>
                            <a:schemeClr val="bg1"/>
                          </a:solidFill>
                        </a:rPr>
                        <a:t>[1, 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b="0" dirty="0">
                          <a:solidFill>
                            <a:sysClr val="windowText" lastClr="000000"/>
                          </a:solidFill>
                        </a:rPr>
                        <a:t>[2]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SG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5048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b="0" dirty="0">
                          <a:solidFill>
                            <a:schemeClr val="bg1"/>
                          </a:solidFill>
                        </a:rPr>
                        <a:t>[0, 1, 2, 3]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b="0" dirty="0">
                          <a:solidFill>
                            <a:schemeClr val="bg1"/>
                          </a:solidFill>
                        </a:rPr>
                        <a:t>[1, 2, 3]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b="0" dirty="0">
                          <a:solidFill>
                            <a:sysClr val="windowText" lastClr="000000"/>
                          </a:solidFill>
                        </a:rPr>
                        <a:t>[2, 3]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b="0" dirty="0">
                          <a:solidFill>
                            <a:sysClr val="windowText" lastClr="000000"/>
                          </a:solidFill>
                        </a:rPr>
                        <a:t>[3]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5126088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29B430A5-486F-4464-BFFE-C40AF6E2F075}"/>
              </a:ext>
            </a:extLst>
          </p:cNvPr>
          <p:cNvSpPr txBox="1"/>
          <p:nvPr/>
        </p:nvSpPr>
        <p:spPr>
          <a:xfrm>
            <a:off x="8715597" y="3597771"/>
            <a:ext cx="9204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000" i="1" dirty="0"/>
              <a:t>K</a:t>
            </a:r>
            <a:r>
              <a:rPr lang="en-SG" sz="2000" dirty="0"/>
              <a:t> = 18</a:t>
            </a:r>
            <a:endParaRPr lang="en-SG" sz="2000" i="1" dirty="0"/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9B8A159A-4B08-4D37-9E7D-7CF7E713E7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1471236"/>
              </p:ext>
            </p:extLst>
          </p:nvPr>
        </p:nvGraphicFramePr>
        <p:xfrm>
          <a:off x="6418892" y="4045597"/>
          <a:ext cx="551385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8464">
                  <a:extLst>
                    <a:ext uri="{9D8B030D-6E8A-4147-A177-3AD203B41FA5}">
                      <a16:colId xmlns:a16="http://schemas.microsoft.com/office/drawing/2014/main" val="3227848642"/>
                    </a:ext>
                  </a:extLst>
                </a:gridCol>
                <a:gridCol w="1378464">
                  <a:extLst>
                    <a:ext uri="{9D8B030D-6E8A-4147-A177-3AD203B41FA5}">
                      <a16:colId xmlns:a16="http://schemas.microsoft.com/office/drawing/2014/main" val="2884708575"/>
                    </a:ext>
                  </a:extLst>
                </a:gridCol>
                <a:gridCol w="1378464">
                  <a:extLst>
                    <a:ext uri="{9D8B030D-6E8A-4147-A177-3AD203B41FA5}">
                      <a16:colId xmlns:a16="http://schemas.microsoft.com/office/drawing/2014/main" val="3093381496"/>
                    </a:ext>
                  </a:extLst>
                </a:gridCol>
                <a:gridCol w="1378464">
                  <a:extLst>
                    <a:ext uri="{9D8B030D-6E8A-4147-A177-3AD203B41FA5}">
                      <a16:colId xmlns:a16="http://schemas.microsoft.com/office/drawing/2014/main" val="26075754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SG" b="0" dirty="0">
                          <a:solidFill>
                            <a:sysClr val="windowText" lastClr="000000"/>
                          </a:solidFill>
                        </a:rPr>
                        <a:t>35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SG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8427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SG" b="0" dirty="0">
                          <a:solidFill>
                            <a:sysClr val="windowText" lastClr="000000"/>
                          </a:solidFill>
                        </a:rPr>
                        <a:t>89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SG" b="0" dirty="0">
                          <a:solidFill>
                            <a:sysClr val="windowText" lastClr="000000"/>
                          </a:solidFill>
                        </a:rPr>
                        <a:t>54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SG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087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SG" b="1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SG" b="1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SG" b="0" dirty="0">
                          <a:solidFill>
                            <a:sysClr val="windowText" lastClr="000000"/>
                          </a:solidFill>
                        </a:rPr>
                        <a:t>56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SG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5048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SG" b="1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SG" b="1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SG" b="0" dirty="0">
                          <a:solidFill>
                            <a:sysClr val="windowText" lastClr="000000"/>
                          </a:solidFill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b="0" dirty="0">
                          <a:solidFill>
                            <a:sysClr val="windowText" lastClr="000000"/>
                          </a:solidFill>
                        </a:rPr>
                        <a:t>44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51260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9885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FD936-A732-4D89-A721-1F2F47B2A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Algorithm #1 Time Complexity analysis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BC7AE-4306-4AD6-8457-77FFE74AB9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Let </a:t>
            </a:r>
            <a:r>
              <a:rPr lang="en-SG" i="1" dirty="0"/>
              <a:t>B</a:t>
            </a:r>
            <a:r>
              <a:rPr lang="en-SG" dirty="0"/>
              <a:t> be the number of books on the bookshelf.</a:t>
            </a:r>
          </a:p>
          <a:p>
            <a:r>
              <a:rPr lang="en-SG" dirty="0"/>
              <a:t>There are (</a:t>
            </a:r>
            <a:r>
              <a:rPr lang="en-SG" i="1" dirty="0"/>
              <a:t>B</a:t>
            </a:r>
            <a:r>
              <a:rPr lang="en-SG" dirty="0"/>
              <a:t>)(</a:t>
            </a:r>
            <a:r>
              <a:rPr lang="en-SG" i="1" dirty="0"/>
              <a:t>B</a:t>
            </a:r>
            <a:r>
              <a:rPr lang="en-SG" dirty="0"/>
              <a:t> + 1)/2 possible ranges of books (excluding an empty range).</a:t>
            </a:r>
          </a:p>
          <a:p>
            <a:r>
              <a:rPr lang="en-SG" dirty="0"/>
              <a:t>Finding the total area of the books in each range takes O(</a:t>
            </a:r>
            <a:r>
              <a:rPr lang="en-SG" i="1" dirty="0"/>
              <a:t>B</a:t>
            </a:r>
            <a:r>
              <a:rPr lang="en-SG" dirty="0"/>
              <a:t>).</a:t>
            </a:r>
          </a:p>
          <a:p>
            <a:r>
              <a:rPr lang="en-SG" dirty="0"/>
              <a:t>Overall time complexity of HIDE: O(</a:t>
            </a:r>
            <a:r>
              <a:rPr lang="en-SG" i="1" dirty="0"/>
              <a:t>B</a:t>
            </a:r>
            <a:r>
              <a:rPr lang="en-SG" baseline="30000" dirty="0"/>
              <a:t>3</a:t>
            </a:r>
            <a:r>
              <a:rPr lang="en-SG" dirty="0"/>
              <a:t>)</a:t>
            </a:r>
          </a:p>
          <a:p>
            <a:r>
              <a:rPr lang="en-SG" dirty="0"/>
              <a:t>Can we do better?</a:t>
            </a:r>
          </a:p>
        </p:txBody>
      </p:sp>
    </p:spTree>
    <p:extLst>
      <p:ext uri="{BB962C8B-B14F-4D97-AF65-F5344CB8AC3E}">
        <p14:creationId xmlns:p14="http://schemas.microsoft.com/office/powerpoint/2010/main" val="2161036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593F7-5E50-46EC-8734-E01D489E4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Observation #1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EC9453-74A7-42FE-9F29-A311004AF4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Suppose we already know the sum of areas of books 0, 1 and 2.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4FA6B62-07F9-4649-9F56-C2E363D99B4E}"/>
              </a:ext>
            </a:extLst>
          </p:cNvPr>
          <p:cNvSpPr/>
          <p:nvPr/>
        </p:nvSpPr>
        <p:spPr>
          <a:xfrm>
            <a:off x="327804" y="5011947"/>
            <a:ext cx="1345721" cy="10265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Width: 7</a:t>
            </a:r>
          </a:p>
          <a:p>
            <a:pPr algn="ctr"/>
            <a:r>
              <a:rPr lang="en-SG" dirty="0"/>
              <a:t>Height: 5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88BDBE2-28CC-463C-B3D0-EF53FD0B7712}"/>
              </a:ext>
            </a:extLst>
          </p:cNvPr>
          <p:cNvSpPr/>
          <p:nvPr/>
        </p:nvSpPr>
        <p:spPr>
          <a:xfrm>
            <a:off x="1673525" y="4325112"/>
            <a:ext cx="1188547" cy="171338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Width: 6</a:t>
            </a:r>
          </a:p>
          <a:p>
            <a:pPr algn="ctr"/>
            <a:r>
              <a:rPr lang="en-SG" dirty="0"/>
              <a:t>Height: 9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86F5D2F-7DAA-4D1B-B1B7-28E5195F2167}"/>
              </a:ext>
            </a:extLst>
          </p:cNvPr>
          <p:cNvSpPr/>
          <p:nvPr/>
        </p:nvSpPr>
        <p:spPr>
          <a:xfrm>
            <a:off x="2862072" y="5202936"/>
            <a:ext cx="2368273" cy="83555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Width: 14</a:t>
            </a:r>
          </a:p>
          <a:p>
            <a:pPr algn="ctr"/>
            <a:r>
              <a:rPr lang="en-SG" dirty="0"/>
              <a:t>Height: 4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C6BEBD6-D37B-453E-ABCE-0629660C8D8D}"/>
              </a:ext>
            </a:extLst>
          </p:cNvPr>
          <p:cNvSpPr/>
          <p:nvPr/>
        </p:nvSpPr>
        <p:spPr>
          <a:xfrm>
            <a:off x="5221052" y="4059936"/>
            <a:ext cx="841248" cy="197855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Width: 4</a:t>
            </a:r>
          </a:p>
          <a:p>
            <a:pPr algn="ctr"/>
            <a:r>
              <a:rPr lang="en-SG" dirty="0"/>
              <a:t>Height: 11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8A14198-32A6-43F4-897F-6D25335FE5F4}"/>
              </a:ext>
            </a:extLst>
          </p:cNvPr>
          <p:cNvSpPr/>
          <p:nvPr/>
        </p:nvSpPr>
        <p:spPr>
          <a:xfrm>
            <a:off x="327804" y="4226943"/>
            <a:ext cx="12076981" cy="1811549"/>
          </a:xfrm>
          <a:custGeom>
            <a:avLst/>
            <a:gdLst>
              <a:gd name="connsiteX0" fmla="*/ 0 w 2596551"/>
              <a:gd name="connsiteY0" fmla="*/ 0 h 681487"/>
              <a:gd name="connsiteX1" fmla="*/ 0 w 2596551"/>
              <a:gd name="connsiteY1" fmla="*/ 681487 h 681487"/>
              <a:gd name="connsiteX2" fmla="*/ 2596551 w 2596551"/>
              <a:gd name="connsiteY2" fmla="*/ 681487 h 681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96551" h="681487">
                <a:moveTo>
                  <a:pt x="0" y="0"/>
                </a:moveTo>
                <a:lnTo>
                  <a:pt x="0" y="681487"/>
                </a:lnTo>
                <a:lnTo>
                  <a:pt x="2596551" y="681487"/>
                </a:lnTo>
              </a:path>
            </a:pathLst>
          </a:cu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A803B61-375F-4D52-AD55-0535F2D4A17A}"/>
              </a:ext>
            </a:extLst>
          </p:cNvPr>
          <p:cNvSpPr txBox="1"/>
          <p:nvPr/>
        </p:nvSpPr>
        <p:spPr>
          <a:xfrm>
            <a:off x="589333" y="6038492"/>
            <a:ext cx="822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Book 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8D0597-D099-4BF4-BB34-33C49D7A6E22}"/>
              </a:ext>
            </a:extLst>
          </p:cNvPr>
          <p:cNvSpPr txBox="1"/>
          <p:nvPr/>
        </p:nvSpPr>
        <p:spPr>
          <a:xfrm>
            <a:off x="1852866" y="6038492"/>
            <a:ext cx="822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dirty="0"/>
              <a:t>Book 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F422B91-A90B-482D-9B12-36B3F75349D3}"/>
              </a:ext>
            </a:extLst>
          </p:cNvPr>
          <p:cNvSpPr txBox="1"/>
          <p:nvPr/>
        </p:nvSpPr>
        <p:spPr>
          <a:xfrm>
            <a:off x="3630231" y="6038492"/>
            <a:ext cx="822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dirty="0"/>
              <a:t>Book 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B5E286B-7406-4190-B893-4BC3B0C82EBE}"/>
              </a:ext>
            </a:extLst>
          </p:cNvPr>
          <p:cNvSpPr txBox="1"/>
          <p:nvPr/>
        </p:nvSpPr>
        <p:spPr>
          <a:xfrm>
            <a:off x="5230345" y="6038492"/>
            <a:ext cx="822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dirty="0"/>
              <a:t>Book 3</a:t>
            </a: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D334739B-61CF-4638-869E-35F0E0810E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6826914"/>
              </p:ext>
            </p:extLst>
          </p:nvPr>
        </p:nvGraphicFramePr>
        <p:xfrm>
          <a:off x="6418892" y="4041859"/>
          <a:ext cx="5580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4000">
                  <a:extLst>
                    <a:ext uri="{9D8B030D-6E8A-4147-A177-3AD203B41FA5}">
                      <a16:colId xmlns:a16="http://schemas.microsoft.com/office/drawing/2014/main" val="3227848642"/>
                    </a:ext>
                  </a:extLst>
                </a:gridCol>
                <a:gridCol w="1332000">
                  <a:extLst>
                    <a:ext uri="{9D8B030D-6E8A-4147-A177-3AD203B41FA5}">
                      <a16:colId xmlns:a16="http://schemas.microsoft.com/office/drawing/2014/main" val="2884708575"/>
                    </a:ext>
                  </a:extLst>
                </a:gridCol>
                <a:gridCol w="1332000">
                  <a:extLst>
                    <a:ext uri="{9D8B030D-6E8A-4147-A177-3AD203B41FA5}">
                      <a16:colId xmlns:a16="http://schemas.microsoft.com/office/drawing/2014/main" val="3093381496"/>
                    </a:ext>
                  </a:extLst>
                </a:gridCol>
                <a:gridCol w="1332000">
                  <a:extLst>
                    <a:ext uri="{9D8B030D-6E8A-4147-A177-3AD203B41FA5}">
                      <a16:colId xmlns:a16="http://schemas.microsoft.com/office/drawing/2014/main" val="26075754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 b="0" dirty="0">
                          <a:solidFill>
                            <a:sysClr val="windowText" lastClr="000000"/>
                          </a:solidFill>
                        </a:rPr>
                        <a:t>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SG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8427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b="0" dirty="0">
                          <a:solidFill>
                            <a:sysClr val="windowText" lastClr="000000"/>
                          </a:solidFill>
                        </a:rPr>
                        <a:t>[0, 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SG" b="0" dirty="0">
                          <a:solidFill>
                            <a:sysClr val="windowText" lastClr="000000"/>
                          </a:solidFill>
                        </a:rPr>
                        <a:t>[1]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SG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087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b="0" dirty="0">
                          <a:solidFill>
                            <a:sysClr val="windowText" lastClr="000000"/>
                          </a:solidFill>
                        </a:rPr>
                        <a:t>[0, 1, 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SG" b="0" dirty="0">
                          <a:solidFill>
                            <a:sysClr val="windowText" lastClr="000000"/>
                          </a:solidFill>
                        </a:rPr>
                        <a:t>[1, 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SG" b="0" dirty="0">
                          <a:solidFill>
                            <a:sysClr val="windowText" lastClr="000000"/>
                          </a:solidFill>
                        </a:rPr>
                        <a:t>[2]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SG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5048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b="0" dirty="0">
                          <a:solidFill>
                            <a:sysClr val="windowText" lastClr="000000"/>
                          </a:solidFill>
                        </a:rPr>
                        <a:t>[0, 1, 2, 3]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SG" b="0" dirty="0">
                          <a:solidFill>
                            <a:sysClr val="windowText" lastClr="000000"/>
                          </a:solidFill>
                        </a:rPr>
                        <a:t>[1, 2, 3]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SG" b="0" dirty="0">
                          <a:solidFill>
                            <a:sysClr val="windowText" lastClr="000000"/>
                          </a:solidFill>
                        </a:rPr>
                        <a:t>[2, 3]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b="0" dirty="0">
                          <a:solidFill>
                            <a:sysClr val="windowText" lastClr="000000"/>
                          </a:solidFill>
                        </a:rPr>
                        <a:t>[3]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5126088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158C1775-6BCA-40EF-8BE3-C3597DB4879B}"/>
              </a:ext>
            </a:extLst>
          </p:cNvPr>
          <p:cNvSpPr txBox="1"/>
          <p:nvPr/>
        </p:nvSpPr>
        <p:spPr>
          <a:xfrm>
            <a:off x="8715597" y="3597771"/>
            <a:ext cx="9204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000" i="1" dirty="0"/>
              <a:t>K</a:t>
            </a:r>
            <a:r>
              <a:rPr lang="en-SG" sz="2000" dirty="0"/>
              <a:t> = 31</a:t>
            </a:r>
            <a:endParaRPr lang="en-SG" sz="2000" i="1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53075E1-7A6A-49BD-AE3D-CFD04DB1BB3D}"/>
              </a:ext>
            </a:extLst>
          </p:cNvPr>
          <p:cNvGrpSpPr/>
          <p:nvPr/>
        </p:nvGrpSpPr>
        <p:grpSpPr>
          <a:xfrm>
            <a:off x="327804" y="3729655"/>
            <a:ext cx="4893248" cy="3019213"/>
            <a:chOff x="327804" y="3729655"/>
            <a:chExt cx="4755046" cy="2751191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AD1DE4C-228C-46AF-B0BD-EC1A1434C467}"/>
                </a:ext>
              </a:extLst>
            </p:cNvPr>
            <p:cNvSpPr/>
            <p:nvPr/>
          </p:nvSpPr>
          <p:spPr>
            <a:xfrm>
              <a:off x="327804" y="3729655"/>
              <a:ext cx="4755046" cy="2432304"/>
            </a:xfrm>
            <a:prstGeom prst="rect">
              <a:avLst/>
            </a:prstGeom>
            <a:solidFill>
              <a:schemeClr val="accent1">
                <a:alpha val="2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ED1C989-A229-4B18-B9C1-0E3D9D178C09}"/>
                </a:ext>
              </a:extLst>
            </p:cNvPr>
            <p:cNvSpPr txBox="1"/>
            <p:nvPr/>
          </p:nvSpPr>
          <p:spPr>
            <a:xfrm>
              <a:off x="1500050" y="6144300"/>
              <a:ext cx="2410554" cy="3365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SG" b="1" dirty="0"/>
                <a:t>Width = 27, Area = 145</a:t>
              </a:r>
            </a:p>
          </p:txBody>
        </p:sp>
      </p:grp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AE8627D7-AA28-42E6-8352-B6BEFA5BE8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8240511"/>
              </p:ext>
            </p:extLst>
          </p:nvPr>
        </p:nvGraphicFramePr>
        <p:xfrm>
          <a:off x="6418892" y="4043153"/>
          <a:ext cx="5580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4000">
                  <a:extLst>
                    <a:ext uri="{9D8B030D-6E8A-4147-A177-3AD203B41FA5}">
                      <a16:colId xmlns:a16="http://schemas.microsoft.com/office/drawing/2014/main" val="3227848642"/>
                    </a:ext>
                  </a:extLst>
                </a:gridCol>
                <a:gridCol w="1332000">
                  <a:extLst>
                    <a:ext uri="{9D8B030D-6E8A-4147-A177-3AD203B41FA5}">
                      <a16:colId xmlns:a16="http://schemas.microsoft.com/office/drawing/2014/main" val="2884708575"/>
                    </a:ext>
                  </a:extLst>
                </a:gridCol>
                <a:gridCol w="1332000">
                  <a:extLst>
                    <a:ext uri="{9D8B030D-6E8A-4147-A177-3AD203B41FA5}">
                      <a16:colId xmlns:a16="http://schemas.microsoft.com/office/drawing/2014/main" val="3093381496"/>
                    </a:ext>
                  </a:extLst>
                </a:gridCol>
                <a:gridCol w="1332000">
                  <a:extLst>
                    <a:ext uri="{9D8B030D-6E8A-4147-A177-3AD203B41FA5}">
                      <a16:colId xmlns:a16="http://schemas.microsoft.com/office/drawing/2014/main" val="26075754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SG" b="0" dirty="0">
                          <a:solidFill>
                            <a:sysClr val="windowText" lastClr="000000"/>
                          </a:solidFill>
                        </a:rPr>
                        <a:t>35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SG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8427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SG" b="0" dirty="0">
                          <a:solidFill>
                            <a:sysClr val="windowText" lastClr="000000"/>
                          </a:solidFill>
                        </a:rPr>
                        <a:t>89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SG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SG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087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SG" b="0" dirty="0">
                          <a:solidFill>
                            <a:sysClr val="windowText" lastClr="000000"/>
                          </a:solidFill>
                        </a:rPr>
                        <a:t>145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SG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SG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SG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5048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SG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SG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SG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51260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8788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593F7-5E50-46EC-8734-E01D489E4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Observation #1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EC9453-74A7-42FE-9F29-A311004AF4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How do we find the area of books [0...3]?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4FA6B62-07F9-4649-9F56-C2E363D99B4E}"/>
              </a:ext>
            </a:extLst>
          </p:cNvPr>
          <p:cNvSpPr/>
          <p:nvPr/>
        </p:nvSpPr>
        <p:spPr>
          <a:xfrm>
            <a:off x="327804" y="5011947"/>
            <a:ext cx="1345721" cy="10265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Width: 7</a:t>
            </a:r>
          </a:p>
          <a:p>
            <a:pPr algn="ctr"/>
            <a:r>
              <a:rPr lang="en-SG" dirty="0"/>
              <a:t>Height: 5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88BDBE2-28CC-463C-B3D0-EF53FD0B7712}"/>
              </a:ext>
            </a:extLst>
          </p:cNvPr>
          <p:cNvSpPr/>
          <p:nvPr/>
        </p:nvSpPr>
        <p:spPr>
          <a:xfrm>
            <a:off x="1673525" y="4325112"/>
            <a:ext cx="1188547" cy="171338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Width: 6</a:t>
            </a:r>
          </a:p>
          <a:p>
            <a:pPr algn="ctr"/>
            <a:r>
              <a:rPr lang="en-SG" dirty="0"/>
              <a:t>Height: 9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86F5D2F-7DAA-4D1B-B1B7-28E5195F2167}"/>
              </a:ext>
            </a:extLst>
          </p:cNvPr>
          <p:cNvSpPr/>
          <p:nvPr/>
        </p:nvSpPr>
        <p:spPr>
          <a:xfrm>
            <a:off x="2862072" y="5202936"/>
            <a:ext cx="2368273" cy="83555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Width: 14</a:t>
            </a:r>
          </a:p>
          <a:p>
            <a:pPr algn="ctr"/>
            <a:r>
              <a:rPr lang="en-SG" dirty="0"/>
              <a:t>Height: 4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C6BEBD6-D37B-453E-ABCE-0629660C8D8D}"/>
              </a:ext>
            </a:extLst>
          </p:cNvPr>
          <p:cNvSpPr/>
          <p:nvPr/>
        </p:nvSpPr>
        <p:spPr>
          <a:xfrm>
            <a:off x="5221052" y="4059936"/>
            <a:ext cx="841248" cy="197855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Width: 4</a:t>
            </a:r>
          </a:p>
          <a:p>
            <a:pPr algn="ctr"/>
            <a:r>
              <a:rPr lang="en-SG" dirty="0"/>
              <a:t>Height: 11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8A14198-32A6-43F4-897F-6D25335FE5F4}"/>
              </a:ext>
            </a:extLst>
          </p:cNvPr>
          <p:cNvSpPr/>
          <p:nvPr/>
        </p:nvSpPr>
        <p:spPr>
          <a:xfrm>
            <a:off x="327804" y="4226943"/>
            <a:ext cx="12076981" cy="1811549"/>
          </a:xfrm>
          <a:custGeom>
            <a:avLst/>
            <a:gdLst>
              <a:gd name="connsiteX0" fmla="*/ 0 w 2596551"/>
              <a:gd name="connsiteY0" fmla="*/ 0 h 681487"/>
              <a:gd name="connsiteX1" fmla="*/ 0 w 2596551"/>
              <a:gd name="connsiteY1" fmla="*/ 681487 h 681487"/>
              <a:gd name="connsiteX2" fmla="*/ 2596551 w 2596551"/>
              <a:gd name="connsiteY2" fmla="*/ 681487 h 681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96551" h="681487">
                <a:moveTo>
                  <a:pt x="0" y="0"/>
                </a:moveTo>
                <a:lnTo>
                  <a:pt x="0" y="681487"/>
                </a:lnTo>
                <a:lnTo>
                  <a:pt x="2596551" y="681487"/>
                </a:lnTo>
              </a:path>
            </a:pathLst>
          </a:cu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A803B61-375F-4D52-AD55-0535F2D4A17A}"/>
              </a:ext>
            </a:extLst>
          </p:cNvPr>
          <p:cNvSpPr txBox="1"/>
          <p:nvPr/>
        </p:nvSpPr>
        <p:spPr>
          <a:xfrm>
            <a:off x="589333" y="6038492"/>
            <a:ext cx="822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Book 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8D0597-D099-4BF4-BB34-33C49D7A6E22}"/>
              </a:ext>
            </a:extLst>
          </p:cNvPr>
          <p:cNvSpPr txBox="1"/>
          <p:nvPr/>
        </p:nvSpPr>
        <p:spPr>
          <a:xfrm>
            <a:off x="1852866" y="6038492"/>
            <a:ext cx="822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dirty="0"/>
              <a:t>Book 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F422B91-A90B-482D-9B12-36B3F75349D3}"/>
              </a:ext>
            </a:extLst>
          </p:cNvPr>
          <p:cNvSpPr txBox="1"/>
          <p:nvPr/>
        </p:nvSpPr>
        <p:spPr>
          <a:xfrm>
            <a:off x="3630231" y="6038492"/>
            <a:ext cx="822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dirty="0"/>
              <a:t>Book 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B5E286B-7406-4190-B893-4BC3B0C82EBE}"/>
              </a:ext>
            </a:extLst>
          </p:cNvPr>
          <p:cNvSpPr txBox="1"/>
          <p:nvPr/>
        </p:nvSpPr>
        <p:spPr>
          <a:xfrm>
            <a:off x="5230345" y="6038492"/>
            <a:ext cx="822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dirty="0"/>
              <a:t>Book 3</a:t>
            </a: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D334739B-61CF-4638-869E-35F0E0810E8C}"/>
              </a:ext>
            </a:extLst>
          </p:cNvPr>
          <p:cNvGraphicFramePr>
            <a:graphicFrameLocks noGrp="1"/>
          </p:cNvGraphicFramePr>
          <p:nvPr/>
        </p:nvGraphicFramePr>
        <p:xfrm>
          <a:off x="6418892" y="4041859"/>
          <a:ext cx="5580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4000">
                  <a:extLst>
                    <a:ext uri="{9D8B030D-6E8A-4147-A177-3AD203B41FA5}">
                      <a16:colId xmlns:a16="http://schemas.microsoft.com/office/drawing/2014/main" val="3227848642"/>
                    </a:ext>
                  </a:extLst>
                </a:gridCol>
                <a:gridCol w="1332000">
                  <a:extLst>
                    <a:ext uri="{9D8B030D-6E8A-4147-A177-3AD203B41FA5}">
                      <a16:colId xmlns:a16="http://schemas.microsoft.com/office/drawing/2014/main" val="2884708575"/>
                    </a:ext>
                  </a:extLst>
                </a:gridCol>
                <a:gridCol w="1332000">
                  <a:extLst>
                    <a:ext uri="{9D8B030D-6E8A-4147-A177-3AD203B41FA5}">
                      <a16:colId xmlns:a16="http://schemas.microsoft.com/office/drawing/2014/main" val="3093381496"/>
                    </a:ext>
                  </a:extLst>
                </a:gridCol>
                <a:gridCol w="1332000">
                  <a:extLst>
                    <a:ext uri="{9D8B030D-6E8A-4147-A177-3AD203B41FA5}">
                      <a16:colId xmlns:a16="http://schemas.microsoft.com/office/drawing/2014/main" val="26075754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 b="0" dirty="0">
                          <a:solidFill>
                            <a:sysClr val="windowText" lastClr="000000"/>
                          </a:solidFill>
                        </a:rPr>
                        <a:t>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SG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8427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b="0" dirty="0">
                          <a:solidFill>
                            <a:sysClr val="windowText" lastClr="000000"/>
                          </a:solidFill>
                        </a:rPr>
                        <a:t>[0, 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SG" b="0" dirty="0">
                          <a:solidFill>
                            <a:sysClr val="windowText" lastClr="000000"/>
                          </a:solidFill>
                        </a:rPr>
                        <a:t>[1]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SG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087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b="0" dirty="0">
                          <a:solidFill>
                            <a:sysClr val="windowText" lastClr="000000"/>
                          </a:solidFill>
                        </a:rPr>
                        <a:t>[0, 1, 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SG" b="0" dirty="0">
                          <a:solidFill>
                            <a:sysClr val="windowText" lastClr="000000"/>
                          </a:solidFill>
                        </a:rPr>
                        <a:t>[1, 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SG" b="0" dirty="0">
                          <a:solidFill>
                            <a:sysClr val="windowText" lastClr="000000"/>
                          </a:solidFill>
                        </a:rPr>
                        <a:t>[2]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SG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5048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b="0" dirty="0">
                          <a:solidFill>
                            <a:sysClr val="windowText" lastClr="000000"/>
                          </a:solidFill>
                        </a:rPr>
                        <a:t>[0, 1, 2, 3]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SG" b="0" dirty="0">
                          <a:solidFill>
                            <a:sysClr val="windowText" lastClr="000000"/>
                          </a:solidFill>
                        </a:rPr>
                        <a:t>[1, 2, 3]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SG" b="0" dirty="0">
                          <a:solidFill>
                            <a:sysClr val="windowText" lastClr="000000"/>
                          </a:solidFill>
                        </a:rPr>
                        <a:t>[2, 3]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b="0" dirty="0">
                          <a:solidFill>
                            <a:sysClr val="windowText" lastClr="000000"/>
                          </a:solidFill>
                        </a:rPr>
                        <a:t>[3]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5126088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158C1775-6BCA-40EF-8BE3-C3597DB4879B}"/>
              </a:ext>
            </a:extLst>
          </p:cNvPr>
          <p:cNvSpPr txBox="1"/>
          <p:nvPr/>
        </p:nvSpPr>
        <p:spPr>
          <a:xfrm>
            <a:off x="8715597" y="3597771"/>
            <a:ext cx="9204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000" i="1" dirty="0"/>
              <a:t>K</a:t>
            </a:r>
            <a:r>
              <a:rPr lang="en-SG" sz="2000" dirty="0"/>
              <a:t> = 31</a:t>
            </a:r>
            <a:endParaRPr lang="en-SG" sz="2000" i="1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53075E1-7A6A-49BD-AE3D-CFD04DB1BB3D}"/>
              </a:ext>
            </a:extLst>
          </p:cNvPr>
          <p:cNvGrpSpPr/>
          <p:nvPr/>
        </p:nvGrpSpPr>
        <p:grpSpPr>
          <a:xfrm>
            <a:off x="327804" y="3729655"/>
            <a:ext cx="5734496" cy="3019213"/>
            <a:chOff x="327804" y="3729655"/>
            <a:chExt cx="4755046" cy="2751191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AD1DE4C-228C-46AF-B0BD-EC1A1434C467}"/>
                </a:ext>
              </a:extLst>
            </p:cNvPr>
            <p:cNvSpPr/>
            <p:nvPr/>
          </p:nvSpPr>
          <p:spPr>
            <a:xfrm>
              <a:off x="327804" y="3729655"/>
              <a:ext cx="4755046" cy="2432304"/>
            </a:xfrm>
            <a:prstGeom prst="rect">
              <a:avLst/>
            </a:prstGeom>
            <a:solidFill>
              <a:schemeClr val="accent1">
                <a:alpha val="2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ED1C989-A229-4B18-B9C1-0E3D9D178C09}"/>
                </a:ext>
              </a:extLst>
            </p:cNvPr>
            <p:cNvSpPr txBox="1"/>
            <p:nvPr/>
          </p:nvSpPr>
          <p:spPr>
            <a:xfrm>
              <a:off x="1837697" y="6144300"/>
              <a:ext cx="1735258" cy="3365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SG" b="1" dirty="0"/>
                <a:t>Width = ?, Area = ?</a:t>
              </a:r>
            </a:p>
          </p:txBody>
        </p:sp>
      </p:grp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AE8627D7-AA28-42E6-8352-B6BEFA5BE8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0637786"/>
              </p:ext>
            </p:extLst>
          </p:nvPr>
        </p:nvGraphicFramePr>
        <p:xfrm>
          <a:off x="6418892" y="4043153"/>
          <a:ext cx="5580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4000">
                  <a:extLst>
                    <a:ext uri="{9D8B030D-6E8A-4147-A177-3AD203B41FA5}">
                      <a16:colId xmlns:a16="http://schemas.microsoft.com/office/drawing/2014/main" val="3227848642"/>
                    </a:ext>
                  </a:extLst>
                </a:gridCol>
                <a:gridCol w="1332000">
                  <a:extLst>
                    <a:ext uri="{9D8B030D-6E8A-4147-A177-3AD203B41FA5}">
                      <a16:colId xmlns:a16="http://schemas.microsoft.com/office/drawing/2014/main" val="2884708575"/>
                    </a:ext>
                  </a:extLst>
                </a:gridCol>
                <a:gridCol w="1332000">
                  <a:extLst>
                    <a:ext uri="{9D8B030D-6E8A-4147-A177-3AD203B41FA5}">
                      <a16:colId xmlns:a16="http://schemas.microsoft.com/office/drawing/2014/main" val="3093381496"/>
                    </a:ext>
                  </a:extLst>
                </a:gridCol>
                <a:gridCol w="1332000">
                  <a:extLst>
                    <a:ext uri="{9D8B030D-6E8A-4147-A177-3AD203B41FA5}">
                      <a16:colId xmlns:a16="http://schemas.microsoft.com/office/drawing/2014/main" val="26075754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SG" b="0" dirty="0">
                          <a:solidFill>
                            <a:sysClr val="windowText" lastClr="000000"/>
                          </a:solidFill>
                        </a:rPr>
                        <a:t>35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SG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8427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SG" b="0" dirty="0">
                          <a:solidFill>
                            <a:sysClr val="windowText" lastClr="000000"/>
                          </a:solidFill>
                        </a:rPr>
                        <a:t>89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SG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SG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087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SG" b="0" dirty="0">
                          <a:solidFill>
                            <a:sysClr val="windowText" lastClr="000000"/>
                          </a:solidFill>
                        </a:rPr>
                        <a:t>145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SG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SG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SG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5048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SG" b="0" dirty="0">
                          <a:solidFill>
                            <a:sysClr val="windowText" lastClr="000000"/>
                          </a:solidFill>
                        </a:rPr>
                        <a:t>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SG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SG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51260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0326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4AAE9-CDC8-43D6-A767-758B17E2C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Time complexity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81938-F3BF-437B-888C-AEF6FA8A9B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4023360"/>
          </a:xfrm>
        </p:spPr>
        <p:txBody>
          <a:bodyPr/>
          <a:lstStyle/>
          <a:p>
            <a:r>
              <a:rPr lang="en-SG" dirty="0"/>
              <a:t>Suppose each basic operation (e.g. </a:t>
            </a:r>
            <a:r>
              <a:rPr lang="en-SG" dirty="0" err="1"/>
              <a:t>getFirst</a:t>
            </a:r>
            <a:r>
              <a:rPr lang="en-SG" dirty="0"/>
              <a:t>(), next(), etc.) takes a constant amount of time to run, </a:t>
            </a:r>
            <a:r>
              <a:rPr lang="en-SG" i="1" dirty="0"/>
              <a:t>c</a:t>
            </a:r>
            <a:r>
              <a:rPr lang="en-SG" dirty="0"/>
              <a:t>.</a:t>
            </a:r>
          </a:p>
          <a:p>
            <a:r>
              <a:rPr lang="en-SG" dirty="0"/>
              <a:t>Hence, the time complexity of this loop is given by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450DBA-6BFF-4F7C-9820-8942440B43E1}"/>
              </a:ext>
            </a:extLst>
          </p:cNvPr>
          <p:cNvSpPr/>
          <p:nvPr/>
        </p:nvSpPr>
        <p:spPr>
          <a:xfrm>
            <a:off x="2836164" y="3573761"/>
            <a:ext cx="6096000" cy="101566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SG" sz="2000" b="1" dirty="0">
                <a:solidFill>
                  <a:schemeClr val="accent2"/>
                </a:solidFill>
                <a:latin typeface="Consolas" panose="020B0609020204030204" pitchFamily="49" charset="0"/>
              </a:rPr>
              <a:t>for</a:t>
            </a:r>
            <a:r>
              <a:rPr lang="en-SG" sz="2000" dirty="0">
                <a:latin typeface="Consolas" panose="020B0609020204030204" pitchFamily="49" charset="0"/>
              </a:rPr>
              <a:t> (</a:t>
            </a:r>
            <a:r>
              <a:rPr lang="en-SG" sz="2000" b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int</a:t>
            </a:r>
            <a:r>
              <a:rPr lang="en-SG" sz="2000" dirty="0">
                <a:latin typeface="Consolas" panose="020B0609020204030204" pitchFamily="49" charset="0"/>
              </a:rPr>
              <a:t> </a:t>
            </a:r>
            <a:r>
              <a:rPr lang="en-SG" sz="2000" dirty="0" err="1">
                <a:latin typeface="Consolas" panose="020B0609020204030204" pitchFamily="49" charset="0"/>
              </a:rPr>
              <a:t>i</a:t>
            </a:r>
            <a:r>
              <a:rPr lang="en-SG" sz="2000" dirty="0">
                <a:latin typeface="Consolas" panose="020B0609020204030204" pitchFamily="49" charset="0"/>
              </a:rPr>
              <a:t> = 0; </a:t>
            </a:r>
            <a:r>
              <a:rPr lang="en-SG" sz="2000" dirty="0" err="1">
                <a:latin typeface="Consolas" panose="020B0609020204030204" pitchFamily="49" charset="0"/>
              </a:rPr>
              <a:t>i</a:t>
            </a:r>
            <a:r>
              <a:rPr lang="en-SG" sz="2000" dirty="0">
                <a:latin typeface="Consolas" panose="020B0609020204030204" pitchFamily="49" charset="0"/>
              </a:rPr>
              <a:t> &lt; </a:t>
            </a:r>
            <a:r>
              <a:rPr lang="en-SG" sz="2000" dirty="0" err="1">
                <a:latin typeface="Consolas" panose="020B0609020204030204" pitchFamily="49" charset="0"/>
              </a:rPr>
              <a:t>myList.size</a:t>
            </a:r>
            <a:r>
              <a:rPr lang="en-SG" sz="2000" dirty="0">
                <a:latin typeface="Consolas" panose="020B0609020204030204" pitchFamily="49" charset="0"/>
              </a:rPr>
              <a:t>(); ++</a:t>
            </a:r>
            <a:r>
              <a:rPr lang="en-SG" sz="2000" dirty="0" err="1">
                <a:latin typeface="Consolas" panose="020B0609020204030204" pitchFamily="49" charset="0"/>
              </a:rPr>
              <a:t>i</a:t>
            </a:r>
            <a:r>
              <a:rPr lang="en-SG" sz="2000" dirty="0">
                <a:latin typeface="Consolas" panose="020B0609020204030204" pitchFamily="49" charset="0"/>
              </a:rPr>
              <a:t>) {</a:t>
            </a:r>
          </a:p>
          <a:p>
            <a:r>
              <a:rPr lang="en-SG" sz="2000" dirty="0">
                <a:latin typeface="Consolas" panose="020B0609020204030204" pitchFamily="49" charset="0"/>
              </a:rPr>
              <a:t>    </a:t>
            </a:r>
            <a:r>
              <a:rPr lang="en-SG" sz="2000" dirty="0" err="1">
                <a:latin typeface="Consolas" panose="020B0609020204030204" pitchFamily="49" charset="0"/>
              </a:rPr>
              <a:t>System.</a:t>
            </a:r>
            <a:r>
              <a:rPr lang="en-SG" sz="2000" i="1" dirty="0" err="1">
                <a:latin typeface="Consolas" panose="020B0609020204030204" pitchFamily="49" charset="0"/>
              </a:rPr>
              <a:t>out</a:t>
            </a:r>
            <a:r>
              <a:rPr lang="en-SG" sz="2000" dirty="0" err="1">
                <a:latin typeface="Consolas" panose="020B0609020204030204" pitchFamily="49" charset="0"/>
              </a:rPr>
              <a:t>.println</a:t>
            </a:r>
            <a:r>
              <a:rPr lang="en-SG" sz="2000" dirty="0">
                <a:latin typeface="Consolas" panose="020B0609020204030204" pitchFamily="49" charset="0"/>
              </a:rPr>
              <a:t>(</a:t>
            </a:r>
            <a:r>
              <a:rPr lang="en-SG" sz="2000" dirty="0" err="1">
                <a:latin typeface="Consolas" panose="020B0609020204030204" pitchFamily="49" charset="0"/>
              </a:rPr>
              <a:t>myList.get</a:t>
            </a:r>
            <a:r>
              <a:rPr lang="en-SG" sz="2000" dirty="0">
                <a:latin typeface="Consolas" panose="020B0609020204030204" pitchFamily="49" charset="0"/>
              </a:rPr>
              <a:t>(</a:t>
            </a:r>
            <a:r>
              <a:rPr lang="en-SG" sz="2000" dirty="0" err="1">
                <a:latin typeface="Consolas" panose="020B0609020204030204" pitchFamily="49" charset="0"/>
              </a:rPr>
              <a:t>i</a:t>
            </a:r>
            <a:r>
              <a:rPr lang="en-SG" sz="2000" dirty="0">
                <a:latin typeface="Consolas" panose="020B0609020204030204" pitchFamily="49" charset="0"/>
              </a:rPr>
              <a:t>));</a:t>
            </a:r>
          </a:p>
          <a:p>
            <a:r>
              <a:rPr lang="en-SG" sz="20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EDCE4464-2E63-43BE-9873-FAB83EC0F1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SG"/>
          </a:p>
        </p:txBody>
      </p: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FEF8681E-BEA1-41E7-896D-02BEB8AD781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103712"/>
              </p:ext>
            </p:extLst>
          </p:nvPr>
        </p:nvGraphicFramePr>
        <p:xfrm>
          <a:off x="3416061" y="4690008"/>
          <a:ext cx="4186966" cy="15119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9" r:id="rId3" imgW="1714500" imgH="622300" progId="Equation.DSMT4">
                  <p:embed/>
                </p:oleObj>
              </mc:Choice>
              <mc:Fallback>
                <p:oleObj r:id="rId3" imgW="1714500" imgH="6223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6061" y="4690008"/>
                        <a:ext cx="4186966" cy="151196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42594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593F7-5E50-46EC-8734-E01D489E4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Observation #1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EC9453-74A7-42FE-9F29-A311004AF4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How do we find the area of books [0...3]? </a:t>
            </a:r>
          </a:p>
          <a:p>
            <a:r>
              <a:rPr lang="en-SG" dirty="0"/>
              <a:t>Simply add 44 to the areas of books 0, 1 and 2!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4FA6B62-07F9-4649-9F56-C2E363D99B4E}"/>
              </a:ext>
            </a:extLst>
          </p:cNvPr>
          <p:cNvSpPr/>
          <p:nvPr/>
        </p:nvSpPr>
        <p:spPr>
          <a:xfrm>
            <a:off x="327804" y="5011947"/>
            <a:ext cx="1345721" cy="10265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Width: 7</a:t>
            </a:r>
          </a:p>
          <a:p>
            <a:pPr algn="ctr"/>
            <a:r>
              <a:rPr lang="en-SG" dirty="0"/>
              <a:t>Height: 5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88BDBE2-28CC-463C-B3D0-EF53FD0B7712}"/>
              </a:ext>
            </a:extLst>
          </p:cNvPr>
          <p:cNvSpPr/>
          <p:nvPr/>
        </p:nvSpPr>
        <p:spPr>
          <a:xfrm>
            <a:off x="1673525" y="4325112"/>
            <a:ext cx="1188547" cy="171338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Width: 6</a:t>
            </a:r>
          </a:p>
          <a:p>
            <a:pPr algn="ctr"/>
            <a:r>
              <a:rPr lang="en-SG" dirty="0"/>
              <a:t>Height: 9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86F5D2F-7DAA-4D1B-B1B7-28E5195F2167}"/>
              </a:ext>
            </a:extLst>
          </p:cNvPr>
          <p:cNvSpPr/>
          <p:nvPr/>
        </p:nvSpPr>
        <p:spPr>
          <a:xfrm>
            <a:off x="2862072" y="5202936"/>
            <a:ext cx="2368273" cy="83555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Width: 14</a:t>
            </a:r>
          </a:p>
          <a:p>
            <a:pPr algn="ctr"/>
            <a:r>
              <a:rPr lang="en-SG" dirty="0"/>
              <a:t>Height: 4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C6BEBD6-D37B-453E-ABCE-0629660C8D8D}"/>
              </a:ext>
            </a:extLst>
          </p:cNvPr>
          <p:cNvSpPr/>
          <p:nvPr/>
        </p:nvSpPr>
        <p:spPr>
          <a:xfrm>
            <a:off x="5221052" y="4059936"/>
            <a:ext cx="841248" cy="197855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Width: 4</a:t>
            </a:r>
          </a:p>
          <a:p>
            <a:pPr algn="ctr"/>
            <a:r>
              <a:rPr lang="en-SG" dirty="0"/>
              <a:t>Height: 11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8A14198-32A6-43F4-897F-6D25335FE5F4}"/>
              </a:ext>
            </a:extLst>
          </p:cNvPr>
          <p:cNvSpPr/>
          <p:nvPr/>
        </p:nvSpPr>
        <p:spPr>
          <a:xfrm>
            <a:off x="327804" y="4226943"/>
            <a:ext cx="12076981" cy="1811549"/>
          </a:xfrm>
          <a:custGeom>
            <a:avLst/>
            <a:gdLst>
              <a:gd name="connsiteX0" fmla="*/ 0 w 2596551"/>
              <a:gd name="connsiteY0" fmla="*/ 0 h 681487"/>
              <a:gd name="connsiteX1" fmla="*/ 0 w 2596551"/>
              <a:gd name="connsiteY1" fmla="*/ 681487 h 681487"/>
              <a:gd name="connsiteX2" fmla="*/ 2596551 w 2596551"/>
              <a:gd name="connsiteY2" fmla="*/ 681487 h 681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96551" h="681487">
                <a:moveTo>
                  <a:pt x="0" y="0"/>
                </a:moveTo>
                <a:lnTo>
                  <a:pt x="0" y="681487"/>
                </a:lnTo>
                <a:lnTo>
                  <a:pt x="2596551" y="681487"/>
                </a:lnTo>
              </a:path>
            </a:pathLst>
          </a:cu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A803B61-375F-4D52-AD55-0535F2D4A17A}"/>
              </a:ext>
            </a:extLst>
          </p:cNvPr>
          <p:cNvSpPr txBox="1"/>
          <p:nvPr/>
        </p:nvSpPr>
        <p:spPr>
          <a:xfrm>
            <a:off x="589333" y="6038492"/>
            <a:ext cx="822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Book 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8D0597-D099-4BF4-BB34-33C49D7A6E22}"/>
              </a:ext>
            </a:extLst>
          </p:cNvPr>
          <p:cNvSpPr txBox="1"/>
          <p:nvPr/>
        </p:nvSpPr>
        <p:spPr>
          <a:xfrm>
            <a:off x="1852866" y="6038492"/>
            <a:ext cx="822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dirty="0"/>
              <a:t>Book 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F422B91-A90B-482D-9B12-36B3F75349D3}"/>
              </a:ext>
            </a:extLst>
          </p:cNvPr>
          <p:cNvSpPr txBox="1"/>
          <p:nvPr/>
        </p:nvSpPr>
        <p:spPr>
          <a:xfrm>
            <a:off x="3630231" y="6038492"/>
            <a:ext cx="822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dirty="0"/>
              <a:t>Book 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B5E286B-7406-4190-B893-4BC3B0C82EBE}"/>
              </a:ext>
            </a:extLst>
          </p:cNvPr>
          <p:cNvSpPr txBox="1"/>
          <p:nvPr/>
        </p:nvSpPr>
        <p:spPr>
          <a:xfrm>
            <a:off x="5230345" y="6038492"/>
            <a:ext cx="822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dirty="0"/>
              <a:t>Book 3</a:t>
            </a: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D334739B-61CF-4638-869E-35F0E0810E8C}"/>
              </a:ext>
            </a:extLst>
          </p:cNvPr>
          <p:cNvGraphicFramePr>
            <a:graphicFrameLocks noGrp="1"/>
          </p:cNvGraphicFramePr>
          <p:nvPr/>
        </p:nvGraphicFramePr>
        <p:xfrm>
          <a:off x="6418892" y="4041859"/>
          <a:ext cx="5580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4000">
                  <a:extLst>
                    <a:ext uri="{9D8B030D-6E8A-4147-A177-3AD203B41FA5}">
                      <a16:colId xmlns:a16="http://schemas.microsoft.com/office/drawing/2014/main" val="3227848642"/>
                    </a:ext>
                  </a:extLst>
                </a:gridCol>
                <a:gridCol w="1332000">
                  <a:extLst>
                    <a:ext uri="{9D8B030D-6E8A-4147-A177-3AD203B41FA5}">
                      <a16:colId xmlns:a16="http://schemas.microsoft.com/office/drawing/2014/main" val="2884708575"/>
                    </a:ext>
                  </a:extLst>
                </a:gridCol>
                <a:gridCol w="1332000">
                  <a:extLst>
                    <a:ext uri="{9D8B030D-6E8A-4147-A177-3AD203B41FA5}">
                      <a16:colId xmlns:a16="http://schemas.microsoft.com/office/drawing/2014/main" val="3093381496"/>
                    </a:ext>
                  </a:extLst>
                </a:gridCol>
                <a:gridCol w="1332000">
                  <a:extLst>
                    <a:ext uri="{9D8B030D-6E8A-4147-A177-3AD203B41FA5}">
                      <a16:colId xmlns:a16="http://schemas.microsoft.com/office/drawing/2014/main" val="26075754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 b="0" dirty="0">
                          <a:solidFill>
                            <a:sysClr val="windowText" lastClr="000000"/>
                          </a:solidFill>
                        </a:rPr>
                        <a:t>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SG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8427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b="0" dirty="0">
                          <a:solidFill>
                            <a:sysClr val="windowText" lastClr="000000"/>
                          </a:solidFill>
                        </a:rPr>
                        <a:t>[0, 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SG" b="0" dirty="0">
                          <a:solidFill>
                            <a:sysClr val="windowText" lastClr="000000"/>
                          </a:solidFill>
                        </a:rPr>
                        <a:t>[1]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SG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087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b="0" dirty="0">
                          <a:solidFill>
                            <a:sysClr val="windowText" lastClr="000000"/>
                          </a:solidFill>
                        </a:rPr>
                        <a:t>[0, 1, 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SG" b="0" dirty="0">
                          <a:solidFill>
                            <a:sysClr val="windowText" lastClr="000000"/>
                          </a:solidFill>
                        </a:rPr>
                        <a:t>[1, 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SG" b="0" dirty="0">
                          <a:solidFill>
                            <a:sysClr val="windowText" lastClr="000000"/>
                          </a:solidFill>
                        </a:rPr>
                        <a:t>[2]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SG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5048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b="0" dirty="0">
                          <a:solidFill>
                            <a:sysClr val="windowText" lastClr="000000"/>
                          </a:solidFill>
                        </a:rPr>
                        <a:t>[0, 1, 2, 3]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SG" b="0" dirty="0">
                          <a:solidFill>
                            <a:sysClr val="windowText" lastClr="000000"/>
                          </a:solidFill>
                        </a:rPr>
                        <a:t>[1, 2, 3]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SG" b="0" dirty="0">
                          <a:solidFill>
                            <a:sysClr val="windowText" lastClr="000000"/>
                          </a:solidFill>
                        </a:rPr>
                        <a:t>[2, 3]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b="0" dirty="0">
                          <a:solidFill>
                            <a:sysClr val="windowText" lastClr="000000"/>
                          </a:solidFill>
                        </a:rPr>
                        <a:t>[3]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5126088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158C1775-6BCA-40EF-8BE3-C3597DB4879B}"/>
              </a:ext>
            </a:extLst>
          </p:cNvPr>
          <p:cNvSpPr txBox="1"/>
          <p:nvPr/>
        </p:nvSpPr>
        <p:spPr>
          <a:xfrm>
            <a:off x="8715597" y="3597771"/>
            <a:ext cx="9204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000" i="1" dirty="0"/>
              <a:t>K</a:t>
            </a:r>
            <a:r>
              <a:rPr lang="en-SG" sz="2000" dirty="0"/>
              <a:t> = 31</a:t>
            </a:r>
            <a:endParaRPr lang="en-SG" sz="2000" i="1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53075E1-7A6A-49BD-AE3D-CFD04DB1BB3D}"/>
              </a:ext>
            </a:extLst>
          </p:cNvPr>
          <p:cNvGrpSpPr/>
          <p:nvPr/>
        </p:nvGrpSpPr>
        <p:grpSpPr>
          <a:xfrm>
            <a:off x="327804" y="3729655"/>
            <a:ext cx="5734496" cy="3019213"/>
            <a:chOff x="327804" y="3729655"/>
            <a:chExt cx="4755046" cy="2751191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AD1DE4C-228C-46AF-B0BD-EC1A1434C467}"/>
                </a:ext>
              </a:extLst>
            </p:cNvPr>
            <p:cNvSpPr/>
            <p:nvPr/>
          </p:nvSpPr>
          <p:spPr>
            <a:xfrm>
              <a:off x="327804" y="3729655"/>
              <a:ext cx="4755046" cy="2432304"/>
            </a:xfrm>
            <a:prstGeom prst="rect">
              <a:avLst/>
            </a:prstGeom>
            <a:solidFill>
              <a:schemeClr val="accent1">
                <a:alpha val="2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ED1C989-A229-4B18-B9C1-0E3D9D178C09}"/>
                </a:ext>
              </a:extLst>
            </p:cNvPr>
            <p:cNvSpPr txBox="1"/>
            <p:nvPr/>
          </p:nvSpPr>
          <p:spPr>
            <a:xfrm>
              <a:off x="1676864" y="6144300"/>
              <a:ext cx="2056927" cy="3365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SG" b="1" dirty="0"/>
                <a:t>Width = 31, Area = 189</a:t>
              </a:r>
            </a:p>
          </p:txBody>
        </p:sp>
      </p:grp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AE8627D7-AA28-42E6-8352-B6BEFA5BE8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6443239"/>
              </p:ext>
            </p:extLst>
          </p:nvPr>
        </p:nvGraphicFramePr>
        <p:xfrm>
          <a:off x="6418892" y="4043153"/>
          <a:ext cx="5580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4000">
                  <a:extLst>
                    <a:ext uri="{9D8B030D-6E8A-4147-A177-3AD203B41FA5}">
                      <a16:colId xmlns:a16="http://schemas.microsoft.com/office/drawing/2014/main" val="3227848642"/>
                    </a:ext>
                  </a:extLst>
                </a:gridCol>
                <a:gridCol w="1332000">
                  <a:extLst>
                    <a:ext uri="{9D8B030D-6E8A-4147-A177-3AD203B41FA5}">
                      <a16:colId xmlns:a16="http://schemas.microsoft.com/office/drawing/2014/main" val="2884708575"/>
                    </a:ext>
                  </a:extLst>
                </a:gridCol>
                <a:gridCol w="1332000">
                  <a:extLst>
                    <a:ext uri="{9D8B030D-6E8A-4147-A177-3AD203B41FA5}">
                      <a16:colId xmlns:a16="http://schemas.microsoft.com/office/drawing/2014/main" val="3093381496"/>
                    </a:ext>
                  </a:extLst>
                </a:gridCol>
                <a:gridCol w="1332000">
                  <a:extLst>
                    <a:ext uri="{9D8B030D-6E8A-4147-A177-3AD203B41FA5}">
                      <a16:colId xmlns:a16="http://schemas.microsoft.com/office/drawing/2014/main" val="26075754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SG" b="0" dirty="0">
                          <a:solidFill>
                            <a:sysClr val="windowText" lastClr="000000"/>
                          </a:solidFill>
                        </a:rPr>
                        <a:t>35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SG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8427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SG" b="0" dirty="0">
                          <a:solidFill>
                            <a:sysClr val="windowText" lastClr="000000"/>
                          </a:solidFill>
                        </a:rPr>
                        <a:t>89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SG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SG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087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SG" b="0" dirty="0">
                          <a:solidFill>
                            <a:sysClr val="windowText" lastClr="000000"/>
                          </a:solidFill>
                        </a:rPr>
                        <a:t>145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SG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SG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SG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5048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SG" b="0" dirty="0">
                          <a:solidFill>
                            <a:sysClr val="windowText" lastClr="000000"/>
                          </a:solidFill>
                        </a:rPr>
                        <a:t>189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SG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SG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51260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0289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593F7-5E50-46EC-8734-E01D489E4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Observation #1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EC9453-74A7-42FE-9F29-A311004AF4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SG" dirty="0"/>
              <a:t>The areas of all ranges that start with the same book can be calculated using a single iteration through the bookshelf.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4FA6B62-07F9-4649-9F56-C2E363D99B4E}"/>
              </a:ext>
            </a:extLst>
          </p:cNvPr>
          <p:cNvSpPr/>
          <p:nvPr/>
        </p:nvSpPr>
        <p:spPr>
          <a:xfrm>
            <a:off x="327804" y="5011947"/>
            <a:ext cx="1345721" cy="10265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Width: 7</a:t>
            </a:r>
          </a:p>
          <a:p>
            <a:pPr algn="ctr"/>
            <a:r>
              <a:rPr lang="en-SG" dirty="0"/>
              <a:t>Height: 5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88BDBE2-28CC-463C-B3D0-EF53FD0B7712}"/>
              </a:ext>
            </a:extLst>
          </p:cNvPr>
          <p:cNvSpPr/>
          <p:nvPr/>
        </p:nvSpPr>
        <p:spPr>
          <a:xfrm>
            <a:off x="1673525" y="4325112"/>
            <a:ext cx="1188547" cy="171338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Width: 6</a:t>
            </a:r>
          </a:p>
          <a:p>
            <a:pPr algn="ctr"/>
            <a:r>
              <a:rPr lang="en-SG" dirty="0"/>
              <a:t>Height: 9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86F5D2F-7DAA-4D1B-B1B7-28E5195F2167}"/>
              </a:ext>
            </a:extLst>
          </p:cNvPr>
          <p:cNvSpPr/>
          <p:nvPr/>
        </p:nvSpPr>
        <p:spPr>
          <a:xfrm>
            <a:off x="2862072" y="5202936"/>
            <a:ext cx="2368273" cy="83555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Width: 14</a:t>
            </a:r>
          </a:p>
          <a:p>
            <a:pPr algn="ctr"/>
            <a:r>
              <a:rPr lang="en-SG" dirty="0"/>
              <a:t>Height: 4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C6BEBD6-D37B-453E-ABCE-0629660C8D8D}"/>
              </a:ext>
            </a:extLst>
          </p:cNvPr>
          <p:cNvSpPr/>
          <p:nvPr/>
        </p:nvSpPr>
        <p:spPr>
          <a:xfrm>
            <a:off x="5221052" y="4059936"/>
            <a:ext cx="841248" cy="197855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Width: 4</a:t>
            </a:r>
          </a:p>
          <a:p>
            <a:pPr algn="ctr"/>
            <a:r>
              <a:rPr lang="en-SG" dirty="0"/>
              <a:t>Height: 11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8A14198-32A6-43F4-897F-6D25335FE5F4}"/>
              </a:ext>
            </a:extLst>
          </p:cNvPr>
          <p:cNvSpPr/>
          <p:nvPr/>
        </p:nvSpPr>
        <p:spPr>
          <a:xfrm>
            <a:off x="327804" y="4226943"/>
            <a:ext cx="12076981" cy="1811549"/>
          </a:xfrm>
          <a:custGeom>
            <a:avLst/>
            <a:gdLst>
              <a:gd name="connsiteX0" fmla="*/ 0 w 2596551"/>
              <a:gd name="connsiteY0" fmla="*/ 0 h 681487"/>
              <a:gd name="connsiteX1" fmla="*/ 0 w 2596551"/>
              <a:gd name="connsiteY1" fmla="*/ 681487 h 681487"/>
              <a:gd name="connsiteX2" fmla="*/ 2596551 w 2596551"/>
              <a:gd name="connsiteY2" fmla="*/ 681487 h 681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96551" h="681487">
                <a:moveTo>
                  <a:pt x="0" y="0"/>
                </a:moveTo>
                <a:lnTo>
                  <a:pt x="0" y="681487"/>
                </a:lnTo>
                <a:lnTo>
                  <a:pt x="2596551" y="681487"/>
                </a:lnTo>
              </a:path>
            </a:pathLst>
          </a:cu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A803B61-375F-4D52-AD55-0535F2D4A17A}"/>
              </a:ext>
            </a:extLst>
          </p:cNvPr>
          <p:cNvSpPr txBox="1"/>
          <p:nvPr/>
        </p:nvSpPr>
        <p:spPr>
          <a:xfrm>
            <a:off x="589333" y="6038492"/>
            <a:ext cx="822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Book 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8D0597-D099-4BF4-BB34-33C49D7A6E22}"/>
              </a:ext>
            </a:extLst>
          </p:cNvPr>
          <p:cNvSpPr txBox="1"/>
          <p:nvPr/>
        </p:nvSpPr>
        <p:spPr>
          <a:xfrm>
            <a:off x="1852866" y="6038492"/>
            <a:ext cx="822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dirty="0"/>
              <a:t>Book 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F422B91-A90B-482D-9B12-36B3F75349D3}"/>
              </a:ext>
            </a:extLst>
          </p:cNvPr>
          <p:cNvSpPr txBox="1"/>
          <p:nvPr/>
        </p:nvSpPr>
        <p:spPr>
          <a:xfrm>
            <a:off x="3630231" y="6038492"/>
            <a:ext cx="822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dirty="0"/>
              <a:t>Book 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B5E286B-7406-4190-B893-4BC3B0C82EBE}"/>
              </a:ext>
            </a:extLst>
          </p:cNvPr>
          <p:cNvSpPr txBox="1"/>
          <p:nvPr/>
        </p:nvSpPr>
        <p:spPr>
          <a:xfrm>
            <a:off x="5230345" y="6038492"/>
            <a:ext cx="822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dirty="0"/>
              <a:t>Book 3</a:t>
            </a: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D334739B-61CF-4638-869E-35F0E0810E8C}"/>
              </a:ext>
            </a:extLst>
          </p:cNvPr>
          <p:cNvGraphicFramePr>
            <a:graphicFrameLocks noGrp="1"/>
          </p:cNvGraphicFramePr>
          <p:nvPr/>
        </p:nvGraphicFramePr>
        <p:xfrm>
          <a:off x="6418892" y="4041859"/>
          <a:ext cx="5580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4000">
                  <a:extLst>
                    <a:ext uri="{9D8B030D-6E8A-4147-A177-3AD203B41FA5}">
                      <a16:colId xmlns:a16="http://schemas.microsoft.com/office/drawing/2014/main" val="3227848642"/>
                    </a:ext>
                  </a:extLst>
                </a:gridCol>
                <a:gridCol w="1332000">
                  <a:extLst>
                    <a:ext uri="{9D8B030D-6E8A-4147-A177-3AD203B41FA5}">
                      <a16:colId xmlns:a16="http://schemas.microsoft.com/office/drawing/2014/main" val="2884708575"/>
                    </a:ext>
                  </a:extLst>
                </a:gridCol>
                <a:gridCol w="1332000">
                  <a:extLst>
                    <a:ext uri="{9D8B030D-6E8A-4147-A177-3AD203B41FA5}">
                      <a16:colId xmlns:a16="http://schemas.microsoft.com/office/drawing/2014/main" val="3093381496"/>
                    </a:ext>
                  </a:extLst>
                </a:gridCol>
                <a:gridCol w="1332000">
                  <a:extLst>
                    <a:ext uri="{9D8B030D-6E8A-4147-A177-3AD203B41FA5}">
                      <a16:colId xmlns:a16="http://schemas.microsoft.com/office/drawing/2014/main" val="26075754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 b="0" dirty="0">
                          <a:solidFill>
                            <a:sysClr val="windowText" lastClr="000000"/>
                          </a:solidFill>
                        </a:rPr>
                        <a:t>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SG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8427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b="0" dirty="0">
                          <a:solidFill>
                            <a:sysClr val="windowText" lastClr="000000"/>
                          </a:solidFill>
                        </a:rPr>
                        <a:t>[0, 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SG" b="0" dirty="0">
                          <a:solidFill>
                            <a:sysClr val="windowText" lastClr="000000"/>
                          </a:solidFill>
                        </a:rPr>
                        <a:t>[1]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SG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087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b="0" dirty="0">
                          <a:solidFill>
                            <a:sysClr val="windowText" lastClr="000000"/>
                          </a:solidFill>
                        </a:rPr>
                        <a:t>[0, 1, 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SG" b="0" dirty="0">
                          <a:solidFill>
                            <a:sysClr val="windowText" lastClr="000000"/>
                          </a:solidFill>
                        </a:rPr>
                        <a:t>[1, 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SG" b="0" dirty="0">
                          <a:solidFill>
                            <a:sysClr val="windowText" lastClr="000000"/>
                          </a:solidFill>
                        </a:rPr>
                        <a:t>[2]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SG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5048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b="0" dirty="0">
                          <a:solidFill>
                            <a:sysClr val="windowText" lastClr="000000"/>
                          </a:solidFill>
                        </a:rPr>
                        <a:t>[0, 1, 2, 3]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SG" b="0" dirty="0">
                          <a:solidFill>
                            <a:sysClr val="windowText" lastClr="000000"/>
                          </a:solidFill>
                        </a:rPr>
                        <a:t>[1, 2, 3]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SG" b="0" dirty="0">
                          <a:solidFill>
                            <a:sysClr val="windowText" lastClr="000000"/>
                          </a:solidFill>
                        </a:rPr>
                        <a:t>[2, 3]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b="0" dirty="0">
                          <a:solidFill>
                            <a:sysClr val="windowText" lastClr="000000"/>
                          </a:solidFill>
                        </a:rPr>
                        <a:t>[3]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5126088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158C1775-6BCA-40EF-8BE3-C3597DB4879B}"/>
              </a:ext>
            </a:extLst>
          </p:cNvPr>
          <p:cNvSpPr txBox="1"/>
          <p:nvPr/>
        </p:nvSpPr>
        <p:spPr>
          <a:xfrm>
            <a:off x="8715597" y="3597771"/>
            <a:ext cx="9204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000" i="1" dirty="0"/>
              <a:t>K</a:t>
            </a:r>
            <a:r>
              <a:rPr lang="en-SG" sz="2000" dirty="0"/>
              <a:t> = 31</a:t>
            </a:r>
            <a:endParaRPr lang="en-SG" sz="2000" i="1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53075E1-7A6A-49BD-AE3D-CFD04DB1BB3D}"/>
              </a:ext>
            </a:extLst>
          </p:cNvPr>
          <p:cNvGrpSpPr/>
          <p:nvPr/>
        </p:nvGrpSpPr>
        <p:grpSpPr>
          <a:xfrm>
            <a:off x="327804" y="3729655"/>
            <a:ext cx="5734496" cy="3019213"/>
            <a:chOff x="327804" y="3729655"/>
            <a:chExt cx="4755046" cy="2751191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AD1DE4C-228C-46AF-B0BD-EC1A1434C467}"/>
                </a:ext>
              </a:extLst>
            </p:cNvPr>
            <p:cNvSpPr/>
            <p:nvPr/>
          </p:nvSpPr>
          <p:spPr>
            <a:xfrm>
              <a:off x="327804" y="3729655"/>
              <a:ext cx="4755046" cy="2432304"/>
            </a:xfrm>
            <a:prstGeom prst="rect">
              <a:avLst/>
            </a:prstGeom>
            <a:solidFill>
              <a:schemeClr val="accent1">
                <a:alpha val="2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ED1C989-A229-4B18-B9C1-0E3D9D178C09}"/>
                </a:ext>
              </a:extLst>
            </p:cNvPr>
            <p:cNvSpPr txBox="1"/>
            <p:nvPr/>
          </p:nvSpPr>
          <p:spPr>
            <a:xfrm>
              <a:off x="1676864" y="6144300"/>
              <a:ext cx="2056927" cy="3365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SG" b="1" dirty="0"/>
                <a:t>Width = 31, Area = 189</a:t>
              </a:r>
            </a:p>
          </p:txBody>
        </p:sp>
      </p:grp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AE8627D7-AA28-42E6-8352-B6BEFA5BE8B6}"/>
              </a:ext>
            </a:extLst>
          </p:cNvPr>
          <p:cNvGraphicFramePr>
            <a:graphicFrameLocks noGrp="1"/>
          </p:cNvGraphicFramePr>
          <p:nvPr/>
        </p:nvGraphicFramePr>
        <p:xfrm>
          <a:off x="6418892" y="4043153"/>
          <a:ext cx="5580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4000">
                  <a:extLst>
                    <a:ext uri="{9D8B030D-6E8A-4147-A177-3AD203B41FA5}">
                      <a16:colId xmlns:a16="http://schemas.microsoft.com/office/drawing/2014/main" val="3227848642"/>
                    </a:ext>
                  </a:extLst>
                </a:gridCol>
                <a:gridCol w="1332000">
                  <a:extLst>
                    <a:ext uri="{9D8B030D-6E8A-4147-A177-3AD203B41FA5}">
                      <a16:colId xmlns:a16="http://schemas.microsoft.com/office/drawing/2014/main" val="2884708575"/>
                    </a:ext>
                  </a:extLst>
                </a:gridCol>
                <a:gridCol w="1332000">
                  <a:extLst>
                    <a:ext uri="{9D8B030D-6E8A-4147-A177-3AD203B41FA5}">
                      <a16:colId xmlns:a16="http://schemas.microsoft.com/office/drawing/2014/main" val="3093381496"/>
                    </a:ext>
                  </a:extLst>
                </a:gridCol>
                <a:gridCol w="1332000">
                  <a:extLst>
                    <a:ext uri="{9D8B030D-6E8A-4147-A177-3AD203B41FA5}">
                      <a16:colId xmlns:a16="http://schemas.microsoft.com/office/drawing/2014/main" val="26075754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SG" b="0" dirty="0">
                          <a:solidFill>
                            <a:sysClr val="windowText" lastClr="000000"/>
                          </a:solidFill>
                        </a:rPr>
                        <a:t>35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SG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8427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SG" b="0" dirty="0">
                          <a:solidFill>
                            <a:sysClr val="windowText" lastClr="000000"/>
                          </a:solidFill>
                        </a:rPr>
                        <a:t>89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SG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SG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087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SG" b="0" dirty="0">
                          <a:solidFill>
                            <a:sysClr val="windowText" lastClr="000000"/>
                          </a:solidFill>
                        </a:rPr>
                        <a:t>145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SG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SG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SG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5048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SG" b="0" dirty="0">
                          <a:solidFill>
                            <a:sysClr val="windowText" lastClr="000000"/>
                          </a:solidFill>
                        </a:rPr>
                        <a:t>189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SG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SG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5126088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0DF9C627-27A4-4ABD-B3E1-DBCBEDF1BAEF}"/>
              </a:ext>
            </a:extLst>
          </p:cNvPr>
          <p:cNvSpPr/>
          <p:nvPr/>
        </p:nvSpPr>
        <p:spPr>
          <a:xfrm>
            <a:off x="7460906" y="3924680"/>
            <a:ext cx="576072" cy="170992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15265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FD936-A732-4D89-A721-1F2F47B2A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Algorithm #2 Time Complexity analysis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BC7AE-4306-4AD6-8457-77FFE74AB9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Let </a:t>
            </a:r>
            <a:r>
              <a:rPr lang="en-SG" i="1" dirty="0"/>
              <a:t>B</a:t>
            </a:r>
            <a:r>
              <a:rPr lang="en-SG" dirty="0"/>
              <a:t> be the number of books on the bookshelf.</a:t>
            </a:r>
          </a:p>
          <a:p>
            <a:r>
              <a:rPr lang="en-SG" dirty="0"/>
              <a:t>The ranges of books have </a:t>
            </a:r>
            <a:r>
              <a:rPr lang="en-SG" i="1" dirty="0"/>
              <a:t>B</a:t>
            </a:r>
            <a:r>
              <a:rPr lang="en-SG" dirty="0"/>
              <a:t> possible options for the starting book.</a:t>
            </a:r>
          </a:p>
          <a:p>
            <a:r>
              <a:rPr lang="en-SG" dirty="0"/>
              <a:t>All ranges that have the same starting book can be processed in O(</a:t>
            </a:r>
            <a:r>
              <a:rPr lang="en-SG" i="1" dirty="0"/>
              <a:t>B</a:t>
            </a:r>
            <a:r>
              <a:rPr lang="en-SG" dirty="0"/>
              <a:t>) time. </a:t>
            </a:r>
          </a:p>
          <a:p>
            <a:r>
              <a:rPr lang="en-SG" dirty="0"/>
              <a:t>Overall time complexity of HIDE: O(</a:t>
            </a:r>
            <a:r>
              <a:rPr lang="en-SG" i="1" dirty="0"/>
              <a:t>B</a:t>
            </a:r>
            <a:r>
              <a:rPr lang="en-SG" baseline="30000" dirty="0"/>
              <a:t>2</a:t>
            </a:r>
            <a:r>
              <a:rPr lang="en-SG" dirty="0"/>
              <a:t>)</a:t>
            </a:r>
          </a:p>
          <a:p>
            <a:r>
              <a:rPr lang="en-SG" dirty="0"/>
              <a:t>Can we do better?</a:t>
            </a:r>
          </a:p>
        </p:txBody>
      </p:sp>
    </p:spTree>
    <p:extLst>
      <p:ext uri="{BB962C8B-B14F-4D97-AF65-F5344CB8AC3E}">
        <p14:creationId xmlns:p14="http://schemas.microsoft.com/office/powerpoint/2010/main" val="1386836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CCB91295-1B4B-40E6-B3D4-4E5A497CDD9D}"/>
              </a:ext>
            </a:extLst>
          </p:cNvPr>
          <p:cNvSpPr/>
          <p:nvPr/>
        </p:nvSpPr>
        <p:spPr>
          <a:xfrm>
            <a:off x="5730992" y="5011947"/>
            <a:ext cx="1345721" cy="102654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Width: 7</a:t>
            </a:r>
          </a:p>
          <a:p>
            <a:pPr algn="ctr"/>
            <a:r>
              <a:rPr lang="en-SG" dirty="0"/>
              <a:t>Height: 5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20507C9-73E9-4AE1-A995-9BAC0AAA683D}"/>
              </a:ext>
            </a:extLst>
          </p:cNvPr>
          <p:cNvSpPr/>
          <p:nvPr/>
        </p:nvSpPr>
        <p:spPr>
          <a:xfrm>
            <a:off x="7076713" y="4325112"/>
            <a:ext cx="1188547" cy="1713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Width: 6</a:t>
            </a:r>
          </a:p>
          <a:p>
            <a:pPr algn="ctr"/>
            <a:r>
              <a:rPr lang="en-SG" dirty="0"/>
              <a:t>Height: 9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718CEE6-4604-41F7-A4BA-3EA7D5527000}"/>
              </a:ext>
            </a:extLst>
          </p:cNvPr>
          <p:cNvSpPr/>
          <p:nvPr/>
        </p:nvSpPr>
        <p:spPr>
          <a:xfrm>
            <a:off x="8263916" y="5202936"/>
            <a:ext cx="2012591" cy="83555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Width: 12</a:t>
            </a:r>
          </a:p>
          <a:p>
            <a:pPr algn="ctr"/>
            <a:r>
              <a:rPr lang="en-SG" dirty="0"/>
              <a:t>Height: 4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1DF041E-C7BB-4793-94D7-E6D8F2EA13F6}"/>
              </a:ext>
            </a:extLst>
          </p:cNvPr>
          <p:cNvSpPr/>
          <p:nvPr/>
        </p:nvSpPr>
        <p:spPr>
          <a:xfrm>
            <a:off x="10290678" y="4059936"/>
            <a:ext cx="841248" cy="197855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Width: 4</a:t>
            </a:r>
          </a:p>
          <a:p>
            <a:pPr algn="ctr"/>
            <a:r>
              <a:rPr lang="en-SG" dirty="0"/>
              <a:t>Height: 11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D593F7-5E50-46EC-8734-E01D489E4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Observation #2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EC9453-74A7-42FE-9F29-A311004AF4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SG" dirty="0"/>
              <a:t>Suppose we already know the sum of areas of books [0...5] and that it doesn't exceed the maximum width </a:t>
            </a:r>
            <a:r>
              <a:rPr lang="en-SG" i="1" dirty="0"/>
              <a:t>K</a:t>
            </a:r>
            <a:r>
              <a:rPr lang="en-SG" dirty="0"/>
              <a:t>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4FA6B62-07F9-4649-9F56-C2E363D99B4E}"/>
              </a:ext>
            </a:extLst>
          </p:cNvPr>
          <p:cNvSpPr/>
          <p:nvPr/>
        </p:nvSpPr>
        <p:spPr>
          <a:xfrm>
            <a:off x="327804" y="5011947"/>
            <a:ext cx="1345721" cy="10265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Width: 7</a:t>
            </a:r>
          </a:p>
          <a:p>
            <a:pPr algn="ctr"/>
            <a:r>
              <a:rPr lang="en-SG" dirty="0"/>
              <a:t>Height: 5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88BDBE2-28CC-463C-B3D0-EF53FD0B7712}"/>
              </a:ext>
            </a:extLst>
          </p:cNvPr>
          <p:cNvSpPr/>
          <p:nvPr/>
        </p:nvSpPr>
        <p:spPr>
          <a:xfrm>
            <a:off x="1673525" y="4325112"/>
            <a:ext cx="1188547" cy="171338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Width: 6</a:t>
            </a:r>
          </a:p>
          <a:p>
            <a:pPr algn="ctr"/>
            <a:r>
              <a:rPr lang="en-SG" dirty="0"/>
              <a:t>Height: 9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86F5D2F-7DAA-4D1B-B1B7-28E5195F2167}"/>
              </a:ext>
            </a:extLst>
          </p:cNvPr>
          <p:cNvSpPr/>
          <p:nvPr/>
        </p:nvSpPr>
        <p:spPr>
          <a:xfrm>
            <a:off x="2862072" y="5202936"/>
            <a:ext cx="2012591" cy="83555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Width: 12</a:t>
            </a:r>
          </a:p>
          <a:p>
            <a:pPr algn="ctr"/>
            <a:r>
              <a:rPr lang="en-SG" dirty="0"/>
              <a:t>Height: 4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C6BEBD6-D37B-453E-ABCE-0629660C8D8D}"/>
              </a:ext>
            </a:extLst>
          </p:cNvPr>
          <p:cNvSpPr/>
          <p:nvPr/>
        </p:nvSpPr>
        <p:spPr>
          <a:xfrm>
            <a:off x="4888834" y="4059936"/>
            <a:ext cx="841248" cy="197855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Width: 4</a:t>
            </a:r>
          </a:p>
          <a:p>
            <a:pPr algn="ctr"/>
            <a:r>
              <a:rPr lang="en-SG" dirty="0"/>
              <a:t>Height: 11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8A14198-32A6-43F4-897F-6D25335FE5F4}"/>
              </a:ext>
            </a:extLst>
          </p:cNvPr>
          <p:cNvSpPr/>
          <p:nvPr/>
        </p:nvSpPr>
        <p:spPr>
          <a:xfrm>
            <a:off x="327804" y="4226943"/>
            <a:ext cx="12076981" cy="1811549"/>
          </a:xfrm>
          <a:custGeom>
            <a:avLst/>
            <a:gdLst>
              <a:gd name="connsiteX0" fmla="*/ 0 w 2596551"/>
              <a:gd name="connsiteY0" fmla="*/ 0 h 681487"/>
              <a:gd name="connsiteX1" fmla="*/ 0 w 2596551"/>
              <a:gd name="connsiteY1" fmla="*/ 681487 h 681487"/>
              <a:gd name="connsiteX2" fmla="*/ 2596551 w 2596551"/>
              <a:gd name="connsiteY2" fmla="*/ 681487 h 681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96551" h="681487">
                <a:moveTo>
                  <a:pt x="0" y="0"/>
                </a:moveTo>
                <a:lnTo>
                  <a:pt x="0" y="681487"/>
                </a:lnTo>
                <a:lnTo>
                  <a:pt x="2596551" y="681487"/>
                </a:lnTo>
              </a:path>
            </a:pathLst>
          </a:cu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A803B61-375F-4D52-AD55-0535F2D4A17A}"/>
              </a:ext>
            </a:extLst>
          </p:cNvPr>
          <p:cNvSpPr txBox="1"/>
          <p:nvPr/>
        </p:nvSpPr>
        <p:spPr>
          <a:xfrm>
            <a:off x="589333" y="6038492"/>
            <a:ext cx="822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dirty="0"/>
              <a:t>Book 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8D0597-D099-4BF4-BB34-33C49D7A6E22}"/>
              </a:ext>
            </a:extLst>
          </p:cNvPr>
          <p:cNvSpPr txBox="1"/>
          <p:nvPr/>
        </p:nvSpPr>
        <p:spPr>
          <a:xfrm>
            <a:off x="1852866" y="6038492"/>
            <a:ext cx="822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dirty="0"/>
              <a:t>Book 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F422B91-A90B-482D-9B12-36B3F75349D3}"/>
              </a:ext>
            </a:extLst>
          </p:cNvPr>
          <p:cNvSpPr txBox="1"/>
          <p:nvPr/>
        </p:nvSpPr>
        <p:spPr>
          <a:xfrm>
            <a:off x="3456531" y="6038492"/>
            <a:ext cx="822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dirty="0"/>
              <a:t>Book 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B5E286B-7406-4190-B893-4BC3B0C82EBE}"/>
              </a:ext>
            </a:extLst>
          </p:cNvPr>
          <p:cNvSpPr txBox="1"/>
          <p:nvPr/>
        </p:nvSpPr>
        <p:spPr>
          <a:xfrm>
            <a:off x="4898127" y="6038492"/>
            <a:ext cx="822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dirty="0"/>
              <a:t>Book 3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53075E1-7A6A-49BD-AE3D-CFD04DB1BB3D}"/>
              </a:ext>
            </a:extLst>
          </p:cNvPr>
          <p:cNvGrpSpPr/>
          <p:nvPr/>
        </p:nvGrpSpPr>
        <p:grpSpPr>
          <a:xfrm>
            <a:off x="326218" y="3760270"/>
            <a:ext cx="7937698" cy="3019213"/>
            <a:chOff x="327804" y="3729655"/>
            <a:chExt cx="4755046" cy="2751191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AD1DE4C-228C-46AF-B0BD-EC1A1434C467}"/>
                </a:ext>
              </a:extLst>
            </p:cNvPr>
            <p:cNvSpPr/>
            <p:nvPr/>
          </p:nvSpPr>
          <p:spPr>
            <a:xfrm>
              <a:off x="327804" y="3729655"/>
              <a:ext cx="4755046" cy="2432304"/>
            </a:xfrm>
            <a:prstGeom prst="rect">
              <a:avLst/>
            </a:prstGeom>
            <a:solidFill>
              <a:schemeClr val="accent1">
                <a:alpha val="2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ED1C989-A229-4B18-B9C1-0E3D9D178C09}"/>
                </a:ext>
              </a:extLst>
            </p:cNvPr>
            <p:cNvSpPr txBox="1"/>
            <p:nvPr/>
          </p:nvSpPr>
          <p:spPr>
            <a:xfrm>
              <a:off x="1962325" y="6144300"/>
              <a:ext cx="1486002" cy="3365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SG" b="1" dirty="0"/>
                <a:t>Width = 42, Area = 270</a:t>
              </a: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A1D6FB3F-62DE-4962-8D86-4592CA447A5B}"/>
              </a:ext>
            </a:extLst>
          </p:cNvPr>
          <p:cNvSpPr txBox="1"/>
          <p:nvPr/>
        </p:nvSpPr>
        <p:spPr>
          <a:xfrm>
            <a:off x="6000469" y="6038492"/>
            <a:ext cx="822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dirty="0"/>
              <a:t>Book 4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E1D60F6-C1CA-4BBA-AE5B-5A12B7A84775}"/>
              </a:ext>
            </a:extLst>
          </p:cNvPr>
          <p:cNvSpPr txBox="1"/>
          <p:nvPr/>
        </p:nvSpPr>
        <p:spPr>
          <a:xfrm>
            <a:off x="7264003" y="6038492"/>
            <a:ext cx="822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dirty="0"/>
              <a:t>Book 5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ED81151-012F-41F7-A209-FF917E16CE91}"/>
              </a:ext>
            </a:extLst>
          </p:cNvPr>
          <p:cNvSpPr txBox="1"/>
          <p:nvPr/>
        </p:nvSpPr>
        <p:spPr>
          <a:xfrm>
            <a:off x="8867668" y="6038492"/>
            <a:ext cx="822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dirty="0"/>
              <a:t>Book 6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287B719-557C-4439-AD99-462649BDB3FA}"/>
              </a:ext>
            </a:extLst>
          </p:cNvPr>
          <p:cNvSpPr txBox="1"/>
          <p:nvPr/>
        </p:nvSpPr>
        <p:spPr>
          <a:xfrm>
            <a:off x="10309264" y="6038492"/>
            <a:ext cx="822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dirty="0"/>
              <a:t>Book 7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18E7E4-CF91-4AFC-86E6-CA6ED25D8AE9}"/>
              </a:ext>
            </a:extLst>
          </p:cNvPr>
          <p:cNvSpPr txBox="1"/>
          <p:nvPr/>
        </p:nvSpPr>
        <p:spPr>
          <a:xfrm>
            <a:off x="7940195" y="919525"/>
            <a:ext cx="335694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i="1" dirty="0"/>
              <a:t>K</a:t>
            </a:r>
            <a:r>
              <a:rPr lang="en-SG" sz="2400" dirty="0"/>
              <a:t> = 50</a:t>
            </a:r>
          </a:p>
          <a:p>
            <a:r>
              <a:rPr lang="en-SG" sz="2400" i="1" dirty="0"/>
              <a:t>Best Answer = </a:t>
            </a:r>
            <a:r>
              <a:rPr lang="en-SG" sz="2400" dirty="0"/>
              <a:t>270 [0...5]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48D1213-EDEE-4FB7-A7B8-CC168D32FBBB}"/>
              </a:ext>
            </a:extLst>
          </p:cNvPr>
          <p:cNvSpPr/>
          <p:nvPr/>
        </p:nvSpPr>
        <p:spPr>
          <a:xfrm>
            <a:off x="326218" y="3410317"/>
            <a:ext cx="7937698" cy="3369166"/>
          </a:xfrm>
          <a:prstGeom prst="rect">
            <a:avLst/>
          </a:prstGeom>
          <a:noFill/>
          <a:ln w="28575">
            <a:solidFill>
              <a:schemeClr val="accent6"/>
            </a:solidFill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94801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CCB91295-1B4B-40E6-B3D4-4E5A497CDD9D}"/>
              </a:ext>
            </a:extLst>
          </p:cNvPr>
          <p:cNvSpPr/>
          <p:nvPr/>
        </p:nvSpPr>
        <p:spPr>
          <a:xfrm>
            <a:off x="5730992" y="5011947"/>
            <a:ext cx="1345721" cy="102654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Width: 7</a:t>
            </a:r>
          </a:p>
          <a:p>
            <a:pPr algn="ctr"/>
            <a:r>
              <a:rPr lang="en-SG" dirty="0"/>
              <a:t>Height: 5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20507C9-73E9-4AE1-A995-9BAC0AAA683D}"/>
              </a:ext>
            </a:extLst>
          </p:cNvPr>
          <p:cNvSpPr/>
          <p:nvPr/>
        </p:nvSpPr>
        <p:spPr>
          <a:xfrm>
            <a:off x="7076713" y="4325112"/>
            <a:ext cx="1188547" cy="1713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Width: 6</a:t>
            </a:r>
          </a:p>
          <a:p>
            <a:pPr algn="ctr"/>
            <a:r>
              <a:rPr lang="en-SG" dirty="0"/>
              <a:t>Height: 9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718CEE6-4604-41F7-A4BA-3EA7D5527000}"/>
              </a:ext>
            </a:extLst>
          </p:cNvPr>
          <p:cNvSpPr/>
          <p:nvPr/>
        </p:nvSpPr>
        <p:spPr>
          <a:xfrm>
            <a:off x="8263916" y="5202936"/>
            <a:ext cx="2012591" cy="83555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Width: 12</a:t>
            </a:r>
          </a:p>
          <a:p>
            <a:pPr algn="ctr"/>
            <a:r>
              <a:rPr lang="en-SG" dirty="0"/>
              <a:t>Height: 4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1DF041E-C7BB-4793-94D7-E6D8F2EA13F6}"/>
              </a:ext>
            </a:extLst>
          </p:cNvPr>
          <p:cNvSpPr/>
          <p:nvPr/>
        </p:nvSpPr>
        <p:spPr>
          <a:xfrm>
            <a:off x="10290678" y="4059936"/>
            <a:ext cx="841248" cy="197855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Width: 4</a:t>
            </a:r>
          </a:p>
          <a:p>
            <a:pPr algn="ctr"/>
            <a:r>
              <a:rPr lang="en-SG" dirty="0"/>
              <a:t>Height: 11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D593F7-5E50-46EC-8734-E01D489E4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Observation #2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EC9453-74A7-42FE-9F29-A311004AF4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SG" dirty="0"/>
              <a:t>When we try to expand this range into [0...6], we notice that the maximum width is exceeded.</a:t>
            </a:r>
          </a:p>
          <a:p>
            <a:pPr algn="just"/>
            <a:r>
              <a:rPr lang="en-SG" dirty="0"/>
              <a:t>So we try having Book 1 as the starting book in the range.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4FA6B62-07F9-4649-9F56-C2E363D99B4E}"/>
              </a:ext>
            </a:extLst>
          </p:cNvPr>
          <p:cNvSpPr/>
          <p:nvPr/>
        </p:nvSpPr>
        <p:spPr>
          <a:xfrm>
            <a:off x="327804" y="5011947"/>
            <a:ext cx="1345721" cy="10265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Width: 7</a:t>
            </a:r>
          </a:p>
          <a:p>
            <a:pPr algn="ctr"/>
            <a:r>
              <a:rPr lang="en-SG" dirty="0"/>
              <a:t>Height: 5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88BDBE2-28CC-463C-B3D0-EF53FD0B7712}"/>
              </a:ext>
            </a:extLst>
          </p:cNvPr>
          <p:cNvSpPr/>
          <p:nvPr/>
        </p:nvSpPr>
        <p:spPr>
          <a:xfrm>
            <a:off x="1673525" y="4325112"/>
            <a:ext cx="1188547" cy="171338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Width: 6</a:t>
            </a:r>
          </a:p>
          <a:p>
            <a:pPr algn="ctr"/>
            <a:r>
              <a:rPr lang="en-SG" dirty="0"/>
              <a:t>Height: 9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86F5D2F-7DAA-4D1B-B1B7-28E5195F2167}"/>
              </a:ext>
            </a:extLst>
          </p:cNvPr>
          <p:cNvSpPr/>
          <p:nvPr/>
        </p:nvSpPr>
        <p:spPr>
          <a:xfrm>
            <a:off x="2862072" y="5202936"/>
            <a:ext cx="2012591" cy="83555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Width: 12</a:t>
            </a:r>
          </a:p>
          <a:p>
            <a:pPr algn="ctr"/>
            <a:r>
              <a:rPr lang="en-SG" dirty="0"/>
              <a:t>Height: 4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C6BEBD6-D37B-453E-ABCE-0629660C8D8D}"/>
              </a:ext>
            </a:extLst>
          </p:cNvPr>
          <p:cNvSpPr/>
          <p:nvPr/>
        </p:nvSpPr>
        <p:spPr>
          <a:xfrm>
            <a:off x="4888834" y="4059936"/>
            <a:ext cx="841248" cy="197855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Width: 4</a:t>
            </a:r>
          </a:p>
          <a:p>
            <a:pPr algn="ctr"/>
            <a:r>
              <a:rPr lang="en-SG" dirty="0"/>
              <a:t>Height: 11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8A14198-32A6-43F4-897F-6D25335FE5F4}"/>
              </a:ext>
            </a:extLst>
          </p:cNvPr>
          <p:cNvSpPr/>
          <p:nvPr/>
        </p:nvSpPr>
        <p:spPr>
          <a:xfrm>
            <a:off x="327804" y="4226943"/>
            <a:ext cx="12076981" cy="1811549"/>
          </a:xfrm>
          <a:custGeom>
            <a:avLst/>
            <a:gdLst>
              <a:gd name="connsiteX0" fmla="*/ 0 w 2596551"/>
              <a:gd name="connsiteY0" fmla="*/ 0 h 681487"/>
              <a:gd name="connsiteX1" fmla="*/ 0 w 2596551"/>
              <a:gd name="connsiteY1" fmla="*/ 681487 h 681487"/>
              <a:gd name="connsiteX2" fmla="*/ 2596551 w 2596551"/>
              <a:gd name="connsiteY2" fmla="*/ 681487 h 681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96551" h="681487">
                <a:moveTo>
                  <a:pt x="0" y="0"/>
                </a:moveTo>
                <a:lnTo>
                  <a:pt x="0" y="681487"/>
                </a:lnTo>
                <a:lnTo>
                  <a:pt x="2596551" y="681487"/>
                </a:lnTo>
              </a:path>
            </a:pathLst>
          </a:cu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A803B61-375F-4D52-AD55-0535F2D4A17A}"/>
              </a:ext>
            </a:extLst>
          </p:cNvPr>
          <p:cNvSpPr txBox="1"/>
          <p:nvPr/>
        </p:nvSpPr>
        <p:spPr>
          <a:xfrm>
            <a:off x="589333" y="6038492"/>
            <a:ext cx="822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dirty="0"/>
              <a:t>Book 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8D0597-D099-4BF4-BB34-33C49D7A6E22}"/>
              </a:ext>
            </a:extLst>
          </p:cNvPr>
          <p:cNvSpPr txBox="1"/>
          <p:nvPr/>
        </p:nvSpPr>
        <p:spPr>
          <a:xfrm>
            <a:off x="1852866" y="6038492"/>
            <a:ext cx="822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dirty="0"/>
              <a:t>Book 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F422B91-A90B-482D-9B12-36B3F75349D3}"/>
              </a:ext>
            </a:extLst>
          </p:cNvPr>
          <p:cNvSpPr txBox="1"/>
          <p:nvPr/>
        </p:nvSpPr>
        <p:spPr>
          <a:xfrm>
            <a:off x="3456531" y="6038492"/>
            <a:ext cx="822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dirty="0"/>
              <a:t>Book 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B5E286B-7406-4190-B893-4BC3B0C82EBE}"/>
              </a:ext>
            </a:extLst>
          </p:cNvPr>
          <p:cNvSpPr txBox="1"/>
          <p:nvPr/>
        </p:nvSpPr>
        <p:spPr>
          <a:xfrm>
            <a:off x="4898127" y="6038492"/>
            <a:ext cx="822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dirty="0"/>
              <a:t>Book 3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53075E1-7A6A-49BD-AE3D-CFD04DB1BB3D}"/>
              </a:ext>
            </a:extLst>
          </p:cNvPr>
          <p:cNvGrpSpPr/>
          <p:nvPr/>
        </p:nvGrpSpPr>
        <p:grpSpPr>
          <a:xfrm>
            <a:off x="326217" y="3760270"/>
            <a:ext cx="9950289" cy="3019213"/>
            <a:chOff x="327804" y="3729655"/>
            <a:chExt cx="4755046" cy="2751191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AD1DE4C-228C-46AF-B0BD-EC1A1434C467}"/>
                </a:ext>
              </a:extLst>
            </p:cNvPr>
            <p:cNvSpPr/>
            <p:nvPr/>
          </p:nvSpPr>
          <p:spPr>
            <a:xfrm>
              <a:off x="327804" y="3729655"/>
              <a:ext cx="4755046" cy="2432304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ED1C989-A229-4B18-B9C1-0E3D9D178C09}"/>
                </a:ext>
              </a:extLst>
            </p:cNvPr>
            <p:cNvSpPr txBox="1"/>
            <p:nvPr/>
          </p:nvSpPr>
          <p:spPr>
            <a:xfrm>
              <a:off x="2168886" y="6144300"/>
              <a:ext cx="1072890" cy="3365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SG" b="1" dirty="0">
                  <a:solidFill>
                    <a:srgbClr val="FF0000"/>
                  </a:solidFill>
                </a:rPr>
                <a:t>Width = 54, Too wide</a:t>
              </a: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A1D6FB3F-62DE-4962-8D86-4592CA447A5B}"/>
              </a:ext>
            </a:extLst>
          </p:cNvPr>
          <p:cNvSpPr txBox="1"/>
          <p:nvPr/>
        </p:nvSpPr>
        <p:spPr>
          <a:xfrm>
            <a:off x="6000469" y="6038492"/>
            <a:ext cx="822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dirty="0"/>
              <a:t>Book 4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E1D60F6-C1CA-4BBA-AE5B-5A12B7A84775}"/>
              </a:ext>
            </a:extLst>
          </p:cNvPr>
          <p:cNvSpPr txBox="1"/>
          <p:nvPr/>
        </p:nvSpPr>
        <p:spPr>
          <a:xfrm>
            <a:off x="7264003" y="6038492"/>
            <a:ext cx="822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dirty="0"/>
              <a:t>Book 5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ED81151-012F-41F7-A209-FF917E16CE91}"/>
              </a:ext>
            </a:extLst>
          </p:cNvPr>
          <p:cNvSpPr txBox="1"/>
          <p:nvPr/>
        </p:nvSpPr>
        <p:spPr>
          <a:xfrm>
            <a:off x="8867668" y="6038492"/>
            <a:ext cx="822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dirty="0"/>
              <a:t>Book 6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287B719-557C-4439-AD99-462649BDB3FA}"/>
              </a:ext>
            </a:extLst>
          </p:cNvPr>
          <p:cNvSpPr txBox="1"/>
          <p:nvPr/>
        </p:nvSpPr>
        <p:spPr>
          <a:xfrm>
            <a:off x="10309264" y="6038492"/>
            <a:ext cx="822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dirty="0"/>
              <a:t>Book 7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18E7E4-CF91-4AFC-86E6-CA6ED25D8AE9}"/>
              </a:ext>
            </a:extLst>
          </p:cNvPr>
          <p:cNvSpPr txBox="1"/>
          <p:nvPr/>
        </p:nvSpPr>
        <p:spPr>
          <a:xfrm>
            <a:off x="7940195" y="919525"/>
            <a:ext cx="335694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i="1" dirty="0"/>
              <a:t>K</a:t>
            </a:r>
            <a:r>
              <a:rPr lang="en-SG" sz="2400" dirty="0"/>
              <a:t> = 50</a:t>
            </a:r>
          </a:p>
          <a:p>
            <a:r>
              <a:rPr lang="en-SG" sz="2400" i="1" dirty="0"/>
              <a:t>Best Answer = </a:t>
            </a:r>
            <a:r>
              <a:rPr lang="en-SG" sz="2400" dirty="0"/>
              <a:t>270 [0...5]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4B6FAA1-FBCF-4844-A624-38A2BFF3EC72}"/>
              </a:ext>
            </a:extLst>
          </p:cNvPr>
          <p:cNvSpPr/>
          <p:nvPr/>
        </p:nvSpPr>
        <p:spPr>
          <a:xfrm>
            <a:off x="326218" y="3410317"/>
            <a:ext cx="7937698" cy="3369166"/>
          </a:xfrm>
          <a:prstGeom prst="rect">
            <a:avLst/>
          </a:prstGeom>
          <a:noFill/>
          <a:ln w="28575">
            <a:solidFill>
              <a:schemeClr val="accent6"/>
            </a:solidFill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85356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CCB91295-1B4B-40E6-B3D4-4E5A497CDD9D}"/>
              </a:ext>
            </a:extLst>
          </p:cNvPr>
          <p:cNvSpPr/>
          <p:nvPr/>
        </p:nvSpPr>
        <p:spPr>
          <a:xfrm>
            <a:off x="5730992" y="5011947"/>
            <a:ext cx="1345721" cy="102654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Width: 7</a:t>
            </a:r>
          </a:p>
          <a:p>
            <a:pPr algn="ctr"/>
            <a:r>
              <a:rPr lang="en-SG" dirty="0"/>
              <a:t>Height: 5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20507C9-73E9-4AE1-A995-9BAC0AAA683D}"/>
              </a:ext>
            </a:extLst>
          </p:cNvPr>
          <p:cNvSpPr/>
          <p:nvPr/>
        </p:nvSpPr>
        <p:spPr>
          <a:xfrm>
            <a:off x="7076713" y="4325112"/>
            <a:ext cx="1188547" cy="1713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Width: 6</a:t>
            </a:r>
          </a:p>
          <a:p>
            <a:pPr algn="ctr"/>
            <a:r>
              <a:rPr lang="en-SG" dirty="0"/>
              <a:t>Height: 9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718CEE6-4604-41F7-A4BA-3EA7D5527000}"/>
              </a:ext>
            </a:extLst>
          </p:cNvPr>
          <p:cNvSpPr/>
          <p:nvPr/>
        </p:nvSpPr>
        <p:spPr>
          <a:xfrm>
            <a:off x="8263916" y="5202936"/>
            <a:ext cx="2012591" cy="83555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Width: 12</a:t>
            </a:r>
          </a:p>
          <a:p>
            <a:pPr algn="ctr"/>
            <a:r>
              <a:rPr lang="en-SG" dirty="0"/>
              <a:t>Height: 4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1DF041E-C7BB-4793-94D7-E6D8F2EA13F6}"/>
              </a:ext>
            </a:extLst>
          </p:cNvPr>
          <p:cNvSpPr/>
          <p:nvPr/>
        </p:nvSpPr>
        <p:spPr>
          <a:xfrm>
            <a:off x="10290678" y="4059936"/>
            <a:ext cx="841248" cy="197855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Width: 4</a:t>
            </a:r>
          </a:p>
          <a:p>
            <a:pPr algn="ctr"/>
            <a:r>
              <a:rPr lang="en-SG" dirty="0"/>
              <a:t>Height: 11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D593F7-5E50-46EC-8734-E01D489E4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Observation #2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4FA6B62-07F9-4649-9F56-C2E363D99B4E}"/>
              </a:ext>
            </a:extLst>
          </p:cNvPr>
          <p:cNvSpPr/>
          <p:nvPr/>
        </p:nvSpPr>
        <p:spPr>
          <a:xfrm>
            <a:off x="327804" y="5011947"/>
            <a:ext cx="1345721" cy="10265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Width: 7</a:t>
            </a:r>
          </a:p>
          <a:p>
            <a:pPr algn="ctr"/>
            <a:r>
              <a:rPr lang="en-SG" dirty="0"/>
              <a:t>Height: 5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88BDBE2-28CC-463C-B3D0-EF53FD0B7712}"/>
              </a:ext>
            </a:extLst>
          </p:cNvPr>
          <p:cNvSpPr/>
          <p:nvPr/>
        </p:nvSpPr>
        <p:spPr>
          <a:xfrm>
            <a:off x="1673525" y="4325112"/>
            <a:ext cx="1188547" cy="171338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Width: 6</a:t>
            </a:r>
          </a:p>
          <a:p>
            <a:pPr algn="ctr"/>
            <a:r>
              <a:rPr lang="en-SG" dirty="0"/>
              <a:t>Height: 9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86F5D2F-7DAA-4D1B-B1B7-28E5195F2167}"/>
              </a:ext>
            </a:extLst>
          </p:cNvPr>
          <p:cNvSpPr/>
          <p:nvPr/>
        </p:nvSpPr>
        <p:spPr>
          <a:xfrm>
            <a:off x="2862072" y="5202936"/>
            <a:ext cx="2012591" cy="83555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Width: 12</a:t>
            </a:r>
          </a:p>
          <a:p>
            <a:pPr algn="ctr"/>
            <a:r>
              <a:rPr lang="en-SG" dirty="0"/>
              <a:t>Height: 4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C6BEBD6-D37B-453E-ABCE-0629660C8D8D}"/>
              </a:ext>
            </a:extLst>
          </p:cNvPr>
          <p:cNvSpPr/>
          <p:nvPr/>
        </p:nvSpPr>
        <p:spPr>
          <a:xfrm>
            <a:off x="4888834" y="4059936"/>
            <a:ext cx="841248" cy="197855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Width: 4</a:t>
            </a:r>
          </a:p>
          <a:p>
            <a:pPr algn="ctr"/>
            <a:r>
              <a:rPr lang="en-SG" dirty="0"/>
              <a:t>Height: 11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8A14198-32A6-43F4-897F-6D25335FE5F4}"/>
              </a:ext>
            </a:extLst>
          </p:cNvPr>
          <p:cNvSpPr/>
          <p:nvPr/>
        </p:nvSpPr>
        <p:spPr>
          <a:xfrm>
            <a:off x="327804" y="4226943"/>
            <a:ext cx="12076981" cy="1811549"/>
          </a:xfrm>
          <a:custGeom>
            <a:avLst/>
            <a:gdLst>
              <a:gd name="connsiteX0" fmla="*/ 0 w 2596551"/>
              <a:gd name="connsiteY0" fmla="*/ 0 h 681487"/>
              <a:gd name="connsiteX1" fmla="*/ 0 w 2596551"/>
              <a:gd name="connsiteY1" fmla="*/ 681487 h 681487"/>
              <a:gd name="connsiteX2" fmla="*/ 2596551 w 2596551"/>
              <a:gd name="connsiteY2" fmla="*/ 681487 h 681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96551" h="681487">
                <a:moveTo>
                  <a:pt x="0" y="0"/>
                </a:moveTo>
                <a:lnTo>
                  <a:pt x="0" y="681487"/>
                </a:lnTo>
                <a:lnTo>
                  <a:pt x="2596551" y="681487"/>
                </a:lnTo>
              </a:path>
            </a:pathLst>
          </a:cu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A803B61-375F-4D52-AD55-0535F2D4A17A}"/>
              </a:ext>
            </a:extLst>
          </p:cNvPr>
          <p:cNvSpPr txBox="1"/>
          <p:nvPr/>
        </p:nvSpPr>
        <p:spPr>
          <a:xfrm>
            <a:off x="589333" y="6038492"/>
            <a:ext cx="822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dirty="0"/>
              <a:t>Book 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8D0597-D099-4BF4-BB34-33C49D7A6E22}"/>
              </a:ext>
            </a:extLst>
          </p:cNvPr>
          <p:cNvSpPr txBox="1"/>
          <p:nvPr/>
        </p:nvSpPr>
        <p:spPr>
          <a:xfrm>
            <a:off x="1852866" y="6038492"/>
            <a:ext cx="822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dirty="0"/>
              <a:t>Book 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F422B91-A90B-482D-9B12-36B3F75349D3}"/>
              </a:ext>
            </a:extLst>
          </p:cNvPr>
          <p:cNvSpPr txBox="1"/>
          <p:nvPr/>
        </p:nvSpPr>
        <p:spPr>
          <a:xfrm>
            <a:off x="3456531" y="6038492"/>
            <a:ext cx="822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dirty="0"/>
              <a:t>Book 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B5E286B-7406-4190-B893-4BC3B0C82EBE}"/>
              </a:ext>
            </a:extLst>
          </p:cNvPr>
          <p:cNvSpPr txBox="1"/>
          <p:nvPr/>
        </p:nvSpPr>
        <p:spPr>
          <a:xfrm>
            <a:off x="4898127" y="6038492"/>
            <a:ext cx="822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dirty="0"/>
              <a:t>Book 3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53075E1-7A6A-49BD-AE3D-CFD04DB1BB3D}"/>
              </a:ext>
            </a:extLst>
          </p:cNvPr>
          <p:cNvGrpSpPr/>
          <p:nvPr/>
        </p:nvGrpSpPr>
        <p:grpSpPr>
          <a:xfrm>
            <a:off x="1220443" y="3760270"/>
            <a:ext cx="2092689" cy="3019213"/>
            <a:chOff x="-1480806" y="3729655"/>
            <a:chExt cx="8372267" cy="2751191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AD1DE4C-228C-46AF-B0BD-EC1A1434C467}"/>
                </a:ext>
              </a:extLst>
            </p:cNvPr>
            <p:cNvSpPr/>
            <p:nvPr/>
          </p:nvSpPr>
          <p:spPr>
            <a:xfrm>
              <a:off x="327804" y="3729655"/>
              <a:ext cx="4755046" cy="2432304"/>
            </a:xfrm>
            <a:prstGeom prst="rect">
              <a:avLst/>
            </a:prstGeom>
            <a:solidFill>
              <a:schemeClr val="accent1">
                <a:alpha val="2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ED1C989-A229-4B18-B9C1-0E3D9D178C09}"/>
                </a:ext>
              </a:extLst>
            </p:cNvPr>
            <p:cNvSpPr txBox="1"/>
            <p:nvPr/>
          </p:nvSpPr>
          <p:spPr>
            <a:xfrm>
              <a:off x="-1480806" y="6144300"/>
              <a:ext cx="8372267" cy="3365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SG" b="1" dirty="0"/>
                <a:t>Width = ?, Area = ?</a:t>
              </a: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A1D6FB3F-62DE-4962-8D86-4592CA447A5B}"/>
              </a:ext>
            </a:extLst>
          </p:cNvPr>
          <p:cNvSpPr txBox="1"/>
          <p:nvPr/>
        </p:nvSpPr>
        <p:spPr>
          <a:xfrm>
            <a:off x="6000469" y="6038492"/>
            <a:ext cx="822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dirty="0"/>
              <a:t>Book 4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E1D60F6-C1CA-4BBA-AE5B-5A12B7A84775}"/>
              </a:ext>
            </a:extLst>
          </p:cNvPr>
          <p:cNvSpPr txBox="1"/>
          <p:nvPr/>
        </p:nvSpPr>
        <p:spPr>
          <a:xfrm>
            <a:off x="7264003" y="6038492"/>
            <a:ext cx="822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dirty="0"/>
              <a:t>Book 5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ED81151-012F-41F7-A209-FF917E16CE91}"/>
              </a:ext>
            </a:extLst>
          </p:cNvPr>
          <p:cNvSpPr txBox="1"/>
          <p:nvPr/>
        </p:nvSpPr>
        <p:spPr>
          <a:xfrm>
            <a:off x="8867668" y="6038492"/>
            <a:ext cx="822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dirty="0"/>
              <a:t>Book 6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287B719-557C-4439-AD99-462649BDB3FA}"/>
              </a:ext>
            </a:extLst>
          </p:cNvPr>
          <p:cNvSpPr txBox="1"/>
          <p:nvPr/>
        </p:nvSpPr>
        <p:spPr>
          <a:xfrm>
            <a:off x="10309264" y="6038492"/>
            <a:ext cx="822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dirty="0"/>
              <a:t>Book 7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18E7E4-CF91-4AFC-86E6-CA6ED25D8AE9}"/>
              </a:ext>
            </a:extLst>
          </p:cNvPr>
          <p:cNvSpPr txBox="1"/>
          <p:nvPr/>
        </p:nvSpPr>
        <p:spPr>
          <a:xfrm>
            <a:off x="7940195" y="919525"/>
            <a:ext cx="335694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i="1" dirty="0"/>
              <a:t>K</a:t>
            </a:r>
            <a:r>
              <a:rPr lang="en-SG" sz="2400" dirty="0"/>
              <a:t> = 50</a:t>
            </a:r>
          </a:p>
          <a:p>
            <a:r>
              <a:rPr lang="en-SG" sz="2400" i="1" dirty="0"/>
              <a:t>Best Answer = </a:t>
            </a:r>
            <a:r>
              <a:rPr lang="en-SG" sz="2400" dirty="0"/>
              <a:t>270 [0...5]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C568F7C-93E4-4051-A110-013C62B5F166}"/>
              </a:ext>
            </a:extLst>
          </p:cNvPr>
          <p:cNvSpPr/>
          <p:nvPr/>
        </p:nvSpPr>
        <p:spPr>
          <a:xfrm>
            <a:off x="326218" y="3410317"/>
            <a:ext cx="7937698" cy="3369166"/>
          </a:xfrm>
          <a:prstGeom prst="rect">
            <a:avLst/>
          </a:prstGeom>
          <a:noFill/>
          <a:ln w="28575">
            <a:solidFill>
              <a:schemeClr val="accent6"/>
            </a:solidFill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54B10EB-A94B-465B-94D8-2EFBC3BC3B05}"/>
              </a:ext>
            </a:extLst>
          </p:cNvPr>
          <p:cNvSpPr txBox="1"/>
          <p:nvPr/>
        </p:nvSpPr>
        <p:spPr>
          <a:xfrm>
            <a:off x="6967728" y="2298095"/>
            <a:ext cx="4530206" cy="23083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2"/>
            </a:solidFill>
          </a:ln>
          <a:effectLst>
            <a:glow rad="254000">
              <a:schemeClr val="bg1">
                <a:alpha val="6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just"/>
            <a:r>
              <a:rPr lang="en-SG" sz="2400" dirty="0"/>
              <a:t>Do we need to check the range [1]?</a:t>
            </a:r>
          </a:p>
          <a:p>
            <a:pPr algn="just"/>
            <a:r>
              <a:rPr lang="en-SG" sz="2400" dirty="0"/>
              <a:t>(i.e. a range of books that consists of only Book 1)</a:t>
            </a:r>
          </a:p>
          <a:p>
            <a:endParaRPr lang="en-SG" sz="2400" dirty="0"/>
          </a:p>
          <a:p>
            <a:pPr marL="457200" indent="-457200">
              <a:buAutoNum type="alphaUcPeriod"/>
            </a:pPr>
            <a:r>
              <a:rPr lang="en-SG" sz="2400" dirty="0"/>
              <a:t>Yes</a:t>
            </a:r>
          </a:p>
          <a:p>
            <a:pPr marL="457200" indent="-457200">
              <a:buAutoNum type="alphaUcPeriod"/>
            </a:pPr>
            <a:r>
              <a:rPr lang="en-SG" sz="2400" dirty="0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2922107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CCB91295-1B4B-40E6-B3D4-4E5A497CDD9D}"/>
              </a:ext>
            </a:extLst>
          </p:cNvPr>
          <p:cNvSpPr/>
          <p:nvPr/>
        </p:nvSpPr>
        <p:spPr>
          <a:xfrm>
            <a:off x="5730992" y="5011947"/>
            <a:ext cx="1345721" cy="102654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Width: 7</a:t>
            </a:r>
          </a:p>
          <a:p>
            <a:pPr algn="ctr"/>
            <a:r>
              <a:rPr lang="en-SG" dirty="0"/>
              <a:t>Height: 5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20507C9-73E9-4AE1-A995-9BAC0AAA683D}"/>
              </a:ext>
            </a:extLst>
          </p:cNvPr>
          <p:cNvSpPr/>
          <p:nvPr/>
        </p:nvSpPr>
        <p:spPr>
          <a:xfrm>
            <a:off x="7076713" y="4325112"/>
            <a:ext cx="1188547" cy="1713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Width: 6</a:t>
            </a:r>
          </a:p>
          <a:p>
            <a:pPr algn="ctr"/>
            <a:r>
              <a:rPr lang="en-SG" dirty="0"/>
              <a:t>Height: 9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718CEE6-4604-41F7-A4BA-3EA7D5527000}"/>
              </a:ext>
            </a:extLst>
          </p:cNvPr>
          <p:cNvSpPr/>
          <p:nvPr/>
        </p:nvSpPr>
        <p:spPr>
          <a:xfrm>
            <a:off x="8263916" y="5202936"/>
            <a:ext cx="2012591" cy="83555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Width: 12</a:t>
            </a:r>
          </a:p>
          <a:p>
            <a:pPr algn="ctr"/>
            <a:r>
              <a:rPr lang="en-SG" dirty="0"/>
              <a:t>Height: 4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1DF041E-C7BB-4793-94D7-E6D8F2EA13F6}"/>
              </a:ext>
            </a:extLst>
          </p:cNvPr>
          <p:cNvSpPr/>
          <p:nvPr/>
        </p:nvSpPr>
        <p:spPr>
          <a:xfrm>
            <a:off x="10290678" y="4059936"/>
            <a:ext cx="841248" cy="197855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Width: 4</a:t>
            </a:r>
          </a:p>
          <a:p>
            <a:pPr algn="ctr"/>
            <a:r>
              <a:rPr lang="en-SG" dirty="0"/>
              <a:t>Height: 11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D593F7-5E50-46EC-8734-E01D489E4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Observation #2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4FA6B62-07F9-4649-9F56-C2E363D99B4E}"/>
              </a:ext>
            </a:extLst>
          </p:cNvPr>
          <p:cNvSpPr/>
          <p:nvPr/>
        </p:nvSpPr>
        <p:spPr>
          <a:xfrm>
            <a:off x="327804" y="5011947"/>
            <a:ext cx="1345721" cy="10265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Width: 7</a:t>
            </a:r>
          </a:p>
          <a:p>
            <a:pPr algn="ctr"/>
            <a:r>
              <a:rPr lang="en-SG" dirty="0"/>
              <a:t>Height: 5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88BDBE2-28CC-463C-B3D0-EF53FD0B7712}"/>
              </a:ext>
            </a:extLst>
          </p:cNvPr>
          <p:cNvSpPr/>
          <p:nvPr/>
        </p:nvSpPr>
        <p:spPr>
          <a:xfrm>
            <a:off x="1673525" y="4325112"/>
            <a:ext cx="1188547" cy="171338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Width: 6</a:t>
            </a:r>
          </a:p>
          <a:p>
            <a:pPr algn="ctr"/>
            <a:r>
              <a:rPr lang="en-SG" dirty="0"/>
              <a:t>Height: 9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86F5D2F-7DAA-4D1B-B1B7-28E5195F2167}"/>
              </a:ext>
            </a:extLst>
          </p:cNvPr>
          <p:cNvSpPr/>
          <p:nvPr/>
        </p:nvSpPr>
        <p:spPr>
          <a:xfrm>
            <a:off x="2862072" y="5202936"/>
            <a:ext cx="2012591" cy="83555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Width: 12</a:t>
            </a:r>
          </a:p>
          <a:p>
            <a:pPr algn="ctr"/>
            <a:r>
              <a:rPr lang="en-SG" dirty="0"/>
              <a:t>Height: 4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C6BEBD6-D37B-453E-ABCE-0629660C8D8D}"/>
              </a:ext>
            </a:extLst>
          </p:cNvPr>
          <p:cNvSpPr/>
          <p:nvPr/>
        </p:nvSpPr>
        <p:spPr>
          <a:xfrm>
            <a:off x="4888834" y="4059936"/>
            <a:ext cx="841248" cy="197855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Width: 4</a:t>
            </a:r>
          </a:p>
          <a:p>
            <a:pPr algn="ctr"/>
            <a:r>
              <a:rPr lang="en-SG" dirty="0"/>
              <a:t>Height: 11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8A14198-32A6-43F4-897F-6D25335FE5F4}"/>
              </a:ext>
            </a:extLst>
          </p:cNvPr>
          <p:cNvSpPr/>
          <p:nvPr/>
        </p:nvSpPr>
        <p:spPr>
          <a:xfrm>
            <a:off x="327804" y="4226943"/>
            <a:ext cx="12076981" cy="1811549"/>
          </a:xfrm>
          <a:custGeom>
            <a:avLst/>
            <a:gdLst>
              <a:gd name="connsiteX0" fmla="*/ 0 w 2596551"/>
              <a:gd name="connsiteY0" fmla="*/ 0 h 681487"/>
              <a:gd name="connsiteX1" fmla="*/ 0 w 2596551"/>
              <a:gd name="connsiteY1" fmla="*/ 681487 h 681487"/>
              <a:gd name="connsiteX2" fmla="*/ 2596551 w 2596551"/>
              <a:gd name="connsiteY2" fmla="*/ 681487 h 681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96551" h="681487">
                <a:moveTo>
                  <a:pt x="0" y="0"/>
                </a:moveTo>
                <a:lnTo>
                  <a:pt x="0" y="681487"/>
                </a:lnTo>
                <a:lnTo>
                  <a:pt x="2596551" y="681487"/>
                </a:lnTo>
              </a:path>
            </a:pathLst>
          </a:cu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A803B61-375F-4D52-AD55-0535F2D4A17A}"/>
              </a:ext>
            </a:extLst>
          </p:cNvPr>
          <p:cNvSpPr txBox="1"/>
          <p:nvPr/>
        </p:nvSpPr>
        <p:spPr>
          <a:xfrm>
            <a:off x="589333" y="6038492"/>
            <a:ext cx="822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dirty="0"/>
              <a:t>Book 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8D0597-D099-4BF4-BB34-33C49D7A6E22}"/>
              </a:ext>
            </a:extLst>
          </p:cNvPr>
          <p:cNvSpPr txBox="1"/>
          <p:nvPr/>
        </p:nvSpPr>
        <p:spPr>
          <a:xfrm>
            <a:off x="1852866" y="6038492"/>
            <a:ext cx="822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dirty="0"/>
              <a:t>Book 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F422B91-A90B-482D-9B12-36B3F75349D3}"/>
              </a:ext>
            </a:extLst>
          </p:cNvPr>
          <p:cNvSpPr txBox="1"/>
          <p:nvPr/>
        </p:nvSpPr>
        <p:spPr>
          <a:xfrm>
            <a:off x="3456531" y="6038492"/>
            <a:ext cx="822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dirty="0"/>
              <a:t>Book 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B5E286B-7406-4190-B893-4BC3B0C82EBE}"/>
              </a:ext>
            </a:extLst>
          </p:cNvPr>
          <p:cNvSpPr txBox="1"/>
          <p:nvPr/>
        </p:nvSpPr>
        <p:spPr>
          <a:xfrm>
            <a:off x="4898127" y="6038492"/>
            <a:ext cx="822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dirty="0"/>
              <a:t>Book 3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53075E1-7A6A-49BD-AE3D-CFD04DB1BB3D}"/>
              </a:ext>
            </a:extLst>
          </p:cNvPr>
          <p:cNvGrpSpPr/>
          <p:nvPr/>
        </p:nvGrpSpPr>
        <p:grpSpPr>
          <a:xfrm>
            <a:off x="1220443" y="3760270"/>
            <a:ext cx="2092689" cy="3019213"/>
            <a:chOff x="-1480806" y="3729655"/>
            <a:chExt cx="8372267" cy="2751191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AD1DE4C-228C-46AF-B0BD-EC1A1434C467}"/>
                </a:ext>
              </a:extLst>
            </p:cNvPr>
            <p:cNvSpPr/>
            <p:nvPr/>
          </p:nvSpPr>
          <p:spPr>
            <a:xfrm>
              <a:off x="327804" y="3729655"/>
              <a:ext cx="4755046" cy="2432304"/>
            </a:xfrm>
            <a:prstGeom prst="rect">
              <a:avLst/>
            </a:prstGeom>
            <a:solidFill>
              <a:schemeClr val="accent1">
                <a:alpha val="2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ED1C989-A229-4B18-B9C1-0E3D9D178C09}"/>
                </a:ext>
              </a:extLst>
            </p:cNvPr>
            <p:cNvSpPr txBox="1"/>
            <p:nvPr/>
          </p:nvSpPr>
          <p:spPr>
            <a:xfrm>
              <a:off x="-1480806" y="6144300"/>
              <a:ext cx="8372267" cy="3365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SG" b="1" dirty="0"/>
                <a:t>Width = ?, Area = ?</a:t>
              </a: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A1D6FB3F-62DE-4962-8D86-4592CA447A5B}"/>
              </a:ext>
            </a:extLst>
          </p:cNvPr>
          <p:cNvSpPr txBox="1"/>
          <p:nvPr/>
        </p:nvSpPr>
        <p:spPr>
          <a:xfrm>
            <a:off x="6000469" y="6038492"/>
            <a:ext cx="822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dirty="0"/>
              <a:t>Book 4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E1D60F6-C1CA-4BBA-AE5B-5A12B7A84775}"/>
              </a:ext>
            </a:extLst>
          </p:cNvPr>
          <p:cNvSpPr txBox="1"/>
          <p:nvPr/>
        </p:nvSpPr>
        <p:spPr>
          <a:xfrm>
            <a:off x="7264003" y="6038492"/>
            <a:ext cx="822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dirty="0"/>
              <a:t>Book 5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ED81151-012F-41F7-A209-FF917E16CE91}"/>
              </a:ext>
            </a:extLst>
          </p:cNvPr>
          <p:cNvSpPr txBox="1"/>
          <p:nvPr/>
        </p:nvSpPr>
        <p:spPr>
          <a:xfrm>
            <a:off x="8867668" y="6038492"/>
            <a:ext cx="822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dirty="0"/>
              <a:t>Book 6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287B719-557C-4439-AD99-462649BDB3FA}"/>
              </a:ext>
            </a:extLst>
          </p:cNvPr>
          <p:cNvSpPr txBox="1"/>
          <p:nvPr/>
        </p:nvSpPr>
        <p:spPr>
          <a:xfrm>
            <a:off x="10309264" y="6038492"/>
            <a:ext cx="822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dirty="0"/>
              <a:t>Book 7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18E7E4-CF91-4AFC-86E6-CA6ED25D8AE9}"/>
              </a:ext>
            </a:extLst>
          </p:cNvPr>
          <p:cNvSpPr txBox="1"/>
          <p:nvPr/>
        </p:nvSpPr>
        <p:spPr>
          <a:xfrm>
            <a:off x="7940195" y="919525"/>
            <a:ext cx="335694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i="1" dirty="0"/>
              <a:t>K</a:t>
            </a:r>
            <a:r>
              <a:rPr lang="en-SG" sz="2400" dirty="0"/>
              <a:t> = 50</a:t>
            </a:r>
          </a:p>
          <a:p>
            <a:r>
              <a:rPr lang="en-SG" sz="2400" i="1" dirty="0"/>
              <a:t>Best Answer = </a:t>
            </a:r>
            <a:r>
              <a:rPr lang="en-SG" sz="2400" dirty="0"/>
              <a:t>270 [0...5]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7BA445C-13A6-48B6-81C1-E899F1D841C9}"/>
              </a:ext>
            </a:extLst>
          </p:cNvPr>
          <p:cNvSpPr/>
          <p:nvPr/>
        </p:nvSpPr>
        <p:spPr>
          <a:xfrm>
            <a:off x="326218" y="3410317"/>
            <a:ext cx="7937698" cy="3369166"/>
          </a:xfrm>
          <a:prstGeom prst="rect">
            <a:avLst/>
          </a:prstGeom>
          <a:noFill/>
          <a:ln w="28575">
            <a:solidFill>
              <a:schemeClr val="accent6"/>
            </a:solidFill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54B10EB-A94B-465B-94D8-2EFBC3BC3B05}"/>
              </a:ext>
            </a:extLst>
          </p:cNvPr>
          <p:cNvSpPr txBox="1"/>
          <p:nvPr/>
        </p:nvSpPr>
        <p:spPr>
          <a:xfrm>
            <a:off x="6967728" y="2298095"/>
            <a:ext cx="4530206" cy="23083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2"/>
            </a:solidFill>
          </a:ln>
          <a:effectLst>
            <a:glow rad="254000">
              <a:schemeClr val="bg1">
                <a:alpha val="6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just"/>
            <a:r>
              <a:rPr lang="en-SG" sz="2400" dirty="0"/>
              <a:t>Do we need to check the range [1]?</a:t>
            </a:r>
          </a:p>
          <a:p>
            <a:pPr algn="just"/>
            <a:r>
              <a:rPr lang="en-SG" sz="2400" dirty="0"/>
              <a:t>(i.e. a range of books that consists of only Book 1)</a:t>
            </a:r>
          </a:p>
          <a:p>
            <a:endParaRPr lang="en-SG" sz="2400" dirty="0"/>
          </a:p>
          <a:p>
            <a:pPr marL="457200" indent="-457200">
              <a:buAutoNum type="alphaUcPeriod"/>
            </a:pPr>
            <a:r>
              <a:rPr lang="en-SG" sz="2400" dirty="0"/>
              <a:t>Yes</a:t>
            </a:r>
          </a:p>
          <a:p>
            <a:pPr marL="457200" indent="-457200">
              <a:buAutoNum type="alphaUcPeriod"/>
            </a:pPr>
            <a:r>
              <a:rPr lang="en-SG" sz="2400" b="1" dirty="0">
                <a:solidFill>
                  <a:srgbClr val="FF0000"/>
                </a:solidFill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1637406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CCB91295-1B4B-40E6-B3D4-4E5A497CDD9D}"/>
              </a:ext>
            </a:extLst>
          </p:cNvPr>
          <p:cNvSpPr/>
          <p:nvPr/>
        </p:nvSpPr>
        <p:spPr>
          <a:xfrm>
            <a:off x="5730992" y="5011947"/>
            <a:ext cx="1345721" cy="102654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Width: 7</a:t>
            </a:r>
          </a:p>
          <a:p>
            <a:pPr algn="ctr"/>
            <a:r>
              <a:rPr lang="en-SG" dirty="0"/>
              <a:t>Height: 5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20507C9-73E9-4AE1-A995-9BAC0AAA683D}"/>
              </a:ext>
            </a:extLst>
          </p:cNvPr>
          <p:cNvSpPr/>
          <p:nvPr/>
        </p:nvSpPr>
        <p:spPr>
          <a:xfrm>
            <a:off x="7076713" y="4325112"/>
            <a:ext cx="1188547" cy="1713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Width: 6</a:t>
            </a:r>
          </a:p>
          <a:p>
            <a:pPr algn="ctr"/>
            <a:r>
              <a:rPr lang="en-SG" dirty="0"/>
              <a:t>Height: 9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718CEE6-4604-41F7-A4BA-3EA7D5527000}"/>
              </a:ext>
            </a:extLst>
          </p:cNvPr>
          <p:cNvSpPr/>
          <p:nvPr/>
        </p:nvSpPr>
        <p:spPr>
          <a:xfrm>
            <a:off x="8263916" y="5202936"/>
            <a:ext cx="2012591" cy="83555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Width: 12</a:t>
            </a:r>
          </a:p>
          <a:p>
            <a:pPr algn="ctr"/>
            <a:r>
              <a:rPr lang="en-SG" dirty="0"/>
              <a:t>Height: 4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1DF041E-C7BB-4793-94D7-E6D8F2EA13F6}"/>
              </a:ext>
            </a:extLst>
          </p:cNvPr>
          <p:cNvSpPr/>
          <p:nvPr/>
        </p:nvSpPr>
        <p:spPr>
          <a:xfrm>
            <a:off x="10290678" y="4059936"/>
            <a:ext cx="841248" cy="197855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Width: 4</a:t>
            </a:r>
          </a:p>
          <a:p>
            <a:pPr algn="ctr"/>
            <a:r>
              <a:rPr lang="en-SG" dirty="0"/>
              <a:t>Height: 11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D593F7-5E50-46EC-8734-E01D489E4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Observation #2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4FA6B62-07F9-4649-9F56-C2E363D99B4E}"/>
              </a:ext>
            </a:extLst>
          </p:cNvPr>
          <p:cNvSpPr/>
          <p:nvPr/>
        </p:nvSpPr>
        <p:spPr>
          <a:xfrm>
            <a:off x="327804" y="5011947"/>
            <a:ext cx="1345721" cy="10265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Width: 7</a:t>
            </a:r>
          </a:p>
          <a:p>
            <a:pPr algn="ctr"/>
            <a:r>
              <a:rPr lang="en-SG" dirty="0"/>
              <a:t>Height: 5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88BDBE2-28CC-463C-B3D0-EF53FD0B7712}"/>
              </a:ext>
            </a:extLst>
          </p:cNvPr>
          <p:cNvSpPr/>
          <p:nvPr/>
        </p:nvSpPr>
        <p:spPr>
          <a:xfrm>
            <a:off x="1673525" y="4325112"/>
            <a:ext cx="1188547" cy="171338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Width: 6</a:t>
            </a:r>
          </a:p>
          <a:p>
            <a:pPr algn="ctr"/>
            <a:r>
              <a:rPr lang="en-SG" dirty="0"/>
              <a:t>Height: 9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86F5D2F-7DAA-4D1B-B1B7-28E5195F2167}"/>
              </a:ext>
            </a:extLst>
          </p:cNvPr>
          <p:cNvSpPr/>
          <p:nvPr/>
        </p:nvSpPr>
        <p:spPr>
          <a:xfrm>
            <a:off x="2862072" y="5202936"/>
            <a:ext cx="2012591" cy="83555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Width: 12</a:t>
            </a:r>
          </a:p>
          <a:p>
            <a:pPr algn="ctr"/>
            <a:r>
              <a:rPr lang="en-SG" dirty="0"/>
              <a:t>Height: 4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C6BEBD6-D37B-453E-ABCE-0629660C8D8D}"/>
              </a:ext>
            </a:extLst>
          </p:cNvPr>
          <p:cNvSpPr/>
          <p:nvPr/>
        </p:nvSpPr>
        <p:spPr>
          <a:xfrm>
            <a:off x="4888834" y="4059936"/>
            <a:ext cx="841248" cy="197855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Width: 4</a:t>
            </a:r>
          </a:p>
          <a:p>
            <a:pPr algn="ctr"/>
            <a:r>
              <a:rPr lang="en-SG" dirty="0"/>
              <a:t>Height: 11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8A14198-32A6-43F4-897F-6D25335FE5F4}"/>
              </a:ext>
            </a:extLst>
          </p:cNvPr>
          <p:cNvSpPr/>
          <p:nvPr/>
        </p:nvSpPr>
        <p:spPr>
          <a:xfrm>
            <a:off x="327804" y="4226943"/>
            <a:ext cx="12076981" cy="1811549"/>
          </a:xfrm>
          <a:custGeom>
            <a:avLst/>
            <a:gdLst>
              <a:gd name="connsiteX0" fmla="*/ 0 w 2596551"/>
              <a:gd name="connsiteY0" fmla="*/ 0 h 681487"/>
              <a:gd name="connsiteX1" fmla="*/ 0 w 2596551"/>
              <a:gd name="connsiteY1" fmla="*/ 681487 h 681487"/>
              <a:gd name="connsiteX2" fmla="*/ 2596551 w 2596551"/>
              <a:gd name="connsiteY2" fmla="*/ 681487 h 681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96551" h="681487">
                <a:moveTo>
                  <a:pt x="0" y="0"/>
                </a:moveTo>
                <a:lnTo>
                  <a:pt x="0" y="681487"/>
                </a:lnTo>
                <a:lnTo>
                  <a:pt x="2596551" y="681487"/>
                </a:lnTo>
              </a:path>
            </a:pathLst>
          </a:cu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A803B61-375F-4D52-AD55-0535F2D4A17A}"/>
              </a:ext>
            </a:extLst>
          </p:cNvPr>
          <p:cNvSpPr txBox="1"/>
          <p:nvPr/>
        </p:nvSpPr>
        <p:spPr>
          <a:xfrm>
            <a:off x="589333" y="6038492"/>
            <a:ext cx="822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dirty="0"/>
              <a:t>Book 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8D0597-D099-4BF4-BB34-33C49D7A6E22}"/>
              </a:ext>
            </a:extLst>
          </p:cNvPr>
          <p:cNvSpPr txBox="1"/>
          <p:nvPr/>
        </p:nvSpPr>
        <p:spPr>
          <a:xfrm>
            <a:off x="1852866" y="6038492"/>
            <a:ext cx="822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dirty="0"/>
              <a:t>Book 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F422B91-A90B-482D-9B12-36B3F75349D3}"/>
              </a:ext>
            </a:extLst>
          </p:cNvPr>
          <p:cNvSpPr txBox="1"/>
          <p:nvPr/>
        </p:nvSpPr>
        <p:spPr>
          <a:xfrm>
            <a:off x="3456531" y="6038492"/>
            <a:ext cx="822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dirty="0"/>
              <a:t>Book 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B5E286B-7406-4190-B893-4BC3B0C82EBE}"/>
              </a:ext>
            </a:extLst>
          </p:cNvPr>
          <p:cNvSpPr txBox="1"/>
          <p:nvPr/>
        </p:nvSpPr>
        <p:spPr>
          <a:xfrm>
            <a:off x="4898127" y="6038492"/>
            <a:ext cx="822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dirty="0"/>
              <a:t>Book 3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53075E1-7A6A-49BD-AE3D-CFD04DB1BB3D}"/>
              </a:ext>
            </a:extLst>
          </p:cNvPr>
          <p:cNvGrpSpPr/>
          <p:nvPr/>
        </p:nvGrpSpPr>
        <p:grpSpPr>
          <a:xfrm>
            <a:off x="1220443" y="3760270"/>
            <a:ext cx="2092689" cy="3019213"/>
            <a:chOff x="-1480806" y="3729655"/>
            <a:chExt cx="8372267" cy="2751191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AD1DE4C-228C-46AF-B0BD-EC1A1434C467}"/>
                </a:ext>
              </a:extLst>
            </p:cNvPr>
            <p:cNvSpPr/>
            <p:nvPr/>
          </p:nvSpPr>
          <p:spPr>
            <a:xfrm>
              <a:off x="327804" y="3729655"/>
              <a:ext cx="4755046" cy="2432304"/>
            </a:xfrm>
            <a:prstGeom prst="rect">
              <a:avLst/>
            </a:prstGeom>
            <a:solidFill>
              <a:schemeClr val="accent1">
                <a:alpha val="2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ED1C989-A229-4B18-B9C1-0E3D9D178C09}"/>
                </a:ext>
              </a:extLst>
            </p:cNvPr>
            <p:cNvSpPr txBox="1"/>
            <p:nvPr/>
          </p:nvSpPr>
          <p:spPr>
            <a:xfrm>
              <a:off x="-1480806" y="6144300"/>
              <a:ext cx="8372267" cy="3365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SG" b="1" dirty="0"/>
                <a:t>Width = ?, Area = ?</a:t>
              </a: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A1D6FB3F-62DE-4962-8D86-4592CA447A5B}"/>
              </a:ext>
            </a:extLst>
          </p:cNvPr>
          <p:cNvSpPr txBox="1"/>
          <p:nvPr/>
        </p:nvSpPr>
        <p:spPr>
          <a:xfrm>
            <a:off x="6000469" y="6038492"/>
            <a:ext cx="822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dirty="0"/>
              <a:t>Book 4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E1D60F6-C1CA-4BBA-AE5B-5A12B7A84775}"/>
              </a:ext>
            </a:extLst>
          </p:cNvPr>
          <p:cNvSpPr txBox="1"/>
          <p:nvPr/>
        </p:nvSpPr>
        <p:spPr>
          <a:xfrm>
            <a:off x="7264003" y="6038492"/>
            <a:ext cx="822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dirty="0"/>
              <a:t>Book 5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ED81151-012F-41F7-A209-FF917E16CE91}"/>
              </a:ext>
            </a:extLst>
          </p:cNvPr>
          <p:cNvSpPr txBox="1"/>
          <p:nvPr/>
        </p:nvSpPr>
        <p:spPr>
          <a:xfrm>
            <a:off x="8867668" y="6038492"/>
            <a:ext cx="822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dirty="0"/>
              <a:t>Book 6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287B719-557C-4439-AD99-462649BDB3FA}"/>
              </a:ext>
            </a:extLst>
          </p:cNvPr>
          <p:cNvSpPr txBox="1"/>
          <p:nvPr/>
        </p:nvSpPr>
        <p:spPr>
          <a:xfrm>
            <a:off x="10309264" y="6038492"/>
            <a:ext cx="822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dirty="0"/>
              <a:t>Book 7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18E7E4-CF91-4AFC-86E6-CA6ED25D8AE9}"/>
              </a:ext>
            </a:extLst>
          </p:cNvPr>
          <p:cNvSpPr txBox="1"/>
          <p:nvPr/>
        </p:nvSpPr>
        <p:spPr>
          <a:xfrm>
            <a:off x="7940195" y="919525"/>
            <a:ext cx="335694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i="1" dirty="0"/>
              <a:t>K</a:t>
            </a:r>
            <a:r>
              <a:rPr lang="en-SG" sz="2400" dirty="0"/>
              <a:t> = 50</a:t>
            </a:r>
          </a:p>
          <a:p>
            <a:r>
              <a:rPr lang="en-SG" sz="2400" i="1" dirty="0"/>
              <a:t>Best Answer = </a:t>
            </a:r>
            <a:r>
              <a:rPr lang="en-SG" sz="2400" dirty="0"/>
              <a:t>270 [0...5]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6644FC9-0543-41D7-A58B-87E30AC63EC1}"/>
              </a:ext>
            </a:extLst>
          </p:cNvPr>
          <p:cNvSpPr/>
          <p:nvPr/>
        </p:nvSpPr>
        <p:spPr>
          <a:xfrm>
            <a:off x="326218" y="3410317"/>
            <a:ext cx="7937698" cy="3369166"/>
          </a:xfrm>
          <a:prstGeom prst="rect">
            <a:avLst/>
          </a:prstGeom>
          <a:noFill/>
          <a:ln w="28575">
            <a:solidFill>
              <a:schemeClr val="accent6"/>
            </a:solidFill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54B10EB-A94B-465B-94D8-2EFBC3BC3B05}"/>
              </a:ext>
            </a:extLst>
          </p:cNvPr>
          <p:cNvSpPr txBox="1"/>
          <p:nvPr/>
        </p:nvSpPr>
        <p:spPr>
          <a:xfrm>
            <a:off x="6327648" y="2298095"/>
            <a:ext cx="5170286" cy="19389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2"/>
            </a:solidFill>
          </a:ln>
          <a:effectLst>
            <a:glow rad="254000">
              <a:schemeClr val="bg1">
                <a:alpha val="6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just"/>
            <a:r>
              <a:rPr lang="en-SG" sz="2400" dirty="0"/>
              <a:t>Why don't we need to check that range?</a:t>
            </a:r>
          </a:p>
          <a:p>
            <a:endParaRPr lang="en-SG" sz="2400" dirty="0"/>
          </a:p>
          <a:p>
            <a:pPr marL="457200" indent="-457200">
              <a:buAutoNum type="alphaUcPeriod"/>
            </a:pPr>
            <a:r>
              <a:rPr lang="en-SG" sz="2400" dirty="0"/>
              <a:t>It will definitely be too wide.</a:t>
            </a:r>
          </a:p>
          <a:p>
            <a:pPr marL="457200" indent="-457200">
              <a:buAutoNum type="alphaUcPeriod"/>
            </a:pPr>
            <a:r>
              <a:rPr lang="en-SG" sz="2400" dirty="0"/>
              <a:t>It won't give us a better answer.</a:t>
            </a:r>
          </a:p>
          <a:p>
            <a:pPr marL="457200" indent="-457200">
              <a:buAutoNum type="alphaUcPeriod"/>
            </a:pPr>
            <a:r>
              <a:rPr lang="en-SG" sz="2400" dirty="0"/>
              <a:t>It's a waste of time.</a:t>
            </a:r>
          </a:p>
        </p:txBody>
      </p:sp>
    </p:spTree>
    <p:extLst>
      <p:ext uri="{BB962C8B-B14F-4D97-AF65-F5344CB8AC3E}">
        <p14:creationId xmlns:p14="http://schemas.microsoft.com/office/powerpoint/2010/main" val="2644541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CCB91295-1B4B-40E6-B3D4-4E5A497CDD9D}"/>
              </a:ext>
            </a:extLst>
          </p:cNvPr>
          <p:cNvSpPr/>
          <p:nvPr/>
        </p:nvSpPr>
        <p:spPr>
          <a:xfrm>
            <a:off x="5730992" y="5011947"/>
            <a:ext cx="1345721" cy="102654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Width: 7</a:t>
            </a:r>
          </a:p>
          <a:p>
            <a:pPr algn="ctr"/>
            <a:r>
              <a:rPr lang="en-SG" dirty="0"/>
              <a:t>Height: 5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20507C9-73E9-4AE1-A995-9BAC0AAA683D}"/>
              </a:ext>
            </a:extLst>
          </p:cNvPr>
          <p:cNvSpPr/>
          <p:nvPr/>
        </p:nvSpPr>
        <p:spPr>
          <a:xfrm>
            <a:off x="7076713" y="4325112"/>
            <a:ext cx="1188547" cy="1713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Width: 6</a:t>
            </a:r>
          </a:p>
          <a:p>
            <a:pPr algn="ctr"/>
            <a:r>
              <a:rPr lang="en-SG" dirty="0"/>
              <a:t>Height: 9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718CEE6-4604-41F7-A4BA-3EA7D5527000}"/>
              </a:ext>
            </a:extLst>
          </p:cNvPr>
          <p:cNvSpPr/>
          <p:nvPr/>
        </p:nvSpPr>
        <p:spPr>
          <a:xfrm>
            <a:off x="8263916" y="5202936"/>
            <a:ext cx="2012591" cy="83555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Width: 12</a:t>
            </a:r>
          </a:p>
          <a:p>
            <a:pPr algn="ctr"/>
            <a:r>
              <a:rPr lang="en-SG" dirty="0"/>
              <a:t>Height: 4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1DF041E-C7BB-4793-94D7-E6D8F2EA13F6}"/>
              </a:ext>
            </a:extLst>
          </p:cNvPr>
          <p:cNvSpPr/>
          <p:nvPr/>
        </p:nvSpPr>
        <p:spPr>
          <a:xfrm>
            <a:off x="10290678" y="4059936"/>
            <a:ext cx="841248" cy="197855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Width: 4</a:t>
            </a:r>
          </a:p>
          <a:p>
            <a:pPr algn="ctr"/>
            <a:r>
              <a:rPr lang="en-SG" dirty="0"/>
              <a:t>Height: 11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D593F7-5E50-46EC-8734-E01D489E4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Observation #2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4FA6B62-07F9-4649-9F56-C2E363D99B4E}"/>
              </a:ext>
            </a:extLst>
          </p:cNvPr>
          <p:cNvSpPr/>
          <p:nvPr/>
        </p:nvSpPr>
        <p:spPr>
          <a:xfrm>
            <a:off x="327804" y="5011947"/>
            <a:ext cx="1345721" cy="10265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Width: 7</a:t>
            </a:r>
          </a:p>
          <a:p>
            <a:pPr algn="ctr"/>
            <a:r>
              <a:rPr lang="en-SG" dirty="0"/>
              <a:t>Height: 5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88BDBE2-28CC-463C-B3D0-EF53FD0B7712}"/>
              </a:ext>
            </a:extLst>
          </p:cNvPr>
          <p:cNvSpPr/>
          <p:nvPr/>
        </p:nvSpPr>
        <p:spPr>
          <a:xfrm>
            <a:off x="1673525" y="4325112"/>
            <a:ext cx="1188547" cy="171338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Width: 6</a:t>
            </a:r>
          </a:p>
          <a:p>
            <a:pPr algn="ctr"/>
            <a:r>
              <a:rPr lang="en-SG" dirty="0"/>
              <a:t>Height: 9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86F5D2F-7DAA-4D1B-B1B7-28E5195F2167}"/>
              </a:ext>
            </a:extLst>
          </p:cNvPr>
          <p:cNvSpPr/>
          <p:nvPr/>
        </p:nvSpPr>
        <p:spPr>
          <a:xfrm>
            <a:off x="2862072" y="5202936"/>
            <a:ext cx="2012591" cy="83555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Width: 12</a:t>
            </a:r>
          </a:p>
          <a:p>
            <a:pPr algn="ctr"/>
            <a:r>
              <a:rPr lang="en-SG" dirty="0"/>
              <a:t>Height: 4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C6BEBD6-D37B-453E-ABCE-0629660C8D8D}"/>
              </a:ext>
            </a:extLst>
          </p:cNvPr>
          <p:cNvSpPr/>
          <p:nvPr/>
        </p:nvSpPr>
        <p:spPr>
          <a:xfrm>
            <a:off x="4888834" y="4059936"/>
            <a:ext cx="841248" cy="197855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Width: 4</a:t>
            </a:r>
          </a:p>
          <a:p>
            <a:pPr algn="ctr"/>
            <a:r>
              <a:rPr lang="en-SG" dirty="0"/>
              <a:t>Height: 11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8A14198-32A6-43F4-897F-6D25335FE5F4}"/>
              </a:ext>
            </a:extLst>
          </p:cNvPr>
          <p:cNvSpPr/>
          <p:nvPr/>
        </p:nvSpPr>
        <p:spPr>
          <a:xfrm>
            <a:off x="327804" y="4226943"/>
            <a:ext cx="12076981" cy="1811549"/>
          </a:xfrm>
          <a:custGeom>
            <a:avLst/>
            <a:gdLst>
              <a:gd name="connsiteX0" fmla="*/ 0 w 2596551"/>
              <a:gd name="connsiteY0" fmla="*/ 0 h 681487"/>
              <a:gd name="connsiteX1" fmla="*/ 0 w 2596551"/>
              <a:gd name="connsiteY1" fmla="*/ 681487 h 681487"/>
              <a:gd name="connsiteX2" fmla="*/ 2596551 w 2596551"/>
              <a:gd name="connsiteY2" fmla="*/ 681487 h 681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96551" h="681487">
                <a:moveTo>
                  <a:pt x="0" y="0"/>
                </a:moveTo>
                <a:lnTo>
                  <a:pt x="0" y="681487"/>
                </a:lnTo>
                <a:lnTo>
                  <a:pt x="2596551" y="681487"/>
                </a:lnTo>
              </a:path>
            </a:pathLst>
          </a:cu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A803B61-375F-4D52-AD55-0535F2D4A17A}"/>
              </a:ext>
            </a:extLst>
          </p:cNvPr>
          <p:cNvSpPr txBox="1"/>
          <p:nvPr/>
        </p:nvSpPr>
        <p:spPr>
          <a:xfrm>
            <a:off x="589333" y="6038492"/>
            <a:ext cx="822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dirty="0"/>
              <a:t>Book 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8D0597-D099-4BF4-BB34-33C49D7A6E22}"/>
              </a:ext>
            </a:extLst>
          </p:cNvPr>
          <p:cNvSpPr txBox="1"/>
          <p:nvPr/>
        </p:nvSpPr>
        <p:spPr>
          <a:xfrm>
            <a:off x="1852866" y="6038492"/>
            <a:ext cx="822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dirty="0"/>
              <a:t>Book 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F422B91-A90B-482D-9B12-36B3F75349D3}"/>
              </a:ext>
            </a:extLst>
          </p:cNvPr>
          <p:cNvSpPr txBox="1"/>
          <p:nvPr/>
        </p:nvSpPr>
        <p:spPr>
          <a:xfrm>
            <a:off x="3456531" y="6038492"/>
            <a:ext cx="822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dirty="0"/>
              <a:t>Book 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B5E286B-7406-4190-B893-4BC3B0C82EBE}"/>
              </a:ext>
            </a:extLst>
          </p:cNvPr>
          <p:cNvSpPr txBox="1"/>
          <p:nvPr/>
        </p:nvSpPr>
        <p:spPr>
          <a:xfrm>
            <a:off x="4898127" y="6038492"/>
            <a:ext cx="822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dirty="0"/>
              <a:t>Book 3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53075E1-7A6A-49BD-AE3D-CFD04DB1BB3D}"/>
              </a:ext>
            </a:extLst>
          </p:cNvPr>
          <p:cNvGrpSpPr/>
          <p:nvPr/>
        </p:nvGrpSpPr>
        <p:grpSpPr>
          <a:xfrm>
            <a:off x="1220443" y="3760270"/>
            <a:ext cx="2092689" cy="3019213"/>
            <a:chOff x="-1480806" y="3729655"/>
            <a:chExt cx="8372267" cy="2751191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AD1DE4C-228C-46AF-B0BD-EC1A1434C467}"/>
                </a:ext>
              </a:extLst>
            </p:cNvPr>
            <p:cNvSpPr/>
            <p:nvPr/>
          </p:nvSpPr>
          <p:spPr>
            <a:xfrm>
              <a:off x="327804" y="3729655"/>
              <a:ext cx="4755046" cy="2432304"/>
            </a:xfrm>
            <a:prstGeom prst="rect">
              <a:avLst/>
            </a:prstGeom>
            <a:solidFill>
              <a:schemeClr val="accent1">
                <a:alpha val="2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ED1C989-A229-4B18-B9C1-0E3D9D178C09}"/>
                </a:ext>
              </a:extLst>
            </p:cNvPr>
            <p:cNvSpPr txBox="1"/>
            <p:nvPr/>
          </p:nvSpPr>
          <p:spPr>
            <a:xfrm>
              <a:off x="-1480806" y="6144300"/>
              <a:ext cx="8372267" cy="3365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SG" b="1" dirty="0"/>
                <a:t>Width = ?, Area = ?</a:t>
              </a: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A1D6FB3F-62DE-4962-8D86-4592CA447A5B}"/>
              </a:ext>
            </a:extLst>
          </p:cNvPr>
          <p:cNvSpPr txBox="1"/>
          <p:nvPr/>
        </p:nvSpPr>
        <p:spPr>
          <a:xfrm>
            <a:off x="6000469" y="6038492"/>
            <a:ext cx="822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dirty="0"/>
              <a:t>Book 4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E1D60F6-C1CA-4BBA-AE5B-5A12B7A84775}"/>
              </a:ext>
            </a:extLst>
          </p:cNvPr>
          <p:cNvSpPr txBox="1"/>
          <p:nvPr/>
        </p:nvSpPr>
        <p:spPr>
          <a:xfrm>
            <a:off x="7264003" y="6038492"/>
            <a:ext cx="822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dirty="0"/>
              <a:t>Book 5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ED81151-012F-41F7-A209-FF917E16CE91}"/>
              </a:ext>
            </a:extLst>
          </p:cNvPr>
          <p:cNvSpPr txBox="1"/>
          <p:nvPr/>
        </p:nvSpPr>
        <p:spPr>
          <a:xfrm>
            <a:off x="8867668" y="6038492"/>
            <a:ext cx="822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dirty="0"/>
              <a:t>Book 6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287B719-557C-4439-AD99-462649BDB3FA}"/>
              </a:ext>
            </a:extLst>
          </p:cNvPr>
          <p:cNvSpPr txBox="1"/>
          <p:nvPr/>
        </p:nvSpPr>
        <p:spPr>
          <a:xfrm>
            <a:off x="10309264" y="6038492"/>
            <a:ext cx="822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dirty="0"/>
              <a:t>Book 7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18E7E4-CF91-4AFC-86E6-CA6ED25D8AE9}"/>
              </a:ext>
            </a:extLst>
          </p:cNvPr>
          <p:cNvSpPr txBox="1"/>
          <p:nvPr/>
        </p:nvSpPr>
        <p:spPr>
          <a:xfrm>
            <a:off x="7940195" y="919525"/>
            <a:ext cx="335694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i="1" dirty="0"/>
              <a:t>K</a:t>
            </a:r>
            <a:r>
              <a:rPr lang="en-SG" sz="2400" dirty="0"/>
              <a:t> = 50</a:t>
            </a:r>
          </a:p>
          <a:p>
            <a:r>
              <a:rPr lang="en-SG" sz="2400" i="1" dirty="0"/>
              <a:t>Best Answer = </a:t>
            </a:r>
            <a:r>
              <a:rPr lang="en-SG" sz="2400" dirty="0"/>
              <a:t>270 [0...5]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1282C05-C249-49D1-8B5D-ED131F310DC3}"/>
              </a:ext>
            </a:extLst>
          </p:cNvPr>
          <p:cNvSpPr/>
          <p:nvPr/>
        </p:nvSpPr>
        <p:spPr>
          <a:xfrm>
            <a:off x="326218" y="3410317"/>
            <a:ext cx="7937698" cy="3369166"/>
          </a:xfrm>
          <a:prstGeom prst="rect">
            <a:avLst/>
          </a:prstGeom>
          <a:noFill/>
          <a:ln w="28575">
            <a:solidFill>
              <a:schemeClr val="accent6"/>
            </a:solidFill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54B10EB-A94B-465B-94D8-2EFBC3BC3B05}"/>
              </a:ext>
            </a:extLst>
          </p:cNvPr>
          <p:cNvSpPr txBox="1"/>
          <p:nvPr/>
        </p:nvSpPr>
        <p:spPr>
          <a:xfrm>
            <a:off x="6327648" y="2298095"/>
            <a:ext cx="5170286" cy="19389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2"/>
            </a:solidFill>
          </a:ln>
          <a:effectLst>
            <a:glow rad="254000">
              <a:schemeClr val="bg1">
                <a:alpha val="6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just"/>
            <a:r>
              <a:rPr lang="en-SG" sz="2400" dirty="0"/>
              <a:t>Why don't we need to check that range?</a:t>
            </a:r>
          </a:p>
          <a:p>
            <a:endParaRPr lang="en-SG" sz="2400" dirty="0"/>
          </a:p>
          <a:p>
            <a:pPr marL="457200" indent="-457200">
              <a:buAutoNum type="alphaUcPeriod"/>
            </a:pPr>
            <a:r>
              <a:rPr lang="en-SG" sz="2400" dirty="0"/>
              <a:t>It will definitely be too wide.</a:t>
            </a:r>
          </a:p>
          <a:p>
            <a:pPr marL="457200" indent="-457200">
              <a:buAutoNum type="alphaUcPeriod"/>
            </a:pPr>
            <a:r>
              <a:rPr lang="en-SG" sz="2400" b="1" dirty="0">
                <a:solidFill>
                  <a:srgbClr val="FF0000"/>
                </a:solidFill>
              </a:rPr>
              <a:t>It won't give us a better answer.</a:t>
            </a:r>
          </a:p>
          <a:p>
            <a:pPr marL="457200" indent="-457200">
              <a:buAutoNum type="alphaUcPeriod"/>
            </a:pPr>
            <a:r>
              <a:rPr lang="en-SG" sz="2400" dirty="0"/>
              <a:t>It's a waste of time.</a:t>
            </a:r>
          </a:p>
        </p:txBody>
      </p:sp>
    </p:spTree>
    <p:extLst>
      <p:ext uri="{BB962C8B-B14F-4D97-AF65-F5344CB8AC3E}">
        <p14:creationId xmlns:p14="http://schemas.microsoft.com/office/powerpoint/2010/main" val="1986025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CCB91295-1B4B-40E6-B3D4-4E5A497CDD9D}"/>
              </a:ext>
            </a:extLst>
          </p:cNvPr>
          <p:cNvSpPr/>
          <p:nvPr/>
        </p:nvSpPr>
        <p:spPr>
          <a:xfrm>
            <a:off x="5730992" y="5011947"/>
            <a:ext cx="1345721" cy="102654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Width: 7</a:t>
            </a:r>
          </a:p>
          <a:p>
            <a:pPr algn="ctr"/>
            <a:r>
              <a:rPr lang="en-SG" dirty="0"/>
              <a:t>Height: 5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20507C9-73E9-4AE1-A995-9BAC0AAA683D}"/>
              </a:ext>
            </a:extLst>
          </p:cNvPr>
          <p:cNvSpPr/>
          <p:nvPr/>
        </p:nvSpPr>
        <p:spPr>
          <a:xfrm>
            <a:off x="7076713" y="4325112"/>
            <a:ext cx="1188547" cy="1713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Width: 6</a:t>
            </a:r>
          </a:p>
          <a:p>
            <a:pPr algn="ctr"/>
            <a:r>
              <a:rPr lang="en-SG" dirty="0"/>
              <a:t>Height: 9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718CEE6-4604-41F7-A4BA-3EA7D5527000}"/>
              </a:ext>
            </a:extLst>
          </p:cNvPr>
          <p:cNvSpPr/>
          <p:nvPr/>
        </p:nvSpPr>
        <p:spPr>
          <a:xfrm>
            <a:off x="8263916" y="5202936"/>
            <a:ext cx="2012591" cy="83555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Width: 12</a:t>
            </a:r>
          </a:p>
          <a:p>
            <a:pPr algn="ctr"/>
            <a:r>
              <a:rPr lang="en-SG" dirty="0"/>
              <a:t>Height: 4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1DF041E-C7BB-4793-94D7-E6D8F2EA13F6}"/>
              </a:ext>
            </a:extLst>
          </p:cNvPr>
          <p:cNvSpPr/>
          <p:nvPr/>
        </p:nvSpPr>
        <p:spPr>
          <a:xfrm>
            <a:off x="10290678" y="4059936"/>
            <a:ext cx="841248" cy="197855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Width: 4</a:t>
            </a:r>
          </a:p>
          <a:p>
            <a:pPr algn="ctr"/>
            <a:r>
              <a:rPr lang="en-SG" dirty="0"/>
              <a:t>Height: 11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D593F7-5E50-46EC-8734-E01D489E4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Observation #2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4FA6B62-07F9-4649-9F56-C2E363D99B4E}"/>
              </a:ext>
            </a:extLst>
          </p:cNvPr>
          <p:cNvSpPr/>
          <p:nvPr/>
        </p:nvSpPr>
        <p:spPr>
          <a:xfrm>
            <a:off x="327804" y="5011947"/>
            <a:ext cx="1345721" cy="10265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Width: 7</a:t>
            </a:r>
          </a:p>
          <a:p>
            <a:pPr algn="ctr"/>
            <a:r>
              <a:rPr lang="en-SG" dirty="0"/>
              <a:t>Height: 5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88BDBE2-28CC-463C-B3D0-EF53FD0B7712}"/>
              </a:ext>
            </a:extLst>
          </p:cNvPr>
          <p:cNvSpPr/>
          <p:nvPr/>
        </p:nvSpPr>
        <p:spPr>
          <a:xfrm>
            <a:off x="1673525" y="4325112"/>
            <a:ext cx="1188547" cy="171338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Width: 6</a:t>
            </a:r>
          </a:p>
          <a:p>
            <a:pPr algn="ctr"/>
            <a:r>
              <a:rPr lang="en-SG" dirty="0"/>
              <a:t>Height: 9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86F5D2F-7DAA-4D1B-B1B7-28E5195F2167}"/>
              </a:ext>
            </a:extLst>
          </p:cNvPr>
          <p:cNvSpPr/>
          <p:nvPr/>
        </p:nvSpPr>
        <p:spPr>
          <a:xfrm>
            <a:off x="2862072" y="5202936"/>
            <a:ext cx="2012591" cy="83555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Width: 12</a:t>
            </a:r>
          </a:p>
          <a:p>
            <a:pPr algn="ctr"/>
            <a:r>
              <a:rPr lang="en-SG" dirty="0"/>
              <a:t>Height: 4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C6BEBD6-D37B-453E-ABCE-0629660C8D8D}"/>
              </a:ext>
            </a:extLst>
          </p:cNvPr>
          <p:cNvSpPr/>
          <p:nvPr/>
        </p:nvSpPr>
        <p:spPr>
          <a:xfrm>
            <a:off x="4888834" y="4059936"/>
            <a:ext cx="841248" cy="197855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Width: 4</a:t>
            </a:r>
          </a:p>
          <a:p>
            <a:pPr algn="ctr"/>
            <a:r>
              <a:rPr lang="en-SG" dirty="0"/>
              <a:t>Height: 11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8A14198-32A6-43F4-897F-6D25335FE5F4}"/>
              </a:ext>
            </a:extLst>
          </p:cNvPr>
          <p:cNvSpPr/>
          <p:nvPr/>
        </p:nvSpPr>
        <p:spPr>
          <a:xfrm>
            <a:off x="327804" y="4226943"/>
            <a:ext cx="12076981" cy="1811549"/>
          </a:xfrm>
          <a:custGeom>
            <a:avLst/>
            <a:gdLst>
              <a:gd name="connsiteX0" fmla="*/ 0 w 2596551"/>
              <a:gd name="connsiteY0" fmla="*/ 0 h 681487"/>
              <a:gd name="connsiteX1" fmla="*/ 0 w 2596551"/>
              <a:gd name="connsiteY1" fmla="*/ 681487 h 681487"/>
              <a:gd name="connsiteX2" fmla="*/ 2596551 w 2596551"/>
              <a:gd name="connsiteY2" fmla="*/ 681487 h 681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96551" h="681487">
                <a:moveTo>
                  <a:pt x="0" y="0"/>
                </a:moveTo>
                <a:lnTo>
                  <a:pt x="0" y="681487"/>
                </a:lnTo>
                <a:lnTo>
                  <a:pt x="2596551" y="681487"/>
                </a:lnTo>
              </a:path>
            </a:pathLst>
          </a:cu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A803B61-375F-4D52-AD55-0535F2D4A17A}"/>
              </a:ext>
            </a:extLst>
          </p:cNvPr>
          <p:cNvSpPr txBox="1"/>
          <p:nvPr/>
        </p:nvSpPr>
        <p:spPr>
          <a:xfrm>
            <a:off x="589333" y="6038492"/>
            <a:ext cx="822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dirty="0"/>
              <a:t>Book 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8D0597-D099-4BF4-BB34-33C49D7A6E22}"/>
              </a:ext>
            </a:extLst>
          </p:cNvPr>
          <p:cNvSpPr txBox="1"/>
          <p:nvPr/>
        </p:nvSpPr>
        <p:spPr>
          <a:xfrm>
            <a:off x="1852866" y="6038492"/>
            <a:ext cx="822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dirty="0"/>
              <a:t>Book 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F422B91-A90B-482D-9B12-36B3F75349D3}"/>
              </a:ext>
            </a:extLst>
          </p:cNvPr>
          <p:cNvSpPr txBox="1"/>
          <p:nvPr/>
        </p:nvSpPr>
        <p:spPr>
          <a:xfrm>
            <a:off x="3456531" y="6038492"/>
            <a:ext cx="822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dirty="0"/>
              <a:t>Book 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B5E286B-7406-4190-B893-4BC3B0C82EBE}"/>
              </a:ext>
            </a:extLst>
          </p:cNvPr>
          <p:cNvSpPr txBox="1"/>
          <p:nvPr/>
        </p:nvSpPr>
        <p:spPr>
          <a:xfrm>
            <a:off x="4898127" y="6038492"/>
            <a:ext cx="822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dirty="0"/>
              <a:t>Book 3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53075E1-7A6A-49BD-AE3D-CFD04DB1BB3D}"/>
              </a:ext>
            </a:extLst>
          </p:cNvPr>
          <p:cNvGrpSpPr/>
          <p:nvPr/>
        </p:nvGrpSpPr>
        <p:grpSpPr>
          <a:xfrm>
            <a:off x="1665577" y="3760270"/>
            <a:ext cx="3230004" cy="3019213"/>
            <a:chOff x="327804" y="3729655"/>
            <a:chExt cx="4755046" cy="2751191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AD1DE4C-228C-46AF-B0BD-EC1A1434C467}"/>
                </a:ext>
              </a:extLst>
            </p:cNvPr>
            <p:cNvSpPr/>
            <p:nvPr/>
          </p:nvSpPr>
          <p:spPr>
            <a:xfrm>
              <a:off x="327804" y="3729655"/>
              <a:ext cx="4755046" cy="2432304"/>
            </a:xfrm>
            <a:prstGeom prst="rect">
              <a:avLst/>
            </a:prstGeom>
            <a:solidFill>
              <a:schemeClr val="accent1">
                <a:alpha val="2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ED1C989-A229-4B18-B9C1-0E3D9D178C09}"/>
                </a:ext>
              </a:extLst>
            </p:cNvPr>
            <p:cNvSpPr txBox="1"/>
            <p:nvPr/>
          </p:nvSpPr>
          <p:spPr>
            <a:xfrm>
              <a:off x="982069" y="6144300"/>
              <a:ext cx="3446516" cy="3365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SG" b="1" dirty="0"/>
                <a:t>Width = ?, Area = ?</a:t>
              </a: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A1D6FB3F-62DE-4962-8D86-4592CA447A5B}"/>
              </a:ext>
            </a:extLst>
          </p:cNvPr>
          <p:cNvSpPr txBox="1"/>
          <p:nvPr/>
        </p:nvSpPr>
        <p:spPr>
          <a:xfrm>
            <a:off x="6000469" y="6038492"/>
            <a:ext cx="822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dirty="0"/>
              <a:t>Book 4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E1D60F6-C1CA-4BBA-AE5B-5A12B7A84775}"/>
              </a:ext>
            </a:extLst>
          </p:cNvPr>
          <p:cNvSpPr txBox="1"/>
          <p:nvPr/>
        </p:nvSpPr>
        <p:spPr>
          <a:xfrm>
            <a:off x="7264003" y="6038492"/>
            <a:ext cx="822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dirty="0"/>
              <a:t>Book 5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ED81151-012F-41F7-A209-FF917E16CE91}"/>
              </a:ext>
            </a:extLst>
          </p:cNvPr>
          <p:cNvSpPr txBox="1"/>
          <p:nvPr/>
        </p:nvSpPr>
        <p:spPr>
          <a:xfrm>
            <a:off x="8867668" y="6038492"/>
            <a:ext cx="822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dirty="0"/>
              <a:t>Book 6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287B719-557C-4439-AD99-462649BDB3FA}"/>
              </a:ext>
            </a:extLst>
          </p:cNvPr>
          <p:cNvSpPr txBox="1"/>
          <p:nvPr/>
        </p:nvSpPr>
        <p:spPr>
          <a:xfrm>
            <a:off x="10309264" y="6038492"/>
            <a:ext cx="822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dirty="0"/>
              <a:t>Book 7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18E7E4-CF91-4AFC-86E6-CA6ED25D8AE9}"/>
              </a:ext>
            </a:extLst>
          </p:cNvPr>
          <p:cNvSpPr txBox="1"/>
          <p:nvPr/>
        </p:nvSpPr>
        <p:spPr>
          <a:xfrm>
            <a:off x="7940195" y="919525"/>
            <a:ext cx="335694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i="1" dirty="0"/>
              <a:t>K</a:t>
            </a:r>
            <a:r>
              <a:rPr lang="en-SG" sz="2400" dirty="0"/>
              <a:t> = 50</a:t>
            </a:r>
          </a:p>
          <a:p>
            <a:r>
              <a:rPr lang="en-SG" sz="2400" i="1" dirty="0"/>
              <a:t>Best Answer = </a:t>
            </a:r>
            <a:r>
              <a:rPr lang="en-SG" sz="2400" dirty="0"/>
              <a:t>270 [0...5]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F9BAA38-3D07-43BD-A7E8-17B83EBDF313}"/>
              </a:ext>
            </a:extLst>
          </p:cNvPr>
          <p:cNvSpPr/>
          <p:nvPr/>
        </p:nvSpPr>
        <p:spPr>
          <a:xfrm>
            <a:off x="326218" y="3410317"/>
            <a:ext cx="7937698" cy="3369166"/>
          </a:xfrm>
          <a:prstGeom prst="rect">
            <a:avLst/>
          </a:prstGeom>
          <a:noFill/>
          <a:ln w="28575">
            <a:solidFill>
              <a:schemeClr val="accent6"/>
            </a:solidFill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54B10EB-A94B-465B-94D8-2EFBC3BC3B05}"/>
              </a:ext>
            </a:extLst>
          </p:cNvPr>
          <p:cNvSpPr txBox="1"/>
          <p:nvPr/>
        </p:nvSpPr>
        <p:spPr>
          <a:xfrm>
            <a:off x="6748272" y="2298095"/>
            <a:ext cx="4749662" cy="19389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2"/>
            </a:solidFill>
          </a:ln>
          <a:effectLst>
            <a:glow rad="254000">
              <a:schemeClr val="bg1">
                <a:alpha val="6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just"/>
            <a:r>
              <a:rPr lang="en-SG" sz="2400" dirty="0"/>
              <a:t>Do we need to check the range [1, 2] or [1, 2, 3] or [1...4] or [1...5]?</a:t>
            </a:r>
          </a:p>
          <a:p>
            <a:pPr algn="just"/>
            <a:endParaRPr lang="en-SG" sz="2400" dirty="0"/>
          </a:p>
          <a:p>
            <a:pPr marL="457200" indent="-457200">
              <a:buAutoNum type="alphaUcPeriod"/>
            </a:pPr>
            <a:r>
              <a:rPr lang="en-SG" sz="2400" dirty="0"/>
              <a:t>Yes</a:t>
            </a:r>
          </a:p>
          <a:p>
            <a:pPr marL="457200" indent="-457200">
              <a:buAutoNum type="alphaUcPeriod"/>
            </a:pPr>
            <a:r>
              <a:rPr lang="en-SG" sz="2400" dirty="0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1941227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1_Integral">
  <a:themeElements>
    <a:clrScheme name="Integral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C1C93EF2-4785-427F-84A5-F1666490E9C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3349</TotalTime>
  <Words>8343</Words>
  <Application>Microsoft Office PowerPoint</Application>
  <PresentationFormat>Widescreen</PresentationFormat>
  <Paragraphs>1830</Paragraphs>
  <Slides>115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115</vt:i4>
      </vt:variant>
    </vt:vector>
  </HeadingPairs>
  <TitlesOfParts>
    <vt:vector size="128" baseType="lpstr">
      <vt:lpstr>メイリオ</vt:lpstr>
      <vt:lpstr>Arial</vt:lpstr>
      <vt:lpstr>Arial Black</vt:lpstr>
      <vt:lpstr>Cambria Math</vt:lpstr>
      <vt:lpstr>Consolas</vt:lpstr>
      <vt:lpstr>Courier New</vt:lpstr>
      <vt:lpstr>Tw Cen MT</vt:lpstr>
      <vt:lpstr>Tw Cen MT Condensed</vt:lpstr>
      <vt:lpstr>Wingdings</vt:lpstr>
      <vt:lpstr>Wingdings 3</vt:lpstr>
      <vt:lpstr>Integral</vt:lpstr>
      <vt:lpstr>1_Integral</vt:lpstr>
      <vt:lpstr>MathType 6.0 Equation</vt:lpstr>
      <vt:lpstr>Sit-in Lab 2 discussion</vt:lpstr>
      <vt:lpstr>Overall results for Sit-in Lab 2</vt:lpstr>
      <vt:lpstr>Preface</vt:lpstr>
      <vt:lpstr>Random access from a Linked list</vt:lpstr>
      <vt:lpstr>Random access from a Linked list</vt:lpstr>
      <vt:lpstr>Random access from a Linked list</vt:lpstr>
      <vt:lpstr>Random access from a Linked list</vt:lpstr>
      <vt:lpstr>Random access from a Linked list</vt:lpstr>
      <vt:lpstr>Time complexity analysis</vt:lpstr>
      <vt:lpstr>Iterating through a linked list</vt:lpstr>
      <vt:lpstr>Range-based for loops</vt:lpstr>
      <vt:lpstr>Using an Iterator</vt:lpstr>
      <vt:lpstr>Using an Iterator</vt:lpstr>
      <vt:lpstr>Using an Iterator</vt:lpstr>
      <vt:lpstr>Using an Iterator</vt:lpstr>
      <vt:lpstr>There's also the list iterator</vt:lpstr>
      <vt:lpstr>There's also the list iterator</vt:lpstr>
      <vt:lpstr>There's also the list iterator</vt:lpstr>
      <vt:lpstr>There's also the list iterator</vt:lpstr>
      <vt:lpstr>There's also the list iterator</vt:lpstr>
      <vt:lpstr>There's also the list iterator</vt:lpstr>
      <vt:lpstr>Be careful when using the iterator</vt:lpstr>
      <vt:lpstr>Disclaimer</vt:lpstr>
      <vt:lpstr>The contains and remove methods</vt:lpstr>
      <vt:lpstr>The contains and remove methods</vt:lpstr>
      <vt:lpstr>The contains and remove methods</vt:lpstr>
      <vt:lpstr>The contains and remove methods</vt:lpstr>
      <vt:lpstr>The contains and remove methods</vt:lpstr>
      <vt:lpstr>How these methods work</vt:lpstr>
      <vt:lpstr>How these methods work</vt:lpstr>
      <vt:lpstr>Override the equals() method!</vt:lpstr>
      <vt:lpstr>Override the equals() method!</vt:lpstr>
      <vt:lpstr>Override the equals() method!</vt:lpstr>
      <vt:lpstr>Some small pointers about overriding</vt:lpstr>
      <vt:lpstr>Pre- and post-conditions</vt:lpstr>
      <vt:lpstr>Pre- and post-conditions</vt:lpstr>
      <vt:lpstr>Pre- and post-conditions</vt:lpstr>
      <vt:lpstr>Any questions?</vt:lpstr>
      <vt:lpstr>Sit-in Lab 2 Questions</vt:lpstr>
      <vt:lpstr>AM Problem: Book Distance</vt:lpstr>
      <vt:lpstr>AM Problem: Book Distance</vt:lpstr>
      <vt:lpstr>AM Problem: Book Distance</vt:lpstr>
      <vt:lpstr>AM Problem: Book Distance</vt:lpstr>
      <vt:lpstr>Start with the obvious</vt:lpstr>
      <vt:lpstr>Start with the obvious</vt:lpstr>
      <vt:lpstr>Start with the obvious</vt:lpstr>
      <vt:lpstr>Start with the obvious</vt:lpstr>
      <vt:lpstr>Start with the obvious</vt:lpstr>
      <vt:lpstr>The bookshelf has gaps</vt:lpstr>
      <vt:lpstr>Observation #1</vt:lpstr>
      <vt:lpstr>Algorithm #2</vt:lpstr>
      <vt:lpstr>Algorithm #2</vt:lpstr>
      <vt:lpstr>Algorithm #2</vt:lpstr>
      <vt:lpstr>Algorithm #2</vt:lpstr>
      <vt:lpstr>Algorithm #2</vt:lpstr>
      <vt:lpstr>Algorithm #2</vt:lpstr>
      <vt:lpstr>The gaps are troublesome</vt:lpstr>
      <vt:lpstr>Observation #2</vt:lpstr>
      <vt:lpstr>Observation #2</vt:lpstr>
      <vt:lpstr>Algorithm #3</vt:lpstr>
      <vt:lpstr>Algorithm #3</vt:lpstr>
      <vt:lpstr>Algorithm #3: Time complexity analysis</vt:lpstr>
      <vt:lpstr>Removal is slow</vt:lpstr>
      <vt:lpstr>We can Lie!</vt:lpstr>
      <vt:lpstr>We can Lie!</vt:lpstr>
      <vt:lpstr>We can Lie! Maybe?</vt:lpstr>
      <vt:lpstr>Which books have been removed?</vt:lpstr>
      <vt:lpstr>A boolean array!</vt:lpstr>
      <vt:lpstr>Algorithm #4</vt:lpstr>
      <vt:lpstr>But wait!</vt:lpstr>
      <vt:lpstr>It's only slow sometimes</vt:lpstr>
      <vt:lpstr>Sample implementation</vt:lpstr>
      <vt:lpstr>Any questions?</vt:lpstr>
      <vt:lpstr>PM Problem: Bookshelf</vt:lpstr>
      <vt:lpstr>PM Problem: Bookshelf</vt:lpstr>
      <vt:lpstr>PM Problem: Bookshelf</vt:lpstr>
      <vt:lpstr>PM Problem: Bookshelf</vt:lpstr>
      <vt:lpstr>PM Problem: Bookshelf</vt:lpstr>
      <vt:lpstr>PM Problem: Bookshelf</vt:lpstr>
      <vt:lpstr>Start with the obvious</vt:lpstr>
      <vt:lpstr>Start with the obvious</vt:lpstr>
      <vt:lpstr>Start with the obvious</vt:lpstr>
      <vt:lpstr>Algorithm #1</vt:lpstr>
      <vt:lpstr>Algorithm #1</vt:lpstr>
      <vt:lpstr>Algorithm #1</vt:lpstr>
      <vt:lpstr>Algorithm #1</vt:lpstr>
      <vt:lpstr>Algorithm #1 Time Complexity analysis </vt:lpstr>
      <vt:lpstr>Observation #1</vt:lpstr>
      <vt:lpstr>Observation #1</vt:lpstr>
      <vt:lpstr>Observation #1</vt:lpstr>
      <vt:lpstr>Observation #1</vt:lpstr>
      <vt:lpstr>Algorithm #2 Time Complexity analysis </vt:lpstr>
      <vt:lpstr>Observation #2</vt:lpstr>
      <vt:lpstr>Observation #2</vt:lpstr>
      <vt:lpstr>Observation #2</vt:lpstr>
      <vt:lpstr>Observation #2</vt:lpstr>
      <vt:lpstr>Observation #2</vt:lpstr>
      <vt:lpstr>Observation #2</vt:lpstr>
      <vt:lpstr>Observation #2</vt:lpstr>
      <vt:lpstr>Observation #2</vt:lpstr>
      <vt:lpstr>Observation #2</vt:lpstr>
      <vt:lpstr>Observation #2</vt:lpstr>
      <vt:lpstr>Observation #2</vt:lpstr>
      <vt:lpstr>Observation #2</vt:lpstr>
      <vt:lpstr>Observation #2</vt:lpstr>
      <vt:lpstr>Observation #2</vt:lpstr>
      <vt:lpstr>Algorithm #3</vt:lpstr>
      <vt:lpstr>Algorithm #3</vt:lpstr>
      <vt:lpstr>Algorithm #3</vt:lpstr>
      <vt:lpstr>Algorithm #3</vt:lpstr>
      <vt:lpstr>Algorithm #3</vt:lpstr>
      <vt:lpstr>Algorithm #3</vt:lpstr>
      <vt:lpstr>Algorithm #3 Time Complexity analysis </vt:lpstr>
      <vt:lpstr>Algorithm #3 Time Complexity analysis </vt:lpstr>
      <vt:lpstr>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Sit-in Lab 2 + Take-home Lab 3 discussion</dc:title>
  <dc:creator>User</dc:creator>
  <cp:lastModifiedBy>User</cp:lastModifiedBy>
  <cp:revision>165</cp:revision>
  <dcterms:created xsi:type="dcterms:W3CDTF">2018-03-03T04:16:18Z</dcterms:created>
  <dcterms:modified xsi:type="dcterms:W3CDTF">2018-03-09T07:34:56Z</dcterms:modified>
</cp:coreProperties>
</file>