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7.xml" ContentType="application/vnd.openxmlformats-officedocument.presentationml.tags+xml"/>
  <Override PartName="/ppt/notesSlides/notesSlide38.xml" ContentType="application/vnd.openxmlformats-officedocument.presentationml.notesSlide+xml"/>
  <Override PartName="/ppt/tags/tag48.xml" ContentType="application/vnd.openxmlformats-officedocument.presentationml.tags+xml"/>
  <Override PartName="/ppt/notesSlides/notesSlide39.xml" ContentType="application/vnd.openxmlformats-officedocument.presentationml.notesSlide+xml"/>
  <Override PartName="/ppt/tags/tag49.xml" ContentType="application/vnd.openxmlformats-officedocument.presentationml.tags+xml"/>
  <Override PartName="/ppt/notesSlides/notesSlide4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4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44.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charts/chart1.xml" ContentType="application/vnd.openxmlformats-officedocument.drawingml.chart+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45.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4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47.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4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49.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50.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51.xml" ContentType="application/vnd.openxmlformats-officedocument.presentationml.notesSlide+xml"/>
  <Override PartName="/ppt/tags/tag132.xml" ContentType="application/vnd.openxmlformats-officedocument.presentationml.tags+xml"/>
  <Override PartName="/ppt/notesSlides/notesSlide52.xml" ContentType="application/vnd.openxmlformats-officedocument.presentationml.notesSlide+xml"/>
  <Override PartName="/ppt/tags/tag133.xml" ContentType="application/vnd.openxmlformats-officedocument.presentationml.tags+xml"/>
  <Override PartName="/ppt/notesSlides/notesSlide53.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54.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5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56.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5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58.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59.xml" ContentType="application/vnd.openxmlformats-officedocument.presentationml.notesSlide+xml"/>
  <Override PartName="/ppt/tags/tag169.xml" ContentType="application/vnd.openxmlformats-officedocument.presentationml.tags+xml"/>
  <Override PartName="/ppt/notesSlides/notesSlide60.xml" ContentType="application/vnd.openxmlformats-officedocument.presentationml.notesSlide+xml"/>
  <Override PartName="/ppt/tags/tag170.xml" ContentType="application/vnd.openxmlformats-officedocument.presentationml.tags+xml"/>
  <Override PartName="/ppt/notesSlides/notesSlide61.xml" ContentType="application/vnd.openxmlformats-officedocument.presentationml.notesSlide+xml"/>
  <Override PartName="/ppt/tags/tag171.xml" ContentType="application/vnd.openxmlformats-officedocument.presentationml.tags+xml"/>
  <Override PartName="/ppt/notesSlides/notesSlide62.xml" ContentType="application/vnd.openxmlformats-officedocument.presentationml.notesSlide+xml"/>
  <Override PartName="/ppt/tags/tag172.xml" ContentType="application/vnd.openxmlformats-officedocument.presentationml.tags+xml"/>
  <Override PartName="/ppt/notesSlides/notesSlide63.xml" ContentType="application/vnd.openxmlformats-officedocument.presentationml.notesSlide+xml"/>
  <Override PartName="/ppt/tags/tag173.xml" ContentType="application/vnd.openxmlformats-officedocument.presentationml.tags+xml"/>
  <Override PartName="/ppt/notesSlides/notesSlide64.xml" ContentType="application/vnd.openxmlformats-officedocument.presentationml.notesSlide+xml"/>
  <Override PartName="/ppt/tags/tag174.xml" ContentType="application/vnd.openxmlformats-officedocument.presentationml.tags+xml"/>
  <Override PartName="/ppt/notesSlides/notesSlide65.xml" ContentType="application/vnd.openxmlformats-officedocument.presentationml.notesSlide+xml"/>
  <Override PartName="/ppt/tags/tag175.xml" ContentType="application/vnd.openxmlformats-officedocument.presentationml.tags+xml"/>
  <Override PartName="/ppt/notesSlides/notesSlide66.xml" ContentType="application/vnd.openxmlformats-officedocument.presentationml.notesSlide+xml"/>
  <Override PartName="/ppt/tags/tag176.xml" ContentType="application/vnd.openxmlformats-officedocument.presentationml.tags+xml"/>
  <Override PartName="/ppt/notesSlides/notesSlide67.xml" ContentType="application/vnd.openxmlformats-officedocument.presentationml.notesSlide+xml"/>
  <Override PartName="/ppt/tags/tag177.xml" ContentType="application/vnd.openxmlformats-officedocument.presentationml.tags+xml"/>
  <Override PartName="/ppt/notesSlides/notesSlide68.xml" ContentType="application/vnd.openxmlformats-officedocument.presentationml.notesSlide+xml"/>
  <Override PartName="/ppt/tags/tag178.xml" ContentType="application/vnd.openxmlformats-officedocument.presentationml.tags+xml"/>
  <Override PartName="/ppt/notesSlides/notesSlide69.xml" ContentType="application/vnd.openxmlformats-officedocument.presentationml.notesSlide+xml"/>
  <Override PartName="/ppt/tags/tag179.xml" ContentType="application/vnd.openxmlformats-officedocument.presentationml.tags+xml"/>
  <Override PartName="/ppt/notesSlides/notesSlide70.xml" ContentType="application/vnd.openxmlformats-officedocument.presentationml.notesSlide+xml"/>
  <Override PartName="/ppt/tags/tag180.xml" ContentType="application/vnd.openxmlformats-officedocument.presentationml.tags+xml"/>
  <Override PartName="/ppt/notesSlides/notesSlide71.xml" ContentType="application/vnd.openxmlformats-officedocument.presentationml.notesSlide+xml"/>
  <Override PartName="/ppt/tags/tag181.xml" ContentType="application/vnd.openxmlformats-officedocument.presentationml.tags+xml"/>
  <Override PartName="/ppt/notesSlides/notesSlide72.xml" ContentType="application/vnd.openxmlformats-officedocument.presentationml.notesSlide+xml"/>
  <Override PartName="/ppt/tags/tag182.xml" ContentType="application/vnd.openxmlformats-officedocument.presentationml.tags+xml"/>
  <Override PartName="/ppt/notesSlides/notesSlide73.xml" ContentType="application/vnd.openxmlformats-officedocument.presentationml.notesSlide+xml"/>
  <Override PartName="/ppt/ink/ink1.xml" ContentType="application/inkml+xml"/>
  <Override PartName="/ppt/tags/tag183.xml" ContentType="application/vnd.openxmlformats-officedocument.presentationml.tags+xml"/>
  <Override PartName="/ppt/notesSlides/notesSlide74.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handoutMasterIdLst>
    <p:handoutMasterId r:id="rId111"/>
  </p:handoutMasterIdLst>
  <p:sldIdLst>
    <p:sldId id="559" r:id="rId2"/>
    <p:sldId id="853" r:id="rId3"/>
    <p:sldId id="868" r:id="rId4"/>
    <p:sldId id="560" r:id="rId5"/>
    <p:sldId id="866" r:id="rId6"/>
    <p:sldId id="601" r:id="rId7"/>
    <p:sldId id="564" r:id="rId8"/>
    <p:sldId id="602" r:id="rId9"/>
    <p:sldId id="565" r:id="rId10"/>
    <p:sldId id="608" r:id="rId11"/>
    <p:sldId id="568" r:id="rId12"/>
    <p:sldId id="566" r:id="rId13"/>
    <p:sldId id="812" r:id="rId14"/>
    <p:sldId id="813" r:id="rId15"/>
    <p:sldId id="797" r:id="rId16"/>
    <p:sldId id="798" r:id="rId17"/>
    <p:sldId id="799" r:id="rId18"/>
    <p:sldId id="814" r:id="rId19"/>
    <p:sldId id="860" r:id="rId20"/>
    <p:sldId id="861" r:id="rId21"/>
    <p:sldId id="844" r:id="rId22"/>
    <p:sldId id="859" r:id="rId23"/>
    <p:sldId id="854" r:id="rId24"/>
    <p:sldId id="855" r:id="rId25"/>
    <p:sldId id="864" r:id="rId26"/>
    <p:sldId id="857" r:id="rId27"/>
    <p:sldId id="646" r:id="rId28"/>
    <p:sldId id="862" r:id="rId29"/>
    <p:sldId id="688" r:id="rId30"/>
    <p:sldId id="795" r:id="rId31"/>
    <p:sldId id="656" r:id="rId32"/>
    <p:sldId id="863" r:id="rId33"/>
    <p:sldId id="796" r:id="rId34"/>
    <p:sldId id="657" r:id="rId35"/>
    <p:sldId id="658" r:id="rId36"/>
    <p:sldId id="867" r:id="rId37"/>
    <p:sldId id="627" r:id="rId38"/>
    <p:sldId id="808" r:id="rId39"/>
    <p:sldId id="851" r:id="rId40"/>
    <p:sldId id="852" r:id="rId41"/>
    <p:sldId id="822" r:id="rId42"/>
    <p:sldId id="850" r:id="rId43"/>
    <p:sldId id="845" r:id="rId44"/>
    <p:sldId id="846" r:id="rId45"/>
    <p:sldId id="847" r:id="rId46"/>
    <p:sldId id="848" r:id="rId47"/>
    <p:sldId id="849" r:id="rId48"/>
    <p:sldId id="842" r:id="rId49"/>
    <p:sldId id="843" r:id="rId50"/>
    <p:sldId id="839" r:id="rId51"/>
    <p:sldId id="840" r:id="rId52"/>
    <p:sldId id="841" r:id="rId53"/>
    <p:sldId id="818" r:id="rId54"/>
    <p:sldId id="819" r:id="rId55"/>
    <p:sldId id="820" r:id="rId56"/>
    <p:sldId id="811" r:id="rId57"/>
    <p:sldId id="760" r:id="rId58"/>
    <p:sldId id="761" r:id="rId59"/>
    <p:sldId id="762" r:id="rId60"/>
    <p:sldId id="752" r:id="rId61"/>
    <p:sldId id="676" r:id="rId62"/>
    <p:sldId id="667" r:id="rId63"/>
    <p:sldId id="670" r:id="rId64"/>
    <p:sldId id="763" r:id="rId65"/>
    <p:sldId id="764" r:id="rId66"/>
    <p:sldId id="765" r:id="rId67"/>
    <p:sldId id="766" r:id="rId68"/>
    <p:sldId id="767" r:id="rId69"/>
    <p:sldId id="768" r:id="rId70"/>
    <p:sldId id="769" r:id="rId71"/>
    <p:sldId id="770" r:id="rId72"/>
    <p:sldId id="771" r:id="rId73"/>
    <p:sldId id="772" r:id="rId74"/>
    <p:sldId id="773" r:id="rId75"/>
    <p:sldId id="774" r:id="rId76"/>
    <p:sldId id="775" r:id="rId77"/>
    <p:sldId id="776" r:id="rId78"/>
    <p:sldId id="777" r:id="rId79"/>
    <p:sldId id="778" r:id="rId80"/>
    <p:sldId id="779" r:id="rId81"/>
    <p:sldId id="780" r:id="rId82"/>
    <p:sldId id="781" r:id="rId83"/>
    <p:sldId id="782" r:id="rId84"/>
    <p:sldId id="783" r:id="rId85"/>
    <p:sldId id="784" r:id="rId86"/>
    <p:sldId id="785" r:id="rId87"/>
    <p:sldId id="786" r:id="rId88"/>
    <p:sldId id="787" r:id="rId89"/>
    <p:sldId id="788" r:id="rId90"/>
    <p:sldId id="789" r:id="rId91"/>
    <p:sldId id="790" r:id="rId92"/>
    <p:sldId id="791" r:id="rId93"/>
    <p:sldId id="792" r:id="rId94"/>
    <p:sldId id="807" r:id="rId95"/>
    <p:sldId id="823" r:id="rId96"/>
    <p:sldId id="824" r:id="rId97"/>
    <p:sldId id="825" r:id="rId98"/>
    <p:sldId id="826" r:id="rId99"/>
    <p:sldId id="827" r:id="rId100"/>
    <p:sldId id="829" r:id="rId101"/>
    <p:sldId id="830" r:id="rId102"/>
    <p:sldId id="831" r:id="rId103"/>
    <p:sldId id="832" r:id="rId104"/>
    <p:sldId id="833" r:id="rId105"/>
    <p:sldId id="834" r:id="rId106"/>
    <p:sldId id="835" r:id="rId107"/>
    <p:sldId id="836" r:id="rId108"/>
    <p:sldId id="837" r:id="rId109"/>
  </p:sldIdLst>
  <p:sldSz cx="9144000" cy="6858000" type="screen4x3"/>
  <p:notesSz cx="6797675" cy="9926638"/>
  <p:custDataLst>
    <p:tags r:id="rId1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1" autoAdjust="0"/>
    <p:restoredTop sz="73823" autoAdjust="0"/>
  </p:normalViewPr>
  <p:slideViewPr>
    <p:cSldViewPr>
      <p:cViewPr varScale="1">
        <p:scale>
          <a:sx n="55" d="100"/>
          <a:sy n="55" d="100"/>
        </p:scale>
        <p:origin x="1516"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SG"/>
              <a:t>Histogram</a:t>
            </a:r>
          </a:p>
        </c:rich>
      </c:tx>
      <c:overlay val="0"/>
    </c:title>
    <c:autoTitleDeleted val="0"/>
    <c:plotArea>
      <c:layout/>
      <c:barChart>
        <c:barDir val="col"/>
        <c:grouping val="clustered"/>
        <c:varyColors val="0"/>
        <c:ser>
          <c:idx val="0"/>
          <c:order val="0"/>
          <c:tx>
            <c:v>Frequency</c:v>
          </c:tx>
          <c:invertIfNegative val="0"/>
          <c:cat>
            <c:strRef>
              <c:f>Sheet1!$A$2:$A$15</c:f>
              <c:strCache>
                <c:ptCount val="14"/>
                <c:pt idx="0">
                  <c:v>40</c:v>
                </c:pt>
                <c:pt idx="1">
                  <c:v>45</c:v>
                </c:pt>
                <c:pt idx="2">
                  <c:v>50</c:v>
                </c:pt>
                <c:pt idx="3">
                  <c:v>55</c:v>
                </c:pt>
                <c:pt idx="4">
                  <c:v>60</c:v>
                </c:pt>
                <c:pt idx="5">
                  <c:v>65</c:v>
                </c:pt>
                <c:pt idx="6">
                  <c:v>70</c:v>
                </c:pt>
                <c:pt idx="7">
                  <c:v>75</c:v>
                </c:pt>
                <c:pt idx="8">
                  <c:v>80</c:v>
                </c:pt>
                <c:pt idx="9">
                  <c:v>85</c:v>
                </c:pt>
                <c:pt idx="10">
                  <c:v>90</c:v>
                </c:pt>
                <c:pt idx="11">
                  <c:v>95</c:v>
                </c:pt>
                <c:pt idx="12">
                  <c:v>100</c:v>
                </c:pt>
                <c:pt idx="13">
                  <c:v>More</c:v>
                </c:pt>
              </c:strCache>
            </c:strRef>
          </c:cat>
          <c:val>
            <c:numRef>
              <c:f>Sheet1!$B$2:$B$15</c:f>
              <c:numCache>
                <c:formatCode>General</c:formatCode>
                <c:ptCount val="14"/>
                <c:pt idx="0">
                  <c:v>1</c:v>
                </c:pt>
                <c:pt idx="1">
                  <c:v>0</c:v>
                </c:pt>
                <c:pt idx="2">
                  <c:v>0</c:v>
                </c:pt>
                <c:pt idx="3">
                  <c:v>7</c:v>
                </c:pt>
                <c:pt idx="4">
                  <c:v>8</c:v>
                </c:pt>
                <c:pt idx="5">
                  <c:v>9</c:v>
                </c:pt>
                <c:pt idx="6">
                  <c:v>12</c:v>
                </c:pt>
                <c:pt idx="7">
                  <c:v>9</c:v>
                </c:pt>
                <c:pt idx="8">
                  <c:v>22</c:v>
                </c:pt>
                <c:pt idx="9">
                  <c:v>29</c:v>
                </c:pt>
                <c:pt idx="10">
                  <c:v>22</c:v>
                </c:pt>
                <c:pt idx="11">
                  <c:v>7</c:v>
                </c:pt>
                <c:pt idx="12">
                  <c:v>8</c:v>
                </c:pt>
                <c:pt idx="13">
                  <c:v>0</c:v>
                </c:pt>
              </c:numCache>
            </c:numRef>
          </c:val>
          <c:extLst>
            <c:ext xmlns:c16="http://schemas.microsoft.com/office/drawing/2014/chart" uri="{C3380CC4-5D6E-409C-BE32-E72D297353CC}">
              <c16:uniqueId val="{00000000-2C46-4F03-A718-C82A992DD27E}"/>
            </c:ext>
          </c:extLst>
        </c:ser>
        <c:dLbls>
          <c:showLegendKey val="0"/>
          <c:showVal val="0"/>
          <c:showCatName val="0"/>
          <c:showSerName val="0"/>
          <c:showPercent val="0"/>
          <c:showBubbleSize val="0"/>
        </c:dLbls>
        <c:gapWidth val="150"/>
        <c:axId val="95240192"/>
        <c:axId val="95242112"/>
      </c:barChart>
      <c:catAx>
        <c:axId val="95240192"/>
        <c:scaling>
          <c:orientation val="minMax"/>
        </c:scaling>
        <c:delete val="0"/>
        <c:axPos val="b"/>
        <c:title>
          <c:tx>
            <c:rich>
              <a:bodyPr/>
              <a:lstStyle/>
              <a:p>
                <a:pPr>
                  <a:defRPr/>
                </a:pPr>
                <a:r>
                  <a:rPr lang="en-SG"/>
                  <a:t>Bin</a:t>
                </a:r>
              </a:p>
            </c:rich>
          </c:tx>
          <c:overlay val="0"/>
        </c:title>
        <c:numFmt formatCode="General" sourceLinked="0"/>
        <c:majorTickMark val="out"/>
        <c:minorTickMark val="none"/>
        <c:tickLblPos val="nextTo"/>
        <c:crossAx val="95242112"/>
        <c:crosses val="autoZero"/>
        <c:auto val="1"/>
        <c:lblAlgn val="ctr"/>
        <c:lblOffset val="100"/>
        <c:noMultiLvlLbl val="0"/>
      </c:catAx>
      <c:valAx>
        <c:axId val="95242112"/>
        <c:scaling>
          <c:orientation val="minMax"/>
        </c:scaling>
        <c:delete val="0"/>
        <c:axPos val="l"/>
        <c:title>
          <c:tx>
            <c:rich>
              <a:bodyPr/>
              <a:lstStyle/>
              <a:p>
                <a:pPr>
                  <a:defRPr/>
                </a:pPr>
                <a:r>
                  <a:rPr lang="en-SG"/>
                  <a:t>Frequency</a:t>
                </a:r>
              </a:p>
            </c:rich>
          </c:tx>
          <c:overlay val="0"/>
        </c:title>
        <c:numFmt formatCode="General" sourceLinked="1"/>
        <c:majorTickMark val="out"/>
        <c:minorTickMark val="none"/>
        <c:tickLblPos val="nextTo"/>
        <c:crossAx val="95240192"/>
        <c:crosses val="autoZero"/>
        <c:crossBetween val="between"/>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4958" cy="496888"/>
          </a:xfrm>
          <a:prstGeom prst="rect">
            <a:avLst/>
          </a:prstGeom>
        </p:spPr>
        <p:txBody>
          <a:bodyPr vert="horz" lIns="95500" tIns="47750" rIns="95500" bIns="47750" rtlCol="0"/>
          <a:lstStyle>
            <a:lvl1pPr algn="l">
              <a:defRPr sz="1300"/>
            </a:lvl1pPr>
          </a:lstStyle>
          <a:p>
            <a:endParaRPr lang="en-SG"/>
          </a:p>
        </p:txBody>
      </p:sp>
      <p:sp>
        <p:nvSpPr>
          <p:cNvPr id="3" name="Date Placeholder 2"/>
          <p:cNvSpPr>
            <a:spLocks noGrp="1"/>
          </p:cNvSpPr>
          <p:nvPr>
            <p:ph type="dt" sz="quarter" idx="1"/>
          </p:nvPr>
        </p:nvSpPr>
        <p:spPr>
          <a:xfrm>
            <a:off x="3851100" y="1"/>
            <a:ext cx="2944958" cy="496888"/>
          </a:xfrm>
          <a:prstGeom prst="rect">
            <a:avLst/>
          </a:prstGeom>
        </p:spPr>
        <p:txBody>
          <a:bodyPr vert="horz" lIns="95500" tIns="47750" rIns="95500" bIns="47750" rtlCol="0"/>
          <a:lstStyle>
            <a:lvl1pPr algn="r">
              <a:defRPr sz="1300"/>
            </a:lvl1pPr>
          </a:lstStyle>
          <a:p>
            <a:fld id="{6BD20B09-4FAB-4862-98A0-75A38DDA653A}" type="datetimeFigureOut">
              <a:rPr lang="en-US" smtClean="0"/>
              <a:pPr/>
              <a:t>3/31/2019</a:t>
            </a:fld>
            <a:endParaRPr lang="en-SG"/>
          </a:p>
        </p:txBody>
      </p:sp>
      <p:sp>
        <p:nvSpPr>
          <p:cNvPr id="4" name="Footer Placeholder 3"/>
          <p:cNvSpPr>
            <a:spLocks noGrp="1"/>
          </p:cNvSpPr>
          <p:nvPr>
            <p:ph type="ftr" sz="quarter" idx="2"/>
          </p:nvPr>
        </p:nvSpPr>
        <p:spPr>
          <a:xfrm>
            <a:off x="2" y="9428165"/>
            <a:ext cx="2944958" cy="496887"/>
          </a:xfrm>
          <a:prstGeom prst="rect">
            <a:avLst/>
          </a:prstGeom>
        </p:spPr>
        <p:txBody>
          <a:bodyPr vert="horz" lIns="95500" tIns="47750" rIns="95500" bIns="47750" rtlCol="0" anchor="b"/>
          <a:lstStyle>
            <a:lvl1pPr algn="l">
              <a:defRPr sz="1300"/>
            </a:lvl1pPr>
          </a:lstStyle>
          <a:p>
            <a:endParaRPr lang="en-SG"/>
          </a:p>
        </p:txBody>
      </p:sp>
      <p:sp>
        <p:nvSpPr>
          <p:cNvPr id="5" name="Slide Number Placeholder 4"/>
          <p:cNvSpPr>
            <a:spLocks noGrp="1"/>
          </p:cNvSpPr>
          <p:nvPr>
            <p:ph type="sldNum" sz="quarter" idx="3"/>
          </p:nvPr>
        </p:nvSpPr>
        <p:spPr>
          <a:xfrm>
            <a:off x="3851100" y="9428165"/>
            <a:ext cx="2944958" cy="496887"/>
          </a:xfrm>
          <a:prstGeom prst="rect">
            <a:avLst/>
          </a:prstGeom>
        </p:spPr>
        <p:txBody>
          <a:bodyPr vert="horz" lIns="95500" tIns="47750" rIns="95500" bIns="47750" rtlCol="0" anchor="b"/>
          <a:lstStyle>
            <a:lvl1pPr algn="r">
              <a:defRPr sz="1300"/>
            </a:lvl1pPr>
          </a:lstStyle>
          <a:p>
            <a:fld id="{B0ACD9F3-C4BE-416F-A674-A58EE50C6E42}" type="slidenum">
              <a:rPr lang="en-SG" smtClean="0"/>
              <a:pPr/>
              <a:t>‹#›</a:t>
            </a:fld>
            <a:endParaRPr lang="en-SG"/>
          </a:p>
        </p:txBody>
      </p:sp>
    </p:spTree>
    <p:extLst>
      <p:ext uri="{BB962C8B-B14F-4D97-AF65-F5344CB8AC3E}">
        <p14:creationId xmlns:p14="http://schemas.microsoft.com/office/powerpoint/2010/main" val="421061396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400" units="cm"/>
          <inkml:channel name="Y" type="integer" max="1050" units="cm"/>
        </inkml:traceFormat>
        <inkml:channelProperties>
          <inkml:channelProperty channel="X" name="resolution" value="28.34008" units="1/cm"/>
          <inkml:channelProperty channel="Y" name="resolution" value="28.37838" units="1/cm"/>
        </inkml:channelProperties>
      </inkml:inkSource>
      <inkml:timestamp xml:id="ts0" timeString="2011-03-18T03:17:19.1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5500" tIns="47750" rIns="95500" bIns="47750" rtlCol="0"/>
          <a:lstStyle>
            <a:lvl1pPr algn="l">
              <a:defRPr sz="1300"/>
            </a:lvl1pPr>
          </a:lstStyle>
          <a:p>
            <a:endParaRPr lang="en-SG"/>
          </a:p>
        </p:txBody>
      </p:sp>
      <p:sp>
        <p:nvSpPr>
          <p:cNvPr id="3" name="Date Placeholder 2"/>
          <p:cNvSpPr>
            <a:spLocks noGrp="1"/>
          </p:cNvSpPr>
          <p:nvPr>
            <p:ph type="dt" idx="1"/>
          </p:nvPr>
        </p:nvSpPr>
        <p:spPr>
          <a:xfrm>
            <a:off x="3850444" y="1"/>
            <a:ext cx="2945659" cy="496332"/>
          </a:xfrm>
          <a:prstGeom prst="rect">
            <a:avLst/>
          </a:prstGeom>
        </p:spPr>
        <p:txBody>
          <a:bodyPr vert="horz" lIns="95500" tIns="47750" rIns="95500" bIns="47750" rtlCol="0"/>
          <a:lstStyle>
            <a:lvl1pPr algn="r">
              <a:defRPr sz="1300"/>
            </a:lvl1pPr>
          </a:lstStyle>
          <a:p>
            <a:fld id="{19836BFE-ABA5-49DA-BC76-8B51D55D0299}" type="datetimeFigureOut">
              <a:rPr lang="en-US" smtClean="0"/>
              <a:pPr/>
              <a:t>3/31/2019</a:t>
            </a:fld>
            <a:endParaRPr lang="en-SG"/>
          </a:p>
        </p:txBody>
      </p:sp>
      <p:sp>
        <p:nvSpPr>
          <p:cNvPr id="4" name="Slide Image Placeholder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5500" tIns="47750" rIns="95500" bIns="47750" rtlCol="0" anchor="ctr"/>
          <a:lstStyle/>
          <a:p>
            <a:endParaRPr lang="en-SG"/>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5500" tIns="47750" rIns="95500" bIns="477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9428584"/>
            <a:ext cx="2945659" cy="496332"/>
          </a:xfrm>
          <a:prstGeom prst="rect">
            <a:avLst/>
          </a:prstGeom>
        </p:spPr>
        <p:txBody>
          <a:bodyPr vert="horz" lIns="95500" tIns="47750" rIns="95500" bIns="47750" rtlCol="0" anchor="b"/>
          <a:lstStyle>
            <a:lvl1pPr algn="l">
              <a:defRPr sz="1300"/>
            </a:lvl1pPr>
          </a:lstStyle>
          <a:p>
            <a:endParaRPr lang="en-SG"/>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5500" tIns="47750" rIns="95500" bIns="47750" rtlCol="0" anchor="b"/>
          <a:lstStyle>
            <a:lvl1pPr algn="r">
              <a:defRPr sz="1300"/>
            </a:lvl1pPr>
          </a:lstStyle>
          <a:p>
            <a:fld id="{1E631423-5D73-49B3-99B7-8374EE167D00}" type="slidenum">
              <a:rPr lang="en-SG" smtClean="0"/>
              <a:pPr/>
              <a:t>‹#›</a:t>
            </a:fld>
            <a:endParaRPr lang="en-SG"/>
          </a:p>
        </p:txBody>
      </p:sp>
    </p:spTree>
    <p:extLst>
      <p:ext uri="{BB962C8B-B14F-4D97-AF65-F5344CB8AC3E}">
        <p14:creationId xmlns:p14="http://schemas.microsoft.com/office/powerpoint/2010/main" val="52312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Wednesday,</a:t>
            </a:r>
            <a:r>
              <a:rPr lang="en-US" baseline="0" dirty="0" smtClean="0"/>
              <a:t> 07 Oct 2015</a:t>
            </a:r>
            <a:endParaRPr lang="en-US" dirty="0" smtClean="0"/>
          </a:p>
        </p:txBody>
      </p:sp>
      <p:sp>
        <p:nvSpPr>
          <p:cNvPr id="4" name="Slide Number Placeholder 3"/>
          <p:cNvSpPr>
            <a:spLocks noGrp="1"/>
          </p:cNvSpPr>
          <p:nvPr>
            <p:ph type="sldNum" sz="quarter" idx="10"/>
          </p:nvPr>
        </p:nvSpPr>
        <p:spPr/>
        <p:txBody>
          <a:bodyPr/>
          <a:lstStyle/>
          <a:p>
            <a:fld id="{6204C592-87C8-41D5-9127-3CCBF333B7C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smtClean="0"/>
              <a:t>Next week we will introduce</a:t>
            </a:r>
            <a:r>
              <a:rPr lang="en-SG" baseline="0" dirty="0" smtClean="0"/>
              <a:t> another algorithm and its variant to solve the SSSP problem</a:t>
            </a:r>
          </a:p>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12</a:t>
            </a:fld>
            <a:endParaRPr lang="en-S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Elaborate more…</a:t>
            </a:r>
          </a:p>
          <a:p>
            <a:endParaRPr lang="en-US" dirty="0" smtClean="0"/>
          </a:p>
          <a:p>
            <a:r>
              <a:rPr lang="en-US" dirty="0" smtClean="0"/>
              <a:t>Why is it called a relaxation operation?</a:t>
            </a:r>
          </a:p>
          <a:p>
            <a:endParaRPr lang="en-US" dirty="0" smtClean="0"/>
          </a:p>
          <a:p>
            <a:r>
              <a:rPr lang="en-US" dirty="0" err="1" smtClean="0"/>
              <a:t>Ans</a:t>
            </a:r>
            <a:r>
              <a:rPr lang="en-US" dirty="0" smtClean="0"/>
              <a:t>:</a:t>
            </a:r>
            <a:r>
              <a:rPr lang="en-US" baseline="0" dirty="0" smtClean="0"/>
              <a:t> The shortest path cost from the source to any vertex v is an overestimate at the start as you consider better paths to reach v, the cost is “relaxed” closer and closer to the actual shortest path cost. At the end of</a:t>
            </a:r>
          </a:p>
          <a:p>
            <a:r>
              <a:rPr lang="en-US" baseline="0" dirty="0" smtClean="0"/>
              <a:t>       some valid algorithm for solving SSSP you must have the shortest path cost to each vertex v.</a:t>
            </a:r>
          </a:p>
          <a:p>
            <a:endParaRPr lang="en-US" dirty="0" smtClean="0"/>
          </a:p>
          <a:p>
            <a:r>
              <a:rPr lang="en-US" baseline="0" dirty="0" smtClean="0"/>
              <a:t>       And whenever using an incoming edge to v reduces the shortest path cost to v, we say that we relax that incoming edge in order to get a better shortest path cost for v.</a:t>
            </a:r>
            <a:endParaRPr lang="en-US" dirty="0" smtClean="0"/>
          </a:p>
          <a:p>
            <a:endParaRPr lang="en-US" dirty="0" smtClean="0"/>
          </a:p>
          <a:p>
            <a:r>
              <a:rPr lang="en-US" dirty="0" smtClean="0"/>
              <a:t>???</a:t>
            </a:r>
          </a:p>
          <a:p>
            <a:endParaRPr lang="en-US" dirty="0" smtClean="0"/>
          </a:p>
          <a:p>
            <a:r>
              <a:rPr lang="en-US" dirty="0" smtClean="0"/>
              <a:t>Change x to s</a:t>
            </a:r>
          </a:p>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14</a:t>
            </a:fld>
            <a:endParaRPr lang="en-SG"/>
          </a:p>
        </p:txBody>
      </p:sp>
    </p:spTree>
    <p:extLst>
      <p:ext uri="{BB962C8B-B14F-4D97-AF65-F5344CB8AC3E}">
        <p14:creationId xmlns:p14="http://schemas.microsoft.com/office/powerpoint/2010/main" val="3133931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Special Case </a:t>
            </a:r>
            <a:r>
              <a:rPr lang="en-US" b="1" u="sng" dirty="0" smtClean="0"/>
              <a:t>1</a:t>
            </a:r>
            <a:r>
              <a:rPr lang="en-US" dirty="0" smtClean="0"/>
              <a:t>:</a:t>
            </a:r>
            <a:br>
              <a:rPr lang="en-US" dirty="0" smtClean="0"/>
            </a:br>
            <a:r>
              <a:rPr lang="en-US" dirty="0" smtClean="0"/>
              <a:t>All edges have weight 1 (~</a:t>
            </a:r>
            <a:r>
              <a:rPr lang="en-US" b="1" dirty="0" err="1" smtClean="0"/>
              <a:t>unweighted</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t>
            </a:r>
            <a:r>
              <a:rPr lang="en-US" sz="1200" b="1" dirty="0" smtClean="0"/>
              <a:t>much faster </a:t>
            </a:r>
            <a:r>
              <a:rPr lang="en-US" sz="1200" dirty="0" smtClean="0"/>
              <a:t>than the O(VE) Bellman Ford’s and the O((V + E) log V) </a:t>
            </a:r>
            <a:r>
              <a:rPr lang="en-US" sz="1200" dirty="0" err="1" smtClean="0"/>
              <a:t>Dijkstra’s</a:t>
            </a:r>
            <a:r>
              <a:rPr lang="en-US" sz="1200" dirty="0" smtClean="0"/>
              <a:t> algorithm (discussed today)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we cannot use DFS unlike</a:t>
            </a:r>
            <a:r>
              <a:rPr lang="en-US" baseline="0" dirty="0" smtClean="0"/>
              <a:t> that for finding MST of unweighted connected graph.</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case study: State Search Graph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E631423-5D73-49B3-99B7-8374EE167D00}" type="slidenum">
              <a:rPr lang="en-SG" smtClean="0"/>
              <a:pPr/>
              <a:t>15</a:t>
            </a:fld>
            <a:endParaRPr lang="en-S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16</a:t>
            </a:fld>
            <a:endParaRPr lang="en-S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17</a:t>
            </a:fld>
            <a:endParaRPr lang="en-S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18</a:t>
            </a:fld>
            <a:endParaRPr lang="en-S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a:t>
            </a:r>
            <a:r>
              <a:rPr lang="en-US" baseline="0" dirty="0" smtClean="0"/>
              <a:t> are the applications for BFS version of SSSP</a:t>
            </a:r>
          </a:p>
          <a:p>
            <a:endParaRPr lang="en-US" baseline="0" dirty="0" smtClean="0"/>
          </a:p>
          <a:p>
            <a:r>
              <a:rPr lang="en-US" baseline="0" dirty="0" smtClean="0"/>
              <a:t>1 possible application is to find the smallest number of hops in a network/let least number of routers in a network to send a packet of information from one computer to another. </a:t>
            </a:r>
          </a:p>
          <a:p>
            <a:r>
              <a:rPr lang="en-US" baseline="0" dirty="0" smtClean="0"/>
              <a:t>Reducing the number of intermediate router the packet needs to pass through will reduce the time required to send the packet.</a:t>
            </a:r>
          </a:p>
          <a:p>
            <a:endParaRPr lang="en-US" baseline="0" dirty="0" smtClean="0"/>
          </a:p>
        </p:txBody>
      </p:sp>
      <p:sp>
        <p:nvSpPr>
          <p:cNvPr id="4" name="Slide Number Placeholder 3"/>
          <p:cNvSpPr>
            <a:spLocks noGrp="1"/>
          </p:cNvSpPr>
          <p:nvPr>
            <p:ph type="sldNum" sz="quarter" idx="10"/>
          </p:nvPr>
        </p:nvSpPr>
        <p:spPr/>
        <p:txBody>
          <a:bodyPr/>
          <a:lstStyle/>
          <a:p>
            <a:fld id="{1E631423-5D73-49B3-99B7-8374EE167D00}" type="slidenum">
              <a:rPr lang="en-SG" smtClean="0"/>
              <a:pPr/>
              <a:t>19</a:t>
            </a:fld>
            <a:endParaRPr lang="en-SG"/>
          </a:p>
        </p:txBody>
      </p:sp>
    </p:spTree>
    <p:extLst>
      <p:ext uri="{BB962C8B-B14F-4D97-AF65-F5344CB8AC3E}">
        <p14:creationId xmlns:p14="http://schemas.microsoft.com/office/powerpoint/2010/main" val="2153292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smtClean="0"/>
              <a:t>http://visualgo.net/sssp.php?create={"vl":{"0":{"x":240,"y":160},"1":{"x":120,"y":80},"2":{"x":280,"y":260},"3":{"x":140,"y":300},"4":{"x":220,"y":300}},"el":{"0":{"u":0,"v":1,"w":2},"1":{"u":0,"v":2,"w":"9"},"2":{"u":1,"v":3,"w":3},"3":{"u":3,"v":4,"w":"2"},"4":{"v":2,"u":4,"w":1}}}</a:t>
            </a:r>
          </a:p>
          <a:p>
            <a:endParaRPr lang="en-US" dirty="0" smtClean="0"/>
          </a:p>
          <a:p>
            <a:r>
              <a:rPr lang="en-SG" dirty="0" smtClean="0"/>
              <a:t>https://visualgo.net/sssp.php?create={"vl":{"0":{"x":360,"y":120},"1":{"x":240,"y":20},"2":{"x":360,"y":280},"3":{"x":180,"y":240},"4":{"x":260,"y":300}},"el":{"0":{"u":0,"v":1,"w":2},"1":{"u":0,"v":2,"w":"9"},"2":{"u":1,"v":3,"w":3},"3":{"u":3,"v":4,"w":2},"4":{"v":2,"u":4,"w":"1"}}}</a:t>
            </a:r>
          </a:p>
          <a:p>
            <a:endParaRPr lang="en-US" dirty="0" smtClean="0"/>
          </a:p>
          <a:p>
            <a:endParaRPr lang="en-US" dirty="0" smtClean="0"/>
          </a:p>
          <a:p>
            <a:r>
              <a:rPr lang="en-US" dirty="0" smtClean="0"/>
              <a:t>Just run BFS once</a:t>
            </a:r>
            <a:r>
              <a:rPr lang="en-US" baseline="0" dirty="0" smtClean="0"/>
              <a:t> to get the SP from 0 to 2 based on BFS. Then show that this is wrong.</a:t>
            </a:r>
            <a:endParaRPr lang="en-US" dirty="0" smtClean="0"/>
          </a:p>
        </p:txBody>
      </p:sp>
      <p:sp>
        <p:nvSpPr>
          <p:cNvPr id="4" name="Slide Number Placeholder 3"/>
          <p:cNvSpPr>
            <a:spLocks noGrp="1"/>
          </p:cNvSpPr>
          <p:nvPr>
            <p:ph type="sldNum" sz="quarter" idx="10"/>
          </p:nvPr>
        </p:nvSpPr>
        <p:spPr/>
        <p:txBody>
          <a:bodyPr/>
          <a:lstStyle/>
          <a:p>
            <a:fld id="{1E631423-5D73-49B3-99B7-8374EE167D00}" type="slidenum">
              <a:rPr lang="en-SG" smtClean="0"/>
              <a:pPr/>
              <a:t>20</a:t>
            </a:fld>
            <a:endParaRPr lang="en-S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21</a:t>
            </a:fld>
            <a:endParaRPr lang="en-SG"/>
          </a:p>
        </p:txBody>
      </p:sp>
    </p:spTree>
    <p:extLst>
      <p:ext uri="{BB962C8B-B14F-4D97-AF65-F5344CB8AC3E}">
        <p14:creationId xmlns:p14="http://schemas.microsoft.com/office/powerpoint/2010/main" val="3760120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no vertex to no edge</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22</a:t>
            </a:fld>
            <a:endParaRPr lang="en-SG"/>
          </a:p>
        </p:txBody>
      </p:sp>
    </p:spTree>
    <p:extLst>
      <p:ext uri="{BB962C8B-B14F-4D97-AF65-F5344CB8AC3E}">
        <p14:creationId xmlns:p14="http://schemas.microsoft.com/office/powerpoint/2010/main" val="354607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General SSSP algorithm dropped, just go straight</a:t>
            </a:r>
            <a:r>
              <a:rPr lang="en-US" sz="1200" baseline="0" dirty="0" smtClean="0"/>
              <a:t> to Bellman Ford’s to save time…</a:t>
            </a:r>
            <a:endParaRPr lang="en-SG" dirty="0"/>
          </a:p>
        </p:txBody>
      </p:sp>
      <p:sp>
        <p:nvSpPr>
          <p:cNvPr id="4" name="Slide Number Placeholder 3"/>
          <p:cNvSpPr>
            <a:spLocks noGrp="1"/>
          </p:cNvSpPr>
          <p:nvPr>
            <p:ph type="sldNum" sz="quarter" idx="10"/>
          </p:nvPr>
        </p:nvSpPr>
        <p:spPr/>
        <p:txBody>
          <a:bodyPr/>
          <a:lstStyle/>
          <a:p>
            <a:fld id="{47229EA9-9257-4580-A196-D0CB8D6CB0E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r>
              <a:rPr lang="en-US" dirty="0" smtClean="0"/>
              <a:t>I will ask students to randomly choose any edge to implement the “select random edge” task</a:t>
            </a:r>
          </a:p>
          <a:p>
            <a:r>
              <a:rPr lang="en-US" dirty="0" smtClean="0"/>
              <a:t>Challenge them to make me work more than 10 edges, but I scatter the choice to various students sitting in front (they lack the coordination part).</a:t>
            </a:r>
          </a:p>
          <a:p>
            <a:r>
              <a:rPr lang="en-US" dirty="0" smtClean="0"/>
              <a:t>In</a:t>
            </a:r>
            <a:r>
              <a:rPr lang="en-US" baseline="0" dirty="0" smtClean="0"/>
              <a:t> 2013: They “failed”.</a:t>
            </a:r>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24</a:t>
            </a:fld>
            <a:endParaRPr lang="en-SG"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pPr marL="228600" indent="-228600">
              <a:buAutoNum type="arabicPeriod"/>
            </a:pPr>
            <a:r>
              <a:rPr lang="en-US" sz="1200" b="0" i="0" kern="1200" dirty="0" smtClean="0">
                <a:solidFill>
                  <a:schemeClr val="tx1"/>
                </a:solidFill>
                <a:effectLst/>
                <a:latin typeface="+mn-lt"/>
                <a:ea typeface="+mn-ea"/>
                <a:cs typeface="+mn-cs"/>
              </a:rPr>
              <a:t>0-&gt;1</a:t>
            </a:r>
          </a:p>
          <a:p>
            <a:pPr marL="228600" indent="-228600">
              <a:buAutoNum type="arabicPeriod"/>
            </a:pPr>
            <a:r>
              <a:rPr lang="en-US" sz="1200" b="0" i="0" kern="1200" dirty="0" smtClean="0">
                <a:solidFill>
                  <a:schemeClr val="tx1"/>
                </a:solidFill>
                <a:effectLst/>
                <a:latin typeface="+mn-lt"/>
                <a:ea typeface="+mn-ea"/>
                <a:cs typeface="+mn-cs"/>
              </a:rPr>
              <a:t>0-&gt;2</a:t>
            </a:r>
          </a:p>
          <a:p>
            <a:pPr marL="228600" indent="-228600">
              <a:buAutoNum type="arabicPeriod"/>
            </a:pPr>
            <a:r>
              <a:rPr lang="en-US" sz="1200" b="0" i="0" kern="1200" dirty="0" smtClean="0">
                <a:solidFill>
                  <a:schemeClr val="tx1"/>
                </a:solidFill>
                <a:effectLst/>
                <a:latin typeface="+mn-lt"/>
                <a:ea typeface="+mn-ea"/>
                <a:cs typeface="+mn-cs"/>
              </a:rPr>
              <a:t>0-&gt;3</a:t>
            </a:r>
          </a:p>
          <a:p>
            <a:pPr marL="228600" indent="-228600">
              <a:buAutoNum type="arabicPeriod"/>
            </a:pPr>
            <a:r>
              <a:rPr lang="en-US" sz="1200" b="0" i="0" kern="1200" dirty="0" smtClean="0">
                <a:solidFill>
                  <a:schemeClr val="tx1"/>
                </a:solidFill>
                <a:effectLst/>
                <a:latin typeface="+mn-lt"/>
                <a:ea typeface="+mn-ea"/>
                <a:cs typeface="+mn-cs"/>
              </a:rPr>
              <a:t>1-&gt;3</a:t>
            </a:r>
          </a:p>
          <a:p>
            <a:pPr marL="228600" indent="-228600">
              <a:buAutoNum type="arabicPeriod"/>
            </a:pPr>
            <a:r>
              <a:rPr lang="en-US" sz="1200" b="0" i="0" kern="1200" dirty="0" smtClean="0">
                <a:solidFill>
                  <a:schemeClr val="tx1"/>
                </a:solidFill>
                <a:effectLst/>
                <a:latin typeface="+mn-lt"/>
                <a:ea typeface="+mn-ea"/>
                <a:cs typeface="+mn-cs"/>
              </a:rPr>
              <a:t>1-&gt;4</a:t>
            </a:r>
          </a:p>
          <a:p>
            <a:pPr marL="228600" indent="-228600">
              <a:buAutoNum type="arabicPeriod"/>
            </a:pPr>
            <a:r>
              <a:rPr lang="en-US" sz="1200" b="0" i="0" kern="1200" dirty="0" smtClean="0">
                <a:solidFill>
                  <a:schemeClr val="tx1"/>
                </a:solidFill>
                <a:effectLst/>
                <a:latin typeface="+mn-lt"/>
                <a:ea typeface="+mn-ea"/>
                <a:cs typeface="+mn-cs"/>
              </a:rPr>
              <a:t>2-&gt;4</a:t>
            </a:r>
          </a:p>
          <a:p>
            <a:pPr marL="228600" indent="-228600">
              <a:buAutoNum type="arabicPeriod"/>
            </a:pPr>
            <a:r>
              <a:rPr lang="en-US" sz="1200" b="0" i="0" kern="1200" dirty="0" smtClean="0">
                <a:solidFill>
                  <a:schemeClr val="tx1"/>
                </a:solidFill>
                <a:effectLst/>
                <a:latin typeface="+mn-lt"/>
                <a:ea typeface="+mn-ea"/>
                <a:cs typeface="+mn-cs"/>
              </a:rPr>
              <a:t>3-&gt;4</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a:t>
            </a:r>
          </a:p>
          <a:p>
            <a:r>
              <a:rPr lang="en-US" sz="1200" b="0" i="0" kern="1200" dirty="0" smtClean="0">
                <a:solidFill>
                  <a:schemeClr val="tx1"/>
                </a:solidFill>
                <a:effectLst/>
                <a:latin typeface="+mn-lt"/>
                <a:ea typeface="+mn-ea"/>
                <a:cs typeface="+mn-cs"/>
              </a:rPr>
              <a:t>6</a:t>
            </a:r>
          </a:p>
          <a:p>
            <a:r>
              <a:rPr lang="en-US" sz="1200" b="0" i="0" kern="1200" dirty="0" smtClean="0">
                <a:solidFill>
                  <a:schemeClr val="tx1"/>
                </a:solidFill>
                <a:effectLst/>
                <a:latin typeface="+mn-lt"/>
                <a:ea typeface="+mn-ea"/>
                <a:cs typeface="+mn-cs"/>
              </a:rPr>
              <a:t>6</a:t>
            </a:r>
            <a:r>
              <a:rPr lang="en-US" dirty="0" smtClean="0"/>
              <a:t/>
            </a:r>
            <a:br>
              <a:rPr lang="en-US" dirty="0" smtClean="0"/>
            </a:br>
            <a:r>
              <a:rPr lang="en-US" sz="1200" b="0" i="0" kern="1200" dirty="0" smtClean="0">
                <a:solidFill>
                  <a:schemeClr val="tx1"/>
                </a:solidFill>
                <a:effectLst/>
                <a:latin typeface="+mn-lt"/>
                <a:ea typeface="+mn-ea"/>
                <a:cs typeface="+mn-cs"/>
              </a:rPr>
              <a:t>6</a:t>
            </a:r>
            <a:r>
              <a:rPr lang="en-US" dirty="0" smtClean="0"/>
              <a:t/>
            </a:r>
            <a:br>
              <a:rPr lang="en-US" dirty="0" smtClean="0"/>
            </a:br>
            <a:r>
              <a:rPr lang="en-US" sz="1200" b="0" i="0" kern="1200" dirty="0" smtClean="0">
                <a:solidFill>
                  <a:schemeClr val="tx1"/>
                </a:solidFill>
                <a:effectLst/>
                <a:latin typeface="+mn-lt"/>
                <a:ea typeface="+mn-ea"/>
                <a:cs typeface="+mn-cs"/>
              </a:rPr>
              <a:t>5</a:t>
            </a:r>
            <a:r>
              <a:rPr lang="en-US" dirty="0" smtClean="0"/>
              <a:t/>
            </a:r>
            <a:br>
              <a:rPr lang="en-US" dirty="0" smtClean="0"/>
            </a:br>
            <a:r>
              <a:rPr lang="en-US" sz="1200" b="0" i="0" kern="1200" dirty="0" smtClean="0">
                <a:solidFill>
                  <a:schemeClr val="tx1"/>
                </a:solidFill>
                <a:effectLst/>
                <a:latin typeface="+mn-lt"/>
                <a:ea typeface="+mn-ea"/>
                <a:cs typeface="+mn-cs"/>
              </a:rPr>
              <a:t>7</a:t>
            </a:r>
            <a:r>
              <a:rPr lang="en-US" dirty="0" smtClean="0"/>
              <a:t/>
            </a:r>
            <a:br>
              <a:rPr lang="en-US" dirty="0" smtClean="0"/>
            </a:br>
            <a:r>
              <a:rPr lang="en-US" sz="1200" b="0" i="0" kern="1200" dirty="0" smtClean="0">
                <a:solidFill>
                  <a:schemeClr val="tx1"/>
                </a:solidFill>
                <a:effectLst/>
                <a:latin typeface="+mn-lt"/>
                <a:ea typeface="+mn-ea"/>
                <a:cs typeface="+mn-cs"/>
              </a:rPr>
              <a:t>2</a:t>
            </a:r>
            <a:r>
              <a:rPr lang="en-US" dirty="0" smtClean="0"/>
              <a:t/>
            </a:r>
            <a:br>
              <a:rPr lang="en-US" dirty="0" smtClean="0"/>
            </a:br>
            <a:r>
              <a:rPr lang="en-US" sz="1200" b="0" i="0" kern="1200" dirty="0" smtClean="0">
                <a:solidFill>
                  <a:schemeClr val="tx1"/>
                </a:solidFill>
                <a:effectLst/>
                <a:latin typeface="+mn-lt"/>
                <a:ea typeface="+mn-ea"/>
                <a:cs typeface="+mn-cs"/>
              </a:rPr>
              <a:t>3</a:t>
            </a:r>
            <a:r>
              <a:rPr lang="en-US" dirty="0" smtClean="0"/>
              <a:t/>
            </a:r>
            <a:br>
              <a:rPr lang="en-US" dirty="0" smtClean="0"/>
            </a:br>
            <a:r>
              <a:rPr lang="en-US" sz="1200" b="0" i="0" kern="1200" dirty="0" smtClean="0">
                <a:solidFill>
                  <a:schemeClr val="tx1"/>
                </a:solidFill>
                <a:effectLst/>
                <a:latin typeface="+mn-lt"/>
                <a:ea typeface="+mn-ea"/>
                <a:cs typeface="+mn-cs"/>
              </a:rPr>
              <a:t>2</a:t>
            </a:r>
            <a:r>
              <a:rPr lang="en-US" dirty="0" smtClean="0"/>
              <a:t/>
            </a:r>
            <a:br>
              <a:rPr lang="en-US" dirty="0" smtClean="0"/>
            </a:br>
            <a:r>
              <a:rPr lang="en-US" sz="1200" b="0" i="0" kern="1200" dirty="0" smtClean="0">
                <a:solidFill>
                  <a:schemeClr val="tx1"/>
                </a:solidFill>
                <a:effectLst/>
                <a:latin typeface="+mn-lt"/>
                <a:ea typeface="+mn-ea"/>
                <a:cs typeface="+mn-cs"/>
              </a:rPr>
              <a:t>6</a:t>
            </a:r>
          </a:p>
          <a:p>
            <a:endParaRPr lang="en-US" sz="1200" b="0" i="0" kern="1200" dirty="0" smtClean="0">
              <a:solidFill>
                <a:schemeClr val="tx1"/>
              </a:solidFill>
              <a:effectLst/>
              <a:latin typeface="+mn-lt"/>
              <a:ea typeface="+mn-ea"/>
              <a:cs typeface="+mn-cs"/>
            </a:endParaRPr>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25</a:t>
            </a:fld>
            <a:endParaRPr lang="en-SG"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27</a:t>
            </a:fld>
            <a:endParaRPr lang="en-S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smtClean="0"/>
              <a:t>Edge list</a:t>
            </a:r>
          </a:p>
          <a:p>
            <a:endParaRPr lang="en-SG" dirty="0" smtClean="0"/>
          </a:p>
          <a:p>
            <a:r>
              <a:rPr lang="en-SG" dirty="0" smtClean="0"/>
              <a:t>1-&gt;4</a:t>
            </a:r>
          </a:p>
          <a:p>
            <a:r>
              <a:rPr lang="en-SG" dirty="0" smtClean="0"/>
              <a:t>1-&gt;3</a:t>
            </a:r>
          </a:p>
          <a:p>
            <a:r>
              <a:rPr lang="en-SG" dirty="0" smtClean="0"/>
              <a:t>0-&gt;1</a:t>
            </a:r>
          </a:p>
          <a:p>
            <a:r>
              <a:rPr lang="en-SG" dirty="0" smtClean="0"/>
              <a:t>2-&gt;4</a:t>
            </a:r>
          </a:p>
          <a:p>
            <a:r>
              <a:rPr lang="en-SG" dirty="0" smtClean="0"/>
              <a:t>0-&gt;2</a:t>
            </a:r>
          </a:p>
          <a:p>
            <a:r>
              <a:rPr lang="en-SG" dirty="0" smtClean="0"/>
              <a:t>3-&gt;4</a:t>
            </a:r>
          </a:p>
          <a:p>
            <a:r>
              <a:rPr lang="en-SG" dirty="0" smtClean="0"/>
              <a:t>0-&gt;3</a:t>
            </a:r>
          </a:p>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28</a:t>
            </a:fld>
            <a:endParaRPr lang="en-S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29</a:t>
            </a:fld>
            <a:endParaRPr lang="en-S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30</a:t>
            </a:fld>
            <a:endParaRPr lang="en-S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will not be changed as there is no negative cycle</a:t>
            </a:r>
          </a:p>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31</a:t>
            </a:fld>
            <a:endParaRPr lang="en-S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will not be changed as there is no negative cycle</a:t>
            </a:r>
          </a:p>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32</a:t>
            </a:fld>
            <a:endParaRPr lang="en-S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At most </a:t>
            </a:r>
            <a:r>
              <a:rPr lang="en-US" b="1" dirty="0" smtClean="0"/>
              <a:t>|V|-1</a:t>
            </a:r>
            <a:r>
              <a:rPr lang="en-US" dirty="0" smtClean="0"/>
              <a:t> edges for the “longest” shortest path in terms of number of edges used</a:t>
            </a:r>
          </a:p>
          <a:p>
            <a:endParaRPr lang="en-US" dirty="0" smtClean="0"/>
          </a:p>
          <a:p>
            <a:endParaRPr lang="en-US" dirty="0" smtClean="0"/>
          </a:p>
          <a:p>
            <a:r>
              <a:rPr lang="en-US" dirty="0" smtClean="0"/>
              <a:t>Show</a:t>
            </a:r>
            <a:r>
              <a:rPr lang="en-US" baseline="0" dirty="0" smtClean="0"/>
              <a:t> the bellman ford killer example on </a:t>
            </a:r>
            <a:r>
              <a:rPr lang="en-US" baseline="0" dirty="0" err="1" smtClean="0"/>
              <a:t>Visualgo</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33</a:t>
            </a:fld>
            <a:endParaRPr lang="en-S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E631423-5D73-49B3-99B7-8374EE167D00}" type="slidenum">
              <a:rPr lang="en-SG" smtClean="0"/>
              <a:pPr/>
              <a:t>34</a:t>
            </a:fld>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New slide for SH</a:t>
            </a:r>
          </a:p>
          <a:p>
            <a:endParaRPr lang="en-US" dirty="0" smtClean="0"/>
          </a:p>
          <a:p>
            <a:r>
              <a:rPr lang="en-US" dirty="0" smtClean="0"/>
              <a:t>Longer route – take A2 from </a:t>
            </a:r>
            <a:r>
              <a:rPr lang="en-US" dirty="0" err="1" smtClean="0"/>
              <a:t>SoC</a:t>
            </a:r>
            <a:r>
              <a:rPr lang="en-US" dirty="0" smtClean="0"/>
              <a:t> bus stop to Business</a:t>
            </a:r>
            <a:r>
              <a:rPr lang="en-US" baseline="0" dirty="0" smtClean="0"/>
              <a:t> school bus stop, get off and walk through i^3 to get to </a:t>
            </a:r>
            <a:r>
              <a:rPr lang="en-US" baseline="0" dirty="0" err="1" smtClean="0"/>
              <a:t>sheares</a:t>
            </a:r>
            <a:r>
              <a:rPr lang="en-US" baseline="0" dirty="0" smtClean="0"/>
              <a:t> hall</a:t>
            </a:r>
          </a:p>
          <a:p>
            <a:r>
              <a:rPr lang="en-US" baseline="0" dirty="0" smtClean="0"/>
              <a:t>Shorter route – go through </a:t>
            </a:r>
            <a:r>
              <a:rPr lang="en-US" baseline="0" dirty="0" err="1" smtClean="0"/>
              <a:t>SoC</a:t>
            </a:r>
            <a:r>
              <a:rPr lang="en-US" baseline="0" dirty="0" smtClean="0"/>
              <a:t> exit from Hon Sui Sen library then walk out of business link and along </a:t>
            </a:r>
            <a:r>
              <a:rPr lang="en-US" baseline="0" dirty="0" err="1" smtClean="0"/>
              <a:t>heng</a:t>
            </a:r>
            <a:r>
              <a:rPr lang="en-US" baseline="0" dirty="0" smtClean="0"/>
              <a:t> </a:t>
            </a:r>
            <a:r>
              <a:rPr lang="en-US" baseline="0" dirty="0" err="1" smtClean="0"/>
              <a:t>mui</a:t>
            </a:r>
            <a:r>
              <a:rPr lang="en-US" baseline="0" dirty="0" smtClean="0"/>
              <a:t> </a:t>
            </a:r>
            <a:r>
              <a:rPr lang="en-US" baseline="0" dirty="0" err="1" smtClean="0"/>
              <a:t>keng</a:t>
            </a:r>
            <a:r>
              <a:rPr lang="en-US" baseline="0" dirty="0" smtClean="0"/>
              <a:t> terrace to reach </a:t>
            </a:r>
            <a:r>
              <a:rPr lang="en-US" baseline="0" dirty="0" err="1" smtClean="0"/>
              <a:t>sheares</a:t>
            </a:r>
            <a:r>
              <a:rPr lang="en-US" baseline="0" dirty="0" smtClean="0"/>
              <a:t> hall</a:t>
            </a:r>
          </a:p>
          <a:p>
            <a:endParaRPr lang="en-SG" dirty="0" smtClean="0"/>
          </a:p>
          <a:p>
            <a:r>
              <a:rPr lang="en-SG" dirty="0" smtClean="0"/>
              <a:t>Many real life applications which makes use of the </a:t>
            </a:r>
            <a:r>
              <a:rPr lang="en-SG" baseline="0" dirty="0" smtClean="0"/>
              <a:t>shortest path between two points or some variant of it. For example</a:t>
            </a:r>
          </a:p>
          <a:p>
            <a:pPr marL="171450" indent="-171450">
              <a:buFontTx/>
              <a:buChar char="-"/>
            </a:pPr>
            <a:r>
              <a:rPr lang="en-SG" baseline="0" dirty="0" smtClean="0"/>
              <a:t>Route planning in GPS systems/Google map ~ Given starting point and destination point, will plot shortest route to drive from the start to the destination</a:t>
            </a:r>
          </a:p>
          <a:p>
            <a:pPr marL="171450" indent="-171450">
              <a:buFontTx/>
              <a:buChar char="-"/>
            </a:pPr>
            <a:r>
              <a:rPr lang="en-SG" baseline="0" dirty="0" smtClean="0"/>
              <a:t>Route planning for delivery trucks ~ Given a series of points that the delivery truck needs to make delivery to, plan the shortest path that will go through all of them</a:t>
            </a:r>
          </a:p>
          <a:p>
            <a:pPr marL="171450" indent="-171450">
              <a:buFontTx/>
              <a:buChar char="-"/>
            </a:pPr>
            <a:endParaRPr lang="en-SG" baseline="0" dirty="0" smtClean="0"/>
          </a:p>
          <a:p>
            <a:pPr marL="0" indent="0">
              <a:buFontTx/>
              <a:buNone/>
            </a:pPr>
            <a:r>
              <a:rPr lang="en-SG" baseline="0" dirty="0" smtClean="0"/>
              <a:t>Sometimes we don’t want the shortest route in terms of distance rather the shortest route in terms of time (cheapest/min cost route)</a:t>
            </a:r>
          </a:p>
          <a:p>
            <a:pPr marL="171450" indent="-171450">
              <a:buFontTx/>
              <a:buChar char="-"/>
            </a:pPr>
            <a:r>
              <a:rPr lang="en-SG" baseline="0" dirty="0" smtClean="0"/>
              <a:t>Taking a cab, we may take a longer path if there are less stops (need to go through less traffic lights) so the travel time is actually lessened</a:t>
            </a:r>
          </a:p>
          <a:p>
            <a:pPr marL="171450" indent="-171450">
              <a:buFontTx/>
              <a:buChar char="-"/>
            </a:pPr>
            <a:r>
              <a:rPr lang="en-SG" baseline="0" dirty="0" smtClean="0"/>
              <a:t>Driving from one place to another by going through the fewest ERP gantries rather than the shortest path, so you pay less.</a:t>
            </a:r>
          </a:p>
          <a:p>
            <a:pPr marL="0" indent="0">
              <a:buFontTx/>
              <a:buNone/>
            </a:pPr>
            <a:endParaRPr lang="en-SG" baseline="0" dirty="0" smtClean="0"/>
          </a:p>
          <a:p>
            <a:pPr marL="0" indent="0">
              <a:buFontTx/>
              <a:buNone/>
            </a:pPr>
            <a:r>
              <a:rPr lang="en-SG" strike="sngStrike" baseline="0" dirty="0" smtClean="0"/>
              <a:t>All these situation I mentioned uses the shortest path between two points or variants of it, so computing the shortest path between two points has a lot of real life</a:t>
            </a:r>
          </a:p>
          <a:p>
            <a:pPr marL="0" indent="0">
              <a:buFontTx/>
              <a:buNone/>
            </a:pPr>
            <a:r>
              <a:rPr lang="en-US" strike="sngStrike" baseline="0" dirty="0" smtClean="0"/>
              <a:t>applications</a:t>
            </a:r>
            <a:endParaRPr lang="en-SG" strike="sngStrike" baseline="0" dirty="0" smtClean="0"/>
          </a:p>
          <a:p>
            <a:pPr marL="171450" indent="-171450">
              <a:buFontTx/>
              <a:buNone/>
            </a:pPr>
            <a:endParaRPr lang="en-SG" baseline="0" dirty="0" smtClean="0"/>
          </a:p>
          <a:p>
            <a:pPr marL="171450" indent="-171450">
              <a:buFontTx/>
              <a:buChar char="-"/>
            </a:pPr>
            <a:endParaRPr lang="en-SG" baseline="0" dirty="0" smtClean="0"/>
          </a:p>
          <a:p>
            <a:pPr marL="171450" indent="-171450">
              <a:buFontTx/>
              <a:buChar char="-"/>
            </a:pPr>
            <a:endParaRPr lang="en-SG" baseline="0" dirty="0" smtClean="0"/>
          </a:p>
          <a:p>
            <a:pPr marL="171450" indent="-171450">
              <a:buFontTx/>
              <a:buChar char="-"/>
            </a:pPr>
            <a:endParaRPr lang="en-SG" baseline="0" dirty="0" smtClean="0"/>
          </a:p>
          <a:p>
            <a:pPr marL="0" indent="0">
              <a:buFontTx/>
              <a:buNone/>
            </a:pPr>
            <a:endParaRPr lang="en-SG" baseline="0" dirty="0" smtClean="0"/>
          </a:p>
        </p:txBody>
      </p:sp>
      <p:sp>
        <p:nvSpPr>
          <p:cNvPr id="4" name="Slide Number Placeholder 3"/>
          <p:cNvSpPr>
            <a:spLocks noGrp="1"/>
          </p:cNvSpPr>
          <p:nvPr>
            <p:ph type="sldNum" sz="quarter" idx="10"/>
          </p:nvPr>
        </p:nvSpPr>
        <p:spPr/>
        <p:txBody>
          <a:bodyPr/>
          <a:lstStyle/>
          <a:p>
            <a:fld id="{1E631423-5D73-49B3-99B7-8374EE167D00}" type="slidenum">
              <a:rPr lang="en-SG" smtClean="0"/>
              <a:pPr/>
              <a:t>5</a:t>
            </a:fld>
            <a:endParaRPr lang="en-S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sym typeface="Wingdings" pitchFamily="2" charset="2"/>
              </a:rPr>
              <a:t>You have a flexibility on choosing which graph data structure to use!</a:t>
            </a:r>
          </a:p>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35</a:t>
            </a:fld>
            <a:endParaRPr lang="en-S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sym typeface="Wingdings" pitchFamily="2" charset="2"/>
              </a:rPr>
              <a:t>You have a flexibility on choosing which graph data structure to use!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800"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800"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SG" sz="1800" dirty="0" smtClean="0"/>
              <a:t>https://visualgo.net/en/sssp?create=</a:t>
            </a:r>
            <a:r>
              <a:rPr lang="en-US" sz="1800" dirty="0" smtClean="0">
                <a:sym typeface="Wingdings" pitchFamily="2" charset="2"/>
              </a:rPr>
              <a:t>{"</a:t>
            </a:r>
            <a:r>
              <a:rPr lang="en-US" sz="1800" dirty="0" err="1" smtClean="0">
                <a:sym typeface="Wingdings" pitchFamily="2" charset="2"/>
              </a:rPr>
              <a:t>vl</a:t>
            </a:r>
            <a:r>
              <a:rPr lang="en-US" sz="1800" dirty="0" smtClean="0">
                <a:sym typeface="Wingdings" pitchFamily="2" charset="2"/>
              </a:rPr>
              <a:t>":{"0":{"x":120,"y":80},"1":{"x":180,"y":220},"2":{"x":320,"y":120}},"el":{"0":{"u":0,"v":1,"w":"-10"},"1":{"u":1,"v":2,"w":"-15"},"2":{"u":0,"v":2,"w":"-20"}}}</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800"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800" dirty="0" smtClean="0">
              <a:sym typeface="Wingdings" pitchFamily="2" charset="2"/>
            </a:endParaRPr>
          </a:p>
        </p:txBody>
      </p:sp>
      <p:sp>
        <p:nvSpPr>
          <p:cNvPr id="4" name="Slide Number Placeholder 3"/>
          <p:cNvSpPr>
            <a:spLocks noGrp="1"/>
          </p:cNvSpPr>
          <p:nvPr>
            <p:ph type="sldNum" sz="quarter" idx="10"/>
          </p:nvPr>
        </p:nvSpPr>
        <p:spPr/>
        <p:txBody>
          <a:bodyPr/>
          <a:lstStyle/>
          <a:p>
            <a:fld id="{1E631423-5D73-49B3-99B7-8374EE167D00}" type="slidenum">
              <a:rPr lang="en-SG" smtClean="0"/>
              <a:pPr/>
              <a:t>36</a:t>
            </a:fld>
            <a:endParaRPr lang="en-S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400" dirty="0" smtClean="0"/>
              <a:t>Introducing the ‘useless’ Generic SSSP algorithm</a:t>
            </a:r>
          </a:p>
          <a:p>
            <a:r>
              <a:rPr lang="en-US" sz="1200" dirty="0" smtClean="0"/>
              <a:t>You can “forget” this algorithm after this lecture </a:t>
            </a:r>
            <a:r>
              <a:rPr lang="en-US" sz="1200" dirty="0" smtClean="0">
                <a:sym typeface="Wingdings" pitchFamily="2" charset="2"/>
              </a:rPr>
              <a:t></a:t>
            </a:r>
            <a:endParaRPr lang="en-US" sz="1200" dirty="0" smtClean="0"/>
          </a:p>
          <a:p>
            <a:pPr>
              <a:buNone/>
            </a:pPr>
            <a:endParaRPr lang="en-US" sz="800" dirty="0" smtClean="0"/>
          </a:p>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37</a:t>
            </a:fld>
            <a:endParaRPr lang="en-S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39</a:t>
            </a:fld>
            <a:endParaRPr lang="en-SG"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41</a:t>
            </a:fld>
            <a:endParaRPr lang="en-S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r>
              <a:rPr lang="en-US" dirty="0" smtClean="0"/>
              <a:t>I will ask students to randomly choose any edge to implement the “select random edge” task</a:t>
            </a:r>
          </a:p>
          <a:p>
            <a:r>
              <a:rPr lang="en-US" dirty="0" smtClean="0"/>
              <a:t>Challenge them to make me work more than 10 edges, but I scatter the choice to various students sitting in front (they lack the coordination part).</a:t>
            </a:r>
          </a:p>
          <a:p>
            <a:r>
              <a:rPr lang="en-US" dirty="0" smtClean="0"/>
              <a:t>In</a:t>
            </a:r>
            <a:r>
              <a:rPr lang="en-US" baseline="0" dirty="0" smtClean="0"/>
              <a:t> 2013: They “failed”.</a:t>
            </a:r>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44</a:t>
            </a:fld>
            <a:endParaRPr lang="en-SG"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Question 1 overall impression: We managed to get what I want last year: Higher usage of </a:t>
            </a:r>
            <a:r>
              <a:rPr lang="en-US" sz="1200" b="0" i="0" kern="1200" dirty="0" err="1" smtClean="0">
                <a:solidFill>
                  <a:schemeClr val="tx1"/>
                </a:solidFill>
                <a:effectLst/>
                <a:latin typeface="+mn-lt"/>
                <a:ea typeface="+mn-ea"/>
                <a:cs typeface="+mn-cs"/>
              </a:rPr>
              <a:t>Visu</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alization</a:t>
            </a:r>
            <a:r>
              <a:rPr lang="en-US" sz="1200" b="0" i="0" kern="1200" dirty="0" smtClean="0">
                <a:solidFill>
                  <a:schemeClr val="tx1"/>
                </a:solidFill>
                <a:effectLst/>
                <a:latin typeface="+mn-lt"/>
                <a:ea typeface="+mn-ea"/>
                <a:cs typeface="+mn-cs"/>
              </a:rPr>
              <a:t>) system. Coupling this with online assessment system is very </a:t>
            </a:r>
            <a:r>
              <a:rPr lang="en-US" sz="1200" b="0" i="0" kern="1200" dirty="0" err="1" smtClean="0">
                <a:solidFill>
                  <a:schemeClr val="tx1"/>
                </a:solidFill>
                <a:effectLst/>
                <a:latin typeface="+mn-lt"/>
                <a:ea typeface="+mn-ea"/>
                <a:cs typeface="+mn-cs"/>
              </a:rPr>
              <a:t>very</a:t>
            </a:r>
            <a:r>
              <a:rPr lang="en-US" sz="1200" b="0" i="0" kern="1200" dirty="0" smtClean="0">
                <a:solidFill>
                  <a:schemeClr val="tx1"/>
                </a:solidFill>
                <a:effectLst/>
                <a:latin typeface="+mn-lt"/>
                <a:ea typeface="+mn-ea"/>
                <a:cs typeface="+mn-cs"/>
              </a:rPr>
              <a:t> helpful. Force students to retry the visualization if they don't have 100% understanding of it. In the past, </a:t>
            </a:r>
            <a:r>
              <a:rPr lang="en-US" sz="1200" b="0" i="0" kern="1200" dirty="0" err="1" smtClean="0">
                <a:solidFill>
                  <a:schemeClr val="tx1"/>
                </a:solidFill>
                <a:effectLst/>
                <a:latin typeface="+mn-lt"/>
                <a:ea typeface="+mn-ea"/>
                <a:cs typeface="+mn-cs"/>
              </a:rPr>
              <a:t>ppl</a:t>
            </a:r>
            <a:r>
              <a:rPr lang="en-US" sz="1200" b="0" i="0" kern="1200" dirty="0" smtClean="0">
                <a:solidFill>
                  <a:schemeClr val="tx1"/>
                </a:solidFill>
                <a:effectLst/>
                <a:latin typeface="+mn-lt"/>
                <a:ea typeface="+mn-ea"/>
                <a:cs typeface="+mn-cs"/>
              </a:rPr>
              <a:t> "don't use the visualization" after trying it for a while as they "think they have mastered it".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48</a:t>
            </a:fld>
            <a:endParaRPr lang="en-SG"/>
          </a:p>
        </p:txBody>
      </p:sp>
    </p:spTree>
    <p:extLst>
      <p:ext uri="{BB962C8B-B14F-4D97-AF65-F5344CB8AC3E}">
        <p14:creationId xmlns:p14="http://schemas.microsoft.com/office/powerpoint/2010/main" val="2521722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49</a:t>
            </a:fld>
            <a:endParaRPr lang="en-SG"/>
          </a:p>
        </p:txBody>
      </p:sp>
    </p:spTree>
    <p:extLst>
      <p:ext uri="{BB962C8B-B14F-4D97-AF65-F5344CB8AC3E}">
        <p14:creationId xmlns:p14="http://schemas.microsoft.com/office/powerpoint/2010/main" val="2521722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Ah,</a:t>
            </a:r>
            <a:r>
              <a:rPr lang="en-US" baseline="0" dirty="0" smtClean="0"/>
              <a:t> just use Online Quiz mode now </a:t>
            </a:r>
            <a:r>
              <a:rPr lang="en-US" baseline="0" dirty="0" smtClean="0">
                <a:sym typeface="Wingdings" panose="05000000000000000000" pitchFamily="2" charset="2"/>
              </a:rPr>
              <a:t></a:t>
            </a:r>
          </a:p>
          <a:p>
            <a:endParaRPr lang="en-US" dirty="0" smtClean="0"/>
          </a:p>
          <a:p>
            <a:r>
              <a:rPr lang="en-US" dirty="0" smtClean="0"/>
              <a:t>Answer:</a:t>
            </a:r>
          </a:p>
          <a:p>
            <a:r>
              <a:rPr lang="en-US" dirty="0" smtClean="0"/>
              <a:t>d[2] = 0</a:t>
            </a:r>
            <a:r>
              <a:rPr lang="en-US" baseline="0" dirty="0" smtClean="0"/>
              <a:t> </a:t>
            </a:r>
            <a:r>
              <a:rPr lang="en-US" baseline="0" dirty="0" smtClean="0">
                <a:sym typeface="Wingdings" pitchFamily="2" charset="2"/>
              </a:rPr>
              <a:t> 	</a:t>
            </a:r>
            <a:r>
              <a:rPr lang="en-US" dirty="0" smtClean="0"/>
              <a:t>d[0] = 9</a:t>
            </a:r>
            <a:r>
              <a:rPr lang="en-US" baseline="0" dirty="0" smtClean="0"/>
              <a:t> </a:t>
            </a:r>
            <a:r>
              <a:rPr lang="en-US" baseline="0" dirty="0" smtClean="0">
                <a:sym typeface="Wingdings" pitchFamily="2" charset="2"/>
              </a:rPr>
              <a:t></a:t>
            </a:r>
            <a:r>
              <a:rPr lang="en-US" dirty="0" smtClean="0"/>
              <a:t> d[4] = 18 (both will be overwritten)</a:t>
            </a:r>
          </a:p>
          <a:p>
            <a:r>
              <a:rPr lang="en-US" dirty="0" smtClean="0"/>
              <a:t>	d[1] = 2 </a:t>
            </a:r>
            <a:r>
              <a:rPr lang="en-US" dirty="0" smtClean="0">
                <a:sym typeface="Wingdings" pitchFamily="2" charset="2"/>
              </a:rPr>
              <a:t> d[3] = 5  d[4] = 7  d[0] = 8</a:t>
            </a:r>
            <a:endParaRPr lang="en-US" dirty="0" smtClean="0"/>
          </a:p>
        </p:txBody>
      </p:sp>
      <p:sp>
        <p:nvSpPr>
          <p:cNvPr id="4" name="Slide Number Placeholder 3"/>
          <p:cNvSpPr>
            <a:spLocks noGrp="1"/>
          </p:cNvSpPr>
          <p:nvPr>
            <p:ph type="sldNum" sz="quarter" idx="10"/>
          </p:nvPr>
        </p:nvSpPr>
        <p:spPr/>
        <p:txBody>
          <a:bodyPr/>
          <a:lstStyle/>
          <a:p>
            <a:fld id="{1E631423-5D73-49B3-99B7-8374EE167D00}" type="slidenum">
              <a:rPr lang="en-SG" smtClean="0"/>
              <a:pPr/>
              <a:t>50</a:t>
            </a:fld>
            <a:endParaRPr lang="en-S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a:t>
            </a:r>
          </a:p>
          <a:p>
            <a:r>
              <a:rPr lang="en-US" dirty="0" smtClean="0"/>
              <a:t>d[2] = 0</a:t>
            </a:r>
            <a:r>
              <a:rPr lang="en-US" baseline="0" dirty="0" smtClean="0"/>
              <a:t> </a:t>
            </a:r>
            <a:r>
              <a:rPr lang="en-US" baseline="0" dirty="0" smtClean="0">
                <a:sym typeface="Wingdings" pitchFamily="2" charset="2"/>
              </a:rPr>
              <a:t> 	</a:t>
            </a:r>
            <a:r>
              <a:rPr lang="en-US" dirty="0" smtClean="0"/>
              <a:t>d[0] = 9</a:t>
            </a:r>
            <a:r>
              <a:rPr lang="en-US" baseline="0" dirty="0" smtClean="0"/>
              <a:t> </a:t>
            </a:r>
            <a:r>
              <a:rPr lang="en-US" baseline="0" dirty="0" smtClean="0">
                <a:sym typeface="Wingdings" pitchFamily="2" charset="2"/>
              </a:rPr>
              <a:t></a:t>
            </a:r>
            <a:r>
              <a:rPr lang="en-US" dirty="0" smtClean="0"/>
              <a:t> d[4] = 18</a:t>
            </a:r>
          </a:p>
          <a:p>
            <a:r>
              <a:rPr lang="en-US" dirty="0" smtClean="0"/>
              <a:t>	d[1] and d[3]</a:t>
            </a:r>
            <a:r>
              <a:rPr lang="en-US" baseline="0" dirty="0" smtClean="0"/>
              <a:t> = INF as these two are unreachable from source 2</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51</a:t>
            </a:fld>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input for SSSP graph can be a disconnected graph</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6</a:t>
            </a:fld>
            <a:endParaRPr lang="en-SG"/>
          </a:p>
        </p:txBody>
      </p:sp>
    </p:spTree>
    <p:extLst>
      <p:ext uri="{BB962C8B-B14F-4D97-AF65-F5344CB8AC3E}">
        <p14:creationId xmlns:p14="http://schemas.microsoft.com/office/powerpoint/2010/main" val="28186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a:t>
            </a:r>
          </a:p>
          <a:p>
            <a:r>
              <a:rPr lang="en-US" dirty="0" smtClean="0"/>
              <a:t>d[2] = 0</a:t>
            </a:r>
            <a:r>
              <a:rPr lang="en-US" baseline="0" dirty="0" smtClean="0"/>
              <a:t> </a:t>
            </a:r>
            <a:r>
              <a:rPr lang="en-US" baseline="0" dirty="0" smtClean="0">
                <a:sym typeface="Wingdings" pitchFamily="2" charset="2"/>
              </a:rPr>
              <a:t> 	</a:t>
            </a:r>
            <a:r>
              <a:rPr lang="en-US" dirty="0" smtClean="0"/>
              <a:t>d[0] = 9</a:t>
            </a:r>
            <a:r>
              <a:rPr lang="en-US" baseline="0" dirty="0" smtClean="0"/>
              <a:t> </a:t>
            </a:r>
            <a:r>
              <a:rPr lang="en-US" baseline="0" dirty="0" smtClean="0">
                <a:sym typeface="Wingdings" pitchFamily="2" charset="2"/>
              </a:rPr>
              <a:t></a:t>
            </a:r>
            <a:r>
              <a:rPr lang="en-US" dirty="0" smtClean="0"/>
              <a:t> d[4] = 1</a:t>
            </a:r>
          </a:p>
          <a:p>
            <a:r>
              <a:rPr lang="en-US" dirty="0" smtClean="0"/>
              <a:t>	d[1] and d[3]</a:t>
            </a:r>
            <a:r>
              <a:rPr lang="en-US" baseline="0" dirty="0" smtClean="0"/>
              <a:t> = INF as these two are unreachable from source 2</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52</a:t>
            </a:fld>
            <a:endParaRPr lang="en-S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Drop this slide, just use personal challenge in the</a:t>
            </a:r>
            <a:r>
              <a:rPr lang="en-US" baseline="0" dirty="0" smtClean="0"/>
              <a:t> next slide</a:t>
            </a:r>
            <a:endParaRPr lang="en-US" dirty="0" smtClean="0"/>
          </a:p>
          <a:p>
            <a:endParaRPr lang="en-US" dirty="0" smtClean="0"/>
          </a:p>
          <a:p>
            <a:r>
              <a:rPr lang="en-US" dirty="0" smtClean="0"/>
              <a:t>Not always,</a:t>
            </a:r>
          </a:p>
          <a:p>
            <a:r>
              <a:rPr lang="en-US" dirty="0" smtClean="0"/>
              <a:t>Because</a:t>
            </a:r>
            <a:r>
              <a:rPr lang="en-US" baseline="0" dirty="0" smtClean="0"/>
              <a:t> if the given graph has negative cycle, it won’t terminate</a:t>
            </a:r>
          </a:p>
          <a:p>
            <a:r>
              <a:rPr lang="en-US" baseline="0" dirty="0" smtClean="0"/>
              <a:t>If the graph has no negative cycle, it can stop but not sure when</a:t>
            </a:r>
          </a:p>
          <a:p>
            <a:endParaRPr lang="en-US" baseline="0" dirty="0" smtClean="0"/>
          </a:p>
          <a:p>
            <a:r>
              <a:rPr lang="en-US" baseline="0" dirty="0" smtClean="0"/>
              <a:t>7 say yes (wrong), 4 say no (also wrong), 11 say yes</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53</a:t>
            </a:fld>
            <a:endParaRPr lang="en-S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Everyone (12) can see that there are edges that can still be relaxed further</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54</a:t>
            </a:fld>
            <a:endParaRPr lang="en-S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14 says yes, 2 say no (wrong)</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55</a:t>
            </a:fld>
            <a:endParaRPr lang="en-S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 say easy, 12 say question</a:t>
            </a:r>
            <a:r>
              <a:rPr lang="en-US" baseline="0" dirty="0" smtClean="0"/>
              <a:t> can be hard, 6 needs more revision</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56</a:t>
            </a:fld>
            <a:endParaRPr lang="en-S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is this property needed? In Relaxation? Think about it again…</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63</a:t>
            </a:fld>
            <a:endParaRPr lang="en-S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 easy, majority of course got this correct (2,0,0,12,1)</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67</a:t>
            </a:fld>
            <a:endParaRPr lang="en-S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Medium: 2,0,2,12,6</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68</a:t>
            </a:fld>
            <a:endParaRPr lang="en-S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4/5/6/7 are asymptotically good, Quick</a:t>
            </a:r>
            <a:r>
              <a:rPr lang="en-US" baseline="0" dirty="0" smtClean="0"/>
              <a:t> Sort is better for cache performance</a:t>
            </a:r>
          </a:p>
          <a:p>
            <a:r>
              <a:rPr lang="en-US" baseline="0" dirty="0" smtClean="0"/>
              <a:t>But actually it depends on the question…</a:t>
            </a:r>
          </a:p>
          <a:p>
            <a:r>
              <a:rPr lang="en-US" baseline="0" dirty="0" smtClean="0"/>
              <a:t>Insertion sort can be the best one if the input is nearly sorted…</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69</a:t>
            </a:fld>
            <a:endParaRPr lang="en-SG"/>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you make this iterative?</a:t>
            </a:r>
          </a:p>
          <a:p>
            <a:pPr marL="971550" lvl="1" indent="-514350">
              <a:buAutoNum type="alphaUcPeriod"/>
            </a:pPr>
            <a:r>
              <a:rPr lang="en-US" dirty="0" smtClean="0"/>
              <a:t>You can, with help of ________</a:t>
            </a:r>
          </a:p>
          <a:p>
            <a:pPr marL="971550" lvl="1" indent="-514350">
              <a:buAutoNum type="alphaUcPeriod"/>
            </a:pPr>
            <a:r>
              <a:rPr lang="en-US" dirty="0" smtClean="0"/>
              <a:t>You cannot</a:t>
            </a:r>
          </a:p>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71</a:t>
            </a:fld>
            <a:endParaRPr lang="en-S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7</a:t>
            </a:fld>
            <a:endParaRPr lang="en-SG"/>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no 8 is soon </a:t>
            </a:r>
            <a:r>
              <a:rPr lang="en-US" dirty="0" smtClean="0">
                <a:sym typeface="Wingdings" pitchFamily="2" charset="2"/>
              </a:rPr>
              <a:t></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76</a:t>
            </a:fld>
            <a:endParaRPr lang="en-SG"/>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try this graph:</a:t>
            </a:r>
          </a:p>
          <a:p>
            <a:endParaRPr lang="en-US" dirty="0" smtClean="0"/>
          </a:p>
          <a:p>
            <a:r>
              <a:rPr lang="en-US" dirty="0" smtClean="0"/>
              <a:t>A</a:t>
            </a:r>
            <a:r>
              <a:rPr lang="en-US" baseline="0" dirty="0" smtClean="0"/>
              <a:t> -&gt; B -&gt; C -&gt; D</a:t>
            </a:r>
          </a:p>
          <a:p>
            <a:r>
              <a:rPr lang="en-US" baseline="0" dirty="0" smtClean="0"/>
              <a:t>|                     ^</a:t>
            </a:r>
            <a:br>
              <a:rPr lang="en-US" baseline="0" dirty="0" smtClean="0"/>
            </a:br>
            <a:r>
              <a:rPr lang="en-US" baseline="0" dirty="0" smtClean="0"/>
              <a:t>--------------------|</a:t>
            </a:r>
          </a:p>
          <a:p>
            <a:endParaRPr lang="en-US" baseline="0" dirty="0" smtClean="0"/>
          </a:p>
          <a:p>
            <a:r>
              <a:rPr lang="en-US" baseline="0" dirty="0" smtClean="0"/>
              <a:t>BFS: A, then B,D (second layer), then C</a:t>
            </a:r>
          </a:p>
          <a:p>
            <a:r>
              <a:rPr lang="en-US" baseline="0" dirty="0" err="1" smtClean="0"/>
              <a:t>Toposort</a:t>
            </a:r>
            <a:r>
              <a:rPr lang="en-US" baseline="0" dirty="0" smtClean="0"/>
              <a:t>: A, B, C, then D</a:t>
            </a:r>
          </a:p>
          <a:p>
            <a:endParaRPr lang="en-US" baseline="0" dirty="0" smtClean="0"/>
          </a:p>
          <a:p>
            <a:r>
              <a:rPr lang="en-US" baseline="0" dirty="0" smtClean="0"/>
              <a:t>We have to modify much more than just one line of BFS to make it work</a:t>
            </a:r>
          </a:p>
          <a:p>
            <a:r>
              <a:rPr lang="en-US" baseline="0" dirty="0" smtClean="0"/>
              <a:t>-. </a:t>
            </a:r>
            <a:r>
              <a:rPr lang="en-US" baseline="0" dirty="0" err="1" smtClean="0"/>
              <a:t>Enqueue</a:t>
            </a:r>
            <a:r>
              <a:rPr lang="en-US" baseline="0" dirty="0" smtClean="0"/>
              <a:t> only vertices with 0 incoming degrees</a:t>
            </a:r>
          </a:p>
          <a:p>
            <a:r>
              <a:rPr lang="en-US" baseline="0" dirty="0" smtClean="0"/>
              <a:t>-. When processing neighbor V of vertex U, decrease incoming degrees of V by 1, see if it goes down to 0</a:t>
            </a:r>
            <a:br>
              <a:rPr lang="en-US" baseline="0" dirty="0" smtClean="0"/>
            </a:br>
            <a:r>
              <a:rPr lang="en-US" baseline="0" dirty="0" smtClean="0"/>
              <a:t>If it is, </a:t>
            </a:r>
            <a:r>
              <a:rPr lang="en-US" baseline="0" dirty="0" err="1" smtClean="0"/>
              <a:t>enqueue</a:t>
            </a:r>
            <a:r>
              <a:rPr lang="en-US" baseline="0" dirty="0" smtClean="0"/>
              <a:t>,</a:t>
            </a:r>
            <a:br>
              <a:rPr lang="en-US" baseline="0" dirty="0" smtClean="0"/>
            </a:br>
            <a:r>
              <a:rPr lang="en-US" baseline="0" dirty="0" smtClean="0"/>
              <a:t>If it does not, leave it there for a while</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80</a:t>
            </a:fld>
            <a:endParaRPr lang="en-SG"/>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Location of seats in the LT, what is the shortest way to get to my preferred</a:t>
            </a:r>
            <a:r>
              <a:rPr lang="en-US" baseline="0" dirty="0" smtClean="0"/>
              <a:t> seat from door?</a:t>
            </a:r>
            <a:endParaRPr lang="en-US" dirty="0" smtClean="0"/>
          </a:p>
          <a:p>
            <a:pPr lvl="0"/>
            <a:r>
              <a:rPr lang="en-US" dirty="0" smtClean="0"/>
              <a:t>Friendship</a:t>
            </a:r>
            <a:r>
              <a:rPr lang="en-US" baseline="0" dirty="0" smtClean="0"/>
              <a:t> connection in the room, who has the most friends?, which students are clique?</a:t>
            </a:r>
          </a:p>
          <a:p>
            <a:pPr lvl="0"/>
            <a:r>
              <a:rPr lang="en-US" baseline="0" dirty="0" smtClean="0"/>
              <a:t>Birthday connection in the room, is there 2 person with same birthday, or </a:t>
            </a:r>
            <a:r>
              <a:rPr lang="en-US" baseline="0" dirty="0" err="1" smtClean="0"/>
              <a:t>birthweek</a:t>
            </a:r>
            <a:r>
              <a:rPr lang="en-US" baseline="0" dirty="0" smtClean="0"/>
              <a:t>?, etc</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81</a:t>
            </a:fld>
            <a:endParaRPr lang="en-SG"/>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we skip “</a:t>
            </a:r>
            <a:r>
              <a:rPr lang="en-US" u="sng" dirty="0" smtClean="0"/>
              <a:t>Strongly Connected</a:t>
            </a:r>
            <a:r>
              <a:rPr lang="en-US" dirty="0" smtClean="0"/>
              <a:t> Component” in this module</a:t>
            </a:r>
          </a:p>
          <a:p>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82</a:t>
            </a:fld>
            <a:endParaRPr lang="en-SG"/>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Adj</a:t>
            </a:r>
            <a:r>
              <a:rPr lang="en-US" dirty="0" smtClean="0"/>
              <a:t> List is the answer</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84</a:t>
            </a:fld>
            <a:endParaRPr lang="en-SG"/>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Matrix is the best</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85</a:t>
            </a:fld>
            <a:endParaRPr lang="en-SG"/>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difference between </a:t>
            </a:r>
            <a:r>
              <a:rPr lang="en-US" dirty="0" err="1" smtClean="0"/>
              <a:t>Adj</a:t>
            </a:r>
            <a:r>
              <a:rPr lang="en-US" dirty="0" smtClean="0"/>
              <a:t> matrix and list, V = 200, E = 19900</a:t>
            </a:r>
            <a:r>
              <a:rPr lang="en-US" baseline="0" dirty="0" smtClean="0"/>
              <a:t> is actually a complete graph</a:t>
            </a:r>
          </a:p>
          <a:p>
            <a:r>
              <a:rPr lang="en-US" baseline="0" dirty="0" smtClean="0"/>
              <a:t>O(k) = O(V)</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86</a:t>
            </a:fld>
            <a:endParaRPr lang="en-SG"/>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output is reversed</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89</a:t>
            </a:fld>
            <a:endParaRPr lang="en-SG"/>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You</a:t>
            </a:r>
            <a:r>
              <a:rPr lang="en-US" baseline="0" dirty="0" smtClean="0"/>
              <a:t> can u</a:t>
            </a:r>
            <a:r>
              <a:rPr lang="en-US" dirty="0" smtClean="0"/>
              <a:t>se stack</a:t>
            </a:r>
          </a:p>
          <a:p>
            <a:pPr marL="228600" indent="-228600">
              <a:buAutoNum type="arabicPeriod"/>
            </a:pPr>
            <a:r>
              <a:rPr lang="en-US" dirty="0" smtClean="0"/>
              <a:t>Or you can simply store the reconstructed</a:t>
            </a:r>
            <a:r>
              <a:rPr lang="en-US" baseline="0" dirty="0" smtClean="0"/>
              <a:t> path and then </a:t>
            </a:r>
            <a:r>
              <a:rPr lang="en-US" dirty="0" smtClean="0"/>
              <a:t>use </a:t>
            </a:r>
            <a:r>
              <a:rPr lang="en-US" dirty="0" err="1" smtClean="0"/>
              <a:t>Collections.reverse</a:t>
            </a:r>
            <a:endParaRPr lang="en-US" dirty="0" smtClean="0"/>
          </a:p>
          <a:p>
            <a:pPr marL="228600" indent="-228600">
              <a:buAutoNum type="arabicPeriod"/>
            </a:pPr>
            <a:r>
              <a:rPr lang="en-US" dirty="0" smtClean="0"/>
              <a:t>Or simply print the reconstructed path from back to front</a:t>
            </a:r>
            <a:r>
              <a:rPr lang="en-US" baseline="0" dirty="0" smtClean="0"/>
              <a:t> :O</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91</a:t>
            </a:fld>
            <a:endParaRPr lang="en-SG"/>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92</a:t>
            </a:fld>
            <a:endParaRPr lang="en-S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b="1" dirty="0" smtClean="0"/>
              <a:t>single destination</a:t>
            </a:r>
            <a:r>
              <a:rPr lang="en-US" dirty="0" smtClean="0"/>
              <a:t> and </a:t>
            </a:r>
            <a:r>
              <a:rPr lang="en-US" b="1" dirty="0" smtClean="0"/>
              <a:t>single pair</a:t>
            </a:r>
            <a:r>
              <a:rPr lang="en-US" dirty="0" smtClean="0"/>
              <a:t> shortest paths can be reduced to </a:t>
            </a:r>
            <a:r>
              <a:rPr lang="en-US" b="1" dirty="0" smtClean="0"/>
              <a:t>single source</a:t>
            </a:r>
            <a:r>
              <a:rPr lang="en-SG" dirty="0" smtClean="0"/>
              <a:t> shortest paths (</a:t>
            </a:r>
            <a:r>
              <a:rPr lang="en-SG" dirty="0" err="1" smtClean="0"/>
              <a:t>sssp</a:t>
            </a:r>
            <a:r>
              <a:rPr lang="en-SG" dirty="0" smtClean="0"/>
              <a:t>)!</a:t>
            </a:r>
          </a:p>
        </p:txBody>
      </p:sp>
      <p:sp>
        <p:nvSpPr>
          <p:cNvPr id="4" name="Slide Number Placeholder 3"/>
          <p:cNvSpPr>
            <a:spLocks noGrp="1"/>
          </p:cNvSpPr>
          <p:nvPr>
            <p:ph type="sldNum" sz="quarter" idx="10"/>
          </p:nvPr>
        </p:nvSpPr>
        <p:spPr/>
        <p:txBody>
          <a:bodyPr/>
          <a:lstStyle/>
          <a:p>
            <a:fld id="{1E631423-5D73-49B3-99B7-8374EE167D00}" type="slidenum">
              <a:rPr lang="en-SG" smtClean="0"/>
              <a:pPr/>
              <a:t>8</a:t>
            </a:fld>
            <a:endParaRPr lang="en-SG"/>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t>Note: the MST may not be unique,</a:t>
            </a:r>
            <a:br>
              <a:rPr lang="en-US" sz="2000" dirty="0" smtClean="0"/>
            </a:br>
            <a:r>
              <a:rPr lang="en-US" sz="2000" dirty="0" smtClean="0"/>
              <a:t>but the MST cost is unique</a:t>
            </a:r>
          </a:p>
          <a:p>
            <a:endParaRPr lang="en-SG" dirty="0" smtClean="0"/>
          </a:p>
          <a:p>
            <a:r>
              <a:rPr lang="en-US" dirty="0" smtClean="0"/>
              <a:t>There</a:t>
            </a:r>
            <a:r>
              <a:rPr lang="en-US" baseline="0" dirty="0" smtClean="0"/>
              <a:t> are 3 possible MSTs 4-1, 4-3, and 4-5 are all have weight 7</a:t>
            </a:r>
            <a:endParaRPr lang="en-SG"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93</a:t>
            </a:fld>
            <a:endParaRPr lang="en-SG"/>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THIS FIGURE, this can be misleading… SSSP</a:t>
            </a:r>
            <a:r>
              <a:rPr lang="en-US" baseline="0" dirty="0" smtClean="0"/>
              <a:t> is not single-source single-destination!</a:t>
            </a:r>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94</a:t>
            </a:fld>
            <a:endParaRPr lang="en-SG"/>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105476" name="Slide Number Placeholder 3"/>
          <p:cNvSpPr>
            <a:spLocks noGrp="1"/>
          </p:cNvSpPr>
          <p:nvPr>
            <p:ph type="sldNum" sz="quarter" idx="5"/>
          </p:nvPr>
        </p:nvSpPr>
        <p:spPr bwMode="auto">
          <a:noFill/>
          <a:ln>
            <a:miter lim="800000"/>
            <a:headEnd/>
            <a:tailEnd/>
          </a:ln>
        </p:spPr>
        <p:txBody>
          <a:bodyPr/>
          <a:lstStyle/>
          <a:p>
            <a:fld id="{C5B611C0-099D-462A-B65B-D4968BA34F4D}" type="slidenum">
              <a:rPr lang="en-SG" smtClean="0"/>
              <a:pPr/>
              <a:t>95</a:t>
            </a:fld>
            <a:endParaRPr lang="en-SG"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105476" name="Slide Number Placeholder 3"/>
          <p:cNvSpPr>
            <a:spLocks noGrp="1"/>
          </p:cNvSpPr>
          <p:nvPr>
            <p:ph type="sldNum" sz="quarter" idx="5"/>
          </p:nvPr>
        </p:nvSpPr>
        <p:spPr bwMode="auto">
          <a:noFill/>
          <a:ln>
            <a:miter lim="800000"/>
            <a:headEnd/>
            <a:tailEnd/>
          </a:ln>
        </p:spPr>
        <p:txBody>
          <a:bodyPr/>
          <a:lstStyle/>
          <a:p>
            <a:fld id="{C5B611C0-099D-462A-B65B-D4968BA34F4D}" type="slidenum">
              <a:rPr lang="en-SG" smtClean="0"/>
              <a:pPr/>
              <a:t>96</a:t>
            </a:fld>
            <a:endParaRPr lang="en-SG"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105476" name="Slide Number Placeholder 3"/>
          <p:cNvSpPr>
            <a:spLocks noGrp="1"/>
          </p:cNvSpPr>
          <p:nvPr>
            <p:ph type="sldNum" sz="quarter" idx="5"/>
          </p:nvPr>
        </p:nvSpPr>
        <p:spPr bwMode="auto">
          <a:noFill/>
          <a:ln>
            <a:miter lim="800000"/>
            <a:headEnd/>
            <a:tailEnd/>
          </a:ln>
        </p:spPr>
        <p:txBody>
          <a:bodyPr/>
          <a:lstStyle/>
          <a:p>
            <a:fld id="{C5B611C0-099D-462A-B65B-D4968BA34F4D}" type="slidenum">
              <a:rPr lang="en-SG" smtClean="0"/>
              <a:pPr/>
              <a:t>97</a:t>
            </a:fld>
            <a:endParaRPr lang="en-SG"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105476" name="Slide Number Placeholder 3"/>
          <p:cNvSpPr>
            <a:spLocks noGrp="1"/>
          </p:cNvSpPr>
          <p:nvPr>
            <p:ph type="sldNum" sz="quarter" idx="5"/>
          </p:nvPr>
        </p:nvSpPr>
        <p:spPr bwMode="auto">
          <a:noFill/>
          <a:ln>
            <a:miter lim="800000"/>
            <a:headEnd/>
            <a:tailEnd/>
          </a:ln>
        </p:spPr>
        <p:txBody>
          <a:bodyPr/>
          <a:lstStyle/>
          <a:p>
            <a:fld id="{C5B611C0-099D-462A-B65B-D4968BA34F4D}" type="slidenum">
              <a:rPr lang="en-SG" smtClean="0"/>
              <a:pPr/>
              <a:t>98</a:t>
            </a:fld>
            <a:endParaRPr lang="en-SG"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Highlight the</a:t>
            </a:r>
            <a:r>
              <a:rPr lang="en-US" sz="1200" baseline="0" dirty="0" smtClean="0"/>
              <a:t> </a:t>
            </a:r>
            <a:r>
              <a:rPr lang="en-US" sz="1200" dirty="0" smtClean="0"/>
              <a:t>BFS</a:t>
            </a:r>
            <a:r>
              <a:rPr lang="en-US" sz="1200" baseline="0" dirty="0" smtClean="0"/>
              <a:t> = </a:t>
            </a:r>
            <a:r>
              <a:rPr lang="en-US" sz="1200" dirty="0" smtClean="0"/>
              <a:t>SSSP Spanning Tree here</a:t>
            </a:r>
          </a:p>
        </p:txBody>
      </p:sp>
      <p:sp>
        <p:nvSpPr>
          <p:cNvPr id="105476" name="Slide Number Placeholder 3"/>
          <p:cNvSpPr>
            <a:spLocks noGrp="1"/>
          </p:cNvSpPr>
          <p:nvPr>
            <p:ph type="sldNum" sz="quarter" idx="5"/>
          </p:nvPr>
        </p:nvSpPr>
        <p:spPr bwMode="auto">
          <a:noFill/>
          <a:ln>
            <a:miter lim="800000"/>
            <a:headEnd/>
            <a:tailEnd/>
          </a:ln>
        </p:spPr>
        <p:txBody>
          <a:bodyPr/>
          <a:lstStyle/>
          <a:p>
            <a:fld id="{C5B611C0-099D-462A-B65B-D4968BA34F4D}" type="slidenum">
              <a:rPr lang="en-SG" smtClean="0"/>
              <a:pPr/>
              <a:t>99</a:t>
            </a:fld>
            <a:endParaRPr lang="en-SG"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100</a:t>
            </a:fld>
            <a:endParaRPr lang="en-SG"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101</a:t>
            </a:fld>
            <a:endParaRPr lang="en-SG"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102</a:t>
            </a:fld>
            <a:endParaRPr lang="en-S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BFS/DFS which generates a BFS/DFS</a:t>
            </a:r>
            <a:r>
              <a:rPr lang="en-US" baseline="0" dirty="0" smtClean="0"/>
              <a:t> spanning tree, a valid SSSP algorithm will generate a SSSP spanning tree out of the reachable vertices from the source vertex.</a:t>
            </a:r>
          </a:p>
        </p:txBody>
      </p:sp>
      <p:sp>
        <p:nvSpPr>
          <p:cNvPr id="4" name="Slide Number Placeholder 3"/>
          <p:cNvSpPr>
            <a:spLocks noGrp="1"/>
          </p:cNvSpPr>
          <p:nvPr>
            <p:ph type="sldNum" sz="quarter" idx="10"/>
          </p:nvPr>
        </p:nvSpPr>
        <p:spPr/>
        <p:txBody>
          <a:bodyPr/>
          <a:lstStyle/>
          <a:p>
            <a:fld id="{1E631423-5D73-49B3-99B7-8374EE167D00}" type="slidenum">
              <a:rPr lang="en-SG" smtClean="0"/>
              <a:pPr/>
              <a:t>9</a:t>
            </a:fld>
            <a:endParaRPr lang="en-SG"/>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103</a:t>
            </a:fld>
            <a:endParaRPr lang="en-SG"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104</a:t>
            </a:fld>
            <a:endParaRPr lang="en-SG"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105</a:t>
            </a:fld>
            <a:endParaRPr lang="en-SG"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106</a:t>
            </a:fld>
            <a:endParaRPr lang="en-SG"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107</a:t>
            </a:fld>
            <a:endParaRPr lang="en-SG"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Only 6 has implemented it before, the</a:t>
            </a:r>
            <a:r>
              <a:rPr lang="en-US" baseline="0" dirty="0" smtClean="0"/>
              <a:t> rest have not</a:t>
            </a:r>
          </a:p>
          <a:p>
            <a:r>
              <a:rPr lang="en-US" baseline="0" dirty="0" smtClean="0"/>
              <a:t>2011: 2 has implemented, 2 know details, 6 know name, 9 never heard</a:t>
            </a:r>
          </a:p>
          <a:p>
            <a:r>
              <a:rPr lang="en-US" dirty="0" smtClean="0"/>
              <a:t>2012: 9, 6,</a:t>
            </a:r>
            <a:r>
              <a:rPr lang="en-US" baseline="0" dirty="0" smtClean="0"/>
              <a:t> 2, 2</a:t>
            </a:r>
          </a:p>
          <a:p>
            <a:endParaRPr lang="en-US" dirty="0"/>
          </a:p>
        </p:txBody>
      </p:sp>
      <p:sp>
        <p:nvSpPr>
          <p:cNvPr id="4" name="Slide Number Placeholder 3"/>
          <p:cNvSpPr>
            <a:spLocks noGrp="1"/>
          </p:cNvSpPr>
          <p:nvPr>
            <p:ph type="sldNum" sz="quarter" idx="10"/>
          </p:nvPr>
        </p:nvSpPr>
        <p:spPr/>
        <p:txBody>
          <a:bodyPr/>
          <a:lstStyle/>
          <a:p>
            <a:fld id="{1E631423-5D73-49B3-99B7-8374EE167D00}" type="slidenum">
              <a:rPr lang="en-SG" smtClean="0"/>
              <a:pPr/>
              <a:t>108</a:t>
            </a:fld>
            <a:endParaRPr lang="en-S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a:lstStyle/>
          <a:p>
            <a:r>
              <a:rPr lang="en-US" dirty="0" smtClean="0"/>
              <a:t>The yellow</a:t>
            </a:r>
            <a:r>
              <a:rPr lang="en-US" baseline="0" dirty="0" smtClean="0"/>
              <a:t> edges represent the shortest path taken by the source vertex to reach each of the vertices and forms a SSSP spanning tree of this graph.</a:t>
            </a:r>
            <a:endParaRPr lang="en-US" dirty="0" smtClean="0"/>
          </a:p>
        </p:txBody>
      </p:sp>
      <p:sp>
        <p:nvSpPr>
          <p:cNvPr id="75780" name="Slide Number Placeholder 3"/>
          <p:cNvSpPr>
            <a:spLocks noGrp="1"/>
          </p:cNvSpPr>
          <p:nvPr>
            <p:ph type="sldNum" sz="quarter" idx="5"/>
          </p:nvPr>
        </p:nvSpPr>
        <p:spPr bwMode="auto">
          <a:noFill/>
          <a:ln>
            <a:miter lim="800000"/>
            <a:headEnd/>
            <a:tailEnd/>
          </a:ln>
        </p:spPr>
        <p:txBody>
          <a:bodyPr/>
          <a:lstStyle/>
          <a:p>
            <a:fld id="{619C3788-5153-43D4-8003-4BA4CFBBB324}" type="slidenum">
              <a:rPr lang="en-SG" smtClean="0"/>
              <a:pPr/>
              <a:t>10</a:t>
            </a:fld>
            <a:endParaRPr lang="en-S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life example with negative</a:t>
            </a:r>
            <a:r>
              <a:rPr lang="en-US" baseline="0" dirty="0" smtClean="0"/>
              <a:t> weights </a:t>
            </a:r>
            <a:r>
              <a:rPr lang="en-US" dirty="0" smtClean="0"/>
              <a:t>-&gt; </a:t>
            </a:r>
          </a:p>
          <a:p>
            <a:endParaRPr lang="en-US" dirty="0" smtClean="0"/>
          </a:p>
          <a:p>
            <a:r>
              <a:rPr lang="en-US" dirty="0" smtClean="0"/>
              <a:t>Graph that represent the complex chemical reactions</a:t>
            </a:r>
            <a:r>
              <a:rPr lang="en-US" baseline="0" dirty="0" smtClean="0"/>
              <a:t> in a chemical plant. Vertices represent chemicals in some state and the edges represent the energy required to transit from one state to another. If energy is released</a:t>
            </a:r>
          </a:p>
          <a:p>
            <a:r>
              <a:rPr lang="en-US" baseline="0" dirty="0" smtClean="0"/>
              <a:t>when transiting from one state to another then the edge will have a +</a:t>
            </a:r>
            <a:r>
              <a:rPr lang="en-US" baseline="0" dirty="0" err="1" smtClean="0"/>
              <a:t>ve</a:t>
            </a:r>
            <a:r>
              <a:rPr lang="en-US" baseline="0" dirty="0" smtClean="0"/>
              <a:t> weight and if energy is consumed to achieve the transition then the edge will have a -</a:t>
            </a:r>
            <a:r>
              <a:rPr lang="en-US" baseline="0" dirty="0" err="1" smtClean="0"/>
              <a:t>ve</a:t>
            </a:r>
            <a:r>
              <a:rPr lang="en-US" baseline="0" dirty="0" smtClean="0"/>
              <a:t> weight.</a:t>
            </a:r>
          </a:p>
          <a:p>
            <a:endParaRPr lang="en-US" dirty="0" smtClean="0"/>
          </a:p>
          <a:p>
            <a:r>
              <a:rPr lang="en-US" dirty="0" smtClean="0"/>
              <a:t>…</a:t>
            </a:r>
          </a:p>
          <a:p>
            <a:endParaRPr lang="en-US" dirty="0" smtClean="0"/>
          </a:p>
          <a:p>
            <a:r>
              <a:rPr lang="en-US" dirty="0" smtClean="0"/>
              <a:t>Now remember</a:t>
            </a:r>
            <a:r>
              <a:rPr lang="en-US" baseline="0" dirty="0" smtClean="0"/>
              <a:t> </a:t>
            </a:r>
            <a:r>
              <a:rPr lang="en-US" dirty="0" smtClean="0"/>
              <a:t>that we restrict ourselves</a:t>
            </a:r>
            <a:r>
              <a:rPr lang="en-US" baseline="0" dirty="0" smtClean="0"/>
              <a:t> to shortest paths which are simple paths, so why do we care about cycles in the path? Can we not only consider paths with no cycles when solving the SSSP problem? Indeed that is what we want, however finding shortest paths with no cycles on a graph with –</a:t>
            </a:r>
            <a:r>
              <a:rPr lang="en-US" baseline="0" dirty="0" err="1" smtClean="0"/>
              <a:t>ve</a:t>
            </a:r>
            <a:r>
              <a:rPr lang="en-US" baseline="0" dirty="0" smtClean="0"/>
              <a:t> cycles is a very hard problem …. still have no polynomial time solution.</a:t>
            </a:r>
          </a:p>
          <a:p>
            <a:endParaRPr lang="en-US" baseline="0" dirty="0" smtClean="0"/>
          </a:p>
          <a:p>
            <a:r>
              <a:rPr lang="en-US" baseline="0" dirty="0" smtClean="0"/>
              <a:t>So for our purposes if a graph has a –</a:t>
            </a:r>
            <a:r>
              <a:rPr lang="en-US" baseline="0" dirty="0" err="1" smtClean="0"/>
              <a:t>ve</a:t>
            </a:r>
            <a:r>
              <a:rPr lang="en-US" baseline="0" dirty="0" smtClean="0"/>
              <a:t> cycle we will just say the SSSP is not defined on the graph.</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E631423-5D73-49B3-99B7-8374EE167D00}" type="slidenum">
              <a:rPr lang="en-SG" smtClean="0"/>
              <a:pPr/>
              <a:t>11</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DE8EA067-F9D0-4BF3-9892-9DBEBF9F7A33}" type="datetimeFigureOut">
              <a:rPr lang="en-US" smtClean="0"/>
              <a:pPr/>
              <a:t>3/31/2019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E8EA067-F9D0-4BF3-9892-9DBEBF9F7A33}" type="datetimeFigureOut">
              <a:rPr lang="en-US" smtClean="0"/>
              <a:pPr/>
              <a:t>3/31/2019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E8EA067-F9D0-4BF3-9892-9DBEBF9F7A33}" type="datetimeFigureOut">
              <a:rPr lang="en-US" smtClean="0"/>
              <a:pPr/>
              <a:t>3/31/2019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EA067-F9D0-4BF3-9892-9DBEBF9F7A33}" type="datetimeFigureOut">
              <a:rPr lang="en-US" smtClean="0"/>
              <a:pPr/>
              <a:t>3/31/2019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8EA067-F9D0-4BF3-9892-9DBEBF9F7A33}" type="datetimeFigureOut">
              <a:rPr lang="en-US" smtClean="0"/>
              <a:pPr/>
              <a:t>3/31/2019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E8EA067-F9D0-4BF3-9892-9DBEBF9F7A33}" type="datetimeFigureOut">
              <a:rPr lang="en-US" smtClean="0"/>
              <a:pPr/>
              <a:t>3/31/2019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EA067-F9D0-4BF3-9892-9DBEBF9F7A33}" type="datetimeFigureOut">
              <a:rPr lang="en-US" smtClean="0"/>
              <a:pPr/>
              <a:t>3/31/2019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DE8EA067-F9D0-4BF3-9892-9DBEBF9F7A33}" type="datetimeFigureOut">
              <a:rPr lang="en-US" smtClean="0"/>
              <a:pPr/>
              <a:t>3/31/2019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DE8EA067-F9D0-4BF3-9892-9DBEBF9F7A33}" type="datetimeFigureOut">
              <a:rPr lang="en-US" smtClean="0"/>
              <a:pPr/>
              <a:t>3/31/2019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DE8EA067-F9D0-4BF3-9892-9DBEBF9F7A33}" type="datetimeFigureOut">
              <a:rPr lang="en-US" smtClean="0"/>
              <a:pPr/>
              <a:t>3/31/2019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EA067-F9D0-4BF3-9892-9DBEBF9F7A33}" type="datetimeFigureOut">
              <a:rPr lang="en-US" smtClean="0"/>
              <a:pPr/>
              <a:t>3/31/2019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EA067-F9D0-4BF3-9892-9DBEBF9F7A33}" type="datetimeFigureOut">
              <a:rPr lang="en-US" smtClean="0"/>
              <a:pPr/>
              <a:t>3/31/2019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EA067-F9D0-4BF3-9892-9DBEBF9F7A33}" type="datetimeFigureOut">
              <a:rPr lang="en-US" smtClean="0"/>
              <a:pPr/>
              <a:t>3/31/2019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B1FFA1-5A27-4096-B1B2-CFFFAA13F313}" type="slidenum">
              <a:rPr lang="en-SG" smtClean="0"/>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EA067-F9D0-4BF3-9892-9DBEBF9F7A33}" type="datetimeFigureOut">
              <a:rPr lang="en-US" smtClean="0"/>
              <a:pPr/>
              <a:t>3/31/2019</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1FFA1-5A27-4096-B1B2-CFFFAA13F313}"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hyperlink" Target="mailto:stevenhalim@gmail.com"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176.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17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178.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179.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tags" Target="../tags/tag180.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tags" Target="../tags/tag181.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182.xml"/><Relationship Id="rId5" Type="http://schemas.openxmlformats.org/officeDocument/2006/relationships/image" Target="../media/image36.emf"/><Relationship Id="rId4" Type="http://schemas.openxmlformats.org/officeDocument/2006/relationships/customXml" Target="../ink/ink1.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183.xml"/></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tags" Target="../tags/tag185.xml"/><Relationship Id="rId7" Type="http://schemas.openxmlformats.org/officeDocument/2006/relationships/notesSlide" Target="../notesSlides/notesSlide75.xml"/><Relationship Id="rId2" Type="http://schemas.openxmlformats.org/officeDocument/2006/relationships/tags" Target="../tags/tag184.xml"/><Relationship Id="rId1" Type="http://schemas.openxmlformats.org/officeDocument/2006/relationships/vmlDrawing" Target="../drawings/vmlDrawing23.vml"/><Relationship Id="rId6" Type="http://schemas.openxmlformats.org/officeDocument/2006/relationships/slideLayout" Target="../slideLayouts/slideLayout12.xml"/><Relationship Id="rId5" Type="http://schemas.openxmlformats.org/officeDocument/2006/relationships/tags" Target="../tags/tag187.xml"/><Relationship Id="rId4" Type="http://schemas.openxmlformats.org/officeDocument/2006/relationships/tags" Target="../tags/tag186.xml"/><Relationship Id="rId9" Type="http://schemas.openxmlformats.org/officeDocument/2006/relationships/image" Target="../media/image37.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hyperlink" Target="http://visualgo.net/training.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hyperlink" Target="https://visualgo.net/en/sssp"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13.jpe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slide" Target="slide41.xml"/><Relationship Id="rId5" Type="http://schemas.openxmlformats.org/officeDocument/2006/relationships/slide" Target="slide11.xml"/><Relationship Id="rId4" Type="http://schemas.openxmlformats.org/officeDocument/2006/relationships/slide" Target="slide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hyperlink" Target="https://visualgo.net/en/sssp?create=%7b%22vl%22:%7b%220%22:%7b%22x%22:120,%22y%22:80%7d,%221%22:%7b%22x%22:180,%22y%22:220%7d,%222%22:%7b%22x%22:320,%22y%22:120%7d%7d,%22el%22:%7b%220%22:%7b%22u%22:0,%22v%22:1,%22w%22:%22-10%22%7d,%221%22:%7b%22u%22:1,%22v%22:2,%22w%22:%22-15%22%7d,%222%22:%7b%22u%22:0,%22v%22:2,%22w%22:%22-20%22%7d%7d%7d" TargetMode="External"/><Relationship Id="rId5" Type="http://schemas.openxmlformats.org/officeDocument/2006/relationships/slide" Target="slide11.xml"/><Relationship Id="rId4" Type="http://schemas.openxmlformats.org/officeDocument/2006/relationships/slide" Target="slide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3" Type="http://schemas.openxmlformats.org/officeDocument/2006/relationships/hyperlink" Target="http://visualgo.net/training.html?diff=Medium&amp;n=5&amp;tl=0&amp;module=mst,sssp" TargetMode="Externa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hyperlink" Target="http://training.visualgo.net/" TargetMode="External"/><Relationship Id="rId4" Type="http://schemas.openxmlformats.org/officeDocument/2006/relationships/hyperlink" Target="http://test.visualgo.net/" TargetMode="Externa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slide" Target="slide41.xml"/><Relationship Id="rId4" Type="http://schemas.openxmlformats.org/officeDocument/2006/relationships/slide" Target="slide1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51.xml"/><Relationship Id="rId7" Type="http://schemas.openxmlformats.org/officeDocument/2006/relationships/notesSlide" Target="../notesSlides/notesSlide41.xml"/><Relationship Id="rId2" Type="http://schemas.openxmlformats.org/officeDocument/2006/relationships/tags" Target="../tags/tag50.xml"/><Relationship Id="rId1"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15.emf"/></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42.xml"/><Relationship Id="rId3" Type="http://schemas.openxmlformats.org/officeDocument/2006/relationships/tags" Target="../tags/tag55.xml"/><Relationship Id="rId7" Type="http://schemas.openxmlformats.org/officeDocument/2006/relationships/slideLayout" Target="../slideLayouts/slideLayout12.xml"/><Relationship Id="rId2" Type="http://schemas.openxmlformats.org/officeDocument/2006/relationships/tags" Target="../tags/tag54.xml"/><Relationship Id="rId1" Type="http://schemas.openxmlformats.org/officeDocument/2006/relationships/vmlDrawing" Target="../drawings/vmlDrawing4.v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image" Target="../media/image16.emf"/><Relationship Id="rId4" Type="http://schemas.openxmlformats.org/officeDocument/2006/relationships/tags" Target="../tags/tag56.xml"/><Relationship Id="rId9"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60.xml"/><Relationship Id="rId7" Type="http://schemas.openxmlformats.org/officeDocument/2006/relationships/slideLayout" Target="../slideLayouts/slideLayout12.xml"/><Relationship Id="rId2" Type="http://schemas.openxmlformats.org/officeDocument/2006/relationships/tags" Target="../tags/tag59.xml"/><Relationship Id="rId1" Type="http://schemas.openxmlformats.org/officeDocument/2006/relationships/vmlDrawing" Target="../drawings/vmlDrawing5.v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image" Target="../media/image17.emf"/><Relationship Id="rId4" Type="http://schemas.openxmlformats.org/officeDocument/2006/relationships/tags" Target="../tags/tag61.xml"/><Relationship Id="rId9" Type="http://schemas.openxmlformats.org/officeDocument/2006/relationships/oleObject" Target="../embeddings/oleObject7.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65.xml"/><Relationship Id="rId7" Type="http://schemas.openxmlformats.org/officeDocument/2006/relationships/notesSlide" Target="../notesSlides/notesSlide44.xml"/><Relationship Id="rId2" Type="http://schemas.openxmlformats.org/officeDocument/2006/relationships/tags" Target="../tags/tag64.xml"/><Relationship Id="rId1" Type="http://schemas.openxmlformats.org/officeDocument/2006/relationships/vmlDrawing" Target="../drawings/vmlDrawing6.vml"/><Relationship Id="rId6" Type="http://schemas.openxmlformats.org/officeDocument/2006/relationships/slideLayout" Target="../slideLayouts/slideLayout12.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18.em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5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vmlDrawing" Target="../drawings/vmlDrawing7.vml"/><Relationship Id="rId6" Type="http://schemas.openxmlformats.org/officeDocument/2006/relationships/tags" Target="../tags/tag75.xml"/><Relationship Id="rId11" Type="http://schemas.openxmlformats.org/officeDocument/2006/relationships/image" Target="../media/image19.emf"/><Relationship Id="rId5" Type="http://schemas.openxmlformats.org/officeDocument/2006/relationships/tags" Target="../tags/tag74.xml"/><Relationship Id="rId10" Type="http://schemas.openxmlformats.org/officeDocument/2006/relationships/oleObject" Target="../embeddings/oleObject9.bin"/><Relationship Id="rId4" Type="http://schemas.openxmlformats.org/officeDocument/2006/relationships/tags" Target="../tags/tag73.xml"/><Relationship Id="rId9"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tags" Target="../tags/tag79.xml"/><Relationship Id="rId7" Type="http://schemas.openxmlformats.org/officeDocument/2006/relationships/oleObject" Target="../embeddings/oleObject10.bin"/><Relationship Id="rId2" Type="http://schemas.openxmlformats.org/officeDocument/2006/relationships/tags" Target="../tags/tag78.xml"/><Relationship Id="rId1" Type="http://schemas.openxmlformats.org/officeDocument/2006/relationships/vmlDrawing" Target="../drawings/vmlDrawing8.vml"/><Relationship Id="rId6" Type="http://schemas.openxmlformats.org/officeDocument/2006/relationships/slideLayout" Target="../slideLayouts/slideLayout12.xml"/><Relationship Id="rId5" Type="http://schemas.openxmlformats.org/officeDocument/2006/relationships/tags" Target="../tags/tag81.xml"/><Relationship Id="rId4" Type="http://schemas.openxmlformats.org/officeDocument/2006/relationships/tags" Target="../tags/tag80.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88.xml"/><Relationship Id="rId7" Type="http://schemas.openxmlformats.org/officeDocument/2006/relationships/slideLayout" Target="../slideLayouts/slideLayout12.xml"/><Relationship Id="rId2" Type="http://schemas.openxmlformats.org/officeDocument/2006/relationships/tags" Target="../tags/tag87.xml"/><Relationship Id="rId1" Type="http://schemas.openxmlformats.org/officeDocument/2006/relationships/vmlDrawing" Target="../drawings/vmlDrawing9.vml"/><Relationship Id="rId6" Type="http://schemas.openxmlformats.org/officeDocument/2006/relationships/tags" Target="../tags/tag91.xml"/><Relationship Id="rId5" Type="http://schemas.openxmlformats.org/officeDocument/2006/relationships/tags" Target="../tags/tag90.xml"/><Relationship Id="rId10" Type="http://schemas.openxmlformats.org/officeDocument/2006/relationships/image" Target="../media/image21.emf"/><Relationship Id="rId4" Type="http://schemas.openxmlformats.org/officeDocument/2006/relationships/tags" Target="../tags/tag89.xml"/><Relationship Id="rId9" Type="http://schemas.openxmlformats.org/officeDocument/2006/relationships/oleObject" Target="../embeddings/oleObject11.bin"/></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47.xml"/><Relationship Id="rId3" Type="http://schemas.openxmlformats.org/officeDocument/2006/relationships/tags" Target="../tags/tag93.xml"/><Relationship Id="rId7" Type="http://schemas.openxmlformats.org/officeDocument/2006/relationships/slideLayout" Target="../slideLayouts/slideLayout12.xml"/><Relationship Id="rId2" Type="http://schemas.openxmlformats.org/officeDocument/2006/relationships/tags" Target="../tags/tag92.xml"/><Relationship Id="rId1" Type="http://schemas.openxmlformats.org/officeDocument/2006/relationships/vmlDrawing" Target="../drawings/vmlDrawing10.vml"/><Relationship Id="rId6" Type="http://schemas.openxmlformats.org/officeDocument/2006/relationships/tags" Target="../tags/tag96.xml"/><Relationship Id="rId5" Type="http://schemas.openxmlformats.org/officeDocument/2006/relationships/tags" Target="../tags/tag95.xml"/><Relationship Id="rId10" Type="http://schemas.openxmlformats.org/officeDocument/2006/relationships/image" Target="../media/image22.emf"/><Relationship Id="rId4" Type="http://schemas.openxmlformats.org/officeDocument/2006/relationships/tags" Target="../tags/tag94.xml"/><Relationship Id="rId9" Type="http://schemas.openxmlformats.org/officeDocument/2006/relationships/oleObject" Target="../embeddings/oleObject12.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98.xml"/><Relationship Id="rId7" Type="http://schemas.openxmlformats.org/officeDocument/2006/relationships/notesSlide" Target="../notesSlides/notesSlide48.xml"/><Relationship Id="rId2" Type="http://schemas.openxmlformats.org/officeDocument/2006/relationships/tags" Target="../tags/tag97.xml"/><Relationship Id="rId1" Type="http://schemas.openxmlformats.org/officeDocument/2006/relationships/vmlDrawing" Target="../drawings/vmlDrawing11.vml"/><Relationship Id="rId6" Type="http://schemas.openxmlformats.org/officeDocument/2006/relationships/slideLayout" Target="../slideLayouts/slideLayout12.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image" Target="../media/image23.emf"/></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10" Type="http://schemas.openxmlformats.org/officeDocument/2006/relationships/image" Target="../media/image5.wmf"/><Relationship Id="rId4" Type="http://schemas.openxmlformats.org/officeDocument/2006/relationships/notesSlide" Target="../notesSlides/notesSlide5.xml"/><Relationship Id="rId9"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108.xml"/><Relationship Id="rId7" Type="http://schemas.openxmlformats.org/officeDocument/2006/relationships/notesSlide" Target="../notesSlides/notesSlide50.xml"/><Relationship Id="rId2" Type="http://schemas.openxmlformats.org/officeDocument/2006/relationships/tags" Target="../tags/tag107.xml"/><Relationship Id="rId1" Type="http://schemas.openxmlformats.org/officeDocument/2006/relationships/vmlDrawing" Target="../drawings/vmlDrawing12.vml"/><Relationship Id="rId6" Type="http://schemas.openxmlformats.org/officeDocument/2006/relationships/slideLayout" Target="../slideLayouts/slideLayout12.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24.emf"/></Relationships>
</file>

<file path=ppt/slides/_rels/slide7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112.xml"/><Relationship Id="rId7" Type="http://schemas.openxmlformats.org/officeDocument/2006/relationships/oleObject" Target="../embeddings/oleObject15.bin"/><Relationship Id="rId2" Type="http://schemas.openxmlformats.org/officeDocument/2006/relationships/tags" Target="../tags/tag111.xml"/><Relationship Id="rId1" Type="http://schemas.openxmlformats.org/officeDocument/2006/relationships/vmlDrawing" Target="../drawings/vmlDrawing13.vml"/><Relationship Id="rId6" Type="http://schemas.openxmlformats.org/officeDocument/2006/relationships/slideLayout" Target="../slideLayouts/slideLayout12.xml"/><Relationship Id="rId5" Type="http://schemas.openxmlformats.org/officeDocument/2006/relationships/tags" Target="../tags/tag114.xml"/><Relationship Id="rId4" Type="http://schemas.openxmlformats.org/officeDocument/2006/relationships/tags" Target="../tags/tag113.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116.xml"/><Relationship Id="rId7" Type="http://schemas.openxmlformats.org/officeDocument/2006/relationships/slideLayout" Target="../slideLayouts/slideLayout12.xml"/><Relationship Id="rId2" Type="http://schemas.openxmlformats.org/officeDocument/2006/relationships/tags" Target="../tags/tag115.xml"/><Relationship Id="rId1" Type="http://schemas.openxmlformats.org/officeDocument/2006/relationships/vmlDrawing" Target="../drawings/vmlDrawing14.v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9" Type="http://schemas.openxmlformats.org/officeDocument/2006/relationships/image" Target="../media/image26.emf"/></Relationships>
</file>

<file path=ppt/slides/_rels/slide79.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vmlDrawing" Target="../drawings/vmlDrawing15.vml"/><Relationship Id="rId6" Type="http://schemas.openxmlformats.org/officeDocument/2006/relationships/tags" Target="../tags/tag124.xml"/><Relationship Id="rId11" Type="http://schemas.openxmlformats.org/officeDocument/2006/relationships/image" Target="../media/image27.emf"/><Relationship Id="rId5" Type="http://schemas.openxmlformats.org/officeDocument/2006/relationships/tags" Target="../tags/tag123.xml"/><Relationship Id="rId10" Type="http://schemas.openxmlformats.org/officeDocument/2006/relationships/oleObject" Target="../embeddings/oleObject17.bin"/><Relationship Id="rId4" Type="http://schemas.openxmlformats.org/officeDocument/2006/relationships/tags" Target="../tags/tag122.xml"/><Relationship Id="rId9"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128.xml"/><Relationship Id="rId7" Type="http://schemas.openxmlformats.org/officeDocument/2006/relationships/slideLayout" Target="../slideLayouts/slideLayout12.xml"/><Relationship Id="rId2" Type="http://schemas.openxmlformats.org/officeDocument/2006/relationships/tags" Target="../tags/tag127.xml"/><Relationship Id="rId1" Type="http://schemas.openxmlformats.org/officeDocument/2006/relationships/vmlDrawing" Target="../drawings/vmlDrawing16.vml"/><Relationship Id="rId6" Type="http://schemas.openxmlformats.org/officeDocument/2006/relationships/tags" Target="../tags/tag131.xml"/><Relationship Id="rId5" Type="http://schemas.openxmlformats.org/officeDocument/2006/relationships/tags" Target="../tags/tag130.xml"/><Relationship Id="rId10" Type="http://schemas.openxmlformats.org/officeDocument/2006/relationships/image" Target="../media/image28.emf"/><Relationship Id="rId4" Type="http://schemas.openxmlformats.org/officeDocument/2006/relationships/tags" Target="../tags/tag129.xml"/><Relationship Id="rId9" Type="http://schemas.openxmlformats.org/officeDocument/2006/relationships/oleObject" Target="../embeddings/oleObject18.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83.xml.rels><?xml version="1.0" encoding="UTF-8" standalone="yes"?>
<Relationships xmlns="http://schemas.openxmlformats.org/package/2006/relationships"><Relationship Id="rId3" Type="http://schemas.openxmlformats.org/officeDocument/2006/relationships/hyperlink" Target="http://www.comp.nus.edu.sg/~stevenha/visualization/representation.html" TargetMode="External"/><Relationship Id="rId2" Type="http://schemas.openxmlformats.org/officeDocument/2006/relationships/slideLayout" Target="../slideLayouts/slideLayout6.xml"/><Relationship Id="rId1" Type="http://schemas.openxmlformats.org/officeDocument/2006/relationships/tags" Target="../tags/tag134.xml"/></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136.xml"/><Relationship Id="rId7" Type="http://schemas.openxmlformats.org/officeDocument/2006/relationships/slideLayout" Target="../slideLayouts/slideLayout12.xml"/><Relationship Id="rId2" Type="http://schemas.openxmlformats.org/officeDocument/2006/relationships/tags" Target="../tags/tag135.xml"/><Relationship Id="rId1" Type="http://schemas.openxmlformats.org/officeDocument/2006/relationships/vmlDrawing" Target="../drawings/vmlDrawing17.vml"/><Relationship Id="rId6" Type="http://schemas.openxmlformats.org/officeDocument/2006/relationships/tags" Target="../tags/tag139.xml"/><Relationship Id="rId5" Type="http://schemas.openxmlformats.org/officeDocument/2006/relationships/tags" Target="../tags/tag138.xml"/><Relationship Id="rId10" Type="http://schemas.openxmlformats.org/officeDocument/2006/relationships/image" Target="../media/image29.emf"/><Relationship Id="rId4" Type="http://schemas.openxmlformats.org/officeDocument/2006/relationships/tags" Target="../tags/tag137.xml"/><Relationship Id="rId9" Type="http://schemas.openxmlformats.org/officeDocument/2006/relationships/oleObject" Target="../embeddings/oleObject19.bin"/></Relationships>
</file>

<file path=ppt/slides/_rels/slide85.xml.rels><?xml version="1.0" encoding="UTF-8" standalone="yes"?>
<Relationships xmlns="http://schemas.openxmlformats.org/package/2006/relationships"><Relationship Id="rId8" Type="http://schemas.openxmlformats.org/officeDocument/2006/relationships/notesSlide" Target="../notesSlides/notesSlide55.xml"/><Relationship Id="rId3" Type="http://schemas.openxmlformats.org/officeDocument/2006/relationships/tags" Target="../tags/tag141.xml"/><Relationship Id="rId7" Type="http://schemas.openxmlformats.org/officeDocument/2006/relationships/slideLayout" Target="../slideLayouts/slideLayout12.xml"/><Relationship Id="rId2" Type="http://schemas.openxmlformats.org/officeDocument/2006/relationships/tags" Target="../tags/tag140.xml"/><Relationship Id="rId1" Type="http://schemas.openxmlformats.org/officeDocument/2006/relationships/vmlDrawing" Target="../drawings/vmlDrawing18.v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image" Target="../media/image30.emf"/><Relationship Id="rId4" Type="http://schemas.openxmlformats.org/officeDocument/2006/relationships/tags" Target="../tags/tag142.xml"/><Relationship Id="rId9" Type="http://schemas.openxmlformats.org/officeDocument/2006/relationships/oleObject" Target="../embeddings/oleObject20.bin"/></Relationships>
</file>

<file path=ppt/slides/_rels/slide86.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vmlDrawing" Target="../drawings/vmlDrawing19.vml"/><Relationship Id="rId6" Type="http://schemas.openxmlformats.org/officeDocument/2006/relationships/tags" Target="../tags/tag149.xml"/><Relationship Id="rId11" Type="http://schemas.openxmlformats.org/officeDocument/2006/relationships/image" Target="../media/image31.emf"/><Relationship Id="rId5" Type="http://schemas.openxmlformats.org/officeDocument/2006/relationships/tags" Target="../tags/tag148.xml"/><Relationship Id="rId10" Type="http://schemas.openxmlformats.org/officeDocument/2006/relationships/oleObject" Target="../embeddings/oleObject21.bin"/><Relationship Id="rId4" Type="http://schemas.openxmlformats.org/officeDocument/2006/relationships/tags" Target="../tags/tag147.xml"/><Relationship Id="rId9" Type="http://schemas.openxmlformats.org/officeDocument/2006/relationships/notesSlide" Target="../notesSlides/notesSlide56.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152.xml"/><Relationship Id="rId7" Type="http://schemas.openxmlformats.org/officeDocument/2006/relationships/slideLayout" Target="../slideLayouts/slideLayout12.xml"/><Relationship Id="rId2" Type="http://schemas.openxmlformats.org/officeDocument/2006/relationships/tags" Target="../tags/tag151.xml"/><Relationship Id="rId1" Type="http://schemas.openxmlformats.org/officeDocument/2006/relationships/vmlDrawing" Target="../drawings/vmlDrawing20.v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9" Type="http://schemas.openxmlformats.org/officeDocument/2006/relationships/image" Target="../media/image32.emf"/></Relationships>
</file>

<file path=ppt/slides/_rels/slide88.xml.rels><?xml version="1.0" encoding="UTF-8" standalone="yes"?>
<Relationships xmlns="http://schemas.openxmlformats.org/package/2006/relationships"><Relationship Id="rId3" Type="http://schemas.openxmlformats.org/officeDocument/2006/relationships/hyperlink" Target="http://www.comp.nus.edu.sg/~stevenha/visualization/dfsbfs.html" TargetMode="External"/><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91.xml.rels><?xml version="1.0" encoding="UTF-8" standalone="yes"?>
<Relationships xmlns="http://schemas.openxmlformats.org/package/2006/relationships"><Relationship Id="rId8" Type="http://schemas.openxmlformats.org/officeDocument/2006/relationships/notesSlide" Target="../notesSlides/notesSlide58.xml"/><Relationship Id="rId3" Type="http://schemas.openxmlformats.org/officeDocument/2006/relationships/tags" Target="../tags/tag160.xml"/><Relationship Id="rId7" Type="http://schemas.openxmlformats.org/officeDocument/2006/relationships/slideLayout" Target="../slideLayouts/slideLayout12.xml"/><Relationship Id="rId2" Type="http://schemas.openxmlformats.org/officeDocument/2006/relationships/tags" Target="../tags/tag159.xml"/><Relationship Id="rId1" Type="http://schemas.openxmlformats.org/officeDocument/2006/relationships/vmlDrawing" Target="../drawings/vmlDrawing21.vml"/><Relationship Id="rId6" Type="http://schemas.openxmlformats.org/officeDocument/2006/relationships/tags" Target="../tags/tag163.xml"/><Relationship Id="rId5" Type="http://schemas.openxmlformats.org/officeDocument/2006/relationships/tags" Target="../tags/tag162.xml"/><Relationship Id="rId10" Type="http://schemas.openxmlformats.org/officeDocument/2006/relationships/image" Target="../media/image33.emf"/><Relationship Id="rId4" Type="http://schemas.openxmlformats.org/officeDocument/2006/relationships/tags" Target="../tags/tag161.xml"/><Relationship Id="rId9" Type="http://schemas.openxmlformats.org/officeDocument/2006/relationships/oleObject" Target="../embeddings/oleObject23.bin"/></Relationships>
</file>

<file path=ppt/slides/_rels/slide92.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165.xml"/><Relationship Id="rId7" Type="http://schemas.openxmlformats.org/officeDocument/2006/relationships/slideLayout" Target="../slideLayouts/slideLayout12.xml"/><Relationship Id="rId2" Type="http://schemas.openxmlformats.org/officeDocument/2006/relationships/tags" Target="../tags/tag164.xml"/><Relationship Id="rId1" Type="http://schemas.openxmlformats.org/officeDocument/2006/relationships/vmlDrawing" Target="../drawings/vmlDrawing22.vml"/><Relationship Id="rId6" Type="http://schemas.openxmlformats.org/officeDocument/2006/relationships/tags" Target="../tags/tag168.xml"/><Relationship Id="rId5" Type="http://schemas.openxmlformats.org/officeDocument/2006/relationships/tags" Target="../tags/tag167.xml"/><Relationship Id="rId10" Type="http://schemas.openxmlformats.org/officeDocument/2006/relationships/image" Target="../media/image34.emf"/><Relationship Id="rId4" Type="http://schemas.openxmlformats.org/officeDocument/2006/relationships/tags" Target="../tags/tag166.xml"/><Relationship Id="rId9" Type="http://schemas.openxmlformats.org/officeDocument/2006/relationships/oleObject" Target="../embeddings/oleObject24.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69.xml"/><Relationship Id="rId4" Type="http://schemas.openxmlformats.org/officeDocument/2006/relationships/hyperlink" Target="http://www.comp.nus.edu.sg/~stevenha/visualization/mst.html" TargetMode="Externa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170.xml"/><Relationship Id="rId4" Type="http://schemas.openxmlformats.org/officeDocument/2006/relationships/image" Target="../media/image35.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17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17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173.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174.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xml"/><Relationship Id="rId1" Type="http://schemas.openxmlformats.org/officeDocument/2006/relationships/tags" Target="../tags/tag1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0" y="-84079"/>
            <a:ext cx="9144000" cy="4953239"/>
          </a:xfrm>
          <a:prstGeom prst="rect">
            <a:avLst/>
          </a:prstGeom>
          <a:solidFill>
            <a:srgbClr val="FF6600"/>
          </a:solidFill>
          <a:ln w="9525">
            <a:noFill/>
            <a:miter lim="800000"/>
            <a:headEnd/>
            <a:tailEnd/>
          </a:ln>
          <a:effectLst/>
        </p:spPr>
        <p:txBody>
          <a:bodyPr wrap="none" lIns="82442" tIns="41221" rIns="82442" bIns="41221" anchor="ctr"/>
          <a:lstStyle/>
          <a:p>
            <a:endParaRPr lang="en-SG"/>
          </a:p>
        </p:txBody>
      </p:sp>
      <p:sp>
        <p:nvSpPr>
          <p:cNvPr id="2067" name="Rectangle 19"/>
          <p:cNvSpPr>
            <a:spLocks noChangeArrowheads="1"/>
          </p:cNvSpPr>
          <p:nvPr/>
        </p:nvSpPr>
        <p:spPr bwMode="auto">
          <a:xfrm>
            <a:off x="0" y="6604318"/>
            <a:ext cx="9144000" cy="253682"/>
          </a:xfrm>
          <a:prstGeom prst="rect">
            <a:avLst/>
          </a:prstGeom>
          <a:solidFill>
            <a:srgbClr val="FF6600"/>
          </a:solidFill>
          <a:ln w="9525">
            <a:noFill/>
            <a:miter lim="800000"/>
            <a:headEnd/>
            <a:tailEnd/>
          </a:ln>
          <a:effectLst/>
        </p:spPr>
        <p:txBody>
          <a:bodyPr wrap="none" lIns="82442" tIns="41221" rIns="82442" bIns="41221" anchor="ctr"/>
          <a:lstStyle/>
          <a:p>
            <a:endParaRPr lang="en-SG"/>
          </a:p>
        </p:txBody>
      </p:sp>
      <p:pic>
        <p:nvPicPr>
          <p:cNvPr id="2070" name="Picture 22" descr="full colour"/>
          <p:cNvPicPr>
            <a:picLocks noChangeAspect="1" noChangeArrowheads="1"/>
          </p:cNvPicPr>
          <p:nvPr/>
        </p:nvPicPr>
        <p:blipFill>
          <a:blip r:embed="rId4" cstate="print"/>
          <a:srcRect/>
          <a:stretch>
            <a:fillRect/>
          </a:stretch>
        </p:blipFill>
        <p:spPr bwMode="auto">
          <a:xfrm>
            <a:off x="3598976" y="5119493"/>
            <a:ext cx="2140510" cy="1377333"/>
          </a:xfrm>
          <a:prstGeom prst="rect">
            <a:avLst/>
          </a:prstGeom>
          <a:noFill/>
        </p:spPr>
      </p:pic>
      <p:sp>
        <p:nvSpPr>
          <p:cNvPr id="6" name="Text Box 18"/>
          <p:cNvSpPr txBox="1">
            <a:spLocks noChangeArrowheads="1"/>
          </p:cNvSpPr>
          <p:nvPr/>
        </p:nvSpPr>
        <p:spPr bwMode="auto">
          <a:xfrm>
            <a:off x="323528" y="1284173"/>
            <a:ext cx="8424936" cy="3704751"/>
          </a:xfrm>
          <a:prstGeom prst="rect">
            <a:avLst/>
          </a:prstGeom>
          <a:noFill/>
          <a:ln w="9525">
            <a:noFill/>
            <a:miter lim="800000"/>
            <a:headEnd/>
            <a:tailEnd/>
          </a:ln>
          <a:effectLst/>
        </p:spPr>
        <p:txBody>
          <a:bodyPr wrap="square" lIns="82442" tIns="41221" rIns="82442" bIns="41221">
            <a:spAutoFit/>
          </a:bodyPr>
          <a:lstStyle/>
          <a:p>
            <a:pPr algn="ctr">
              <a:spcBef>
                <a:spcPct val="50000"/>
              </a:spcBef>
            </a:pPr>
            <a:r>
              <a:rPr lang="en-US" sz="4300" dirty="0" smtClean="0">
                <a:solidFill>
                  <a:schemeClr val="bg1"/>
                </a:solidFill>
                <a:latin typeface="Times New Roman" pitchFamily="18" charset="0"/>
              </a:rPr>
              <a:t>CS2040 – Data Structures</a:t>
            </a:r>
            <a:br>
              <a:rPr lang="en-US" sz="4300" dirty="0" smtClean="0">
                <a:solidFill>
                  <a:schemeClr val="bg1"/>
                </a:solidFill>
                <a:latin typeface="Times New Roman" pitchFamily="18" charset="0"/>
              </a:rPr>
            </a:br>
            <a:r>
              <a:rPr lang="en-US" sz="4300" dirty="0" smtClean="0">
                <a:solidFill>
                  <a:schemeClr val="bg1"/>
                </a:solidFill>
                <a:latin typeface="Times New Roman" pitchFamily="18" charset="0"/>
              </a:rPr>
              <a:t>and Algorithms</a:t>
            </a:r>
          </a:p>
          <a:p>
            <a:pPr algn="ctr">
              <a:spcBef>
                <a:spcPct val="50000"/>
              </a:spcBef>
            </a:pPr>
            <a:r>
              <a:rPr lang="en-US" sz="4400" dirty="0" smtClean="0">
                <a:solidFill>
                  <a:schemeClr val="bg1"/>
                </a:solidFill>
                <a:latin typeface="Times New Roman" pitchFamily="18" charset="0"/>
              </a:rPr>
              <a:t>Lecture 14 – Finding Shortest Way </a:t>
            </a:r>
            <a:r>
              <a:rPr lang="en-US" sz="2800" dirty="0" smtClean="0">
                <a:solidFill>
                  <a:schemeClr val="bg1"/>
                </a:solidFill>
                <a:latin typeface="Times New Roman" pitchFamily="18" charset="0"/>
              </a:rPr>
              <a:t>from Here to There, Part I</a:t>
            </a:r>
          </a:p>
          <a:p>
            <a:pPr algn="ctr" eaLnBrk="1" hangingPunct="1">
              <a:spcBef>
                <a:spcPts val="1000"/>
              </a:spcBef>
            </a:pPr>
            <a:r>
              <a:rPr lang="en-US" sz="4300" dirty="0" smtClean="0">
                <a:solidFill>
                  <a:schemeClr val="bg1"/>
                </a:solidFill>
                <a:latin typeface="Times New Roman" pitchFamily="18" charset="0"/>
                <a:hlinkClick r:id="rId5"/>
              </a:rPr>
              <a:t>chongket@comp.nus.edu.sg</a:t>
            </a:r>
            <a:endParaRPr lang="en-GB" sz="4900" dirty="0">
              <a:solidFill>
                <a:schemeClr val="bg1"/>
              </a:solidFill>
              <a:latin typeface="Times New Roman" pitchFamily="18"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Example</a:t>
            </a:r>
            <a:endParaRPr lang="en-SG" dirty="0" smtClean="0"/>
          </a:p>
        </p:txBody>
      </p:sp>
      <p:sp>
        <p:nvSpPr>
          <p:cNvPr id="143" name="TextBox 142"/>
          <p:cNvSpPr txBox="1"/>
          <p:nvPr/>
        </p:nvSpPr>
        <p:spPr>
          <a:xfrm>
            <a:off x="251520" y="4361036"/>
            <a:ext cx="4032448" cy="2308324"/>
          </a:xfrm>
          <a:prstGeom prst="rect">
            <a:avLst/>
          </a:prstGeom>
          <a:noFill/>
        </p:spPr>
        <p:txBody>
          <a:bodyPr wrap="square" rtlCol="0">
            <a:spAutoFit/>
          </a:bodyPr>
          <a:lstStyle/>
          <a:p>
            <a:r>
              <a:rPr lang="en-US" dirty="0" smtClean="0"/>
              <a:t>s = 0</a:t>
            </a:r>
          </a:p>
          <a:p>
            <a:r>
              <a:rPr lang="en-US" dirty="0" smtClean="0"/>
              <a:t>Initially:</a:t>
            </a:r>
          </a:p>
          <a:p>
            <a:r>
              <a:rPr lang="en-US" dirty="0" smtClean="0"/>
              <a:t>D[s] = D[0] = 0</a:t>
            </a:r>
          </a:p>
          <a:p>
            <a:r>
              <a:rPr lang="en-US" dirty="0" smtClean="0"/>
              <a:t>D[v]= </a:t>
            </a:r>
            <a:r>
              <a:rPr lang="en-US" dirty="0" smtClean="0">
                <a:sym typeface="Symbol"/>
              </a:rPr>
              <a:t> for the rest</a:t>
            </a:r>
          </a:p>
          <a:p>
            <a:r>
              <a:rPr lang="en-US" dirty="0" smtClean="0">
                <a:sym typeface="Symbol"/>
              </a:rPr>
              <a:t>Denoted as values in </a:t>
            </a:r>
            <a:r>
              <a:rPr lang="en-US" b="1" dirty="0" smtClean="0">
                <a:solidFill>
                  <a:srgbClr val="FF0000"/>
                </a:solidFill>
                <a:sym typeface="Symbol"/>
              </a:rPr>
              <a:t>red font/vertex</a:t>
            </a:r>
            <a:endParaRPr lang="en-US" b="1" dirty="0" smtClean="0">
              <a:solidFill>
                <a:srgbClr val="FFFF00"/>
              </a:solidFill>
              <a:effectLst>
                <a:outerShdw blurRad="38100" dist="38100" dir="2700000" algn="tl">
                  <a:srgbClr val="000000">
                    <a:alpha val="43137"/>
                  </a:srgbClr>
                </a:outerShdw>
              </a:effectLst>
              <a:sym typeface="Symbol"/>
            </a:endParaRPr>
          </a:p>
          <a:p>
            <a:r>
              <a:rPr lang="en-US" dirty="0" smtClean="0">
                <a:sym typeface="Symbol"/>
              </a:rPr>
              <a:t>p[s] = -1 (to say ‘no predecessor’)</a:t>
            </a:r>
          </a:p>
          <a:p>
            <a:r>
              <a:rPr lang="en-US" dirty="0" smtClean="0">
                <a:sym typeface="Symbol"/>
              </a:rPr>
              <a:t>p[v] = -1 for the rest</a:t>
            </a:r>
          </a:p>
          <a:p>
            <a:r>
              <a:rPr lang="en-US" dirty="0" smtClean="0">
                <a:sym typeface="Symbol"/>
              </a:rPr>
              <a:t>Denoted as </a:t>
            </a:r>
            <a:r>
              <a:rPr lang="en-US" b="1" dirty="0" smtClean="0">
                <a:solidFill>
                  <a:srgbClr val="FFC000"/>
                </a:solidFill>
                <a:sym typeface="Symbol"/>
              </a:rPr>
              <a:t>orange edges (none initially)</a:t>
            </a:r>
            <a:endParaRPr lang="en-SG" b="1" dirty="0">
              <a:solidFill>
                <a:srgbClr val="FFC000"/>
              </a:solidFill>
            </a:endParaRPr>
          </a:p>
        </p:txBody>
      </p:sp>
      <p:sp>
        <p:nvSpPr>
          <p:cNvPr id="189" name="TextBox 188"/>
          <p:cNvSpPr txBox="1"/>
          <p:nvPr/>
        </p:nvSpPr>
        <p:spPr>
          <a:xfrm>
            <a:off x="4644008" y="4361036"/>
            <a:ext cx="4499992" cy="2308324"/>
          </a:xfrm>
          <a:prstGeom prst="rect">
            <a:avLst/>
          </a:prstGeom>
          <a:noFill/>
        </p:spPr>
        <p:txBody>
          <a:bodyPr wrap="square" rtlCol="0">
            <a:spAutoFit/>
          </a:bodyPr>
          <a:lstStyle/>
          <a:p>
            <a:r>
              <a:rPr lang="en-US" dirty="0" smtClean="0"/>
              <a:t>s = 0</a:t>
            </a:r>
          </a:p>
          <a:p>
            <a:r>
              <a:rPr lang="en-US" dirty="0" smtClean="0"/>
              <a:t>At the end of algorithm:</a:t>
            </a:r>
          </a:p>
          <a:p>
            <a:r>
              <a:rPr lang="en-US" dirty="0" smtClean="0"/>
              <a:t>D[s] = D[0] = 0 (unchanged)</a:t>
            </a:r>
          </a:p>
          <a:p>
            <a:r>
              <a:rPr lang="en-US" dirty="0" smtClean="0"/>
              <a:t>D[v] = </a:t>
            </a:r>
            <a:r>
              <a:rPr lang="en-US" dirty="0" smtClean="0">
                <a:sym typeface="Symbol"/>
              </a:rPr>
              <a:t>(s, v) for the rest</a:t>
            </a:r>
          </a:p>
          <a:p>
            <a:r>
              <a:rPr lang="en-US" dirty="0" smtClean="0">
                <a:sym typeface="Symbol"/>
              </a:rPr>
              <a:t>e.g. D[2] = 6, D[4] = 7</a:t>
            </a:r>
          </a:p>
          <a:p>
            <a:r>
              <a:rPr lang="en-US" dirty="0" smtClean="0">
                <a:sym typeface="Symbol"/>
              </a:rPr>
              <a:t>p[s] = -1 (source has no predecessor)</a:t>
            </a:r>
          </a:p>
          <a:p>
            <a:r>
              <a:rPr lang="en-US" dirty="0" smtClean="0">
                <a:sym typeface="Symbol"/>
              </a:rPr>
              <a:t>p[v] = the origin of </a:t>
            </a:r>
            <a:r>
              <a:rPr lang="en-US" b="1" dirty="0" smtClean="0">
                <a:solidFill>
                  <a:srgbClr val="FFC000"/>
                </a:solidFill>
                <a:sym typeface="Symbol"/>
              </a:rPr>
              <a:t>orange edges</a:t>
            </a:r>
            <a:r>
              <a:rPr lang="en-US" dirty="0" smtClean="0">
                <a:sym typeface="Symbol"/>
              </a:rPr>
              <a:t> for the rest</a:t>
            </a:r>
          </a:p>
          <a:p>
            <a:r>
              <a:rPr lang="en-US" dirty="0" smtClean="0">
                <a:sym typeface="Symbol"/>
              </a:rPr>
              <a:t>e.g. p[2] = 0, p[4] = 2</a:t>
            </a:r>
            <a:endParaRPr lang="en-SG" b="1" dirty="0">
              <a:solidFill>
                <a:srgbClr val="FF0000"/>
              </a:solidFill>
            </a:endParaRPr>
          </a:p>
        </p:txBody>
      </p:sp>
      <p:pic>
        <p:nvPicPr>
          <p:cNvPr id="778242" name="Picture 2"/>
          <p:cNvPicPr>
            <a:picLocks noChangeAspect="1" noChangeArrowheads="1"/>
          </p:cNvPicPr>
          <p:nvPr/>
        </p:nvPicPr>
        <p:blipFill>
          <a:blip r:embed="rId4" cstate="print"/>
          <a:srcRect/>
          <a:stretch>
            <a:fillRect/>
          </a:stretch>
        </p:blipFill>
        <p:spPr bwMode="auto">
          <a:xfrm>
            <a:off x="323528" y="1412776"/>
            <a:ext cx="3267075" cy="2800350"/>
          </a:xfrm>
          <a:prstGeom prst="rect">
            <a:avLst/>
          </a:prstGeom>
          <a:noFill/>
          <a:ln w="9525">
            <a:noFill/>
            <a:miter lim="800000"/>
            <a:headEnd/>
            <a:tailEnd/>
          </a:ln>
        </p:spPr>
      </p:pic>
      <p:pic>
        <p:nvPicPr>
          <p:cNvPr id="778243" name="Picture 3"/>
          <p:cNvPicPr>
            <a:picLocks noChangeAspect="1" noChangeArrowheads="1"/>
          </p:cNvPicPr>
          <p:nvPr/>
        </p:nvPicPr>
        <p:blipFill>
          <a:blip r:embed="rId5" cstate="print"/>
          <a:srcRect/>
          <a:stretch>
            <a:fillRect/>
          </a:stretch>
        </p:blipFill>
        <p:spPr bwMode="auto">
          <a:xfrm>
            <a:off x="4716016" y="1412776"/>
            <a:ext cx="3152775" cy="2857500"/>
          </a:xfrm>
          <a:prstGeom prst="rect">
            <a:avLst/>
          </a:prstGeom>
          <a:noFill/>
          <a:ln w="9525">
            <a:noFill/>
            <a:miter lim="800000"/>
            <a:headEnd/>
            <a:tailEnd/>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243"/>
                                        </p:tgtEl>
                                        <p:attrNameLst>
                                          <p:attrName>style.visibility</p:attrName>
                                        </p:attrNameLst>
                                      </p:cBhvr>
                                      <p:to>
                                        <p:strVal val="visible"/>
                                      </p:to>
                                    </p:set>
                                    <p:animEffect transition="in" filter="fade">
                                      <p:cBhvr>
                                        <p:cTn id="7" dur="500"/>
                                        <p:tgtEl>
                                          <p:spTgt spid="7782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fade">
                                      <p:cBhvr>
                                        <p:cTn id="10"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Bellman Ford’s Animation (0)</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grpSp>
      <p:sp>
        <p:nvSpPr>
          <p:cNvPr id="189" name="TextBox 188"/>
          <p:cNvSpPr txBox="1"/>
          <p:nvPr/>
        </p:nvSpPr>
        <p:spPr>
          <a:xfrm>
            <a:off x="4499992" y="2204864"/>
            <a:ext cx="4248472" cy="2585323"/>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t>(1, 4), w = 6</a:t>
            </a:r>
          </a:p>
          <a:p>
            <a:pPr algn="ctr"/>
            <a:r>
              <a:rPr lang="en-SG" dirty="0" smtClean="0"/>
              <a:t>(1, 3), w = 3</a:t>
            </a:r>
          </a:p>
          <a:p>
            <a:pPr algn="ctr"/>
            <a:r>
              <a:rPr lang="en-SG" dirty="0" smtClean="0"/>
              <a:t>(2, 1), w = 2</a:t>
            </a:r>
          </a:p>
          <a:p>
            <a:pPr algn="ctr"/>
            <a:r>
              <a:rPr lang="en-SG" dirty="0" smtClean="0"/>
              <a:t>(0, 4), w = 1</a:t>
            </a:r>
            <a:endParaRPr lang="en-SG" b="1" dirty="0" smtClean="0">
              <a:solidFill>
                <a:srgbClr val="FF0000"/>
              </a:solidFill>
            </a:endParaRPr>
          </a:p>
          <a:p>
            <a:pPr algn="ctr"/>
            <a:r>
              <a:rPr lang="en-SG" dirty="0" smtClean="0"/>
              <a:t>(2, 0), w = 6</a:t>
            </a:r>
          </a:p>
          <a:p>
            <a:pPr algn="ctr"/>
            <a:r>
              <a:rPr lang="en-SG" dirty="0" smtClean="0"/>
              <a:t>(3, 4), w = 5</a:t>
            </a:r>
          </a:p>
          <a:p>
            <a:pPr algn="ctr"/>
            <a:r>
              <a:rPr lang="en-SG" dirty="0" smtClean="0"/>
              <a:t>(2, 3), w = 7</a:t>
            </a:r>
          </a:p>
        </p:txBody>
      </p:sp>
    </p:spTree>
    <p:custDataLst>
      <p:tags r:id="rId1"/>
    </p:custDataLst>
    <p:extLst>
      <p:ext uri="{BB962C8B-B14F-4D97-AF65-F5344CB8AC3E}">
        <p14:creationId xmlns:p14="http://schemas.microsoft.com/office/powerpoint/2010/main" val="3219390263"/>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Bellman Ford’s Animation (1a)</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189" name="TextBox 188"/>
          <p:cNvSpPr txBox="1"/>
          <p:nvPr/>
        </p:nvSpPr>
        <p:spPr>
          <a:xfrm>
            <a:off x="4499992" y="2204864"/>
            <a:ext cx="4248472" cy="2585323"/>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solidFill>
                  <a:srgbClr val="FF0000"/>
                </a:solidFill>
              </a:rPr>
              <a:t>(1, 4), w = 6</a:t>
            </a:r>
          </a:p>
          <a:p>
            <a:pPr algn="ctr"/>
            <a:r>
              <a:rPr lang="en-SG" dirty="0" smtClean="0">
                <a:solidFill>
                  <a:srgbClr val="FF0000"/>
                </a:solidFill>
              </a:rPr>
              <a:t>(1, 3), w = 3</a:t>
            </a:r>
          </a:p>
          <a:p>
            <a:pPr algn="ctr"/>
            <a:r>
              <a:rPr lang="en-SG" dirty="0" smtClean="0">
                <a:sym typeface="Wingdings" pitchFamily="2" charset="2"/>
              </a:rPr>
              <a:t> </a:t>
            </a:r>
            <a:r>
              <a:rPr lang="en-SG" dirty="0" smtClean="0"/>
              <a:t>(2, 1), w = 2 </a:t>
            </a:r>
          </a:p>
          <a:p>
            <a:pPr algn="ctr"/>
            <a:r>
              <a:rPr lang="en-SG" dirty="0" smtClean="0"/>
              <a:t>(0, 4), w = 1</a:t>
            </a:r>
            <a:endParaRPr lang="en-SG" b="1" dirty="0" smtClean="0">
              <a:solidFill>
                <a:srgbClr val="FF0000"/>
              </a:solidFill>
            </a:endParaRPr>
          </a:p>
          <a:p>
            <a:pPr algn="ctr"/>
            <a:r>
              <a:rPr lang="en-SG" dirty="0" smtClean="0"/>
              <a:t>(2, 0), w = 6</a:t>
            </a:r>
          </a:p>
          <a:p>
            <a:pPr algn="ctr"/>
            <a:r>
              <a:rPr lang="en-SG" dirty="0" smtClean="0"/>
              <a:t>(3, 4), w = 5</a:t>
            </a:r>
          </a:p>
          <a:p>
            <a:pPr algn="ctr"/>
            <a:r>
              <a:rPr lang="en-SG" dirty="0" smtClean="0"/>
              <a:t>(2, 3), w = 7</a:t>
            </a:r>
          </a:p>
        </p:txBody>
      </p:sp>
    </p:spTree>
    <p:custDataLst>
      <p:tags r:id="rId1"/>
    </p:custDataLst>
    <p:extLst>
      <p:ext uri="{BB962C8B-B14F-4D97-AF65-F5344CB8AC3E}">
        <p14:creationId xmlns:p14="http://schemas.microsoft.com/office/powerpoint/2010/main" val="3508677583"/>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Bellman Ford’s Animation (1b)</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6</a:t>
              </a:r>
              <a:endParaRPr lang="en-US" sz="2000" b="1" dirty="0">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189" name="TextBox 188"/>
          <p:cNvSpPr txBox="1"/>
          <p:nvPr/>
        </p:nvSpPr>
        <p:spPr>
          <a:xfrm>
            <a:off x="4499992" y="2204864"/>
            <a:ext cx="4248472" cy="2585323"/>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solidFill>
                  <a:srgbClr val="FF0000"/>
                </a:solidFill>
              </a:rPr>
              <a:t>(1, 4), w = 6</a:t>
            </a:r>
          </a:p>
          <a:p>
            <a:pPr algn="ctr"/>
            <a:r>
              <a:rPr lang="en-SG" dirty="0" smtClean="0">
                <a:solidFill>
                  <a:srgbClr val="FF0000"/>
                </a:solidFill>
              </a:rPr>
              <a:t>(1, 3), w = 3</a:t>
            </a:r>
          </a:p>
          <a:p>
            <a:pPr algn="ctr"/>
            <a:r>
              <a:rPr lang="en-SG" dirty="0" smtClean="0">
                <a:solidFill>
                  <a:srgbClr val="FF0000"/>
                </a:solidFill>
              </a:rPr>
              <a:t>(2, 1), w = 2</a:t>
            </a:r>
          </a:p>
          <a:p>
            <a:pPr algn="ctr"/>
            <a:r>
              <a:rPr lang="en-SG" dirty="0" smtClean="0">
                <a:solidFill>
                  <a:srgbClr val="FF0000"/>
                </a:solidFill>
              </a:rPr>
              <a:t>(0, 4), w = 1</a:t>
            </a:r>
            <a:endParaRPr lang="en-SG" b="1" dirty="0" smtClean="0">
              <a:solidFill>
                <a:srgbClr val="FF0000"/>
              </a:solidFill>
            </a:endParaRPr>
          </a:p>
          <a:p>
            <a:pPr algn="ctr"/>
            <a:r>
              <a:rPr lang="en-SG" dirty="0" smtClean="0">
                <a:sym typeface="Wingdings" pitchFamily="2" charset="2"/>
              </a:rPr>
              <a:t> </a:t>
            </a:r>
            <a:r>
              <a:rPr lang="en-SG" dirty="0" smtClean="0"/>
              <a:t>(2, 0), w = 6</a:t>
            </a:r>
          </a:p>
          <a:p>
            <a:pPr algn="ctr"/>
            <a:r>
              <a:rPr lang="en-SG" dirty="0" smtClean="0"/>
              <a:t>(3, 4), w = 5</a:t>
            </a:r>
          </a:p>
          <a:p>
            <a:pPr algn="ctr"/>
            <a:r>
              <a:rPr lang="en-SG" dirty="0" smtClean="0"/>
              <a:t>(2, 3), w = 7</a:t>
            </a:r>
          </a:p>
        </p:txBody>
      </p:sp>
    </p:spTree>
    <p:custDataLst>
      <p:tags r:id="rId1"/>
    </p:custDataLst>
    <p:extLst>
      <p:ext uri="{BB962C8B-B14F-4D97-AF65-F5344CB8AC3E}">
        <p14:creationId xmlns:p14="http://schemas.microsoft.com/office/powerpoint/2010/main" val="1037006984"/>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Bellman Ford’s Animation (1c)</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6</a:t>
              </a:r>
              <a:endParaRPr lang="en-US" sz="2000" b="1" dirty="0">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7</a:t>
              </a:r>
              <a:endParaRPr lang="en-US" sz="2000" b="1" dirty="0">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189" name="TextBox 188"/>
          <p:cNvSpPr txBox="1"/>
          <p:nvPr/>
        </p:nvSpPr>
        <p:spPr>
          <a:xfrm>
            <a:off x="4499992" y="2204864"/>
            <a:ext cx="4248472" cy="2585323"/>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solidFill>
                  <a:srgbClr val="FF0000"/>
                </a:solidFill>
              </a:rPr>
              <a:t>(1, 4), w = 6</a:t>
            </a:r>
          </a:p>
          <a:p>
            <a:pPr algn="ctr"/>
            <a:r>
              <a:rPr lang="en-SG" dirty="0" smtClean="0">
                <a:solidFill>
                  <a:srgbClr val="FF0000"/>
                </a:solidFill>
              </a:rPr>
              <a:t>(1, 3), w = 3</a:t>
            </a:r>
          </a:p>
          <a:p>
            <a:pPr algn="ctr"/>
            <a:r>
              <a:rPr lang="en-SG" dirty="0" smtClean="0">
                <a:solidFill>
                  <a:srgbClr val="FF0000"/>
                </a:solidFill>
              </a:rPr>
              <a:t>(2, 1), w = 2</a:t>
            </a:r>
          </a:p>
          <a:p>
            <a:pPr algn="ctr"/>
            <a:r>
              <a:rPr lang="en-SG" dirty="0" smtClean="0">
                <a:solidFill>
                  <a:srgbClr val="FF0000"/>
                </a:solidFill>
              </a:rPr>
              <a:t>(0, 4), w = 1</a:t>
            </a:r>
            <a:endParaRPr lang="en-SG" b="1" dirty="0" smtClean="0">
              <a:solidFill>
                <a:srgbClr val="FF0000"/>
              </a:solidFill>
            </a:endParaRPr>
          </a:p>
          <a:p>
            <a:pPr algn="ctr"/>
            <a:r>
              <a:rPr lang="en-SG" dirty="0" smtClean="0">
                <a:solidFill>
                  <a:srgbClr val="FF0000"/>
                </a:solidFill>
              </a:rPr>
              <a:t>(2, 0), w = 6</a:t>
            </a:r>
          </a:p>
          <a:p>
            <a:pPr algn="ctr"/>
            <a:r>
              <a:rPr lang="en-SG" dirty="0" smtClean="0">
                <a:solidFill>
                  <a:srgbClr val="FF0000"/>
                </a:solidFill>
              </a:rPr>
              <a:t>(3, 4), w = 5</a:t>
            </a:r>
          </a:p>
          <a:p>
            <a:pPr algn="ctr"/>
            <a:r>
              <a:rPr lang="en-SG" dirty="0" smtClean="0">
                <a:sym typeface="Wingdings" pitchFamily="2" charset="2"/>
              </a:rPr>
              <a:t> </a:t>
            </a:r>
            <a:r>
              <a:rPr lang="en-SG" dirty="0" smtClean="0"/>
              <a:t>(2, 3), w = 7</a:t>
            </a:r>
          </a:p>
        </p:txBody>
      </p:sp>
    </p:spTree>
    <p:custDataLst>
      <p:tags r:id="rId1"/>
    </p:custDataLst>
    <p:extLst>
      <p:ext uri="{BB962C8B-B14F-4D97-AF65-F5344CB8AC3E}">
        <p14:creationId xmlns:p14="http://schemas.microsoft.com/office/powerpoint/2010/main" val="845716485"/>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Bellman Ford’s Animation (2a)</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8</a:t>
              </a:r>
              <a:endParaRPr lang="en-US" sz="2000" b="1" dirty="0">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6</a:t>
              </a:r>
              <a:endParaRPr lang="en-US" sz="2000" b="1" dirty="0">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7</a:t>
              </a:r>
              <a:endParaRPr lang="en-US" sz="2000" b="1" dirty="0">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189" name="TextBox 188"/>
          <p:cNvSpPr txBox="1"/>
          <p:nvPr/>
        </p:nvSpPr>
        <p:spPr>
          <a:xfrm>
            <a:off x="4499992" y="2204864"/>
            <a:ext cx="4248472" cy="2585323"/>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sym typeface="Wingdings" pitchFamily="2" charset="2"/>
              </a:rPr>
              <a:t> </a:t>
            </a:r>
            <a:r>
              <a:rPr lang="en-SG" dirty="0" smtClean="0"/>
              <a:t>(1, 4), w = 6</a:t>
            </a:r>
          </a:p>
          <a:p>
            <a:pPr algn="ctr"/>
            <a:r>
              <a:rPr lang="en-SG" dirty="0" smtClean="0"/>
              <a:t>(1, 3), w = 3</a:t>
            </a:r>
          </a:p>
          <a:p>
            <a:pPr algn="ctr"/>
            <a:r>
              <a:rPr lang="en-SG" dirty="0" smtClean="0"/>
              <a:t>(2, 1), w = 2</a:t>
            </a:r>
          </a:p>
          <a:p>
            <a:pPr algn="ctr"/>
            <a:r>
              <a:rPr lang="en-SG" dirty="0" smtClean="0"/>
              <a:t>(0, 4), w = 1</a:t>
            </a:r>
            <a:endParaRPr lang="en-SG" b="1" dirty="0" smtClean="0"/>
          </a:p>
          <a:p>
            <a:pPr algn="ctr"/>
            <a:r>
              <a:rPr lang="en-SG" dirty="0" smtClean="0"/>
              <a:t>(2, 0), w = 6</a:t>
            </a:r>
          </a:p>
          <a:p>
            <a:pPr algn="ctr"/>
            <a:r>
              <a:rPr lang="en-SG" dirty="0" smtClean="0"/>
              <a:t>(3, 4), w = 5</a:t>
            </a:r>
          </a:p>
          <a:p>
            <a:pPr algn="ctr"/>
            <a:r>
              <a:rPr lang="en-SG" dirty="0" smtClean="0"/>
              <a:t>(2, 3), w = 7</a:t>
            </a:r>
          </a:p>
        </p:txBody>
      </p:sp>
    </p:spTree>
    <p:custDataLst>
      <p:tags r:id="rId1"/>
    </p:custDataLst>
    <p:extLst>
      <p:ext uri="{BB962C8B-B14F-4D97-AF65-F5344CB8AC3E}">
        <p14:creationId xmlns:p14="http://schemas.microsoft.com/office/powerpoint/2010/main" val="3544419404"/>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Bellman Ford’s Animation (2b)</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w="12700">
              <a:solidFill>
                <a:schemeClr val="accent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8</a:t>
              </a:r>
              <a:endParaRPr lang="en-US" sz="2000" b="1" dirty="0">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6</a:t>
              </a:r>
              <a:endParaRPr lang="en-US" sz="2000" b="1" dirty="0">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5</a:t>
              </a:r>
              <a:endParaRPr lang="en-US" sz="2000" b="1" dirty="0">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189" name="TextBox 188"/>
          <p:cNvSpPr txBox="1"/>
          <p:nvPr/>
        </p:nvSpPr>
        <p:spPr>
          <a:xfrm>
            <a:off x="4499992" y="2204864"/>
            <a:ext cx="4248472" cy="2585323"/>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solidFill>
                  <a:srgbClr val="FF0000"/>
                </a:solidFill>
              </a:rPr>
              <a:t>(1, 4), w = 6</a:t>
            </a:r>
          </a:p>
          <a:p>
            <a:pPr algn="ctr"/>
            <a:r>
              <a:rPr lang="en-SG" dirty="0" smtClean="0">
                <a:sym typeface="Wingdings" pitchFamily="2" charset="2"/>
              </a:rPr>
              <a:t> </a:t>
            </a:r>
            <a:r>
              <a:rPr lang="en-SG" dirty="0" smtClean="0"/>
              <a:t>(1, 3), w = 3</a:t>
            </a:r>
          </a:p>
          <a:p>
            <a:pPr algn="ctr"/>
            <a:r>
              <a:rPr lang="en-SG" dirty="0" smtClean="0"/>
              <a:t>(2, 1), w = 2</a:t>
            </a:r>
          </a:p>
          <a:p>
            <a:pPr algn="ctr"/>
            <a:r>
              <a:rPr lang="en-SG" dirty="0" smtClean="0"/>
              <a:t>(0, 4), w = 1</a:t>
            </a:r>
            <a:endParaRPr lang="en-SG" b="1" dirty="0" smtClean="0"/>
          </a:p>
          <a:p>
            <a:pPr algn="ctr"/>
            <a:r>
              <a:rPr lang="en-SG" dirty="0" smtClean="0"/>
              <a:t>(2, 0), w = 6</a:t>
            </a:r>
          </a:p>
          <a:p>
            <a:pPr algn="ctr"/>
            <a:r>
              <a:rPr lang="en-SG" dirty="0" smtClean="0"/>
              <a:t>(3, 4), w = 5</a:t>
            </a:r>
          </a:p>
          <a:p>
            <a:pPr algn="ctr"/>
            <a:r>
              <a:rPr lang="en-SG" dirty="0" smtClean="0"/>
              <a:t>(2, 3), w = 7</a:t>
            </a:r>
          </a:p>
        </p:txBody>
      </p:sp>
      <p:sp>
        <p:nvSpPr>
          <p:cNvPr id="40" name="TextBox 39"/>
          <p:cNvSpPr txBox="1"/>
          <p:nvPr/>
        </p:nvSpPr>
        <p:spPr>
          <a:xfrm>
            <a:off x="5148064" y="5085184"/>
            <a:ext cx="3384376" cy="923330"/>
          </a:xfrm>
          <a:prstGeom prst="rect">
            <a:avLst/>
          </a:prstGeom>
          <a:noFill/>
          <a:ln>
            <a:solidFill>
              <a:schemeClr val="accent1"/>
            </a:solidFill>
          </a:ln>
        </p:spPr>
        <p:txBody>
          <a:bodyPr wrap="square" rtlCol="0">
            <a:spAutoFit/>
          </a:bodyPr>
          <a:lstStyle/>
          <a:p>
            <a:r>
              <a:rPr lang="en-US" dirty="0" smtClean="0"/>
              <a:t>Observe that when we relax(1,3), </a:t>
            </a:r>
          </a:p>
          <a:p>
            <a:r>
              <a:rPr lang="en-US" dirty="0" smtClean="0"/>
              <a:t>D[3] drops from 7 to 5</a:t>
            </a:r>
          </a:p>
          <a:p>
            <a:r>
              <a:rPr lang="en-US" dirty="0" smtClean="0"/>
              <a:t>p[3] changes from 2 to 1</a:t>
            </a:r>
            <a:endParaRPr lang="en-US" dirty="0"/>
          </a:p>
        </p:txBody>
      </p:sp>
    </p:spTree>
    <p:custDataLst>
      <p:tags r:id="rId1"/>
    </p:custDataLst>
    <p:extLst>
      <p:ext uri="{BB962C8B-B14F-4D97-AF65-F5344CB8AC3E}">
        <p14:creationId xmlns:p14="http://schemas.microsoft.com/office/powerpoint/2010/main" val="2681171638"/>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Bellman Ford’s Animation (2c)</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w="12700">
              <a:solidFill>
                <a:schemeClr val="accent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w="12700">
              <a:solidFill>
                <a:schemeClr val="accent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7</a:t>
              </a:r>
              <a:endParaRPr lang="en-US" sz="2000" b="1" dirty="0">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6</a:t>
              </a:r>
              <a:endParaRPr lang="en-US" sz="2000" b="1" dirty="0">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5</a:t>
              </a:r>
              <a:endParaRPr lang="en-US" sz="2000" b="1" dirty="0">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189" name="TextBox 188"/>
          <p:cNvSpPr txBox="1"/>
          <p:nvPr/>
        </p:nvSpPr>
        <p:spPr>
          <a:xfrm>
            <a:off x="4499992" y="2204864"/>
            <a:ext cx="4248472" cy="2585323"/>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solidFill>
                  <a:srgbClr val="FF0000"/>
                </a:solidFill>
              </a:rPr>
              <a:t>(1, 4), w = 6</a:t>
            </a:r>
          </a:p>
          <a:p>
            <a:pPr algn="ctr"/>
            <a:r>
              <a:rPr lang="en-SG" dirty="0" smtClean="0">
                <a:solidFill>
                  <a:srgbClr val="FF0000"/>
                </a:solidFill>
              </a:rPr>
              <a:t>(1, 3), w = 3</a:t>
            </a:r>
          </a:p>
          <a:p>
            <a:pPr algn="ctr"/>
            <a:r>
              <a:rPr lang="en-SG" dirty="0" smtClean="0">
                <a:solidFill>
                  <a:srgbClr val="FF0000"/>
                </a:solidFill>
              </a:rPr>
              <a:t>(2, 1), w = 2</a:t>
            </a:r>
          </a:p>
          <a:p>
            <a:pPr algn="ctr"/>
            <a:r>
              <a:rPr lang="en-SG" dirty="0" smtClean="0">
                <a:sym typeface="Wingdings" pitchFamily="2" charset="2"/>
              </a:rPr>
              <a:t> </a:t>
            </a:r>
            <a:r>
              <a:rPr lang="en-SG" dirty="0" smtClean="0"/>
              <a:t>(0, 4), w = 1</a:t>
            </a:r>
            <a:endParaRPr lang="en-SG" b="1" dirty="0" smtClean="0"/>
          </a:p>
          <a:p>
            <a:pPr algn="ctr"/>
            <a:r>
              <a:rPr lang="en-SG" dirty="0" smtClean="0"/>
              <a:t>(2, 0), w = 6</a:t>
            </a:r>
          </a:p>
          <a:p>
            <a:pPr algn="ctr"/>
            <a:r>
              <a:rPr lang="en-SG" dirty="0" smtClean="0"/>
              <a:t>(3, 4), w = 5</a:t>
            </a:r>
          </a:p>
          <a:p>
            <a:pPr algn="ctr"/>
            <a:r>
              <a:rPr lang="en-SG" dirty="0" smtClean="0"/>
              <a:t>(2, 3), w = 7</a:t>
            </a:r>
          </a:p>
        </p:txBody>
      </p:sp>
      <p:sp>
        <p:nvSpPr>
          <p:cNvPr id="40" name="TextBox 39"/>
          <p:cNvSpPr txBox="1"/>
          <p:nvPr/>
        </p:nvSpPr>
        <p:spPr>
          <a:xfrm>
            <a:off x="5148064" y="5085184"/>
            <a:ext cx="3384376" cy="923330"/>
          </a:xfrm>
          <a:prstGeom prst="rect">
            <a:avLst/>
          </a:prstGeom>
          <a:noFill/>
          <a:ln>
            <a:solidFill>
              <a:schemeClr val="accent1"/>
            </a:solidFill>
          </a:ln>
        </p:spPr>
        <p:txBody>
          <a:bodyPr wrap="square" rtlCol="0">
            <a:spAutoFit/>
          </a:bodyPr>
          <a:lstStyle/>
          <a:p>
            <a:r>
              <a:rPr lang="en-US" dirty="0" smtClean="0"/>
              <a:t>Observe that when we relax(0,4), </a:t>
            </a:r>
          </a:p>
          <a:p>
            <a:r>
              <a:rPr lang="en-US" dirty="0" smtClean="0"/>
              <a:t>D[4] drops from 8 to 7 and</a:t>
            </a:r>
          </a:p>
          <a:p>
            <a:r>
              <a:rPr lang="en-US" dirty="0" smtClean="0"/>
              <a:t>p[4] changes from 1 to 0</a:t>
            </a:r>
            <a:endParaRPr lang="en-US" dirty="0"/>
          </a:p>
        </p:txBody>
      </p:sp>
      <mc:AlternateContent xmlns:mc="http://schemas.openxmlformats.org/markup-compatibility/2006" xmlns:p14="http://schemas.microsoft.com/office/powerpoint/2010/main">
        <mc:Choice Requires="p14">
          <p:contentPart p14:bwMode="auto" r:id="rId4">
            <p14:nvContentPartPr>
              <p14:cNvPr id="119809" name="Ink 1"/>
              <p14:cNvContentPartPr>
                <a14:cpLocks xmlns:a14="http://schemas.microsoft.com/office/drawing/2010/main" noRot="1" noChangeAspect="1" noEditPoints="1" noChangeArrowheads="1" noChangeShapeType="1"/>
              </p14:cNvContentPartPr>
              <p14:nvPr/>
            </p14:nvContentPartPr>
            <p14:xfrm>
              <a:off x="34859913" y="148602700"/>
              <a:ext cx="0" cy="0"/>
            </p14:xfrm>
          </p:contentPart>
        </mc:Choice>
        <mc:Fallback xmlns="">
          <p:pic>
            <p:nvPicPr>
              <p:cNvPr id="119809" name="Ink 1"/>
              <p:cNvPicPr>
                <a:picLocks noRot="1" noChangeAspect="1" noEditPoints="1" noChangeArrowheads="1" noChangeShapeType="1"/>
              </p:cNvPicPr>
              <p:nvPr/>
            </p:nvPicPr>
            <p:blipFill>
              <a:blip r:embed="rId5"/>
              <a:stretch>
                <a:fillRect/>
              </a:stretch>
            </p:blipFill>
            <p:spPr>
              <a:xfrm>
                <a:off x="34859913" y="148602700"/>
                <a:ext cx="0" cy="0"/>
              </a:xfrm>
              <a:prstGeom prst="rect">
                <a:avLst/>
              </a:prstGeom>
            </p:spPr>
          </p:pic>
        </mc:Fallback>
      </mc:AlternateContent>
    </p:spTree>
    <p:custDataLst>
      <p:tags r:id="rId1"/>
    </p:custDataLst>
    <p:extLst>
      <p:ext uri="{BB962C8B-B14F-4D97-AF65-F5344CB8AC3E}">
        <p14:creationId xmlns:p14="http://schemas.microsoft.com/office/powerpoint/2010/main" val="3580033456"/>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Bellman Ford’s Animation (2d)</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w="12700">
              <a:solidFill>
                <a:schemeClr val="accent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dirty="0">
                    <a:solidFill>
                      <a:schemeClr val="bg1"/>
                    </a:solidFill>
                  </a:rPr>
                  <a:t>4</a:t>
                </a:r>
                <a:endParaRPr lang="en-SG" sz="3200" dirty="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w="12700">
              <a:solidFill>
                <a:schemeClr val="accent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7</a:t>
              </a:r>
              <a:endParaRPr lang="en-US" sz="2000" b="1" dirty="0">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6</a:t>
              </a:r>
              <a:endParaRPr lang="en-US" sz="2000" b="1" dirty="0">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5</a:t>
              </a:r>
              <a:endParaRPr lang="en-US" sz="2000" b="1" dirty="0">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189" name="TextBox 188"/>
          <p:cNvSpPr txBox="1"/>
          <p:nvPr/>
        </p:nvSpPr>
        <p:spPr>
          <a:xfrm>
            <a:off x="4499992" y="2204864"/>
            <a:ext cx="4248472" cy="2585323"/>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solidFill>
                  <a:srgbClr val="FF0000"/>
                </a:solidFill>
              </a:rPr>
              <a:t>(1, 4), w = 6</a:t>
            </a:r>
          </a:p>
          <a:p>
            <a:pPr algn="ctr"/>
            <a:r>
              <a:rPr lang="en-SG" dirty="0" smtClean="0">
                <a:solidFill>
                  <a:srgbClr val="FF0000"/>
                </a:solidFill>
              </a:rPr>
              <a:t>(1, 3), w = 3</a:t>
            </a:r>
          </a:p>
          <a:p>
            <a:pPr algn="ctr"/>
            <a:r>
              <a:rPr lang="en-SG" dirty="0" smtClean="0">
                <a:solidFill>
                  <a:srgbClr val="FF0000"/>
                </a:solidFill>
              </a:rPr>
              <a:t>(2, 1), w = 2</a:t>
            </a:r>
          </a:p>
          <a:p>
            <a:pPr algn="ctr"/>
            <a:r>
              <a:rPr lang="en-SG" dirty="0" smtClean="0">
                <a:solidFill>
                  <a:srgbClr val="FF0000"/>
                </a:solidFill>
              </a:rPr>
              <a:t>(0, 4), w = 1</a:t>
            </a:r>
            <a:endParaRPr lang="en-SG" b="1" dirty="0" smtClean="0">
              <a:solidFill>
                <a:srgbClr val="FF0000"/>
              </a:solidFill>
            </a:endParaRPr>
          </a:p>
          <a:p>
            <a:pPr algn="ctr"/>
            <a:r>
              <a:rPr lang="en-SG" dirty="0" smtClean="0">
                <a:solidFill>
                  <a:srgbClr val="FF0000"/>
                </a:solidFill>
              </a:rPr>
              <a:t>(2, 0), w = 6</a:t>
            </a:r>
          </a:p>
          <a:p>
            <a:pPr algn="ctr"/>
            <a:r>
              <a:rPr lang="en-SG" dirty="0" smtClean="0">
                <a:solidFill>
                  <a:srgbClr val="FF0000"/>
                </a:solidFill>
              </a:rPr>
              <a:t>(3, 4), w = 5</a:t>
            </a:r>
          </a:p>
          <a:p>
            <a:pPr algn="ctr"/>
            <a:r>
              <a:rPr lang="en-SG" dirty="0" smtClean="0">
                <a:solidFill>
                  <a:srgbClr val="FF0000"/>
                </a:solidFill>
              </a:rPr>
              <a:t>(2, 3), w = 7</a:t>
            </a:r>
          </a:p>
        </p:txBody>
      </p:sp>
      <p:sp>
        <p:nvSpPr>
          <p:cNvPr id="39" name="TextBox 38"/>
          <p:cNvSpPr txBox="1"/>
          <p:nvPr/>
        </p:nvSpPr>
        <p:spPr>
          <a:xfrm>
            <a:off x="108520" y="5157192"/>
            <a:ext cx="8855968" cy="369332"/>
          </a:xfrm>
          <a:prstGeom prst="rect">
            <a:avLst/>
          </a:prstGeom>
          <a:noFill/>
        </p:spPr>
        <p:txBody>
          <a:bodyPr wrap="square" rtlCol="0">
            <a:spAutoFit/>
          </a:bodyPr>
          <a:lstStyle/>
          <a:p>
            <a:r>
              <a:rPr lang="en-US" dirty="0" smtClean="0"/>
              <a:t>Bellman Ford’s will still go through all set of edges 2 more times, but with no further changes</a:t>
            </a:r>
          </a:p>
        </p:txBody>
      </p:sp>
      <p:sp>
        <p:nvSpPr>
          <p:cNvPr id="40" name="TextBox 39"/>
          <p:cNvSpPr txBox="1"/>
          <p:nvPr/>
        </p:nvSpPr>
        <p:spPr>
          <a:xfrm>
            <a:off x="107504" y="5795972"/>
            <a:ext cx="9036496" cy="369332"/>
          </a:xfrm>
          <a:prstGeom prst="rect">
            <a:avLst/>
          </a:prstGeom>
          <a:noFill/>
        </p:spPr>
        <p:txBody>
          <a:bodyPr wrap="square" rtlCol="0">
            <a:spAutoFit/>
          </a:bodyPr>
          <a:lstStyle/>
          <a:p>
            <a:r>
              <a:rPr lang="en-US" dirty="0" smtClean="0">
                <a:solidFill>
                  <a:srgbClr val="FF0000"/>
                </a:solidFill>
              </a:rPr>
              <a:t>We call the set of edges in red as the Shortest Paths (Spanning) Tree of the graph from source s</a:t>
            </a:r>
            <a:endParaRPr lang="en-US" dirty="0">
              <a:solidFill>
                <a:srgbClr val="FF0000"/>
              </a:solidFill>
            </a:endParaRPr>
          </a:p>
        </p:txBody>
      </p:sp>
    </p:spTree>
    <p:custDataLst>
      <p:tags r:id="rId1"/>
    </p:custDataLst>
    <p:extLst>
      <p:ext uri="{BB962C8B-B14F-4D97-AF65-F5344CB8AC3E}">
        <p14:creationId xmlns:p14="http://schemas.microsoft.com/office/powerpoint/2010/main" val="2837600689"/>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4000" dirty="0" smtClean="0"/>
              <a:t>What is your level of understanding</a:t>
            </a:r>
            <a:br>
              <a:rPr lang="en-US" sz="4000" dirty="0" smtClean="0"/>
            </a:br>
            <a:r>
              <a:rPr lang="en-US" sz="4000" dirty="0" smtClean="0"/>
              <a:t>of the other SSSP algorithm: </a:t>
            </a:r>
            <a:r>
              <a:rPr lang="en-US" sz="4000" dirty="0" err="1" smtClean="0"/>
              <a:t>Dijkstra’s</a:t>
            </a:r>
            <a:r>
              <a:rPr lang="en-US" sz="4000" dirty="0" smtClean="0"/>
              <a:t>?</a:t>
            </a:r>
            <a:endParaRPr lang="en-US" sz="40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513619876"/>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731295" name="Chart" r:id="rId8" imgW="4572234" imgH="5143500" progId="MSGraph.Chart.8">
                  <p:embed followColorScheme="full"/>
                </p:oleObj>
              </mc:Choice>
              <mc:Fallback>
                <p:oleObj name="Chart" r:id="rId8" imgW="4572234" imgH="5143500" progId="MSGraph.Chart.8">
                  <p:embed followColorScheme="full"/>
                  <p:pic>
                    <p:nvPicPr>
                      <p:cNvPr id="0" name="Picture 1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ResponseCounter" hidden="1"/>
          <p:cNvGrpSpPr/>
          <p:nvPr>
            <p:custDataLst>
              <p:tags r:id="rId4"/>
            </p:custDataLst>
          </p:nvPr>
        </p:nvGrpSpPr>
        <p:grpSpPr>
          <a:xfrm>
            <a:off x="127000" y="6413500"/>
            <a:ext cx="3860800" cy="317500"/>
            <a:chOff x="190500" y="6350000"/>
            <a:chExt cx="3860800" cy="317500"/>
          </a:xfrm>
        </p:grpSpPr>
        <p:sp>
          <p:nvSpPr>
            <p:cNvPr id="9" name="RCFill" hidden="1"/>
            <p:cNvSpPr/>
            <p:nvPr/>
          </p:nvSpPr>
          <p:spPr>
            <a:xfrm>
              <a:off x="190500" y="6388100"/>
              <a:ext cx="35390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CFrame" hidden="1"/>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11 of 120</a:t>
              </a:r>
              <a:endParaRPr lang="en-US" sz="1400" b="1">
                <a:solidFill>
                  <a:srgbClr val="000000"/>
                </a:solidFill>
                <a:latin typeface="Tahoma"/>
              </a:endParaRPr>
            </a:p>
          </p:txBody>
        </p:sp>
      </p:grpSp>
      <p:sp>
        <p:nvSpPr>
          <p:cNvPr id="3" name="TPAnswers"/>
          <p:cNvSpPr>
            <a:spLocks noGrp="1"/>
          </p:cNvSpPr>
          <p:nvPr>
            <p:ph type="body" idx="1"/>
            <p:custDataLst>
              <p:tags r:id="rId5"/>
            </p:custDataLst>
          </p:nvPr>
        </p:nvSpPr>
        <p:spPr>
          <a:xfrm>
            <a:off x="457200" y="1711349"/>
            <a:ext cx="4114800" cy="4525963"/>
          </a:xfrm>
        </p:spPr>
        <p:txBody>
          <a:bodyPr>
            <a:noAutofit/>
          </a:bodyPr>
          <a:lstStyle/>
          <a:p>
            <a:pPr marL="514350" indent="-514350">
              <a:buFont typeface="Arial" pitchFamily="34" charset="0"/>
              <a:buAutoNum type="arabicPeriod"/>
            </a:pPr>
            <a:r>
              <a:rPr lang="en-US" sz="2400" dirty="0" smtClean="0"/>
              <a:t>I have never heard about this algorithm before</a:t>
            </a:r>
          </a:p>
          <a:p>
            <a:pPr marL="514350" indent="-514350">
              <a:buFont typeface="Arial" pitchFamily="34" charset="0"/>
              <a:buAutoNum type="arabicPeriod"/>
            </a:pPr>
            <a:r>
              <a:rPr lang="en-US" sz="2400" dirty="0" smtClean="0"/>
              <a:t>This is a popular algorithm, I have heard about it but not the details</a:t>
            </a:r>
          </a:p>
          <a:p>
            <a:pPr marL="514350" indent="-514350">
              <a:buFont typeface="Arial" pitchFamily="34" charset="0"/>
              <a:buAutoNum type="arabicPeriod"/>
            </a:pPr>
            <a:r>
              <a:rPr lang="en-US" sz="2400" dirty="0" smtClean="0"/>
              <a:t>I know the algorithm details but have never implemented it before</a:t>
            </a:r>
          </a:p>
          <a:p>
            <a:pPr marL="514350" indent="-514350">
              <a:buFont typeface="Arial" pitchFamily="34" charset="0"/>
              <a:buAutoNum type="arabicPeriod"/>
            </a:pPr>
            <a:r>
              <a:rPr lang="en-US" sz="2400" dirty="0" smtClean="0"/>
              <a:t>I have implemented </a:t>
            </a:r>
            <a:r>
              <a:rPr lang="en-US" sz="2400" dirty="0" err="1" smtClean="0"/>
              <a:t>Dijkstra’s</a:t>
            </a:r>
            <a:r>
              <a:rPr lang="en-US" sz="2400" dirty="0" smtClean="0"/>
              <a:t> to solve some SSSP problems before</a:t>
            </a:r>
            <a:endParaRPr lang="en-US" sz="2400" dirty="0"/>
          </a:p>
        </p:txBody>
      </p:sp>
    </p:spTree>
    <p:custDataLst>
      <p:tags r:id="rId2"/>
    </p:custDataLst>
    <p:extLst>
      <p:ext uri="{BB962C8B-B14F-4D97-AF65-F5344CB8AC3E}">
        <p14:creationId xmlns:p14="http://schemas.microsoft.com/office/powerpoint/2010/main" val="2412495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Weight Edges and Cycles</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a:buNone/>
            </a:pPr>
            <a:r>
              <a:rPr lang="en-US" sz="2800" dirty="0" smtClean="0"/>
              <a:t>They exist in some applications</a:t>
            </a:r>
          </a:p>
          <a:p>
            <a:r>
              <a:rPr lang="en-US" sz="2400" dirty="0" smtClean="0"/>
              <a:t>Fictional application: Suppose you can travel back in time by passing through time tunnel (edges with negative weight)</a:t>
            </a:r>
          </a:p>
          <a:p>
            <a:endParaRPr lang="en-US" dirty="0" smtClean="0"/>
          </a:p>
          <a:p>
            <a:endParaRPr lang="en-US" dirty="0" smtClean="0"/>
          </a:p>
          <a:p>
            <a:endParaRPr lang="en-US" dirty="0" smtClean="0"/>
          </a:p>
          <a:p>
            <a:r>
              <a:rPr lang="en-US" sz="2400" dirty="0" smtClean="0"/>
              <a:t>Shortest paths from 0 to {1, 2, 3} are </a:t>
            </a:r>
            <a:r>
              <a:rPr lang="en-US" sz="2400" b="1" dirty="0" smtClean="0"/>
              <a:t>undefined</a:t>
            </a:r>
          </a:p>
          <a:p>
            <a:pPr lvl="1"/>
            <a:r>
              <a:rPr lang="en-US" sz="2000" dirty="0" smtClean="0"/>
              <a:t>1</a:t>
            </a:r>
            <a:r>
              <a:rPr lang="en-US" sz="2000" dirty="0" smtClean="0">
                <a:sym typeface="Wingdings" pitchFamily="2" charset="2"/>
              </a:rPr>
              <a:t>21 is a negative cycle as it has negative total path (cycle) weight</a:t>
            </a:r>
            <a:endParaRPr lang="en-US" sz="2000" dirty="0" smtClean="0"/>
          </a:p>
          <a:p>
            <a:pPr lvl="1"/>
            <a:r>
              <a:rPr lang="en-US" sz="2000" dirty="0" smtClean="0"/>
              <a:t>One can take 0</a:t>
            </a:r>
            <a:r>
              <a:rPr lang="en-US" sz="2000" dirty="0" smtClean="0">
                <a:sym typeface="Wingdings" pitchFamily="2" charset="2"/>
              </a:rPr>
              <a:t></a:t>
            </a:r>
            <a:r>
              <a:rPr lang="en-US" sz="2000" u="sng" dirty="0" smtClean="0"/>
              <a:t>1</a:t>
            </a:r>
            <a:r>
              <a:rPr lang="en-US" sz="2000" u="sng" dirty="0" smtClean="0">
                <a:sym typeface="Wingdings" pitchFamily="2" charset="2"/>
              </a:rPr>
              <a:t>2121</a:t>
            </a:r>
            <a:r>
              <a:rPr lang="en-US" sz="2000" dirty="0" smtClean="0">
                <a:sym typeface="Wingdings" pitchFamily="2" charset="2"/>
              </a:rPr>
              <a:t>… indefinitely to get -</a:t>
            </a:r>
            <a:r>
              <a:rPr lang="en-US" sz="2000" dirty="0" smtClean="0">
                <a:sym typeface="Symbol"/>
              </a:rPr>
              <a:t></a:t>
            </a:r>
          </a:p>
          <a:p>
            <a:r>
              <a:rPr lang="en-US" sz="2400" dirty="0" smtClean="0"/>
              <a:t>Shortest path from 0 to 4 is ok, with </a:t>
            </a:r>
            <a:r>
              <a:rPr lang="en-US" sz="2400" dirty="0" smtClean="0">
                <a:sym typeface="Symbol"/>
              </a:rPr>
              <a:t></a:t>
            </a:r>
            <a:r>
              <a:rPr lang="en-US" sz="2400" dirty="0" smtClean="0"/>
              <a:t>(0, 4) = -99</a:t>
            </a:r>
          </a:p>
          <a:p>
            <a:pPr lvl="1">
              <a:buNone/>
            </a:pPr>
            <a:endParaRPr lang="en-US" sz="2400" dirty="0"/>
          </a:p>
        </p:txBody>
      </p:sp>
      <p:pic>
        <p:nvPicPr>
          <p:cNvPr id="776193" name="Picture 1"/>
          <p:cNvPicPr>
            <a:picLocks noChangeAspect="1" noChangeArrowheads="1"/>
          </p:cNvPicPr>
          <p:nvPr/>
        </p:nvPicPr>
        <p:blipFill>
          <a:blip r:embed="rId4" cstate="print"/>
          <a:srcRect/>
          <a:stretch>
            <a:fillRect/>
          </a:stretch>
        </p:blipFill>
        <p:spPr bwMode="auto">
          <a:xfrm>
            <a:off x="2861667" y="2852936"/>
            <a:ext cx="3438525" cy="1504950"/>
          </a:xfrm>
          <a:prstGeom prst="rect">
            <a:avLst/>
          </a:prstGeom>
          <a:noFill/>
          <a:ln w="9525">
            <a:noFill/>
            <a:miter lim="800000"/>
            <a:headEnd/>
            <a:tailEnd/>
          </a:ln>
        </p:spPr>
      </p:pic>
    </p:spTree>
    <p:custDataLst>
      <p:tags r:id="rId1"/>
    </p:custData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SSSP Algorithms</a:t>
            </a:r>
            <a:endParaRPr lang="en-US" dirty="0"/>
          </a:p>
        </p:txBody>
      </p:sp>
      <p:sp>
        <p:nvSpPr>
          <p:cNvPr id="3" name="Content Placeholder 2"/>
          <p:cNvSpPr>
            <a:spLocks noGrp="1"/>
          </p:cNvSpPr>
          <p:nvPr>
            <p:ph idx="1"/>
          </p:nvPr>
        </p:nvSpPr>
        <p:spPr/>
        <p:txBody>
          <a:bodyPr>
            <a:normAutofit/>
          </a:bodyPr>
          <a:lstStyle/>
          <a:p>
            <a:pPr>
              <a:buNone/>
            </a:pPr>
            <a:r>
              <a:rPr lang="en-US" sz="2800" dirty="0" smtClean="0"/>
              <a:t>This SSSP problem is a(</a:t>
            </a:r>
            <a:r>
              <a:rPr lang="en-US" sz="2800" dirty="0" err="1" smtClean="0"/>
              <a:t>nother</a:t>
            </a:r>
            <a:r>
              <a:rPr lang="en-US" sz="2800" dirty="0" smtClean="0"/>
              <a:t>) </a:t>
            </a:r>
            <a:r>
              <a:rPr lang="en-US" sz="2800" b="1" dirty="0" smtClean="0"/>
              <a:t>well-known</a:t>
            </a:r>
            <a:r>
              <a:rPr lang="en-US" sz="2800" dirty="0" smtClean="0"/>
              <a:t> CS problem</a:t>
            </a:r>
          </a:p>
          <a:p>
            <a:pPr>
              <a:buNone/>
            </a:pPr>
            <a:endParaRPr lang="en-US" sz="1100" dirty="0" smtClean="0"/>
          </a:p>
          <a:p>
            <a:pPr>
              <a:buNone/>
            </a:pPr>
            <a:r>
              <a:rPr lang="en-US" sz="2800" dirty="0" smtClean="0"/>
              <a:t>We will discuss three algorithms in this lecture:</a:t>
            </a:r>
          </a:p>
          <a:p>
            <a:pPr marL="457200" indent="-457200">
              <a:buFont typeface="+mj-lt"/>
              <a:buAutoNum type="arabicPeriod"/>
            </a:pPr>
            <a:r>
              <a:rPr lang="en-US" sz="2400" dirty="0" smtClean="0"/>
              <a:t>O(</a:t>
            </a:r>
            <a:r>
              <a:rPr lang="en-US" sz="2400" b="1" dirty="0" smtClean="0"/>
              <a:t>V</a:t>
            </a:r>
            <a:r>
              <a:rPr lang="en-US" sz="2400" dirty="0" smtClean="0"/>
              <a:t>+</a:t>
            </a:r>
            <a:r>
              <a:rPr lang="en-US" sz="2400" b="1" dirty="0" smtClean="0"/>
              <a:t>E</a:t>
            </a:r>
            <a:r>
              <a:rPr lang="en-US" sz="2400" dirty="0" smtClean="0"/>
              <a:t>) BFS which fails on </a:t>
            </a:r>
            <a:r>
              <a:rPr lang="en-US" sz="2400" i="1" dirty="0" smtClean="0"/>
              <a:t>general case</a:t>
            </a:r>
            <a:r>
              <a:rPr lang="en-US" sz="2400" dirty="0" smtClean="0"/>
              <a:t> of SSSP problem but useful for a special case</a:t>
            </a:r>
          </a:p>
          <a:p>
            <a:pPr lvl="1"/>
            <a:r>
              <a:rPr lang="en-US" sz="2000" dirty="0" smtClean="0"/>
              <a:t>Introducing the “</a:t>
            </a:r>
            <a:r>
              <a:rPr lang="en-US" sz="2000" dirty="0" err="1" smtClean="0"/>
              <a:t>initSSSP</a:t>
            </a:r>
            <a:r>
              <a:rPr lang="en-US" sz="2000" dirty="0" smtClean="0"/>
              <a:t>” and “Relax” operations</a:t>
            </a:r>
          </a:p>
          <a:p>
            <a:pPr marL="457200" indent="-457200">
              <a:buFont typeface="+mj-lt"/>
              <a:buAutoNum type="arabicPeriod"/>
            </a:pPr>
            <a:r>
              <a:rPr lang="en-US" sz="2400" dirty="0" smtClean="0"/>
              <a:t>General SSSP algorithm (pre-cursor to Bellman Ford)</a:t>
            </a:r>
          </a:p>
          <a:p>
            <a:pPr marL="514350" indent="-514350">
              <a:buFont typeface="+mj-lt"/>
              <a:buAutoNum type="arabicPeriod"/>
            </a:pPr>
            <a:r>
              <a:rPr lang="en-US" sz="2400" dirty="0" smtClean="0"/>
              <a:t>O(</a:t>
            </a:r>
            <a:r>
              <a:rPr lang="en-US" sz="2400" b="1" dirty="0" smtClean="0"/>
              <a:t>VE</a:t>
            </a:r>
            <a:r>
              <a:rPr lang="en-US" sz="2400" dirty="0" smtClean="0"/>
              <a:t>) Bellman Ford’s SSSP algorithm</a:t>
            </a:r>
          </a:p>
          <a:p>
            <a:pPr lvl="1"/>
            <a:r>
              <a:rPr lang="en-US" sz="2000" dirty="0" smtClean="0"/>
              <a:t>General idea of SSSP algorithm</a:t>
            </a:r>
          </a:p>
          <a:p>
            <a:pPr lvl="1"/>
            <a:r>
              <a:rPr lang="en-US" sz="2000" dirty="0" smtClean="0"/>
              <a:t>Trick to ensure termination of the algorithm</a:t>
            </a:r>
          </a:p>
          <a:p>
            <a:pPr lvl="1"/>
            <a:r>
              <a:rPr lang="en-US" sz="2000" dirty="0" smtClean="0"/>
              <a:t>Bonus: Detecting negative weight cycle</a:t>
            </a:r>
          </a:p>
        </p:txBody>
      </p:sp>
    </p:spTree>
    <p:custDataLst>
      <p:tags r:id="rId1"/>
    </p:custData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Step</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We will use this initialization step</a:t>
            </a:r>
            <a:br>
              <a:rPr lang="en-US" sz="2800" dirty="0" smtClean="0"/>
            </a:br>
            <a:r>
              <a:rPr lang="en-US" sz="2800" dirty="0" smtClean="0"/>
              <a:t>for all our SSSP algorithms</a:t>
            </a:r>
          </a:p>
          <a:p>
            <a:pPr>
              <a:buNone/>
            </a:pPr>
            <a:endParaRPr lang="en-US" sz="2000" dirty="0" smtClean="0">
              <a:latin typeface="Courier New" pitchFamily="49" charset="0"/>
              <a:cs typeface="Courier New" pitchFamily="49" charset="0"/>
            </a:endParaRPr>
          </a:p>
          <a:p>
            <a:pPr>
              <a:buNone/>
            </a:pPr>
            <a:r>
              <a:rPr lang="en-US" sz="2000" dirty="0" err="1" smtClean="0">
                <a:latin typeface="Courier New" pitchFamily="49" charset="0"/>
                <a:cs typeface="Courier New" pitchFamily="49" charset="0"/>
              </a:rPr>
              <a:t>initSSSP</a:t>
            </a:r>
            <a:r>
              <a:rPr lang="en-US" sz="2000" dirty="0" smtClean="0">
                <a:latin typeface="Courier New" pitchFamily="49" charset="0"/>
                <a:cs typeface="Courier New" pitchFamily="49" charset="0"/>
              </a:rPr>
              <a:t>(s)</a:t>
            </a:r>
          </a:p>
          <a:p>
            <a:pPr>
              <a:buNone/>
            </a:pPr>
            <a:r>
              <a:rPr lang="en-US" sz="2000" dirty="0" smtClean="0">
                <a:latin typeface="Courier New" pitchFamily="49" charset="0"/>
                <a:cs typeface="Courier New" pitchFamily="49" charset="0"/>
              </a:rPr>
              <a:t>  for each v </a:t>
            </a:r>
            <a:r>
              <a:rPr lang="en-US" sz="2000" dirty="0" smtClean="0">
                <a:latin typeface="Courier New" pitchFamily="49" charset="0"/>
                <a:cs typeface="Courier New" pitchFamily="49" charset="0"/>
                <a:sym typeface="Symbol"/>
              </a:rPr>
              <a:t></a:t>
            </a:r>
            <a:r>
              <a:rPr lang="en-US" sz="2000" dirty="0" smtClean="0">
                <a:latin typeface="Courier New" pitchFamily="49" charset="0"/>
                <a:cs typeface="Courier New" pitchFamily="49" charset="0"/>
              </a:rPr>
              <a:t> V </a:t>
            </a:r>
            <a:r>
              <a:rPr lang="en-US" sz="2000" dirty="0" smtClean="0">
                <a:solidFill>
                  <a:srgbClr val="00B050"/>
                </a:solidFill>
                <a:latin typeface="Courier New" pitchFamily="49" charset="0"/>
                <a:cs typeface="Courier New" pitchFamily="49" charset="0"/>
              </a:rPr>
              <a:t>// initialization phase</a:t>
            </a:r>
          </a:p>
          <a:p>
            <a:pPr>
              <a:buNone/>
            </a:pPr>
            <a:r>
              <a:rPr lang="en-US" sz="2000" dirty="0" smtClean="0">
                <a:latin typeface="Courier New" pitchFamily="49" charset="0"/>
                <a:cs typeface="Courier New" pitchFamily="49" charset="0"/>
              </a:rPr>
              <a:t>    D[v] </a:t>
            </a:r>
            <a:r>
              <a:rPr lang="en-US" sz="2000" dirty="0" smtClean="0">
                <a:latin typeface="Courier New" pitchFamily="49" charset="0"/>
                <a:cs typeface="Courier New" pitchFamily="49" charset="0"/>
                <a:sym typeface="Wingdings" pitchFamily="2" charset="2"/>
              </a:rPr>
              <a:t></a:t>
            </a:r>
            <a:r>
              <a:rPr lang="en-US" sz="2000" dirty="0" smtClean="0">
                <a:latin typeface="Courier New" pitchFamily="49" charset="0"/>
                <a:cs typeface="Courier New" pitchFamily="49" charset="0"/>
              </a:rPr>
              <a:t> 1000000000 </a:t>
            </a:r>
            <a:r>
              <a:rPr lang="en-US" sz="2000" dirty="0" smtClean="0">
                <a:solidFill>
                  <a:srgbClr val="00B050"/>
                </a:solidFill>
                <a:latin typeface="Courier New" pitchFamily="49" charset="0"/>
                <a:cs typeface="Courier New" pitchFamily="49" charset="0"/>
              </a:rPr>
              <a:t>// use 1B to represent INF</a:t>
            </a:r>
          </a:p>
          <a:p>
            <a:pPr>
              <a:buNone/>
            </a:pPr>
            <a:r>
              <a:rPr lang="en-US" sz="2000" dirty="0" smtClean="0">
                <a:latin typeface="Courier New" pitchFamily="49" charset="0"/>
                <a:cs typeface="Courier New" pitchFamily="49" charset="0"/>
              </a:rPr>
              <a:t>    p[v] </a:t>
            </a:r>
            <a:r>
              <a:rPr lang="en-US" sz="2000" dirty="0" smtClean="0">
                <a:latin typeface="Courier New" pitchFamily="49" charset="0"/>
                <a:cs typeface="Courier New" pitchFamily="49" charset="0"/>
                <a:sym typeface="Wingdings" pitchFamily="2" charset="2"/>
              </a:rPr>
              <a:t> </a:t>
            </a:r>
            <a:r>
              <a:rPr lang="en-US" sz="2000" dirty="0" smtClean="0">
                <a:latin typeface="Courier New" pitchFamily="49" charset="0"/>
                <a:cs typeface="Courier New" pitchFamily="49" charset="0"/>
              </a:rPr>
              <a:t>-1 </a:t>
            </a:r>
            <a:r>
              <a:rPr lang="en-US" sz="2000" dirty="0" smtClean="0">
                <a:solidFill>
                  <a:srgbClr val="00B050"/>
                </a:solidFill>
                <a:latin typeface="Courier New" pitchFamily="49" charset="0"/>
                <a:cs typeface="Courier New" pitchFamily="49" charset="0"/>
              </a:rPr>
              <a:t>// use -1 to represent NULL</a:t>
            </a:r>
          </a:p>
          <a:p>
            <a:pPr>
              <a:buNone/>
            </a:pPr>
            <a:r>
              <a:rPr lang="en-US" sz="2000" dirty="0" smtClean="0">
                <a:latin typeface="Courier New" pitchFamily="49" charset="0"/>
                <a:cs typeface="Courier New" pitchFamily="49" charset="0"/>
              </a:rPr>
              <a:t>  D[s] </a:t>
            </a:r>
            <a:r>
              <a:rPr lang="en-US" sz="2000" dirty="0" smtClean="0">
                <a:latin typeface="Courier New" pitchFamily="49" charset="0"/>
                <a:cs typeface="Courier New" pitchFamily="49" charset="0"/>
                <a:sym typeface="Wingdings" pitchFamily="2" charset="2"/>
              </a:rPr>
              <a:t></a:t>
            </a:r>
            <a:r>
              <a:rPr lang="en-US" sz="2000" dirty="0" smtClean="0">
                <a:latin typeface="Courier New" pitchFamily="49" charset="0"/>
                <a:cs typeface="Courier New" pitchFamily="49" charset="0"/>
              </a:rPr>
              <a:t> 0 </a:t>
            </a:r>
            <a:r>
              <a:rPr lang="en-US" sz="2000" dirty="0" smtClean="0">
                <a:solidFill>
                  <a:srgbClr val="00B050"/>
                </a:solidFill>
                <a:latin typeface="Courier New" pitchFamily="49" charset="0"/>
                <a:cs typeface="Courier New" pitchFamily="49" charset="0"/>
              </a:rPr>
              <a:t>// this is what we know so far</a:t>
            </a:r>
          </a:p>
        </p:txBody>
      </p:sp>
    </p:spTree>
    <p:custDataLst>
      <p:tags r:id="rId1"/>
    </p:custData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“Relaxation” Operation</a:t>
            </a:r>
            <a:endParaRPr lang="en-US" dirty="0"/>
          </a:p>
        </p:txBody>
      </p:sp>
      <p:sp>
        <p:nvSpPr>
          <p:cNvPr id="3" name="Content Placeholder 2"/>
          <p:cNvSpPr>
            <a:spLocks noGrp="1"/>
          </p:cNvSpPr>
          <p:nvPr>
            <p:ph idx="1"/>
          </p:nvPr>
        </p:nvSpPr>
        <p:spPr>
          <a:xfrm>
            <a:off x="457200" y="1700808"/>
            <a:ext cx="8229600" cy="4425355"/>
          </a:xfrm>
        </p:spPr>
        <p:txBody>
          <a:bodyPr>
            <a:normAutofit/>
          </a:bodyPr>
          <a:lstStyle/>
          <a:p>
            <a:pPr>
              <a:buNone/>
            </a:pPr>
            <a:r>
              <a:rPr lang="en-US" sz="2000" dirty="0" smtClean="0">
                <a:latin typeface="Courier New" pitchFamily="49" charset="0"/>
                <a:cs typeface="Courier New" pitchFamily="49" charset="0"/>
              </a:rPr>
              <a:t>relax(u, v, w(</a:t>
            </a:r>
            <a:r>
              <a:rPr lang="en-US" sz="2000" dirty="0" err="1" smtClean="0">
                <a:latin typeface="Courier New" pitchFamily="49" charset="0"/>
                <a:cs typeface="Courier New" pitchFamily="49" charset="0"/>
              </a:rPr>
              <a:t>u,v</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if D[v] &gt; D[u]+w(</a:t>
            </a:r>
            <a:r>
              <a:rPr lang="en-US" sz="2000" dirty="0" err="1" smtClean="0">
                <a:latin typeface="Courier New" pitchFamily="49" charset="0"/>
                <a:cs typeface="Courier New" pitchFamily="49" charset="0"/>
              </a:rPr>
              <a:t>u,v</a:t>
            </a:r>
            <a:r>
              <a:rPr lang="en-US" sz="2000" dirty="0" smtClean="0">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if SP can be shortened</a:t>
            </a:r>
          </a:p>
          <a:p>
            <a:pPr>
              <a:buNone/>
            </a:pPr>
            <a:r>
              <a:rPr lang="en-US" sz="2000" dirty="0" smtClean="0">
                <a:latin typeface="Courier New" pitchFamily="49" charset="0"/>
                <a:cs typeface="Courier New" pitchFamily="49" charset="0"/>
              </a:rPr>
              <a:t>    D[v] </a:t>
            </a:r>
            <a:r>
              <a:rPr lang="en-US" sz="2000" dirty="0" smtClean="0">
                <a:latin typeface="Courier New" pitchFamily="49" charset="0"/>
                <a:cs typeface="Courier New" pitchFamily="49" charset="0"/>
                <a:sym typeface="Wingdings" pitchFamily="2" charset="2"/>
              </a:rPr>
              <a:t></a:t>
            </a:r>
            <a:r>
              <a:rPr lang="en-US" sz="2000" dirty="0" smtClean="0">
                <a:latin typeface="Courier New" pitchFamily="49" charset="0"/>
                <a:cs typeface="Courier New" pitchFamily="49" charset="0"/>
              </a:rPr>
              <a:t> D[u]+w(</a:t>
            </a:r>
            <a:r>
              <a:rPr lang="en-US" sz="2000" dirty="0" err="1" smtClean="0">
                <a:latin typeface="Courier New" pitchFamily="49" charset="0"/>
                <a:cs typeface="Courier New" pitchFamily="49" charset="0"/>
              </a:rPr>
              <a:t>u,v</a:t>
            </a:r>
            <a:r>
              <a:rPr lang="en-US" sz="2000" dirty="0" smtClean="0">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relax this edge</a:t>
            </a:r>
          </a:p>
          <a:p>
            <a:pPr>
              <a:buNone/>
            </a:pPr>
            <a:r>
              <a:rPr lang="en-US" sz="2000" dirty="0" smtClean="0">
                <a:latin typeface="Courier New" pitchFamily="49" charset="0"/>
                <a:cs typeface="Courier New" pitchFamily="49" charset="0"/>
              </a:rPr>
              <a:t>    p[v] </a:t>
            </a:r>
            <a:r>
              <a:rPr lang="en-US" sz="2000" dirty="0" smtClean="0">
                <a:latin typeface="Courier New" pitchFamily="49" charset="0"/>
                <a:cs typeface="Courier New" pitchFamily="49" charset="0"/>
                <a:sym typeface="Wingdings" pitchFamily="2" charset="2"/>
              </a:rPr>
              <a:t></a:t>
            </a:r>
            <a:r>
              <a:rPr lang="en-US" sz="2000" dirty="0" smtClean="0">
                <a:latin typeface="Courier New" pitchFamily="49" charset="0"/>
                <a:cs typeface="Courier New" pitchFamily="49" charset="0"/>
              </a:rPr>
              <a:t> u </a:t>
            </a:r>
            <a:r>
              <a:rPr lang="en-US" sz="2000" dirty="0" smtClean="0">
                <a:solidFill>
                  <a:srgbClr val="00B050"/>
                </a:solidFill>
                <a:latin typeface="Courier New" pitchFamily="49" charset="0"/>
                <a:cs typeface="Courier New" pitchFamily="49" charset="0"/>
              </a:rPr>
              <a:t>// remember/update the predecessor</a:t>
            </a:r>
          </a:p>
          <a:p>
            <a:pPr>
              <a:buNone/>
            </a:pPr>
            <a:r>
              <a:rPr lang="en-US" sz="2000" dirty="0" smtClean="0">
                <a:solidFill>
                  <a:srgbClr val="00B050"/>
                </a:solidFill>
                <a:latin typeface="Courier New" pitchFamily="49" charset="0"/>
                <a:cs typeface="Courier New" pitchFamily="49" charset="0"/>
              </a:rPr>
              <a:t>    // if necessary, update some data structure</a:t>
            </a:r>
            <a:endParaRPr lang="en-US" sz="2000" dirty="0">
              <a:latin typeface="Courier New" pitchFamily="49" charset="0"/>
              <a:cs typeface="Courier New" pitchFamily="49" charset="0"/>
            </a:endParaRPr>
          </a:p>
        </p:txBody>
      </p:sp>
      <p:sp>
        <p:nvSpPr>
          <p:cNvPr id="5" name="Text Box 9"/>
          <p:cNvSpPr txBox="1">
            <a:spLocks noChangeArrowheads="1"/>
          </p:cNvSpPr>
          <p:nvPr/>
        </p:nvSpPr>
        <p:spPr bwMode="auto">
          <a:xfrm>
            <a:off x="1219200" y="4278868"/>
            <a:ext cx="184150" cy="457200"/>
          </a:xfrm>
          <a:prstGeom prst="rect">
            <a:avLst/>
          </a:prstGeom>
          <a:noFill/>
          <a:ln w="25400">
            <a:noFill/>
            <a:miter lim="800000"/>
            <a:headEnd/>
            <a:tailEnd type="none" w="lg" len="lg"/>
          </a:ln>
        </p:spPr>
        <p:txBody>
          <a:bodyPr wrap="none">
            <a:spAutoFit/>
          </a:bodyPr>
          <a:lstStyle/>
          <a:p>
            <a:pPr eaLnBrk="0" hangingPunct="0"/>
            <a:endParaRPr lang="zh-TW" altLang="en-US" sz="2400" b="1">
              <a:latin typeface="Verdana" pitchFamily="34" charset="0"/>
            </a:endParaRPr>
          </a:p>
        </p:txBody>
      </p:sp>
      <p:sp>
        <p:nvSpPr>
          <p:cNvPr id="18" name="TextBox 17"/>
          <p:cNvSpPr txBox="1"/>
          <p:nvPr/>
        </p:nvSpPr>
        <p:spPr>
          <a:xfrm>
            <a:off x="4211960" y="5147900"/>
            <a:ext cx="648072" cy="461665"/>
          </a:xfrm>
          <a:prstGeom prst="rect">
            <a:avLst/>
          </a:prstGeom>
          <a:noFill/>
        </p:spPr>
        <p:txBody>
          <a:bodyPr wrap="square" rtlCol="0">
            <a:spAutoFit/>
          </a:bodyPr>
          <a:lstStyle/>
          <a:p>
            <a:pPr algn="ctr"/>
            <a:r>
              <a:rPr lang="en-US" sz="2400" dirty="0" smtClean="0"/>
              <a:t>9</a:t>
            </a:r>
            <a:endParaRPr lang="en-SG" sz="2400" dirty="0"/>
          </a:p>
        </p:txBody>
      </p:sp>
      <p:sp>
        <p:nvSpPr>
          <p:cNvPr id="19" name="TextBox 18"/>
          <p:cNvSpPr txBox="1"/>
          <p:nvPr/>
        </p:nvSpPr>
        <p:spPr>
          <a:xfrm>
            <a:off x="2267744" y="4326195"/>
            <a:ext cx="648072" cy="461665"/>
          </a:xfrm>
          <a:prstGeom prst="rect">
            <a:avLst/>
          </a:prstGeom>
          <a:noFill/>
        </p:spPr>
        <p:txBody>
          <a:bodyPr wrap="square" rtlCol="0">
            <a:spAutoFit/>
          </a:bodyPr>
          <a:lstStyle/>
          <a:p>
            <a:pPr algn="ctr"/>
            <a:r>
              <a:rPr lang="en-US" sz="2400" dirty="0" smtClean="0"/>
              <a:t>4</a:t>
            </a:r>
            <a:endParaRPr lang="en-SG" sz="2400" dirty="0"/>
          </a:p>
        </p:txBody>
      </p:sp>
      <p:sp>
        <p:nvSpPr>
          <p:cNvPr id="20" name="TextBox 19"/>
          <p:cNvSpPr txBox="1"/>
          <p:nvPr/>
        </p:nvSpPr>
        <p:spPr>
          <a:xfrm>
            <a:off x="5940152" y="4139788"/>
            <a:ext cx="648072" cy="461665"/>
          </a:xfrm>
          <a:prstGeom prst="rect">
            <a:avLst/>
          </a:prstGeom>
          <a:noFill/>
        </p:spPr>
        <p:txBody>
          <a:bodyPr wrap="square" rtlCol="0">
            <a:spAutoFit/>
          </a:bodyPr>
          <a:lstStyle/>
          <a:p>
            <a:pPr algn="ctr"/>
            <a:r>
              <a:rPr lang="en-US" sz="2400" b="1" u="sng" dirty="0" smtClean="0">
                <a:solidFill>
                  <a:srgbClr val="FF0000"/>
                </a:solidFill>
              </a:rPr>
              <a:t>4</a:t>
            </a:r>
            <a:endParaRPr lang="en-SG" sz="2400" b="1" u="sng" dirty="0">
              <a:solidFill>
                <a:srgbClr val="FF0000"/>
              </a:solidFill>
            </a:endParaRPr>
          </a:p>
        </p:txBody>
      </p:sp>
      <p:sp>
        <p:nvSpPr>
          <p:cNvPr id="23" name="Oval 96"/>
          <p:cNvSpPr>
            <a:spLocks noChangeArrowheads="1"/>
          </p:cNvSpPr>
          <p:nvPr/>
        </p:nvSpPr>
        <p:spPr bwMode="auto">
          <a:xfrm>
            <a:off x="1187624" y="4929346"/>
            <a:ext cx="685591" cy="685692"/>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4" name="TextBox 34"/>
          <p:cNvSpPr txBox="1">
            <a:spLocks noChangeArrowheads="1"/>
          </p:cNvSpPr>
          <p:nvPr/>
        </p:nvSpPr>
        <p:spPr bwMode="auto">
          <a:xfrm>
            <a:off x="1330456" y="4987506"/>
            <a:ext cx="357081" cy="584801"/>
          </a:xfrm>
          <a:prstGeom prst="rect">
            <a:avLst/>
          </a:prstGeom>
          <a:noFill/>
          <a:ln w="9525">
            <a:noFill/>
            <a:miter lim="800000"/>
            <a:headEnd/>
            <a:tailEnd/>
          </a:ln>
        </p:spPr>
        <p:txBody>
          <a:bodyPr>
            <a:spAutoFit/>
          </a:bodyPr>
          <a:lstStyle/>
          <a:p>
            <a:r>
              <a:rPr lang="en-US" sz="3200" dirty="0" smtClean="0">
                <a:solidFill>
                  <a:schemeClr val="bg1"/>
                </a:solidFill>
              </a:rPr>
              <a:t>s</a:t>
            </a:r>
            <a:endParaRPr lang="en-SG" sz="3200" dirty="0">
              <a:solidFill>
                <a:schemeClr val="bg1"/>
              </a:solidFill>
            </a:endParaRPr>
          </a:p>
        </p:txBody>
      </p:sp>
      <p:sp>
        <p:nvSpPr>
          <p:cNvPr id="21" name="TextBox 59"/>
          <p:cNvSpPr txBox="1">
            <a:spLocks noChangeArrowheads="1"/>
          </p:cNvSpPr>
          <p:nvPr/>
        </p:nvSpPr>
        <p:spPr bwMode="auto">
          <a:xfrm>
            <a:off x="1187624" y="5433402"/>
            <a:ext cx="228565" cy="274361"/>
          </a:xfrm>
          <a:prstGeom prst="rect">
            <a:avLst/>
          </a:prstGeom>
          <a:solidFill>
            <a:srgbClr val="FFFF00"/>
          </a:solidFill>
          <a:ln w="9525">
            <a:solidFill>
              <a:schemeClr val="tx1"/>
            </a:solidFill>
            <a:miter lim="800000"/>
            <a:headEnd/>
            <a:tailEnd/>
          </a:ln>
        </p:spPr>
        <p:txBody>
          <a:bodyPr lIns="0" tIns="0" rIns="0" bIns="0"/>
          <a:lstStyle/>
          <a:p>
            <a:pPr algn="ctr"/>
            <a:r>
              <a:rPr lang="en-US" sz="2000" b="1" dirty="0">
                <a:latin typeface="Arial Black" pitchFamily="34" charset="0"/>
                <a:sym typeface="Symbol" pitchFamily="18" charset="2"/>
              </a:rPr>
              <a:t>0</a:t>
            </a:r>
            <a:endParaRPr lang="en-US" sz="2000" b="1" dirty="0">
              <a:latin typeface="Arial Black" pitchFamily="34" charset="0"/>
            </a:endParaRPr>
          </a:p>
        </p:txBody>
      </p:sp>
      <p:sp>
        <p:nvSpPr>
          <p:cNvPr id="25" name="Oval 96"/>
          <p:cNvSpPr>
            <a:spLocks noChangeArrowheads="1"/>
          </p:cNvSpPr>
          <p:nvPr/>
        </p:nvSpPr>
        <p:spPr bwMode="auto">
          <a:xfrm>
            <a:off x="4030425" y="3993242"/>
            <a:ext cx="685591" cy="685692"/>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6" name="TextBox 34"/>
          <p:cNvSpPr txBox="1">
            <a:spLocks noChangeArrowheads="1"/>
          </p:cNvSpPr>
          <p:nvPr/>
        </p:nvSpPr>
        <p:spPr bwMode="auto">
          <a:xfrm>
            <a:off x="4173257" y="4051402"/>
            <a:ext cx="357081" cy="584801"/>
          </a:xfrm>
          <a:prstGeom prst="rect">
            <a:avLst/>
          </a:prstGeom>
          <a:noFill/>
          <a:ln w="9525">
            <a:noFill/>
            <a:miter lim="800000"/>
            <a:headEnd/>
            <a:tailEnd/>
          </a:ln>
        </p:spPr>
        <p:txBody>
          <a:bodyPr>
            <a:spAutoFit/>
          </a:bodyPr>
          <a:lstStyle/>
          <a:p>
            <a:r>
              <a:rPr lang="en-US" sz="3200" dirty="0" smtClean="0">
                <a:solidFill>
                  <a:schemeClr val="bg1"/>
                </a:solidFill>
              </a:rPr>
              <a:t>u</a:t>
            </a:r>
            <a:endParaRPr lang="en-SG" sz="3200" dirty="0">
              <a:solidFill>
                <a:schemeClr val="bg1"/>
              </a:solidFill>
            </a:endParaRPr>
          </a:p>
        </p:txBody>
      </p:sp>
      <p:sp>
        <p:nvSpPr>
          <p:cNvPr id="27" name="TextBox 59"/>
          <p:cNvSpPr txBox="1">
            <a:spLocks noChangeArrowheads="1"/>
          </p:cNvSpPr>
          <p:nvPr/>
        </p:nvSpPr>
        <p:spPr bwMode="auto">
          <a:xfrm>
            <a:off x="4030425" y="4497298"/>
            <a:ext cx="228565" cy="274361"/>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4</a:t>
            </a:r>
            <a:endParaRPr lang="en-US" sz="2000" b="1" dirty="0">
              <a:latin typeface="Arial Black" pitchFamily="34" charset="0"/>
            </a:endParaRPr>
          </a:p>
        </p:txBody>
      </p:sp>
      <p:sp>
        <p:nvSpPr>
          <p:cNvPr id="28" name="Oval 96"/>
          <p:cNvSpPr>
            <a:spLocks noChangeArrowheads="1"/>
          </p:cNvSpPr>
          <p:nvPr/>
        </p:nvSpPr>
        <p:spPr bwMode="auto">
          <a:xfrm>
            <a:off x="7164288" y="4654985"/>
            <a:ext cx="685591" cy="685692"/>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9" name="TextBox 34"/>
          <p:cNvSpPr txBox="1">
            <a:spLocks noChangeArrowheads="1"/>
          </p:cNvSpPr>
          <p:nvPr/>
        </p:nvSpPr>
        <p:spPr bwMode="auto">
          <a:xfrm>
            <a:off x="7307120" y="4713145"/>
            <a:ext cx="357081" cy="584801"/>
          </a:xfrm>
          <a:prstGeom prst="rect">
            <a:avLst/>
          </a:prstGeom>
          <a:noFill/>
          <a:ln w="9525">
            <a:noFill/>
            <a:miter lim="800000"/>
            <a:headEnd/>
            <a:tailEnd/>
          </a:ln>
        </p:spPr>
        <p:txBody>
          <a:bodyPr>
            <a:spAutoFit/>
          </a:bodyPr>
          <a:lstStyle/>
          <a:p>
            <a:r>
              <a:rPr lang="en-US" sz="3200" dirty="0" smtClean="0">
                <a:solidFill>
                  <a:schemeClr val="bg1"/>
                </a:solidFill>
              </a:rPr>
              <a:t>v</a:t>
            </a:r>
            <a:endParaRPr lang="en-SG" sz="3200" dirty="0">
              <a:solidFill>
                <a:schemeClr val="bg1"/>
              </a:solidFill>
            </a:endParaRPr>
          </a:p>
        </p:txBody>
      </p:sp>
      <p:sp>
        <p:nvSpPr>
          <p:cNvPr id="30" name="TextBox 59"/>
          <p:cNvSpPr txBox="1">
            <a:spLocks noChangeArrowheads="1"/>
          </p:cNvSpPr>
          <p:nvPr/>
        </p:nvSpPr>
        <p:spPr bwMode="auto">
          <a:xfrm>
            <a:off x="7164288" y="5159041"/>
            <a:ext cx="228565" cy="274361"/>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9</a:t>
            </a:r>
            <a:endParaRPr lang="en-US" sz="2000" b="1" dirty="0">
              <a:latin typeface="Arial Black" pitchFamily="34" charset="0"/>
            </a:endParaRPr>
          </a:p>
        </p:txBody>
      </p:sp>
      <p:sp>
        <p:nvSpPr>
          <p:cNvPr id="31" name="TextBox 30"/>
          <p:cNvSpPr txBox="1"/>
          <p:nvPr/>
        </p:nvSpPr>
        <p:spPr>
          <a:xfrm>
            <a:off x="6876256" y="5426640"/>
            <a:ext cx="1008112" cy="369332"/>
          </a:xfrm>
          <a:prstGeom prst="rect">
            <a:avLst/>
          </a:prstGeom>
          <a:noFill/>
        </p:spPr>
        <p:txBody>
          <a:bodyPr wrap="square" rtlCol="0">
            <a:spAutoFit/>
          </a:bodyPr>
          <a:lstStyle/>
          <a:p>
            <a:r>
              <a:rPr lang="en-US" dirty="0" smtClean="0"/>
              <a:t>p[v] = </a:t>
            </a:r>
            <a:r>
              <a:rPr lang="en-US" dirty="0">
                <a:solidFill>
                  <a:srgbClr val="FF0000"/>
                </a:solidFill>
              </a:rPr>
              <a:t>s</a:t>
            </a:r>
            <a:endParaRPr lang="en-SG" dirty="0">
              <a:solidFill>
                <a:srgbClr val="FF0000"/>
              </a:solidFill>
            </a:endParaRPr>
          </a:p>
        </p:txBody>
      </p:sp>
      <p:sp>
        <p:nvSpPr>
          <p:cNvPr id="32" name="TextBox 31"/>
          <p:cNvSpPr txBox="1"/>
          <p:nvPr/>
        </p:nvSpPr>
        <p:spPr>
          <a:xfrm>
            <a:off x="3707904" y="4715852"/>
            <a:ext cx="1008112" cy="369332"/>
          </a:xfrm>
          <a:prstGeom prst="rect">
            <a:avLst/>
          </a:prstGeom>
          <a:noFill/>
        </p:spPr>
        <p:txBody>
          <a:bodyPr wrap="square" rtlCol="0">
            <a:spAutoFit/>
          </a:bodyPr>
          <a:lstStyle/>
          <a:p>
            <a:r>
              <a:rPr lang="en-US" dirty="0" smtClean="0"/>
              <a:t>p[u] = s</a:t>
            </a:r>
            <a:endParaRPr lang="en-SG" dirty="0"/>
          </a:p>
        </p:txBody>
      </p:sp>
      <p:sp>
        <p:nvSpPr>
          <p:cNvPr id="33" name="TextBox 32"/>
          <p:cNvSpPr txBox="1"/>
          <p:nvPr/>
        </p:nvSpPr>
        <p:spPr>
          <a:xfrm>
            <a:off x="6876256" y="6084004"/>
            <a:ext cx="1008112" cy="369332"/>
          </a:xfrm>
          <a:prstGeom prst="rect">
            <a:avLst/>
          </a:prstGeom>
          <a:noFill/>
        </p:spPr>
        <p:txBody>
          <a:bodyPr wrap="square" rtlCol="0">
            <a:spAutoFit/>
          </a:bodyPr>
          <a:lstStyle/>
          <a:p>
            <a:r>
              <a:rPr lang="en-US" dirty="0" smtClean="0"/>
              <a:t>p[v] = u</a:t>
            </a:r>
            <a:endParaRPr lang="en-SG" dirty="0"/>
          </a:p>
        </p:txBody>
      </p:sp>
      <p:sp>
        <p:nvSpPr>
          <p:cNvPr id="35" name="TextBox 59"/>
          <p:cNvSpPr txBox="1">
            <a:spLocks noChangeArrowheads="1"/>
          </p:cNvSpPr>
          <p:nvPr/>
        </p:nvSpPr>
        <p:spPr bwMode="auto">
          <a:xfrm>
            <a:off x="7164288" y="5867980"/>
            <a:ext cx="228565" cy="274361"/>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8</a:t>
            </a:r>
            <a:endParaRPr lang="en-US" sz="2000" b="1" dirty="0">
              <a:latin typeface="Arial Black" pitchFamily="34" charset="0"/>
            </a:endParaRPr>
          </a:p>
        </p:txBody>
      </p:sp>
      <p:sp>
        <p:nvSpPr>
          <p:cNvPr id="36" name="Cross 35"/>
          <p:cNvSpPr/>
          <p:nvPr/>
        </p:nvSpPr>
        <p:spPr>
          <a:xfrm rot="18862829">
            <a:off x="6806992" y="5040417"/>
            <a:ext cx="869415" cy="865936"/>
          </a:xfrm>
          <a:prstGeom prst="plus">
            <a:avLst>
              <a:gd name="adj" fmla="val 49243"/>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7" name="Straight Arrow Connector 36"/>
          <p:cNvCxnSpPr>
            <a:stCxn id="23" idx="7"/>
            <a:endCxn id="25" idx="2"/>
          </p:cNvCxnSpPr>
          <p:nvPr/>
        </p:nvCxnSpPr>
        <p:spPr>
          <a:xfrm rot="5400000" flipH="1" flipV="1">
            <a:off x="2554781" y="3554120"/>
            <a:ext cx="693675" cy="2257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5" idx="6"/>
            <a:endCxn id="28" idx="1"/>
          </p:cNvCxnSpPr>
          <p:nvPr/>
        </p:nvCxnSpPr>
        <p:spPr>
          <a:xfrm>
            <a:off x="4716016" y="4336088"/>
            <a:ext cx="2548675" cy="419314"/>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3" idx="6"/>
            <a:endCxn id="28" idx="2"/>
          </p:cNvCxnSpPr>
          <p:nvPr/>
        </p:nvCxnSpPr>
        <p:spPr>
          <a:xfrm flipV="1">
            <a:off x="1873215" y="4997831"/>
            <a:ext cx="5291073" cy="274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3" grpId="0"/>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BFS for SSSP</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pPr marL="0" indent="0">
              <a:buNone/>
            </a:pPr>
            <a:r>
              <a:rPr lang="en-US" sz="2800" dirty="0" smtClean="0"/>
              <a:t>When the graph is </a:t>
            </a:r>
            <a:r>
              <a:rPr lang="en-US" sz="2800" b="1" dirty="0" smtClean="0"/>
              <a:t>unweighted/edges have same weight*</a:t>
            </a:r>
            <a:r>
              <a:rPr lang="en-US" sz="2800" dirty="0" smtClean="0"/>
              <a:t>, the SSSP can be viewed as a problem of finding the </a:t>
            </a:r>
            <a:r>
              <a:rPr lang="en-US" sz="2800" b="1" dirty="0" smtClean="0"/>
              <a:t>least number of edges</a:t>
            </a:r>
            <a:r>
              <a:rPr lang="en-US" sz="2800" dirty="0" smtClean="0"/>
              <a:t> traversed from source </a:t>
            </a:r>
            <a:r>
              <a:rPr lang="en-US" sz="2800" b="1" dirty="0" smtClean="0"/>
              <a:t>s</a:t>
            </a:r>
            <a:r>
              <a:rPr lang="en-US" sz="2800" dirty="0" smtClean="0"/>
              <a:t> to other vertices</a:t>
            </a:r>
          </a:p>
          <a:p>
            <a:pPr>
              <a:buNone/>
            </a:pPr>
            <a:r>
              <a:rPr lang="en-US" sz="2400" dirty="0" smtClean="0"/>
              <a:t>* We can view every edge as having weight 1</a:t>
            </a:r>
          </a:p>
          <a:p>
            <a:pPr>
              <a:buNone/>
            </a:pPr>
            <a:endParaRPr lang="en-US" sz="1100" dirty="0" smtClean="0"/>
          </a:p>
          <a:p>
            <a:pPr marL="0" indent="0">
              <a:buNone/>
            </a:pPr>
            <a:r>
              <a:rPr lang="en-US" sz="2800" dirty="0" smtClean="0"/>
              <a:t>The O(</a:t>
            </a:r>
            <a:r>
              <a:rPr lang="en-US" sz="2800" b="1" dirty="0" smtClean="0"/>
              <a:t>V</a:t>
            </a:r>
            <a:r>
              <a:rPr lang="en-US" sz="2800" dirty="0" smtClean="0"/>
              <a:t>+</a:t>
            </a:r>
            <a:r>
              <a:rPr lang="en-US" sz="2800" b="1" dirty="0" smtClean="0"/>
              <a:t>E</a:t>
            </a:r>
            <a:r>
              <a:rPr lang="en-US" sz="2800" dirty="0" smtClean="0"/>
              <a:t>) Breadth First Search (BFS) traversal algorithm precisely measures this (</a:t>
            </a:r>
            <a:r>
              <a:rPr lang="en-US" sz="2400" dirty="0" smtClean="0"/>
              <a:t>BFS Spanning Tree = Shortest Paths Spanning Tree)</a:t>
            </a:r>
          </a:p>
          <a:p>
            <a:r>
              <a:rPr lang="en-US" sz="2400" dirty="0" smtClean="0"/>
              <a:t>Run BFS from source vertex s </a:t>
            </a:r>
          </a:p>
          <a:p>
            <a:r>
              <a:rPr lang="en-US" sz="2400" dirty="0" smtClean="0"/>
              <a:t>If want SP to v, reconstruct path using predecessor array starting from index v. (Path length)*(edge weight) is cost of the SP</a:t>
            </a:r>
          </a:p>
          <a:p>
            <a:r>
              <a:rPr lang="en-US" sz="2400" dirty="0" smtClean="0">
                <a:solidFill>
                  <a:srgbClr val="FF0000"/>
                </a:solidFill>
              </a:rPr>
              <a:t>Another way is to modify the BFS a little as shown in the next few slides (more in line with the way the other SP algorithms do it)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BFS</a:t>
            </a:r>
            <a:endParaRPr lang="en-US" dirty="0"/>
          </a:p>
        </p:txBody>
      </p:sp>
      <p:sp>
        <p:nvSpPr>
          <p:cNvPr id="3" name="Content Placeholder 2"/>
          <p:cNvSpPr>
            <a:spLocks noGrp="1"/>
          </p:cNvSpPr>
          <p:nvPr>
            <p:ph idx="1"/>
          </p:nvPr>
        </p:nvSpPr>
        <p:spPr>
          <a:xfrm>
            <a:off x="457200" y="1600200"/>
            <a:ext cx="8363272" cy="4525963"/>
          </a:xfrm>
        </p:spPr>
        <p:txBody>
          <a:bodyPr>
            <a:normAutofit/>
          </a:bodyPr>
          <a:lstStyle/>
          <a:p>
            <a:pPr>
              <a:buNone/>
            </a:pPr>
            <a:r>
              <a:rPr lang="en-US" sz="2800" dirty="0" smtClean="0"/>
              <a:t>Do these </a:t>
            </a:r>
            <a:r>
              <a:rPr lang="en-US" sz="2800" u="sng" dirty="0" smtClean="0"/>
              <a:t>three</a:t>
            </a:r>
            <a:r>
              <a:rPr lang="en-US" sz="2800" dirty="0" smtClean="0"/>
              <a:t> simple modifications:</a:t>
            </a:r>
          </a:p>
          <a:p>
            <a:pPr marL="514350" indent="-457200">
              <a:buFont typeface="+mj-lt"/>
              <a:buAutoNum type="arabicPeriod"/>
            </a:pPr>
            <a:r>
              <a:rPr lang="en-US" sz="2000" dirty="0" smtClean="0"/>
              <a:t>Replace </a:t>
            </a:r>
            <a:r>
              <a:rPr lang="en-US" sz="2000" b="1" dirty="0" smtClean="0">
                <a:latin typeface="Courier New" pitchFamily="49" charset="0"/>
                <a:cs typeface="Courier New" pitchFamily="49" charset="0"/>
              </a:rPr>
              <a:t>visited</a:t>
            </a:r>
            <a:r>
              <a:rPr lang="en-US" sz="2000" b="1" i="1" dirty="0" smtClean="0"/>
              <a:t> </a:t>
            </a:r>
            <a:r>
              <a:rPr lang="en-US" sz="2000" dirty="0" smtClean="0"/>
              <a:t>to</a:t>
            </a:r>
            <a:r>
              <a:rPr lang="en-US" sz="2000" b="1" dirty="0" smtClean="0"/>
              <a:t> </a:t>
            </a:r>
            <a:r>
              <a:rPr lang="en-US" sz="2000" b="1" dirty="0" smtClean="0">
                <a:latin typeface="Courier New" pitchFamily="49" charset="0"/>
                <a:cs typeface="Courier New" pitchFamily="49" charset="0"/>
              </a:rPr>
              <a:t>D</a:t>
            </a:r>
            <a:r>
              <a:rPr lang="en-US" sz="2000" b="1" i="1" dirty="0" smtClean="0"/>
              <a:t> </a:t>
            </a:r>
            <a:r>
              <a:rPr lang="en-US" sz="2000" dirty="0" smtClean="0">
                <a:sym typeface="Wingdings" pitchFamily="2" charset="2"/>
              </a:rPr>
              <a:t></a:t>
            </a:r>
          </a:p>
          <a:p>
            <a:pPr marL="514350" indent="-457200">
              <a:buFont typeface="+mj-lt"/>
              <a:buAutoNum type="arabicPeriod"/>
            </a:pPr>
            <a:r>
              <a:rPr lang="en-US" sz="2000" dirty="0" smtClean="0"/>
              <a:t>At the start of BFS, set </a:t>
            </a:r>
            <a:r>
              <a:rPr lang="en-US" sz="2000" b="1" dirty="0" smtClean="0">
                <a:latin typeface="Courier New" pitchFamily="49" charset="0"/>
                <a:cs typeface="Courier New" pitchFamily="49" charset="0"/>
              </a:rPr>
              <a:t>D[v] = INF</a:t>
            </a:r>
            <a:r>
              <a:rPr lang="en-US" sz="2000" dirty="0" smtClean="0"/>
              <a:t> (say, 1 Billion) for all </a:t>
            </a:r>
            <a:r>
              <a:rPr lang="en-US" sz="2000" b="1" dirty="0" smtClean="0"/>
              <a:t>v</a:t>
            </a:r>
            <a:r>
              <a:rPr lang="en-US" sz="2000" dirty="0" smtClean="0"/>
              <a:t> in </a:t>
            </a:r>
            <a:r>
              <a:rPr lang="en-US" sz="2000" b="1" dirty="0" smtClean="0"/>
              <a:t>G</a:t>
            </a:r>
            <a:r>
              <a:rPr lang="en-US" sz="2000" dirty="0" smtClean="0"/>
              <a:t>,</a:t>
            </a:r>
            <a:br>
              <a:rPr lang="en-US" sz="2000" dirty="0" smtClean="0"/>
            </a:br>
            <a:r>
              <a:rPr lang="en-US" sz="2000" dirty="0" smtClean="0"/>
              <a:t>except </a:t>
            </a:r>
            <a:r>
              <a:rPr lang="en-US" sz="2000" b="1" dirty="0" smtClean="0">
                <a:latin typeface="Courier New" pitchFamily="49" charset="0"/>
                <a:cs typeface="Courier New" pitchFamily="49" charset="0"/>
              </a:rPr>
              <a:t>D[s] = 0</a:t>
            </a:r>
            <a:r>
              <a:rPr lang="en-US" sz="2000" dirty="0" smtClean="0"/>
              <a:t> </a:t>
            </a:r>
            <a:r>
              <a:rPr lang="en-US" sz="2000" dirty="0" smtClean="0">
                <a:sym typeface="Wingdings" pitchFamily="2" charset="2"/>
              </a:rPr>
              <a:t></a:t>
            </a:r>
            <a:endParaRPr lang="en-US" sz="2000" dirty="0" smtClean="0"/>
          </a:p>
          <a:p>
            <a:pPr marL="514350" indent="-457200">
              <a:buFont typeface="+mj-lt"/>
              <a:buAutoNum type="arabicPeriod"/>
            </a:pPr>
            <a:r>
              <a:rPr lang="en-US" sz="2000" dirty="0" smtClean="0"/>
              <a:t>Change this part (in the BFS loop) from:</a:t>
            </a:r>
          </a:p>
          <a:p>
            <a:pPr lvl="1">
              <a:buNone/>
            </a:pPr>
            <a:r>
              <a:rPr lang="en-US" sz="2000" dirty="0" smtClean="0">
                <a:latin typeface="Courier New" pitchFamily="49" charset="0"/>
                <a:cs typeface="Courier New" pitchFamily="49" charset="0"/>
              </a:rPr>
              <a:t>if visited[v] = 0 </a:t>
            </a:r>
            <a:r>
              <a:rPr lang="en-US" sz="2000" dirty="0" smtClean="0">
                <a:solidFill>
                  <a:srgbClr val="00B050"/>
                </a:solidFill>
                <a:latin typeface="Courier New" pitchFamily="49" charset="0"/>
                <a:cs typeface="Courier New" pitchFamily="49" charset="0"/>
              </a:rPr>
              <a:t>// if v is not visited before</a:t>
            </a:r>
          </a:p>
          <a:p>
            <a:pPr lvl="1">
              <a:buNone/>
            </a:pPr>
            <a:r>
              <a:rPr lang="en-US" sz="2000" dirty="0" smtClean="0">
                <a:latin typeface="Courier New" pitchFamily="49" charset="0"/>
                <a:cs typeface="Courier New" pitchFamily="49" charset="0"/>
              </a:rPr>
              <a:t>  visited[v] = 1; </a:t>
            </a:r>
            <a:r>
              <a:rPr lang="en-US" sz="2000" dirty="0" smtClean="0">
                <a:solidFill>
                  <a:srgbClr val="00B050"/>
                </a:solidFill>
                <a:latin typeface="Courier New" pitchFamily="49" charset="0"/>
                <a:cs typeface="Courier New" pitchFamily="49" charset="0"/>
              </a:rPr>
              <a:t>// set v as reachable from u</a:t>
            </a:r>
          </a:p>
          <a:p>
            <a:pPr>
              <a:buNone/>
            </a:pPr>
            <a:r>
              <a:rPr lang="en-US" sz="1800" dirty="0" smtClean="0"/>
              <a:t>	into:</a:t>
            </a:r>
          </a:p>
          <a:p>
            <a:pPr lvl="1">
              <a:buNone/>
            </a:pPr>
            <a:r>
              <a:rPr lang="en-US" sz="2000" dirty="0" smtClean="0">
                <a:latin typeface="Courier New" pitchFamily="49" charset="0"/>
                <a:cs typeface="Courier New" pitchFamily="49" charset="0"/>
              </a:rPr>
              <a:t>if D[v] = INF </a:t>
            </a:r>
            <a:r>
              <a:rPr lang="en-US" sz="2000" dirty="0" smtClean="0">
                <a:solidFill>
                  <a:srgbClr val="00B050"/>
                </a:solidFill>
                <a:latin typeface="Courier New" pitchFamily="49" charset="0"/>
                <a:cs typeface="Courier New" pitchFamily="49" charset="0"/>
              </a:rPr>
              <a:t>// if v is not visited before</a:t>
            </a:r>
          </a:p>
          <a:p>
            <a:pPr lvl="1">
              <a:buNone/>
            </a:pPr>
            <a:r>
              <a:rPr lang="en-US" sz="2000" dirty="0" smtClean="0">
                <a:latin typeface="Courier New" pitchFamily="49" charset="0"/>
                <a:cs typeface="Courier New" pitchFamily="49" charset="0"/>
              </a:rPr>
              <a:t>  D[v] = D[u]+1; </a:t>
            </a:r>
            <a:r>
              <a:rPr lang="en-US" sz="2000" dirty="0" smtClean="0">
                <a:solidFill>
                  <a:srgbClr val="00B050"/>
                </a:solidFill>
                <a:latin typeface="Courier New" pitchFamily="49" charset="0"/>
                <a:cs typeface="Courier New" pitchFamily="49" charset="0"/>
              </a:rPr>
              <a:t>// v is 1 step away from u </a:t>
            </a:r>
            <a:r>
              <a:rPr lang="en-US" sz="2000" dirty="0" smtClean="0">
                <a:solidFill>
                  <a:srgbClr val="00B050"/>
                </a:solidFill>
                <a:latin typeface="Courier New" pitchFamily="49" charset="0"/>
                <a:cs typeface="Courier New" pitchFamily="49" charset="0"/>
                <a:sym typeface="Wingdings" pitchFamily="2" charset="2"/>
              </a:rPr>
              <a:t></a:t>
            </a:r>
            <a:endParaRPr lang="en-US" sz="4800" dirty="0" smtClean="0">
              <a:solidFill>
                <a:srgbClr val="00B050"/>
              </a:solidFill>
              <a:latin typeface="Courier New" pitchFamily="49" charset="0"/>
              <a:cs typeface="Courier New" pitchFamily="49"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Modified</a:t>
            </a:r>
            <a:r>
              <a:rPr lang="en-US" dirty="0" smtClean="0"/>
              <a:t> BFS Pseudo Code (1)</a:t>
            </a:r>
            <a:endParaRPr lang="en-SG" dirty="0"/>
          </a:p>
        </p:txBody>
      </p:sp>
      <p:sp>
        <p:nvSpPr>
          <p:cNvPr id="3" name="Content Placeholder 2"/>
          <p:cNvSpPr>
            <a:spLocks noGrp="1"/>
          </p:cNvSpPr>
          <p:nvPr>
            <p:ph idx="1"/>
          </p:nvPr>
        </p:nvSpPr>
        <p:spPr/>
        <p:txBody>
          <a:bodyPr>
            <a:noAutofit/>
          </a:bodyPr>
          <a:lstStyle/>
          <a:p>
            <a:pPr>
              <a:buNone/>
            </a:pPr>
            <a:r>
              <a:rPr lang="en-US" sz="1800" dirty="0" smtClean="0">
                <a:latin typeface="Courier New" pitchFamily="49" charset="0"/>
                <a:cs typeface="Courier New" pitchFamily="49" charset="0"/>
                <a:sym typeface="Wingdings" pitchFamily="2" charset="2"/>
              </a:rPr>
              <a:t>for all v in V</a:t>
            </a:r>
          </a:p>
          <a:p>
            <a:pPr>
              <a:buNone/>
            </a:pPr>
            <a:r>
              <a:rPr lang="en-US" sz="1800" dirty="0" smtClean="0">
                <a:solidFill>
                  <a:srgbClr val="FF0000"/>
                </a:solidFill>
                <a:latin typeface="Courier New" pitchFamily="49" charset="0"/>
                <a:cs typeface="Courier New" pitchFamily="49" charset="0"/>
                <a:sym typeface="Wingdings" pitchFamily="2" charset="2"/>
              </a:rPr>
              <a:t>  D[v]  INF</a:t>
            </a:r>
          </a:p>
          <a:p>
            <a:pPr>
              <a:buNone/>
            </a:pPr>
            <a:r>
              <a:rPr lang="en-US" sz="1800" dirty="0" smtClean="0">
                <a:latin typeface="Courier New" pitchFamily="49" charset="0"/>
                <a:cs typeface="Courier New" pitchFamily="49" charset="0"/>
                <a:sym typeface="Wingdings" pitchFamily="2" charset="2"/>
              </a:rPr>
              <a:t>  p[v]  -1</a:t>
            </a:r>
          </a:p>
          <a:p>
            <a:pPr>
              <a:buNone/>
            </a:pPr>
            <a:r>
              <a:rPr lang="en-US" sz="1800" dirty="0" smtClean="0">
                <a:latin typeface="Courier New" pitchFamily="49" charset="0"/>
                <a:cs typeface="Courier New" pitchFamily="49" charset="0"/>
              </a:rPr>
              <a:t>Q </a:t>
            </a:r>
            <a:r>
              <a:rPr lang="en-US" sz="1800" dirty="0" smtClean="0">
                <a:latin typeface="Courier New" pitchFamily="49" charset="0"/>
                <a:cs typeface="Courier New" pitchFamily="49" charset="0"/>
                <a:sym typeface="Wingdings" pitchFamily="2" charset="2"/>
              </a:rPr>
              <a:t> {s} </a:t>
            </a:r>
            <a:r>
              <a:rPr lang="en-US" sz="1800" dirty="0" smtClean="0">
                <a:solidFill>
                  <a:srgbClr val="00B050"/>
                </a:solidFill>
                <a:latin typeface="Courier New" pitchFamily="49" charset="0"/>
                <a:cs typeface="Courier New" pitchFamily="49" charset="0"/>
                <a:sym typeface="Wingdings" pitchFamily="2" charset="2"/>
              </a:rPr>
              <a:t>// start from s</a:t>
            </a:r>
          </a:p>
          <a:p>
            <a:pPr>
              <a:buNone/>
            </a:pPr>
            <a:r>
              <a:rPr lang="en-US" sz="1800" dirty="0" smtClean="0">
                <a:solidFill>
                  <a:srgbClr val="FF0000"/>
                </a:solidFill>
                <a:latin typeface="Courier New" pitchFamily="49" charset="0"/>
                <a:cs typeface="Courier New" pitchFamily="49" charset="0"/>
                <a:sym typeface="Wingdings" pitchFamily="2" charset="2"/>
              </a:rPr>
              <a:t>D[s]  0</a:t>
            </a:r>
          </a:p>
          <a:p>
            <a:pPr>
              <a:buNone/>
            </a:pPr>
            <a:endParaRPr lang="en-US" sz="1800" dirty="0" smtClean="0">
              <a:latin typeface="Courier New" pitchFamily="49" charset="0"/>
              <a:cs typeface="Courier New" pitchFamily="49" charset="0"/>
              <a:sym typeface="Wingdings" pitchFamily="2" charset="2"/>
            </a:endParaRPr>
          </a:p>
          <a:p>
            <a:pPr>
              <a:buNone/>
            </a:pPr>
            <a:r>
              <a:rPr lang="en-US" sz="1800" dirty="0" smtClean="0">
                <a:latin typeface="Courier New" pitchFamily="49" charset="0"/>
                <a:cs typeface="Courier New" pitchFamily="49" charset="0"/>
                <a:sym typeface="Wingdings" pitchFamily="2" charset="2"/>
              </a:rPr>
              <a:t>while Q is not empty</a:t>
            </a:r>
          </a:p>
          <a:p>
            <a:pPr>
              <a:buNone/>
            </a:pPr>
            <a:r>
              <a:rPr lang="en-US" sz="1800" dirty="0" smtClean="0">
                <a:latin typeface="Courier New" pitchFamily="49" charset="0"/>
                <a:cs typeface="Courier New" pitchFamily="49" charset="0"/>
                <a:sym typeface="Wingdings" pitchFamily="2" charset="2"/>
              </a:rPr>
              <a:t>  u  </a:t>
            </a:r>
            <a:r>
              <a:rPr lang="en-US" sz="1800" dirty="0" err="1" smtClean="0">
                <a:latin typeface="Courier New" pitchFamily="49" charset="0"/>
                <a:cs typeface="Courier New" pitchFamily="49" charset="0"/>
                <a:sym typeface="Wingdings" pitchFamily="2" charset="2"/>
              </a:rPr>
              <a:t>Q.dequeue</a:t>
            </a:r>
            <a:r>
              <a:rPr lang="en-US" sz="1800" dirty="0" smtClean="0">
                <a:latin typeface="Courier New" pitchFamily="49" charset="0"/>
                <a:cs typeface="Courier New" pitchFamily="49" charset="0"/>
                <a:sym typeface="Wingdings" pitchFamily="2" charset="2"/>
              </a:rPr>
              <a:t>()</a:t>
            </a:r>
          </a:p>
          <a:p>
            <a:pPr>
              <a:buNone/>
            </a:pPr>
            <a:r>
              <a:rPr lang="en-US" sz="1800" dirty="0" smtClean="0">
                <a:latin typeface="Courier New" pitchFamily="49" charset="0"/>
                <a:cs typeface="Courier New" pitchFamily="49" charset="0"/>
                <a:sym typeface="Wingdings" pitchFamily="2" charset="2"/>
              </a:rPr>
              <a:t>  for all v a</a:t>
            </a:r>
            <a:r>
              <a:rPr lang="en-US" sz="1800" dirty="0" smtClean="0">
                <a:latin typeface="Courier New" pitchFamily="49" charset="0"/>
                <a:cs typeface="Courier New" pitchFamily="49" charset="0"/>
                <a:sym typeface="Symbol"/>
              </a:rPr>
              <a:t>djacent to u </a:t>
            </a:r>
            <a:r>
              <a:rPr lang="en-US" sz="1800" dirty="0" smtClean="0">
                <a:solidFill>
                  <a:srgbClr val="00B050"/>
                </a:solidFill>
                <a:latin typeface="Courier New" pitchFamily="49" charset="0"/>
                <a:cs typeface="Courier New" pitchFamily="49" charset="0"/>
                <a:sym typeface="Symbol"/>
              </a:rPr>
              <a:t>// </a:t>
            </a:r>
            <a:r>
              <a:rPr lang="en-US" sz="1800" dirty="0" smtClean="0">
                <a:solidFill>
                  <a:srgbClr val="00B050"/>
                </a:solidFill>
                <a:latin typeface="Courier New" pitchFamily="49" charset="0"/>
                <a:cs typeface="Courier New" pitchFamily="49" charset="0"/>
              </a:rPr>
              <a:t>order of neighbor</a:t>
            </a:r>
          </a:p>
          <a:p>
            <a:pPr>
              <a:buNone/>
            </a:pPr>
            <a:r>
              <a:rPr lang="en-US" sz="1800" dirty="0" smtClean="0">
                <a:solidFill>
                  <a:srgbClr val="FF0000"/>
                </a:solidFill>
                <a:latin typeface="Courier New" pitchFamily="49" charset="0"/>
                <a:cs typeface="Courier New" pitchFamily="49" charset="0"/>
                <a:sym typeface="Symbol"/>
              </a:rPr>
              <a:t>    if D[v] = INF </a:t>
            </a:r>
            <a:r>
              <a:rPr lang="en-US" sz="1800" dirty="0" smtClean="0">
                <a:solidFill>
                  <a:srgbClr val="00B050"/>
                </a:solidFill>
                <a:latin typeface="Courier New" pitchFamily="49" charset="0"/>
                <a:cs typeface="Courier New" pitchFamily="49" charset="0"/>
                <a:sym typeface="Symbol"/>
              </a:rPr>
              <a:t>// </a:t>
            </a:r>
            <a:r>
              <a:rPr lang="en-US" sz="1800" dirty="0" smtClean="0">
                <a:solidFill>
                  <a:srgbClr val="00B050"/>
                </a:solidFill>
                <a:latin typeface="Courier New" pitchFamily="49" charset="0"/>
                <a:cs typeface="Courier New" pitchFamily="49" charset="0"/>
              </a:rPr>
              <a:t> influences BFS</a:t>
            </a:r>
            <a:endParaRPr lang="en-US" sz="1800" dirty="0" smtClean="0">
              <a:solidFill>
                <a:srgbClr val="00B050"/>
              </a:solidFill>
              <a:latin typeface="Courier New" pitchFamily="49" charset="0"/>
              <a:cs typeface="Courier New" pitchFamily="49" charset="0"/>
              <a:sym typeface="Symbol"/>
            </a:endParaRPr>
          </a:p>
          <a:p>
            <a:pPr>
              <a:buNone/>
            </a:pPr>
            <a:r>
              <a:rPr lang="en-US" sz="1800" dirty="0" smtClean="0">
                <a:solidFill>
                  <a:srgbClr val="FF0000"/>
                </a:solidFill>
                <a:latin typeface="Courier New" pitchFamily="49" charset="0"/>
                <a:cs typeface="Courier New" pitchFamily="49" charset="0"/>
                <a:sym typeface="Symbol"/>
              </a:rPr>
              <a:t>     </a:t>
            </a:r>
            <a:r>
              <a:rPr lang="en-US" sz="1800" dirty="0" smtClean="0">
                <a:solidFill>
                  <a:srgbClr val="FF0000"/>
                </a:solidFill>
                <a:latin typeface="Courier New" pitchFamily="49" charset="0"/>
                <a:cs typeface="Courier New" pitchFamily="49" charset="0"/>
                <a:sym typeface="Wingdings" pitchFamily="2" charset="2"/>
              </a:rPr>
              <a:t> D[v]  D[u]+1 </a:t>
            </a:r>
            <a:r>
              <a:rPr lang="en-US" sz="1800" dirty="0" smtClean="0">
                <a:solidFill>
                  <a:srgbClr val="00B050"/>
                </a:solidFill>
                <a:latin typeface="Courier New" pitchFamily="49" charset="0"/>
                <a:cs typeface="Courier New" pitchFamily="49" charset="0"/>
                <a:sym typeface="Wingdings" pitchFamily="2" charset="2"/>
              </a:rPr>
              <a:t>// </a:t>
            </a:r>
            <a:r>
              <a:rPr lang="en-US" sz="1800" dirty="0" smtClean="0">
                <a:solidFill>
                  <a:srgbClr val="00B050"/>
                </a:solidFill>
                <a:latin typeface="Courier New" pitchFamily="49" charset="0"/>
                <a:cs typeface="Courier New" pitchFamily="49" charset="0"/>
              </a:rPr>
              <a:t>visitation sequence</a:t>
            </a:r>
            <a:endParaRPr lang="en-US" sz="1800" dirty="0" smtClean="0">
              <a:solidFill>
                <a:srgbClr val="00B050"/>
              </a:solidFill>
              <a:latin typeface="Courier New" pitchFamily="49" charset="0"/>
              <a:cs typeface="Courier New" pitchFamily="49" charset="0"/>
              <a:sym typeface="Wingdings" pitchFamily="2" charset="2"/>
            </a:endParaRPr>
          </a:p>
          <a:p>
            <a:pPr>
              <a:buNone/>
            </a:pPr>
            <a:r>
              <a:rPr lang="en-US" sz="1800" dirty="0" smtClean="0">
                <a:latin typeface="Courier New" pitchFamily="49" charset="0"/>
                <a:cs typeface="Courier New" pitchFamily="49" charset="0"/>
                <a:sym typeface="Symbol"/>
              </a:rPr>
              <a:t>      p[v] </a:t>
            </a:r>
            <a:r>
              <a:rPr lang="en-US" sz="1800" dirty="0" smtClean="0">
                <a:latin typeface="Courier New" pitchFamily="49" charset="0"/>
                <a:cs typeface="Courier New" pitchFamily="49" charset="0"/>
                <a:sym typeface="Wingdings" pitchFamily="2" charset="2"/>
              </a:rPr>
              <a:t></a:t>
            </a:r>
            <a:r>
              <a:rPr lang="en-US" sz="1800" dirty="0" smtClean="0">
                <a:latin typeface="Courier New" pitchFamily="49" charset="0"/>
                <a:cs typeface="Courier New" pitchFamily="49" charset="0"/>
                <a:sym typeface="Symbol"/>
              </a:rPr>
              <a:t> u</a:t>
            </a:r>
          </a:p>
          <a:p>
            <a:pPr>
              <a:buNone/>
            </a:pPr>
            <a:r>
              <a:rPr lang="en-US" sz="1800" dirty="0" smtClean="0">
                <a:latin typeface="Courier New" pitchFamily="49" charset="0"/>
                <a:cs typeface="Courier New" pitchFamily="49" charset="0"/>
                <a:sym typeface="Wingdings" pitchFamily="2" charset="2"/>
              </a:rPr>
              <a:t>  </a:t>
            </a:r>
            <a:r>
              <a:rPr lang="en-US" sz="1800" dirty="0" smtClean="0">
                <a:latin typeface="Courier New" pitchFamily="49" charset="0"/>
                <a:cs typeface="Courier New" pitchFamily="49" charset="0"/>
                <a:sym typeface="Symbol"/>
              </a:rPr>
              <a:t>    </a:t>
            </a:r>
            <a:r>
              <a:rPr lang="en-US" sz="1800" dirty="0" err="1" smtClean="0">
                <a:latin typeface="Courier New" pitchFamily="49" charset="0"/>
                <a:cs typeface="Courier New" pitchFamily="49" charset="0"/>
                <a:sym typeface="Symbol"/>
              </a:rPr>
              <a:t>Q.enqueue</a:t>
            </a:r>
            <a:r>
              <a:rPr lang="en-US" sz="1800" dirty="0" smtClean="0">
                <a:latin typeface="Courier New" pitchFamily="49" charset="0"/>
                <a:cs typeface="Courier New" pitchFamily="49" charset="0"/>
                <a:sym typeface="Symbol"/>
              </a:rPr>
              <a:t>(v)</a:t>
            </a:r>
            <a:endParaRPr lang="en-US" sz="1800" dirty="0" smtClean="0">
              <a:solidFill>
                <a:srgbClr val="00B050"/>
              </a:solidFill>
              <a:latin typeface="Courier New" pitchFamily="49" charset="0"/>
              <a:cs typeface="Courier New" pitchFamily="49" charset="0"/>
              <a:sym typeface="Symbol"/>
            </a:endParaRPr>
          </a:p>
          <a:p>
            <a:pPr>
              <a:buNone/>
            </a:pPr>
            <a:endParaRPr lang="en-US" sz="1800" dirty="0" smtClean="0">
              <a:solidFill>
                <a:srgbClr val="00B050"/>
              </a:solidFill>
              <a:latin typeface="Courier New" pitchFamily="49" charset="0"/>
              <a:cs typeface="Courier New" pitchFamily="49" charset="0"/>
              <a:sym typeface="Symbol"/>
            </a:endParaRPr>
          </a:p>
          <a:p>
            <a:pPr>
              <a:buNone/>
            </a:pPr>
            <a:r>
              <a:rPr lang="en-US" sz="1800" dirty="0" smtClean="0">
                <a:solidFill>
                  <a:srgbClr val="00B050"/>
                </a:solidFill>
                <a:latin typeface="Courier New" pitchFamily="49" charset="0"/>
                <a:cs typeface="Courier New" pitchFamily="49" charset="0"/>
                <a:sym typeface="Symbol"/>
              </a:rPr>
              <a:t>// we can then use information stored in </a:t>
            </a:r>
            <a:r>
              <a:rPr lang="en-US" sz="1800" b="1" dirty="0" smtClean="0">
                <a:solidFill>
                  <a:srgbClr val="FF0000"/>
                </a:solidFill>
                <a:latin typeface="Courier New" pitchFamily="49" charset="0"/>
                <a:cs typeface="Courier New" pitchFamily="49" charset="0"/>
                <a:sym typeface="Symbol"/>
              </a:rPr>
              <a:t>D</a:t>
            </a:r>
            <a:r>
              <a:rPr lang="en-US" sz="1800" b="1" dirty="0" smtClean="0">
                <a:solidFill>
                  <a:srgbClr val="00B050"/>
                </a:solidFill>
                <a:latin typeface="Courier New" pitchFamily="49" charset="0"/>
                <a:cs typeface="Courier New" pitchFamily="49" charset="0"/>
                <a:sym typeface="Symbol"/>
              </a:rPr>
              <a:t>/p</a:t>
            </a:r>
            <a:endParaRPr lang="en-US" sz="1800" b="1" dirty="0" smtClean="0">
              <a:latin typeface="Courier New" pitchFamily="49" charset="0"/>
              <a:cs typeface="Courier New" pitchFamily="49" charset="0"/>
              <a:sym typeface="Symbol"/>
            </a:endParaRPr>
          </a:p>
        </p:txBody>
      </p:sp>
      <p:sp>
        <p:nvSpPr>
          <p:cNvPr id="4" name="Right Brace 3"/>
          <p:cNvSpPr/>
          <p:nvPr/>
        </p:nvSpPr>
        <p:spPr>
          <a:xfrm>
            <a:off x="4427984" y="1556792"/>
            <a:ext cx="576064" cy="1728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76056" y="2204864"/>
            <a:ext cx="2016224" cy="369332"/>
          </a:xfrm>
          <a:prstGeom prst="rect">
            <a:avLst/>
          </a:prstGeom>
          <a:noFill/>
        </p:spPr>
        <p:txBody>
          <a:bodyPr wrap="square" rtlCol="0">
            <a:spAutoFit/>
          </a:bodyPr>
          <a:lstStyle/>
          <a:p>
            <a:r>
              <a:rPr lang="en-US" dirty="0" smtClean="0"/>
              <a:t>Initialization phase</a:t>
            </a:r>
            <a:endParaRPr lang="en-US" dirty="0"/>
          </a:p>
        </p:txBody>
      </p:sp>
      <p:sp>
        <p:nvSpPr>
          <p:cNvPr id="6" name="Right Brace 5"/>
          <p:cNvSpPr/>
          <p:nvPr/>
        </p:nvSpPr>
        <p:spPr>
          <a:xfrm>
            <a:off x="7236296" y="3789040"/>
            <a:ext cx="576064" cy="18722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884368" y="4437112"/>
            <a:ext cx="792088" cy="646331"/>
          </a:xfrm>
          <a:prstGeom prst="rect">
            <a:avLst/>
          </a:prstGeom>
          <a:noFill/>
        </p:spPr>
        <p:txBody>
          <a:bodyPr wrap="square" rtlCol="0">
            <a:spAutoFit/>
          </a:bodyPr>
          <a:lstStyle/>
          <a:p>
            <a:pPr algn="ctr"/>
            <a:r>
              <a:rPr lang="en-US" dirty="0" smtClean="0"/>
              <a:t>Main</a:t>
            </a:r>
          </a:p>
          <a:p>
            <a:pPr algn="ctr"/>
            <a:r>
              <a:rPr lang="en-US" dirty="0" smtClean="0"/>
              <a:t>loop</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4" end="14"/>
                                            </p:txEl>
                                          </p:spTgt>
                                        </p:tgtEl>
                                        <p:attrNameLst>
                                          <p:attrName>style.visibility</p:attrName>
                                        </p:attrNameLst>
                                      </p:cBhvr>
                                      <p:to>
                                        <p:strVal val="visible"/>
                                      </p:to>
                                    </p:set>
                                    <p:animEffect transition="in" filter="fade">
                                      <p:cBhvr>
                                        <p:cTn id="28" dur="500"/>
                                        <p:tgtEl>
                                          <p:spTgt spid="3">
                                            <p:txEl>
                                              <p:pRg st="14" end="1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solidFill>
                  <a:srgbClr val="FF0000"/>
                </a:solidFill>
              </a:rPr>
              <a:t>Modified</a:t>
            </a:r>
            <a:r>
              <a:rPr lang="en-US" sz="4900" dirty="0" smtClean="0"/>
              <a:t> BFS Pseudo Code (2)</a:t>
            </a:r>
            <a:br>
              <a:rPr lang="en-US" sz="4900" dirty="0" smtClean="0"/>
            </a:br>
            <a:r>
              <a:rPr lang="en-US" sz="2700" dirty="0" smtClean="0"/>
              <a:t>simpler form</a:t>
            </a:r>
            <a:endParaRPr lang="en-SG" sz="2700" dirty="0"/>
          </a:p>
        </p:txBody>
      </p:sp>
      <p:sp>
        <p:nvSpPr>
          <p:cNvPr id="3" name="Content Placeholder 2"/>
          <p:cNvSpPr>
            <a:spLocks noGrp="1"/>
          </p:cNvSpPr>
          <p:nvPr>
            <p:ph idx="1"/>
          </p:nvPr>
        </p:nvSpPr>
        <p:spPr/>
        <p:txBody>
          <a:bodyPr>
            <a:noAutofit/>
          </a:bodyPr>
          <a:lstStyle/>
          <a:p>
            <a:pPr>
              <a:buNone/>
            </a:pPr>
            <a:r>
              <a:rPr lang="en-US" sz="1800" dirty="0" err="1" smtClean="0">
                <a:solidFill>
                  <a:srgbClr val="FF0000"/>
                </a:solidFill>
                <a:latin typeface="Courier New" pitchFamily="49" charset="0"/>
                <a:cs typeface="Courier New" pitchFamily="49" charset="0"/>
                <a:sym typeface="Wingdings" pitchFamily="2" charset="2"/>
              </a:rPr>
              <a:t>initSSSP</a:t>
            </a:r>
            <a:r>
              <a:rPr lang="en-US" sz="1800" dirty="0" smtClean="0">
                <a:solidFill>
                  <a:srgbClr val="FF0000"/>
                </a:solidFill>
                <a:latin typeface="Courier New" pitchFamily="49" charset="0"/>
                <a:cs typeface="Courier New" pitchFamily="49" charset="0"/>
                <a:sym typeface="Wingdings" pitchFamily="2" charset="2"/>
              </a:rPr>
              <a:t>(s)</a:t>
            </a:r>
          </a:p>
          <a:p>
            <a:pPr>
              <a:buNone/>
            </a:pPr>
            <a:r>
              <a:rPr lang="en-US" sz="1800" dirty="0" smtClean="0">
                <a:latin typeface="Courier New" pitchFamily="49" charset="0"/>
                <a:cs typeface="Courier New" pitchFamily="49" charset="0"/>
              </a:rPr>
              <a:t>Q </a:t>
            </a:r>
            <a:r>
              <a:rPr lang="en-US" sz="1800" dirty="0" smtClean="0">
                <a:latin typeface="Courier New" pitchFamily="49" charset="0"/>
                <a:cs typeface="Courier New" pitchFamily="49" charset="0"/>
                <a:sym typeface="Wingdings" pitchFamily="2" charset="2"/>
              </a:rPr>
              <a:t> {s} </a:t>
            </a:r>
            <a:r>
              <a:rPr lang="en-US" sz="1800" dirty="0" smtClean="0">
                <a:solidFill>
                  <a:srgbClr val="00B050"/>
                </a:solidFill>
                <a:latin typeface="Courier New" pitchFamily="49" charset="0"/>
                <a:cs typeface="Courier New" pitchFamily="49" charset="0"/>
                <a:sym typeface="Wingdings" pitchFamily="2" charset="2"/>
              </a:rPr>
              <a:t>// start from s</a:t>
            </a:r>
          </a:p>
          <a:p>
            <a:pPr>
              <a:buNone/>
            </a:pPr>
            <a:endParaRPr lang="en-US" sz="1800" dirty="0" smtClean="0">
              <a:latin typeface="Courier New" pitchFamily="49" charset="0"/>
              <a:cs typeface="Courier New" pitchFamily="49" charset="0"/>
              <a:sym typeface="Wingdings" pitchFamily="2" charset="2"/>
            </a:endParaRPr>
          </a:p>
          <a:p>
            <a:pPr>
              <a:buNone/>
            </a:pPr>
            <a:r>
              <a:rPr lang="en-US" sz="1800" dirty="0" smtClean="0">
                <a:latin typeface="Courier New" pitchFamily="49" charset="0"/>
                <a:cs typeface="Courier New" pitchFamily="49" charset="0"/>
                <a:sym typeface="Wingdings" pitchFamily="2" charset="2"/>
              </a:rPr>
              <a:t>while Q is not empty</a:t>
            </a:r>
          </a:p>
          <a:p>
            <a:pPr>
              <a:buNone/>
            </a:pPr>
            <a:r>
              <a:rPr lang="en-US" sz="1800" dirty="0" smtClean="0">
                <a:latin typeface="Courier New" pitchFamily="49" charset="0"/>
                <a:cs typeface="Courier New" pitchFamily="49" charset="0"/>
                <a:sym typeface="Wingdings" pitchFamily="2" charset="2"/>
              </a:rPr>
              <a:t>  u  </a:t>
            </a:r>
            <a:r>
              <a:rPr lang="en-US" sz="1800" dirty="0" err="1" smtClean="0">
                <a:latin typeface="Courier New" pitchFamily="49" charset="0"/>
                <a:cs typeface="Courier New" pitchFamily="49" charset="0"/>
                <a:sym typeface="Wingdings" pitchFamily="2" charset="2"/>
              </a:rPr>
              <a:t>Q.dequeue</a:t>
            </a:r>
            <a:r>
              <a:rPr lang="en-US" sz="1800" dirty="0" smtClean="0">
                <a:latin typeface="Courier New" pitchFamily="49" charset="0"/>
                <a:cs typeface="Courier New" pitchFamily="49" charset="0"/>
                <a:sym typeface="Wingdings" pitchFamily="2" charset="2"/>
              </a:rPr>
              <a:t>()</a:t>
            </a:r>
          </a:p>
          <a:p>
            <a:pPr>
              <a:buNone/>
            </a:pPr>
            <a:r>
              <a:rPr lang="en-US" sz="1800" dirty="0" smtClean="0">
                <a:latin typeface="Courier New" pitchFamily="49" charset="0"/>
                <a:cs typeface="Courier New" pitchFamily="49" charset="0"/>
                <a:sym typeface="Wingdings" pitchFamily="2" charset="2"/>
              </a:rPr>
              <a:t>  for all v a</a:t>
            </a:r>
            <a:r>
              <a:rPr lang="en-US" sz="1800" dirty="0" smtClean="0">
                <a:latin typeface="Courier New" pitchFamily="49" charset="0"/>
                <a:cs typeface="Courier New" pitchFamily="49" charset="0"/>
                <a:sym typeface="Symbol"/>
              </a:rPr>
              <a:t>djacent to u </a:t>
            </a:r>
            <a:r>
              <a:rPr lang="en-US" sz="1800" dirty="0" smtClean="0">
                <a:solidFill>
                  <a:srgbClr val="00B050"/>
                </a:solidFill>
                <a:latin typeface="Courier New" pitchFamily="49" charset="0"/>
                <a:cs typeface="Courier New" pitchFamily="49" charset="0"/>
                <a:sym typeface="Symbol"/>
              </a:rPr>
              <a:t>// </a:t>
            </a:r>
            <a:r>
              <a:rPr lang="en-US" sz="1800" dirty="0" smtClean="0">
                <a:solidFill>
                  <a:srgbClr val="00B050"/>
                </a:solidFill>
                <a:latin typeface="Courier New" pitchFamily="49" charset="0"/>
                <a:cs typeface="Courier New" pitchFamily="49" charset="0"/>
              </a:rPr>
              <a:t>order of neighbor</a:t>
            </a:r>
          </a:p>
          <a:p>
            <a:pPr>
              <a:buNone/>
            </a:pPr>
            <a:r>
              <a:rPr lang="en-US" sz="1800" dirty="0" smtClean="0">
                <a:solidFill>
                  <a:srgbClr val="FF0000"/>
                </a:solidFill>
                <a:latin typeface="Courier New" pitchFamily="49" charset="0"/>
                <a:cs typeface="Courier New" pitchFamily="49" charset="0"/>
              </a:rPr>
              <a:t>    relax(u, v, 1); </a:t>
            </a:r>
            <a:r>
              <a:rPr lang="en-US" sz="1800" dirty="0" smtClean="0">
                <a:solidFill>
                  <a:srgbClr val="00B050"/>
                </a:solidFill>
                <a:latin typeface="Courier New" pitchFamily="49" charset="0"/>
                <a:cs typeface="Courier New" pitchFamily="49" charset="0"/>
              </a:rPr>
              <a:t>// the weight is 1</a:t>
            </a:r>
          </a:p>
          <a:p>
            <a:pPr>
              <a:buNone/>
            </a:pPr>
            <a:r>
              <a:rPr lang="en-US" sz="1800" dirty="0">
                <a:solidFill>
                  <a:srgbClr val="FF0000"/>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   and </a:t>
            </a:r>
            <a:r>
              <a:rPr lang="en-US" sz="1800" dirty="0" err="1" smtClean="0">
                <a:solidFill>
                  <a:srgbClr val="FF0000"/>
                </a:solidFill>
                <a:latin typeface="Courier New" pitchFamily="49" charset="0"/>
                <a:cs typeface="Courier New" pitchFamily="49" charset="0"/>
              </a:rPr>
              <a:t>Q.enqueue</a:t>
            </a:r>
            <a:r>
              <a:rPr lang="en-US" sz="1800" dirty="0" smtClean="0">
                <a:solidFill>
                  <a:srgbClr val="FF0000"/>
                </a:solidFill>
                <a:latin typeface="Courier New" pitchFamily="49" charset="0"/>
                <a:cs typeface="Courier New" pitchFamily="49" charset="0"/>
              </a:rPr>
              <a:t>(v) if the relaxation is successful</a:t>
            </a:r>
          </a:p>
          <a:p>
            <a:pPr>
              <a:buNone/>
            </a:pPr>
            <a:endParaRPr lang="en-US" sz="1800" dirty="0" smtClean="0">
              <a:solidFill>
                <a:srgbClr val="00B050"/>
              </a:solidFill>
              <a:latin typeface="Courier New" pitchFamily="49" charset="0"/>
              <a:cs typeface="Courier New" pitchFamily="49" charset="0"/>
              <a:sym typeface="Symbol"/>
            </a:endParaRPr>
          </a:p>
          <a:p>
            <a:pPr>
              <a:buNone/>
            </a:pPr>
            <a:r>
              <a:rPr lang="en-US" sz="1800" dirty="0" smtClean="0">
                <a:solidFill>
                  <a:srgbClr val="00B050"/>
                </a:solidFill>
                <a:latin typeface="Courier New" pitchFamily="49" charset="0"/>
                <a:cs typeface="Courier New" pitchFamily="49" charset="0"/>
                <a:sym typeface="Symbol"/>
              </a:rPr>
              <a:t>// we can then use information stored in </a:t>
            </a:r>
            <a:r>
              <a:rPr lang="en-US" sz="1800" b="1" dirty="0" smtClean="0">
                <a:solidFill>
                  <a:srgbClr val="FF0000"/>
                </a:solidFill>
                <a:latin typeface="Courier New" pitchFamily="49" charset="0"/>
                <a:cs typeface="Courier New" pitchFamily="49" charset="0"/>
                <a:sym typeface="Symbol"/>
              </a:rPr>
              <a:t>D</a:t>
            </a:r>
            <a:r>
              <a:rPr lang="en-US" sz="1800" b="1" dirty="0" smtClean="0">
                <a:solidFill>
                  <a:srgbClr val="00B050"/>
                </a:solidFill>
                <a:latin typeface="Courier New" pitchFamily="49" charset="0"/>
                <a:cs typeface="Courier New" pitchFamily="49" charset="0"/>
                <a:sym typeface="Symbol"/>
              </a:rPr>
              <a:t>/p</a:t>
            </a:r>
            <a:endParaRPr lang="en-US" sz="1800" b="1" dirty="0" smtClean="0">
              <a:latin typeface="Courier New" pitchFamily="49" charset="0"/>
              <a:cs typeface="Courier New" pitchFamily="49" charset="0"/>
              <a:sym typeface="Symbol"/>
            </a:endParaRPr>
          </a:p>
        </p:txBody>
      </p:sp>
      <p:sp>
        <p:nvSpPr>
          <p:cNvPr id="4" name="Right Brace 3"/>
          <p:cNvSpPr/>
          <p:nvPr/>
        </p:nvSpPr>
        <p:spPr>
          <a:xfrm>
            <a:off x="4427984" y="1556792"/>
            <a:ext cx="57606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76056" y="1691516"/>
            <a:ext cx="2016224" cy="369332"/>
          </a:xfrm>
          <a:prstGeom prst="rect">
            <a:avLst/>
          </a:prstGeom>
          <a:noFill/>
        </p:spPr>
        <p:txBody>
          <a:bodyPr wrap="square" rtlCol="0">
            <a:spAutoFit/>
          </a:bodyPr>
          <a:lstStyle/>
          <a:p>
            <a:r>
              <a:rPr lang="en-US" dirty="0" smtClean="0"/>
              <a:t>Initialization phase</a:t>
            </a:r>
            <a:endParaRPr lang="en-US" dirty="0"/>
          </a:p>
        </p:txBody>
      </p:sp>
      <p:sp>
        <p:nvSpPr>
          <p:cNvPr id="6" name="Right Brace 5"/>
          <p:cNvSpPr/>
          <p:nvPr/>
        </p:nvSpPr>
        <p:spPr>
          <a:xfrm>
            <a:off x="7236296" y="2636912"/>
            <a:ext cx="504056" cy="1008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884368" y="2852936"/>
            <a:ext cx="792088" cy="646331"/>
          </a:xfrm>
          <a:prstGeom prst="rect">
            <a:avLst/>
          </a:prstGeom>
          <a:noFill/>
        </p:spPr>
        <p:txBody>
          <a:bodyPr wrap="square" rtlCol="0">
            <a:spAutoFit/>
          </a:bodyPr>
          <a:lstStyle/>
          <a:p>
            <a:pPr algn="ctr"/>
            <a:r>
              <a:rPr lang="en-US" dirty="0" smtClean="0"/>
              <a:t>Main</a:t>
            </a:r>
          </a:p>
          <a:p>
            <a:pPr algn="ctr"/>
            <a:r>
              <a:rPr lang="en-US" dirty="0" smtClean="0"/>
              <a:t>loop</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SSSP: BFS on </a:t>
            </a:r>
            <a:r>
              <a:rPr lang="en-US" dirty="0" err="1" smtClean="0"/>
              <a:t>Unweighted</a:t>
            </a:r>
            <a:r>
              <a:rPr lang="en-US" dirty="0" smtClean="0"/>
              <a:t> Graph</a:t>
            </a:r>
            <a:endParaRPr lang="en-US" dirty="0"/>
          </a:p>
        </p:txBody>
      </p:sp>
      <p:sp>
        <p:nvSpPr>
          <p:cNvPr id="3" name="Text Placeholder 2"/>
          <p:cNvSpPr>
            <a:spLocks noGrp="1"/>
          </p:cNvSpPr>
          <p:nvPr>
            <p:ph type="body" idx="1"/>
          </p:nvPr>
        </p:nvSpPr>
        <p:spPr>
          <a:xfrm>
            <a:off x="457200" y="1412776"/>
            <a:ext cx="8229600" cy="4525963"/>
          </a:xfrm>
        </p:spPr>
        <p:txBody>
          <a:bodyPr>
            <a:normAutofit/>
          </a:bodyPr>
          <a:lstStyle/>
          <a:p>
            <a:pPr marL="0" indent="0" algn="ctr">
              <a:buNone/>
            </a:pPr>
            <a:r>
              <a:rPr lang="en-US" sz="2800" dirty="0" smtClean="0"/>
              <a:t>Ask </a:t>
            </a:r>
            <a:r>
              <a:rPr lang="en-US" sz="2800" dirty="0" err="1" smtClean="0"/>
              <a:t>VisuAlgo</a:t>
            </a:r>
            <a:r>
              <a:rPr lang="en-US" sz="2800" dirty="0" smtClean="0"/>
              <a:t> to perform BFS </a:t>
            </a:r>
            <a:r>
              <a:rPr lang="en-US" sz="2800" i="1" u="sng" dirty="0" smtClean="0"/>
              <a:t>from various sources</a:t>
            </a:r>
            <a:br>
              <a:rPr lang="en-US" sz="2800" i="1" u="sng" dirty="0" smtClean="0"/>
            </a:br>
            <a:r>
              <a:rPr lang="en-US" sz="2800" dirty="0" smtClean="0"/>
              <a:t>on </a:t>
            </a:r>
            <a:r>
              <a:rPr lang="en-US" sz="2800" dirty="0"/>
              <a:t>the sample </a:t>
            </a:r>
            <a:r>
              <a:rPr lang="en-US" sz="2800" dirty="0" smtClean="0"/>
              <a:t>Graph (CP3 4.3)</a:t>
            </a:r>
            <a:endParaRPr lang="en-US" sz="2800" i="1" u="sng" dirty="0" smtClean="0"/>
          </a:p>
          <a:p>
            <a:pPr marL="0" indent="0" algn="ctr">
              <a:buNone/>
            </a:pPr>
            <a:endParaRPr lang="en-US" sz="1100" dirty="0" smtClean="0"/>
          </a:p>
          <a:p>
            <a:pPr marL="0" indent="0" algn="ctr">
              <a:buNone/>
            </a:pPr>
            <a:r>
              <a:rPr lang="en-US" sz="2400" dirty="0"/>
              <a:t>In the </a:t>
            </a:r>
            <a:r>
              <a:rPr lang="en-US" sz="2400" dirty="0" smtClean="0"/>
              <a:t>screen shot below</a:t>
            </a:r>
            <a:r>
              <a:rPr lang="en-US" sz="2400" dirty="0"/>
              <a:t>, we </a:t>
            </a:r>
            <a:r>
              <a:rPr lang="en-US" sz="2400" dirty="0" smtClean="0"/>
              <a:t>show the start of BFS from source vertex 5 (the same example as in Lecture 13)</a:t>
            </a:r>
            <a:endParaRPr lang="en-US" sz="2400" b="1" dirty="0"/>
          </a:p>
        </p:txBody>
      </p:sp>
      <p:pic>
        <p:nvPicPr>
          <p:cNvPr id="7342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584" y="3503818"/>
            <a:ext cx="7540848" cy="335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72193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normAutofit/>
          </a:bodyPr>
          <a:lstStyle/>
          <a:p>
            <a:r>
              <a:rPr lang="en-US" sz="2400" dirty="0" smtClean="0"/>
              <a:t>Continue training </a:t>
            </a:r>
            <a:r>
              <a:rPr lang="en-US" sz="2400" dirty="0"/>
              <a:t>on </a:t>
            </a:r>
            <a:r>
              <a:rPr lang="en-US" sz="2400" dirty="0">
                <a:hlinkClick r:id="rId2"/>
              </a:rPr>
              <a:t>http://</a:t>
            </a:r>
            <a:r>
              <a:rPr lang="en-US" sz="2400" dirty="0" smtClean="0">
                <a:hlinkClick r:id="rId2"/>
              </a:rPr>
              <a:t>visualgo.net/training.html</a:t>
            </a:r>
            <a:r>
              <a:rPr lang="en-US" sz="2400" dirty="0" smtClean="0"/>
              <a:t> !</a:t>
            </a:r>
          </a:p>
          <a:p>
            <a:r>
              <a:rPr lang="en-US" sz="2400" dirty="0" smtClean="0"/>
              <a:t>Online quiz 2 is coming up on the 11</a:t>
            </a:r>
            <a:r>
              <a:rPr lang="en-US" sz="2400" baseline="30000" dirty="0" smtClean="0"/>
              <a:t>th</a:t>
            </a:r>
            <a:r>
              <a:rPr lang="en-US" sz="2400" dirty="0" smtClean="0"/>
              <a:t> week (3 weeks later)</a:t>
            </a:r>
            <a:endParaRPr lang="en-US" sz="2400" dirty="0"/>
          </a:p>
        </p:txBody>
      </p:sp>
    </p:spTree>
    <p:extLst>
      <p:ext uri="{BB962C8B-B14F-4D97-AF65-F5344CB8AC3E}">
        <p14:creationId xmlns:p14="http://schemas.microsoft.com/office/powerpoint/2010/main" val="403774847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BFS will not work on general cases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shortest path from 0 to 2 is not path 0</a:t>
            </a:r>
            <a:r>
              <a:rPr lang="en-US" sz="2400" dirty="0" smtClean="0">
                <a:sym typeface="Wingdings" pitchFamily="2" charset="2"/>
              </a:rPr>
              <a:t>2</a:t>
            </a:r>
            <a:r>
              <a:rPr lang="en-US" sz="2400" dirty="0" smtClean="0"/>
              <a:t> with weight 9,</a:t>
            </a:r>
            <a:br>
              <a:rPr lang="en-US" sz="2400" dirty="0" smtClean="0"/>
            </a:br>
            <a:r>
              <a:rPr lang="en-US" sz="2400" dirty="0" smtClean="0"/>
              <a:t>but a “detour” path 0</a:t>
            </a:r>
            <a:r>
              <a:rPr lang="en-US" sz="2400" dirty="0" smtClean="0">
                <a:sym typeface="Wingdings" pitchFamily="2" charset="2"/>
              </a:rPr>
              <a:t>1342</a:t>
            </a:r>
            <a:r>
              <a:rPr lang="en-US" sz="2400" dirty="0" smtClean="0"/>
              <a:t> with weight 2+3+2+1= 8 </a:t>
            </a:r>
          </a:p>
          <a:p>
            <a:r>
              <a:rPr lang="en-US" sz="2000" dirty="0" smtClean="0"/>
              <a:t>BFS cannot detect this and will only report path 0</a:t>
            </a:r>
            <a:r>
              <a:rPr lang="en-US" sz="2000" dirty="0" smtClean="0">
                <a:sym typeface="Wingdings" pitchFamily="2" charset="2"/>
              </a:rPr>
              <a:t>2</a:t>
            </a:r>
            <a:r>
              <a:rPr lang="en-US" sz="2000" dirty="0" smtClean="0"/>
              <a:t> (wrong answer)</a:t>
            </a:r>
          </a:p>
          <a:p>
            <a:r>
              <a:rPr lang="en-US" sz="2000" dirty="0" smtClean="0"/>
              <a:t>You can draw this graph @ </a:t>
            </a:r>
            <a:r>
              <a:rPr lang="en-US" sz="2000" dirty="0" err="1" smtClean="0"/>
              <a:t>VisuAlgo</a:t>
            </a:r>
            <a:r>
              <a:rPr lang="en-US" sz="2000" dirty="0" smtClean="0"/>
              <a:t> and try it for yourself</a:t>
            </a:r>
          </a:p>
        </p:txBody>
      </p:sp>
      <p:pic>
        <p:nvPicPr>
          <p:cNvPr id="7352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48" y="4091134"/>
            <a:ext cx="7020272" cy="2781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p:cNvSpPr txBox="1"/>
          <p:nvPr/>
        </p:nvSpPr>
        <p:spPr>
          <a:xfrm>
            <a:off x="2555776" y="3140968"/>
            <a:ext cx="6408712" cy="1631216"/>
          </a:xfrm>
          <a:prstGeom prst="rect">
            <a:avLst/>
          </a:prstGeom>
          <a:solidFill>
            <a:schemeClr val="bg1">
              <a:lumMod val="95000"/>
            </a:schemeClr>
          </a:solidFill>
          <a:ln>
            <a:solidFill>
              <a:schemeClr val="accent1"/>
            </a:solidFill>
          </a:ln>
        </p:spPr>
        <p:txBody>
          <a:bodyPr wrap="square" rtlCol="0">
            <a:spAutoFit/>
          </a:bodyPr>
          <a:lstStyle/>
          <a:p>
            <a:r>
              <a:rPr lang="en-US" sz="2000" b="1" dirty="0" smtClean="0"/>
              <a:t>Rule of Thumb:</a:t>
            </a:r>
          </a:p>
          <a:p>
            <a:r>
              <a:rPr lang="en-US" sz="2000" dirty="0" smtClean="0"/>
              <a:t>If you know for sure that your graph is unweighted (all edges have weight 1 or all edges have the same constant weight), then solve the SSSP problem on it using the more efficient O(</a:t>
            </a:r>
            <a:r>
              <a:rPr lang="en-US" sz="2000" b="1" dirty="0" smtClean="0"/>
              <a:t>V</a:t>
            </a:r>
            <a:r>
              <a:rPr lang="en-US" sz="2000" dirty="0" smtClean="0"/>
              <a:t>+</a:t>
            </a:r>
            <a:r>
              <a:rPr lang="en-US" sz="2000" b="1" dirty="0" smtClean="0"/>
              <a:t>E</a:t>
            </a:r>
            <a:r>
              <a:rPr lang="en-US" sz="2000" dirty="0" smtClean="0"/>
              <a:t>) BFS algorithm</a:t>
            </a:r>
            <a:endParaRPr lang="en-SG" sz="2000" dirty="0"/>
          </a:p>
        </p:txBody>
      </p:sp>
    </p:spTree>
    <p:custDataLst>
      <p:tags r:id="rId1"/>
    </p:custDataLst>
    <p:extLst>
      <p:ext uri="{BB962C8B-B14F-4D97-AF65-F5344CB8AC3E}">
        <p14:creationId xmlns:p14="http://schemas.microsoft.com/office/powerpoint/2010/main" val="151361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Ford’s SSSP Algorithm</a:t>
            </a:r>
            <a:endParaRPr lang="en-US" dirty="0"/>
          </a:p>
        </p:txBody>
      </p:sp>
      <p:sp>
        <p:nvSpPr>
          <p:cNvPr id="3" name="Text Placeholder 2"/>
          <p:cNvSpPr>
            <a:spLocks noGrp="1"/>
          </p:cNvSpPr>
          <p:nvPr>
            <p:ph type="body" idx="1"/>
          </p:nvPr>
        </p:nvSpPr>
        <p:spPr/>
        <p:txBody>
          <a:bodyPr/>
          <a:lstStyle/>
          <a:p>
            <a:r>
              <a:rPr lang="en-US" dirty="0" smtClean="0"/>
              <a:t>Reference: CP3 Section 4.4 (especially Section 4.4.4)</a:t>
            </a:r>
          </a:p>
          <a:p>
            <a:r>
              <a:rPr lang="en-US" dirty="0" smtClean="0">
                <a:hlinkClick r:id="rId4"/>
              </a:rPr>
              <a:t>visualgo.net/</a:t>
            </a:r>
            <a:r>
              <a:rPr lang="en-US" dirty="0" err="1" smtClean="0">
                <a:hlinkClick r:id="rId4"/>
              </a:rPr>
              <a:t>sssp</a:t>
            </a:r>
            <a:endParaRPr lang="en-US" dirty="0"/>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Precursor to Bellman Ford</a:t>
            </a:r>
            <a:endParaRPr lang="en-US" dirty="0"/>
          </a:p>
        </p:txBody>
      </p:sp>
      <p:sp>
        <p:nvSpPr>
          <p:cNvPr id="3" name="Content Placeholder 2"/>
          <p:cNvSpPr>
            <a:spLocks noGrp="1"/>
          </p:cNvSpPr>
          <p:nvPr>
            <p:ph idx="1"/>
          </p:nvPr>
        </p:nvSpPr>
        <p:spPr>
          <a:xfrm>
            <a:off x="457200" y="1600200"/>
            <a:ext cx="8363272" cy="4637112"/>
          </a:xfrm>
        </p:spPr>
        <p:txBody>
          <a:bodyPr>
            <a:noAutofit/>
          </a:bodyPr>
          <a:lstStyle/>
          <a:p>
            <a:pPr>
              <a:buNone/>
            </a:pPr>
            <a:r>
              <a:rPr lang="en-US" sz="2800" dirty="0" smtClean="0"/>
              <a:t>How do we determine when an algorithm has solved the </a:t>
            </a:r>
          </a:p>
          <a:p>
            <a:pPr>
              <a:buNone/>
            </a:pPr>
            <a:r>
              <a:rPr lang="en-US" sz="2800" dirty="0" smtClean="0"/>
              <a:t>SSSP?</a:t>
            </a:r>
          </a:p>
          <a:p>
            <a:r>
              <a:rPr lang="en-US" sz="2800" dirty="0" smtClean="0">
                <a:solidFill>
                  <a:srgbClr val="FF0000"/>
                </a:solidFill>
              </a:rPr>
              <a:t>when for all edges (</a:t>
            </a:r>
            <a:r>
              <a:rPr lang="en-US" sz="2800" dirty="0" err="1" smtClean="0">
                <a:solidFill>
                  <a:srgbClr val="FF0000"/>
                </a:solidFill>
              </a:rPr>
              <a:t>u,v</a:t>
            </a:r>
            <a:r>
              <a:rPr lang="en-US" sz="2800" dirty="0" smtClean="0">
                <a:solidFill>
                  <a:srgbClr val="FF0000"/>
                </a:solidFill>
              </a:rPr>
              <a:t>), D[v] &lt;= D[u] + w(</a:t>
            </a:r>
            <a:r>
              <a:rPr lang="en-US" sz="2800" dirty="0" err="1" smtClean="0">
                <a:solidFill>
                  <a:srgbClr val="FF0000"/>
                </a:solidFill>
              </a:rPr>
              <a:t>u,v</a:t>
            </a:r>
            <a:r>
              <a:rPr lang="en-US" sz="2800" dirty="0" smtClean="0">
                <a:solidFill>
                  <a:srgbClr val="FF0000"/>
                </a:solidFill>
              </a:rPr>
              <a:t>) </a:t>
            </a:r>
          </a:p>
          <a:p>
            <a:pPr>
              <a:buNone/>
            </a:pPr>
            <a:r>
              <a:rPr lang="en-US" sz="2800" dirty="0" smtClean="0">
                <a:solidFill>
                  <a:srgbClr val="FF0000"/>
                </a:solidFill>
              </a:rPr>
              <a:t>    (</a:t>
            </a:r>
            <a:r>
              <a:rPr lang="en-US" sz="2800" dirty="0" err="1" smtClean="0">
                <a:solidFill>
                  <a:srgbClr val="FF0000"/>
                </a:solidFill>
              </a:rPr>
              <a:t>i.e</a:t>
            </a:r>
            <a:r>
              <a:rPr lang="en-US" sz="2800" dirty="0" smtClean="0">
                <a:solidFill>
                  <a:srgbClr val="FF0000"/>
                </a:solidFill>
              </a:rPr>
              <a:t> no edge can be relaxed further)</a:t>
            </a:r>
          </a:p>
          <a:p>
            <a:pPr marL="0" indent="0">
              <a:buNone/>
            </a:pPr>
            <a:endParaRPr lang="en-US" sz="2800" dirty="0" smtClean="0"/>
          </a:p>
        </p:txBody>
      </p:sp>
      <p:pic>
        <p:nvPicPr>
          <p:cNvPr id="4" name="Picture 3"/>
          <p:cNvPicPr>
            <a:picLocks noChangeAspect="1" noChangeArrowheads="1"/>
          </p:cNvPicPr>
          <p:nvPr/>
        </p:nvPicPr>
        <p:blipFill>
          <a:blip r:embed="rId4" cstate="print"/>
          <a:srcRect/>
          <a:stretch>
            <a:fillRect/>
          </a:stretch>
        </p:blipFill>
        <p:spPr bwMode="auto">
          <a:xfrm>
            <a:off x="4083521" y="3933056"/>
            <a:ext cx="3152775" cy="2857500"/>
          </a:xfrm>
          <a:prstGeom prst="rect">
            <a:avLst/>
          </a:prstGeom>
          <a:noFill/>
          <a:ln w="9525">
            <a:noFill/>
            <a:miter lim="800000"/>
            <a:headEnd/>
            <a:tailEnd/>
          </a:ln>
        </p:spPr>
      </p:pic>
      <p:sp>
        <p:nvSpPr>
          <p:cNvPr id="5" name="TextBox 4"/>
          <p:cNvSpPr txBox="1"/>
          <p:nvPr/>
        </p:nvSpPr>
        <p:spPr>
          <a:xfrm>
            <a:off x="1115616" y="5013176"/>
            <a:ext cx="2779415" cy="707886"/>
          </a:xfrm>
          <a:prstGeom prst="rect">
            <a:avLst/>
          </a:prstGeom>
          <a:noFill/>
        </p:spPr>
        <p:txBody>
          <a:bodyPr wrap="none" rtlCol="0">
            <a:spAutoFit/>
          </a:bodyPr>
          <a:lstStyle/>
          <a:p>
            <a:r>
              <a:rPr lang="en-US" sz="2000" dirty="0" smtClean="0"/>
              <a:t>Validate this condition</a:t>
            </a:r>
          </a:p>
          <a:p>
            <a:r>
              <a:rPr lang="en-US" sz="2000" dirty="0" smtClean="0"/>
              <a:t>on the example in slide 8</a:t>
            </a:r>
            <a:endParaRPr lang="en-US" sz="2000" dirty="0"/>
          </a:p>
        </p:txBody>
      </p:sp>
    </p:spTree>
    <p:custDataLst>
      <p:tags r:id="rId1"/>
    </p:custDataLst>
    <p:extLst>
      <p:ext uri="{BB962C8B-B14F-4D97-AF65-F5344CB8AC3E}">
        <p14:creationId xmlns:p14="http://schemas.microsoft.com/office/powerpoint/2010/main" val="3175072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0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Very simple algorithm to solve SSSP</a:t>
            </a:r>
            <a:endParaRPr lang="en-US" dirty="0"/>
          </a:p>
        </p:txBody>
      </p:sp>
      <p:sp>
        <p:nvSpPr>
          <p:cNvPr id="3" name="Content Placeholder 2"/>
          <p:cNvSpPr>
            <a:spLocks noGrp="1"/>
          </p:cNvSpPr>
          <p:nvPr>
            <p:ph idx="1"/>
          </p:nvPr>
        </p:nvSpPr>
        <p:spPr>
          <a:xfrm>
            <a:off x="457200" y="1600200"/>
            <a:ext cx="8507288" cy="4525963"/>
          </a:xfrm>
        </p:spPr>
        <p:txBody>
          <a:bodyPr>
            <a:normAutofit/>
          </a:bodyPr>
          <a:lstStyle/>
          <a:p>
            <a:endParaRPr lang="en-US" sz="2000" dirty="0" smtClean="0">
              <a:latin typeface="Courier New" pitchFamily="49" charset="0"/>
              <a:cs typeface="Courier New" pitchFamily="49" charset="0"/>
            </a:endParaRPr>
          </a:p>
          <a:p>
            <a:pPr>
              <a:buNone/>
            </a:pPr>
            <a:endParaRPr lang="en-US" sz="2000" dirty="0">
              <a:latin typeface="Courier New" pitchFamily="49" charset="0"/>
              <a:cs typeface="Courier New" pitchFamily="49" charset="0"/>
            </a:endParaRPr>
          </a:p>
          <a:p>
            <a:pPr>
              <a:buNone/>
            </a:pPr>
            <a:r>
              <a:rPr lang="en-US" sz="2000" dirty="0" err="1" smtClean="0">
                <a:latin typeface="Courier New" pitchFamily="49" charset="0"/>
                <a:cs typeface="Courier New" pitchFamily="49" charset="0"/>
              </a:rPr>
              <a:t>initSSSP</a:t>
            </a:r>
            <a:r>
              <a:rPr lang="en-US" sz="2000" dirty="0" smtClean="0">
                <a:latin typeface="Courier New" pitchFamily="49" charset="0"/>
                <a:cs typeface="Courier New" pitchFamily="49" charset="0"/>
              </a:rPr>
              <a:t>(s) </a:t>
            </a:r>
            <a:r>
              <a:rPr lang="en-US" sz="2000" dirty="0" smtClean="0">
                <a:solidFill>
                  <a:srgbClr val="00B050"/>
                </a:solidFill>
                <a:latin typeface="Courier New" pitchFamily="49" charset="0"/>
                <a:cs typeface="Courier New" pitchFamily="49" charset="0"/>
              </a:rPr>
              <a:t>// as defined in previous two slides</a:t>
            </a:r>
          </a:p>
          <a:p>
            <a:pPr>
              <a:buNone/>
            </a:pP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repeat </a:t>
            </a:r>
            <a:r>
              <a:rPr lang="en-US" sz="2000" dirty="0" smtClean="0">
                <a:solidFill>
                  <a:srgbClr val="00B050"/>
                </a:solidFill>
                <a:latin typeface="Courier New" pitchFamily="49" charset="0"/>
                <a:cs typeface="Courier New" pitchFamily="49" charset="0"/>
              </a:rPr>
              <a:t>// main loop</a:t>
            </a:r>
          </a:p>
          <a:p>
            <a:pPr>
              <a:buNone/>
            </a:pPr>
            <a:r>
              <a:rPr lang="en-US" sz="2000" dirty="0" smtClean="0">
                <a:latin typeface="Courier New" pitchFamily="49" charset="0"/>
                <a:cs typeface="Courier New" pitchFamily="49" charset="0"/>
              </a:rPr>
              <a:t>  select edge(u, v) </a:t>
            </a:r>
            <a:r>
              <a:rPr lang="en-US" sz="2000" dirty="0" smtClean="0">
                <a:latin typeface="Courier New" pitchFamily="49" charset="0"/>
                <a:cs typeface="Courier New" pitchFamily="49" charset="0"/>
                <a:sym typeface="Symbol"/>
              </a:rPr>
              <a:t></a:t>
            </a:r>
            <a:r>
              <a:rPr lang="en-US" sz="2000" dirty="0" smtClean="0">
                <a:latin typeface="Courier New" pitchFamily="49" charset="0"/>
                <a:cs typeface="Courier New" pitchFamily="49" charset="0"/>
              </a:rPr>
              <a:t> E </a:t>
            </a:r>
            <a:r>
              <a:rPr lang="en-US" sz="2000" b="1" dirty="0" smtClean="0">
                <a:latin typeface="Courier New" pitchFamily="49" charset="0"/>
                <a:cs typeface="Courier New" pitchFamily="49" charset="0"/>
              </a:rPr>
              <a:t>in arbitrary manner</a:t>
            </a:r>
          </a:p>
          <a:p>
            <a:pPr>
              <a:buNone/>
            </a:pPr>
            <a:r>
              <a:rPr lang="en-US" sz="2000" dirty="0" smtClean="0">
                <a:latin typeface="Courier New" pitchFamily="49" charset="0"/>
                <a:cs typeface="Courier New" pitchFamily="49" charset="0"/>
              </a:rPr>
              <a:t>  relax(u, v, w(u, v)) </a:t>
            </a:r>
            <a:r>
              <a:rPr lang="en-US" sz="2000" dirty="0" smtClean="0">
                <a:solidFill>
                  <a:srgbClr val="00B050"/>
                </a:solidFill>
                <a:latin typeface="Courier New" pitchFamily="49" charset="0"/>
                <a:cs typeface="Courier New" pitchFamily="49" charset="0"/>
              </a:rPr>
              <a:t>// as defined in previous slide</a:t>
            </a:r>
          </a:p>
          <a:p>
            <a:pPr>
              <a:buNone/>
            </a:pPr>
            <a:r>
              <a:rPr lang="en-US" sz="2000" dirty="0" smtClean="0">
                <a:latin typeface="Courier New" pitchFamily="49" charset="0"/>
                <a:cs typeface="Courier New" pitchFamily="49" charset="0"/>
              </a:rPr>
              <a:t>until all edges have D[v] &lt;= D[u] + w(u, v)</a:t>
            </a:r>
          </a:p>
        </p:txBody>
      </p:sp>
    </p:spTree>
    <p:custDataLst>
      <p:tags r:id="rId1"/>
    </p:custDataLst>
    <p:extLst>
      <p:ext uri="{BB962C8B-B14F-4D97-AF65-F5344CB8AC3E}">
        <p14:creationId xmlns:p14="http://schemas.microsoft.com/office/powerpoint/2010/main" val="9935829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sz="4900" dirty="0" smtClean="0"/>
              <a:t>Let’s Play a Simple Game</a:t>
            </a:r>
            <a:br>
              <a:rPr lang="en-US" sz="4900" dirty="0" smtClean="0"/>
            </a:br>
            <a:r>
              <a:rPr lang="en-US" sz="3100" dirty="0" smtClean="0"/>
              <a:t>(Demo on Whiteboard – cannot be done on </a:t>
            </a:r>
            <a:r>
              <a:rPr lang="en-US" sz="3100" dirty="0" err="1" smtClean="0"/>
              <a:t>VisuAlgo</a:t>
            </a:r>
            <a:r>
              <a:rPr lang="en-US" sz="3100" dirty="0" smtClean="0"/>
              <a:t>)</a:t>
            </a:r>
            <a:endParaRPr lang="en-SG" sz="3100"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466541" cy="461595"/>
            </a:xfrm>
            <a:prstGeom prst="rect">
              <a:avLst/>
            </a:prstGeom>
            <a:noFill/>
            <a:ln w="9525">
              <a:noFill/>
              <a:miter lim="800000"/>
              <a:headEnd/>
              <a:tailEnd/>
            </a:ln>
          </p:spPr>
          <p:txBody>
            <a:bodyPr wrap="square">
              <a:spAutoFit/>
            </a:bodyPr>
            <a:lstStyle/>
            <a:p>
              <a:pPr algn="ctr"/>
              <a:r>
                <a:rPr lang="en-US" sz="2400" dirty="0" smtClean="0"/>
                <a:t>-1</a:t>
              </a:r>
              <a:endParaRPr lang="en-SG" sz="2400" dirty="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grpSp>
      <p:sp>
        <p:nvSpPr>
          <p:cNvPr id="143" name="TextBox 142"/>
          <p:cNvSpPr txBox="1"/>
          <p:nvPr/>
        </p:nvSpPr>
        <p:spPr>
          <a:xfrm>
            <a:off x="251520" y="4101053"/>
            <a:ext cx="3816424" cy="2308324"/>
          </a:xfrm>
          <a:prstGeom prst="rect">
            <a:avLst/>
          </a:prstGeom>
          <a:noFill/>
        </p:spPr>
        <p:txBody>
          <a:bodyPr wrap="square" rtlCol="0">
            <a:spAutoFit/>
          </a:bodyPr>
          <a:lstStyle/>
          <a:p>
            <a:r>
              <a:rPr lang="en-US" dirty="0" smtClean="0"/>
              <a:t>s = 2</a:t>
            </a:r>
          </a:p>
          <a:p>
            <a:r>
              <a:rPr lang="en-US" dirty="0" smtClean="0"/>
              <a:t>Initially:</a:t>
            </a:r>
          </a:p>
          <a:p>
            <a:r>
              <a:rPr lang="en-US" dirty="0" smtClean="0"/>
              <a:t>D[s] = D[2] = 0</a:t>
            </a:r>
          </a:p>
          <a:p>
            <a:r>
              <a:rPr lang="en-US" dirty="0" smtClean="0"/>
              <a:t>D[v]= </a:t>
            </a:r>
            <a:r>
              <a:rPr lang="en-US" dirty="0" smtClean="0">
                <a:sym typeface="Symbol"/>
              </a:rPr>
              <a:t> for the rest</a:t>
            </a:r>
          </a:p>
          <a:p>
            <a:r>
              <a:rPr lang="en-US" dirty="0" smtClean="0">
                <a:sym typeface="Symbol"/>
              </a:rPr>
              <a:t>Denoted as values in </a:t>
            </a:r>
            <a:r>
              <a:rPr lang="en-US" b="1" dirty="0" smtClean="0">
                <a:solidFill>
                  <a:srgbClr val="FFFF00"/>
                </a:solidFill>
                <a:effectLst>
                  <a:outerShdw blurRad="38100" dist="38100" dir="2700000" algn="tl">
                    <a:srgbClr val="000000">
                      <a:alpha val="43137"/>
                    </a:srgbClr>
                  </a:outerShdw>
                </a:effectLst>
                <a:sym typeface="Symbol"/>
              </a:rPr>
              <a:t>yellow boxes</a:t>
            </a:r>
          </a:p>
          <a:p>
            <a:r>
              <a:rPr lang="en-US" dirty="0" smtClean="0">
                <a:sym typeface="Symbol"/>
              </a:rPr>
              <a:t>p[s] = -1 (to say ‘no predecessor’)</a:t>
            </a:r>
          </a:p>
          <a:p>
            <a:r>
              <a:rPr lang="en-US" dirty="0" smtClean="0">
                <a:sym typeface="Symbol"/>
              </a:rPr>
              <a:t>p[v] = -1 for the rest</a:t>
            </a:r>
          </a:p>
          <a:p>
            <a:r>
              <a:rPr lang="en-US" dirty="0" smtClean="0">
                <a:sym typeface="Symbol"/>
              </a:rPr>
              <a:t>Denoted as </a:t>
            </a:r>
            <a:r>
              <a:rPr lang="en-US" b="1" dirty="0" smtClean="0">
                <a:solidFill>
                  <a:srgbClr val="FF0000"/>
                </a:solidFill>
                <a:sym typeface="Symbol"/>
              </a:rPr>
              <a:t>red arrows (none initially)</a:t>
            </a:r>
            <a:endParaRPr lang="en-SG" b="1" dirty="0">
              <a:solidFill>
                <a:srgbClr val="FF0000"/>
              </a:solidFill>
            </a:endParaRPr>
          </a:p>
        </p:txBody>
      </p:sp>
      <p:grpSp>
        <p:nvGrpSpPr>
          <p:cNvPr id="8" name="Group 200"/>
          <p:cNvGrpSpPr>
            <a:grpSpLocks/>
          </p:cNvGrpSpPr>
          <p:nvPr/>
        </p:nvGrpSpPr>
        <p:grpSpPr bwMode="auto">
          <a:xfrm>
            <a:off x="5652120" y="1700808"/>
            <a:ext cx="3095625" cy="3130550"/>
            <a:chOff x="3779348" y="3543541"/>
            <a:chExt cx="3096115" cy="3130012"/>
          </a:xfrm>
        </p:grpSpPr>
        <p:grpSp>
          <p:nvGrpSpPr>
            <p:cNvPr id="9" name="Group 95"/>
            <p:cNvGrpSpPr>
              <a:grpSpLocks/>
            </p:cNvGrpSpPr>
            <p:nvPr/>
          </p:nvGrpSpPr>
          <p:grpSpPr bwMode="auto">
            <a:xfrm>
              <a:off x="4860069" y="4121522"/>
              <a:ext cx="685349" cy="685589"/>
              <a:chOff x="3059832" y="4365104"/>
              <a:chExt cx="685796" cy="685796"/>
            </a:xfrm>
          </p:grpSpPr>
          <p:sp>
            <p:nvSpPr>
              <p:cNvPr id="184"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5"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46" name="Straight Arrow Connector 145"/>
            <p:cNvCxnSpPr/>
            <p:nvPr/>
          </p:nvCxnSpPr>
          <p:spPr bwMode="auto">
            <a:xfrm rot="5400000">
              <a:off x="5774663" y="5087097"/>
              <a:ext cx="1857056" cy="144485"/>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bwMode="auto">
            <a:xfrm rot="16200000" flipH="1">
              <a:off x="4142460" y="4426516"/>
              <a:ext cx="1884038" cy="1924355"/>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bwMode="auto">
            <a:xfrm rot="16200000" flipH="1">
              <a:off x="6081669" y="5681516"/>
              <a:ext cx="495215" cy="1174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bwMode="auto">
            <a:xfrm rot="16200000" flipH="1">
              <a:off x="5464796" y="4687082"/>
              <a:ext cx="301573" cy="34136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5"/>
            <p:cNvGrpSpPr>
              <a:grpSpLocks/>
            </p:cNvGrpSpPr>
            <p:nvPr/>
          </p:nvGrpSpPr>
          <p:grpSpPr bwMode="auto">
            <a:xfrm>
              <a:off x="5686266" y="4907957"/>
              <a:ext cx="685348" cy="685589"/>
              <a:chOff x="3059832" y="4365104"/>
              <a:chExt cx="685796" cy="685796"/>
            </a:xfrm>
          </p:grpSpPr>
          <p:sp>
            <p:nvSpPr>
              <p:cNvPr id="182"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3"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grpSp>
          <p:nvGrpSpPr>
            <p:cNvPr id="11" name="Group 95"/>
            <p:cNvGrpSpPr>
              <a:grpSpLocks/>
            </p:cNvGrpSpPr>
            <p:nvPr/>
          </p:nvGrpSpPr>
          <p:grpSpPr bwMode="auto">
            <a:xfrm>
              <a:off x="6046158" y="5987964"/>
              <a:ext cx="685348" cy="685589"/>
              <a:chOff x="3059832" y="4365104"/>
              <a:chExt cx="685796" cy="685796"/>
            </a:xfrm>
          </p:grpSpPr>
          <p:sp>
            <p:nvSpPr>
              <p:cNvPr id="180"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1"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12" name="Group 95"/>
            <p:cNvGrpSpPr>
              <a:grpSpLocks/>
            </p:cNvGrpSpPr>
            <p:nvPr/>
          </p:nvGrpSpPr>
          <p:grpSpPr bwMode="auto">
            <a:xfrm>
              <a:off x="3779348" y="3761520"/>
              <a:ext cx="685348" cy="685589"/>
              <a:chOff x="3059832" y="4365104"/>
              <a:chExt cx="685796" cy="685796"/>
            </a:xfrm>
          </p:grpSpPr>
          <p:sp>
            <p:nvSpPr>
              <p:cNvPr id="178"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79"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153" name="TextBox 45"/>
            <p:cNvSpPr txBox="1">
              <a:spLocks noChangeArrowheads="1"/>
            </p:cNvSpPr>
            <p:nvPr/>
          </p:nvSpPr>
          <p:spPr bwMode="auto">
            <a:xfrm>
              <a:off x="4716113" y="5199725"/>
              <a:ext cx="287913" cy="461523"/>
            </a:xfrm>
            <a:prstGeom prst="rect">
              <a:avLst/>
            </a:prstGeom>
            <a:noFill/>
            <a:ln w="9525">
              <a:noFill/>
              <a:miter lim="800000"/>
              <a:headEnd/>
              <a:tailEnd/>
            </a:ln>
          </p:spPr>
          <p:txBody>
            <a:bodyPr>
              <a:spAutoFit/>
            </a:bodyPr>
            <a:lstStyle/>
            <a:p>
              <a:pPr algn="ctr"/>
              <a:r>
                <a:rPr lang="en-US" sz="2400"/>
                <a:t>6</a:t>
              </a:r>
              <a:endParaRPr lang="en-SG" sz="2400"/>
            </a:p>
          </p:txBody>
        </p:sp>
        <p:grpSp>
          <p:nvGrpSpPr>
            <p:cNvPr id="13" name="Group 95"/>
            <p:cNvGrpSpPr>
              <a:grpSpLocks/>
            </p:cNvGrpSpPr>
            <p:nvPr/>
          </p:nvGrpSpPr>
          <p:grpSpPr bwMode="auto">
            <a:xfrm>
              <a:off x="6190115" y="3644900"/>
              <a:ext cx="685348" cy="685589"/>
              <a:chOff x="3059832" y="4365104"/>
              <a:chExt cx="685796" cy="685796"/>
            </a:xfrm>
          </p:grpSpPr>
          <p:sp>
            <p:nvSpPr>
              <p:cNvPr id="17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76"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155" name="Straight Arrow Connector 154"/>
            <p:cNvCxnSpPr/>
            <p:nvPr/>
          </p:nvCxnSpPr>
          <p:spPr bwMode="auto">
            <a:xfrm rot="16200000" flipH="1">
              <a:off x="5213903" y="3012312"/>
              <a:ext cx="125390" cy="182591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6" name="TextBox 45"/>
            <p:cNvSpPr txBox="1">
              <a:spLocks noChangeArrowheads="1"/>
            </p:cNvSpPr>
            <p:nvPr/>
          </p:nvSpPr>
          <p:spPr bwMode="auto">
            <a:xfrm>
              <a:off x="6444208" y="4553525"/>
              <a:ext cx="287913" cy="461523"/>
            </a:xfrm>
            <a:prstGeom prst="rect">
              <a:avLst/>
            </a:prstGeom>
            <a:noFill/>
            <a:ln w="9525">
              <a:noFill/>
              <a:miter lim="800000"/>
              <a:headEnd/>
              <a:tailEnd/>
            </a:ln>
          </p:spPr>
          <p:txBody>
            <a:bodyPr>
              <a:spAutoFit/>
            </a:bodyPr>
            <a:lstStyle/>
            <a:p>
              <a:pPr algn="ctr"/>
              <a:r>
                <a:rPr lang="en-US" sz="2400"/>
                <a:t>5</a:t>
              </a:r>
              <a:endParaRPr lang="en-SG" sz="2400"/>
            </a:p>
          </p:txBody>
        </p:sp>
        <p:sp>
          <p:nvSpPr>
            <p:cNvPr id="157" name="TextBox 45"/>
            <p:cNvSpPr txBox="1">
              <a:spLocks noChangeArrowheads="1"/>
            </p:cNvSpPr>
            <p:nvPr/>
          </p:nvSpPr>
          <p:spPr bwMode="auto">
            <a:xfrm>
              <a:off x="5292080" y="4695669"/>
              <a:ext cx="287913" cy="461523"/>
            </a:xfrm>
            <a:prstGeom prst="rect">
              <a:avLst/>
            </a:prstGeom>
            <a:noFill/>
            <a:ln w="9525">
              <a:noFill/>
              <a:miter lim="800000"/>
              <a:headEnd/>
              <a:tailEnd/>
            </a:ln>
          </p:spPr>
          <p:txBody>
            <a:bodyPr>
              <a:spAutoFit/>
            </a:bodyPr>
            <a:lstStyle/>
            <a:p>
              <a:pPr algn="ctr"/>
              <a:r>
                <a:rPr lang="en-US" sz="2400"/>
                <a:t>6</a:t>
              </a:r>
              <a:endParaRPr lang="en-SG" sz="2400"/>
            </a:p>
          </p:txBody>
        </p:sp>
        <p:sp>
          <p:nvSpPr>
            <p:cNvPr id="158" name="TextBox 45"/>
            <p:cNvSpPr txBox="1">
              <a:spLocks noChangeArrowheads="1"/>
            </p:cNvSpPr>
            <p:nvPr/>
          </p:nvSpPr>
          <p:spPr bwMode="auto">
            <a:xfrm>
              <a:off x="6228303" y="5373216"/>
              <a:ext cx="287913" cy="461523"/>
            </a:xfrm>
            <a:prstGeom prst="rect">
              <a:avLst/>
            </a:prstGeom>
            <a:noFill/>
            <a:ln w="9525">
              <a:noFill/>
              <a:miter lim="800000"/>
              <a:headEnd/>
              <a:tailEnd/>
            </a:ln>
          </p:spPr>
          <p:txBody>
            <a:bodyPr>
              <a:spAutoFit/>
            </a:bodyPr>
            <a:lstStyle/>
            <a:p>
              <a:pPr algn="ctr"/>
              <a:r>
                <a:rPr lang="en-US" sz="2400"/>
                <a:t>1</a:t>
              </a:r>
              <a:endParaRPr lang="en-SG" sz="2400"/>
            </a:p>
          </p:txBody>
        </p:sp>
        <p:cxnSp>
          <p:nvCxnSpPr>
            <p:cNvPr id="159" name="Straight Arrow Connector 158"/>
            <p:cNvCxnSpPr/>
            <p:nvPr/>
          </p:nvCxnSpPr>
          <p:spPr bwMode="auto">
            <a:xfrm rot="10800000">
              <a:off x="4363640" y="4346678"/>
              <a:ext cx="495378" cy="1174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0" name="TextBox 45"/>
            <p:cNvSpPr txBox="1">
              <a:spLocks noChangeArrowheads="1"/>
            </p:cNvSpPr>
            <p:nvPr/>
          </p:nvSpPr>
          <p:spPr bwMode="auto">
            <a:xfrm>
              <a:off x="5651831" y="4148903"/>
              <a:ext cx="287913" cy="461523"/>
            </a:xfrm>
            <a:prstGeom prst="rect">
              <a:avLst/>
            </a:prstGeom>
            <a:noFill/>
            <a:ln w="9525">
              <a:noFill/>
              <a:miter lim="800000"/>
              <a:headEnd/>
              <a:tailEnd/>
            </a:ln>
          </p:spPr>
          <p:txBody>
            <a:bodyPr>
              <a:spAutoFit/>
            </a:bodyPr>
            <a:lstStyle/>
            <a:p>
              <a:pPr algn="ctr"/>
              <a:r>
                <a:rPr lang="en-US" sz="2400"/>
                <a:t>7</a:t>
              </a:r>
              <a:endParaRPr lang="en-SG" sz="2400"/>
            </a:p>
          </p:txBody>
        </p:sp>
        <p:sp>
          <p:nvSpPr>
            <p:cNvPr id="165" name="TextBox 45"/>
            <p:cNvSpPr txBox="1">
              <a:spLocks noChangeArrowheads="1"/>
            </p:cNvSpPr>
            <p:nvPr/>
          </p:nvSpPr>
          <p:spPr bwMode="auto">
            <a:xfrm>
              <a:off x="5219961" y="3543541"/>
              <a:ext cx="431870" cy="461586"/>
            </a:xfrm>
            <a:prstGeom prst="rect">
              <a:avLst/>
            </a:prstGeom>
            <a:noFill/>
            <a:ln w="9525">
              <a:noFill/>
              <a:miter lim="800000"/>
              <a:headEnd/>
              <a:tailEnd/>
            </a:ln>
          </p:spPr>
          <p:txBody>
            <a:bodyPr wrap="square">
              <a:spAutoFit/>
            </a:bodyPr>
            <a:lstStyle/>
            <a:p>
              <a:pPr algn="ctr"/>
              <a:r>
                <a:rPr lang="en-US" sz="2400" dirty="0" smtClean="0"/>
                <a:t>-1</a:t>
              </a:r>
              <a:endParaRPr lang="en-SG" sz="2400" dirty="0"/>
            </a:p>
          </p:txBody>
        </p:sp>
        <p:cxnSp>
          <p:nvCxnSpPr>
            <p:cNvPr id="166" name="Straight Arrow Connector 165"/>
            <p:cNvCxnSpPr>
              <a:stCxn id="184" idx="6"/>
              <a:endCxn id="171" idx="1"/>
            </p:cNvCxnSpPr>
            <p:nvPr/>
          </p:nvCxnSpPr>
          <p:spPr bwMode="auto">
            <a:xfrm flipV="1">
              <a:off x="5545419" y="4214233"/>
              <a:ext cx="598182" cy="250084"/>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67" name="TextBox 45"/>
            <p:cNvSpPr txBox="1">
              <a:spLocks noChangeArrowheads="1"/>
            </p:cNvSpPr>
            <p:nvPr/>
          </p:nvSpPr>
          <p:spPr bwMode="auto">
            <a:xfrm>
              <a:off x="4500178" y="4335629"/>
              <a:ext cx="287913" cy="461523"/>
            </a:xfrm>
            <a:prstGeom prst="rect">
              <a:avLst/>
            </a:prstGeom>
            <a:noFill/>
            <a:ln w="9525">
              <a:noFill/>
              <a:miter lim="800000"/>
              <a:headEnd/>
              <a:tailEnd/>
            </a:ln>
          </p:spPr>
          <p:txBody>
            <a:bodyPr>
              <a:spAutoFit/>
            </a:bodyPr>
            <a:lstStyle/>
            <a:p>
              <a:pPr algn="ctr"/>
              <a:r>
                <a:rPr lang="en-US" sz="2400"/>
                <a:t>2</a:t>
              </a:r>
              <a:endParaRPr lang="en-SG" sz="2400"/>
            </a:p>
          </p:txBody>
        </p:sp>
        <p:sp>
          <p:nvSpPr>
            <p:cNvPr id="168" name="TextBox 59"/>
            <p:cNvSpPr txBox="1">
              <a:spLocks noChangeArrowheads="1"/>
            </p:cNvSpPr>
            <p:nvPr/>
          </p:nvSpPr>
          <p:spPr bwMode="auto">
            <a:xfrm>
              <a:off x="5999584" y="6383272"/>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7</a:t>
              </a:r>
              <a:endParaRPr lang="en-US" sz="2000" b="1">
                <a:latin typeface="Arial Black" pitchFamily="34" charset="0"/>
              </a:endParaRPr>
            </a:p>
          </p:txBody>
        </p:sp>
        <p:sp>
          <p:nvSpPr>
            <p:cNvPr id="169" name="TextBox 59"/>
            <p:cNvSpPr txBox="1">
              <a:spLocks noChangeArrowheads="1"/>
            </p:cNvSpPr>
            <p:nvPr/>
          </p:nvSpPr>
          <p:spPr bwMode="auto">
            <a:xfrm>
              <a:off x="5639544" y="528749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6</a:t>
              </a:r>
              <a:endParaRPr lang="en-US" sz="2000" b="1">
                <a:latin typeface="Arial Black" pitchFamily="34" charset="0"/>
              </a:endParaRPr>
            </a:p>
          </p:txBody>
        </p:sp>
        <p:sp>
          <p:nvSpPr>
            <p:cNvPr id="171" name="TextBox 59"/>
            <p:cNvSpPr txBox="1">
              <a:spLocks noChangeArrowheads="1"/>
            </p:cNvSpPr>
            <p:nvPr/>
          </p:nvSpPr>
          <p:spPr bwMode="auto">
            <a:xfrm>
              <a:off x="6143600" y="4077072"/>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1</a:t>
              </a:r>
              <a:endParaRPr lang="en-US" sz="2000" b="1" dirty="0">
                <a:latin typeface="Arial Black" pitchFamily="34" charset="0"/>
              </a:endParaRPr>
            </a:p>
          </p:txBody>
        </p:sp>
        <p:sp>
          <p:nvSpPr>
            <p:cNvPr id="172" name="TextBox 59"/>
            <p:cNvSpPr txBox="1">
              <a:spLocks noChangeArrowheads="1"/>
            </p:cNvSpPr>
            <p:nvPr/>
          </p:nvSpPr>
          <p:spPr bwMode="auto">
            <a:xfrm>
              <a:off x="4775448" y="456741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173" name="TextBox 59"/>
            <p:cNvSpPr txBox="1">
              <a:spLocks noChangeArrowheads="1"/>
            </p:cNvSpPr>
            <p:nvPr/>
          </p:nvSpPr>
          <p:spPr bwMode="auto">
            <a:xfrm>
              <a:off x="3826768" y="420737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2</a:t>
              </a:r>
              <a:endParaRPr lang="en-US" sz="2000" b="1">
                <a:latin typeface="Arial Black" pitchFamily="34" charset="0"/>
              </a:endParaRPr>
            </a:p>
          </p:txBody>
        </p:sp>
      </p:grpSp>
      <p:sp>
        <p:nvSpPr>
          <p:cNvPr id="189" name="TextBox 188"/>
          <p:cNvSpPr txBox="1"/>
          <p:nvPr/>
        </p:nvSpPr>
        <p:spPr>
          <a:xfrm>
            <a:off x="4644008" y="4077072"/>
            <a:ext cx="4248472" cy="2308324"/>
          </a:xfrm>
          <a:prstGeom prst="rect">
            <a:avLst/>
          </a:prstGeom>
          <a:noFill/>
        </p:spPr>
        <p:txBody>
          <a:bodyPr wrap="square" rtlCol="0">
            <a:spAutoFit/>
          </a:bodyPr>
          <a:lstStyle/>
          <a:p>
            <a:r>
              <a:rPr lang="en-US" dirty="0" smtClean="0"/>
              <a:t>s = 2</a:t>
            </a:r>
          </a:p>
          <a:p>
            <a:r>
              <a:rPr lang="en-US" dirty="0" smtClean="0"/>
              <a:t>At the end of algorithm:</a:t>
            </a:r>
          </a:p>
          <a:p>
            <a:r>
              <a:rPr lang="en-US" dirty="0" smtClean="0"/>
              <a:t>D[s] = D[2] = 0 (unchanged)</a:t>
            </a:r>
          </a:p>
          <a:p>
            <a:r>
              <a:rPr lang="en-US" dirty="0" smtClean="0"/>
              <a:t>D[v] = </a:t>
            </a:r>
            <a:r>
              <a:rPr lang="en-US" dirty="0" smtClean="0">
                <a:sym typeface="Symbol"/>
              </a:rPr>
              <a:t>(s, v) for the rest</a:t>
            </a:r>
          </a:p>
          <a:p>
            <a:r>
              <a:rPr lang="en-US" dirty="0" smtClean="0">
                <a:sym typeface="Symbol"/>
              </a:rPr>
              <a:t>e.g. D[0] = 6, D[4] = 7</a:t>
            </a:r>
          </a:p>
          <a:p>
            <a:r>
              <a:rPr lang="en-US" dirty="0" smtClean="0">
                <a:sym typeface="Symbol"/>
              </a:rPr>
              <a:t>p[s] = -1 (source has no predecessor)</a:t>
            </a:r>
          </a:p>
          <a:p>
            <a:r>
              <a:rPr lang="en-US" dirty="0" smtClean="0">
                <a:sym typeface="Symbol"/>
              </a:rPr>
              <a:t>p[v] = the origin of </a:t>
            </a:r>
            <a:r>
              <a:rPr lang="en-US" b="1" dirty="0" smtClean="0">
                <a:solidFill>
                  <a:srgbClr val="FF0000"/>
                </a:solidFill>
                <a:sym typeface="Symbol"/>
              </a:rPr>
              <a:t>red arrows</a:t>
            </a:r>
            <a:r>
              <a:rPr lang="en-US" dirty="0" smtClean="0">
                <a:sym typeface="Symbol"/>
              </a:rPr>
              <a:t> for the rest</a:t>
            </a:r>
          </a:p>
          <a:p>
            <a:r>
              <a:rPr lang="en-US" dirty="0" smtClean="0">
                <a:sym typeface="Symbol"/>
              </a:rPr>
              <a:t>e.g. p[0] = 2, p[4] = 0</a:t>
            </a:r>
            <a:endParaRPr lang="en-SG" b="1" dirty="0">
              <a:solidFill>
                <a:srgbClr val="FF0000"/>
              </a:solidFill>
            </a:endParaRPr>
          </a:p>
        </p:txBody>
      </p:sp>
    </p:spTree>
    <p:custDataLst>
      <p:tags r:id="rId1"/>
    </p:custDataLst>
    <p:extLst>
      <p:ext uri="{BB962C8B-B14F-4D97-AF65-F5344CB8AC3E}">
        <p14:creationId xmlns:p14="http://schemas.microsoft.com/office/powerpoint/2010/main" val="346491206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Autofit/>
          </a:bodyPr>
          <a:lstStyle/>
          <a:p>
            <a:r>
              <a:rPr lang="en-US" sz="4800" dirty="0" smtClean="0"/>
              <a:t>Let’s Play a Simple Game</a:t>
            </a:r>
            <a:br>
              <a:rPr lang="en-US" sz="4800" dirty="0" smtClean="0"/>
            </a:br>
            <a:r>
              <a:rPr lang="en-US" sz="2800" dirty="0" smtClean="0"/>
              <a:t>(Demo on Whiteboard – cannot be done on </a:t>
            </a:r>
            <a:r>
              <a:rPr lang="en-US" sz="2800" dirty="0" err="1" smtClean="0"/>
              <a:t>VisuAlgo</a:t>
            </a:r>
            <a:r>
              <a:rPr lang="en-US" sz="2800" dirty="0" smtClean="0"/>
              <a:t>)</a:t>
            </a:r>
            <a:endParaRPr lang="en-SG" sz="2800" dirty="0" smtClean="0"/>
          </a:p>
        </p:txBody>
      </p:sp>
      <p:sp>
        <p:nvSpPr>
          <p:cNvPr id="143" name="TextBox 142"/>
          <p:cNvSpPr txBox="1"/>
          <p:nvPr/>
        </p:nvSpPr>
        <p:spPr>
          <a:xfrm>
            <a:off x="251520" y="4361036"/>
            <a:ext cx="4032448" cy="2308324"/>
          </a:xfrm>
          <a:prstGeom prst="rect">
            <a:avLst/>
          </a:prstGeom>
          <a:noFill/>
        </p:spPr>
        <p:txBody>
          <a:bodyPr wrap="square" rtlCol="0">
            <a:spAutoFit/>
          </a:bodyPr>
          <a:lstStyle/>
          <a:p>
            <a:r>
              <a:rPr lang="en-US" dirty="0" smtClean="0"/>
              <a:t>s = 0</a:t>
            </a:r>
          </a:p>
          <a:p>
            <a:r>
              <a:rPr lang="en-US" dirty="0" smtClean="0"/>
              <a:t>Initially:</a:t>
            </a:r>
          </a:p>
          <a:p>
            <a:r>
              <a:rPr lang="en-US" dirty="0" smtClean="0"/>
              <a:t>D[s] = D[0] = 0</a:t>
            </a:r>
          </a:p>
          <a:p>
            <a:r>
              <a:rPr lang="en-US" dirty="0" smtClean="0"/>
              <a:t>D[v]= </a:t>
            </a:r>
            <a:r>
              <a:rPr lang="en-US" dirty="0" smtClean="0">
                <a:sym typeface="Symbol"/>
              </a:rPr>
              <a:t> for the rest</a:t>
            </a:r>
          </a:p>
          <a:p>
            <a:r>
              <a:rPr lang="en-US" dirty="0" smtClean="0">
                <a:sym typeface="Symbol"/>
              </a:rPr>
              <a:t>Denoted as values in </a:t>
            </a:r>
            <a:r>
              <a:rPr lang="en-US" b="1" dirty="0" smtClean="0">
                <a:solidFill>
                  <a:srgbClr val="FF0000"/>
                </a:solidFill>
                <a:sym typeface="Symbol"/>
              </a:rPr>
              <a:t>red font/vertex</a:t>
            </a:r>
            <a:endParaRPr lang="en-US" b="1" dirty="0" smtClean="0">
              <a:solidFill>
                <a:srgbClr val="FFFF00"/>
              </a:solidFill>
              <a:effectLst>
                <a:outerShdw blurRad="38100" dist="38100" dir="2700000" algn="tl">
                  <a:srgbClr val="000000">
                    <a:alpha val="43137"/>
                  </a:srgbClr>
                </a:outerShdw>
              </a:effectLst>
              <a:sym typeface="Symbol"/>
            </a:endParaRPr>
          </a:p>
          <a:p>
            <a:r>
              <a:rPr lang="en-US" dirty="0" smtClean="0">
                <a:sym typeface="Symbol"/>
              </a:rPr>
              <a:t>p[s] = -1 (to say ‘no predecessor’)</a:t>
            </a:r>
          </a:p>
          <a:p>
            <a:r>
              <a:rPr lang="en-US" dirty="0" smtClean="0">
                <a:sym typeface="Symbol"/>
              </a:rPr>
              <a:t>p[v] = -1 for the rest</a:t>
            </a:r>
          </a:p>
          <a:p>
            <a:r>
              <a:rPr lang="en-US" dirty="0" smtClean="0">
                <a:sym typeface="Symbol"/>
              </a:rPr>
              <a:t>Denoted as </a:t>
            </a:r>
            <a:r>
              <a:rPr lang="en-US" b="1" dirty="0" smtClean="0">
                <a:solidFill>
                  <a:srgbClr val="FFC000"/>
                </a:solidFill>
                <a:sym typeface="Symbol"/>
              </a:rPr>
              <a:t>orange edges (none initially)</a:t>
            </a:r>
            <a:endParaRPr lang="en-SG" b="1" dirty="0">
              <a:solidFill>
                <a:srgbClr val="FFC000"/>
              </a:solidFill>
            </a:endParaRPr>
          </a:p>
        </p:txBody>
      </p:sp>
      <p:sp>
        <p:nvSpPr>
          <p:cNvPr id="189" name="TextBox 188"/>
          <p:cNvSpPr txBox="1"/>
          <p:nvPr/>
        </p:nvSpPr>
        <p:spPr>
          <a:xfrm>
            <a:off x="4644008" y="4361036"/>
            <a:ext cx="4499992" cy="2308324"/>
          </a:xfrm>
          <a:prstGeom prst="rect">
            <a:avLst/>
          </a:prstGeom>
          <a:noFill/>
        </p:spPr>
        <p:txBody>
          <a:bodyPr wrap="square" rtlCol="0">
            <a:spAutoFit/>
          </a:bodyPr>
          <a:lstStyle/>
          <a:p>
            <a:r>
              <a:rPr lang="en-US" dirty="0" smtClean="0"/>
              <a:t>s = 0</a:t>
            </a:r>
          </a:p>
          <a:p>
            <a:r>
              <a:rPr lang="en-US" dirty="0" smtClean="0"/>
              <a:t>At the end of algorithm:</a:t>
            </a:r>
          </a:p>
          <a:p>
            <a:r>
              <a:rPr lang="en-US" dirty="0" smtClean="0"/>
              <a:t>D[s] = D[0] = 0 (unchanged)</a:t>
            </a:r>
          </a:p>
          <a:p>
            <a:r>
              <a:rPr lang="en-US" dirty="0" smtClean="0"/>
              <a:t>D[v] = </a:t>
            </a:r>
            <a:r>
              <a:rPr lang="en-US" dirty="0" smtClean="0">
                <a:sym typeface="Symbol"/>
              </a:rPr>
              <a:t>(s, v) for the rest</a:t>
            </a:r>
          </a:p>
          <a:p>
            <a:r>
              <a:rPr lang="en-US" dirty="0" smtClean="0">
                <a:sym typeface="Symbol"/>
              </a:rPr>
              <a:t>e.g. D[2] = 6, D[4] = 7</a:t>
            </a:r>
          </a:p>
          <a:p>
            <a:r>
              <a:rPr lang="en-US" dirty="0" smtClean="0">
                <a:sym typeface="Symbol"/>
              </a:rPr>
              <a:t>p[s] = -1 (source has no predecessor)</a:t>
            </a:r>
          </a:p>
          <a:p>
            <a:r>
              <a:rPr lang="en-US" dirty="0" smtClean="0">
                <a:sym typeface="Symbol"/>
              </a:rPr>
              <a:t>p[v] = the origin of </a:t>
            </a:r>
            <a:r>
              <a:rPr lang="en-US" b="1" dirty="0" smtClean="0">
                <a:solidFill>
                  <a:srgbClr val="FFC000"/>
                </a:solidFill>
                <a:sym typeface="Symbol"/>
              </a:rPr>
              <a:t>orange edges</a:t>
            </a:r>
            <a:r>
              <a:rPr lang="en-US" dirty="0" smtClean="0">
                <a:sym typeface="Symbol"/>
              </a:rPr>
              <a:t> for the rest</a:t>
            </a:r>
          </a:p>
          <a:p>
            <a:r>
              <a:rPr lang="en-US" dirty="0" smtClean="0">
                <a:sym typeface="Symbol"/>
              </a:rPr>
              <a:t>e.g. p[2] = 0, p[4] = 2</a:t>
            </a:r>
            <a:endParaRPr lang="en-SG" b="1" dirty="0">
              <a:solidFill>
                <a:srgbClr val="FF0000"/>
              </a:solidFill>
            </a:endParaRPr>
          </a:p>
        </p:txBody>
      </p:sp>
      <p:pic>
        <p:nvPicPr>
          <p:cNvPr id="778242" name="Picture 2"/>
          <p:cNvPicPr>
            <a:picLocks noChangeAspect="1" noChangeArrowheads="1"/>
          </p:cNvPicPr>
          <p:nvPr/>
        </p:nvPicPr>
        <p:blipFill>
          <a:blip r:embed="rId4" cstate="print"/>
          <a:srcRect/>
          <a:stretch>
            <a:fillRect/>
          </a:stretch>
        </p:blipFill>
        <p:spPr bwMode="auto">
          <a:xfrm>
            <a:off x="323528" y="1412776"/>
            <a:ext cx="3267075" cy="2800350"/>
          </a:xfrm>
          <a:prstGeom prst="rect">
            <a:avLst/>
          </a:prstGeom>
          <a:noFill/>
          <a:ln w="9525">
            <a:noFill/>
            <a:miter lim="800000"/>
            <a:headEnd/>
            <a:tailEnd/>
          </a:ln>
        </p:spPr>
      </p:pic>
      <p:pic>
        <p:nvPicPr>
          <p:cNvPr id="778243" name="Picture 3"/>
          <p:cNvPicPr>
            <a:picLocks noChangeAspect="1" noChangeArrowheads="1"/>
          </p:cNvPicPr>
          <p:nvPr/>
        </p:nvPicPr>
        <p:blipFill>
          <a:blip r:embed="rId5" cstate="print"/>
          <a:srcRect/>
          <a:stretch>
            <a:fillRect/>
          </a:stretch>
        </p:blipFill>
        <p:spPr bwMode="auto">
          <a:xfrm>
            <a:off x="4716016" y="1412776"/>
            <a:ext cx="3152775" cy="2857500"/>
          </a:xfrm>
          <a:prstGeom prst="rect">
            <a:avLst/>
          </a:prstGeom>
          <a:noFill/>
          <a:ln w="9525">
            <a:noFill/>
            <a:miter lim="800000"/>
            <a:headEnd/>
            <a:tailEnd/>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243"/>
                                        </p:tgtEl>
                                        <p:attrNameLst>
                                          <p:attrName>style.visibility</p:attrName>
                                        </p:attrNameLst>
                                      </p:cBhvr>
                                      <p:to>
                                        <p:strVal val="visible"/>
                                      </p:to>
                                    </p:set>
                                    <p:animEffect transition="in" filter="fade">
                                      <p:cBhvr>
                                        <p:cTn id="7" dur="500"/>
                                        <p:tgtEl>
                                          <p:spTgt spid="7782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fade">
                                      <p:cBhvr>
                                        <p:cTn id="10"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If given a graph without negative weight cycle,</a:t>
            </a:r>
            <a:br>
              <a:rPr lang="en-US" sz="2800" dirty="0" smtClean="0"/>
            </a:br>
            <a:r>
              <a:rPr lang="en-US" sz="2800" dirty="0" smtClean="0"/>
              <a:t>when will this simple SSSP algorithm terminate?</a:t>
            </a:r>
          </a:p>
          <a:p>
            <a:pPr indent="-58738">
              <a:buNone/>
            </a:pPr>
            <a:r>
              <a:rPr lang="en-US" sz="2400" dirty="0" smtClean="0"/>
              <a:t>A: Depends on your luck…</a:t>
            </a:r>
          </a:p>
          <a:p>
            <a:pPr indent="-58738">
              <a:buNone/>
            </a:pPr>
            <a:r>
              <a:rPr lang="en-US" sz="2400" dirty="0" smtClean="0"/>
              <a:t>A: Can be very slow…</a:t>
            </a:r>
          </a:p>
          <a:p>
            <a:pPr>
              <a:buNone/>
            </a:pPr>
            <a:endParaRPr lang="en-US" sz="1100" dirty="0" smtClean="0"/>
          </a:p>
          <a:p>
            <a:pPr>
              <a:buNone/>
            </a:pPr>
            <a:r>
              <a:rPr lang="en-US" sz="2800" dirty="0" smtClean="0"/>
              <a:t>The main problem is in this line:</a:t>
            </a:r>
          </a:p>
          <a:p>
            <a:pPr>
              <a:buNone/>
            </a:pPr>
            <a:endParaRPr lang="en-US" sz="1100" dirty="0" smtClean="0">
              <a:latin typeface="Courier New" pitchFamily="49" charset="0"/>
              <a:cs typeface="Courier New" pitchFamily="49" charset="0"/>
            </a:endParaRPr>
          </a:p>
          <a:p>
            <a:pPr algn="ctr">
              <a:buNone/>
            </a:pPr>
            <a:r>
              <a:rPr lang="en-US" sz="2000" dirty="0" smtClean="0">
                <a:latin typeface="Courier New" pitchFamily="49" charset="0"/>
                <a:cs typeface="Courier New" pitchFamily="49" charset="0"/>
              </a:rPr>
              <a:t>select edge(u, v) </a:t>
            </a:r>
            <a:r>
              <a:rPr lang="en-US" sz="2000" dirty="0" smtClean="0">
                <a:latin typeface="Courier New" pitchFamily="49" charset="0"/>
                <a:cs typeface="Courier New" pitchFamily="49" charset="0"/>
                <a:sym typeface="Symbol"/>
              </a:rPr>
              <a:t></a:t>
            </a:r>
            <a:r>
              <a:rPr lang="en-US" sz="2000" dirty="0" smtClean="0">
                <a:latin typeface="Courier New" pitchFamily="49" charset="0"/>
                <a:cs typeface="Courier New" pitchFamily="49" charset="0"/>
              </a:rPr>
              <a:t> E </a:t>
            </a:r>
            <a:r>
              <a:rPr lang="en-US" sz="2000" b="1" dirty="0" smtClean="0">
                <a:latin typeface="Courier New" pitchFamily="49" charset="0"/>
                <a:cs typeface="Courier New" pitchFamily="49" charset="0"/>
              </a:rPr>
              <a:t>in arbitrary manner</a:t>
            </a:r>
          </a:p>
          <a:p>
            <a:pPr algn="ctr">
              <a:buNone/>
            </a:pPr>
            <a:endParaRPr lang="en-US" sz="1100" b="1" dirty="0" smtClean="0">
              <a:latin typeface="Courier New" pitchFamily="49" charset="0"/>
              <a:cs typeface="Courier New" pitchFamily="49" charset="0"/>
            </a:endParaRPr>
          </a:p>
          <a:p>
            <a:pPr marL="0" indent="0">
              <a:buNone/>
            </a:pPr>
            <a:r>
              <a:rPr lang="en-US" sz="2800" dirty="0" smtClean="0"/>
              <a:t>Next, we will study </a:t>
            </a:r>
            <a:r>
              <a:rPr lang="en-US" sz="2800" b="1" dirty="0" smtClean="0"/>
              <a:t>Bellman Ford’s </a:t>
            </a:r>
            <a:r>
              <a:rPr lang="en-US" sz="2800" dirty="0" smtClean="0"/>
              <a:t>algorithm</a:t>
            </a:r>
            <a:br>
              <a:rPr lang="en-US" sz="2800" dirty="0" smtClean="0"/>
            </a:br>
            <a:r>
              <a:rPr lang="en-US" sz="2800" dirty="0" smtClean="0"/>
              <a:t>that do these relaxations in a </a:t>
            </a:r>
            <a:r>
              <a:rPr lang="en-US" sz="2800" i="1" dirty="0" smtClean="0"/>
              <a:t>better order</a:t>
            </a:r>
            <a:r>
              <a:rPr lang="en-US" sz="2800" dirty="0" smtClean="0"/>
              <a:t>!</a:t>
            </a:r>
            <a:endParaRPr lang="en-US" sz="2000" dirty="0" smtClean="0"/>
          </a:p>
        </p:txBody>
      </p:sp>
    </p:spTree>
    <p:custDataLst>
      <p:tags r:id="rId1"/>
    </p:custDataLst>
    <p:extLst>
      <p:ext uri="{BB962C8B-B14F-4D97-AF65-F5344CB8AC3E}">
        <p14:creationId xmlns:p14="http://schemas.microsoft.com/office/powerpoint/2010/main" val="2768145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Ford’s Algorithm</a:t>
            </a:r>
            <a:endParaRPr lang="en-US" dirty="0"/>
          </a:p>
        </p:txBody>
      </p:sp>
      <p:sp>
        <p:nvSpPr>
          <p:cNvPr id="3" name="Content Placeholder 2"/>
          <p:cNvSpPr>
            <a:spLocks noGrp="1"/>
          </p:cNvSpPr>
          <p:nvPr>
            <p:ph idx="1"/>
          </p:nvPr>
        </p:nvSpPr>
        <p:spPr>
          <a:xfrm>
            <a:off x="457200" y="1700808"/>
            <a:ext cx="8229600" cy="4425355"/>
          </a:xfrm>
        </p:spPr>
        <p:txBody>
          <a:bodyPr>
            <a:normAutofit/>
          </a:bodyPr>
          <a:lstStyle/>
          <a:p>
            <a:pPr>
              <a:buNone/>
            </a:pPr>
            <a:r>
              <a:rPr lang="en-US" sz="2000" dirty="0" err="1" smtClean="0">
                <a:latin typeface="Courier New" pitchFamily="49" charset="0"/>
                <a:cs typeface="Courier New" pitchFamily="49" charset="0"/>
              </a:rPr>
              <a:t>initSSSP</a:t>
            </a:r>
            <a:r>
              <a:rPr lang="en-US" sz="2000" dirty="0" smtClean="0">
                <a:latin typeface="Courier New" pitchFamily="49" charset="0"/>
                <a:cs typeface="Courier New" pitchFamily="49" charset="0"/>
              </a:rPr>
              <a:t>(s)</a:t>
            </a:r>
            <a:endParaRPr lang="en-US" sz="2000" dirty="0" smtClean="0">
              <a:solidFill>
                <a:srgbClr val="00B050"/>
              </a:solidFill>
              <a:latin typeface="Courier New" pitchFamily="49" charset="0"/>
              <a:cs typeface="Courier New" pitchFamily="49" charset="0"/>
            </a:endParaRPr>
          </a:p>
          <a:p>
            <a:pPr>
              <a:buNone/>
            </a:pPr>
            <a:endParaRPr lang="en-US" sz="2000" dirty="0" smtClean="0">
              <a:latin typeface="Courier New" pitchFamily="49" charset="0"/>
              <a:cs typeface="Courier New" pitchFamily="49" charset="0"/>
            </a:endParaRPr>
          </a:p>
          <a:p>
            <a:pPr>
              <a:buNone/>
            </a:pPr>
            <a:r>
              <a:rPr lang="en-US" sz="2000" dirty="0" smtClean="0">
                <a:solidFill>
                  <a:srgbClr val="00B050"/>
                </a:solidFill>
                <a:latin typeface="Courier New" pitchFamily="49" charset="0"/>
                <a:cs typeface="Courier New" pitchFamily="49" charset="0"/>
              </a:rPr>
              <a:t>// Simple Bellman Ford's algorithm runs in O(</a:t>
            </a:r>
            <a:r>
              <a:rPr lang="en-US" sz="2000" b="1" dirty="0" smtClean="0">
                <a:solidFill>
                  <a:srgbClr val="00B050"/>
                </a:solidFill>
                <a:latin typeface="Courier New" pitchFamily="49" charset="0"/>
                <a:cs typeface="Courier New" pitchFamily="49" charset="0"/>
              </a:rPr>
              <a:t>VE</a:t>
            </a:r>
            <a:r>
              <a:rPr lang="en-US" sz="2000" dirty="0" smtClean="0">
                <a:solidFill>
                  <a:srgbClr val="00B050"/>
                </a:solidFill>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1</a:t>
            </a:r>
            <a:r>
              <a:rPr lang="en-US" sz="2000" dirty="0" smtClean="0">
                <a:latin typeface="Courier New" pitchFamily="49" charset="0"/>
                <a:cs typeface="Courier New" pitchFamily="49" charset="0"/>
              </a:rPr>
              <a:t> to |V|-1 </a:t>
            </a:r>
            <a:r>
              <a:rPr lang="en-US" sz="2000" dirty="0" smtClean="0">
                <a:solidFill>
                  <a:srgbClr val="00B050"/>
                </a:solidFill>
                <a:latin typeface="Courier New" pitchFamily="49" charset="0"/>
                <a:cs typeface="Courier New" pitchFamily="49" charset="0"/>
              </a:rPr>
              <a:t>// O(</a:t>
            </a:r>
            <a:r>
              <a:rPr lang="en-US" sz="2000" b="1" dirty="0" smtClean="0">
                <a:solidFill>
                  <a:srgbClr val="00B050"/>
                </a:solidFill>
                <a:latin typeface="Courier New" pitchFamily="49" charset="0"/>
                <a:cs typeface="Courier New" pitchFamily="49" charset="0"/>
              </a:rPr>
              <a:t>V</a:t>
            </a:r>
            <a:r>
              <a:rPr lang="en-US" sz="2000" dirty="0" smtClean="0">
                <a:solidFill>
                  <a:srgbClr val="00B050"/>
                </a:solidFill>
                <a:latin typeface="Courier New" pitchFamily="49" charset="0"/>
                <a:cs typeface="Courier New" pitchFamily="49" charset="0"/>
              </a:rPr>
              <a:t>) here</a:t>
            </a:r>
          </a:p>
          <a:p>
            <a:pPr>
              <a:buNone/>
            </a:pPr>
            <a:r>
              <a:rPr lang="en-US" sz="2000" dirty="0" smtClean="0">
                <a:latin typeface="Courier New" pitchFamily="49" charset="0"/>
                <a:cs typeface="Courier New" pitchFamily="49" charset="0"/>
              </a:rPr>
              <a:t>  for each edge(u, v) </a:t>
            </a:r>
            <a:r>
              <a:rPr lang="en-US" sz="2000" dirty="0" smtClean="0">
                <a:latin typeface="Courier New" pitchFamily="49" charset="0"/>
                <a:cs typeface="Courier New" pitchFamily="49" charset="0"/>
                <a:sym typeface="Symbol"/>
              </a:rPr>
              <a:t></a:t>
            </a:r>
            <a:r>
              <a:rPr lang="en-US" sz="2000" dirty="0" smtClean="0">
                <a:latin typeface="Courier New" pitchFamily="49" charset="0"/>
                <a:cs typeface="Courier New" pitchFamily="49" charset="0"/>
              </a:rPr>
              <a:t> E </a:t>
            </a:r>
            <a:r>
              <a:rPr lang="en-US" sz="2000" dirty="0" smtClean="0">
                <a:solidFill>
                  <a:srgbClr val="00B050"/>
                </a:solidFill>
                <a:latin typeface="Courier New" pitchFamily="49" charset="0"/>
                <a:cs typeface="Courier New" pitchFamily="49" charset="0"/>
              </a:rPr>
              <a:t>// O(</a:t>
            </a:r>
            <a:r>
              <a:rPr lang="en-US" sz="2000" b="1" dirty="0" smtClean="0">
                <a:solidFill>
                  <a:srgbClr val="00B050"/>
                </a:solidFill>
                <a:latin typeface="Courier New" pitchFamily="49" charset="0"/>
                <a:cs typeface="Courier New" pitchFamily="49" charset="0"/>
              </a:rPr>
              <a:t>E</a:t>
            </a:r>
            <a:r>
              <a:rPr lang="en-US" sz="2000" dirty="0" smtClean="0">
                <a:solidFill>
                  <a:srgbClr val="00B050"/>
                </a:solidFill>
                <a:latin typeface="Courier New" pitchFamily="49" charset="0"/>
                <a:cs typeface="Courier New" pitchFamily="49" charset="0"/>
              </a:rPr>
              <a:t>) here</a:t>
            </a:r>
          </a:p>
          <a:p>
            <a:pPr>
              <a:buNone/>
            </a:pPr>
            <a:r>
              <a:rPr lang="en-US" sz="2000" dirty="0" smtClean="0">
                <a:latin typeface="Courier New" pitchFamily="49" charset="0"/>
                <a:cs typeface="Courier New" pitchFamily="49" charset="0"/>
              </a:rPr>
              <a:t>    relax(u, v, w(</a:t>
            </a:r>
            <a:r>
              <a:rPr lang="en-US" sz="2000" dirty="0" err="1" smtClean="0">
                <a:latin typeface="Courier New" pitchFamily="49" charset="0"/>
                <a:cs typeface="Courier New" pitchFamily="49" charset="0"/>
              </a:rPr>
              <a:t>u,v</a:t>
            </a:r>
            <a:r>
              <a:rPr lang="en-US" sz="2000" dirty="0" smtClean="0">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O(</a:t>
            </a:r>
            <a:r>
              <a:rPr lang="en-US" sz="2000" b="1" dirty="0" smtClean="0">
                <a:solidFill>
                  <a:srgbClr val="00B050"/>
                </a:solidFill>
                <a:latin typeface="Courier New" pitchFamily="49" charset="0"/>
                <a:cs typeface="Courier New" pitchFamily="49" charset="0"/>
              </a:rPr>
              <a:t>1</a:t>
            </a:r>
            <a:r>
              <a:rPr lang="en-US" sz="2000" dirty="0" smtClean="0">
                <a:solidFill>
                  <a:srgbClr val="00B050"/>
                </a:solidFill>
                <a:latin typeface="Courier New" pitchFamily="49" charset="0"/>
                <a:cs typeface="Courier New" pitchFamily="49" charset="0"/>
              </a:rPr>
              <a:t>) here</a:t>
            </a:r>
          </a:p>
          <a:p>
            <a:pPr>
              <a:buNone/>
            </a:pPr>
            <a:endParaRPr lang="en-US" sz="2000" dirty="0" smtClean="0">
              <a:latin typeface="Courier New" pitchFamily="49" charset="0"/>
              <a:cs typeface="Courier New" pitchFamily="49" charset="0"/>
            </a:endParaRPr>
          </a:p>
          <a:p>
            <a:pPr>
              <a:buNone/>
            </a:pPr>
            <a:r>
              <a:rPr lang="en-US" sz="2000" dirty="0" smtClean="0">
                <a:solidFill>
                  <a:srgbClr val="00B050"/>
                </a:solidFill>
                <a:latin typeface="Courier New" pitchFamily="49" charset="0"/>
                <a:cs typeface="Courier New" pitchFamily="49" charset="0"/>
              </a:rPr>
              <a:t>// At the end of Bellman Ford's algorithm,</a:t>
            </a:r>
          </a:p>
          <a:p>
            <a:pPr>
              <a:buNone/>
            </a:pPr>
            <a:r>
              <a:rPr lang="en-US" sz="2000" dirty="0" smtClean="0">
                <a:solidFill>
                  <a:srgbClr val="00B050"/>
                </a:solidFill>
                <a:latin typeface="Courier New" pitchFamily="49" charset="0"/>
                <a:cs typeface="Courier New" pitchFamily="49" charset="0"/>
              </a:rPr>
              <a:t>// D[v] = </a:t>
            </a:r>
            <a:r>
              <a:rPr lang="en-US" sz="2000" dirty="0" smtClean="0">
                <a:solidFill>
                  <a:srgbClr val="00B050"/>
                </a:solidFill>
                <a:latin typeface="Courier New" pitchFamily="49" charset="0"/>
                <a:cs typeface="Courier New" pitchFamily="49" charset="0"/>
                <a:sym typeface="Symbol"/>
              </a:rPr>
              <a:t></a:t>
            </a:r>
            <a:r>
              <a:rPr lang="en-US" sz="2000" dirty="0" smtClean="0">
                <a:solidFill>
                  <a:srgbClr val="00B050"/>
                </a:solidFill>
                <a:latin typeface="Courier New" pitchFamily="49" charset="0"/>
                <a:cs typeface="Courier New" pitchFamily="49" charset="0"/>
              </a:rPr>
              <a:t>(s, v) if no negative weight cycle exist</a:t>
            </a:r>
          </a:p>
          <a:p>
            <a:pPr>
              <a:buNone/>
            </a:pPr>
            <a:endParaRPr lang="en-US" sz="2000" dirty="0" smtClean="0">
              <a:solidFill>
                <a:srgbClr val="00B050"/>
              </a:solidFill>
              <a:latin typeface="Courier New" pitchFamily="49" charset="0"/>
              <a:cs typeface="Courier New" pitchFamily="49" charset="0"/>
            </a:endParaRPr>
          </a:p>
          <a:p>
            <a:pPr>
              <a:buNone/>
            </a:pPr>
            <a:r>
              <a:rPr lang="en-US" sz="2000" dirty="0" smtClean="0">
                <a:solidFill>
                  <a:srgbClr val="00B050"/>
                </a:solidFill>
                <a:latin typeface="Courier New" pitchFamily="49" charset="0"/>
                <a:cs typeface="Courier New" pitchFamily="49" charset="0"/>
              </a:rPr>
              <a:t>// Q: Why "relaxing all edges </a:t>
            </a:r>
            <a:r>
              <a:rPr lang="en-US" sz="2000" b="1" dirty="0" smtClean="0">
                <a:solidFill>
                  <a:srgbClr val="00B050"/>
                </a:solidFill>
                <a:latin typeface="Courier New" pitchFamily="49" charset="0"/>
                <a:cs typeface="Courier New" pitchFamily="49" charset="0"/>
              </a:rPr>
              <a:t>V</a:t>
            </a:r>
            <a:r>
              <a:rPr lang="en-US" sz="2000" dirty="0" smtClean="0">
                <a:solidFill>
                  <a:srgbClr val="00B050"/>
                </a:solidFill>
                <a:latin typeface="Courier New" pitchFamily="49" charset="0"/>
                <a:cs typeface="Courier New" pitchFamily="49" charset="0"/>
              </a:rPr>
              <a:t>–1 times" works?</a:t>
            </a:r>
          </a:p>
        </p:txBody>
      </p:sp>
      <p:pic>
        <p:nvPicPr>
          <p:cNvPr id="4" name="Picture 5"/>
          <p:cNvPicPr>
            <a:picLocks noChangeAspect="1" noChangeArrowheads="1"/>
          </p:cNvPicPr>
          <p:nvPr/>
        </p:nvPicPr>
        <p:blipFill>
          <a:blip r:embed="rId4" cstate="print"/>
          <a:srcRect/>
          <a:stretch>
            <a:fillRect/>
          </a:stretch>
        </p:blipFill>
        <p:spPr bwMode="auto">
          <a:xfrm>
            <a:off x="35496" y="44624"/>
            <a:ext cx="1143008" cy="1406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8146" name="Picture 2" descr="http://4.bp.blogspot.com/-ERV89lzFlFw/TokkISES5xI/AAAAAAAAAB8/R25rcxsYz4I/s1600/Lester+R+Ford+Jr.jpg"/>
          <p:cNvPicPr>
            <a:picLocks noChangeAspect="1" noChangeArrowheads="1"/>
          </p:cNvPicPr>
          <p:nvPr/>
        </p:nvPicPr>
        <p:blipFill>
          <a:blip r:embed="rId5" cstate="print"/>
          <a:srcRect/>
          <a:stretch>
            <a:fillRect/>
          </a:stretch>
        </p:blipFill>
        <p:spPr bwMode="auto">
          <a:xfrm>
            <a:off x="7956376" y="42608"/>
            <a:ext cx="1152128" cy="1442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SSSP: Bellman Ford’s</a:t>
            </a:r>
            <a:endParaRPr lang="en-US" dirty="0"/>
          </a:p>
        </p:txBody>
      </p:sp>
      <p:sp>
        <p:nvSpPr>
          <p:cNvPr id="3" name="Text Placeholder 2"/>
          <p:cNvSpPr>
            <a:spLocks noGrp="1"/>
          </p:cNvSpPr>
          <p:nvPr>
            <p:ph type="body" idx="1"/>
          </p:nvPr>
        </p:nvSpPr>
        <p:spPr>
          <a:xfrm>
            <a:off x="457200" y="1484784"/>
            <a:ext cx="8229600" cy="4525963"/>
          </a:xfrm>
        </p:spPr>
        <p:txBody>
          <a:bodyPr>
            <a:normAutofit/>
          </a:bodyPr>
          <a:lstStyle/>
          <a:p>
            <a:pPr marL="0" indent="0" algn="ctr">
              <a:buNone/>
            </a:pPr>
            <a:r>
              <a:rPr lang="en-US" sz="2800" dirty="0" smtClean="0"/>
              <a:t>Ask </a:t>
            </a:r>
            <a:r>
              <a:rPr lang="en-US" sz="2800" dirty="0" err="1" smtClean="0"/>
              <a:t>VisuAlgo</a:t>
            </a:r>
            <a:r>
              <a:rPr lang="en-US" sz="2800" dirty="0" smtClean="0"/>
              <a:t> to perform Bellman Ford’s algorithm</a:t>
            </a:r>
            <a:br>
              <a:rPr lang="en-US" sz="2800" dirty="0" smtClean="0"/>
            </a:br>
            <a:r>
              <a:rPr lang="en-US" sz="2800" i="1" u="sng" dirty="0" smtClean="0"/>
              <a:t>from various sources</a:t>
            </a:r>
            <a:r>
              <a:rPr lang="en-US" sz="2800" i="1" dirty="0" smtClean="0"/>
              <a:t> </a:t>
            </a:r>
            <a:r>
              <a:rPr lang="en-US" sz="2800" dirty="0" smtClean="0"/>
              <a:t>on </a:t>
            </a:r>
            <a:r>
              <a:rPr lang="en-US" sz="2800" dirty="0"/>
              <a:t>the sample </a:t>
            </a:r>
            <a:r>
              <a:rPr lang="en-US" sz="2800" dirty="0" smtClean="0"/>
              <a:t>Graph (CP3 4.17)</a:t>
            </a:r>
            <a:endParaRPr lang="en-US" sz="2800" i="1" u="sng" dirty="0" smtClean="0"/>
          </a:p>
          <a:p>
            <a:pPr marL="0" indent="0" algn="ctr">
              <a:buNone/>
            </a:pPr>
            <a:endParaRPr lang="en-US" sz="1100" dirty="0" smtClean="0"/>
          </a:p>
          <a:p>
            <a:pPr marL="0" indent="0" algn="ctr">
              <a:buNone/>
            </a:pPr>
            <a:r>
              <a:rPr lang="en-US" sz="2800" dirty="0" smtClean="0"/>
              <a:t>The screen shot below is </a:t>
            </a:r>
            <a:r>
              <a:rPr lang="en-US" sz="2800" i="1" dirty="0" smtClean="0"/>
              <a:t>the first pass</a:t>
            </a:r>
            <a:r>
              <a:rPr lang="en-US" sz="2800" dirty="0" smtClean="0"/>
              <a:t> of all </a:t>
            </a:r>
            <a:r>
              <a:rPr lang="en-US" sz="2800" b="1" dirty="0" smtClean="0"/>
              <a:t>E</a:t>
            </a:r>
            <a:r>
              <a:rPr lang="en-US" sz="2800" dirty="0" smtClean="0"/>
              <a:t> edges</a:t>
            </a:r>
            <a:br>
              <a:rPr lang="en-US" sz="2800" dirty="0" smtClean="0"/>
            </a:br>
            <a:r>
              <a:rPr lang="en-US" sz="2800" dirty="0" smtClean="0"/>
              <a:t>of </a:t>
            </a:r>
            <a:r>
              <a:rPr lang="en-US" sz="2800" b="1" dirty="0" err="1" smtClean="0"/>
              <a:t>BellmanFord</a:t>
            </a:r>
            <a:r>
              <a:rPr lang="en-US" sz="2800" b="1" dirty="0" smtClean="0"/>
              <a:t>(0)</a:t>
            </a:r>
            <a:endParaRPr lang="en-US" sz="2800" b="1" dirty="0"/>
          </a:p>
        </p:txBody>
      </p:sp>
      <p:pic>
        <p:nvPicPr>
          <p:cNvPr id="7362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3791209"/>
            <a:ext cx="9144000" cy="3088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411817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Autofit/>
          </a:bodyPr>
          <a:lstStyle/>
          <a:p>
            <a:r>
              <a:rPr lang="en-US" sz="4000" dirty="0" smtClean="0"/>
              <a:t>Theorem 1 : </a:t>
            </a:r>
            <a:r>
              <a:rPr lang="en-US" sz="3600" dirty="0" smtClean="0"/>
              <a:t>If </a:t>
            </a:r>
            <a:r>
              <a:rPr lang="en-US" sz="3600" b="1" dirty="0" smtClean="0"/>
              <a:t>G = (V, E)</a:t>
            </a:r>
            <a:r>
              <a:rPr lang="en-US" sz="3600" dirty="0" smtClean="0"/>
              <a:t> contains no negative weight cycle, then the shortest path </a:t>
            </a:r>
            <a:r>
              <a:rPr lang="en-US" sz="3600" b="1" dirty="0" smtClean="0"/>
              <a:t>p</a:t>
            </a:r>
            <a:r>
              <a:rPr lang="en-US" sz="3600" dirty="0" smtClean="0"/>
              <a:t> from </a:t>
            </a:r>
            <a:r>
              <a:rPr lang="en-US" sz="3600" b="1" dirty="0" smtClean="0"/>
              <a:t>s</a:t>
            </a:r>
            <a:r>
              <a:rPr lang="en-US" sz="3600" dirty="0" smtClean="0"/>
              <a:t> to </a:t>
            </a:r>
            <a:r>
              <a:rPr lang="en-US" sz="3600" b="1" dirty="0" smtClean="0"/>
              <a:t>v</a:t>
            </a:r>
            <a:r>
              <a:rPr lang="en-US" sz="3600" dirty="0" smtClean="0"/>
              <a:t> is a </a:t>
            </a:r>
            <a:r>
              <a:rPr lang="en-US" sz="3600" b="1" dirty="0" smtClean="0"/>
              <a:t>simple path</a:t>
            </a:r>
          </a:p>
        </p:txBody>
      </p:sp>
      <p:sp>
        <p:nvSpPr>
          <p:cNvPr id="3" name="Content Placeholder 2"/>
          <p:cNvSpPr>
            <a:spLocks noGrp="1"/>
          </p:cNvSpPr>
          <p:nvPr>
            <p:ph idx="1"/>
          </p:nvPr>
        </p:nvSpPr>
        <p:spPr>
          <a:xfrm>
            <a:off x="457200" y="2348880"/>
            <a:ext cx="8229600" cy="3777283"/>
          </a:xfrm>
        </p:spPr>
        <p:txBody>
          <a:bodyPr>
            <a:noAutofit/>
          </a:bodyPr>
          <a:lstStyle/>
          <a:p>
            <a:pPr>
              <a:buNone/>
            </a:pPr>
            <a:r>
              <a:rPr lang="en-US" sz="2800" dirty="0" smtClean="0"/>
              <a:t>Let’s do a </a:t>
            </a:r>
            <a:r>
              <a:rPr lang="en-US" sz="2800" b="1" dirty="0" smtClean="0"/>
              <a:t>Proof by Contradiction!</a:t>
            </a:r>
            <a:endParaRPr lang="en-US" sz="2200" dirty="0" smtClean="0"/>
          </a:p>
          <a:p>
            <a:pPr marL="457200" indent="-457200">
              <a:buFont typeface="+mj-lt"/>
              <a:buAutoNum type="arabicPeriod"/>
            </a:pPr>
            <a:r>
              <a:rPr lang="en-US" sz="2800" dirty="0" smtClean="0"/>
              <a:t>Suppose the shortest path </a:t>
            </a:r>
            <a:r>
              <a:rPr lang="en-US" sz="2800" b="1" dirty="0" smtClean="0"/>
              <a:t>p</a:t>
            </a:r>
            <a:r>
              <a:rPr lang="en-US" sz="2800" dirty="0" smtClean="0"/>
              <a:t> is not a simple path</a:t>
            </a:r>
          </a:p>
          <a:p>
            <a:pPr marL="457200" indent="-457200">
              <a:buFont typeface="+mj-lt"/>
              <a:buAutoNum type="arabicPeriod"/>
            </a:pPr>
            <a:r>
              <a:rPr lang="en-US" sz="2800" dirty="0" smtClean="0"/>
              <a:t>Then </a:t>
            </a:r>
            <a:r>
              <a:rPr lang="en-US" sz="2800" b="1" dirty="0" smtClean="0"/>
              <a:t>p</a:t>
            </a:r>
            <a:r>
              <a:rPr lang="en-US" sz="2800" dirty="0" smtClean="0"/>
              <a:t> contains one (or more) cycle(s)</a:t>
            </a:r>
          </a:p>
          <a:p>
            <a:pPr marL="457200" indent="-457200">
              <a:buFont typeface="+mj-lt"/>
              <a:buAutoNum type="arabicPeriod"/>
            </a:pPr>
            <a:r>
              <a:rPr lang="en-US" sz="2800" dirty="0" smtClean="0"/>
              <a:t>Suppose there is a cycle </a:t>
            </a:r>
            <a:r>
              <a:rPr lang="en-US" sz="2800" b="1" dirty="0" smtClean="0"/>
              <a:t>c </a:t>
            </a:r>
            <a:r>
              <a:rPr lang="en-US" sz="2800" dirty="0" smtClean="0"/>
              <a:t>in</a:t>
            </a:r>
            <a:r>
              <a:rPr lang="en-US" sz="2800" b="1" dirty="0" smtClean="0"/>
              <a:t> p </a:t>
            </a:r>
            <a:r>
              <a:rPr lang="en-US" sz="2800" dirty="0" smtClean="0"/>
              <a:t>with positive weight</a:t>
            </a:r>
          </a:p>
          <a:p>
            <a:pPr marL="457200" indent="-457200">
              <a:buFont typeface="+mj-lt"/>
              <a:buAutoNum type="arabicPeriod"/>
            </a:pPr>
            <a:r>
              <a:rPr lang="en-US" sz="2800" dirty="0" smtClean="0"/>
              <a:t>If we remove </a:t>
            </a:r>
            <a:r>
              <a:rPr lang="en-US" sz="2800" b="1" dirty="0" smtClean="0"/>
              <a:t>c</a:t>
            </a:r>
            <a:r>
              <a:rPr lang="en-US" sz="2800" dirty="0" smtClean="0"/>
              <a:t> from </a:t>
            </a:r>
            <a:r>
              <a:rPr lang="en-US" sz="2800" b="1" dirty="0" smtClean="0"/>
              <a:t>p</a:t>
            </a:r>
            <a:r>
              <a:rPr lang="en-US" sz="2800" dirty="0" smtClean="0"/>
              <a:t>,</a:t>
            </a:r>
            <a:br>
              <a:rPr lang="en-US" sz="2800" dirty="0" smtClean="0"/>
            </a:br>
            <a:r>
              <a:rPr lang="en-US" sz="2800" dirty="0" smtClean="0"/>
              <a:t>then we have a shorter ‘shortest path’ than </a:t>
            </a:r>
            <a:r>
              <a:rPr lang="en-US" sz="2800" b="1" dirty="0" smtClean="0"/>
              <a:t>p</a:t>
            </a:r>
          </a:p>
          <a:p>
            <a:pPr marL="457200" indent="-457200">
              <a:buFont typeface="+mj-lt"/>
              <a:buAutoNum type="arabicPeriod"/>
            </a:pPr>
            <a:r>
              <a:rPr lang="en-US" sz="2800" dirty="0" smtClean="0"/>
              <a:t>This contradicts the fact that </a:t>
            </a:r>
            <a:r>
              <a:rPr lang="en-US" sz="2800" b="1" dirty="0" smtClean="0"/>
              <a:t>p</a:t>
            </a:r>
            <a:r>
              <a:rPr lang="en-US" sz="2800" dirty="0" smtClean="0"/>
              <a:t> is a shortest path</a:t>
            </a:r>
          </a:p>
        </p:txBody>
      </p:sp>
      <p:sp>
        <p:nvSpPr>
          <p:cNvPr id="4" name="Oval 3"/>
          <p:cNvSpPr/>
          <p:nvPr/>
        </p:nvSpPr>
        <p:spPr>
          <a:xfrm>
            <a:off x="6660232" y="2427239"/>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08304" y="2427239"/>
            <a:ext cx="216024" cy="21602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956376" y="242723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604448" y="2427239"/>
            <a:ext cx="216024" cy="21602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6"/>
            <a:endCxn id="5" idx="2"/>
          </p:cNvCxnSpPr>
          <p:nvPr/>
        </p:nvCxnSpPr>
        <p:spPr>
          <a:xfrm>
            <a:off x="6876256" y="25352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7524328" y="25352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6"/>
            <a:endCxn id="7" idx="2"/>
          </p:cNvCxnSpPr>
          <p:nvPr/>
        </p:nvCxnSpPr>
        <p:spPr>
          <a:xfrm>
            <a:off x="8172400" y="25352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0"/>
            <a:endCxn id="5" idx="0"/>
          </p:cNvCxnSpPr>
          <p:nvPr/>
        </p:nvCxnSpPr>
        <p:spPr>
          <a:xfrm rot="16200000" flipV="1">
            <a:off x="7740352" y="2103203"/>
            <a:ext cx="12700" cy="648072"/>
          </a:xfrm>
          <a:prstGeom prst="bentConnector3">
            <a:avLst>
              <a:gd name="adj1" fmla="val 180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48264" y="2492896"/>
            <a:ext cx="216024" cy="369332"/>
          </a:xfrm>
          <a:prstGeom prst="rect">
            <a:avLst/>
          </a:prstGeom>
          <a:noFill/>
        </p:spPr>
        <p:txBody>
          <a:bodyPr wrap="square" rtlCol="0">
            <a:spAutoFit/>
          </a:bodyPr>
          <a:lstStyle/>
          <a:p>
            <a:pPr algn="ctr"/>
            <a:r>
              <a:rPr lang="en-US" dirty="0" smtClean="0"/>
              <a:t>1</a:t>
            </a:r>
            <a:endParaRPr lang="en-US" dirty="0"/>
          </a:p>
        </p:txBody>
      </p:sp>
      <p:sp>
        <p:nvSpPr>
          <p:cNvPr id="20" name="TextBox 19"/>
          <p:cNvSpPr txBox="1"/>
          <p:nvPr/>
        </p:nvSpPr>
        <p:spPr>
          <a:xfrm>
            <a:off x="7596336" y="2492896"/>
            <a:ext cx="216024" cy="369332"/>
          </a:xfrm>
          <a:prstGeom prst="rect">
            <a:avLst/>
          </a:prstGeom>
          <a:noFill/>
        </p:spPr>
        <p:txBody>
          <a:bodyPr wrap="square" rtlCol="0">
            <a:spAutoFit/>
          </a:bodyPr>
          <a:lstStyle/>
          <a:p>
            <a:pPr algn="ctr"/>
            <a:r>
              <a:rPr lang="en-US" dirty="0" smtClean="0"/>
              <a:t>2</a:t>
            </a:r>
            <a:endParaRPr lang="en-US" dirty="0"/>
          </a:p>
        </p:txBody>
      </p:sp>
      <p:sp>
        <p:nvSpPr>
          <p:cNvPr id="21" name="TextBox 20"/>
          <p:cNvSpPr txBox="1"/>
          <p:nvPr/>
        </p:nvSpPr>
        <p:spPr>
          <a:xfrm>
            <a:off x="8244408" y="2492896"/>
            <a:ext cx="216024" cy="369332"/>
          </a:xfrm>
          <a:prstGeom prst="rect">
            <a:avLst/>
          </a:prstGeom>
          <a:noFill/>
        </p:spPr>
        <p:txBody>
          <a:bodyPr wrap="square" rtlCol="0">
            <a:spAutoFit/>
          </a:bodyPr>
          <a:lstStyle/>
          <a:p>
            <a:pPr algn="ctr"/>
            <a:r>
              <a:rPr lang="en-US" dirty="0" smtClean="0"/>
              <a:t>3</a:t>
            </a:r>
            <a:endParaRPr lang="en-US" dirty="0"/>
          </a:p>
        </p:txBody>
      </p:sp>
      <p:sp>
        <p:nvSpPr>
          <p:cNvPr id="22" name="TextBox 21"/>
          <p:cNvSpPr txBox="1"/>
          <p:nvPr/>
        </p:nvSpPr>
        <p:spPr>
          <a:xfrm>
            <a:off x="7668344" y="1844824"/>
            <a:ext cx="216024" cy="369332"/>
          </a:xfrm>
          <a:prstGeom prst="rect">
            <a:avLst/>
          </a:prstGeom>
          <a:noFill/>
        </p:spPr>
        <p:txBody>
          <a:bodyPr wrap="square" rtlCol="0">
            <a:spAutoFit/>
          </a:bodyPr>
          <a:lstStyle/>
          <a:p>
            <a:pPr algn="ctr"/>
            <a:r>
              <a:rPr lang="en-US" dirty="0" smtClean="0"/>
              <a:t>4</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blinds(horizontal)">
                                      <p:cBhvr>
                                        <p:cTn id="53" dur="500"/>
                                        <p:tgtEl>
                                          <p:spTgt spid="3">
                                            <p:txEl>
                                              <p:pRg st="2" end="2"/>
                                            </p:txEl>
                                          </p:spTgt>
                                        </p:tgtEl>
                                      </p:cBhvr>
                                    </p:animEffect>
                                  </p:childTnLst>
                                </p:cTn>
                              </p:par>
                              <p:par>
                                <p:cTn id="54" presetID="7" presetClass="emph" presetSubtype="2" fill="hold" nodeType="withEffect">
                                  <p:stCondLst>
                                    <p:cond delay="0"/>
                                  </p:stCondLst>
                                  <p:childTnLst>
                                    <p:animClr clrSpc="rgb" dir="cw">
                                      <p:cBhvr>
                                        <p:cTn id="55" dur="500" fill="hold"/>
                                        <p:tgtEl>
                                          <p:spTgt spid="10"/>
                                        </p:tgtEl>
                                        <p:attrNameLst>
                                          <p:attrName>stroke.color</p:attrName>
                                        </p:attrNameLst>
                                      </p:cBhvr>
                                      <p:to>
                                        <a:srgbClr val="FF0000"/>
                                      </p:to>
                                    </p:animClr>
                                    <p:set>
                                      <p:cBhvr>
                                        <p:cTn id="56" dur="500" fill="hold"/>
                                        <p:tgtEl>
                                          <p:spTgt spid="10"/>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500" fill="hold"/>
                                        <p:tgtEl>
                                          <p:spTgt spid="18"/>
                                        </p:tgtEl>
                                        <p:attrNameLst>
                                          <p:attrName>stroke.color</p:attrName>
                                        </p:attrNameLst>
                                      </p:cBhvr>
                                      <p:to>
                                        <a:srgbClr val="FF0000"/>
                                      </p:to>
                                    </p:animClr>
                                    <p:set>
                                      <p:cBhvr>
                                        <p:cTn id="59" dur="500" fill="hold"/>
                                        <p:tgtEl>
                                          <p:spTgt spid="18"/>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blinds(horizontal)">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blinds(horizontal)">
                                      <p:cBhvr>
                                        <p:cTn id="69" dur="500"/>
                                        <p:tgtEl>
                                          <p:spTgt spid="3">
                                            <p:txEl>
                                              <p:pRg st="4" end="4"/>
                                            </p:txEl>
                                          </p:spTgt>
                                        </p:tgtEl>
                                      </p:cBhvr>
                                    </p:animEffect>
                                  </p:childTnLst>
                                </p:cTn>
                              </p:par>
                              <p:par>
                                <p:cTn id="70" presetID="3" presetClass="exit" presetSubtype="10" fill="hold" nodeType="withEffect">
                                  <p:stCondLst>
                                    <p:cond delay="0"/>
                                  </p:stCondLst>
                                  <p:childTnLst>
                                    <p:animEffect transition="out" filter="blinds(horizontal)">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22"/>
                                        </p:tgtEl>
                                      </p:cBhvr>
                                    </p:animEffect>
                                    <p:set>
                                      <p:cBhvr>
                                        <p:cTn id="75" dur="1" fill="hold">
                                          <p:stCondLst>
                                            <p:cond delay="499"/>
                                          </p:stCondLst>
                                        </p:cTn>
                                        <p:tgtEl>
                                          <p:spTgt spid="22"/>
                                        </p:tgtEl>
                                        <p:attrNameLst>
                                          <p:attrName>style.visibility</p:attrName>
                                        </p:attrNameLst>
                                      </p:cBhvr>
                                      <p:to>
                                        <p:strVal val="hidden"/>
                                      </p:to>
                                    </p:set>
                                  </p:childTnLst>
                                </p:cTn>
                              </p:par>
                              <p:par>
                                <p:cTn id="76" presetID="7" presetClass="emph" presetSubtype="2" fill="hold" nodeType="withEffect">
                                  <p:stCondLst>
                                    <p:cond delay="0"/>
                                  </p:stCondLst>
                                  <p:childTnLst>
                                    <p:animClr clrSpc="rgb" dir="cw">
                                      <p:cBhvr>
                                        <p:cTn id="77" dur="500" fill="hold"/>
                                        <p:tgtEl>
                                          <p:spTgt spid="10"/>
                                        </p:tgtEl>
                                        <p:attrNameLst>
                                          <p:attrName>stroke.color</p:attrName>
                                        </p:attrNameLst>
                                      </p:cBhvr>
                                      <p:to>
                                        <a:schemeClr val="accent1"/>
                                      </p:to>
                                    </p:animClr>
                                    <p:set>
                                      <p:cBhvr>
                                        <p:cTn id="78" dur="500" fill="hold"/>
                                        <p:tgtEl>
                                          <p:spTgt spid="10"/>
                                        </p:tgtEl>
                                        <p:attrNameLst>
                                          <p:attrName>stroke.on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
                                            <p:txEl>
                                              <p:pRg st="5" end="5"/>
                                            </p:txEl>
                                          </p:spTgt>
                                        </p:tgtEl>
                                        <p:attrNameLst>
                                          <p:attrName>style.visibility</p:attrName>
                                        </p:attrNameLst>
                                      </p:cBhvr>
                                      <p:to>
                                        <p:strVal val="visible"/>
                                      </p:to>
                                    </p:set>
                                    <p:animEffect transition="in" filter="blinds(horizontal)">
                                      <p:cBhvr>
                                        <p:cTn id="8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Annoucements</a:t>
            </a:r>
            <a:endParaRPr lang="en-US" dirty="0"/>
          </a:p>
        </p:txBody>
      </p:sp>
      <p:sp>
        <p:nvSpPr>
          <p:cNvPr id="3" name="Content Placeholder 2"/>
          <p:cNvSpPr>
            <a:spLocks noGrp="1"/>
          </p:cNvSpPr>
          <p:nvPr>
            <p:ph idx="1"/>
          </p:nvPr>
        </p:nvSpPr>
        <p:spPr>
          <a:xfrm>
            <a:off x="457200" y="1600200"/>
            <a:ext cx="8435280" cy="4525963"/>
          </a:xfrm>
        </p:spPr>
        <p:txBody>
          <a:bodyPr>
            <a:normAutofit/>
          </a:bodyPr>
          <a:lstStyle/>
          <a:p>
            <a:r>
              <a:rPr lang="en-US" sz="2400" dirty="0" smtClean="0"/>
              <a:t>Amendment to PE scope</a:t>
            </a:r>
          </a:p>
          <a:p>
            <a:pPr lvl="1"/>
            <a:r>
              <a:rPr lang="en-US" sz="2000" dirty="0" smtClean="0"/>
              <a:t>Will include slide 1 to 18 of this lecture (</a:t>
            </a:r>
            <a:r>
              <a:rPr lang="en-US" sz="2000" smtClean="0"/>
              <a:t>everything before </a:t>
            </a:r>
            <a:r>
              <a:rPr lang="en-US" sz="2000" dirty="0" smtClean="0"/>
              <a:t>Bellman Ford algorithm)</a:t>
            </a:r>
          </a:p>
          <a:p>
            <a:endParaRPr lang="en-US" sz="2400" dirty="0"/>
          </a:p>
        </p:txBody>
      </p:sp>
    </p:spTree>
    <p:extLst>
      <p:ext uri="{BB962C8B-B14F-4D97-AF65-F5344CB8AC3E}">
        <p14:creationId xmlns:p14="http://schemas.microsoft.com/office/powerpoint/2010/main" val="414000325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48880"/>
            <a:ext cx="8229600" cy="3777283"/>
          </a:xfrm>
        </p:spPr>
        <p:txBody>
          <a:bodyPr>
            <a:noAutofit/>
          </a:bodyPr>
          <a:lstStyle/>
          <a:p>
            <a:pPr marL="514350" indent="-514350">
              <a:buFont typeface="+mj-lt"/>
              <a:buAutoNum type="arabicPeriod" startAt="6"/>
            </a:pPr>
            <a:r>
              <a:rPr lang="en-US" sz="2800" dirty="0" smtClean="0"/>
              <a:t>Even if </a:t>
            </a:r>
            <a:r>
              <a:rPr lang="en-US" sz="2800" b="1" dirty="0" smtClean="0"/>
              <a:t>c</a:t>
            </a:r>
            <a:r>
              <a:rPr lang="en-US" sz="2800" dirty="0" smtClean="0"/>
              <a:t> is a cycle with zero total</a:t>
            </a:r>
            <a:br>
              <a:rPr lang="en-US" sz="2800" dirty="0" smtClean="0"/>
            </a:br>
            <a:r>
              <a:rPr lang="en-US" sz="2800" dirty="0" smtClean="0"/>
              <a:t>weight (it is possible!), we can still remove </a:t>
            </a:r>
            <a:r>
              <a:rPr lang="en-US" sz="2800" b="1" dirty="0" smtClean="0"/>
              <a:t>c</a:t>
            </a:r>
            <a:r>
              <a:rPr lang="en-US" sz="2800" dirty="0" smtClean="0"/>
              <a:t> from </a:t>
            </a:r>
            <a:r>
              <a:rPr lang="en-US" sz="2800" b="1" dirty="0" smtClean="0"/>
              <a:t>p</a:t>
            </a:r>
            <a:r>
              <a:rPr lang="en-US" sz="2800" dirty="0" smtClean="0"/>
              <a:t> without increasing the shortest path weight of </a:t>
            </a:r>
            <a:r>
              <a:rPr lang="en-US" sz="2800" b="1" dirty="0" smtClean="0"/>
              <a:t>p</a:t>
            </a:r>
          </a:p>
          <a:p>
            <a:pPr marL="457200" indent="-457200">
              <a:buFont typeface="+mj-lt"/>
              <a:buAutoNum type="arabicPeriod" startAt="6"/>
            </a:pPr>
            <a:r>
              <a:rPr lang="en-US" sz="2800" dirty="0" smtClean="0"/>
              <a:t>So, </a:t>
            </a:r>
            <a:r>
              <a:rPr lang="en-US" sz="2800" b="1" dirty="0" smtClean="0"/>
              <a:t>p</a:t>
            </a:r>
            <a:r>
              <a:rPr lang="en-US" sz="2800" dirty="0" smtClean="0"/>
              <a:t> is a simple path (from point 5) or can always be made into a simple path (from point 6)</a:t>
            </a:r>
          </a:p>
          <a:p>
            <a:pPr marL="457200" indent="-457200">
              <a:buNone/>
            </a:pPr>
            <a:endParaRPr lang="en-US" sz="1100" dirty="0" smtClean="0"/>
          </a:p>
          <a:p>
            <a:pPr marL="0" indent="0">
              <a:buNone/>
            </a:pPr>
            <a:r>
              <a:rPr lang="en-US" sz="2800" dirty="0" smtClean="0"/>
              <a:t>In other words, path </a:t>
            </a:r>
            <a:r>
              <a:rPr lang="en-US" sz="2800" b="1" dirty="0" smtClean="0"/>
              <a:t>p</a:t>
            </a:r>
            <a:r>
              <a:rPr lang="en-US" sz="2800" dirty="0" smtClean="0"/>
              <a:t> has at most </a:t>
            </a:r>
            <a:r>
              <a:rPr lang="en-US" sz="2800" b="1" dirty="0" smtClean="0"/>
              <a:t>|V|-1</a:t>
            </a:r>
            <a:r>
              <a:rPr lang="en-US" sz="2800" dirty="0" smtClean="0"/>
              <a:t> edges from</a:t>
            </a:r>
            <a:br>
              <a:rPr lang="en-US" sz="2800" dirty="0" smtClean="0"/>
            </a:br>
            <a:r>
              <a:rPr lang="en-US" sz="2800" dirty="0" smtClean="0"/>
              <a:t>the source </a:t>
            </a:r>
            <a:r>
              <a:rPr lang="en-US" sz="2800" b="1" dirty="0" smtClean="0"/>
              <a:t>s</a:t>
            </a:r>
            <a:r>
              <a:rPr lang="en-US" sz="2800" dirty="0" smtClean="0"/>
              <a:t> to the “furthest possible” vertex </a:t>
            </a:r>
            <a:r>
              <a:rPr lang="en-US" sz="2800" b="1" dirty="0" smtClean="0"/>
              <a:t>v</a:t>
            </a:r>
            <a:r>
              <a:rPr lang="en-US" sz="2800" dirty="0" smtClean="0"/>
              <a:t> in </a:t>
            </a:r>
            <a:r>
              <a:rPr lang="en-US" sz="2800" b="1" dirty="0" smtClean="0"/>
              <a:t>G</a:t>
            </a:r>
            <a:br>
              <a:rPr lang="en-US" sz="2800" b="1" dirty="0" smtClean="0"/>
            </a:br>
            <a:r>
              <a:rPr lang="en-US" sz="2800" dirty="0" smtClean="0"/>
              <a:t>(in terms of number of edges in the shortest path)</a:t>
            </a:r>
          </a:p>
        </p:txBody>
      </p:sp>
      <p:sp>
        <p:nvSpPr>
          <p:cNvPr id="6" name="Title 1"/>
          <p:cNvSpPr>
            <a:spLocks noGrp="1"/>
          </p:cNvSpPr>
          <p:nvPr>
            <p:ph type="title"/>
          </p:nvPr>
        </p:nvSpPr>
        <p:spPr>
          <a:xfrm>
            <a:off x="457200" y="274638"/>
            <a:ext cx="8229600" cy="1642194"/>
          </a:xfrm>
        </p:spPr>
        <p:txBody>
          <a:bodyPr>
            <a:noAutofit/>
          </a:bodyPr>
          <a:lstStyle/>
          <a:p>
            <a:r>
              <a:rPr lang="en-US" sz="4000" dirty="0" smtClean="0"/>
              <a:t>Theorem 1 : </a:t>
            </a:r>
            <a:r>
              <a:rPr lang="en-US" sz="3600" dirty="0" smtClean="0"/>
              <a:t>If </a:t>
            </a:r>
            <a:r>
              <a:rPr lang="en-US" sz="3600" b="1" dirty="0" smtClean="0"/>
              <a:t>G = (V, E)</a:t>
            </a:r>
            <a:r>
              <a:rPr lang="en-US" sz="3600" dirty="0" smtClean="0"/>
              <a:t> contains no negative weight cycle, then the shortest path </a:t>
            </a:r>
            <a:r>
              <a:rPr lang="en-US" sz="3600" b="1" dirty="0" smtClean="0"/>
              <a:t>p</a:t>
            </a:r>
            <a:r>
              <a:rPr lang="en-US" sz="3600" dirty="0" smtClean="0"/>
              <a:t> from </a:t>
            </a:r>
            <a:r>
              <a:rPr lang="en-US" sz="3600" b="1" dirty="0" smtClean="0"/>
              <a:t>s</a:t>
            </a:r>
            <a:r>
              <a:rPr lang="en-US" sz="3600" dirty="0" smtClean="0"/>
              <a:t> to </a:t>
            </a:r>
            <a:r>
              <a:rPr lang="en-US" sz="3600" b="1" dirty="0" smtClean="0"/>
              <a:t>v</a:t>
            </a:r>
            <a:r>
              <a:rPr lang="en-US" sz="3600" dirty="0" smtClean="0"/>
              <a:t> is a </a:t>
            </a:r>
            <a:r>
              <a:rPr lang="en-US" sz="3600" b="1" dirty="0" smtClean="0"/>
              <a:t>simple path</a:t>
            </a:r>
          </a:p>
        </p:txBody>
      </p:sp>
      <p:sp>
        <p:nvSpPr>
          <p:cNvPr id="4" name="Oval 3"/>
          <p:cNvSpPr/>
          <p:nvPr/>
        </p:nvSpPr>
        <p:spPr>
          <a:xfrm>
            <a:off x="6660232" y="2427239"/>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08304" y="2427239"/>
            <a:ext cx="216024" cy="21602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956376" y="242723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604448" y="2427239"/>
            <a:ext cx="216024" cy="21602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6"/>
            <a:endCxn id="5" idx="2"/>
          </p:cNvCxnSpPr>
          <p:nvPr/>
        </p:nvCxnSpPr>
        <p:spPr>
          <a:xfrm>
            <a:off x="6876256" y="25352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7" idx="2"/>
          </p:cNvCxnSpPr>
          <p:nvPr/>
        </p:nvCxnSpPr>
        <p:spPr>
          <a:xfrm>
            <a:off x="7524328" y="25352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6"/>
            <a:endCxn id="8" idx="2"/>
          </p:cNvCxnSpPr>
          <p:nvPr/>
        </p:nvCxnSpPr>
        <p:spPr>
          <a:xfrm>
            <a:off x="8172400" y="25352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0"/>
            <a:endCxn id="5" idx="0"/>
          </p:cNvCxnSpPr>
          <p:nvPr/>
        </p:nvCxnSpPr>
        <p:spPr>
          <a:xfrm rot="16200000" flipV="1">
            <a:off x="7740352" y="2103203"/>
            <a:ext cx="12700" cy="648072"/>
          </a:xfrm>
          <a:prstGeom prst="bentConnector3">
            <a:avLst>
              <a:gd name="adj1" fmla="val 1800000"/>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48264" y="2492896"/>
            <a:ext cx="216024" cy="369332"/>
          </a:xfrm>
          <a:prstGeom prst="rect">
            <a:avLst/>
          </a:prstGeom>
          <a:noFill/>
        </p:spPr>
        <p:txBody>
          <a:bodyPr wrap="square" rtlCol="0">
            <a:spAutoFit/>
          </a:bodyPr>
          <a:lstStyle/>
          <a:p>
            <a:pPr algn="ctr"/>
            <a:r>
              <a:rPr lang="en-US" dirty="0" smtClean="0"/>
              <a:t>1</a:t>
            </a:r>
            <a:endParaRPr lang="en-US" dirty="0"/>
          </a:p>
        </p:txBody>
      </p:sp>
      <p:sp>
        <p:nvSpPr>
          <p:cNvPr id="14" name="TextBox 13"/>
          <p:cNvSpPr txBox="1"/>
          <p:nvPr/>
        </p:nvSpPr>
        <p:spPr>
          <a:xfrm>
            <a:off x="7596336" y="2492896"/>
            <a:ext cx="216024" cy="369332"/>
          </a:xfrm>
          <a:prstGeom prst="rect">
            <a:avLst/>
          </a:prstGeom>
          <a:noFill/>
        </p:spPr>
        <p:txBody>
          <a:bodyPr wrap="square" rtlCol="0">
            <a:spAutoFit/>
          </a:bodyPr>
          <a:lstStyle/>
          <a:p>
            <a:pPr algn="ctr"/>
            <a:r>
              <a:rPr lang="en-US" dirty="0" smtClean="0"/>
              <a:t>0</a:t>
            </a:r>
            <a:endParaRPr lang="en-US" dirty="0"/>
          </a:p>
        </p:txBody>
      </p:sp>
      <p:sp>
        <p:nvSpPr>
          <p:cNvPr id="15" name="TextBox 14"/>
          <p:cNvSpPr txBox="1"/>
          <p:nvPr/>
        </p:nvSpPr>
        <p:spPr>
          <a:xfrm>
            <a:off x="8244408" y="2492896"/>
            <a:ext cx="216024" cy="369332"/>
          </a:xfrm>
          <a:prstGeom prst="rect">
            <a:avLst/>
          </a:prstGeom>
          <a:noFill/>
        </p:spPr>
        <p:txBody>
          <a:bodyPr wrap="square" rtlCol="0">
            <a:spAutoFit/>
          </a:bodyPr>
          <a:lstStyle/>
          <a:p>
            <a:pPr algn="ctr"/>
            <a:r>
              <a:rPr lang="en-US" dirty="0" smtClean="0"/>
              <a:t>3</a:t>
            </a:r>
            <a:endParaRPr lang="en-US" dirty="0"/>
          </a:p>
        </p:txBody>
      </p:sp>
      <p:sp>
        <p:nvSpPr>
          <p:cNvPr id="16" name="TextBox 15"/>
          <p:cNvSpPr txBox="1"/>
          <p:nvPr/>
        </p:nvSpPr>
        <p:spPr>
          <a:xfrm>
            <a:off x="7668344" y="1844824"/>
            <a:ext cx="216024" cy="369332"/>
          </a:xfrm>
          <a:prstGeom prst="rect">
            <a:avLst/>
          </a:prstGeom>
          <a:noFill/>
        </p:spPr>
        <p:txBody>
          <a:bodyPr wrap="square" rtlCol="0">
            <a:spAutoFit/>
          </a:bodyPr>
          <a:lstStyle/>
          <a:p>
            <a:pPr algn="ctr"/>
            <a:r>
              <a:rPr lang="en-US" dirty="0" smtClean="0"/>
              <a:t>0</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3" presetClass="exit" presetSubtype="10" fill="hold" grpId="1" nodeType="withEffect">
                                  <p:stCondLst>
                                    <p:cond delay="0"/>
                                  </p:stCondLst>
                                  <p:childTnLst>
                                    <p:animEffect transition="out" filter="blinds(horizontal)">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7" presetClass="emph" presetSubtype="2" fill="hold" nodeType="withEffect">
                                  <p:stCondLst>
                                    <p:cond delay="0"/>
                                  </p:stCondLst>
                                  <p:childTnLst>
                                    <p:animClr clrSpc="rgb" dir="cw">
                                      <p:cBhvr>
                                        <p:cTn id="12" dur="500" fill="hold"/>
                                        <p:tgtEl>
                                          <p:spTgt spid="10"/>
                                        </p:tgtEl>
                                        <p:attrNameLst>
                                          <p:attrName>stroke.color</p:attrName>
                                        </p:attrNameLst>
                                      </p:cBhvr>
                                      <p:to>
                                        <a:schemeClr val="accent1"/>
                                      </p:to>
                                    </p:animClr>
                                    <p:set>
                                      <p:cBhvr>
                                        <p:cTn id="13" dur="500" fill="hold"/>
                                        <p:tgtEl>
                                          <p:spTgt spid="1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Autofit/>
          </a:bodyPr>
          <a:lstStyle/>
          <a:p>
            <a:r>
              <a:rPr lang="en-US" sz="4000" dirty="0" smtClean="0"/>
              <a:t>Theorem 2 : </a:t>
            </a:r>
            <a:r>
              <a:rPr lang="en-US" sz="3600" dirty="0" smtClean="0"/>
              <a:t>If </a:t>
            </a:r>
            <a:r>
              <a:rPr lang="en-US" sz="3600" b="1" dirty="0" smtClean="0"/>
              <a:t>G = (V, E)</a:t>
            </a:r>
            <a:r>
              <a:rPr lang="en-US" sz="3600" dirty="0" smtClean="0"/>
              <a:t> contains no negative weight cycle, then after Bellman Ford’s terminates </a:t>
            </a:r>
            <a:r>
              <a:rPr lang="en-US" sz="3600" b="1" dirty="0" smtClean="0"/>
              <a:t>D[v] = </a:t>
            </a:r>
            <a:r>
              <a:rPr lang="en-US" sz="3600" b="1" dirty="0" smtClean="0">
                <a:sym typeface="Symbol"/>
              </a:rPr>
              <a:t></a:t>
            </a:r>
            <a:r>
              <a:rPr lang="en-US" sz="3600" b="1" dirty="0" smtClean="0"/>
              <a:t>(s, v), </a:t>
            </a:r>
            <a:r>
              <a:rPr lang="en-US" sz="3600" b="1" dirty="0" smtClean="0">
                <a:sym typeface="Symbol"/>
              </a:rPr>
              <a:t>v</a:t>
            </a:r>
            <a:r>
              <a:rPr lang="en-US" sz="3600" b="1" dirty="0" smtClean="0"/>
              <a:t> </a:t>
            </a:r>
            <a:r>
              <a:rPr lang="en-US" sz="3600" b="1" dirty="0" smtClean="0">
                <a:sym typeface="Symbol"/>
              </a:rPr>
              <a:t> </a:t>
            </a:r>
            <a:r>
              <a:rPr lang="en-US" sz="3600" b="1" dirty="0" smtClean="0"/>
              <a:t>V</a:t>
            </a:r>
          </a:p>
        </p:txBody>
      </p:sp>
      <p:sp>
        <p:nvSpPr>
          <p:cNvPr id="3" name="Content Placeholder 2"/>
          <p:cNvSpPr>
            <a:spLocks noGrp="1"/>
          </p:cNvSpPr>
          <p:nvPr>
            <p:ph idx="1"/>
          </p:nvPr>
        </p:nvSpPr>
        <p:spPr>
          <a:xfrm>
            <a:off x="457200" y="2276872"/>
            <a:ext cx="8435280" cy="3849291"/>
          </a:xfrm>
        </p:spPr>
        <p:txBody>
          <a:bodyPr>
            <a:noAutofit/>
          </a:bodyPr>
          <a:lstStyle/>
          <a:p>
            <a:pPr>
              <a:buNone/>
            </a:pPr>
            <a:r>
              <a:rPr lang="en-US" sz="2800" dirty="0" smtClean="0"/>
              <a:t>Let’s do a </a:t>
            </a:r>
            <a:r>
              <a:rPr lang="en-US" sz="2800" b="1" dirty="0" smtClean="0"/>
              <a:t>Proof by Induction</a:t>
            </a:r>
            <a:r>
              <a:rPr lang="en-US" sz="2800" dirty="0" smtClean="0"/>
              <a:t>!</a:t>
            </a:r>
          </a:p>
          <a:p>
            <a:pPr marL="457200" lvl="1" indent="-457200">
              <a:buFont typeface="+mj-lt"/>
              <a:buAutoNum type="arabicPeriod"/>
            </a:pPr>
            <a:r>
              <a:rPr lang="en-US" sz="2800" dirty="0" smtClean="0"/>
              <a:t>Define </a:t>
            </a:r>
            <a:r>
              <a:rPr lang="en-US" sz="2800" b="1" dirty="0" smtClean="0"/>
              <a:t>v</a:t>
            </a:r>
            <a:r>
              <a:rPr lang="en-US" sz="2800" b="1" baseline="-25000" dirty="0" smtClean="0"/>
              <a:t>i</a:t>
            </a:r>
            <a:r>
              <a:rPr lang="en-US" sz="2800" b="1" dirty="0" smtClean="0"/>
              <a:t> </a:t>
            </a:r>
            <a:r>
              <a:rPr lang="en-US" sz="2800" dirty="0" smtClean="0"/>
              <a:t>to be any vertex that has shortest path </a:t>
            </a:r>
            <a:r>
              <a:rPr lang="en-US" sz="2800" b="1" dirty="0" smtClean="0"/>
              <a:t>p </a:t>
            </a:r>
            <a:r>
              <a:rPr lang="en-US" sz="2800" dirty="0" smtClean="0"/>
              <a:t>requiring </a:t>
            </a:r>
            <a:r>
              <a:rPr lang="en-US" i="1" dirty="0" err="1"/>
              <a:t>i</a:t>
            </a:r>
            <a:r>
              <a:rPr lang="en-US" dirty="0"/>
              <a:t> hops (number of edges) from </a:t>
            </a:r>
            <a:r>
              <a:rPr lang="en-US" dirty="0" smtClean="0"/>
              <a:t>s</a:t>
            </a:r>
            <a:endParaRPr lang="en-US" b="1" dirty="0"/>
          </a:p>
          <a:p>
            <a:pPr marL="457200" lvl="1" indent="-457200">
              <a:buFont typeface="+mj-lt"/>
              <a:buAutoNum type="arabicPeriod"/>
            </a:pPr>
            <a:r>
              <a:rPr lang="en-US" sz="2800" dirty="0" smtClean="0"/>
              <a:t>Initially </a:t>
            </a:r>
            <a:r>
              <a:rPr lang="en-US" sz="2800" b="1" dirty="0" smtClean="0"/>
              <a:t>D[v</a:t>
            </a:r>
            <a:r>
              <a:rPr lang="en-US" sz="2800" b="1" baseline="-25000" dirty="0" smtClean="0"/>
              <a:t>0</a:t>
            </a:r>
            <a:r>
              <a:rPr lang="en-US" sz="2800" b="1" dirty="0" smtClean="0"/>
              <a:t>] = </a:t>
            </a:r>
            <a:r>
              <a:rPr lang="en-US" sz="2800" b="1" dirty="0" smtClean="0">
                <a:sym typeface="Symbol"/>
              </a:rPr>
              <a:t></a:t>
            </a:r>
            <a:r>
              <a:rPr lang="en-US" sz="2800" b="1" dirty="0" smtClean="0"/>
              <a:t>(s, v</a:t>
            </a:r>
            <a:r>
              <a:rPr lang="en-US" sz="2800" b="1" baseline="-25000" dirty="0" smtClean="0"/>
              <a:t>0</a:t>
            </a:r>
            <a:r>
              <a:rPr lang="en-US" sz="2800" b="1" dirty="0" smtClean="0"/>
              <a:t>) = 0</a:t>
            </a:r>
            <a:r>
              <a:rPr lang="en-US" sz="2800" dirty="0" smtClean="0"/>
              <a:t>, as </a:t>
            </a:r>
            <a:r>
              <a:rPr lang="en-US" sz="2800" b="1" dirty="0" smtClean="0"/>
              <a:t>v</a:t>
            </a:r>
            <a:r>
              <a:rPr lang="en-US" sz="2800" b="1" baseline="-25000" dirty="0" smtClean="0"/>
              <a:t>0</a:t>
            </a:r>
            <a:r>
              <a:rPr lang="en-US" sz="2800" dirty="0" smtClean="0"/>
              <a:t> is just </a:t>
            </a:r>
            <a:r>
              <a:rPr lang="en-US" sz="2800" b="1" dirty="0" smtClean="0"/>
              <a:t>s</a:t>
            </a:r>
            <a:endParaRPr lang="en-US" b="1" baseline="-25000" dirty="0"/>
          </a:p>
          <a:p>
            <a:pPr marL="457200" lvl="1" indent="-457200">
              <a:buFont typeface="+mj-lt"/>
              <a:buAutoNum type="arabicPeriod"/>
            </a:pPr>
            <a:r>
              <a:rPr lang="en-US" sz="2800" dirty="0" smtClean="0"/>
              <a:t>After </a:t>
            </a:r>
            <a:r>
              <a:rPr lang="en-US" sz="2800" b="1" dirty="0" smtClean="0"/>
              <a:t>1</a:t>
            </a:r>
            <a:r>
              <a:rPr lang="en-US" sz="2800" dirty="0" smtClean="0"/>
              <a:t> pass through </a:t>
            </a:r>
            <a:r>
              <a:rPr lang="en-US" sz="2800" b="1" dirty="0" smtClean="0"/>
              <a:t>E</a:t>
            </a:r>
            <a:r>
              <a:rPr lang="en-US" sz="2800" dirty="0" smtClean="0"/>
              <a:t>, we have </a:t>
            </a:r>
            <a:r>
              <a:rPr lang="en-US" sz="2800" b="1" dirty="0" smtClean="0"/>
              <a:t>D[v</a:t>
            </a:r>
            <a:r>
              <a:rPr lang="en-US" sz="2800" b="1" baseline="-25000" dirty="0" smtClean="0"/>
              <a:t>1</a:t>
            </a:r>
            <a:r>
              <a:rPr lang="en-US" sz="2800" b="1" dirty="0" smtClean="0"/>
              <a:t>] = </a:t>
            </a:r>
            <a:r>
              <a:rPr lang="en-US" sz="2800" b="1" dirty="0" smtClean="0">
                <a:sym typeface="Symbol"/>
              </a:rPr>
              <a:t></a:t>
            </a:r>
            <a:r>
              <a:rPr lang="en-US" sz="2800" b="1" dirty="0" smtClean="0"/>
              <a:t>(s, v</a:t>
            </a:r>
            <a:r>
              <a:rPr lang="en-US" sz="2800" b="1" baseline="-25000" dirty="0" smtClean="0"/>
              <a:t>1</a:t>
            </a:r>
            <a:r>
              <a:rPr lang="en-US" sz="2800" b="1" dirty="0" smtClean="0"/>
              <a:t>)</a:t>
            </a:r>
          </a:p>
          <a:p>
            <a:pPr marL="457200" lvl="1" indent="-457200">
              <a:buFont typeface="+mj-lt"/>
              <a:buAutoNum type="arabicPeriod"/>
            </a:pPr>
            <a:r>
              <a:rPr lang="en-US" dirty="0"/>
              <a:t>After </a:t>
            </a:r>
            <a:r>
              <a:rPr lang="en-US" b="1" dirty="0"/>
              <a:t>2</a:t>
            </a:r>
            <a:r>
              <a:rPr lang="en-US" dirty="0"/>
              <a:t> passes through </a:t>
            </a:r>
            <a:r>
              <a:rPr lang="en-US" b="1" dirty="0"/>
              <a:t>E</a:t>
            </a:r>
            <a:r>
              <a:rPr lang="en-US" dirty="0"/>
              <a:t>, we have </a:t>
            </a:r>
            <a:r>
              <a:rPr lang="en-US" b="1" dirty="0"/>
              <a:t>D[v</a:t>
            </a:r>
            <a:r>
              <a:rPr lang="en-US" b="1" baseline="-25000" dirty="0"/>
              <a:t>2</a:t>
            </a:r>
            <a:r>
              <a:rPr lang="en-US" b="1" dirty="0"/>
              <a:t>] = </a:t>
            </a:r>
            <a:r>
              <a:rPr lang="en-US" b="1" dirty="0">
                <a:sym typeface="Symbol"/>
              </a:rPr>
              <a:t></a:t>
            </a:r>
            <a:r>
              <a:rPr lang="en-US" b="1" dirty="0"/>
              <a:t>(s, v</a:t>
            </a:r>
            <a:r>
              <a:rPr lang="en-US" b="1" baseline="-25000" dirty="0"/>
              <a:t>2</a:t>
            </a:r>
            <a:r>
              <a:rPr lang="en-US" b="1" dirty="0"/>
              <a:t>)</a:t>
            </a:r>
            <a:r>
              <a:rPr lang="en-US" dirty="0"/>
              <a:t>, </a:t>
            </a:r>
            <a:r>
              <a:rPr lang="en-US" dirty="0" smtClean="0"/>
              <a:t>...</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Autofit/>
          </a:bodyPr>
          <a:lstStyle/>
          <a:p>
            <a:r>
              <a:rPr lang="en-US" sz="4000" dirty="0" smtClean="0"/>
              <a:t>Theorem 2 : </a:t>
            </a:r>
            <a:r>
              <a:rPr lang="en-US" sz="3600" dirty="0" smtClean="0"/>
              <a:t>If </a:t>
            </a:r>
            <a:r>
              <a:rPr lang="en-US" sz="3600" b="1" dirty="0" smtClean="0"/>
              <a:t>G = (V, E)</a:t>
            </a:r>
            <a:r>
              <a:rPr lang="en-US" sz="3600" dirty="0" smtClean="0"/>
              <a:t> contains no negative weight cycle, then after Bellman Ford’s terminates </a:t>
            </a:r>
            <a:r>
              <a:rPr lang="en-US" sz="3600" b="1" dirty="0" smtClean="0"/>
              <a:t>D[v] = </a:t>
            </a:r>
            <a:r>
              <a:rPr lang="en-US" sz="3600" b="1" dirty="0" smtClean="0">
                <a:sym typeface="Symbol"/>
              </a:rPr>
              <a:t></a:t>
            </a:r>
            <a:r>
              <a:rPr lang="en-US" sz="3600" b="1" dirty="0" smtClean="0"/>
              <a:t>(s, v), </a:t>
            </a:r>
            <a:r>
              <a:rPr lang="en-US" sz="3600" b="1" dirty="0" smtClean="0">
                <a:sym typeface="Symbol"/>
              </a:rPr>
              <a:t>v</a:t>
            </a:r>
            <a:r>
              <a:rPr lang="en-US" sz="3600" b="1" dirty="0" smtClean="0"/>
              <a:t> </a:t>
            </a:r>
            <a:r>
              <a:rPr lang="en-US" sz="3600" b="1" dirty="0" smtClean="0">
                <a:sym typeface="Symbol"/>
              </a:rPr>
              <a:t> </a:t>
            </a:r>
            <a:r>
              <a:rPr lang="en-US" sz="3600" b="1" dirty="0" smtClean="0"/>
              <a:t>V</a:t>
            </a:r>
          </a:p>
        </p:txBody>
      </p:sp>
      <p:sp>
        <p:nvSpPr>
          <p:cNvPr id="3" name="Content Placeholder 2"/>
          <p:cNvSpPr>
            <a:spLocks noGrp="1"/>
          </p:cNvSpPr>
          <p:nvPr>
            <p:ph idx="1"/>
          </p:nvPr>
        </p:nvSpPr>
        <p:spPr>
          <a:xfrm>
            <a:off x="457200" y="2276872"/>
            <a:ext cx="8435280" cy="3849291"/>
          </a:xfrm>
        </p:spPr>
        <p:txBody>
          <a:bodyPr>
            <a:noAutofit/>
          </a:bodyPr>
          <a:lstStyle/>
          <a:p>
            <a:pPr>
              <a:buNone/>
            </a:pPr>
            <a:r>
              <a:rPr lang="en-US" sz="2800" dirty="0" smtClean="0"/>
              <a:t>Let’s do a </a:t>
            </a:r>
            <a:r>
              <a:rPr lang="en-US" sz="2800" b="1" dirty="0" smtClean="0"/>
              <a:t>Proof by Induction</a:t>
            </a:r>
            <a:r>
              <a:rPr lang="en-US" sz="2800" dirty="0" smtClean="0"/>
              <a:t>!</a:t>
            </a:r>
          </a:p>
          <a:p>
            <a:pPr marL="457200" indent="-457200">
              <a:buFont typeface="+mj-lt"/>
              <a:buAutoNum type="arabicPeriod"/>
            </a:pPr>
            <a:r>
              <a:rPr lang="en-US" sz="2800" dirty="0" smtClean="0"/>
              <a:t>Consider the shortest path </a:t>
            </a:r>
            <a:r>
              <a:rPr lang="en-US" sz="2800" b="1" dirty="0" smtClean="0"/>
              <a:t>p</a:t>
            </a:r>
            <a:r>
              <a:rPr lang="en-US" sz="2800" dirty="0" smtClean="0"/>
              <a:t> from </a:t>
            </a:r>
            <a:r>
              <a:rPr lang="en-US" sz="2800" b="1" dirty="0" smtClean="0"/>
              <a:t>s</a:t>
            </a:r>
            <a:r>
              <a:rPr lang="en-US" sz="2800" dirty="0" smtClean="0"/>
              <a:t> to </a:t>
            </a:r>
            <a:r>
              <a:rPr lang="en-US" sz="2800" b="1" dirty="0" smtClean="0"/>
              <a:t>v</a:t>
            </a:r>
            <a:r>
              <a:rPr lang="en-US" sz="2800" b="1" baseline="-25000" dirty="0" smtClean="0"/>
              <a:t>i</a:t>
            </a:r>
            <a:br>
              <a:rPr lang="en-US" sz="2800" b="1" baseline="-25000" dirty="0" smtClean="0"/>
            </a:br>
            <a:r>
              <a:rPr lang="en-US" sz="2800" dirty="0" smtClean="0"/>
              <a:t>(</a:t>
            </a:r>
            <a:r>
              <a:rPr lang="en-US" sz="2800" b="1" dirty="0" smtClean="0"/>
              <a:t>p</a:t>
            </a:r>
            <a:r>
              <a:rPr lang="en-US" sz="2800" dirty="0" smtClean="0"/>
              <a:t> will have minimum number of edges)</a:t>
            </a:r>
          </a:p>
          <a:p>
            <a:pPr marL="914400" lvl="1" indent="-457200"/>
            <a:r>
              <a:rPr lang="en-US" b="1" dirty="0" smtClean="0"/>
              <a:t>v</a:t>
            </a:r>
            <a:r>
              <a:rPr lang="en-US" b="1" baseline="-25000" dirty="0" smtClean="0"/>
              <a:t>i</a:t>
            </a:r>
            <a:r>
              <a:rPr lang="en-US" dirty="0" smtClean="0"/>
              <a:t> is defined as a vertex which has shortest path requiring </a:t>
            </a:r>
            <a:r>
              <a:rPr lang="en-US" i="1" dirty="0" err="1" smtClean="0"/>
              <a:t>i</a:t>
            </a:r>
            <a:r>
              <a:rPr lang="en-US" dirty="0" smtClean="0"/>
              <a:t> hops (number of edges) from s</a:t>
            </a:r>
          </a:p>
          <a:p>
            <a:pPr marL="457200" indent="-457200">
              <a:buFont typeface="+mj-lt"/>
              <a:buAutoNum type="arabicPeriod"/>
            </a:pPr>
            <a:r>
              <a:rPr lang="en-US" sz="2800" dirty="0" smtClean="0"/>
              <a:t>Initially </a:t>
            </a:r>
            <a:r>
              <a:rPr lang="en-US" sz="2800" b="1" dirty="0" smtClean="0"/>
              <a:t>D[v</a:t>
            </a:r>
            <a:r>
              <a:rPr lang="en-US" sz="2800" b="1" baseline="-25000" dirty="0" smtClean="0"/>
              <a:t>0</a:t>
            </a:r>
            <a:r>
              <a:rPr lang="en-US" sz="2800" b="1" dirty="0" smtClean="0"/>
              <a:t>] = </a:t>
            </a:r>
            <a:r>
              <a:rPr lang="en-US" sz="2800" b="1" dirty="0" smtClean="0">
                <a:sym typeface="Symbol"/>
              </a:rPr>
              <a:t></a:t>
            </a:r>
            <a:r>
              <a:rPr lang="en-US" sz="2800" b="1" dirty="0" smtClean="0"/>
              <a:t>(s, v</a:t>
            </a:r>
            <a:r>
              <a:rPr lang="en-US" sz="2800" b="1" baseline="-25000" dirty="0" smtClean="0"/>
              <a:t>0</a:t>
            </a:r>
            <a:r>
              <a:rPr lang="en-US" sz="2800" b="1" dirty="0" smtClean="0"/>
              <a:t>) = 0</a:t>
            </a:r>
            <a:r>
              <a:rPr lang="en-US" sz="2800" dirty="0" smtClean="0"/>
              <a:t>, as </a:t>
            </a:r>
            <a:r>
              <a:rPr lang="en-US" sz="2800" b="1" dirty="0" smtClean="0"/>
              <a:t>v</a:t>
            </a:r>
            <a:r>
              <a:rPr lang="en-US" sz="2800" b="1" baseline="-25000" dirty="0" smtClean="0"/>
              <a:t>0</a:t>
            </a:r>
            <a:r>
              <a:rPr lang="en-US" sz="2800" dirty="0" smtClean="0"/>
              <a:t> is just </a:t>
            </a:r>
            <a:r>
              <a:rPr lang="en-US" sz="2800" b="1" dirty="0" smtClean="0"/>
              <a:t>s</a:t>
            </a:r>
            <a:endParaRPr lang="en-US" sz="2800" b="1" baseline="-25000" dirty="0" smtClean="0"/>
          </a:p>
          <a:p>
            <a:pPr marL="457200" indent="-457200">
              <a:buFont typeface="+mj-lt"/>
              <a:buAutoNum type="arabicPeriod"/>
            </a:pPr>
            <a:r>
              <a:rPr lang="en-US" sz="2800" dirty="0" smtClean="0"/>
              <a:t>After </a:t>
            </a:r>
            <a:r>
              <a:rPr lang="en-US" sz="2800" b="1" dirty="0" smtClean="0"/>
              <a:t>1</a:t>
            </a:r>
            <a:r>
              <a:rPr lang="en-US" sz="2800" dirty="0" smtClean="0"/>
              <a:t> pass through </a:t>
            </a:r>
            <a:r>
              <a:rPr lang="en-US" sz="2800" b="1" dirty="0" smtClean="0"/>
              <a:t>E</a:t>
            </a:r>
            <a:r>
              <a:rPr lang="en-US" sz="2800" dirty="0" smtClean="0"/>
              <a:t>, we have </a:t>
            </a:r>
            <a:r>
              <a:rPr lang="en-US" sz="2800" b="1" dirty="0" smtClean="0"/>
              <a:t>D[v</a:t>
            </a:r>
            <a:r>
              <a:rPr lang="en-US" sz="2800" b="1" baseline="-25000" dirty="0" smtClean="0"/>
              <a:t>1</a:t>
            </a:r>
            <a:r>
              <a:rPr lang="en-US" sz="2800" b="1" dirty="0" smtClean="0"/>
              <a:t>] = </a:t>
            </a:r>
            <a:r>
              <a:rPr lang="en-US" sz="2800" b="1" dirty="0" smtClean="0">
                <a:sym typeface="Symbol"/>
              </a:rPr>
              <a:t></a:t>
            </a:r>
            <a:r>
              <a:rPr lang="en-US" sz="2800" b="1" dirty="0" smtClean="0"/>
              <a:t>(s, v</a:t>
            </a:r>
            <a:r>
              <a:rPr lang="en-US" sz="2800" b="1" baseline="-25000" dirty="0" smtClean="0"/>
              <a:t>1</a:t>
            </a:r>
            <a:r>
              <a:rPr lang="en-US" sz="2800" b="1" dirty="0" smtClean="0"/>
              <a:t>)</a:t>
            </a:r>
            <a:endParaRPr lang="en-US" sz="2800" b="1" baseline="-25000" dirty="0" smtClean="0"/>
          </a:p>
        </p:txBody>
      </p:sp>
    </p:spTree>
    <p:custDataLst>
      <p:tags r:id="rId1"/>
    </p:custDataLst>
    <p:extLst>
      <p:ext uri="{BB962C8B-B14F-4D97-AF65-F5344CB8AC3E}">
        <p14:creationId xmlns:p14="http://schemas.microsoft.com/office/powerpoint/2010/main" val="952562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Autofit/>
          </a:bodyPr>
          <a:lstStyle/>
          <a:p>
            <a:r>
              <a:rPr lang="en-US" sz="4000" dirty="0" smtClean="0"/>
              <a:t>Theorem 2 : </a:t>
            </a:r>
            <a:r>
              <a:rPr lang="en-US" sz="3600" dirty="0" smtClean="0"/>
              <a:t>If </a:t>
            </a:r>
            <a:r>
              <a:rPr lang="en-US" sz="3600" b="1" dirty="0" smtClean="0"/>
              <a:t>G = (V, E)</a:t>
            </a:r>
            <a:r>
              <a:rPr lang="en-US" sz="3600" dirty="0" smtClean="0"/>
              <a:t> contains no negative weight cycle, then after Bellman Ford’s terminates </a:t>
            </a:r>
            <a:r>
              <a:rPr lang="en-US" sz="3600" b="1" dirty="0" smtClean="0"/>
              <a:t>D[v] = </a:t>
            </a:r>
            <a:r>
              <a:rPr lang="en-US" sz="3600" b="1" dirty="0" smtClean="0">
                <a:sym typeface="Symbol"/>
              </a:rPr>
              <a:t></a:t>
            </a:r>
            <a:r>
              <a:rPr lang="en-US" sz="3600" b="1" dirty="0" smtClean="0"/>
              <a:t>(s, v), </a:t>
            </a:r>
            <a:r>
              <a:rPr lang="en-US" sz="3600" b="1" dirty="0" smtClean="0">
                <a:sym typeface="Symbol"/>
              </a:rPr>
              <a:t>v</a:t>
            </a:r>
            <a:r>
              <a:rPr lang="en-US" sz="3600" b="1" dirty="0" smtClean="0"/>
              <a:t> </a:t>
            </a:r>
            <a:r>
              <a:rPr lang="en-US" sz="3600" b="1" dirty="0" smtClean="0">
                <a:sym typeface="Symbol"/>
              </a:rPr>
              <a:t> </a:t>
            </a:r>
            <a:r>
              <a:rPr lang="en-US" sz="3600" b="1" dirty="0" smtClean="0"/>
              <a:t>V</a:t>
            </a:r>
          </a:p>
        </p:txBody>
      </p:sp>
      <p:sp>
        <p:nvSpPr>
          <p:cNvPr id="3" name="Content Placeholder 2"/>
          <p:cNvSpPr>
            <a:spLocks noGrp="1"/>
          </p:cNvSpPr>
          <p:nvPr>
            <p:ph idx="1"/>
          </p:nvPr>
        </p:nvSpPr>
        <p:spPr>
          <a:xfrm>
            <a:off x="457200" y="2276872"/>
            <a:ext cx="8579296" cy="3849291"/>
          </a:xfrm>
        </p:spPr>
        <p:txBody>
          <a:bodyPr>
            <a:noAutofit/>
          </a:bodyPr>
          <a:lstStyle/>
          <a:p>
            <a:pPr marL="514350" indent="-514350">
              <a:buFont typeface="+mj-lt"/>
              <a:buAutoNum type="arabicPeriod" startAt="5"/>
            </a:pPr>
            <a:r>
              <a:rPr lang="en-US" sz="2800" dirty="0" smtClean="0"/>
              <a:t>After </a:t>
            </a:r>
            <a:r>
              <a:rPr lang="en-US" sz="2800" b="1" dirty="0" smtClean="0"/>
              <a:t>k</a:t>
            </a:r>
            <a:r>
              <a:rPr lang="en-US" sz="2800" dirty="0" smtClean="0"/>
              <a:t> passes through </a:t>
            </a:r>
            <a:r>
              <a:rPr lang="en-US" sz="2800" b="1" dirty="0" smtClean="0"/>
              <a:t>E</a:t>
            </a:r>
            <a:r>
              <a:rPr lang="en-US" sz="2800" dirty="0" smtClean="0"/>
              <a:t>, we have </a:t>
            </a:r>
            <a:r>
              <a:rPr lang="en-US" sz="2800" b="1" dirty="0" smtClean="0"/>
              <a:t>D[</a:t>
            </a:r>
            <a:r>
              <a:rPr lang="en-US" sz="2800" b="1" dirty="0" err="1" smtClean="0"/>
              <a:t>v</a:t>
            </a:r>
            <a:r>
              <a:rPr lang="en-US" sz="2800" b="1" baseline="-25000" dirty="0" err="1" smtClean="0"/>
              <a:t>k</a:t>
            </a:r>
            <a:r>
              <a:rPr lang="en-US" sz="2800" b="1" dirty="0" smtClean="0"/>
              <a:t>] = </a:t>
            </a:r>
            <a:r>
              <a:rPr lang="en-US" sz="2800" b="1" dirty="0" smtClean="0">
                <a:sym typeface="Symbol"/>
              </a:rPr>
              <a:t></a:t>
            </a:r>
            <a:r>
              <a:rPr lang="en-US" sz="2800" b="1" dirty="0" smtClean="0"/>
              <a:t>(s, </a:t>
            </a:r>
            <a:r>
              <a:rPr lang="en-US" sz="2800" b="1" dirty="0" err="1" smtClean="0"/>
              <a:t>v</a:t>
            </a:r>
            <a:r>
              <a:rPr lang="en-US" sz="2800" b="1" baseline="-25000" dirty="0" err="1" smtClean="0"/>
              <a:t>k</a:t>
            </a:r>
            <a:r>
              <a:rPr lang="en-US" sz="2800" b="1" dirty="0" smtClean="0"/>
              <a:t>)</a:t>
            </a:r>
          </a:p>
          <a:p>
            <a:pPr marL="457200" indent="-457200">
              <a:buFont typeface="+mj-lt"/>
              <a:buAutoNum type="arabicPeriod" startAt="5"/>
            </a:pPr>
            <a:r>
              <a:rPr lang="en-US" sz="2800" dirty="0" smtClean="0"/>
              <a:t>When there is no negative weight cycle, the shortest path </a:t>
            </a:r>
            <a:r>
              <a:rPr lang="en-US" sz="2800" b="1" dirty="0" smtClean="0"/>
              <a:t>p</a:t>
            </a:r>
            <a:r>
              <a:rPr lang="en-US" sz="2800" dirty="0" smtClean="0"/>
              <a:t> will be simple (see the previous proof)</a:t>
            </a:r>
          </a:p>
          <a:p>
            <a:pPr marL="457200" indent="-457200">
              <a:buFont typeface="+mj-lt"/>
              <a:buAutoNum type="arabicPeriod" startAt="5"/>
            </a:pPr>
            <a:r>
              <a:rPr lang="en-US" sz="2800" dirty="0" smtClean="0"/>
              <a:t>Thus, after </a:t>
            </a:r>
            <a:r>
              <a:rPr lang="en-US" sz="2800" b="1" dirty="0" smtClean="0"/>
              <a:t>|V|-1</a:t>
            </a:r>
            <a:r>
              <a:rPr lang="en-US" sz="2800" dirty="0" smtClean="0"/>
              <a:t> iterations, the “furthest” vertex </a:t>
            </a:r>
            <a:r>
              <a:rPr lang="en-US" sz="2800" b="1" dirty="0" err="1" smtClean="0"/>
              <a:t>v</a:t>
            </a:r>
            <a:r>
              <a:rPr lang="en-US" sz="2800" b="1" baseline="-25000" dirty="0" err="1" smtClean="0"/>
              <a:t>|V</a:t>
            </a:r>
            <a:r>
              <a:rPr lang="en-US" sz="2800" b="1" baseline="-25000" dirty="0" smtClean="0"/>
              <a:t>|-1</a:t>
            </a:r>
            <a:r>
              <a:rPr lang="en-US" sz="2800" dirty="0" smtClean="0"/>
              <a:t> from </a:t>
            </a:r>
            <a:r>
              <a:rPr lang="en-US" sz="2800" b="1" dirty="0" smtClean="0"/>
              <a:t>s</a:t>
            </a:r>
            <a:r>
              <a:rPr lang="en-US" sz="2800" dirty="0" smtClean="0"/>
              <a:t> has </a:t>
            </a:r>
            <a:r>
              <a:rPr lang="en-US" sz="2800" b="1" dirty="0" smtClean="0"/>
              <a:t>D[</a:t>
            </a:r>
            <a:r>
              <a:rPr lang="en-US" sz="2800" b="1" dirty="0" err="1" smtClean="0"/>
              <a:t>v</a:t>
            </a:r>
            <a:r>
              <a:rPr lang="en-US" sz="2800" b="1" baseline="-25000" dirty="0" err="1" smtClean="0"/>
              <a:t>|V</a:t>
            </a:r>
            <a:r>
              <a:rPr lang="en-US" sz="2800" b="1" baseline="-25000" dirty="0" smtClean="0"/>
              <a:t>|-1</a:t>
            </a:r>
            <a:r>
              <a:rPr lang="en-US" sz="2800" b="1" dirty="0" smtClean="0"/>
              <a:t>] = </a:t>
            </a:r>
            <a:r>
              <a:rPr lang="en-US" sz="2800" b="1" dirty="0" smtClean="0">
                <a:sym typeface="Symbol"/>
              </a:rPr>
              <a:t></a:t>
            </a:r>
            <a:r>
              <a:rPr lang="en-US" sz="2800" b="1" dirty="0" smtClean="0"/>
              <a:t>(s, </a:t>
            </a:r>
            <a:r>
              <a:rPr lang="en-US" sz="2800" b="1" dirty="0" err="1" smtClean="0"/>
              <a:t>v</a:t>
            </a:r>
            <a:r>
              <a:rPr lang="en-US" sz="2800" b="1" baseline="-25000" dirty="0" err="1" smtClean="0"/>
              <a:t>|V</a:t>
            </a:r>
            <a:r>
              <a:rPr lang="en-US" sz="2800" b="1" baseline="-25000" dirty="0" smtClean="0"/>
              <a:t>|-1</a:t>
            </a:r>
            <a:r>
              <a:rPr lang="en-US" sz="2800" b="1" dirty="0" smtClean="0"/>
              <a:t>)</a:t>
            </a:r>
          </a:p>
          <a:p>
            <a:pPr marL="914400" lvl="1" indent="-457200"/>
            <a:r>
              <a:rPr lang="en-US" dirty="0" smtClean="0"/>
              <a:t>Even if edges in </a:t>
            </a:r>
            <a:r>
              <a:rPr lang="en-US" b="1" dirty="0" smtClean="0"/>
              <a:t>E</a:t>
            </a:r>
            <a:r>
              <a:rPr lang="en-US" dirty="0" smtClean="0"/>
              <a:t> are processed in the </a:t>
            </a:r>
            <a:r>
              <a:rPr lang="en-US" i="1" dirty="0" smtClean="0"/>
              <a:t>worst possible order</a:t>
            </a:r>
            <a:endParaRPr lang="en-SG" i="1" dirty="0" smtClean="0"/>
          </a:p>
        </p:txBody>
      </p:sp>
      <p:sp>
        <p:nvSpPr>
          <p:cNvPr id="4" name="Oval 3"/>
          <p:cNvSpPr/>
          <p:nvPr/>
        </p:nvSpPr>
        <p:spPr>
          <a:xfrm>
            <a:off x="2267744" y="5946339"/>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15816" y="5946339"/>
            <a:ext cx="216024" cy="21602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563888" y="594633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11960" y="5946339"/>
            <a:ext cx="216024" cy="21602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4" idx="6"/>
            <a:endCxn id="5" idx="2"/>
          </p:cNvCxnSpPr>
          <p:nvPr/>
        </p:nvCxnSpPr>
        <p:spPr>
          <a:xfrm>
            <a:off x="2483768" y="60543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6"/>
            <a:endCxn id="6" idx="2"/>
          </p:cNvCxnSpPr>
          <p:nvPr/>
        </p:nvCxnSpPr>
        <p:spPr>
          <a:xfrm>
            <a:off x="3131840" y="60543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7" idx="2"/>
          </p:cNvCxnSpPr>
          <p:nvPr/>
        </p:nvCxnSpPr>
        <p:spPr>
          <a:xfrm>
            <a:off x="3779912" y="6054351"/>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55776" y="6011996"/>
            <a:ext cx="216024" cy="369332"/>
          </a:xfrm>
          <a:prstGeom prst="rect">
            <a:avLst/>
          </a:prstGeom>
          <a:noFill/>
        </p:spPr>
        <p:txBody>
          <a:bodyPr wrap="square" rtlCol="0">
            <a:spAutoFit/>
          </a:bodyPr>
          <a:lstStyle/>
          <a:p>
            <a:pPr algn="ctr"/>
            <a:r>
              <a:rPr lang="en-US" dirty="0" smtClean="0"/>
              <a:t>1</a:t>
            </a:r>
            <a:endParaRPr lang="en-US" dirty="0"/>
          </a:p>
        </p:txBody>
      </p:sp>
      <p:sp>
        <p:nvSpPr>
          <p:cNvPr id="13" name="TextBox 12"/>
          <p:cNvSpPr txBox="1"/>
          <p:nvPr/>
        </p:nvSpPr>
        <p:spPr>
          <a:xfrm>
            <a:off x="3203848" y="6011996"/>
            <a:ext cx="216024" cy="369332"/>
          </a:xfrm>
          <a:prstGeom prst="rect">
            <a:avLst/>
          </a:prstGeom>
          <a:noFill/>
        </p:spPr>
        <p:txBody>
          <a:bodyPr wrap="square" rtlCol="0">
            <a:spAutoFit/>
          </a:bodyPr>
          <a:lstStyle/>
          <a:p>
            <a:pPr algn="ctr"/>
            <a:r>
              <a:rPr lang="en-US" dirty="0" smtClean="0"/>
              <a:t>2</a:t>
            </a:r>
            <a:endParaRPr lang="en-US" dirty="0"/>
          </a:p>
        </p:txBody>
      </p:sp>
      <p:sp>
        <p:nvSpPr>
          <p:cNvPr id="14" name="TextBox 13"/>
          <p:cNvSpPr txBox="1"/>
          <p:nvPr/>
        </p:nvSpPr>
        <p:spPr>
          <a:xfrm>
            <a:off x="3851920" y="6011996"/>
            <a:ext cx="216024" cy="369332"/>
          </a:xfrm>
          <a:prstGeom prst="rect">
            <a:avLst/>
          </a:prstGeom>
          <a:noFill/>
        </p:spPr>
        <p:txBody>
          <a:bodyPr wrap="square" rtlCol="0">
            <a:spAutoFit/>
          </a:bodyPr>
          <a:lstStyle/>
          <a:p>
            <a:pPr algn="ctr"/>
            <a:r>
              <a:rPr lang="en-US" dirty="0" smtClean="0"/>
              <a:t>3</a:t>
            </a:r>
            <a:endParaRPr lang="en-US" dirty="0"/>
          </a:p>
        </p:txBody>
      </p:sp>
      <p:sp>
        <p:nvSpPr>
          <p:cNvPr id="15" name="Oval 14"/>
          <p:cNvSpPr/>
          <p:nvPr/>
        </p:nvSpPr>
        <p:spPr>
          <a:xfrm>
            <a:off x="5868144" y="6162363"/>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16216" y="6162363"/>
            <a:ext cx="216024" cy="21602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868144" y="54726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6216" y="5472608"/>
            <a:ext cx="216024" cy="21602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5" idx="6"/>
            <a:endCxn id="16" idx="2"/>
          </p:cNvCxnSpPr>
          <p:nvPr/>
        </p:nvCxnSpPr>
        <p:spPr>
          <a:xfrm>
            <a:off x="6084168" y="6270375"/>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6"/>
            <a:endCxn id="18" idx="2"/>
          </p:cNvCxnSpPr>
          <p:nvPr/>
        </p:nvCxnSpPr>
        <p:spPr>
          <a:xfrm>
            <a:off x="6084168" y="5580620"/>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56176" y="6228020"/>
            <a:ext cx="216024" cy="369332"/>
          </a:xfrm>
          <a:prstGeom prst="rect">
            <a:avLst/>
          </a:prstGeom>
          <a:noFill/>
        </p:spPr>
        <p:txBody>
          <a:bodyPr wrap="square" rtlCol="0">
            <a:spAutoFit/>
          </a:bodyPr>
          <a:lstStyle/>
          <a:p>
            <a:pPr algn="ctr"/>
            <a:r>
              <a:rPr lang="en-US" dirty="0" smtClean="0"/>
              <a:t>1</a:t>
            </a:r>
            <a:endParaRPr lang="en-US" dirty="0"/>
          </a:p>
        </p:txBody>
      </p:sp>
      <p:sp>
        <p:nvSpPr>
          <p:cNvPr id="23" name="TextBox 22"/>
          <p:cNvSpPr txBox="1"/>
          <p:nvPr/>
        </p:nvSpPr>
        <p:spPr>
          <a:xfrm>
            <a:off x="6156176" y="5904656"/>
            <a:ext cx="216024" cy="369332"/>
          </a:xfrm>
          <a:prstGeom prst="rect">
            <a:avLst/>
          </a:prstGeom>
          <a:noFill/>
        </p:spPr>
        <p:txBody>
          <a:bodyPr wrap="square" rtlCol="0">
            <a:spAutoFit/>
          </a:bodyPr>
          <a:lstStyle/>
          <a:p>
            <a:pPr algn="ctr"/>
            <a:r>
              <a:rPr lang="en-US" dirty="0" smtClean="0"/>
              <a:t>2</a:t>
            </a:r>
            <a:endParaRPr lang="en-US" dirty="0"/>
          </a:p>
        </p:txBody>
      </p:sp>
      <p:sp>
        <p:nvSpPr>
          <p:cNvPr id="24" name="TextBox 23"/>
          <p:cNvSpPr txBox="1"/>
          <p:nvPr/>
        </p:nvSpPr>
        <p:spPr>
          <a:xfrm>
            <a:off x="6156176" y="5538265"/>
            <a:ext cx="216024" cy="369332"/>
          </a:xfrm>
          <a:prstGeom prst="rect">
            <a:avLst/>
          </a:prstGeom>
          <a:noFill/>
        </p:spPr>
        <p:txBody>
          <a:bodyPr wrap="square" rtlCol="0">
            <a:spAutoFit/>
          </a:bodyPr>
          <a:lstStyle/>
          <a:p>
            <a:pPr algn="ctr"/>
            <a:r>
              <a:rPr lang="en-US" dirty="0" smtClean="0"/>
              <a:t>3</a:t>
            </a:r>
            <a:endParaRPr lang="en-US" dirty="0"/>
          </a:p>
        </p:txBody>
      </p:sp>
      <p:sp>
        <p:nvSpPr>
          <p:cNvPr id="26" name="Oval 25"/>
          <p:cNvSpPr/>
          <p:nvPr/>
        </p:nvSpPr>
        <p:spPr>
          <a:xfrm>
            <a:off x="5868144" y="5832648"/>
            <a:ext cx="216024" cy="21602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516216" y="583264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6" idx="6"/>
            <a:endCxn id="27" idx="2"/>
          </p:cNvCxnSpPr>
          <p:nvPr/>
        </p:nvCxnSpPr>
        <p:spPr>
          <a:xfrm>
            <a:off x="6084168" y="5940660"/>
            <a:ext cx="4320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7" presetClass="emph" presetSubtype="2" fill="hold" nodeType="withEffect">
                                  <p:stCondLst>
                                    <p:cond delay="0"/>
                                  </p:stCondLst>
                                  <p:childTnLst>
                                    <p:animClr clrSpc="rgb" dir="cw">
                                      <p:cBhvr>
                                        <p:cTn id="22" dur="500" fill="hold"/>
                                        <p:tgtEl>
                                          <p:spTgt spid="9"/>
                                        </p:tgtEl>
                                        <p:attrNameLst>
                                          <p:attrName>stroke.color</p:attrName>
                                        </p:attrNameLst>
                                      </p:cBhvr>
                                      <p:to>
                                        <a:schemeClr val="accent1"/>
                                      </p:to>
                                    </p:animClr>
                                    <p:set>
                                      <p:cBhvr>
                                        <p:cTn id="23" dur="500" fill="hold"/>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Effect” of Bellman Ford’s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Corollary: If a value </a:t>
            </a:r>
            <a:r>
              <a:rPr lang="en-US" sz="2800" b="1" dirty="0" smtClean="0"/>
              <a:t>D[v]</a:t>
            </a:r>
            <a:r>
              <a:rPr lang="en-US" sz="2800" dirty="0" smtClean="0"/>
              <a:t> </a:t>
            </a:r>
            <a:r>
              <a:rPr lang="en-US" sz="2800" i="1" dirty="0" smtClean="0"/>
              <a:t>fails to converge</a:t>
            </a:r>
            <a:r>
              <a:rPr lang="en-US" sz="2800" dirty="0" smtClean="0"/>
              <a:t> after </a:t>
            </a:r>
            <a:r>
              <a:rPr lang="en-US" sz="2800" b="1" dirty="0" smtClean="0"/>
              <a:t>|V|-1</a:t>
            </a:r>
            <a:r>
              <a:rPr lang="en-US" sz="2800" dirty="0" smtClean="0"/>
              <a:t> passes, then there exists a negative-weight cycle reachable from </a:t>
            </a:r>
            <a:r>
              <a:rPr lang="en-US" sz="2800" b="1" dirty="0" smtClean="0"/>
              <a:t>s</a:t>
            </a:r>
          </a:p>
          <a:p>
            <a:pPr marL="0" indent="0">
              <a:buNone/>
            </a:pPr>
            <a:endParaRPr lang="en-US" sz="2000" b="1" dirty="0" smtClean="0"/>
          </a:p>
          <a:p>
            <a:pPr>
              <a:buNone/>
            </a:pPr>
            <a:r>
              <a:rPr lang="en-US" sz="2800" dirty="0" smtClean="0"/>
              <a:t>Additional check after running Bellman Ford’s:</a:t>
            </a:r>
            <a:endParaRPr lang="en-US" sz="2400" b="1" dirty="0" smtClean="0"/>
          </a:p>
          <a:p>
            <a:pPr>
              <a:buNone/>
            </a:pPr>
            <a:endParaRPr lang="en-US" sz="11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for each edge(u, v) </a:t>
            </a:r>
            <a:r>
              <a:rPr lang="en-US" sz="2000" dirty="0" smtClean="0">
                <a:latin typeface="Courier New" pitchFamily="49" charset="0"/>
                <a:cs typeface="Courier New" pitchFamily="49" charset="0"/>
                <a:sym typeface="Symbol"/>
              </a:rPr>
              <a:t></a:t>
            </a:r>
            <a:r>
              <a:rPr lang="en-US" sz="2000" dirty="0" smtClean="0">
                <a:latin typeface="Courier New" pitchFamily="49" charset="0"/>
                <a:cs typeface="Courier New" pitchFamily="49" charset="0"/>
              </a:rPr>
              <a:t> E</a:t>
            </a:r>
          </a:p>
          <a:p>
            <a:pPr>
              <a:buNone/>
            </a:pPr>
            <a:r>
              <a:rPr lang="en-US" sz="2000" dirty="0" smtClean="0">
                <a:latin typeface="Courier New" pitchFamily="49" charset="0"/>
                <a:cs typeface="Courier New" pitchFamily="49" charset="0"/>
              </a:rPr>
              <a:t>  if (D[u] != INF &amp;&amp; D[v] &gt; D[u]+w(u, v))</a:t>
            </a:r>
          </a:p>
          <a:p>
            <a:pPr>
              <a:buNone/>
            </a:pPr>
            <a:r>
              <a:rPr lang="en-US" sz="2000" dirty="0" smtClean="0">
                <a:latin typeface="Courier New" pitchFamily="49" charset="0"/>
                <a:cs typeface="Courier New" pitchFamily="49" charset="0"/>
              </a:rPr>
              <a:t>    report negative weight cycle exists in G</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Implementation (2)</a:t>
            </a:r>
            <a:endParaRPr lang="en-US" dirty="0"/>
          </a:p>
        </p:txBody>
      </p:sp>
      <p:sp>
        <p:nvSpPr>
          <p:cNvPr id="3" name="Content Placeholder 2"/>
          <p:cNvSpPr>
            <a:spLocks noGrp="1"/>
          </p:cNvSpPr>
          <p:nvPr>
            <p:ph idx="1"/>
          </p:nvPr>
        </p:nvSpPr>
        <p:spPr/>
        <p:txBody>
          <a:bodyPr>
            <a:noAutofit/>
          </a:bodyPr>
          <a:lstStyle/>
          <a:p>
            <a:pPr>
              <a:buNone/>
            </a:pPr>
            <a:r>
              <a:rPr lang="en-US" sz="2800" dirty="0" smtClean="0"/>
              <a:t>See BellmanFordDemo.java</a:t>
            </a:r>
          </a:p>
          <a:p>
            <a:r>
              <a:rPr lang="en-US" sz="2000" dirty="0" smtClean="0"/>
              <a:t>Now implemented using </a:t>
            </a:r>
            <a:r>
              <a:rPr lang="en-US" sz="2000" b="1" dirty="0" err="1" smtClean="0"/>
              <a:t>AdjacencyList</a:t>
            </a:r>
            <a:r>
              <a:rPr lang="en-US" sz="2000" dirty="0" smtClean="0"/>
              <a:t> </a:t>
            </a:r>
            <a:r>
              <a:rPr lang="en-US" sz="2000" dirty="0" smtClean="0">
                <a:sym typeface="Wingdings" pitchFamily="2" charset="2"/>
              </a:rPr>
              <a:t></a:t>
            </a:r>
          </a:p>
          <a:p>
            <a:pPr lvl="1"/>
            <a:r>
              <a:rPr lang="en-US" sz="2000" b="1" dirty="0" err="1" smtClean="0">
                <a:sym typeface="Wingdings" pitchFamily="2" charset="2"/>
              </a:rPr>
              <a:t>AdjacencyList</a:t>
            </a:r>
            <a:r>
              <a:rPr lang="en-US" sz="2000" dirty="0" smtClean="0">
                <a:sym typeface="Wingdings" pitchFamily="2" charset="2"/>
              </a:rPr>
              <a:t> or </a:t>
            </a:r>
            <a:r>
              <a:rPr lang="en-US" sz="2000" b="1" dirty="0" err="1" smtClean="0">
                <a:sym typeface="Wingdings" pitchFamily="2" charset="2"/>
              </a:rPr>
              <a:t>EdgeList</a:t>
            </a:r>
            <a:r>
              <a:rPr lang="en-US" sz="2000" dirty="0" smtClean="0">
                <a:sym typeface="Wingdings" pitchFamily="2" charset="2"/>
              </a:rPr>
              <a:t> can be used to have an O(</a:t>
            </a:r>
            <a:r>
              <a:rPr lang="en-US" sz="2000" b="1" dirty="0" smtClean="0">
                <a:sym typeface="Wingdings" pitchFamily="2" charset="2"/>
              </a:rPr>
              <a:t>VE</a:t>
            </a:r>
            <a:r>
              <a:rPr lang="en-US" sz="2000" dirty="0" smtClean="0">
                <a:sym typeface="Wingdings" pitchFamily="2" charset="2"/>
              </a:rPr>
              <a:t>) Bellman Ford’s</a:t>
            </a:r>
            <a:endParaRPr lang="en-US" sz="2000" dirty="0" smtClean="0"/>
          </a:p>
          <a:p>
            <a:pPr>
              <a:buNone/>
            </a:pPr>
            <a:endParaRPr lang="en-US" sz="1200" dirty="0" smtClean="0"/>
          </a:p>
          <a:p>
            <a:pPr>
              <a:buNone/>
            </a:pPr>
            <a:r>
              <a:rPr lang="en-US" sz="2800" dirty="0" smtClean="0"/>
              <a:t>Show performance on:</a:t>
            </a:r>
          </a:p>
          <a:p>
            <a:r>
              <a:rPr lang="en-US" sz="2400" dirty="0" smtClean="0"/>
              <a:t>Small </a:t>
            </a:r>
            <a:r>
              <a:rPr lang="en-US" sz="2400" dirty="0" smtClean="0">
                <a:hlinkClick r:id="rId4" action="ppaction://hlinksldjump"/>
              </a:rPr>
              <a:t>graph</a:t>
            </a:r>
            <a:r>
              <a:rPr lang="en-US" sz="2400" dirty="0" smtClean="0"/>
              <a:t> without negative weight cycle </a:t>
            </a:r>
            <a:r>
              <a:rPr lang="en-US" sz="2400" dirty="0" smtClean="0">
                <a:sym typeface="Wingdings" pitchFamily="2" charset="2"/>
              </a:rPr>
              <a:t> OK, in O(</a:t>
            </a:r>
            <a:r>
              <a:rPr lang="en-US" sz="2400" b="1" dirty="0" smtClean="0">
                <a:sym typeface="Wingdings" pitchFamily="2" charset="2"/>
              </a:rPr>
              <a:t>VE</a:t>
            </a:r>
            <a:r>
              <a:rPr lang="en-US" sz="2400" dirty="0" smtClean="0">
                <a:sym typeface="Wingdings" pitchFamily="2" charset="2"/>
              </a:rPr>
              <a:t>)</a:t>
            </a:r>
            <a:endParaRPr lang="en-US" sz="2400" dirty="0" smtClean="0"/>
          </a:p>
          <a:p>
            <a:r>
              <a:rPr lang="en-US" sz="2400" dirty="0" smtClean="0"/>
              <a:t>Small </a:t>
            </a:r>
            <a:r>
              <a:rPr lang="en-US" sz="2400" dirty="0" smtClean="0">
                <a:hlinkClick r:id="rId5" action="ppaction://hlinksldjump"/>
              </a:rPr>
              <a:t>graph</a:t>
            </a:r>
            <a:r>
              <a:rPr lang="en-US" sz="2400" dirty="0" smtClean="0"/>
              <a:t> with negative weight cycle </a:t>
            </a:r>
            <a:r>
              <a:rPr lang="en-US" sz="2400" dirty="0" smtClean="0">
                <a:sym typeface="Wingdings" pitchFamily="2" charset="2"/>
              </a:rPr>
              <a:t> terminate in O(</a:t>
            </a:r>
            <a:r>
              <a:rPr lang="en-US" sz="2400" b="1" dirty="0" smtClean="0">
                <a:sym typeface="Wingdings" pitchFamily="2" charset="2"/>
              </a:rPr>
              <a:t>VE</a:t>
            </a:r>
            <a:r>
              <a:rPr lang="en-US" sz="2400" dirty="0" smtClean="0">
                <a:sym typeface="Wingdings" pitchFamily="2" charset="2"/>
              </a:rPr>
              <a:t>)</a:t>
            </a:r>
            <a:endParaRPr lang="en-US" sz="2400" dirty="0" smtClean="0"/>
          </a:p>
          <a:p>
            <a:pPr lvl="1"/>
            <a:r>
              <a:rPr lang="en-US" sz="2000" dirty="0" smtClean="0"/>
              <a:t>Plus we can report that negative weight cycle exists</a:t>
            </a:r>
          </a:p>
          <a:p>
            <a:r>
              <a:rPr lang="en-US" sz="2400" dirty="0" smtClean="0"/>
              <a:t>Small </a:t>
            </a:r>
            <a:r>
              <a:rPr lang="en-US" sz="2400" dirty="0" smtClean="0">
                <a:hlinkClick r:id="rId6" action="ppaction://hlinksldjump"/>
              </a:rPr>
              <a:t>graph</a:t>
            </a:r>
            <a:r>
              <a:rPr lang="en-US" sz="2400" dirty="0" smtClean="0"/>
              <a:t>; some negative edges; no negative cycle </a:t>
            </a:r>
            <a:r>
              <a:rPr lang="en-US" sz="2400" dirty="0" smtClean="0">
                <a:sym typeface="Wingdings" pitchFamily="2" charset="2"/>
              </a:rPr>
              <a:t> OK</a:t>
            </a:r>
            <a:endParaRPr lang="en-US" sz="2400"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Implementation</a:t>
            </a:r>
            <a:endParaRPr lang="en-US" dirty="0"/>
          </a:p>
        </p:txBody>
      </p:sp>
      <p:sp>
        <p:nvSpPr>
          <p:cNvPr id="3" name="Content Placeholder 2"/>
          <p:cNvSpPr>
            <a:spLocks noGrp="1"/>
          </p:cNvSpPr>
          <p:nvPr>
            <p:ph idx="1"/>
          </p:nvPr>
        </p:nvSpPr>
        <p:spPr/>
        <p:txBody>
          <a:bodyPr>
            <a:noAutofit/>
          </a:bodyPr>
          <a:lstStyle/>
          <a:p>
            <a:pPr>
              <a:buNone/>
            </a:pPr>
            <a:r>
              <a:rPr lang="en-US" sz="2800" dirty="0" smtClean="0"/>
              <a:t>See BellmanFordDemo.java</a:t>
            </a:r>
          </a:p>
          <a:p>
            <a:r>
              <a:rPr lang="en-US" sz="2000" dirty="0" smtClean="0"/>
              <a:t>Implemented using </a:t>
            </a:r>
            <a:r>
              <a:rPr lang="en-US" sz="2000" b="1" dirty="0" err="1" smtClean="0"/>
              <a:t>AdjacencyList</a:t>
            </a:r>
            <a:r>
              <a:rPr lang="en-US" sz="2000" dirty="0" smtClean="0"/>
              <a:t> </a:t>
            </a:r>
            <a:r>
              <a:rPr lang="en-US" sz="2000" dirty="0" smtClean="0">
                <a:sym typeface="Wingdings" pitchFamily="2" charset="2"/>
              </a:rPr>
              <a:t></a:t>
            </a:r>
          </a:p>
          <a:p>
            <a:pPr lvl="1"/>
            <a:r>
              <a:rPr lang="en-US" sz="2000" b="1" dirty="0" err="1" smtClean="0">
                <a:sym typeface="Wingdings" pitchFamily="2" charset="2"/>
              </a:rPr>
              <a:t>AdjacencyList</a:t>
            </a:r>
            <a:r>
              <a:rPr lang="en-US" sz="2000" dirty="0" smtClean="0">
                <a:sym typeface="Wingdings" pitchFamily="2" charset="2"/>
              </a:rPr>
              <a:t> or </a:t>
            </a:r>
            <a:r>
              <a:rPr lang="en-US" sz="2000" b="1" dirty="0" err="1" smtClean="0">
                <a:sym typeface="Wingdings" pitchFamily="2" charset="2"/>
              </a:rPr>
              <a:t>EdgeList</a:t>
            </a:r>
            <a:r>
              <a:rPr lang="en-US" sz="2000" dirty="0" smtClean="0">
                <a:sym typeface="Wingdings" pitchFamily="2" charset="2"/>
              </a:rPr>
              <a:t> can be used to have an O(</a:t>
            </a:r>
            <a:r>
              <a:rPr lang="en-US" sz="2000" b="1" dirty="0" smtClean="0">
                <a:sym typeface="Wingdings" pitchFamily="2" charset="2"/>
              </a:rPr>
              <a:t>VE</a:t>
            </a:r>
            <a:r>
              <a:rPr lang="en-US" sz="2000" dirty="0" smtClean="0">
                <a:sym typeface="Wingdings" pitchFamily="2" charset="2"/>
              </a:rPr>
              <a:t>) Bellman Ford’s</a:t>
            </a:r>
            <a:endParaRPr lang="en-US" sz="2000" dirty="0" smtClean="0"/>
          </a:p>
          <a:p>
            <a:pPr>
              <a:buNone/>
            </a:pPr>
            <a:endParaRPr lang="en-US" sz="1200" dirty="0" smtClean="0"/>
          </a:p>
          <a:p>
            <a:pPr>
              <a:buNone/>
            </a:pPr>
            <a:r>
              <a:rPr lang="en-US" sz="2800" dirty="0" smtClean="0"/>
              <a:t>Show performance on:</a:t>
            </a:r>
          </a:p>
          <a:p>
            <a:r>
              <a:rPr lang="en-US" sz="2400" dirty="0" smtClean="0"/>
              <a:t>Small </a:t>
            </a:r>
            <a:r>
              <a:rPr lang="en-US" sz="2400" dirty="0" smtClean="0">
                <a:hlinkClick r:id="rId4" action="ppaction://hlinksldjump"/>
              </a:rPr>
              <a:t>graph</a:t>
            </a:r>
            <a:r>
              <a:rPr lang="en-US" sz="2400" dirty="0" smtClean="0"/>
              <a:t> without negative weight cycle </a:t>
            </a:r>
            <a:r>
              <a:rPr lang="en-US" sz="2400" dirty="0" smtClean="0">
                <a:sym typeface="Wingdings" pitchFamily="2" charset="2"/>
              </a:rPr>
              <a:t> OK, in O(</a:t>
            </a:r>
            <a:r>
              <a:rPr lang="en-US" sz="2400" b="1" dirty="0" smtClean="0">
                <a:sym typeface="Wingdings" pitchFamily="2" charset="2"/>
              </a:rPr>
              <a:t>VE</a:t>
            </a:r>
            <a:r>
              <a:rPr lang="en-US" sz="2400" dirty="0" smtClean="0">
                <a:sym typeface="Wingdings" pitchFamily="2" charset="2"/>
              </a:rPr>
              <a:t>)</a:t>
            </a:r>
            <a:endParaRPr lang="en-US" sz="2400" dirty="0" smtClean="0"/>
          </a:p>
          <a:p>
            <a:r>
              <a:rPr lang="en-US" sz="2400" dirty="0" smtClean="0"/>
              <a:t>Small </a:t>
            </a:r>
            <a:r>
              <a:rPr lang="en-US" sz="2400" dirty="0" smtClean="0">
                <a:hlinkClick r:id="rId5" action="ppaction://hlinksldjump"/>
              </a:rPr>
              <a:t>graph</a:t>
            </a:r>
            <a:r>
              <a:rPr lang="en-US" sz="2400" dirty="0" smtClean="0"/>
              <a:t> with negative weight cycle </a:t>
            </a:r>
            <a:r>
              <a:rPr lang="en-US" sz="2400" dirty="0" smtClean="0">
                <a:sym typeface="Wingdings" pitchFamily="2" charset="2"/>
              </a:rPr>
              <a:t> terminate in O(</a:t>
            </a:r>
            <a:r>
              <a:rPr lang="en-US" sz="2400" b="1" dirty="0" smtClean="0">
                <a:sym typeface="Wingdings" pitchFamily="2" charset="2"/>
              </a:rPr>
              <a:t>VE</a:t>
            </a:r>
            <a:r>
              <a:rPr lang="en-US" sz="2400" dirty="0" smtClean="0">
                <a:sym typeface="Wingdings" pitchFamily="2" charset="2"/>
              </a:rPr>
              <a:t>)</a:t>
            </a:r>
            <a:endParaRPr lang="en-US" sz="2400" dirty="0" smtClean="0"/>
          </a:p>
          <a:p>
            <a:pPr lvl="1"/>
            <a:r>
              <a:rPr lang="en-US" sz="2000" dirty="0" smtClean="0"/>
              <a:t>Plus we can report that negative weight cycle exists</a:t>
            </a:r>
          </a:p>
          <a:p>
            <a:r>
              <a:rPr lang="en-US" sz="2400" dirty="0" smtClean="0"/>
              <a:t>Small </a:t>
            </a:r>
            <a:r>
              <a:rPr lang="en-US" sz="2400" dirty="0" smtClean="0">
                <a:hlinkClick r:id="rId6"/>
              </a:rPr>
              <a:t>graph</a:t>
            </a:r>
            <a:r>
              <a:rPr lang="en-US" sz="2400" dirty="0" smtClean="0"/>
              <a:t>; some negative edges; no negative cycle </a:t>
            </a:r>
            <a:r>
              <a:rPr lang="en-US" sz="2400" dirty="0" smtClean="0">
                <a:sym typeface="Wingdings" pitchFamily="2" charset="2"/>
              </a:rPr>
              <a:t> OK</a:t>
            </a:r>
            <a:endParaRPr lang="en-US" sz="2400" dirty="0" smtClean="0"/>
          </a:p>
        </p:txBody>
      </p:sp>
    </p:spTree>
    <p:custDataLst>
      <p:tags r:id="rId1"/>
    </p:custDataLst>
    <p:extLst>
      <p:ext uri="{BB962C8B-B14F-4D97-AF65-F5344CB8AC3E}">
        <p14:creationId xmlns:p14="http://schemas.microsoft.com/office/powerpoint/2010/main" val="32654276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SG" dirty="0"/>
          </a:p>
        </p:txBody>
      </p:sp>
      <p:sp>
        <p:nvSpPr>
          <p:cNvPr id="3" name="Content Placeholder 2"/>
          <p:cNvSpPr>
            <a:spLocks noGrp="1"/>
          </p:cNvSpPr>
          <p:nvPr>
            <p:ph idx="1"/>
          </p:nvPr>
        </p:nvSpPr>
        <p:spPr>
          <a:xfrm>
            <a:off x="457200" y="1600200"/>
            <a:ext cx="8291264" cy="4853136"/>
          </a:xfrm>
        </p:spPr>
        <p:txBody>
          <a:bodyPr>
            <a:normAutofit/>
          </a:bodyPr>
          <a:lstStyle/>
          <a:p>
            <a:pPr>
              <a:buNone/>
            </a:pPr>
            <a:r>
              <a:rPr lang="en-US" sz="2800" dirty="0" smtClean="0"/>
              <a:t>Introducing the SSSP problem</a:t>
            </a:r>
          </a:p>
          <a:p>
            <a:pPr>
              <a:buNone/>
            </a:pPr>
            <a:endParaRPr lang="en-US" sz="1100" dirty="0" smtClean="0"/>
          </a:p>
          <a:p>
            <a:pPr>
              <a:buNone/>
            </a:pPr>
            <a:r>
              <a:rPr lang="en-US" sz="2800" dirty="0" smtClean="0"/>
              <a:t>Revisiting BFS algorithm for </a:t>
            </a:r>
            <a:r>
              <a:rPr lang="en-US" sz="2800" u="sng" dirty="0" err="1" smtClean="0"/>
              <a:t>unweighted</a:t>
            </a:r>
            <a:r>
              <a:rPr lang="en-US" sz="2800" dirty="0" smtClean="0"/>
              <a:t> SSSP problem</a:t>
            </a:r>
          </a:p>
          <a:p>
            <a:r>
              <a:rPr lang="en-US" sz="2400" dirty="0" smtClean="0"/>
              <a:t>But it fails on general case</a:t>
            </a:r>
          </a:p>
          <a:p>
            <a:pPr>
              <a:buNone/>
            </a:pPr>
            <a:endParaRPr lang="en-US" sz="1100" dirty="0" smtClean="0"/>
          </a:p>
          <a:p>
            <a:pPr>
              <a:buNone/>
            </a:pPr>
            <a:r>
              <a:rPr lang="en-US" sz="2800" dirty="0" smtClean="0"/>
              <a:t>Introducing Bellman Ford’s algorithm</a:t>
            </a:r>
          </a:p>
          <a:p>
            <a:r>
              <a:rPr lang="en-US" sz="2400" dirty="0" smtClean="0"/>
              <a:t>This one solves SSSP for general weighted graph in O(</a:t>
            </a:r>
            <a:r>
              <a:rPr lang="en-US" sz="2400" b="1" dirty="0" smtClean="0"/>
              <a:t>VE</a:t>
            </a:r>
            <a:r>
              <a:rPr lang="en-US" sz="2400" dirty="0" smtClean="0"/>
              <a:t>)</a:t>
            </a:r>
          </a:p>
          <a:p>
            <a:r>
              <a:rPr lang="en-US" sz="2400" dirty="0" smtClean="0"/>
              <a:t>Can also be used to detect the presence of -</a:t>
            </a:r>
            <a:r>
              <a:rPr lang="en-US" sz="2400" dirty="0" err="1" smtClean="0"/>
              <a:t>ve</a:t>
            </a:r>
            <a:r>
              <a:rPr lang="en-US" sz="2400" dirty="0" smtClean="0"/>
              <a:t> weight cycle</a:t>
            </a:r>
          </a:p>
        </p:txBody>
      </p:sp>
    </p:spTree>
    <p:custDataLst>
      <p:tags r:id="rId1"/>
    </p:custData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PS5* should now be doable </a:t>
            </a:r>
            <a:r>
              <a:rPr lang="en-US"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The first Subtask of PS5… </a:t>
            </a:r>
          </a:p>
          <a:p>
            <a:pPr marL="0" indent="0">
              <a:buNone/>
            </a:pPr>
            <a:r>
              <a:rPr lang="en-US" sz="2800" dirty="0" smtClean="0"/>
              <a:t>(but I will only open it on Saturday, 17 Oct 2015, 8am)</a:t>
            </a:r>
          </a:p>
          <a:p>
            <a:pPr marL="0" indent="0">
              <a:buNone/>
            </a:pPr>
            <a:endParaRPr lang="en-US" sz="1800" dirty="0" smtClean="0"/>
          </a:p>
          <a:p>
            <a:pPr marL="0" indent="0">
              <a:buNone/>
            </a:pPr>
            <a:r>
              <a:rPr lang="en-US" dirty="0" smtClean="0"/>
              <a:t>Subtask B (easy), Subtask C (medium-hard), and Subtask D (R-option, also medium-hard) require something else </a:t>
            </a:r>
            <a:r>
              <a:rPr lang="en-US" dirty="0" smtClean="0">
                <a:sym typeface="Wingdings" pitchFamily="2" charset="2"/>
              </a:rPr>
              <a:t></a:t>
            </a:r>
          </a:p>
          <a:p>
            <a:pPr marL="0" indent="0">
              <a:buNone/>
            </a:pPr>
            <a:endParaRPr lang="en-US" sz="1100" dirty="0" smtClean="0">
              <a:sym typeface="Wingdings" pitchFamily="2" charset="2"/>
            </a:endParaRPr>
          </a:p>
          <a:p>
            <a:pPr marL="0" indent="0">
              <a:buNone/>
            </a:pPr>
            <a:r>
              <a:rPr lang="en-US" dirty="0" smtClean="0">
                <a:sym typeface="Wingdings" pitchFamily="2" charset="2"/>
              </a:rPr>
              <a:t>Train first to check basic understanding of the past two lectures on graph algorithms: </a:t>
            </a:r>
            <a:r>
              <a:rPr lang="en-US" sz="2000" dirty="0" smtClean="0">
                <a:sym typeface="Wingdings" pitchFamily="2" charset="2"/>
                <a:hlinkClick r:id="rId3"/>
              </a:rPr>
              <a:t>http://visualgo.net/training.html?diff=Medium&amp;n=5&amp;tl=0&amp;module=mst,sssp</a:t>
            </a:r>
            <a:endParaRPr lang="en-US" sz="2000"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Example</a:t>
            </a:r>
            <a:endParaRPr lang="en-SG"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610529" cy="278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4" name="TextBox 59"/>
            <p:cNvSpPr txBox="1">
              <a:spLocks noChangeArrowheads="1"/>
            </p:cNvSpPr>
            <p:nvPr/>
          </p:nvSpPr>
          <p:spPr bwMode="auto">
            <a:xfrm>
              <a:off x="255641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a:latin typeface="Arial Black" pitchFamily="34" charset="0"/>
                  <a:sym typeface="Symbol" pitchFamily="18" charset="2"/>
                </a:rPr>
                <a:t></a:t>
              </a:r>
              <a:endParaRPr lang="en-US" sz="2000" b="1" dirty="0">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grpSp>
      <p:sp>
        <p:nvSpPr>
          <p:cNvPr id="143" name="TextBox 142"/>
          <p:cNvSpPr txBox="1"/>
          <p:nvPr/>
        </p:nvSpPr>
        <p:spPr>
          <a:xfrm>
            <a:off x="251520" y="4101053"/>
            <a:ext cx="3816424" cy="2308324"/>
          </a:xfrm>
          <a:prstGeom prst="rect">
            <a:avLst/>
          </a:prstGeom>
          <a:noFill/>
        </p:spPr>
        <p:txBody>
          <a:bodyPr wrap="square" rtlCol="0">
            <a:spAutoFit/>
          </a:bodyPr>
          <a:lstStyle/>
          <a:p>
            <a:r>
              <a:rPr lang="en-US" dirty="0" smtClean="0"/>
              <a:t>s = 2</a:t>
            </a:r>
          </a:p>
          <a:p>
            <a:r>
              <a:rPr lang="en-US" dirty="0" smtClean="0"/>
              <a:t>Initially:</a:t>
            </a:r>
          </a:p>
          <a:p>
            <a:r>
              <a:rPr lang="en-US" dirty="0" smtClean="0"/>
              <a:t>D[s] = D[2] = 0</a:t>
            </a:r>
          </a:p>
          <a:p>
            <a:r>
              <a:rPr lang="en-US" dirty="0" smtClean="0"/>
              <a:t>D[v]= </a:t>
            </a:r>
            <a:r>
              <a:rPr lang="en-US" dirty="0" smtClean="0">
                <a:sym typeface="Symbol"/>
              </a:rPr>
              <a:t> for the rest</a:t>
            </a:r>
          </a:p>
          <a:p>
            <a:r>
              <a:rPr lang="en-US" dirty="0" smtClean="0">
                <a:sym typeface="Symbol"/>
              </a:rPr>
              <a:t>Denoted as values in </a:t>
            </a:r>
            <a:r>
              <a:rPr lang="en-US" b="1" dirty="0" smtClean="0">
                <a:solidFill>
                  <a:srgbClr val="FFFF00"/>
                </a:solidFill>
                <a:effectLst>
                  <a:outerShdw blurRad="38100" dist="38100" dir="2700000" algn="tl">
                    <a:srgbClr val="000000">
                      <a:alpha val="43137"/>
                    </a:srgbClr>
                  </a:outerShdw>
                </a:effectLst>
                <a:sym typeface="Symbol"/>
              </a:rPr>
              <a:t>yellow boxes</a:t>
            </a:r>
          </a:p>
          <a:p>
            <a:r>
              <a:rPr lang="en-US" dirty="0" smtClean="0">
                <a:sym typeface="Symbol"/>
              </a:rPr>
              <a:t>p[s] = -1 (to say ‘no predecessor’)</a:t>
            </a:r>
          </a:p>
          <a:p>
            <a:r>
              <a:rPr lang="en-US" dirty="0" smtClean="0">
                <a:sym typeface="Symbol"/>
              </a:rPr>
              <a:t>p[v] = -1 for the rest</a:t>
            </a:r>
          </a:p>
          <a:p>
            <a:r>
              <a:rPr lang="en-US" dirty="0" smtClean="0">
                <a:sym typeface="Symbol"/>
              </a:rPr>
              <a:t>Denoted as </a:t>
            </a:r>
            <a:r>
              <a:rPr lang="en-US" b="1" dirty="0" smtClean="0">
                <a:solidFill>
                  <a:srgbClr val="FF0000"/>
                </a:solidFill>
                <a:sym typeface="Symbol"/>
              </a:rPr>
              <a:t>red arrows (none initially)</a:t>
            </a:r>
            <a:endParaRPr lang="en-SG" b="1" dirty="0">
              <a:solidFill>
                <a:srgbClr val="FF0000"/>
              </a:solidFill>
            </a:endParaRPr>
          </a:p>
        </p:txBody>
      </p:sp>
      <p:grpSp>
        <p:nvGrpSpPr>
          <p:cNvPr id="8" name="Group 200"/>
          <p:cNvGrpSpPr>
            <a:grpSpLocks/>
          </p:cNvGrpSpPr>
          <p:nvPr/>
        </p:nvGrpSpPr>
        <p:grpSpPr bwMode="auto">
          <a:xfrm>
            <a:off x="5652120" y="1700808"/>
            <a:ext cx="3095625" cy="3130550"/>
            <a:chOff x="3779348" y="3543541"/>
            <a:chExt cx="3096115" cy="3130012"/>
          </a:xfrm>
        </p:grpSpPr>
        <p:grpSp>
          <p:nvGrpSpPr>
            <p:cNvPr id="9" name="Group 95"/>
            <p:cNvGrpSpPr>
              <a:grpSpLocks/>
            </p:cNvGrpSpPr>
            <p:nvPr/>
          </p:nvGrpSpPr>
          <p:grpSpPr bwMode="auto">
            <a:xfrm>
              <a:off x="4860069" y="4121522"/>
              <a:ext cx="685349" cy="685589"/>
              <a:chOff x="3059832" y="4365104"/>
              <a:chExt cx="685796" cy="685796"/>
            </a:xfrm>
          </p:grpSpPr>
          <p:sp>
            <p:nvSpPr>
              <p:cNvPr id="184"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5"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46" name="Straight Arrow Connector 145"/>
            <p:cNvCxnSpPr/>
            <p:nvPr/>
          </p:nvCxnSpPr>
          <p:spPr bwMode="auto">
            <a:xfrm rot="5400000">
              <a:off x="5774663" y="5087097"/>
              <a:ext cx="1857056" cy="144485"/>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bwMode="auto">
            <a:xfrm rot="16200000" flipH="1">
              <a:off x="4142460" y="4426516"/>
              <a:ext cx="1884038" cy="1924355"/>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bwMode="auto">
            <a:xfrm rot="16200000" flipH="1">
              <a:off x="6081669" y="5681516"/>
              <a:ext cx="495215" cy="1174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bwMode="auto">
            <a:xfrm rot="16200000" flipH="1">
              <a:off x="5464796" y="4687082"/>
              <a:ext cx="301573" cy="34136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5"/>
            <p:cNvGrpSpPr>
              <a:grpSpLocks/>
            </p:cNvGrpSpPr>
            <p:nvPr/>
          </p:nvGrpSpPr>
          <p:grpSpPr bwMode="auto">
            <a:xfrm>
              <a:off x="5686266" y="4907957"/>
              <a:ext cx="685348" cy="685589"/>
              <a:chOff x="3059832" y="4365104"/>
              <a:chExt cx="685796" cy="685796"/>
            </a:xfrm>
          </p:grpSpPr>
          <p:sp>
            <p:nvSpPr>
              <p:cNvPr id="182"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3"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grpSp>
          <p:nvGrpSpPr>
            <p:cNvPr id="11" name="Group 95"/>
            <p:cNvGrpSpPr>
              <a:grpSpLocks/>
            </p:cNvGrpSpPr>
            <p:nvPr/>
          </p:nvGrpSpPr>
          <p:grpSpPr bwMode="auto">
            <a:xfrm>
              <a:off x="6046158" y="5987964"/>
              <a:ext cx="685348" cy="685589"/>
              <a:chOff x="3059832" y="4365104"/>
              <a:chExt cx="685796" cy="685796"/>
            </a:xfrm>
          </p:grpSpPr>
          <p:sp>
            <p:nvSpPr>
              <p:cNvPr id="180"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1"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12" name="Group 95"/>
            <p:cNvGrpSpPr>
              <a:grpSpLocks/>
            </p:cNvGrpSpPr>
            <p:nvPr/>
          </p:nvGrpSpPr>
          <p:grpSpPr bwMode="auto">
            <a:xfrm>
              <a:off x="3779348" y="3761520"/>
              <a:ext cx="685348" cy="685589"/>
              <a:chOff x="3059832" y="4365104"/>
              <a:chExt cx="685796" cy="685796"/>
            </a:xfrm>
          </p:grpSpPr>
          <p:sp>
            <p:nvSpPr>
              <p:cNvPr id="178"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79"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153" name="TextBox 45"/>
            <p:cNvSpPr txBox="1">
              <a:spLocks noChangeArrowheads="1"/>
            </p:cNvSpPr>
            <p:nvPr/>
          </p:nvSpPr>
          <p:spPr bwMode="auto">
            <a:xfrm>
              <a:off x="4716113" y="5199725"/>
              <a:ext cx="287913" cy="461523"/>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13" name="Group 95"/>
            <p:cNvGrpSpPr>
              <a:grpSpLocks/>
            </p:cNvGrpSpPr>
            <p:nvPr/>
          </p:nvGrpSpPr>
          <p:grpSpPr bwMode="auto">
            <a:xfrm>
              <a:off x="6190115" y="3644900"/>
              <a:ext cx="685348" cy="685589"/>
              <a:chOff x="3059832" y="4365104"/>
              <a:chExt cx="685796" cy="685796"/>
            </a:xfrm>
          </p:grpSpPr>
          <p:sp>
            <p:nvSpPr>
              <p:cNvPr id="17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76"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155" name="Straight Arrow Connector 154"/>
            <p:cNvCxnSpPr/>
            <p:nvPr/>
          </p:nvCxnSpPr>
          <p:spPr bwMode="auto">
            <a:xfrm rot="16200000" flipH="1">
              <a:off x="5213903" y="3012312"/>
              <a:ext cx="125390" cy="182591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6" name="TextBox 45"/>
            <p:cNvSpPr txBox="1">
              <a:spLocks noChangeArrowheads="1"/>
            </p:cNvSpPr>
            <p:nvPr/>
          </p:nvSpPr>
          <p:spPr bwMode="auto">
            <a:xfrm>
              <a:off x="6444208" y="4553525"/>
              <a:ext cx="287913" cy="461523"/>
            </a:xfrm>
            <a:prstGeom prst="rect">
              <a:avLst/>
            </a:prstGeom>
            <a:noFill/>
            <a:ln w="9525">
              <a:noFill/>
              <a:miter lim="800000"/>
              <a:headEnd/>
              <a:tailEnd/>
            </a:ln>
          </p:spPr>
          <p:txBody>
            <a:bodyPr>
              <a:spAutoFit/>
            </a:bodyPr>
            <a:lstStyle/>
            <a:p>
              <a:pPr algn="ctr"/>
              <a:r>
                <a:rPr lang="en-US" sz="2400"/>
                <a:t>5</a:t>
              </a:r>
              <a:endParaRPr lang="en-SG" sz="2400"/>
            </a:p>
          </p:txBody>
        </p:sp>
        <p:sp>
          <p:nvSpPr>
            <p:cNvPr id="157" name="TextBox 45"/>
            <p:cNvSpPr txBox="1">
              <a:spLocks noChangeArrowheads="1"/>
            </p:cNvSpPr>
            <p:nvPr/>
          </p:nvSpPr>
          <p:spPr bwMode="auto">
            <a:xfrm>
              <a:off x="5292080" y="4695669"/>
              <a:ext cx="287913" cy="461523"/>
            </a:xfrm>
            <a:prstGeom prst="rect">
              <a:avLst/>
            </a:prstGeom>
            <a:noFill/>
            <a:ln w="9525">
              <a:noFill/>
              <a:miter lim="800000"/>
              <a:headEnd/>
              <a:tailEnd/>
            </a:ln>
          </p:spPr>
          <p:txBody>
            <a:bodyPr>
              <a:spAutoFit/>
            </a:bodyPr>
            <a:lstStyle/>
            <a:p>
              <a:pPr algn="ctr"/>
              <a:r>
                <a:rPr lang="en-US" sz="2400"/>
                <a:t>6</a:t>
              </a:r>
              <a:endParaRPr lang="en-SG" sz="2400"/>
            </a:p>
          </p:txBody>
        </p:sp>
        <p:sp>
          <p:nvSpPr>
            <p:cNvPr id="158" name="TextBox 45"/>
            <p:cNvSpPr txBox="1">
              <a:spLocks noChangeArrowheads="1"/>
            </p:cNvSpPr>
            <p:nvPr/>
          </p:nvSpPr>
          <p:spPr bwMode="auto">
            <a:xfrm>
              <a:off x="6228303" y="5373216"/>
              <a:ext cx="287913" cy="461523"/>
            </a:xfrm>
            <a:prstGeom prst="rect">
              <a:avLst/>
            </a:prstGeom>
            <a:noFill/>
            <a:ln w="9525">
              <a:noFill/>
              <a:miter lim="800000"/>
              <a:headEnd/>
              <a:tailEnd/>
            </a:ln>
          </p:spPr>
          <p:txBody>
            <a:bodyPr>
              <a:spAutoFit/>
            </a:bodyPr>
            <a:lstStyle/>
            <a:p>
              <a:pPr algn="ctr"/>
              <a:r>
                <a:rPr lang="en-US" sz="2400"/>
                <a:t>1</a:t>
              </a:r>
              <a:endParaRPr lang="en-SG" sz="2400"/>
            </a:p>
          </p:txBody>
        </p:sp>
        <p:cxnSp>
          <p:nvCxnSpPr>
            <p:cNvPr id="159" name="Straight Arrow Connector 158"/>
            <p:cNvCxnSpPr/>
            <p:nvPr/>
          </p:nvCxnSpPr>
          <p:spPr bwMode="auto">
            <a:xfrm rot="10800000">
              <a:off x="4363640" y="4346678"/>
              <a:ext cx="495378" cy="1174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0" name="TextBox 45"/>
            <p:cNvSpPr txBox="1">
              <a:spLocks noChangeArrowheads="1"/>
            </p:cNvSpPr>
            <p:nvPr/>
          </p:nvSpPr>
          <p:spPr bwMode="auto">
            <a:xfrm>
              <a:off x="5651831" y="4148903"/>
              <a:ext cx="287913" cy="461523"/>
            </a:xfrm>
            <a:prstGeom prst="rect">
              <a:avLst/>
            </a:prstGeom>
            <a:noFill/>
            <a:ln w="9525">
              <a:noFill/>
              <a:miter lim="800000"/>
              <a:headEnd/>
              <a:tailEnd/>
            </a:ln>
          </p:spPr>
          <p:txBody>
            <a:bodyPr>
              <a:spAutoFit/>
            </a:bodyPr>
            <a:lstStyle/>
            <a:p>
              <a:pPr algn="ctr"/>
              <a:r>
                <a:rPr lang="en-US" sz="2400"/>
                <a:t>7</a:t>
              </a:r>
              <a:endParaRPr lang="en-SG" sz="2400"/>
            </a:p>
          </p:txBody>
        </p:sp>
        <p:sp>
          <p:nvSpPr>
            <p:cNvPr id="165" name="TextBox 45"/>
            <p:cNvSpPr txBox="1">
              <a:spLocks noChangeArrowheads="1"/>
            </p:cNvSpPr>
            <p:nvPr/>
          </p:nvSpPr>
          <p:spPr bwMode="auto">
            <a:xfrm>
              <a:off x="5219961" y="3543541"/>
              <a:ext cx="287913" cy="461523"/>
            </a:xfrm>
            <a:prstGeom prst="rect">
              <a:avLst/>
            </a:prstGeom>
            <a:noFill/>
            <a:ln w="9525">
              <a:noFill/>
              <a:miter lim="800000"/>
              <a:headEnd/>
              <a:tailEnd/>
            </a:ln>
          </p:spPr>
          <p:txBody>
            <a:bodyPr>
              <a:spAutoFit/>
            </a:bodyPr>
            <a:lstStyle/>
            <a:p>
              <a:pPr algn="ctr"/>
              <a:r>
                <a:rPr lang="en-US" sz="2400"/>
                <a:t>3</a:t>
              </a:r>
              <a:endParaRPr lang="en-SG" sz="2400"/>
            </a:p>
          </p:txBody>
        </p:sp>
        <p:cxnSp>
          <p:nvCxnSpPr>
            <p:cNvPr id="166" name="Straight Arrow Connector 165"/>
            <p:cNvCxnSpPr>
              <a:stCxn id="184" idx="6"/>
              <a:endCxn id="171" idx="1"/>
            </p:cNvCxnSpPr>
            <p:nvPr/>
          </p:nvCxnSpPr>
          <p:spPr bwMode="auto">
            <a:xfrm flipV="1">
              <a:off x="5545419" y="4214233"/>
              <a:ext cx="598182" cy="250084"/>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67" name="TextBox 45"/>
            <p:cNvSpPr txBox="1">
              <a:spLocks noChangeArrowheads="1"/>
            </p:cNvSpPr>
            <p:nvPr/>
          </p:nvSpPr>
          <p:spPr bwMode="auto">
            <a:xfrm>
              <a:off x="4500178" y="4335629"/>
              <a:ext cx="287913" cy="461523"/>
            </a:xfrm>
            <a:prstGeom prst="rect">
              <a:avLst/>
            </a:prstGeom>
            <a:noFill/>
            <a:ln w="9525">
              <a:noFill/>
              <a:miter lim="800000"/>
              <a:headEnd/>
              <a:tailEnd/>
            </a:ln>
          </p:spPr>
          <p:txBody>
            <a:bodyPr>
              <a:spAutoFit/>
            </a:bodyPr>
            <a:lstStyle/>
            <a:p>
              <a:pPr algn="ctr"/>
              <a:r>
                <a:rPr lang="en-US" sz="2400"/>
                <a:t>2</a:t>
              </a:r>
              <a:endParaRPr lang="en-SG" sz="2400"/>
            </a:p>
          </p:txBody>
        </p:sp>
        <p:sp>
          <p:nvSpPr>
            <p:cNvPr id="168" name="TextBox 59"/>
            <p:cNvSpPr txBox="1">
              <a:spLocks noChangeArrowheads="1"/>
            </p:cNvSpPr>
            <p:nvPr/>
          </p:nvSpPr>
          <p:spPr bwMode="auto">
            <a:xfrm>
              <a:off x="5999584" y="6383272"/>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7</a:t>
              </a:r>
              <a:endParaRPr lang="en-US" sz="2000" b="1">
                <a:latin typeface="Arial Black" pitchFamily="34" charset="0"/>
              </a:endParaRPr>
            </a:p>
          </p:txBody>
        </p:sp>
        <p:sp>
          <p:nvSpPr>
            <p:cNvPr id="169" name="TextBox 59"/>
            <p:cNvSpPr txBox="1">
              <a:spLocks noChangeArrowheads="1"/>
            </p:cNvSpPr>
            <p:nvPr/>
          </p:nvSpPr>
          <p:spPr bwMode="auto">
            <a:xfrm>
              <a:off x="5639544" y="528749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6</a:t>
              </a:r>
              <a:endParaRPr lang="en-US" sz="2000" b="1">
                <a:latin typeface="Arial Black" pitchFamily="34" charset="0"/>
              </a:endParaRPr>
            </a:p>
          </p:txBody>
        </p:sp>
        <p:sp>
          <p:nvSpPr>
            <p:cNvPr id="171" name="TextBox 59"/>
            <p:cNvSpPr txBox="1">
              <a:spLocks noChangeArrowheads="1"/>
            </p:cNvSpPr>
            <p:nvPr/>
          </p:nvSpPr>
          <p:spPr bwMode="auto">
            <a:xfrm>
              <a:off x="6143600" y="4077072"/>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5</a:t>
              </a:r>
              <a:endParaRPr lang="en-US" sz="2000" b="1">
                <a:latin typeface="Arial Black" pitchFamily="34" charset="0"/>
              </a:endParaRPr>
            </a:p>
          </p:txBody>
        </p:sp>
        <p:sp>
          <p:nvSpPr>
            <p:cNvPr id="172" name="TextBox 59"/>
            <p:cNvSpPr txBox="1">
              <a:spLocks noChangeArrowheads="1"/>
            </p:cNvSpPr>
            <p:nvPr/>
          </p:nvSpPr>
          <p:spPr bwMode="auto">
            <a:xfrm>
              <a:off x="4775448" y="456741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173" name="TextBox 59"/>
            <p:cNvSpPr txBox="1">
              <a:spLocks noChangeArrowheads="1"/>
            </p:cNvSpPr>
            <p:nvPr/>
          </p:nvSpPr>
          <p:spPr bwMode="auto">
            <a:xfrm>
              <a:off x="3826768" y="420737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2</a:t>
              </a:r>
              <a:endParaRPr lang="en-US" sz="2000" b="1">
                <a:latin typeface="Arial Black" pitchFamily="34" charset="0"/>
              </a:endParaRPr>
            </a:p>
          </p:txBody>
        </p:sp>
      </p:grpSp>
      <p:sp>
        <p:nvSpPr>
          <p:cNvPr id="189" name="TextBox 188"/>
          <p:cNvSpPr txBox="1"/>
          <p:nvPr/>
        </p:nvSpPr>
        <p:spPr>
          <a:xfrm>
            <a:off x="4644008" y="4077072"/>
            <a:ext cx="4248472" cy="2308324"/>
          </a:xfrm>
          <a:prstGeom prst="rect">
            <a:avLst/>
          </a:prstGeom>
          <a:noFill/>
        </p:spPr>
        <p:txBody>
          <a:bodyPr wrap="square" rtlCol="0">
            <a:spAutoFit/>
          </a:bodyPr>
          <a:lstStyle/>
          <a:p>
            <a:r>
              <a:rPr lang="en-US" dirty="0" smtClean="0"/>
              <a:t>s = 2</a:t>
            </a:r>
          </a:p>
          <a:p>
            <a:r>
              <a:rPr lang="en-US" dirty="0" smtClean="0"/>
              <a:t>At the end of algorithm:</a:t>
            </a:r>
          </a:p>
          <a:p>
            <a:r>
              <a:rPr lang="en-US" dirty="0" smtClean="0"/>
              <a:t>D[s] = D[2] = 0 (unchanged)</a:t>
            </a:r>
          </a:p>
          <a:p>
            <a:r>
              <a:rPr lang="en-US" dirty="0" smtClean="0"/>
              <a:t>D[v] = </a:t>
            </a:r>
            <a:r>
              <a:rPr lang="en-US" dirty="0" smtClean="0">
                <a:sym typeface="Symbol"/>
              </a:rPr>
              <a:t>(s, v) for the rest</a:t>
            </a:r>
          </a:p>
          <a:p>
            <a:r>
              <a:rPr lang="en-US" dirty="0" smtClean="0">
                <a:sym typeface="Symbol"/>
              </a:rPr>
              <a:t>e.g. D[0] = 6, D[4] = 7</a:t>
            </a:r>
          </a:p>
          <a:p>
            <a:r>
              <a:rPr lang="en-US" dirty="0" smtClean="0">
                <a:sym typeface="Symbol"/>
              </a:rPr>
              <a:t>p[s] = -1 (source has no predecessor)</a:t>
            </a:r>
          </a:p>
          <a:p>
            <a:r>
              <a:rPr lang="en-US" dirty="0" smtClean="0">
                <a:sym typeface="Symbol"/>
              </a:rPr>
              <a:t>p[v] = the origin of </a:t>
            </a:r>
            <a:r>
              <a:rPr lang="en-US" b="1" dirty="0" smtClean="0">
                <a:solidFill>
                  <a:srgbClr val="FF0000"/>
                </a:solidFill>
                <a:sym typeface="Symbol"/>
              </a:rPr>
              <a:t>red arrows</a:t>
            </a:r>
            <a:r>
              <a:rPr lang="en-US" dirty="0" smtClean="0">
                <a:sym typeface="Symbol"/>
              </a:rPr>
              <a:t> for the rest</a:t>
            </a:r>
          </a:p>
          <a:p>
            <a:r>
              <a:rPr lang="en-US" dirty="0" smtClean="0">
                <a:sym typeface="Symbol"/>
              </a:rPr>
              <a:t>e.g. p[0] = 2, p[4] = 0</a:t>
            </a:r>
            <a:endParaRPr lang="en-SG" b="1" dirty="0">
              <a:solidFill>
                <a:srgbClr val="FF0000"/>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blinds(horizontal)">
                                      <p:cBhvr>
                                        <p:cTn id="10"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Outline</a:t>
            </a:r>
          </a:p>
        </p:txBody>
      </p:sp>
      <p:sp>
        <p:nvSpPr>
          <p:cNvPr id="14339" name="Rectangle 3"/>
          <p:cNvSpPr>
            <a:spLocks noGrp="1" noChangeArrowheads="1"/>
          </p:cNvSpPr>
          <p:nvPr>
            <p:ph type="body" idx="1"/>
          </p:nvPr>
        </p:nvSpPr>
        <p:spPr/>
        <p:txBody>
          <a:bodyPr>
            <a:noAutofit/>
          </a:bodyPr>
          <a:lstStyle/>
          <a:p>
            <a:pPr marL="514350" indent="-457200">
              <a:buNone/>
            </a:pPr>
            <a:r>
              <a:rPr lang="en-US" sz="2800" dirty="0" smtClean="0"/>
              <a:t>Single-Source Shortest Paths (SSSP) Problem</a:t>
            </a:r>
          </a:p>
          <a:p>
            <a:pPr marL="514350" indent="-457200"/>
            <a:r>
              <a:rPr lang="en-US" sz="2400" dirty="0" smtClean="0"/>
              <a:t>Motivating example</a:t>
            </a:r>
          </a:p>
          <a:p>
            <a:pPr marL="514350" indent="-457200"/>
            <a:r>
              <a:rPr lang="en-US" sz="2400" dirty="0" smtClean="0"/>
              <a:t>Some more definitions</a:t>
            </a:r>
          </a:p>
          <a:p>
            <a:pPr marL="514350" indent="-457200"/>
            <a:r>
              <a:rPr lang="en-US" sz="2400" dirty="0" smtClean="0"/>
              <a:t>Discussion of negative weight edges and cycles</a:t>
            </a:r>
            <a:endParaRPr lang="en-US" dirty="0" smtClean="0"/>
          </a:p>
          <a:p>
            <a:pPr marL="514350" indent="-457200">
              <a:buNone/>
            </a:pPr>
            <a:endParaRPr lang="en-US" sz="1100" dirty="0" smtClean="0"/>
          </a:p>
          <a:p>
            <a:pPr marL="514350" indent="-457200">
              <a:buNone/>
            </a:pPr>
            <a:r>
              <a:rPr lang="en-US" sz="2800" dirty="0" smtClean="0"/>
              <a:t>Algorithms to Solve SSSP Problem (CP3 Section 4.4)</a:t>
            </a:r>
          </a:p>
          <a:p>
            <a:pPr marL="514350" indent="-457200"/>
            <a:r>
              <a:rPr lang="en-US" sz="2400" dirty="0" smtClean="0"/>
              <a:t>BFS algorithm (cannot be used for the general SSSP problem)</a:t>
            </a:r>
          </a:p>
          <a:p>
            <a:pPr marL="514350" indent="-457200"/>
            <a:r>
              <a:rPr lang="en-US" sz="2400" dirty="0" smtClean="0"/>
              <a:t>Bellman Ford’s algorithm</a:t>
            </a:r>
          </a:p>
          <a:p>
            <a:pPr marL="914400" lvl="1" indent="-457200"/>
            <a:r>
              <a:rPr lang="en-US" sz="2000" dirty="0" smtClean="0"/>
              <a:t>Precursor</a:t>
            </a:r>
          </a:p>
          <a:p>
            <a:pPr marL="914400" lvl="1" indent="-457200"/>
            <a:r>
              <a:rPr lang="en-US" sz="2000" dirty="0" smtClean="0"/>
              <a:t>Pseudo code, example animation, and later: Java implementation</a:t>
            </a:r>
          </a:p>
          <a:p>
            <a:pPr marL="914400" lvl="1" indent="-457200"/>
            <a:r>
              <a:rPr lang="en-US" sz="2000" dirty="0" smtClean="0"/>
              <a:t>Theorem, proof, and corollary about Bellman Ford’s algorithm</a:t>
            </a:r>
          </a:p>
        </p:txBody>
      </p:sp>
    </p:spTree>
    <p:custDataLst>
      <p:tags r:id="rId1"/>
    </p:custData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Weight Edges and Cycles</a:t>
            </a:r>
            <a:endParaRPr lang="en-US" dirty="0"/>
          </a:p>
        </p:txBody>
      </p:sp>
      <p:sp>
        <p:nvSpPr>
          <p:cNvPr id="3" name="Content Placeholder 2"/>
          <p:cNvSpPr>
            <a:spLocks noGrp="1"/>
          </p:cNvSpPr>
          <p:nvPr>
            <p:ph idx="1"/>
          </p:nvPr>
        </p:nvSpPr>
        <p:spPr>
          <a:xfrm>
            <a:off x="457200" y="1600200"/>
            <a:ext cx="8229600" cy="4853136"/>
          </a:xfrm>
        </p:spPr>
        <p:txBody>
          <a:bodyPr>
            <a:normAutofit lnSpcReduction="10000"/>
          </a:bodyPr>
          <a:lstStyle/>
          <a:p>
            <a:pPr>
              <a:buNone/>
            </a:pPr>
            <a:r>
              <a:rPr lang="en-US" sz="2800" dirty="0" smtClean="0"/>
              <a:t>They exist in some applications</a:t>
            </a:r>
          </a:p>
          <a:p>
            <a:r>
              <a:rPr lang="en-US" sz="2400" dirty="0" smtClean="0"/>
              <a:t>Fictional application: Suppose you can travel back in time by passing through time tunnel (edges with negative weight)</a:t>
            </a:r>
          </a:p>
          <a:p>
            <a:endParaRPr lang="en-US" dirty="0" smtClean="0"/>
          </a:p>
          <a:p>
            <a:endParaRPr lang="en-US" dirty="0" smtClean="0"/>
          </a:p>
          <a:p>
            <a:endParaRPr lang="en-US" dirty="0" smtClean="0"/>
          </a:p>
          <a:p>
            <a:endParaRPr lang="en-US" dirty="0" smtClean="0"/>
          </a:p>
          <a:p>
            <a:r>
              <a:rPr lang="en-US" sz="2400" dirty="0" smtClean="0"/>
              <a:t>Shortest paths from 0 to {1, 2, 3} are </a:t>
            </a:r>
            <a:r>
              <a:rPr lang="en-US" sz="2400" b="1" dirty="0" smtClean="0"/>
              <a:t>undefined</a:t>
            </a:r>
          </a:p>
          <a:p>
            <a:pPr lvl="1"/>
            <a:r>
              <a:rPr lang="en-US" sz="2000" dirty="0" smtClean="0"/>
              <a:t>1</a:t>
            </a:r>
            <a:r>
              <a:rPr lang="en-US" sz="2000" dirty="0" smtClean="0">
                <a:sym typeface="Wingdings" pitchFamily="2" charset="2"/>
              </a:rPr>
              <a:t>21 is a negative cycle as it has negative total path (cycle) weight</a:t>
            </a:r>
            <a:endParaRPr lang="en-US" sz="2000" dirty="0" smtClean="0"/>
          </a:p>
          <a:p>
            <a:pPr lvl="1"/>
            <a:r>
              <a:rPr lang="en-US" sz="2000" dirty="0" smtClean="0"/>
              <a:t>One can take 0</a:t>
            </a:r>
            <a:r>
              <a:rPr lang="en-US" sz="2000" dirty="0" smtClean="0">
                <a:sym typeface="Wingdings" pitchFamily="2" charset="2"/>
              </a:rPr>
              <a:t></a:t>
            </a:r>
            <a:r>
              <a:rPr lang="en-US" sz="2000" u="sng" dirty="0" smtClean="0"/>
              <a:t>1</a:t>
            </a:r>
            <a:r>
              <a:rPr lang="en-US" sz="2000" u="sng" dirty="0" smtClean="0">
                <a:sym typeface="Wingdings" pitchFamily="2" charset="2"/>
              </a:rPr>
              <a:t>2121</a:t>
            </a:r>
            <a:r>
              <a:rPr lang="en-US" sz="2000" dirty="0" smtClean="0">
                <a:sym typeface="Wingdings" pitchFamily="2" charset="2"/>
              </a:rPr>
              <a:t>… indefinitely to get -</a:t>
            </a:r>
            <a:r>
              <a:rPr lang="en-US" sz="2000" dirty="0" smtClean="0">
                <a:sym typeface="Symbol"/>
              </a:rPr>
              <a:t></a:t>
            </a:r>
          </a:p>
          <a:p>
            <a:r>
              <a:rPr lang="en-US" sz="2400" dirty="0" smtClean="0"/>
              <a:t>Shortest path from 0 to 4 is ok, with </a:t>
            </a:r>
            <a:r>
              <a:rPr lang="en-US" sz="2400" dirty="0" smtClean="0">
                <a:sym typeface="Symbol"/>
              </a:rPr>
              <a:t></a:t>
            </a:r>
            <a:r>
              <a:rPr lang="en-US" sz="2400" dirty="0" smtClean="0"/>
              <a:t>(0, 4) = -99</a:t>
            </a:r>
          </a:p>
          <a:p>
            <a:pPr lvl="1"/>
            <a:endParaRPr lang="en-US" sz="2400" dirty="0"/>
          </a:p>
        </p:txBody>
      </p:sp>
      <p:grpSp>
        <p:nvGrpSpPr>
          <p:cNvPr id="4" name="Group 95"/>
          <p:cNvGrpSpPr>
            <a:grpSpLocks/>
          </p:cNvGrpSpPr>
          <p:nvPr/>
        </p:nvGrpSpPr>
        <p:grpSpPr bwMode="auto">
          <a:xfrm>
            <a:off x="1475656" y="3026948"/>
            <a:ext cx="685867" cy="686345"/>
            <a:chOff x="3059832" y="4365104"/>
            <a:chExt cx="685796" cy="685796"/>
          </a:xfrm>
        </p:grpSpPr>
        <p:sp>
          <p:nvSpPr>
            <p:cNvPr id="18"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9"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0</a:t>
              </a:r>
              <a:endParaRPr lang="en-SG" sz="3200">
                <a:solidFill>
                  <a:schemeClr val="bg1"/>
                </a:solidFill>
              </a:endParaRPr>
            </a:p>
          </p:txBody>
        </p:sp>
      </p:grpSp>
      <p:grpSp>
        <p:nvGrpSpPr>
          <p:cNvPr id="5" name="Group 95"/>
          <p:cNvGrpSpPr>
            <a:grpSpLocks/>
          </p:cNvGrpSpPr>
          <p:nvPr/>
        </p:nvGrpSpPr>
        <p:grpSpPr bwMode="auto">
          <a:xfrm>
            <a:off x="3275436" y="3026799"/>
            <a:ext cx="685867" cy="686345"/>
            <a:chOff x="3059832" y="4365104"/>
            <a:chExt cx="685796" cy="685796"/>
          </a:xfrm>
        </p:grpSpPr>
        <p:sp>
          <p:nvSpPr>
            <p:cNvPr id="16"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7"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6" name="Group 95"/>
          <p:cNvGrpSpPr>
            <a:grpSpLocks/>
          </p:cNvGrpSpPr>
          <p:nvPr/>
        </p:nvGrpSpPr>
        <p:grpSpPr bwMode="auto">
          <a:xfrm>
            <a:off x="5114139" y="3030687"/>
            <a:ext cx="685867" cy="686345"/>
            <a:chOff x="3059832" y="4365104"/>
            <a:chExt cx="685796" cy="685796"/>
          </a:xfrm>
        </p:grpSpPr>
        <p:sp>
          <p:nvSpPr>
            <p:cNvPr id="14"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5" name="TextBox 34"/>
            <p:cNvSpPr txBox="1">
              <a:spLocks noChangeArrowheads="1"/>
            </p:cNvSpPr>
            <p:nvPr/>
          </p:nvSpPr>
          <p:spPr bwMode="auto">
            <a:xfrm>
              <a:off x="3170154"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8" name="Straight Arrow Connector 7"/>
          <p:cNvCxnSpPr/>
          <p:nvPr/>
        </p:nvCxnSpPr>
        <p:spPr bwMode="auto">
          <a:xfrm rot="16200000" flipH="1">
            <a:off x="4535777" y="2452395"/>
            <a:ext cx="3888" cy="1353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bwMode="auto">
          <a:xfrm flipV="1">
            <a:off x="2161456" y="3369444"/>
            <a:ext cx="11144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45"/>
          <p:cNvSpPr txBox="1">
            <a:spLocks noChangeArrowheads="1"/>
          </p:cNvSpPr>
          <p:nvPr/>
        </p:nvSpPr>
        <p:spPr bwMode="auto">
          <a:xfrm>
            <a:off x="4211706" y="2924944"/>
            <a:ext cx="576318" cy="462330"/>
          </a:xfrm>
          <a:prstGeom prst="rect">
            <a:avLst/>
          </a:prstGeom>
          <a:noFill/>
          <a:ln w="9525">
            <a:noFill/>
            <a:miter lim="800000"/>
            <a:headEnd/>
            <a:tailEnd/>
          </a:ln>
        </p:spPr>
        <p:txBody>
          <a:bodyPr>
            <a:spAutoFit/>
          </a:bodyPr>
          <a:lstStyle/>
          <a:p>
            <a:pPr algn="ctr"/>
            <a:r>
              <a:rPr lang="en-US" sz="2400" dirty="0"/>
              <a:t>15</a:t>
            </a:r>
            <a:endParaRPr lang="en-SG" dirty="0"/>
          </a:p>
        </p:txBody>
      </p:sp>
      <p:sp>
        <p:nvSpPr>
          <p:cNvPr id="11" name="TextBox 45"/>
          <p:cNvSpPr txBox="1">
            <a:spLocks noChangeArrowheads="1"/>
          </p:cNvSpPr>
          <p:nvPr/>
        </p:nvSpPr>
        <p:spPr bwMode="auto">
          <a:xfrm>
            <a:off x="2199255" y="3099013"/>
            <a:ext cx="863685" cy="462329"/>
          </a:xfrm>
          <a:prstGeom prst="rect">
            <a:avLst/>
          </a:prstGeom>
          <a:noFill/>
          <a:ln w="9525">
            <a:noFill/>
            <a:miter lim="800000"/>
            <a:headEnd/>
            <a:tailEnd/>
          </a:ln>
        </p:spPr>
        <p:txBody>
          <a:bodyPr>
            <a:spAutoFit/>
          </a:bodyPr>
          <a:lstStyle/>
          <a:p>
            <a:pPr algn="ctr"/>
            <a:r>
              <a:rPr lang="en-US" sz="2400" dirty="0" smtClean="0"/>
              <a:t>99</a:t>
            </a:r>
            <a:endParaRPr lang="en-SG" sz="2400" dirty="0"/>
          </a:p>
        </p:txBody>
      </p:sp>
      <p:cxnSp>
        <p:nvCxnSpPr>
          <p:cNvPr id="12" name="Straight Arrow Connector 11"/>
          <p:cNvCxnSpPr/>
          <p:nvPr/>
        </p:nvCxnSpPr>
        <p:spPr bwMode="auto">
          <a:xfrm rot="5400000" flipH="1">
            <a:off x="4535777" y="2937714"/>
            <a:ext cx="3888" cy="1353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45"/>
          <p:cNvSpPr txBox="1">
            <a:spLocks noChangeArrowheads="1"/>
          </p:cNvSpPr>
          <p:nvPr/>
        </p:nvSpPr>
        <p:spPr bwMode="auto">
          <a:xfrm>
            <a:off x="4139889" y="3429699"/>
            <a:ext cx="648135" cy="462032"/>
          </a:xfrm>
          <a:prstGeom prst="rect">
            <a:avLst/>
          </a:prstGeom>
          <a:noFill/>
          <a:ln w="9525">
            <a:noFill/>
            <a:miter lim="800000"/>
            <a:headEnd/>
            <a:tailEnd/>
          </a:ln>
        </p:spPr>
        <p:txBody>
          <a:bodyPr>
            <a:spAutoFit/>
          </a:bodyPr>
          <a:lstStyle/>
          <a:p>
            <a:pPr algn="ctr"/>
            <a:r>
              <a:rPr lang="en-US" sz="2400" dirty="0"/>
              <a:t>-42</a:t>
            </a:r>
            <a:endParaRPr lang="en-SG" dirty="0"/>
          </a:p>
        </p:txBody>
      </p:sp>
      <p:sp>
        <p:nvSpPr>
          <p:cNvPr id="20" name="TextBox 59"/>
          <p:cNvSpPr txBox="1">
            <a:spLocks noChangeArrowheads="1"/>
          </p:cNvSpPr>
          <p:nvPr/>
        </p:nvSpPr>
        <p:spPr bwMode="auto">
          <a:xfrm>
            <a:off x="1480418" y="3490094"/>
            <a:ext cx="228600" cy="274637"/>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21" name="TextBox 59"/>
          <p:cNvSpPr txBox="1">
            <a:spLocks noChangeArrowheads="1"/>
          </p:cNvSpPr>
          <p:nvPr/>
        </p:nvSpPr>
        <p:spPr bwMode="auto">
          <a:xfrm>
            <a:off x="3280643" y="3490094"/>
            <a:ext cx="228600" cy="274637"/>
          </a:xfrm>
          <a:prstGeom prst="rect">
            <a:avLst/>
          </a:prstGeom>
          <a:solidFill>
            <a:srgbClr val="FFFF00"/>
          </a:solidFill>
          <a:ln w="9525">
            <a:solidFill>
              <a:schemeClr val="tx1"/>
            </a:solidFill>
            <a:miter lim="800000"/>
            <a:headEnd/>
            <a:tailEnd/>
          </a:ln>
        </p:spPr>
        <p:txBody>
          <a:bodyPr lIns="0" tIns="0" rIns="0" bIns="0"/>
          <a:lstStyle/>
          <a:p>
            <a:pPr algn="ctr"/>
            <a:r>
              <a:rPr lang="en-US" sz="2000" b="1" dirty="0">
                <a:latin typeface="Arial Black" pitchFamily="34" charset="0"/>
                <a:sym typeface="Symbol" pitchFamily="18" charset="2"/>
              </a:rPr>
              <a:t></a:t>
            </a:r>
            <a:endParaRPr lang="en-US" sz="2000" b="1" dirty="0">
              <a:latin typeface="Arial Black" pitchFamily="34" charset="0"/>
            </a:endParaRPr>
          </a:p>
        </p:txBody>
      </p:sp>
      <p:sp>
        <p:nvSpPr>
          <p:cNvPr id="22" name="TextBox 59"/>
          <p:cNvSpPr txBox="1">
            <a:spLocks noChangeArrowheads="1"/>
          </p:cNvSpPr>
          <p:nvPr/>
        </p:nvSpPr>
        <p:spPr bwMode="auto">
          <a:xfrm>
            <a:off x="5080868" y="3490094"/>
            <a:ext cx="228600" cy="274637"/>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grpSp>
        <p:nvGrpSpPr>
          <p:cNvPr id="7" name="Group 95"/>
          <p:cNvGrpSpPr>
            <a:grpSpLocks/>
          </p:cNvGrpSpPr>
          <p:nvPr/>
        </p:nvGrpSpPr>
        <p:grpSpPr bwMode="auto">
          <a:xfrm>
            <a:off x="6948264" y="3030687"/>
            <a:ext cx="685867" cy="686345"/>
            <a:chOff x="3059832" y="4365104"/>
            <a:chExt cx="685796" cy="685796"/>
          </a:xfrm>
        </p:grpSpPr>
        <p:sp>
          <p:nvSpPr>
            <p:cNvPr id="24"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5" name="TextBox 34"/>
            <p:cNvSpPr txBox="1">
              <a:spLocks noChangeArrowheads="1"/>
            </p:cNvSpPr>
            <p:nvPr/>
          </p:nvSpPr>
          <p:spPr bwMode="auto">
            <a:xfrm>
              <a:off x="3170154"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3</a:t>
              </a:r>
              <a:endParaRPr lang="en-SG" sz="3200" dirty="0">
                <a:solidFill>
                  <a:schemeClr val="bg1"/>
                </a:solidFill>
              </a:endParaRPr>
            </a:p>
          </p:txBody>
        </p:sp>
      </p:grpSp>
      <p:cxnSp>
        <p:nvCxnSpPr>
          <p:cNvPr id="26" name="Straight Arrow Connector 25"/>
          <p:cNvCxnSpPr/>
          <p:nvPr/>
        </p:nvCxnSpPr>
        <p:spPr bwMode="auto">
          <a:xfrm>
            <a:off x="5800006" y="3373860"/>
            <a:ext cx="114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45"/>
          <p:cNvSpPr txBox="1">
            <a:spLocks noChangeArrowheads="1"/>
          </p:cNvSpPr>
          <p:nvPr/>
        </p:nvSpPr>
        <p:spPr bwMode="auto">
          <a:xfrm>
            <a:off x="6084168" y="3110984"/>
            <a:ext cx="504056" cy="461665"/>
          </a:xfrm>
          <a:prstGeom prst="rect">
            <a:avLst/>
          </a:prstGeom>
          <a:noFill/>
          <a:ln w="9525">
            <a:noFill/>
            <a:miter lim="800000"/>
            <a:headEnd/>
            <a:tailEnd/>
          </a:ln>
        </p:spPr>
        <p:txBody>
          <a:bodyPr wrap="square">
            <a:spAutoFit/>
          </a:bodyPr>
          <a:lstStyle/>
          <a:p>
            <a:r>
              <a:rPr lang="en-US" sz="2400" dirty="0" smtClean="0"/>
              <a:t>10</a:t>
            </a:r>
            <a:endParaRPr lang="en-SG" dirty="0"/>
          </a:p>
        </p:txBody>
      </p:sp>
      <p:grpSp>
        <p:nvGrpSpPr>
          <p:cNvPr id="23" name="Group 95"/>
          <p:cNvGrpSpPr>
            <a:grpSpLocks/>
          </p:cNvGrpSpPr>
          <p:nvPr/>
        </p:nvGrpSpPr>
        <p:grpSpPr bwMode="auto">
          <a:xfrm>
            <a:off x="3275856" y="4038799"/>
            <a:ext cx="685867" cy="686345"/>
            <a:chOff x="3059832" y="4365104"/>
            <a:chExt cx="685796" cy="685796"/>
          </a:xfrm>
        </p:grpSpPr>
        <p:sp>
          <p:nvSpPr>
            <p:cNvPr id="3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2" name="TextBox 34"/>
            <p:cNvSpPr txBox="1">
              <a:spLocks noChangeArrowheads="1"/>
            </p:cNvSpPr>
            <p:nvPr/>
          </p:nvSpPr>
          <p:spPr bwMode="auto">
            <a:xfrm>
              <a:off x="3170154"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4</a:t>
              </a:r>
              <a:endParaRPr lang="en-SG" sz="3200" dirty="0">
                <a:solidFill>
                  <a:schemeClr val="bg1"/>
                </a:solidFill>
              </a:endParaRPr>
            </a:p>
          </p:txBody>
        </p:sp>
      </p:grpSp>
      <p:sp>
        <p:nvSpPr>
          <p:cNvPr id="33" name="TextBox 45"/>
          <p:cNvSpPr txBox="1">
            <a:spLocks noChangeArrowheads="1"/>
          </p:cNvSpPr>
          <p:nvPr/>
        </p:nvSpPr>
        <p:spPr bwMode="auto">
          <a:xfrm>
            <a:off x="2195736" y="3645024"/>
            <a:ext cx="864096" cy="461665"/>
          </a:xfrm>
          <a:prstGeom prst="rect">
            <a:avLst/>
          </a:prstGeom>
          <a:noFill/>
          <a:ln w="9525">
            <a:noFill/>
            <a:miter lim="800000"/>
            <a:headEnd/>
            <a:tailEnd/>
          </a:ln>
        </p:spPr>
        <p:txBody>
          <a:bodyPr wrap="square">
            <a:spAutoFit/>
          </a:bodyPr>
          <a:lstStyle/>
          <a:p>
            <a:pPr algn="ctr"/>
            <a:r>
              <a:rPr lang="en-US" sz="2400" dirty="0" smtClean="0"/>
              <a:t>-99</a:t>
            </a:r>
            <a:endParaRPr lang="en-SG" dirty="0"/>
          </a:p>
        </p:txBody>
      </p:sp>
      <p:cxnSp>
        <p:nvCxnSpPr>
          <p:cNvPr id="34" name="Straight Arrow Connector 33"/>
          <p:cNvCxnSpPr/>
          <p:nvPr/>
        </p:nvCxnSpPr>
        <p:spPr bwMode="auto">
          <a:xfrm rot="16200000" flipH="1">
            <a:off x="2455423" y="3218436"/>
            <a:ext cx="526532" cy="13152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59"/>
          <p:cNvSpPr txBox="1">
            <a:spLocks noChangeArrowheads="1"/>
          </p:cNvSpPr>
          <p:nvPr/>
        </p:nvSpPr>
        <p:spPr bwMode="auto">
          <a:xfrm>
            <a:off x="3263280" y="4522515"/>
            <a:ext cx="228600" cy="274637"/>
          </a:xfrm>
          <a:prstGeom prst="rect">
            <a:avLst/>
          </a:prstGeom>
          <a:solidFill>
            <a:srgbClr val="FFFF00"/>
          </a:solidFill>
          <a:ln w="9525">
            <a:solidFill>
              <a:schemeClr val="tx1"/>
            </a:solidFill>
            <a:miter lim="800000"/>
            <a:headEnd/>
            <a:tailEnd/>
          </a:ln>
        </p:spPr>
        <p:txBody>
          <a:bodyPr lIns="0" tIns="0" rIns="0" bIns="0"/>
          <a:lstStyle/>
          <a:p>
            <a:pPr algn="ctr"/>
            <a:r>
              <a:rPr lang="en-US" sz="2000" b="1" dirty="0">
                <a:latin typeface="Arial Black" pitchFamily="34" charset="0"/>
                <a:sym typeface="Symbol" pitchFamily="18" charset="2"/>
              </a:rPr>
              <a:t></a:t>
            </a:r>
            <a:endParaRPr lang="en-US" sz="2000" b="1" dirty="0">
              <a:latin typeface="Arial Black" pitchFamily="34" charset="0"/>
            </a:endParaRPr>
          </a:p>
        </p:txBody>
      </p:sp>
      <p:sp>
        <p:nvSpPr>
          <p:cNvPr id="38" name="TextBox 59"/>
          <p:cNvSpPr txBox="1">
            <a:spLocks noChangeArrowheads="1"/>
          </p:cNvSpPr>
          <p:nvPr/>
        </p:nvSpPr>
        <p:spPr bwMode="auto">
          <a:xfrm>
            <a:off x="6935688" y="3501008"/>
            <a:ext cx="228600" cy="274637"/>
          </a:xfrm>
          <a:prstGeom prst="rect">
            <a:avLst/>
          </a:prstGeom>
          <a:solidFill>
            <a:srgbClr val="FFFF00"/>
          </a:solidFill>
          <a:ln w="9525">
            <a:solidFill>
              <a:schemeClr val="tx1"/>
            </a:solidFill>
            <a:miter lim="800000"/>
            <a:headEnd/>
            <a:tailEnd/>
          </a:ln>
        </p:spPr>
        <p:txBody>
          <a:bodyPr lIns="0" tIns="0" rIns="0" bIns="0"/>
          <a:lstStyle/>
          <a:p>
            <a:pPr algn="ctr"/>
            <a:r>
              <a:rPr lang="en-US" sz="2000" b="1" dirty="0">
                <a:latin typeface="Arial Black" pitchFamily="34" charset="0"/>
                <a:sym typeface="Symbol" pitchFamily="18" charset="2"/>
              </a:rPr>
              <a:t></a:t>
            </a:r>
            <a:endParaRPr lang="en-US" sz="2000" b="1" dirty="0">
              <a:latin typeface="Arial Black"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End of Lecture Quiz </a:t>
            </a:r>
            <a:r>
              <a:rPr lang="en-US" b="1" dirty="0" smtClean="0">
                <a:sym typeface="Wingdings" panose="05000000000000000000" pitchFamily="2" charset="2"/>
              </a:rPr>
              <a:t></a:t>
            </a:r>
            <a:endParaRPr lang="en-SG" b="1" dirty="0"/>
          </a:p>
        </p:txBody>
      </p:sp>
      <p:sp>
        <p:nvSpPr>
          <p:cNvPr id="3" name="Content Placeholder 2"/>
          <p:cNvSpPr>
            <a:spLocks noGrp="1"/>
          </p:cNvSpPr>
          <p:nvPr>
            <p:ph idx="1"/>
          </p:nvPr>
        </p:nvSpPr>
        <p:spPr>
          <a:xfrm>
            <a:off x="457200" y="1600200"/>
            <a:ext cx="8291264" cy="4525963"/>
          </a:xfrm>
        </p:spPr>
        <p:txBody>
          <a:bodyPr>
            <a:noAutofit/>
          </a:bodyPr>
          <a:lstStyle/>
          <a:p>
            <a:pPr marL="0" indent="0" algn="ctr">
              <a:buNone/>
            </a:pPr>
            <a:r>
              <a:rPr lang="en-SG" dirty="0" smtClean="0"/>
              <a:t>Now practice (I don’t use test mode):</a:t>
            </a:r>
          </a:p>
          <a:p>
            <a:pPr marL="0" indent="0" algn="ctr">
              <a:buNone/>
            </a:pPr>
            <a:endParaRPr lang="en-SG" sz="1200" dirty="0" smtClean="0"/>
          </a:p>
          <a:p>
            <a:pPr marL="0" indent="0" algn="ctr">
              <a:buNone/>
            </a:pPr>
            <a:r>
              <a:rPr lang="en-SG" dirty="0" smtClean="0"/>
              <a:t>Go to: </a:t>
            </a:r>
            <a:r>
              <a:rPr lang="en-SG" dirty="0" smtClean="0">
                <a:hlinkClick r:id="rId4"/>
              </a:rPr>
              <a:t>test.visualgo.net</a:t>
            </a:r>
            <a:endParaRPr lang="en-SG" dirty="0" smtClean="0"/>
          </a:p>
          <a:p>
            <a:pPr marL="0" indent="0" algn="ctr">
              <a:buNone/>
            </a:pPr>
            <a:endParaRPr lang="en-SG" sz="1100" dirty="0" smtClean="0"/>
          </a:p>
          <a:p>
            <a:pPr marL="0" indent="0" algn="ctr">
              <a:buNone/>
            </a:pPr>
            <a:r>
              <a:rPr lang="en-SG" dirty="0" smtClean="0"/>
              <a:t>Use your CS2010 account to try the 7 questions (easy difficulty, 5 minutes)</a:t>
            </a:r>
          </a:p>
          <a:p>
            <a:pPr marL="0" indent="0" algn="ctr">
              <a:buNone/>
            </a:pPr>
            <a:endParaRPr lang="en-SG" sz="1100" dirty="0" smtClean="0"/>
          </a:p>
          <a:p>
            <a:pPr marL="0" indent="0" algn="ctr">
              <a:buNone/>
            </a:pPr>
            <a:r>
              <a:rPr lang="en-SG" dirty="0" smtClean="0"/>
              <a:t>Meanwhile, train first: </a:t>
            </a:r>
            <a:r>
              <a:rPr lang="en-SG" dirty="0" smtClean="0">
                <a:hlinkClick r:id="rId5"/>
              </a:rPr>
              <a:t>training.visualgo.net</a:t>
            </a:r>
            <a:endParaRPr lang="en-SG" sz="2400" dirty="0" smtClean="0"/>
          </a:p>
        </p:txBody>
      </p:sp>
    </p:spTree>
    <p:custDataLst>
      <p:tags r:id="rId1"/>
    </p:custDataLst>
    <p:extLst>
      <p:ext uri="{BB962C8B-B14F-4D97-AF65-F5344CB8AC3E}">
        <p14:creationId xmlns:p14="http://schemas.microsoft.com/office/powerpoint/2010/main" val="3252480377"/>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General SSSP Algorithm</a:t>
            </a:r>
            <a:endParaRPr lang="en-US" dirty="0"/>
          </a:p>
        </p:txBody>
      </p:sp>
      <p:sp>
        <p:nvSpPr>
          <p:cNvPr id="7" name="Text Placeholder 6"/>
          <p:cNvSpPr>
            <a:spLocks noGrp="1"/>
          </p:cNvSpPr>
          <p:nvPr>
            <p:ph type="body" idx="1"/>
          </p:nvPr>
        </p:nvSpPr>
        <p:spPr/>
        <p:txBody>
          <a:bodyPr/>
          <a:lstStyle/>
          <a:p>
            <a:endParaRPr lang="en-US"/>
          </a:p>
        </p:txBody>
      </p:sp>
    </p:spTree>
    <p:custDataLst>
      <p:tags r:id="rId1"/>
    </p:custData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SSSP Algorithm</a:t>
            </a:r>
            <a:endParaRPr lang="en-US" dirty="0"/>
          </a:p>
        </p:txBody>
      </p:sp>
      <p:sp>
        <p:nvSpPr>
          <p:cNvPr id="3" name="Content Placeholder 2"/>
          <p:cNvSpPr>
            <a:spLocks noGrp="1"/>
          </p:cNvSpPr>
          <p:nvPr>
            <p:ph idx="1"/>
          </p:nvPr>
        </p:nvSpPr>
        <p:spPr/>
        <p:txBody>
          <a:bodyPr>
            <a:normAutofit/>
          </a:bodyPr>
          <a:lstStyle/>
          <a:p>
            <a:pPr>
              <a:buNone/>
            </a:pPr>
            <a:r>
              <a:rPr lang="en-US" sz="2000" dirty="0" err="1" smtClean="0">
                <a:latin typeface="Courier New" pitchFamily="49" charset="0"/>
                <a:cs typeface="Courier New" pitchFamily="49" charset="0"/>
              </a:rPr>
              <a:t>initSSSP</a:t>
            </a:r>
            <a:r>
              <a:rPr lang="en-US" sz="2000" dirty="0" smtClean="0">
                <a:latin typeface="Courier New" pitchFamily="49" charset="0"/>
                <a:cs typeface="Courier New" pitchFamily="49" charset="0"/>
              </a:rPr>
              <a:t>(s) </a:t>
            </a:r>
            <a:r>
              <a:rPr lang="en-US" sz="2000" dirty="0" smtClean="0">
                <a:solidFill>
                  <a:srgbClr val="00B050"/>
                </a:solidFill>
                <a:latin typeface="Courier New" pitchFamily="49" charset="0"/>
                <a:cs typeface="Courier New" pitchFamily="49" charset="0"/>
              </a:rPr>
              <a:t>// as defined in previous two slides</a:t>
            </a:r>
          </a:p>
          <a:p>
            <a:pPr>
              <a:buNone/>
            </a:pP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repeat </a:t>
            </a:r>
            <a:r>
              <a:rPr lang="en-US" sz="2000" dirty="0" smtClean="0">
                <a:solidFill>
                  <a:srgbClr val="00B050"/>
                </a:solidFill>
                <a:latin typeface="Courier New" pitchFamily="49" charset="0"/>
                <a:cs typeface="Courier New" pitchFamily="49" charset="0"/>
              </a:rPr>
              <a:t>// main loop</a:t>
            </a:r>
          </a:p>
          <a:p>
            <a:pPr>
              <a:buNone/>
            </a:pPr>
            <a:r>
              <a:rPr lang="en-US" sz="2000" dirty="0" smtClean="0">
                <a:latin typeface="Courier New" pitchFamily="49" charset="0"/>
                <a:cs typeface="Courier New" pitchFamily="49" charset="0"/>
              </a:rPr>
              <a:t>  select edge(u, v) </a:t>
            </a:r>
            <a:r>
              <a:rPr lang="en-US" sz="2000" dirty="0" smtClean="0">
                <a:latin typeface="Courier New" pitchFamily="49" charset="0"/>
                <a:cs typeface="Courier New" pitchFamily="49" charset="0"/>
                <a:sym typeface="Symbol"/>
              </a:rPr>
              <a:t></a:t>
            </a:r>
            <a:r>
              <a:rPr lang="en-US" sz="2000" dirty="0" smtClean="0">
                <a:latin typeface="Courier New" pitchFamily="49" charset="0"/>
                <a:cs typeface="Courier New" pitchFamily="49" charset="0"/>
              </a:rPr>
              <a:t> E </a:t>
            </a:r>
            <a:r>
              <a:rPr lang="en-US" sz="2000" b="1" dirty="0" smtClean="0">
                <a:latin typeface="Courier New" pitchFamily="49" charset="0"/>
                <a:cs typeface="Courier New" pitchFamily="49" charset="0"/>
              </a:rPr>
              <a:t>in arbitrary manner</a:t>
            </a:r>
          </a:p>
          <a:p>
            <a:pPr>
              <a:buNone/>
            </a:pPr>
            <a:r>
              <a:rPr lang="en-US" sz="2000" dirty="0" smtClean="0">
                <a:latin typeface="Courier New" pitchFamily="49" charset="0"/>
                <a:cs typeface="Courier New" pitchFamily="49" charset="0"/>
              </a:rPr>
              <a:t>  relax(u, v, </a:t>
            </a:r>
            <a:r>
              <a:rPr lang="en-US" sz="2000" dirty="0" err="1" smtClean="0">
                <a:latin typeface="Courier New" pitchFamily="49" charset="0"/>
                <a:cs typeface="Courier New" pitchFamily="49" charset="0"/>
              </a:rPr>
              <a:t>w_u_v</a:t>
            </a:r>
            <a:r>
              <a:rPr lang="en-US" sz="2000" dirty="0" smtClean="0">
                <a:latin typeface="Courier New" pitchFamily="49" charset="0"/>
                <a:cs typeface="Courier New" pitchFamily="49" charset="0"/>
              </a:rPr>
              <a:t>) </a:t>
            </a:r>
            <a:r>
              <a:rPr lang="en-US" sz="2000" dirty="0" smtClean="0">
                <a:solidFill>
                  <a:srgbClr val="00B050"/>
                </a:solidFill>
                <a:latin typeface="Courier New" pitchFamily="49" charset="0"/>
                <a:cs typeface="Courier New" pitchFamily="49" charset="0"/>
              </a:rPr>
              <a:t>// as defined in previous slide</a:t>
            </a:r>
          </a:p>
          <a:p>
            <a:pPr>
              <a:buNone/>
            </a:pPr>
            <a:r>
              <a:rPr lang="en-US" sz="2000" dirty="0" smtClean="0">
                <a:latin typeface="Courier New" pitchFamily="49" charset="0"/>
                <a:cs typeface="Courier New" pitchFamily="49" charset="0"/>
              </a:rPr>
              <a:t>until all edges have D[v] &lt;= D[u] + w(u, v)</a:t>
            </a:r>
          </a:p>
        </p:txBody>
      </p:sp>
    </p:spTree>
    <p:custDataLst>
      <p:tags r:id="rId1"/>
    </p:custData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sz="4900" dirty="0" smtClean="0"/>
              <a:t>Let’s Play a Simple Game</a:t>
            </a:r>
            <a:br>
              <a:rPr lang="en-US" sz="4900" dirty="0" smtClean="0"/>
            </a:br>
            <a:r>
              <a:rPr lang="en-US" sz="3100" dirty="0" smtClean="0"/>
              <a:t>(Demo on Whiteboard – cannot be done on </a:t>
            </a:r>
            <a:r>
              <a:rPr lang="en-US" sz="3100" dirty="0" err="1" smtClean="0"/>
              <a:t>VisuAlgo</a:t>
            </a:r>
            <a:r>
              <a:rPr lang="en-US" sz="3100" dirty="0" smtClean="0"/>
              <a:t>)</a:t>
            </a:r>
            <a:endParaRPr lang="en-SG" sz="3100" dirty="0" smtClean="0"/>
          </a:p>
        </p:txBody>
      </p:sp>
      <p:grpSp>
        <p:nvGrpSpPr>
          <p:cNvPr id="2" name="Group 244"/>
          <p:cNvGrpSpPr>
            <a:grpSpLocks/>
          </p:cNvGrpSpPr>
          <p:nvPr/>
        </p:nvGrpSpPr>
        <p:grpSpPr bwMode="auto">
          <a:xfrm>
            <a:off x="610692" y="1700808"/>
            <a:ext cx="3097212" cy="3128963"/>
            <a:chOff x="178915" y="44624"/>
            <a:chExt cx="3097685" cy="3128491"/>
          </a:xfrm>
        </p:grpSpPr>
        <p:grpSp>
          <p:nvGrpSpPr>
            <p:cNvPr id="3" name="Group 95"/>
            <p:cNvGrpSpPr>
              <a:grpSpLocks/>
            </p:cNvGrpSpPr>
            <p:nvPr/>
          </p:nvGrpSpPr>
          <p:grpSpPr bwMode="auto">
            <a:xfrm>
              <a:off x="1260185" y="621085"/>
              <a:ext cx="685696" cy="685589"/>
              <a:chOff x="3059832" y="4365104"/>
              <a:chExt cx="685796" cy="685796"/>
            </a:xfrm>
          </p:grpSpPr>
          <p:sp>
            <p:nvSpPr>
              <p:cNvPr id="826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826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30" name="Straight Arrow Connector 129"/>
            <p:cNvCxnSpPr>
              <a:stCxn id="8257" idx="5"/>
              <a:endCxn id="8261"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259" idx="4"/>
              <a:endCxn id="8261" idx="2"/>
            </p:cNvCxnSpPr>
            <p:nvPr/>
          </p:nvCxnSpPr>
          <p:spPr bwMode="auto">
            <a:xfrm rot="16200000" flipH="1">
              <a:off x="541999" y="926056"/>
              <a:ext cx="1884079" cy="1924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263" idx="5"/>
              <a:endCxn id="8261"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8265" idx="5"/>
              <a:endCxn id="8263" idx="1"/>
            </p:cNvCxnSpPr>
            <p:nvPr/>
          </p:nvCxnSpPr>
          <p:spPr bwMode="auto">
            <a:xfrm rot="16200000" flipH="1">
              <a:off x="1865142" y="1185813"/>
              <a:ext cx="301580" cy="342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Group 95"/>
            <p:cNvGrpSpPr>
              <a:grpSpLocks/>
            </p:cNvGrpSpPr>
            <p:nvPr/>
          </p:nvGrpSpPr>
          <p:grpSpPr bwMode="auto">
            <a:xfrm>
              <a:off x="2086800" y="1407520"/>
              <a:ext cx="685696" cy="685589"/>
              <a:chOff x="3059832" y="4365104"/>
              <a:chExt cx="685796" cy="685796"/>
            </a:xfrm>
          </p:grpSpPr>
          <p:sp>
            <p:nvSpPr>
              <p:cNvPr id="826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8239"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5" name="Group 95"/>
            <p:cNvGrpSpPr>
              <a:grpSpLocks/>
            </p:cNvGrpSpPr>
            <p:nvPr/>
          </p:nvGrpSpPr>
          <p:grpSpPr bwMode="auto">
            <a:xfrm>
              <a:off x="2446874" y="2487526"/>
              <a:ext cx="685696" cy="685589"/>
              <a:chOff x="3059832" y="4365104"/>
              <a:chExt cx="685796" cy="685796"/>
            </a:xfrm>
          </p:grpSpPr>
          <p:sp>
            <p:nvSpPr>
              <p:cNvPr id="826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2"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6" name="Group 95"/>
            <p:cNvGrpSpPr>
              <a:grpSpLocks/>
            </p:cNvGrpSpPr>
            <p:nvPr/>
          </p:nvGrpSpPr>
          <p:grpSpPr bwMode="auto">
            <a:xfrm>
              <a:off x="178915" y="261083"/>
              <a:ext cx="685696" cy="685589"/>
              <a:chOff x="3059832" y="4365104"/>
              <a:chExt cx="685796" cy="685796"/>
            </a:xfrm>
          </p:grpSpPr>
          <p:sp>
            <p:nvSpPr>
              <p:cNvPr id="825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6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8242"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7" name="Group 95"/>
            <p:cNvGrpSpPr>
              <a:grpSpLocks/>
            </p:cNvGrpSpPr>
            <p:nvPr/>
          </p:nvGrpSpPr>
          <p:grpSpPr bwMode="auto">
            <a:xfrm>
              <a:off x="2590904" y="144463"/>
              <a:ext cx="685696" cy="685589"/>
              <a:chOff x="3059832" y="4365104"/>
              <a:chExt cx="685796" cy="685796"/>
            </a:xfrm>
          </p:grpSpPr>
          <p:sp>
            <p:nvSpPr>
              <p:cNvPr id="825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25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29" name="Straight Arrow Connector 228"/>
            <p:cNvCxnSpPr>
              <a:stCxn id="8259" idx="7"/>
              <a:endCxn id="8257"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45"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8246"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8247"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8248"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335" name="Straight Arrow Connector 334"/>
            <p:cNvCxnSpPr>
              <a:stCxn id="8265" idx="2"/>
              <a:endCxn id="8259" idx="5"/>
            </p:cNvCxnSpPr>
            <p:nvPr/>
          </p:nvCxnSpPr>
          <p:spPr bwMode="auto">
            <a:xfrm rot="10800000">
              <a:off x="763204" y="846191"/>
              <a:ext cx="496963" cy="117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8265" idx="6"/>
              <a:endCxn id="8254" idx="1"/>
            </p:cNvCxnSpPr>
            <p:nvPr/>
          </p:nvCxnSpPr>
          <p:spPr bwMode="auto">
            <a:xfrm flipV="1">
              <a:off x="1945881" y="685840"/>
              <a:ext cx="597319" cy="278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51"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8252"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3"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4"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8255"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8256"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grpSp>
      <p:sp>
        <p:nvSpPr>
          <p:cNvPr id="143" name="TextBox 142"/>
          <p:cNvSpPr txBox="1"/>
          <p:nvPr/>
        </p:nvSpPr>
        <p:spPr>
          <a:xfrm>
            <a:off x="251520" y="4101053"/>
            <a:ext cx="3816424" cy="2308324"/>
          </a:xfrm>
          <a:prstGeom prst="rect">
            <a:avLst/>
          </a:prstGeom>
          <a:noFill/>
        </p:spPr>
        <p:txBody>
          <a:bodyPr wrap="square" rtlCol="0">
            <a:spAutoFit/>
          </a:bodyPr>
          <a:lstStyle/>
          <a:p>
            <a:r>
              <a:rPr lang="en-US" dirty="0" smtClean="0"/>
              <a:t>s = 2</a:t>
            </a:r>
          </a:p>
          <a:p>
            <a:r>
              <a:rPr lang="en-US" dirty="0" smtClean="0"/>
              <a:t>Initially:</a:t>
            </a:r>
          </a:p>
          <a:p>
            <a:r>
              <a:rPr lang="en-US" dirty="0" smtClean="0"/>
              <a:t>D[s] = D[2] = 0</a:t>
            </a:r>
          </a:p>
          <a:p>
            <a:r>
              <a:rPr lang="en-US" dirty="0" smtClean="0"/>
              <a:t>D[v]= </a:t>
            </a:r>
            <a:r>
              <a:rPr lang="en-US" dirty="0" smtClean="0">
                <a:sym typeface="Symbol"/>
              </a:rPr>
              <a:t> for the rest</a:t>
            </a:r>
          </a:p>
          <a:p>
            <a:r>
              <a:rPr lang="en-US" dirty="0" smtClean="0">
                <a:sym typeface="Symbol"/>
              </a:rPr>
              <a:t>Denoted as values in </a:t>
            </a:r>
            <a:r>
              <a:rPr lang="en-US" b="1" dirty="0" smtClean="0">
                <a:solidFill>
                  <a:srgbClr val="FFFF00"/>
                </a:solidFill>
                <a:effectLst>
                  <a:outerShdw blurRad="38100" dist="38100" dir="2700000" algn="tl">
                    <a:srgbClr val="000000">
                      <a:alpha val="43137"/>
                    </a:srgbClr>
                  </a:outerShdw>
                </a:effectLst>
                <a:sym typeface="Symbol"/>
              </a:rPr>
              <a:t>yellow boxes</a:t>
            </a:r>
          </a:p>
          <a:p>
            <a:r>
              <a:rPr lang="en-US" dirty="0" smtClean="0">
                <a:sym typeface="Symbol"/>
              </a:rPr>
              <a:t>p[s] = -1 (to say ‘no predecessor’)</a:t>
            </a:r>
          </a:p>
          <a:p>
            <a:r>
              <a:rPr lang="en-US" dirty="0" smtClean="0">
                <a:sym typeface="Symbol"/>
              </a:rPr>
              <a:t>p[v] = -1 for the rest</a:t>
            </a:r>
          </a:p>
          <a:p>
            <a:r>
              <a:rPr lang="en-US" dirty="0" smtClean="0">
                <a:sym typeface="Symbol"/>
              </a:rPr>
              <a:t>Denoted as </a:t>
            </a:r>
            <a:r>
              <a:rPr lang="en-US" b="1" dirty="0" smtClean="0">
                <a:solidFill>
                  <a:srgbClr val="FF0000"/>
                </a:solidFill>
                <a:sym typeface="Symbol"/>
              </a:rPr>
              <a:t>red arrows (none initially)</a:t>
            </a:r>
            <a:endParaRPr lang="en-SG" b="1" dirty="0">
              <a:solidFill>
                <a:srgbClr val="FF0000"/>
              </a:solidFill>
            </a:endParaRPr>
          </a:p>
        </p:txBody>
      </p:sp>
      <p:grpSp>
        <p:nvGrpSpPr>
          <p:cNvPr id="8" name="Group 200"/>
          <p:cNvGrpSpPr>
            <a:grpSpLocks/>
          </p:cNvGrpSpPr>
          <p:nvPr/>
        </p:nvGrpSpPr>
        <p:grpSpPr bwMode="auto">
          <a:xfrm>
            <a:off x="5652120" y="1700808"/>
            <a:ext cx="3095625" cy="3130550"/>
            <a:chOff x="3779348" y="3543541"/>
            <a:chExt cx="3096115" cy="3130012"/>
          </a:xfrm>
        </p:grpSpPr>
        <p:grpSp>
          <p:nvGrpSpPr>
            <p:cNvPr id="9" name="Group 95"/>
            <p:cNvGrpSpPr>
              <a:grpSpLocks/>
            </p:cNvGrpSpPr>
            <p:nvPr/>
          </p:nvGrpSpPr>
          <p:grpSpPr bwMode="auto">
            <a:xfrm>
              <a:off x="4860069" y="4121522"/>
              <a:ext cx="685349" cy="685589"/>
              <a:chOff x="3059832" y="4365104"/>
              <a:chExt cx="685796" cy="685796"/>
            </a:xfrm>
          </p:grpSpPr>
          <p:sp>
            <p:nvSpPr>
              <p:cNvPr id="184"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5"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46" name="Straight Arrow Connector 145"/>
            <p:cNvCxnSpPr/>
            <p:nvPr/>
          </p:nvCxnSpPr>
          <p:spPr bwMode="auto">
            <a:xfrm rot="5400000">
              <a:off x="5774663" y="5087097"/>
              <a:ext cx="1857056" cy="144485"/>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bwMode="auto">
            <a:xfrm rot="16200000" flipH="1">
              <a:off x="4142460" y="4426516"/>
              <a:ext cx="1884038" cy="1924355"/>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bwMode="auto">
            <a:xfrm rot="16200000" flipH="1">
              <a:off x="6081669" y="5681516"/>
              <a:ext cx="495215" cy="1174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bwMode="auto">
            <a:xfrm rot="16200000" flipH="1">
              <a:off x="5464796" y="4687082"/>
              <a:ext cx="301573" cy="34136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5"/>
            <p:cNvGrpSpPr>
              <a:grpSpLocks/>
            </p:cNvGrpSpPr>
            <p:nvPr/>
          </p:nvGrpSpPr>
          <p:grpSpPr bwMode="auto">
            <a:xfrm>
              <a:off x="5686266" y="4907957"/>
              <a:ext cx="685348" cy="685589"/>
              <a:chOff x="3059832" y="4365104"/>
              <a:chExt cx="685796" cy="685796"/>
            </a:xfrm>
          </p:grpSpPr>
          <p:sp>
            <p:nvSpPr>
              <p:cNvPr id="182"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3"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grpSp>
          <p:nvGrpSpPr>
            <p:cNvPr id="11" name="Group 95"/>
            <p:cNvGrpSpPr>
              <a:grpSpLocks/>
            </p:cNvGrpSpPr>
            <p:nvPr/>
          </p:nvGrpSpPr>
          <p:grpSpPr bwMode="auto">
            <a:xfrm>
              <a:off x="6046158" y="5987964"/>
              <a:ext cx="685348" cy="685589"/>
              <a:chOff x="3059832" y="4365104"/>
              <a:chExt cx="685796" cy="685796"/>
            </a:xfrm>
          </p:grpSpPr>
          <p:sp>
            <p:nvSpPr>
              <p:cNvPr id="180"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81"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12" name="Group 95"/>
            <p:cNvGrpSpPr>
              <a:grpSpLocks/>
            </p:cNvGrpSpPr>
            <p:nvPr/>
          </p:nvGrpSpPr>
          <p:grpSpPr bwMode="auto">
            <a:xfrm>
              <a:off x="3779348" y="3761520"/>
              <a:ext cx="685348" cy="685589"/>
              <a:chOff x="3059832" y="4365104"/>
              <a:chExt cx="685796" cy="685796"/>
            </a:xfrm>
          </p:grpSpPr>
          <p:sp>
            <p:nvSpPr>
              <p:cNvPr id="178"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79"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153" name="TextBox 45"/>
            <p:cNvSpPr txBox="1">
              <a:spLocks noChangeArrowheads="1"/>
            </p:cNvSpPr>
            <p:nvPr/>
          </p:nvSpPr>
          <p:spPr bwMode="auto">
            <a:xfrm>
              <a:off x="4716113" y="5199725"/>
              <a:ext cx="287913" cy="461523"/>
            </a:xfrm>
            <a:prstGeom prst="rect">
              <a:avLst/>
            </a:prstGeom>
            <a:noFill/>
            <a:ln w="9525">
              <a:noFill/>
              <a:miter lim="800000"/>
              <a:headEnd/>
              <a:tailEnd/>
            </a:ln>
          </p:spPr>
          <p:txBody>
            <a:bodyPr>
              <a:spAutoFit/>
            </a:bodyPr>
            <a:lstStyle/>
            <a:p>
              <a:pPr algn="ctr"/>
              <a:r>
                <a:rPr lang="en-US" sz="2400"/>
                <a:t>6</a:t>
              </a:r>
              <a:endParaRPr lang="en-SG" sz="2400"/>
            </a:p>
          </p:txBody>
        </p:sp>
        <p:grpSp>
          <p:nvGrpSpPr>
            <p:cNvPr id="13" name="Group 95"/>
            <p:cNvGrpSpPr>
              <a:grpSpLocks/>
            </p:cNvGrpSpPr>
            <p:nvPr/>
          </p:nvGrpSpPr>
          <p:grpSpPr bwMode="auto">
            <a:xfrm>
              <a:off x="6190115" y="3644900"/>
              <a:ext cx="685348" cy="685589"/>
              <a:chOff x="3059832" y="4365104"/>
              <a:chExt cx="685796" cy="685796"/>
            </a:xfrm>
          </p:grpSpPr>
          <p:sp>
            <p:nvSpPr>
              <p:cNvPr id="175"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176"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155" name="Straight Arrow Connector 154"/>
            <p:cNvCxnSpPr/>
            <p:nvPr/>
          </p:nvCxnSpPr>
          <p:spPr bwMode="auto">
            <a:xfrm rot="16200000" flipH="1">
              <a:off x="5213903" y="3012312"/>
              <a:ext cx="125390" cy="182591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6" name="TextBox 45"/>
            <p:cNvSpPr txBox="1">
              <a:spLocks noChangeArrowheads="1"/>
            </p:cNvSpPr>
            <p:nvPr/>
          </p:nvSpPr>
          <p:spPr bwMode="auto">
            <a:xfrm>
              <a:off x="6444208" y="4553525"/>
              <a:ext cx="287913" cy="461523"/>
            </a:xfrm>
            <a:prstGeom prst="rect">
              <a:avLst/>
            </a:prstGeom>
            <a:noFill/>
            <a:ln w="9525">
              <a:noFill/>
              <a:miter lim="800000"/>
              <a:headEnd/>
              <a:tailEnd/>
            </a:ln>
          </p:spPr>
          <p:txBody>
            <a:bodyPr>
              <a:spAutoFit/>
            </a:bodyPr>
            <a:lstStyle/>
            <a:p>
              <a:pPr algn="ctr"/>
              <a:r>
                <a:rPr lang="en-US" sz="2400"/>
                <a:t>5</a:t>
              </a:r>
              <a:endParaRPr lang="en-SG" sz="2400"/>
            </a:p>
          </p:txBody>
        </p:sp>
        <p:sp>
          <p:nvSpPr>
            <p:cNvPr id="157" name="TextBox 45"/>
            <p:cNvSpPr txBox="1">
              <a:spLocks noChangeArrowheads="1"/>
            </p:cNvSpPr>
            <p:nvPr/>
          </p:nvSpPr>
          <p:spPr bwMode="auto">
            <a:xfrm>
              <a:off x="5292080" y="4695669"/>
              <a:ext cx="287913" cy="461523"/>
            </a:xfrm>
            <a:prstGeom prst="rect">
              <a:avLst/>
            </a:prstGeom>
            <a:noFill/>
            <a:ln w="9525">
              <a:noFill/>
              <a:miter lim="800000"/>
              <a:headEnd/>
              <a:tailEnd/>
            </a:ln>
          </p:spPr>
          <p:txBody>
            <a:bodyPr>
              <a:spAutoFit/>
            </a:bodyPr>
            <a:lstStyle/>
            <a:p>
              <a:pPr algn="ctr"/>
              <a:r>
                <a:rPr lang="en-US" sz="2400"/>
                <a:t>6</a:t>
              </a:r>
              <a:endParaRPr lang="en-SG" sz="2400"/>
            </a:p>
          </p:txBody>
        </p:sp>
        <p:sp>
          <p:nvSpPr>
            <p:cNvPr id="158" name="TextBox 45"/>
            <p:cNvSpPr txBox="1">
              <a:spLocks noChangeArrowheads="1"/>
            </p:cNvSpPr>
            <p:nvPr/>
          </p:nvSpPr>
          <p:spPr bwMode="auto">
            <a:xfrm>
              <a:off x="6228303" y="5373216"/>
              <a:ext cx="287913" cy="461523"/>
            </a:xfrm>
            <a:prstGeom prst="rect">
              <a:avLst/>
            </a:prstGeom>
            <a:noFill/>
            <a:ln w="9525">
              <a:noFill/>
              <a:miter lim="800000"/>
              <a:headEnd/>
              <a:tailEnd/>
            </a:ln>
          </p:spPr>
          <p:txBody>
            <a:bodyPr>
              <a:spAutoFit/>
            </a:bodyPr>
            <a:lstStyle/>
            <a:p>
              <a:pPr algn="ctr"/>
              <a:r>
                <a:rPr lang="en-US" sz="2400"/>
                <a:t>1</a:t>
              </a:r>
              <a:endParaRPr lang="en-SG" sz="2400"/>
            </a:p>
          </p:txBody>
        </p:sp>
        <p:cxnSp>
          <p:nvCxnSpPr>
            <p:cNvPr id="159" name="Straight Arrow Connector 158"/>
            <p:cNvCxnSpPr/>
            <p:nvPr/>
          </p:nvCxnSpPr>
          <p:spPr bwMode="auto">
            <a:xfrm rot="10800000">
              <a:off x="4363640" y="4346678"/>
              <a:ext cx="495378" cy="1174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0" name="TextBox 45"/>
            <p:cNvSpPr txBox="1">
              <a:spLocks noChangeArrowheads="1"/>
            </p:cNvSpPr>
            <p:nvPr/>
          </p:nvSpPr>
          <p:spPr bwMode="auto">
            <a:xfrm>
              <a:off x="5651831" y="4148903"/>
              <a:ext cx="287913" cy="461523"/>
            </a:xfrm>
            <a:prstGeom prst="rect">
              <a:avLst/>
            </a:prstGeom>
            <a:noFill/>
            <a:ln w="9525">
              <a:noFill/>
              <a:miter lim="800000"/>
              <a:headEnd/>
              <a:tailEnd/>
            </a:ln>
          </p:spPr>
          <p:txBody>
            <a:bodyPr>
              <a:spAutoFit/>
            </a:bodyPr>
            <a:lstStyle/>
            <a:p>
              <a:pPr algn="ctr"/>
              <a:r>
                <a:rPr lang="en-US" sz="2400"/>
                <a:t>7</a:t>
              </a:r>
              <a:endParaRPr lang="en-SG" sz="2400"/>
            </a:p>
          </p:txBody>
        </p:sp>
        <p:sp>
          <p:nvSpPr>
            <p:cNvPr id="165" name="TextBox 45"/>
            <p:cNvSpPr txBox="1">
              <a:spLocks noChangeArrowheads="1"/>
            </p:cNvSpPr>
            <p:nvPr/>
          </p:nvSpPr>
          <p:spPr bwMode="auto">
            <a:xfrm>
              <a:off x="5219961" y="3543541"/>
              <a:ext cx="287913" cy="461523"/>
            </a:xfrm>
            <a:prstGeom prst="rect">
              <a:avLst/>
            </a:prstGeom>
            <a:noFill/>
            <a:ln w="9525">
              <a:noFill/>
              <a:miter lim="800000"/>
              <a:headEnd/>
              <a:tailEnd/>
            </a:ln>
          </p:spPr>
          <p:txBody>
            <a:bodyPr>
              <a:spAutoFit/>
            </a:bodyPr>
            <a:lstStyle/>
            <a:p>
              <a:pPr algn="ctr"/>
              <a:r>
                <a:rPr lang="en-US" sz="2400"/>
                <a:t>3</a:t>
              </a:r>
              <a:endParaRPr lang="en-SG" sz="2400"/>
            </a:p>
          </p:txBody>
        </p:sp>
        <p:cxnSp>
          <p:nvCxnSpPr>
            <p:cNvPr id="166" name="Straight Arrow Connector 165"/>
            <p:cNvCxnSpPr>
              <a:stCxn id="184" idx="6"/>
              <a:endCxn id="171" idx="1"/>
            </p:cNvCxnSpPr>
            <p:nvPr/>
          </p:nvCxnSpPr>
          <p:spPr bwMode="auto">
            <a:xfrm flipV="1">
              <a:off x="5545419" y="4214233"/>
              <a:ext cx="598182" cy="250084"/>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67" name="TextBox 45"/>
            <p:cNvSpPr txBox="1">
              <a:spLocks noChangeArrowheads="1"/>
            </p:cNvSpPr>
            <p:nvPr/>
          </p:nvSpPr>
          <p:spPr bwMode="auto">
            <a:xfrm>
              <a:off x="4500178" y="4335629"/>
              <a:ext cx="287913" cy="461523"/>
            </a:xfrm>
            <a:prstGeom prst="rect">
              <a:avLst/>
            </a:prstGeom>
            <a:noFill/>
            <a:ln w="9525">
              <a:noFill/>
              <a:miter lim="800000"/>
              <a:headEnd/>
              <a:tailEnd/>
            </a:ln>
          </p:spPr>
          <p:txBody>
            <a:bodyPr>
              <a:spAutoFit/>
            </a:bodyPr>
            <a:lstStyle/>
            <a:p>
              <a:pPr algn="ctr"/>
              <a:r>
                <a:rPr lang="en-US" sz="2400"/>
                <a:t>2</a:t>
              </a:r>
              <a:endParaRPr lang="en-SG" sz="2400"/>
            </a:p>
          </p:txBody>
        </p:sp>
        <p:sp>
          <p:nvSpPr>
            <p:cNvPr id="168" name="TextBox 59"/>
            <p:cNvSpPr txBox="1">
              <a:spLocks noChangeArrowheads="1"/>
            </p:cNvSpPr>
            <p:nvPr/>
          </p:nvSpPr>
          <p:spPr bwMode="auto">
            <a:xfrm>
              <a:off x="5999584" y="6383272"/>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7</a:t>
              </a:r>
              <a:endParaRPr lang="en-US" sz="2000" b="1">
                <a:latin typeface="Arial Black" pitchFamily="34" charset="0"/>
              </a:endParaRPr>
            </a:p>
          </p:txBody>
        </p:sp>
        <p:sp>
          <p:nvSpPr>
            <p:cNvPr id="169" name="TextBox 59"/>
            <p:cNvSpPr txBox="1">
              <a:spLocks noChangeArrowheads="1"/>
            </p:cNvSpPr>
            <p:nvPr/>
          </p:nvSpPr>
          <p:spPr bwMode="auto">
            <a:xfrm>
              <a:off x="5639544" y="528749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6</a:t>
              </a:r>
              <a:endParaRPr lang="en-US" sz="2000" b="1">
                <a:latin typeface="Arial Black" pitchFamily="34" charset="0"/>
              </a:endParaRPr>
            </a:p>
          </p:txBody>
        </p:sp>
        <p:sp>
          <p:nvSpPr>
            <p:cNvPr id="171" name="TextBox 59"/>
            <p:cNvSpPr txBox="1">
              <a:spLocks noChangeArrowheads="1"/>
            </p:cNvSpPr>
            <p:nvPr/>
          </p:nvSpPr>
          <p:spPr bwMode="auto">
            <a:xfrm>
              <a:off x="6143600" y="4077072"/>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5</a:t>
              </a:r>
              <a:endParaRPr lang="en-US" sz="2000" b="1">
                <a:latin typeface="Arial Black" pitchFamily="34" charset="0"/>
              </a:endParaRPr>
            </a:p>
          </p:txBody>
        </p:sp>
        <p:sp>
          <p:nvSpPr>
            <p:cNvPr id="172" name="TextBox 59"/>
            <p:cNvSpPr txBox="1">
              <a:spLocks noChangeArrowheads="1"/>
            </p:cNvSpPr>
            <p:nvPr/>
          </p:nvSpPr>
          <p:spPr bwMode="auto">
            <a:xfrm>
              <a:off x="4775448" y="456741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173" name="TextBox 59"/>
            <p:cNvSpPr txBox="1">
              <a:spLocks noChangeArrowheads="1"/>
            </p:cNvSpPr>
            <p:nvPr/>
          </p:nvSpPr>
          <p:spPr bwMode="auto">
            <a:xfrm>
              <a:off x="3826768" y="4207376"/>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2</a:t>
              </a:r>
              <a:endParaRPr lang="en-US" sz="2000" b="1">
                <a:latin typeface="Arial Black" pitchFamily="34" charset="0"/>
              </a:endParaRPr>
            </a:p>
          </p:txBody>
        </p:sp>
      </p:grpSp>
      <p:sp>
        <p:nvSpPr>
          <p:cNvPr id="189" name="TextBox 188"/>
          <p:cNvSpPr txBox="1"/>
          <p:nvPr/>
        </p:nvSpPr>
        <p:spPr>
          <a:xfrm>
            <a:off x="4644008" y="4077072"/>
            <a:ext cx="4248472" cy="2308324"/>
          </a:xfrm>
          <a:prstGeom prst="rect">
            <a:avLst/>
          </a:prstGeom>
          <a:noFill/>
        </p:spPr>
        <p:txBody>
          <a:bodyPr wrap="square" rtlCol="0">
            <a:spAutoFit/>
          </a:bodyPr>
          <a:lstStyle/>
          <a:p>
            <a:r>
              <a:rPr lang="en-US" dirty="0" smtClean="0"/>
              <a:t>s = 2</a:t>
            </a:r>
          </a:p>
          <a:p>
            <a:r>
              <a:rPr lang="en-US" dirty="0" smtClean="0"/>
              <a:t>At the end of algorithm:</a:t>
            </a:r>
          </a:p>
          <a:p>
            <a:r>
              <a:rPr lang="en-US" dirty="0" smtClean="0"/>
              <a:t>D[s] = D[2] = 0 (unchanged)</a:t>
            </a:r>
          </a:p>
          <a:p>
            <a:r>
              <a:rPr lang="en-US" dirty="0" smtClean="0"/>
              <a:t>D[v] = </a:t>
            </a:r>
            <a:r>
              <a:rPr lang="en-US" dirty="0" smtClean="0">
                <a:sym typeface="Symbol"/>
              </a:rPr>
              <a:t>(s, v) for the rest</a:t>
            </a:r>
          </a:p>
          <a:p>
            <a:r>
              <a:rPr lang="en-US" dirty="0" smtClean="0">
                <a:sym typeface="Symbol"/>
              </a:rPr>
              <a:t>e.g. D[0] = 6, D[4] = 7</a:t>
            </a:r>
          </a:p>
          <a:p>
            <a:r>
              <a:rPr lang="en-US" dirty="0" smtClean="0">
                <a:sym typeface="Symbol"/>
              </a:rPr>
              <a:t>p[s] = -1 (source has no predecessor)</a:t>
            </a:r>
          </a:p>
          <a:p>
            <a:r>
              <a:rPr lang="en-US" dirty="0" smtClean="0">
                <a:sym typeface="Symbol"/>
              </a:rPr>
              <a:t>p[v] = the origin of </a:t>
            </a:r>
            <a:r>
              <a:rPr lang="en-US" b="1" dirty="0" smtClean="0">
                <a:solidFill>
                  <a:srgbClr val="FF0000"/>
                </a:solidFill>
                <a:sym typeface="Symbol"/>
              </a:rPr>
              <a:t>red arrows</a:t>
            </a:r>
            <a:r>
              <a:rPr lang="en-US" dirty="0" smtClean="0">
                <a:sym typeface="Symbol"/>
              </a:rPr>
              <a:t> for the rest</a:t>
            </a:r>
          </a:p>
          <a:p>
            <a:r>
              <a:rPr lang="en-US" dirty="0" smtClean="0">
                <a:sym typeface="Symbol"/>
              </a:rPr>
              <a:t>e.g. p[0] = 2, p[4] = 0</a:t>
            </a:r>
            <a:endParaRPr lang="en-SG" b="1" dirty="0">
              <a:solidFill>
                <a:srgbClr val="FF0000"/>
              </a:solidFill>
            </a:endParaRPr>
          </a:p>
        </p:txBody>
      </p:sp>
    </p:spTree>
    <p:custDataLst>
      <p:tags r:id="rId1"/>
    </p:custData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Implementation (1)</a:t>
            </a:r>
            <a:endParaRPr lang="en-US" dirty="0"/>
          </a:p>
        </p:txBody>
      </p:sp>
      <p:sp>
        <p:nvSpPr>
          <p:cNvPr id="3" name="Content Placeholder 2"/>
          <p:cNvSpPr>
            <a:spLocks noGrp="1"/>
          </p:cNvSpPr>
          <p:nvPr>
            <p:ph idx="1"/>
          </p:nvPr>
        </p:nvSpPr>
        <p:spPr>
          <a:xfrm>
            <a:off x="457200" y="1600200"/>
            <a:ext cx="8229600" cy="4637112"/>
          </a:xfrm>
        </p:spPr>
        <p:txBody>
          <a:bodyPr>
            <a:noAutofit/>
          </a:bodyPr>
          <a:lstStyle/>
          <a:p>
            <a:pPr>
              <a:buNone/>
            </a:pPr>
            <a:r>
              <a:rPr lang="en-US" sz="2800" dirty="0" smtClean="0"/>
              <a:t>See GenericSSSPDemo.java</a:t>
            </a:r>
          </a:p>
          <a:p>
            <a:r>
              <a:rPr lang="en-US" sz="2400" dirty="0" smtClean="0"/>
              <a:t>Implemented using </a:t>
            </a:r>
            <a:r>
              <a:rPr lang="en-US" sz="2400" dirty="0" err="1" smtClean="0"/>
              <a:t>EdgeList</a:t>
            </a:r>
            <a:r>
              <a:rPr lang="en-US" sz="2400" dirty="0" smtClean="0"/>
              <a:t> for easier random-edge selection</a:t>
            </a:r>
          </a:p>
          <a:p>
            <a:pPr lvl="1"/>
            <a:r>
              <a:rPr lang="en-US" sz="2000" dirty="0" smtClean="0"/>
              <a:t>This is the same as the one shown in Lecture 05</a:t>
            </a:r>
          </a:p>
          <a:p>
            <a:r>
              <a:rPr lang="en-US" sz="2400" dirty="0" smtClean="0"/>
              <a:t>With path reconstruction subroutine (if terminate)</a:t>
            </a:r>
          </a:p>
          <a:p>
            <a:pPr lvl="1"/>
            <a:r>
              <a:rPr lang="en-US" sz="2000" dirty="0" smtClean="0"/>
              <a:t>This is the same as the one shown in BFS/DFS lecture</a:t>
            </a:r>
          </a:p>
          <a:p>
            <a:pPr>
              <a:buNone/>
            </a:pPr>
            <a:endParaRPr lang="en-US" sz="1200" dirty="0" smtClean="0"/>
          </a:p>
          <a:p>
            <a:pPr>
              <a:buNone/>
            </a:pPr>
            <a:r>
              <a:rPr lang="en-US" sz="2800" dirty="0" smtClean="0"/>
              <a:t>Show performance on:</a:t>
            </a:r>
          </a:p>
          <a:p>
            <a:r>
              <a:rPr lang="en-US" sz="2400" dirty="0" smtClean="0"/>
              <a:t>Small </a:t>
            </a:r>
            <a:r>
              <a:rPr lang="en-US" sz="2400" dirty="0" smtClean="0">
                <a:hlinkClick r:id="rId3" action="ppaction://hlinksldjump"/>
              </a:rPr>
              <a:t>graph</a:t>
            </a:r>
            <a:r>
              <a:rPr lang="en-US" sz="2400" dirty="0" smtClean="0"/>
              <a:t> </a:t>
            </a:r>
            <a:r>
              <a:rPr lang="en-US" sz="2400" b="1" dirty="0" smtClean="0"/>
              <a:t>without</a:t>
            </a:r>
            <a:r>
              <a:rPr lang="en-US" sz="2400" dirty="0" smtClean="0"/>
              <a:t> negative weight cycle </a:t>
            </a:r>
            <a:r>
              <a:rPr lang="en-US" sz="2400" dirty="0" smtClean="0">
                <a:sym typeface="Wingdings" pitchFamily="2" charset="2"/>
              </a:rPr>
              <a:t> OK</a:t>
            </a:r>
            <a:endParaRPr lang="en-US" sz="2400" dirty="0" smtClean="0"/>
          </a:p>
          <a:p>
            <a:r>
              <a:rPr lang="en-US" sz="2400" dirty="0" smtClean="0"/>
              <a:t>Small </a:t>
            </a:r>
            <a:r>
              <a:rPr lang="en-US" sz="2400" dirty="0" smtClean="0">
                <a:hlinkClick r:id="rId4" action="ppaction://hlinksldjump"/>
              </a:rPr>
              <a:t>graph</a:t>
            </a:r>
            <a:r>
              <a:rPr lang="en-US" sz="2400" dirty="0" smtClean="0"/>
              <a:t> </a:t>
            </a:r>
            <a:r>
              <a:rPr lang="en-US" sz="2400" b="1" dirty="0" smtClean="0"/>
              <a:t>with</a:t>
            </a:r>
            <a:r>
              <a:rPr lang="en-US" sz="2400" dirty="0" smtClean="0"/>
              <a:t> negative weight cycle </a:t>
            </a:r>
            <a:r>
              <a:rPr lang="en-US" sz="2400" dirty="0" smtClean="0">
                <a:sym typeface="Wingdings" pitchFamily="2" charset="2"/>
              </a:rPr>
              <a:t> </a:t>
            </a:r>
            <a:r>
              <a:rPr lang="en-US" sz="2400" dirty="0" smtClean="0"/>
              <a:t>________ stop… </a:t>
            </a:r>
            <a:r>
              <a:rPr lang="en-US" sz="2400" dirty="0" smtClean="0">
                <a:sym typeface="Wingdings" pitchFamily="2" charset="2"/>
              </a:rPr>
              <a:t></a:t>
            </a:r>
            <a:endParaRPr lang="en-US" sz="2000" dirty="0" smtClean="0"/>
          </a:p>
          <a:p>
            <a:r>
              <a:rPr lang="en-US" sz="2400" dirty="0" smtClean="0"/>
              <a:t>Small </a:t>
            </a:r>
            <a:r>
              <a:rPr lang="en-US" sz="2400" dirty="0" smtClean="0">
                <a:hlinkClick r:id="rId5" action="ppaction://hlinksldjump"/>
              </a:rPr>
              <a:t>graph</a:t>
            </a:r>
            <a:r>
              <a:rPr lang="en-US" sz="2400" dirty="0" smtClean="0"/>
              <a:t>; some negative edges; no negative cycle </a:t>
            </a:r>
            <a:r>
              <a:rPr lang="en-US" sz="2400" dirty="0" smtClean="0">
                <a:sym typeface="Wingdings" pitchFamily="2" charset="2"/>
              </a:rPr>
              <a:t> OK</a:t>
            </a:r>
            <a:endParaRPr lang="en-US" sz="2000" dirty="0" smtClean="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If given a graph without negative weight cycle,</a:t>
            </a:r>
            <a:br>
              <a:rPr lang="en-US" sz="2800" dirty="0" smtClean="0"/>
            </a:br>
            <a:r>
              <a:rPr lang="en-US" sz="2800" dirty="0" smtClean="0"/>
              <a:t>when will this Generic SSSP algorithm terminate?</a:t>
            </a:r>
          </a:p>
          <a:p>
            <a:pPr indent="-58738">
              <a:buNone/>
            </a:pPr>
            <a:r>
              <a:rPr lang="en-US" sz="2400" dirty="0" smtClean="0"/>
              <a:t>A: Depends on your luck…</a:t>
            </a:r>
          </a:p>
          <a:p>
            <a:pPr indent="-58738">
              <a:buNone/>
            </a:pPr>
            <a:r>
              <a:rPr lang="en-US" sz="2400" dirty="0" smtClean="0"/>
              <a:t>A: Can be very slow…</a:t>
            </a:r>
          </a:p>
          <a:p>
            <a:pPr>
              <a:buNone/>
            </a:pPr>
            <a:endParaRPr lang="en-US" sz="1100" dirty="0" smtClean="0"/>
          </a:p>
          <a:p>
            <a:pPr>
              <a:buNone/>
            </a:pPr>
            <a:r>
              <a:rPr lang="en-US" sz="2800" dirty="0" smtClean="0"/>
              <a:t>The main problem is in this line:</a:t>
            </a:r>
          </a:p>
          <a:p>
            <a:pPr>
              <a:buNone/>
            </a:pPr>
            <a:endParaRPr lang="en-US" sz="1100" dirty="0" smtClean="0">
              <a:latin typeface="Courier New" pitchFamily="49" charset="0"/>
              <a:cs typeface="Courier New" pitchFamily="49" charset="0"/>
            </a:endParaRPr>
          </a:p>
          <a:p>
            <a:pPr algn="ctr">
              <a:buNone/>
            </a:pPr>
            <a:r>
              <a:rPr lang="en-US" sz="2000" dirty="0" smtClean="0">
                <a:latin typeface="Courier New" pitchFamily="49" charset="0"/>
                <a:cs typeface="Courier New" pitchFamily="49" charset="0"/>
              </a:rPr>
              <a:t>select edge(u, v) </a:t>
            </a:r>
            <a:r>
              <a:rPr lang="en-US" sz="2000" dirty="0" smtClean="0">
                <a:latin typeface="Courier New" pitchFamily="49" charset="0"/>
                <a:cs typeface="Courier New" pitchFamily="49" charset="0"/>
                <a:sym typeface="Symbol"/>
              </a:rPr>
              <a:t></a:t>
            </a:r>
            <a:r>
              <a:rPr lang="en-US" sz="2000" dirty="0" smtClean="0">
                <a:latin typeface="Courier New" pitchFamily="49" charset="0"/>
                <a:cs typeface="Courier New" pitchFamily="49" charset="0"/>
              </a:rPr>
              <a:t> E </a:t>
            </a:r>
            <a:r>
              <a:rPr lang="en-US" sz="2000" b="1" dirty="0" smtClean="0">
                <a:latin typeface="Courier New" pitchFamily="49" charset="0"/>
                <a:cs typeface="Courier New" pitchFamily="49" charset="0"/>
              </a:rPr>
              <a:t>in arbitrary manner</a:t>
            </a:r>
          </a:p>
          <a:p>
            <a:pPr algn="ctr">
              <a:buNone/>
            </a:pPr>
            <a:endParaRPr lang="en-US" sz="1100" b="1" dirty="0" smtClean="0">
              <a:latin typeface="Courier New" pitchFamily="49" charset="0"/>
              <a:cs typeface="Courier New" pitchFamily="49" charset="0"/>
            </a:endParaRPr>
          </a:p>
          <a:p>
            <a:pPr marL="0" indent="0">
              <a:buNone/>
            </a:pPr>
            <a:r>
              <a:rPr lang="en-US" sz="2800" dirty="0" smtClean="0"/>
              <a:t>Next, we will study </a:t>
            </a:r>
            <a:r>
              <a:rPr lang="en-US" sz="2800" b="1" dirty="0" smtClean="0"/>
              <a:t>Bellman Ford’s </a:t>
            </a:r>
            <a:r>
              <a:rPr lang="en-US" sz="2800" dirty="0" smtClean="0"/>
              <a:t>algorithm</a:t>
            </a:r>
            <a:br>
              <a:rPr lang="en-US" sz="2800" dirty="0" smtClean="0"/>
            </a:br>
            <a:r>
              <a:rPr lang="en-US" sz="2800" dirty="0" smtClean="0"/>
              <a:t>that do these relaxations in a </a:t>
            </a:r>
            <a:r>
              <a:rPr lang="en-US" sz="2800" i="1" dirty="0" smtClean="0"/>
              <a:t>better order</a:t>
            </a:r>
            <a:r>
              <a:rPr lang="en-US" sz="2800" dirty="0" smtClean="0"/>
              <a:t>!</a:t>
            </a:r>
            <a:endParaRPr lang="en-US" sz="2000" dirty="0" smtClean="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SSSP Algorithm (Revisited)</a:t>
            </a:r>
            <a:endParaRPr lang="en-US" dirty="0"/>
          </a:p>
        </p:txBody>
      </p:sp>
      <p:sp>
        <p:nvSpPr>
          <p:cNvPr id="3" name="Content Placeholder 2"/>
          <p:cNvSpPr>
            <a:spLocks noGrp="1"/>
          </p:cNvSpPr>
          <p:nvPr>
            <p:ph idx="1"/>
          </p:nvPr>
        </p:nvSpPr>
        <p:spPr/>
        <p:txBody>
          <a:bodyPr>
            <a:normAutofit/>
          </a:bodyPr>
          <a:lstStyle/>
          <a:p>
            <a:pPr>
              <a:buNone/>
            </a:pPr>
            <a:r>
              <a:rPr lang="en-US" sz="2800" dirty="0" smtClean="0"/>
              <a:t>What do we lack in the generic algorithm below?</a:t>
            </a:r>
          </a:p>
          <a:p>
            <a:pPr lvl="1">
              <a:buNone/>
            </a:pPr>
            <a:r>
              <a:rPr lang="en-US" sz="2400" dirty="0" smtClean="0"/>
              <a:t>A: An </a:t>
            </a:r>
            <a:r>
              <a:rPr lang="en-US" sz="2400" b="1" dirty="0" smtClean="0"/>
              <a:t>“order”</a:t>
            </a:r>
            <a:r>
              <a:rPr lang="en-US" sz="2400" dirty="0" smtClean="0"/>
              <a:t> of edge relaxation</a:t>
            </a:r>
          </a:p>
          <a:p>
            <a:pPr>
              <a:buNone/>
            </a:pPr>
            <a:endParaRPr lang="en-US" sz="2000" dirty="0" smtClean="0">
              <a:latin typeface="Courier New" pitchFamily="49" charset="0"/>
              <a:cs typeface="Courier New" pitchFamily="49" charset="0"/>
            </a:endParaRPr>
          </a:p>
          <a:p>
            <a:pPr>
              <a:buNone/>
            </a:pPr>
            <a:r>
              <a:rPr lang="en-US" sz="2000" dirty="0" err="1" smtClean="0">
                <a:latin typeface="Courier New" pitchFamily="49" charset="0"/>
                <a:cs typeface="Courier New" pitchFamily="49" charset="0"/>
              </a:rPr>
              <a:t>initSSSP</a:t>
            </a:r>
            <a:r>
              <a:rPr lang="en-US" sz="2000" dirty="0" smtClean="0">
                <a:latin typeface="Courier New" pitchFamily="49" charset="0"/>
                <a:cs typeface="Courier New" pitchFamily="49" charset="0"/>
              </a:rPr>
              <a:t>(s)</a:t>
            </a:r>
            <a:endParaRPr lang="en-US" sz="2000" dirty="0" smtClean="0">
              <a:solidFill>
                <a:srgbClr val="00B050"/>
              </a:solidFill>
              <a:latin typeface="Courier New" pitchFamily="49" charset="0"/>
              <a:cs typeface="Courier New" pitchFamily="49" charset="0"/>
            </a:endParaRPr>
          </a:p>
          <a:p>
            <a:pPr>
              <a:buNone/>
            </a:pP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repeat</a:t>
            </a:r>
            <a:endParaRPr lang="en-US" sz="2000" dirty="0" smtClean="0">
              <a:solidFill>
                <a:srgbClr val="00B050"/>
              </a:solidFill>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select edge(u, v) </a:t>
            </a:r>
            <a:r>
              <a:rPr lang="en-US" sz="2000" dirty="0" smtClean="0">
                <a:latin typeface="Courier New" pitchFamily="49" charset="0"/>
                <a:cs typeface="Courier New" pitchFamily="49" charset="0"/>
                <a:sym typeface="Symbol"/>
              </a:rPr>
              <a:t></a:t>
            </a:r>
            <a:r>
              <a:rPr lang="en-US" sz="2000" dirty="0" smtClean="0">
                <a:latin typeface="Courier New" pitchFamily="49" charset="0"/>
                <a:cs typeface="Courier New" pitchFamily="49" charset="0"/>
              </a:rPr>
              <a:t> E </a:t>
            </a:r>
            <a:r>
              <a:rPr lang="en-US" sz="2000" b="1" dirty="0" smtClean="0">
                <a:solidFill>
                  <a:srgbClr val="FF0000"/>
                </a:solidFill>
                <a:latin typeface="Courier New" pitchFamily="49" charset="0"/>
                <a:cs typeface="Courier New" pitchFamily="49" charset="0"/>
              </a:rPr>
              <a:t>in arbitrary manner</a:t>
            </a:r>
          </a:p>
          <a:p>
            <a:pPr>
              <a:buNone/>
            </a:pPr>
            <a:r>
              <a:rPr lang="en-US" sz="2000" dirty="0" smtClean="0">
                <a:latin typeface="Courier New" pitchFamily="49" charset="0"/>
                <a:cs typeface="Courier New" pitchFamily="49" charset="0"/>
              </a:rPr>
              <a:t>  relax(u, v, </a:t>
            </a:r>
            <a:r>
              <a:rPr lang="en-US" sz="2000" dirty="0" err="1" smtClean="0">
                <a:latin typeface="Courier New" pitchFamily="49" charset="0"/>
                <a:cs typeface="Courier New" pitchFamily="49" charset="0"/>
              </a:rPr>
              <a:t>w_u_v</a:t>
            </a:r>
            <a:r>
              <a:rPr lang="en-US" sz="2000" dirty="0" smtClean="0">
                <a:latin typeface="Courier New" pitchFamily="49" charset="0"/>
                <a:cs typeface="Courier New" pitchFamily="49" charset="0"/>
              </a:rPr>
              <a:t>)</a:t>
            </a:r>
            <a:endParaRPr lang="en-US" sz="2000" dirty="0" smtClean="0">
              <a:solidFill>
                <a:srgbClr val="00B050"/>
              </a:solidFill>
              <a:latin typeface="Courier New" pitchFamily="49" charset="0"/>
              <a:cs typeface="Courier New" pitchFamily="49" charset="0"/>
            </a:endParaRPr>
          </a:p>
          <a:p>
            <a:pPr>
              <a:buNone/>
            </a:pPr>
            <a:r>
              <a:rPr lang="en-US" sz="2000" dirty="0" smtClean="0">
                <a:latin typeface="Courier New" pitchFamily="49" charset="0"/>
                <a:cs typeface="Courier New" pitchFamily="49" charset="0"/>
              </a:rPr>
              <a:t>until all edges have D[v] &lt;= D[u] + w(u, v)</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Midterm Feedback </a:t>
            </a:r>
            <a:r>
              <a:rPr lang="en-US" u="sng" dirty="0" smtClean="0"/>
              <a:t>about </a:t>
            </a:r>
            <a:r>
              <a:rPr lang="en-US" u="sng" dirty="0" err="1" smtClean="0"/>
              <a:t>VisuAlgo</a:t>
            </a:r>
            <a:r>
              <a:rPr lang="en-US" dirty="0" smtClean="0"/>
              <a:t> (1)</a:t>
            </a:r>
            <a:endParaRPr lang="en-US" dirty="0"/>
          </a:p>
        </p:txBody>
      </p:sp>
      <p:sp>
        <p:nvSpPr>
          <p:cNvPr id="3" name="Content Placeholder 2"/>
          <p:cNvSpPr>
            <a:spLocks noGrp="1"/>
          </p:cNvSpPr>
          <p:nvPr>
            <p:ph idx="1"/>
          </p:nvPr>
        </p:nvSpPr>
        <p:spPr>
          <a:xfrm>
            <a:off x="457200" y="1600200"/>
            <a:ext cx="8229600" cy="4925144"/>
          </a:xfrm>
        </p:spPr>
        <p:txBody>
          <a:bodyPr>
            <a:normAutofit/>
          </a:bodyPr>
          <a:lstStyle/>
          <a:p>
            <a:r>
              <a:rPr lang="en-US" sz="2400" dirty="0" smtClean="0"/>
              <a:t>Basically, reception of both sides of </a:t>
            </a:r>
            <a:r>
              <a:rPr lang="en-US" sz="2400" dirty="0" err="1" smtClean="0"/>
              <a:t>VisuAlgo</a:t>
            </a:r>
            <a:r>
              <a:rPr lang="en-US" sz="2400" dirty="0" smtClean="0"/>
              <a:t> (visualization and online quiz) are </a:t>
            </a:r>
            <a:r>
              <a:rPr lang="en-US" sz="2400" b="1" dirty="0" smtClean="0"/>
              <a:t>very good</a:t>
            </a:r>
            <a:r>
              <a:rPr lang="en-US" sz="2400" dirty="0" smtClean="0"/>
              <a:t> and </a:t>
            </a:r>
            <a:r>
              <a:rPr lang="en-US" sz="2400" b="1" dirty="0" smtClean="0"/>
              <a:t>much better</a:t>
            </a:r>
            <a:r>
              <a:rPr lang="en-US" sz="2400" dirty="0" smtClean="0"/>
              <a:t> than last year (when it does not have the online quiz system)</a:t>
            </a:r>
            <a:endParaRPr lang="en-US" sz="2000" dirty="0" smtClean="0"/>
          </a:p>
          <a:p>
            <a:r>
              <a:rPr lang="en-US" sz="2400" dirty="0" smtClean="0"/>
              <a:t>But these are the stuffs that can be better (now/soon):</a:t>
            </a:r>
          </a:p>
          <a:p>
            <a:pPr lvl="1"/>
            <a:r>
              <a:rPr lang="en-US" sz="2000" dirty="0" smtClean="0"/>
              <a:t>Improve question bank for </a:t>
            </a:r>
            <a:r>
              <a:rPr lang="en-US" sz="2000" dirty="0" err="1" smtClean="0"/>
              <a:t>VisuAlgo</a:t>
            </a:r>
            <a:r>
              <a:rPr lang="en-US" sz="2000" dirty="0" smtClean="0"/>
              <a:t> </a:t>
            </a:r>
            <a:r>
              <a:rPr lang="en-US" sz="2000" dirty="0" smtClean="0">
                <a:sym typeface="Wingdings" panose="05000000000000000000" pitchFamily="2" charset="2"/>
              </a:rPr>
              <a:t> yes of course ,</a:t>
            </a:r>
            <a:br>
              <a:rPr lang="en-US" sz="2000" dirty="0" smtClean="0">
                <a:sym typeface="Wingdings" panose="05000000000000000000" pitchFamily="2" charset="2"/>
              </a:rPr>
            </a:br>
            <a:r>
              <a:rPr lang="en-US" sz="2000" dirty="0" smtClean="0">
                <a:sym typeface="Wingdings" panose="05000000000000000000" pitchFamily="2" charset="2"/>
              </a:rPr>
              <a:t>with your help, explanation in the next slide</a:t>
            </a:r>
            <a:endParaRPr lang="en-US" sz="2000" dirty="0" smtClean="0"/>
          </a:p>
          <a:p>
            <a:pPr lvl="1"/>
            <a:r>
              <a:rPr lang="en-US" sz="2000" dirty="0" smtClean="0"/>
              <a:t>Add link of CP3 sample source code to </a:t>
            </a:r>
            <a:r>
              <a:rPr lang="en-US" sz="2000" dirty="0" err="1" smtClean="0"/>
              <a:t>VisuAlgo</a:t>
            </a:r>
            <a:r>
              <a:rPr lang="en-US" sz="2000" dirty="0" smtClean="0"/>
              <a:t/>
            </a:r>
            <a:br>
              <a:rPr lang="en-US" sz="2000" dirty="0" smtClean="0"/>
            </a:br>
            <a:r>
              <a:rPr lang="en-US" sz="2000" dirty="0" smtClean="0"/>
              <a:t>so that we do not just stop at pseudo-code + visualization level</a:t>
            </a:r>
          </a:p>
          <a:p>
            <a:pPr lvl="1"/>
            <a:r>
              <a:rPr lang="en-US" sz="2000" dirty="0" smtClean="0"/>
              <a:t>Mention analysis of algorithm briefly at the end of </a:t>
            </a:r>
            <a:r>
              <a:rPr lang="en-US" sz="2000" dirty="0" err="1" smtClean="0"/>
              <a:t>VisuAlgo</a:t>
            </a:r>
            <a:r>
              <a:rPr lang="en-US" sz="2000" dirty="0" smtClean="0"/>
              <a:t> animation, for example, we will see such thing at the end of Bellman Ford’s animation today </a:t>
            </a:r>
            <a:r>
              <a:rPr lang="en-US" sz="2000" dirty="0" smtClean="0">
                <a:sym typeface="Wingdings" panose="05000000000000000000" pitchFamily="2" charset="2"/>
              </a:rPr>
              <a:t></a:t>
            </a:r>
          </a:p>
          <a:p>
            <a:pPr lvl="1"/>
            <a:r>
              <a:rPr lang="en-US" sz="2000" dirty="0" smtClean="0">
                <a:sym typeface="Wingdings" panose="05000000000000000000" pitchFamily="2" charset="2"/>
              </a:rPr>
              <a:t>Minor features: “Create empty” in bst.html, add “Pre and </a:t>
            </a:r>
            <a:r>
              <a:rPr lang="en-US" sz="2000" dirty="0" err="1" smtClean="0">
                <a:sym typeface="Wingdings" panose="05000000000000000000" pitchFamily="2" charset="2"/>
              </a:rPr>
              <a:t>Postorder</a:t>
            </a:r>
            <a:r>
              <a:rPr lang="en-US" sz="2000" dirty="0" smtClean="0">
                <a:sym typeface="Wingdings" panose="05000000000000000000" pitchFamily="2" charset="2"/>
              </a:rPr>
              <a:t>” traversal in bst.html, add the concept of “rank” in bst.html, display both Complete Binary Tree and Compact Array in heap.html, </a:t>
            </a:r>
            <a:r>
              <a:rPr lang="en-US" sz="2000" dirty="0" err="1" smtClean="0">
                <a:sym typeface="Wingdings" panose="05000000000000000000" pitchFamily="2" charset="2"/>
              </a:rPr>
              <a:t>etc</a:t>
            </a:r>
            <a:endParaRPr lang="en-US" sz="2400" dirty="0"/>
          </a:p>
        </p:txBody>
      </p:sp>
    </p:spTree>
    <p:extLst>
      <p:ext uri="{BB962C8B-B14F-4D97-AF65-F5344CB8AC3E}">
        <p14:creationId xmlns:p14="http://schemas.microsoft.com/office/powerpoint/2010/main" val="27702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Midterm Feedback </a:t>
            </a:r>
            <a:r>
              <a:rPr lang="en-US" u="sng" dirty="0"/>
              <a:t>about </a:t>
            </a:r>
            <a:r>
              <a:rPr lang="en-US" u="sng" dirty="0" err="1"/>
              <a:t>VisuAlgo</a:t>
            </a:r>
            <a:r>
              <a:rPr lang="en-US" dirty="0"/>
              <a:t> </a:t>
            </a:r>
            <a:r>
              <a:rPr lang="en-US" dirty="0" smtClean="0"/>
              <a:t>(2)</a:t>
            </a:r>
            <a:endParaRPr lang="en-US" u="sng" dirty="0"/>
          </a:p>
        </p:txBody>
      </p:sp>
      <p:sp>
        <p:nvSpPr>
          <p:cNvPr id="3" name="Content Placeholder 2"/>
          <p:cNvSpPr>
            <a:spLocks noGrp="1"/>
          </p:cNvSpPr>
          <p:nvPr>
            <p:ph idx="1"/>
          </p:nvPr>
        </p:nvSpPr>
        <p:spPr/>
        <p:txBody>
          <a:bodyPr>
            <a:normAutofit/>
          </a:bodyPr>
          <a:lstStyle/>
          <a:p>
            <a:r>
              <a:rPr lang="en-US" sz="2400" dirty="0" smtClean="0"/>
              <a:t>But </a:t>
            </a:r>
            <a:r>
              <a:rPr lang="en-US" sz="2400" dirty="0"/>
              <a:t>these are the stuffs that can be better </a:t>
            </a:r>
            <a:r>
              <a:rPr lang="en-US" sz="2400" u="sng" dirty="0" smtClean="0"/>
              <a:t>in the future</a:t>
            </a:r>
            <a:r>
              <a:rPr lang="en-US" sz="2400" dirty="0" smtClean="0"/>
              <a:t>:</a:t>
            </a:r>
            <a:endParaRPr lang="en-US" sz="2400" dirty="0"/>
          </a:p>
          <a:p>
            <a:pPr lvl="1"/>
            <a:r>
              <a:rPr lang="en-US" sz="2000" dirty="0" smtClean="0"/>
              <a:t>Training mode with greater control (# of questions, time trial :O)</a:t>
            </a:r>
          </a:p>
          <a:p>
            <a:pPr lvl="1"/>
            <a:r>
              <a:rPr lang="en-US" sz="2000" dirty="0" smtClean="0"/>
              <a:t>Direct link between </a:t>
            </a:r>
            <a:r>
              <a:rPr lang="en-US" sz="2000" dirty="0" err="1" smtClean="0"/>
              <a:t>VisuAlgo</a:t>
            </a:r>
            <a:r>
              <a:rPr lang="en-US" sz="2000" dirty="0" smtClean="0"/>
              <a:t> visualization page and the corresponding training page for that topic, i.e. make “Exploration mode, Tutorial mode, and Training mode”</a:t>
            </a:r>
          </a:p>
          <a:p>
            <a:pPr lvl="1"/>
            <a:r>
              <a:rPr lang="en-US" sz="2000" dirty="0" smtClean="0"/>
              <a:t>Provide option to “undo” last step… should be technically possible </a:t>
            </a:r>
            <a:r>
              <a:rPr lang="en-US" sz="2000" dirty="0" smtClean="0">
                <a:sym typeface="Wingdings" panose="05000000000000000000" pitchFamily="2" charset="2"/>
              </a:rPr>
              <a:t></a:t>
            </a:r>
          </a:p>
          <a:p>
            <a:pPr lvl="1"/>
            <a:r>
              <a:rPr lang="en-US" sz="2000" dirty="0" smtClean="0">
                <a:sym typeface="Wingdings" panose="05000000000000000000" pitchFamily="2" charset="2"/>
              </a:rPr>
              <a:t>Click the source vertex instead of typing that vertex number?</a:t>
            </a:r>
            <a:endParaRPr lang="en-US" sz="2000" dirty="0" smtClean="0"/>
          </a:p>
          <a:p>
            <a:pPr lvl="1"/>
            <a:r>
              <a:rPr lang="en-US" sz="2000" dirty="0" smtClean="0"/>
              <a:t>Feature to change that “CS2010 account” password…, </a:t>
            </a:r>
            <a:r>
              <a:rPr lang="en-US" sz="2000" dirty="0" err="1" smtClean="0"/>
              <a:t>etc</a:t>
            </a:r>
            <a:endParaRPr lang="en-US" sz="2000" dirty="0"/>
          </a:p>
          <a:p>
            <a:r>
              <a:rPr lang="en-US" sz="2400" dirty="0" smtClean="0"/>
              <a:t>About improving the question bank </a:t>
            </a:r>
            <a:r>
              <a:rPr lang="en-US" sz="2400" dirty="0" smtClean="0">
                <a:sym typeface="Wingdings" panose="05000000000000000000" pitchFamily="2" charset="2"/>
              </a:rPr>
              <a:t> new </a:t>
            </a:r>
            <a:r>
              <a:rPr lang="en-US" sz="2400" dirty="0" err="1" smtClean="0">
                <a:sym typeface="Wingdings" panose="05000000000000000000" pitchFamily="2" charset="2"/>
              </a:rPr>
              <a:t>VisuAlgo</a:t>
            </a:r>
            <a:r>
              <a:rPr lang="en-US" sz="2400" dirty="0" smtClean="0">
                <a:sym typeface="Wingdings" panose="05000000000000000000" pitchFamily="2" charset="2"/>
              </a:rPr>
              <a:t> feature to </a:t>
            </a:r>
            <a:r>
              <a:rPr lang="en-US" sz="2400" b="1" dirty="0" smtClean="0">
                <a:sym typeface="Wingdings" panose="05000000000000000000" pitchFamily="2" charset="2"/>
              </a:rPr>
              <a:t>record input graph drawing</a:t>
            </a:r>
            <a:r>
              <a:rPr lang="en-US" sz="2400" dirty="0" smtClean="0">
                <a:sym typeface="Wingdings" panose="05000000000000000000" pitchFamily="2" charset="2"/>
              </a:rPr>
              <a:t> (and who draw that to avoid spam issues) and </a:t>
            </a:r>
            <a:r>
              <a:rPr lang="en-US" sz="2400" b="1" dirty="0" smtClean="0">
                <a:sym typeface="Wingdings" panose="05000000000000000000" pitchFamily="2" charset="2"/>
              </a:rPr>
              <a:t>the random graph rating system</a:t>
            </a:r>
          </a:p>
          <a:p>
            <a:pPr lvl="1"/>
            <a:r>
              <a:rPr lang="en-US" sz="2000" dirty="0" smtClean="0">
                <a:sym typeface="Wingdings" panose="05000000000000000000" pitchFamily="2" charset="2"/>
              </a:rPr>
              <a:t>I will show live demo on </a:t>
            </a:r>
            <a:r>
              <a:rPr lang="en-US" sz="2000" b="1" dirty="0" smtClean="0">
                <a:sym typeface="Wingdings" panose="05000000000000000000" pitchFamily="2" charset="2"/>
              </a:rPr>
              <a:t>http://visualgo.net/mst.html</a:t>
            </a:r>
            <a:endParaRPr lang="en-US" sz="2000" b="1" dirty="0"/>
          </a:p>
        </p:txBody>
      </p:sp>
    </p:spTree>
    <p:extLst>
      <p:ext uri="{BB962C8B-B14F-4D97-AF65-F5344CB8AC3E}">
        <p14:creationId xmlns:p14="http://schemas.microsoft.com/office/powerpoint/2010/main" val="1201122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Example</a:t>
            </a:r>
            <a:endParaRPr lang="en-US" dirty="0"/>
          </a:p>
        </p:txBody>
      </p:sp>
      <p:pic>
        <p:nvPicPr>
          <p:cNvPr id="7301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412776"/>
            <a:ext cx="9144000" cy="4926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Freeform 23"/>
          <p:cNvSpPr/>
          <p:nvPr/>
        </p:nvSpPr>
        <p:spPr>
          <a:xfrm>
            <a:off x="4388073" y="2179464"/>
            <a:ext cx="1771650" cy="3835400"/>
          </a:xfrm>
          <a:custGeom>
            <a:avLst/>
            <a:gdLst>
              <a:gd name="connsiteX0" fmla="*/ 104775 w 1838325"/>
              <a:gd name="connsiteY0" fmla="*/ 0 h 3886200"/>
              <a:gd name="connsiteX1" fmla="*/ 219075 w 1838325"/>
              <a:gd name="connsiteY1" fmla="*/ 400050 h 3886200"/>
              <a:gd name="connsiteX2" fmla="*/ 0 w 1838325"/>
              <a:gd name="connsiteY2" fmla="*/ 933450 h 3886200"/>
              <a:gd name="connsiteX3" fmla="*/ 628650 w 1838325"/>
              <a:gd name="connsiteY3" fmla="*/ 2705100 h 3886200"/>
              <a:gd name="connsiteX4" fmla="*/ 781050 w 1838325"/>
              <a:gd name="connsiteY4" fmla="*/ 2743200 h 3886200"/>
              <a:gd name="connsiteX5" fmla="*/ 571500 w 1838325"/>
              <a:gd name="connsiteY5" fmla="*/ 3238500 h 3886200"/>
              <a:gd name="connsiteX6" fmla="*/ 923925 w 1838325"/>
              <a:gd name="connsiteY6" fmla="*/ 3381375 h 3886200"/>
              <a:gd name="connsiteX7" fmla="*/ 847725 w 1838325"/>
              <a:gd name="connsiteY7" fmla="*/ 3505200 h 3886200"/>
              <a:gd name="connsiteX8" fmla="*/ 1828800 w 1838325"/>
              <a:gd name="connsiteY8" fmla="*/ 3886200 h 3886200"/>
              <a:gd name="connsiteX9" fmla="*/ 1838325 w 1838325"/>
              <a:gd name="connsiteY9" fmla="*/ 3886200 h 3886200"/>
              <a:gd name="connsiteX0" fmla="*/ 231775 w 1965325"/>
              <a:gd name="connsiteY0" fmla="*/ 0 h 3886200"/>
              <a:gd name="connsiteX1" fmla="*/ 346075 w 1965325"/>
              <a:gd name="connsiteY1" fmla="*/ 400050 h 3886200"/>
              <a:gd name="connsiteX2" fmla="*/ 0 w 1965325"/>
              <a:gd name="connsiteY2" fmla="*/ 882650 h 3886200"/>
              <a:gd name="connsiteX3" fmla="*/ 755650 w 1965325"/>
              <a:gd name="connsiteY3" fmla="*/ 2705100 h 3886200"/>
              <a:gd name="connsiteX4" fmla="*/ 908050 w 1965325"/>
              <a:gd name="connsiteY4" fmla="*/ 2743200 h 3886200"/>
              <a:gd name="connsiteX5" fmla="*/ 698500 w 1965325"/>
              <a:gd name="connsiteY5" fmla="*/ 3238500 h 3886200"/>
              <a:gd name="connsiteX6" fmla="*/ 1050925 w 1965325"/>
              <a:gd name="connsiteY6" fmla="*/ 3381375 h 3886200"/>
              <a:gd name="connsiteX7" fmla="*/ 974725 w 1965325"/>
              <a:gd name="connsiteY7" fmla="*/ 3505200 h 3886200"/>
              <a:gd name="connsiteX8" fmla="*/ 1955800 w 1965325"/>
              <a:gd name="connsiteY8" fmla="*/ 3886200 h 3886200"/>
              <a:gd name="connsiteX9" fmla="*/ 1965325 w 1965325"/>
              <a:gd name="connsiteY9" fmla="*/ 3886200 h 3886200"/>
              <a:gd name="connsiteX0" fmla="*/ 231775 w 1965325"/>
              <a:gd name="connsiteY0" fmla="*/ 0 h 3886200"/>
              <a:gd name="connsiteX1" fmla="*/ 346075 w 1965325"/>
              <a:gd name="connsiteY1" fmla="*/ 400050 h 3886200"/>
              <a:gd name="connsiteX2" fmla="*/ 0 w 1965325"/>
              <a:gd name="connsiteY2" fmla="*/ 882650 h 3886200"/>
              <a:gd name="connsiteX3" fmla="*/ 774700 w 1965325"/>
              <a:gd name="connsiteY3" fmla="*/ 2679700 h 3886200"/>
              <a:gd name="connsiteX4" fmla="*/ 908050 w 1965325"/>
              <a:gd name="connsiteY4" fmla="*/ 2743200 h 3886200"/>
              <a:gd name="connsiteX5" fmla="*/ 698500 w 1965325"/>
              <a:gd name="connsiteY5" fmla="*/ 3238500 h 3886200"/>
              <a:gd name="connsiteX6" fmla="*/ 1050925 w 1965325"/>
              <a:gd name="connsiteY6" fmla="*/ 3381375 h 3886200"/>
              <a:gd name="connsiteX7" fmla="*/ 974725 w 1965325"/>
              <a:gd name="connsiteY7" fmla="*/ 3505200 h 3886200"/>
              <a:gd name="connsiteX8" fmla="*/ 1955800 w 1965325"/>
              <a:gd name="connsiteY8" fmla="*/ 3886200 h 3886200"/>
              <a:gd name="connsiteX9" fmla="*/ 1965325 w 1965325"/>
              <a:gd name="connsiteY9" fmla="*/ 3886200 h 3886200"/>
              <a:gd name="connsiteX0" fmla="*/ 231775 w 1965325"/>
              <a:gd name="connsiteY0" fmla="*/ 0 h 3886200"/>
              <a:gd name="connsiteX1" fmla="*/ 174625 w 1965325"/>
              <a:gd name="connsiteY1" fmla="*/ 292100 h 3886200"/>
              <a:gd name="connsiteX2" fmla="*/ 0 w 1965325"/>
              <a:gd name="connsiteY2" fmla="*/ 882650 h 3886200"/>
              <a:gd name="connsiteX3" fmla="*/ 774700 w 1965325"/>
              <a:gd name="connsiteY3" fmla="*/ 2679700 h 3886200"/>
              <a:gd name="connsiteX4" fmla="*/ 908050 w 1965325"/>
              <a:gd name="connsiteY4" fmla="*/ 2743200 h 3886200"/>
              <a:gd name="connsiteX5" fmla="*/ 698500 w 1965325"/>
              <a:gd name="connsiteY5" fmla="*/ 3238500 h 3886200"/>
              <a:gd name="connsiteX6" fmla="*/ 1050925 w 1965325"/>
              <a:gd name="connsiteY6" fmla="*/ 3381375 h 3886200"/>
              <a:gd name="connsiteX7" fmla="*/ 974725 w 1965325"/>
              <a:gd name="connsiteY7" fmla="*/ 3505200 h 3886200"/>
              <a:gd name="connsiteX8" fmla="*/ 1955800 w 1965325"/>
              <a:gd name="connsiteY8" fmla="*/ 3886200 h 3886200"/>
              <a:gd name="connsiteX9" fmla="*/ 1965325 w 1965325"/>
              <a:gd name="connsiteY9" fmla="*/ 3886200 h 3886200"/>
              <a:gd name="connsiteX0" fmla="*/ 53975 w 1965325"/>
              <a:gd name="connsiteY0" fmla="*/ 0 h 3911600"/>
              <a:gd name="connsiteX1" fmla="*/ 174625 w 1965325"/>
              <a:gd name="connsiteY1" fmla="*/ 317500 h 3911600"/>
              <a:gd name="connsiteX2" fmla="*/ 0 w 1965325"/>
              <a:gd name="connsiteY2" fmla="*/ 908050 h 3911600"/>
              <a:gd name="connsiteX3" fmla="*/ 774700 w 1965325"/>
              <a:gd name="connsiteY3" fmla="*/ 2705100 h 3911600"/>
              <a:gd name="connsiteX4" fmla="*/ 908050 w 1965325"/>
              <a:gd name="connsiteY4" fmla="*/ 2768600 h 3911600"/>
              <a:gd name="connsiteX5" fmla="*/ 698500 w 1965325"/>
              <a:gd name="connsiteY5" fmla="*/ 3263900 h 3911600"/>
              <a:gd name="connsiteX6" fmla="*/ 1050925 w 1965325"/>
              <a:gd name="connsiteY6" fmla="*/ 3406775 h 3911600"/>
              <a:gd name="connsiteX7" fmla="*/ 974725 w 1965325"/>
              <a:gd name="connsiteY7" fmla="*/ 3530600 h 3911600"/>
              <a:gd name="connsiteX8" fmla="*/ 1955800 w 1965325"/>
              <a:gd name="connsiteY8" fmla="*/ 3911600 h 3911600"/>
              <a:gd name="connsiteX9" fmla="*/ 1965325 w 1965325"/>
              <a:gd name="connsiteY9" fmla="*/ 3911600 h 3911600"/>
              <a:gd name="connsiteX0" fmla="*/ 53975 w 1955800"/>
              <a:gd name="connsiteY0" fmla="*/ 0 h 3911600"/>
              <a:gd name="connsiteX1" fmla="*/ 174625 w 1955800"/>
              <a:gd name="connsiteY1" fmla="*/ 317500 h 3911600"/>
              <a:gd name="connsiteX2" fmla="*/ 0 w 1955800"/>
              <a:gd name="connsiteY2" fmla="*/ 908050 h 3911600"/>
              <a:gd name="connsiteX3" fmla="*/ 774700 w 1955800"/>
              <a:gd name="connsiteY3" fmla="*/ 2705100 h 3911600"/>
              <a:gd name="connsiteX4" fmla="*/ 908050 w 1955800"/>
              <a:gd name="connsiteY4" fmla="*/ 2768600 h 3911600"/>
              <a:gd name="connsiteX5" fmla="*/ 698500 w 1955800"/>
              <a:gd name="connsiteY5" fmla="*/ 3263900 h 3911600"/>
              <a:gd name="connsiteX6" fmla="*/ 1050925 w 1955800"/>
              <a:gd name="connsiteY6" fmla="*/ 3406775 h 3911600"/>
              <a:gd name="connsiteX7" fmla="*/ 974725 w 1955800"/>
              <a:gd name="connsiteY7" fmla="*/ 3530600 h 3911600"/>
              <a:gd name="connsiteX8" fmla="*/ 1955800 w 1955800"/>
              <a:gd name="connsiteY8" fmla="*/ 3911600 h 3911600"/>
              <a:gd name="connsiteX9" fmla="*/ 1806575 w 1955800"/>
              <a:gd name="connsiteY9" fmla="*/ 3829050 h 3911600"/>
              <a:gd name="connsiteX0" fmla="*/ 53975 w 1955800"/>
              <a:gd name="connsiteY0" fmla="*/ 0 h 3911600"/>
              <a:gd name="connsiteX1" fmla="*/ 174625 w 1955800"/>
              <a:gd name="connsiteY1" fmla="*/ 317500 h 3911600"/>
              <a:gd name="connsiteX2" fmla="*/ 0 w 1955800"/>
              <a:gd name="connsiteY2" fmla="*/ 908050 h 3911600"/>
              <a:gd name="connsiteX3" fmla="*/ 774700 w 1955800"/>
              <a:gd name="connsiteY3" fmla="*/ 2705100 h 3911600"/>
              <a:gd name="connsiteX4" fmla="*/ 908050 w 1955800"/>
              <a:gd name="connsiteY4" fmla="*/ 2768600 h 3911600"/>
              <a:gd name="connsiteX5" fmla="*/ 698500 w 1955800"/>
              <a:gd name="connsiteY5" fmla="*/ 3263900 h 3911600"/>
              <a:gd name="connsiteX6" fmla="*/ 1050925 w 1955800"/>
              <a:gd name="connsiteY6" fmla="*/ 3406775 h 3911600"/>
              <a:gd name="connsiteX7" fmla="*/ 974725 w 1955800"/>
              <a:gd name="connsiteY7" fmla="*/ 3530600 h 3911600"/>
              <a:gd name="connsiteX8" fmla="*/ 1955800 w 1955800"/>
              <a:gd name="connsiteY8" fmla="*/ 3911600 h 3911600"/>
              <a:gd name="connsiteX9" fmla="*/ 1806575 w 1955800"/>
              <a:gd name="connsiteY9" fmla="*/ 3829050 h 3911600"/>
              <a:gd name="connsiteX0" fmla="*/ 53975 w 1955800"/>
              <a:gd name="connsiteY0" fmla="*/ 0 h 3911600"/>
              <a:gd name="connsiteX1" fmla="*/ 174625 w 1955800"/>
              <a:gd name="connsiteY1" fmla="*/ 317500 h 3911600"/>
              <a:gd name="connsiteX2" fmla="*/ 0 w 1955800"/>
              <a:gd name="connsiteY2" fmla="*/ 908050 h 3911600"/>
              <a:gd name="connsiteX3" fmla="*/ 774700 w 1955800"/>
              <a:gd name="connsiteY3" fmla="*/ 2705100 h 3911600"/>
              <a:gd name="connsiteX4" fmla="*/ 908050 w 1955800"/>
              <a:gd name="connsiteY4" fmla="*/ 2768600 h 3911600"/>
              <a:gd name="connsiteX5" fmla="*/ 698500 w 1955800"/>
              <a:gd name="connsiteY5" fmla="*/ 3263900 h 3911600"/>
              <a:gd name="connsiteX6" fmla="*/ 1050925 w 1955800"/>
              <a:gd name="connsiteY6" fmla="*/ 3406775 h 3911600"/>
              <a:gd name="connsiteX7" fmla="*/ 974725 w 1955800"/>
              <a:gd name="connsiteY7" fmla="*/ 3530600 h 3911600"/>
              <a:gd name="connsiteX8" fmla="*/ 1955800 w 1955800"/>
              <a:gd name="connsiteY8" fmla="*/ 3911600 h 3911600"/>
              <a:gd name="connsiteX0" fmla="*/ 53975 w 1771650"/>
              <a:gd name="connsiteY0" fmla="*/ 0 h 3835400"/>
              <a:gd name="connsiteX1" fmla="*/ 174625 w 1771650"/>
              <a:gd name="connsiteY1" fmla="*/ 317500 h 3835400"/>
              <a:gd name="connsiteX2" fmla="*/ 0 w 1771650"/>
              <a:gd name="connsiteY2" fmla="*/ 908050 h 3835400"/>
              <a:gd name="connsiteX3" fmla="*/ 774700 w 1771650"/>
              <a:gd name="connsiteY3" fmla="*/ 2705100 h 3835400"/>
              <a:gd name="connsiteX4" fmla="*/ 908050 w 1771650"/>
              <a:gd name="connsiteY4" fmla="*/ 2768600 h 3835400"/>
              <a:gd name="connsiteX5" fmla="*/ 698500 w 1771650"/>
              <a:gd name="connsiteY5" fmla="*/ 3263900 h 3835400"/>
              <a:gd name="connsiteX6" fmla="*/ 1050925 w 1771650"/>
              <a:gd name="connsiteY6" fmla="*/ 3406775 h 3835400"/>
              <a:gd name="connsiteX7" fmla="*/ 974725 w 1771650"/>
              <a:gd name="connsiteY7" fmla="*/ 3530600 h 3835400"/>
              <a:gd name="connsiteX8" fmla="*/ 1771650 w 1771650"/>
              <a:gd name="connsiteY8" fmla="*/ 3835400 h 383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1650" h="3835400">
                <a:moveTo>
                  <a:pt x="53975" y="0"/>
                </a:moveTo>
                <a:lnTo>
                  <a:pt x="174625" y="317500"/>
                </a:lnTo>
                <a:lnTo>
                  <a:pt x="0" y="908050"/>
                </a:lnTo>
                <a:lnTo>
                  <a:pt x="774700" y="2705100"/>
                </a:lnTo>
                <a:lnTo>
                  <a:pt x="908050" y="2768600"/>
                </a:lnTo>
                <a:lnTo>
                  <a:pt x="698500" y="3263900"/>
                </a:lnTo>
                <a:lnTo>
                  <a:pt x="1050925" y="3406775"/>
                </a:lnTo>
                <a:lnTo>
                  <a:pt x="974725" y="3530600"/>
                </a:lnTo>
                <a:lnTo>
                  <a:pt x="1771650" y="38354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01460" y="1506030"/>
            <a:ext cx="535724" cy="369332"/>
          </a:xfrm>
          <a:prstGeom prst="rect">
            <a:avLst/>
          </a:prstGeom>
          <a:noFill/>
        </p:spPr>
        <p:txBody>
          <a:bodyPr wrap="none" rtlCol="0">
            <a:spAutoFit/>
          </a:bodyPr>
          <a:lstStyle/>
          <a:p>
            <a:r>
              <a:rPr lang="en-US" b="1" dirty="0" err="1" smtClean="0"/>
              <a:t>SoC</a:t>
            </a:r>
            <a:endParaRPr lang="en-US" b="1" dirty="0"/>
          </a:p>
        </p:txBody>
      </p:sp>
      <p:sp>
        <p:nvSpPr>
          <p:cNvPr id="7" name="TextBox 6"/>
          <p:cNvSpPr txBox="1"/>
          <p:nvPr/>
        </p:nvSpPr>
        <p:spPr>
          <a:xfrm>
            <a:off x="4554534" y="5949136"/>
            <a:ext cx="1357103" cy="369332"/>
          </a:xfrm>
          <a:prstGeom prst="rect">
            <a:avLst/>
          </a:prstGeom>
          <a:noFill/>
        </p:spPr>
        <p:txBody>
          <a:bodyPr wrap="none" rtlCol="0">
            <a:spAutoFit/>
          </a:bodyPr>
          <a:lstStyle/>
          <a:p>
            <a:r>
              <a:rPr lang="en-US" b="1" dirty="0" err="1" smtClean="0"/>
              <a:t>Sheares</a:t>
            </a:r>
            <a:r>
              <a:rPr lang="en-US" b="1" dirty="0" smtClean="0"/>
              <a:t> Hall</a:t>
            </a:r>
            <a:endParaRPr lang="en-US" b="1"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Challenge (1)</a:t>
            </a:r>
            <a:endParaRPr lang="en-US" dirty="0"/>
          </a:p>
        </p:txBody>
      </p:sp>
      <p:sp>
        <p:nvSpPr>
          <p:cNvPr id="3" name="Content Placeholder 2"/>
          <p:cNvSpPr>
            <a:spLocks noGrp="1"/>
          </p:cNvSpPr>
          <p:nvPr>
            <p:ph idx="1"/>
          </p:nvPr>
        </p:nvSpPr>
        <p:spPr/>
        <p:txBody>
          <a:bodyPr>
            <a:normAutofit/>
          </a:bodyPr>
          <a:lstStyle/>
          <a:p>
            <a:pPr>
              <a:buNone/>
            </a:pPr>
            <a:r>
              <a:rPr lang="en-US" sz="2800" dirty="0" smtClean="0"/>
              <a:t>Find the shortest paths from s = 2 to the rest</a:t>
            </a:r>
            <a:endParaRPr lang="en-US" sz="2800" dirty="0"/>
          </a:p>
        </p:txBody>
      </p:sp>
      <p:grpSp>
        <p:nvGrpSpPr>
          <p:cNvPr id="4" name="Group 244"/>
          <p:cNvGrpSpPr>
            <a:grpSpLocks/>
          </p:cNvGrpSpPr>
          <p:nvPr/>
        </p:nvGrpSpPr>
        <p:grpSpPr bwMode="auto">
          <a:xfrm>
            <a:off x="827584" y="2748309"/>
            <a:ext cx="3097212" cy="3128963"/>
            <a:chOff x="178915" y="44624"/>
            <a:chExt cx="3097685" cy="3128491"/>
          </a:xfrm>
        </p:grpSpPr>
        <p:grpSp>
          <p:nvGrpSpPr>
            <p:cNvPr id="5" name="Group 95"/>
            <p:cNvGrpSpPr>
              <a:grpSpLocks/>
            </p:cNvGrpSpPr>
            <p:nvPr/>
          </p:nvGrpSpPr>
          <p:grpSpPr bwMode="auto">
            <a:xfrm>
              <a:off x="1260185" y="621085"/>
              <a:ext cx="685696" cy="685589"/>
              <a:chOff x="3059832" y="4365104"/>
              <a:chExt cx="685796" cy="685796"/>
            </a:xfrm>
          </p:grpSpPr>
          <p:sp>
            <p:nvSpPr>
              <p:cNvPr id="72"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73"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41" name="Straight Arrow Connector 40"/>
            <p:cNvCxnSpPr>
              <a:stCxn id="64" idx="5"/>
              <a:endCxn id="68"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0" idx="5"/>
              <a:endCxn id="68"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2" idx="5"/>
              <a:endCxn id="70" idx="1"/>
            </p:cNvCxnSpPr>
            <p:nvPr/>
          </p:nvCxnSpPr>
          <p:spPr bwMode="auto">
            <a:xfrm rot="16200000" flipH="1">
              <a:off x="1865142" y="1185813"/>
              <a:ext cx="301580" cy="342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95"/>
            <p:cNvGrpSpPr>
              <a:grpSpLocks/>
            </p:cNvGrpSpPr>
            <p:nvPr/>
          </p:nvGrpSpPr>
          <p:grpSpPr bwMode="auto">
            <a:xfrm>
              <a:off x="2086800" y="1407520"/>
              <a:ext cx="685696" cy="685589"/>
              <a:chOff x="3059832" y="4365104"/>
              <a:chExt cx="685796" cy="685796"/>
            </a:xfrm>
          </p:grpSpPr>
          <p:sp>
            <p:nvSpPr>
              <p:cNvPr id="70"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71"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46"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dirty="0" smtClean="0"/>
                <a:t>2</a:t>
              </a:r>
              <a:endParaRPr lang="en-SG" sz="2400" dirty="0"/>
            </a:p>
          </p:txBody>
        </p:sp>
        <p:grpSp>
          <p:nvGrpSpPr>
            <p:cNvPr id="7" name="Group 95"/>
            <p:cNvGrpSpPr>
              <a:grpSpLocks/>
            </p:cNvGrpSpPr>
            <p:nvPr/>
          </p:nvGrpSpPr>
          <p:grpSpPr bwMode="auto">
            <a:xfrm>
              <a:off x="2446874" y="2487526"/>
              <a:ext cx="685696" cy="685589"/>
              <a:chOff x="3059832" y="4365104"/>
              <a:chExt cx="685796" cy="685796"/>
            </a:xfrm>
          </p:grpSpPr>
          <p:sp>
            <p:nvSpPr>
              <p:cNvPr id="68"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9"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8" name="Group 95"/>
            <p:cNvGrpSpPr>
              <a:grpSpLocks/>
            </p:cNvGrpSpPr>
            <p:nvPr/>
          </p:nvGrpSpPr>
          <p:grpSpPr bwMode="auto">
            <a:xfrm>
              <a:off x="178915" y="261083"/>
              <a:ext cx="685696" cy="685589"/>
              <a:chOff x="3059832" y="4365104"/>
              <a:chExt cx="685796" cy="685796"/>
            </a:xfrm>
          </p:grpSpPr>
          <p:sp>
            <p:nvSpPr>
              <p:cNvPr id="66"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7"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9" name="Group 95"/>
            <p:cNvGrpSpPr>
              <a:grpSpLocks/>
            </p:cNvGrpSpPr>
            <p:nvPr/>
          </p:nvGrpSpPr>
          <p:grpSpPr bwMode="auto">
            <a:xfrm>
              <a:off x="2590904" y="144463"/>
              <a:ext cx="685696" cy="685589"/>
              <a:chOff x="3059832" y="4365104"/>
              <a:chExt cx="685796" cy="685796"/>
            </a:xfrm>
          </p:grpSpPr>
          <p:sp>
            <p:nvSpPr>
              <p:cNvPr id="64"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5"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51" name="Straight Arrow Connector 50"/>
            <p:cNvCxnSpPr>
              <a:stCxn id="66" idx="7"/>
              <a:endCxn id="64"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53"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smtClean="0"/>
                <a:t>2</a:t>
              </a:r>
              <a:endParaRPr lang="en-SG" sz="2400" dirty="0"/>
            </a:p>
          </p:txBody>
        </p:sp>
        <p:sp>
          <p:nvSpPr>
            <p:cNvPr id="54" name="TextBox 45"/>
            <p:cNvSpPr txBox="1">
              <a:spLocks noChangeArrowheads="1"/>
            </p:cNvSpPr>
            <p:nvPr/>
          </p:nvSpPr>
          <p:spPr bwMode="auto">
            <a:xfrm>
              <a:off x="1691680" y="1167278"/>
              <a:ext cx="288059" cy="461595"/>
            </a:xfrm>
            <a:prstGeom prst="rect">
              <a:avLst/>
            </a:prstGeom>
            <a:noFill/>
            <a:ln w="9525">
              <a:noFill/>
              <a:miter lim="800000"/>
              <a:headEnd/>
              <a:tailEnd/>
            </a:ln>
          </p:spPr>
          <p:txBody>
            <a:bodyPr>
              <a:spAutoFit/>
            </a:bodyPr>
            <a:lstStyle/>
            <a:p>
              <a:pPr algn="ctr"/>
              <a:r>
                <a:rPr lang="en-US" sz="2400" dirty="0" smtClean="0"/>
                <a:t>9</a:t>
              </a:r>
              <a:endParaRPr lang="en-SG" sz="2400" dirty="0"/>
            </a:p>
          </p:txBody>
        </p:sp>
        <p:sp>
          <p:nvSpPr>
            <p:cNvPr id="55"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dirty="0" smtClean="0"/>
                <a:t>9</a:t>
              </a:r>
              <a:endParaRPr lang="en-SG" sz="2400" dirty="0"/>
            </a:p>
          </p:txBody>
        </p:sp>
        <p:cxnSp>
          <p:nvCxnSpPr>
            <p:cNvPr id="56" name="Straight Arrow Connector 55"/>
            <p:cNvCxnSpPr>
              <a:stCxn id="72" idx="2"/>
              <a:endCxn id="66" idx="5"/>
            </p:cNvCxnSpPr>
            <p:nvPr/>
          </p:nvCxnSpPr>
          <p:spPr bwMode="auto">
            <a:xfrm rot="10800000">
              <a:off x="763204" y="846191"/>
              <a:ext cx="496963" cy="117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0"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1"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2"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63"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grpSp>
      <p:cxnSp>
        <p:nvCxnSpPr>
          <p:cNvPr id="74" name="Straight Arrow Connector 73"/>
          <p:cNvCxnSpPr>
            <a:stCxn id="70" idx="4"/>
            <a:endCxn id="68" idx="1"/>
          </p:cNvCxnSpPr>
          <p:nvPr/>
        </p:nvCxnSpPr>
        <p:spPr bwMode="auto">
          <a:xfrm rot="16200000" flipH="1">
            <a:off x="2889340" y="4985737"/>
            <a:ext cx="494894" cy="117626"/>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45"/>
          <p:cNvSpPr txBox="1">
            <a:spLocks noChangeArrowheads="1"/>
          </p:cNvSpPr>
          <p:nvPr/>
        </p:nvSpPr>
        <p:spPr bwMode="auto">
          <a:xfrm>
            <a:off x="2916701" y="4869160"/>
            <a:ext cx="288015" cy="461592"/>
          </a:xfrm>
          <a:prstGeom prst="rect">
            <a:avLst/>
          </a:prstGeom>
          <a:noFill/>
          <a:ln w="9525">
            <a:noFill/>
            <a:miter lim="800000"/>
            <a:headEnd/>
            <a:tailEnd/>
          </a:ln>
        </p:spPr>
        <p:txBody>
          <a:bodyPr>
            <a:spAutoFit/>
          </a:bodyPr>
          <a:lstStyle/>
          <a:p>
            <a:pPr algn="ctr"/>
            <a:r>
              <a:rPr lang="en-US" sz="2400" dirty="0" smtClean="0"/>
              <a:t>1</a:t>
            </a:r>
            <a:endParaRPr lang="en-SG" sz="2400" dirty="0"/>
          </a:p>
        </p:txBody>
      </p:sp>
      <p:sp>
        <p:nvSpPr>
          <p:cNvPr id="37" name="TextBox 36"/>
          <p:cNvSpPr txBox="1"/>
          <p:nvPr/>
        </p:nvSpPr>
        <p:spPr>
          <a:xfrm>
            <a:off x="4499992" y="3280916"/>
            <a:ext cx="4248472" cy="2308324"/>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t>(0, 4), w = 9</a:t>
            </a:r>
          </a:p>
          <a:p>
            <a:pPr algn="ctr"/>
            <a:r>
              <a:rPr lang="en-SG" dirty="0" smtClean="0"/>
              <a:t>(4, 0), w = 1</a:t>
            </a:r>
          </a:p>
          <a:p>
            <a:pPr algn="ctr"/>
            <a:r>
              <a:rPr lang="en-SG" dirty="0" smtClean="0"/>
              <a:t>(3, 4), w = 2</a:t>
            </a:r>
          </a:p>
          <a:p>
            <a:pPr algn="ctr"/>
            <a:r>
              <a:rPr lang="en-SG" dirty="0" smtClean="0"/>
              <a:t>(1, 3), w = 3</a:t>
            </a:r>
          </a:p>
          <a:p>
            <a:pPr algn="ctr"/>
            <a:r>
              <a:rPr lang="en-SG" dirty="0" smtClean="0"/>
              <a:t>(2, 1), w = 2</a:t>
            </a:r>
            <a:endParaRPr lang="en-SG" b="1" dirty="0" smtClean="0">
              <a:solidFill>
                <a:srgbClr val="FF0000"/>
              </a:solidFill>
            </a:endParaRPr>
          </a:p>
          <a:p>
            <a:pPr algn="ctr"/>
            <a:r>
              <a:rPr lang="en-SG" dirty="0" smtClean="0"/>
              <a:t>(2, 0), w = 9</a:t>
            </a:r>
          </a:p>
        </p:txBody>
      </p:sp>
    </p:spTree>
    <p:custDataLst>
      <p:tags r:id="rId1"/>
    </p:custDataLst>
    <p:extLst>
      <p:ext uri="{BB962C8B-B14F-4D97-AF65-F5344CB8AC3E}">
        <p14:creationId xmlns:p14="http://schemas.microsoft.com/office/powerpoint/2010/main" val="364756391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Challenge (2)</a:t>
            </a:r>
            <a:endParaRPr lang="en-US" dirty="0"/>
          </a:p>
        </p:txBody>
      </p:sp>
      <p:sp>
        <p:nvSpPr>
          <p:cNvPr id="3" name="Content Placeholder 2"/>
          <p:cNvSpPr>
            <a:spLocks noGrp="1"/>
          </p:cNvSpPr>
          <p:nvPr>
            <p:ph idx="1"/>
          </p:nvPr>
        </p:nvSpPr>
        <p:spPr/>
        <p:txBody>
          <a:bodyPr>
            <a:normAutofit/>
          </a:bodyPr>
          <a:lstStyle/>
          <a:p>
            <a:pPr>
              <a:buNone/>
            </a:pPr>
            <a:r>
              <a:rPr lang="en-US" sz="2800" dirty="0" smtClean="0"/>
              <a:t>Find the shortest paths from s = 2 to the rest</a:t>
            </a:r>
          </a:p>
          <a:p>
            <a:r>
              <a:rPr lang="en-US" sz="2400" dirty="0" smtClean="0"/>
              <a:t>This time, edge (2, 1) is removed</a:t>
            </a:r>
            <a:endParaRPr lang="en-US" sz="2400" dirty="0"/>
          </a:p>
        </p:txBody>
      </p:sp>
      <p:grpSp>
        <p:nvGrpSpPr>
          <p:cNvPr id="4" name="Group 244"/>
          <p:cNvGrpSpPr>
            <a:grpSpLocks/>
          </p:cNvGrpSpPr>
          <p:nvPr/>
        </p:nvGrpSpPr>
        <p:grpSpPr bwMode="auto">
          <a:xfrm>
            <a:off x="827584" y="2748309"/>
            <a:ext cx="3097212" cy="3128963"/>
            <a:chOff x="178915" y="44624"/>
            <a:chExt cx="3097685" cy="3128491"/>
          </a:xfrm>
        </p:grpSpPr>
        <p:grpSp>
          <p:nvGrpSpPr>
            <p:cNvPr id="5" name="Group 95"/>
            <p:cNvGrpSpPr>
              <a:grpSpLocks/>
            </p:cNvGrpSpPr>
            <p:nvPr/>
          </p:nvGrpSpPr>
          <p:grpSpPr bwMode="auto">
            <a:xfrm>
              <a:off x="1260185" y="621085"/>
              <a:ext cx="685696" cy="685589"/>
              <a:chOff x="3059832" y="4365104"/>
              <a:chExt cx="685796" cy="685796"/>
            </a:xfrm>
          </p:grpSpPr>
          <p:sp>
            <p:nvSpPr>
              <p:cNvPr id="72"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73"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41" name="Straight Arrow Connector 40"/>
            <p:cNvCxnSpPr>
              <a:stCxn id="64" idx="5"/>
              <a:endCxn id="68"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0" idx="5"/>
              <a:endCxn id="68"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2" idx="5"/>
              <a:endCxn id="70" idx="1"/>
            </p:cNvCxnSpPr>
            <p:nvPr/>
          </p:nvCxnSpPr>
          <p:spPr bwMode="auto">
            <a:xfrm rot="16200000" flipH="1">
              <a:off x="1865142" y="1185813"/>
              <a:ext cx="301580" cy="342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95"/>
            <p:cNvGrpSpPr>
              <a:grpSpLocks/>
            </p:cNvGrpSpPr>
            <p:nvPr/>
          </p:nvGrpSpPr>
          <p:grpSpPr bwMode="auto">
            <a:xfrm>
              <a:off x="2086800" y="1407520"/>
              <a:ext cx="685696" cy="685589"/>
              <a:chOff x="3059832" y="4365104"/>
              <a:chExt cx="685796" cy="685796"/>
            </a:xfrm>
          </p:grpSpPr>
          <p:sp>
            <p:nvSpPr>
              <p:cNvPr id="70"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71"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grpSp>
          <p:nvGrpSpPr>
            <p:cNvPr id="7" name="Group 95"/>
            <p:cNvGrpSpPr>
              <a:grpSpLocks/>
            </p:cNvGrpSpPr>
            <p:nvPr/>
          </p:nvGrpSpPr>
          <p:grpSpPr bwMode="auto">
            <a:xfrm>
              <a:off x="2446874" y="2487526"/>
              <a:ext cx="685696" cy="685589"/>
              <a:chOff x="3059832" y="4365104"/>
              <a:chExt cx="685796" cy="685796"/>
            </a:xfrm>
          </p:grpSpPr>
          <p:sp>
            <p:nvSpPr>
              <p:cNvPr id="68"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9"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8" name="Group 95"/>
            <p:cNvGrpSpPr>
              <a:grpSpLocks/>
            </p:cNvGrpSpPr>
            <p:nvPr/>
          </p:nvGrpSpPr>
          <p:grpSpPr bwMode="auto">
            <a:xfrm>
              <a:off x="178915" y="261083"/>
              <a:ext cx="685696" cy="685589"/>
              <a:chOff x="3059832" y="4365104"/>
              <a:chExt cx="685796" cy="685796"/>
            </a:xfrm>
          </p:grpSpPr>
          <p:sp>
            <p:nvSpPr>
              <p:cNvPr id="66"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7"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9" name="Group 95"/>
            <p:cNvGrpSpPr>
              <a:grpSpLocks/>
            </p:cNvGrpSpPr>
            <p:nvPr/>
          </p:nvGrpSpPr>
          <p:grpSpPr bwMode="auto">
            <a:xfrm>
              <a:off x="2590904" y="144463"/>
              <a:ext cx="685696" cy="685589"/>
              <a:chOff x="3059832" y="4365104"/>
              <a:chExt cx="685796" cy="685796"/>
            </a:xfrm>
          </p:grpSpPr>
          <p:sp>
            <p:nvSpPr>
              <p:cNvPr id="64"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5"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51" name="Straight Arrow Connector 50"/>
            <p:cNvCxnSpPr>
              <a:stCxn id="66" idx="7"/>
              <a:endCxn id="64"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53"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smtClean="0"/>
                <a:t>2</a:t>
              </a:r>
              <a:endParaRPr lang="en-SG" sz="2400" dirty="0"/>
            </a:p>
          </p:txBody>
        </p:sp>
        <p:sp>
          <p:nvSpPr>
            <p:cNvPr id="54" name="TextBox 45"/>
            <p:cNvSpPr txBox="1">
              <a:spLocks noChangeArrowheads="1"/>
            </p:cNvSpPr>
            <p:nvPr/>
          </p:nvSpPr>
          <p:spPr bwMode="auto">
            <a:xfrm>
              <a:off x="1691680" y="1167278"/>
              <a:ext cx="288059" cy="461595"/>
            </a:xfrm>
            <a:prstGeom prst="rect">
              <a:avLst/>
            </a:prstGeom>
            <a:noFill/>
            <a:ln w="9525">
              <a:noFill/>
              <a:miter lim="800000"/>
              <a:headEnd/>
              <a:tailEnd/>
            </a:ln>
          </p:spPr>
          <p:txBody>
            <a:bodyPr>
              <a:spAutoFit/>
            </a:bodyPr>
            <a:lstStyle/>
            <a:p>
              <a:pPr algn="ctr"/>
              <a:r>
                <a:rPr lang="en-US" sz="2400" dirty="0" smtClean="0"/>
                <a:t>9</a:t>
              </a:r>
              <a:endParaRPr lang="en-SG" sz="2400" dirty="0"/>
            </a:p>
          </p:txBody>
        </p:sp>
        <p:sp>
          <p:nvSpPr>
            <p:cNvPr id="55"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dirty="0" smtClean="0"/>
                <a:t>9</a:t>
              </a:r>
              <a:endParaRPr lang="en-SG" sz="2400" dirty="0"/>
            </a:p>
          </p:txBody>
        </p:sp>
        <p:sp>
          <p:nvSpPr>
            <p:cNvPr id="59"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0"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1"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2"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63"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grpSp>
      <p:cxnSp>
        <p:nvCxnSpPr>
          <p:cNvPr id="74" name="Straight Arrow Connector 73"/>
          <p:cNvCxnSpPr>
            <a:stCxn id="70" idx="4"/>
            <a:endCxn id="68" idx="1"/>
          </p:cNvCxnSpPr>
          <p:nvPr/>
        </p:nvCxnSpPr>
        <p:spPr bwMode="auto">
          <a:xfrm rot="16200000" flipH="1">
            <a:off x="2889340" y="4985737"/>
            <a:ext cx="494894" cy="117626"/>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45"/>
          <p:cNvSpPr txBox="1">
            <a:spLocks noChangeArrowheads="1"/>
          </p:cNvSpPr>
          <p:nvPr/>
        </p:nvSpPr>
        <p:spPr bwMode="auto">
          <a:xfrm>
            <a:off x="2916701" y="4869160"/>
            <a:ext cx="288015" cy="461592"/>
          </a:xfrm>
          <a:prstGeom prst="rect">
            <a:avLst/>
          </a:prstGeom>
          <a:noFill/>
          <a:ln w="9525">
            <a:noFill/>
            <a:miter lim="800000"/>
            <a:headEnd/>
            <a:tailEnd/>
          </a:ln>
        </p:spPr>
        <p:txBody>
          <a:bodyPr>
            <a:spAutoFit/>
          </a:bodyPr>
          <a:lstStyle/>
          <a:p>
            <a:pPr algn="ctr"/>
            <a:r>
              <a:rPr lang="en-US" sz="2400" dirty="0" smtClean="0"/>
              <a:t>1</a:t>
            </a:r>
            <a:endParaRPr lang="en-SG" sz="2400" dirty="0"/>
          </a:p>
        </p:txBody>
      </p:sp>
      <p:sp>
        <p:nvSpPr>
          <p:cNvPr id="35" name="TextBox 34"/>
          <p:cNvSpPr txBox="1"/>
          <p:nvPr/>
        </p:nvSpPr>
        <p:spPr>
          <a:xfrm>
            <a:off x="4499992" y="3280916"/>
            <a:ext cx="4248472" cy="2308324"/>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t>(0, 4), w = 9</a:t>
            </a:r>
          </a:p>
          <a:p>
            <a:pPr algn="ctr"/>
            <a:r>
              <a:rPr lang="en-SG" dirty="0" smtClean="0"/>
              <a:t>(4, 0), w = 1</a:t>
            </a:r>
          </a:p>
          <a:p>
            <a:pPr algn="ctr"/>
            <a:r>
              <a:rPr lang="en-SG" dirty="0" smtClean="0"/>
              <a:t>(3, 4), w = 2</a:t>
            </a:r>
          </a:p>
          <a:p>
            <a:pPr algn="ctr"/>
            <a:r>
              <a:rPr lang="en-SG" dirty="0" smtClean="0"/>
              <a:t>(1, 3), w = 3</a:t>
            </a:r>
          </a:p>
          <a:p>
            <a:pPr algn="ctr"/>
            <a:r>
              <a:rPr lang="en-SG" dirty="0" smtClean="0"/>
              <a:t>(2, 1), w = 2</a:t>
            </a:r>
            <a:endParaRPr lang="en-SG" b="1" dirty="0" smtClean="0">
              <a:solidFill>
                <a:srgbClr val="FF0000"/>
              </a:solidFill>
            </a:endParaRPr>
          </a:p>
          <a:p>
            <a:pPr algn="ctr"/>
            <a:r>
              <a:rPr lang="en-SG" dirty="0" smtClean="0"/>
              <a:t>(2, 0), w = 9</a:t>
            </a:r>
          </a:p>
        </p:txBody>
      </p:sp>
    </p:spTree>
    <p:custDataLst>
      <p:tags r:id="rId1"/>
    </p:custDataLst>
    <p:extLst>
      <p:ext uri="{BB962C8B-B14F-4D97-AF65-F5344CB8AC3E}">
        <p14:creationId xmlns:p14="http://schemas.microsoft.com/office/powerpoint/2010/main" val="3202021251"/>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Challenge (3)</a:t>
            </a:r>
            <a:endParaRPr lang="en-US" dirty="0"/>
          </a:p>
        </p:txBody>
      </p:sp>
      <p:sp>
        <p:nvSpPr>
          <p:cNvPr id="3" name="Content Placeholder 2"/>
          <p:cNvSpPr>
            <a:spLocks noGrp="1"/>
          </p:cNvSpPr>
          <p:nvPr>
            <p:ph idx="1"/>
          </p:nvPr>
        </p:nvSpPr>
        <p:spPr/>
        <p:txBody>
          <a:bodyPr>
            <a:normAutofit/>
          </a:bodyPr>
          <a:lstStyle/>
          <a:p>
            <a:pPr>
              <a:buNone/>
            </a:pPr>
            <a:r>
              <a:rPr lang="en-US" sz="2800" dirty="0" smtClean="0"/>
              <a:t>Find the shortest paths from s = 2 to the rest</a:t>
            </a:r>
          </a:p>
          <a:p>
            <a:r>
              <a:rPr lang="en-US" sz="2400" dirty="0" smtClean="0"/>
              <a:t>This time, some edges are negative, but no negative cycle</a:t>
            </a:r>
            <a:endParaRPr lang="en-US" sz="2400" dirty="0"/>
          </a:p>
        </p:txBody>
      </p:sp>
      <p:grpSp>
        <p:nvGrpSpPr>
          <p:cNvPr id="4" name="Group 244"/>
          <p:cNvGrpSpPr>
            <a:grpSpLocks/>
          </p:cNvGrpSpPr>
          <p:nvPr/>
        </p:nvGrpSpPr>
        <p:grpSpPr bwMode="auto">
          <a:xfrm>
            <a:off x="827584" y="2748309"/>
            <a:ext cx="3097212" cy="3128963"/>
            <a:chOff x="178915" y="44624"/>
            <a:chExt cx="3097685" cy="3128491"/>
          </a:xfrm>
        </p:grpSpPr>
        <p:grpSp>
          <p:nvGrpSpPr>
            <p:cNvPr id="5" name="Group 95"/>
            <p:cNvGrpSpPr>
              <a:grpSpLocks/>
            </p:cNvGrpSpPr>
            <p:nvPr/>
          </p:nvGrpSpPr>
          <p:grpSpPr bwMode="auto">
            <a:xfrm>
              <a:off x="1260185" y="621085"/>
              <a:ext cx="685696" cy="685589"/>
              <a:chOff x="3059832" y="4365104"/>
              <a:chExt cx="685796" cy="685796"/>
            </a:xfrm>
          </p:grpSpPr>
          <p:sp>
            <p:nvSpPr>
              <p:cNvPr id="72"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73"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41" name="Straight Arrow Connector 40"/>
            <p:cNvCxnSpPr>
              <a:stCxn id="64" idx="5"/>
              <a:endCxn id="68"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0" idx="5"/>
              <a:endCxn id="68"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2" idx="5"/>
              <a:endCxn id="70" idx="1"/>
            </p:cNvCxnSpPr>
            <p:nvPr/>
          </p:nvCxnSpPr>
          <p:spPr bwMode="auto">
            <a:xfrm rot="16200000" flipH="1">
              <a:off x="1865142" y="1185813"/>
              <a:ext cx="301580" cy="342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 name="Group 95"/>
            <p:cNvGrpSpPr>
              <a:grpSpLocks/>
            </p:cNvGrpSpPr>
            <p:nvPr/>
          </p:nvGrpSpPr>
          <p:grpSpPr bwMode="auto">
            <a:xfrm>
              <a:off x="2086800" y="1407520"/>
              <a:ext cx="685696" cy="685589"/>
              <a:chOff x="3059832" y="4365104"/>
              <a:chExt cx="685796" cy="685796"/>
            </a:xfrm>
          </p:grpSpPr>
          <p:sp>
            <p:nvSpPr>
              <p:cNvPr id="70"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71"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grpSp>
          <p:nvGrpSpPr>
            <p:cNvPr id="7" name="Group 95"/>
            <p:cNvGrpSpPr>
              <a:grpSpLocks/>
            </p:cNvGrpSpPr>
            <p:nvPr/>
          </p:nvGrpSpPr>
          <p:grpSpPr bwMode="auto">
            <a:xfrm>
              <a:off x="2446874" y="2487526"/>
              <a:ext cx="685696" cy="685589"/>
              <a:chOff x="3059832" y="4365104"/>
              <a:chExt cx="685796" cy="685796"/>
            </a:xfrm>
          </p:grpSpPr>
          <p:sp>
            <p:nvSpPr>
              <p:cNvPr id="68"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9"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8" name="Group 95"/>
            <p:cNvGrpSpPr>
              <a:grpSpLocks/>
            </p:cNvGrpSpPr>
            <p:nvPr/>
          </p:nvGrpSpPr>
          <p:grpSpPr bwMode="auto">
            <a:xfrm>
              <a:off x="178915" y="261083"/>
              <a:ext cx="685696" cy="685589"/>
              <a:chOff x="3059832" y="4365104"/>
              <a:chExt cx="685796" cy="685796"/>
            </a:xfrm>
          </p:grpSpPr>
          <p:sp>
            <p:nvSpPr>
              <p:cNvPr id="66"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7"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9" name="Group 95"/>
            <p:cNvGrpSpPr>
              <a:grpSpLocks/>
            </p:cNvGrpSpPr>
            <p:nvPr/>
          </p:nvGrpSpPr>
          <p:grpSpPr bwMode="auto">
            <a:xfrm>
              <a:off x="2590904" y="144463"/>
              <a:ext cx="685696" cy="685589"/>
              <a:chOff x="3059832" y="4365104"/>
              <a:chExt cx="685796" cy="685796"/>
            </a:xfrm>
          </p:grpSpPr>
          <p:sp>
            <p:nvSpPr>
              <p:cNvPr id="64"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5"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51" name="Straight Arrow Connector 50"/>
            <p:cNvCxnSpPr>
              <a:stCxn id="66" idx="7"/>
              <a:endCxn id="64"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45"/>
            <p:cNvSpPr txBox="1">
              <a:spLocks noChangeArrowheads="1"/>
            </p:cNvSpPr>
            <p:nvPr/>
          </p:nvSpPr>
          <p:spPr bwMode="auto">
            <a:xfrm>
              <a:off x="1548144" y="44624"/>
              <a:ext cx="504132" cy="461595"/>
            </a:xfrm>
            <a:prstGeom prst="rect">
              <a:avLst/>
            </a:prstGeom>
            <a:noFill/>
            <a:ln w="9525">
              <a:noFill/>
              <a:miter lim="800000"/>
              <a:headEnd/>
              <a:tailEnd/>
            </a:ln>
          </p:spPr>
          <p:txBody>
            <a:bodyPr wrap="square">
              <a:spAutoFit/>
            </a:bodyPr>
            <a:lstStyle/>
            <a:p>
              <a:pPr algn="ctr"/>
              <a:r>
                <a:rPr lang="en-US" sz="2400" dirty="0" smtClean="0"/>
                <a:t>-3</a:t>
              </a:r>
              <a:endParaRPr lang="en-SG" sz="2400" dirty="0"/>
            </a:p>
          </p:txBody>
        </p:sp>
        <p:sp>
          <p:nvSpPr>
            <p:cNvPr id="53" name="TextBox 45"/>
            <p:cNvSpPr txBox="1">
              <a:spLocks noChangeArrowheads="1"/>
            </p:cNvSpPr>
            <p:nvPr/>
          </p:nvSpPr>
          <p:spPr bwMode="auto">
            <a:xfrm>
              <a:off x="2843808" y="1053087"/>
              <a:ext cx="432792" cy="461595"/>
            </a:xfrm>
            <a:prstGeom prst="rect">
              <a:avLst/>
            </a:prstGeom>
            <a:noFill/>
            <a:ln w="9525">
              <a:noFill/>
              <a:miter lim="800000"/>
              <a:headEnd/>
              <a:tailEnd/>
            </a:ln>
          </p:spPr>
          <p:txBody>
            <a:bodyPr wrap="square">
              <a:spAutoFit/>
            </a:bodyPr>
            <a:lstStyle/>
            <a:p>
              <a:pPr algn="ctr"/>
              <a:r>
                <a:rPr lang="en-US" sz="2400" dirty="0" smtClean="0"/>
                <a:t>-2</a:t>
              </a:r>
              <a:endParaRPr lang="en-SG" sz="2400" dirty="0"/>
            </a:p>
          </p:txBody>
        </p:sp>
        <p:sp>
          <p:nvSpPr>
            <p:cNvPr id="54" name="TextBox 45"/>
            <p:cNvSpPr txBox="1">
              <a:spLocks noChangeArrowheads="1"/>
            </p:cNvSpPr>
            <p:nvPr/>
          </p:nvSpPr>
          <p:spPr bwMode="auto">
            <a:xfrm>
              <a:off x="1691680" y="1167278"/>
              <a:ext cx="288059" cy="461595"/>
            </a:xfrm>
            <a:prstGeom prst="rect">
              <a:avLst/>
            </a:prstGeom>
            <a:noFill/>
            <a:ln w="9525">
              <a:noFill/>
              <a:miter lim="800000"/>
              <a:headEnd/>
              <a:tailEnd/>
            </a:ln>
          </p:spPr>
          <p:txBody>
            <a:bodyPr>
              <a:spAutoFit/>
            </a:bodyPr>
            <a:lstStyle/>
            <a:p>
              <a:pPr algn="ctr"/>
              <a:r>
                <a:rPr lang="en-US" sz="2400" dirty="0" smtClean="0"/>
                <a:t>9</a:t>
              </a:r>
              <a:endParaRPr lang="en-SG" sz="2400" dirty="0"/>
            </a:p>
          </p:txBody>
        </p:sp>
        <p:sp>
          <p:nvSpPr>
            <p:cNvPr id="55" name="TextBox 45"/>
            <p:cNvSpPr txBox="1">
              <a:spLocks noChangeArrowheads="1"/>
            </p:cNvSpPr>
            <p:nvPr/>
          </p:nvSpPr>
          <p:spPr bwMode="auto">
            <a:xfrm>
              <a:off x="2627757" y="1887358"/>
              <a:ext cx="432786" cy="461595"/>
            </a:xfrm>
            <a:prstGeom prst="rect">
              <a:avLst/>
            </a:prstGeom>
            <a:noFill/>
            <a:ln w="9525">
              <a:noFill/>
              <a:miter lim="800000"/>
              <a:headEnd/>
              <a:tailEnd/>
            </a:ln>
          </p:spPr>
          <p:txBody>
            <a:bodyPr wrap="square">
              <a:spAutoFit/>
            </a:bodyPr>
            <a:lstStyle/>
            <a:p>
              <a:pPr algn="ctr"/>
              <a:r>
                <a:rPr lang="en-US" sz="2400" dirty="0" smtClean="0"/>
                <a:t>-8</a:t>
              </a:r>
              <a:endParaRPr lang="en-SG" sz="2400" dirty="0"/>
            </a:p>
          </p:txBody>
        </p:sp>
        <p:sp>
          <p:nvSpPr>
            <p:cNvPr id="59"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0"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1"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2"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63"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grpSp>
      <p:cxnSp>
        <p:nvCxnSpPr>
          <p:cNvPr id="74" name="Straight Arrow Connector 73"/>
          <p:cNvCxnSpPr>
            <a:stCxn id="70" idx="4"/>
            <a:endCxn id="68" idx="1"/>
          </p:cNvCxnSpPr>
          <p:nvPr/>
        </p:nvCxnSpPr>
        <p:spPr bwMode="auto">
          <a:xfrm rot="16200000" flipH="1">
            <a:off x="2889340" y="4985737"/>
            <a:ext cx="494894" cy="117626"/>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45"/>
          <p:cNvSpPr txBox="1">
            <a:spLocks noChangeArrowheads="1"/>
          </p:cNvSpPr>
          <p:nvPr/>
        </p:nvSpPr>
        <p:spPr bwMode="auto">
          <a:xfrm>
            <a:off x="2916701" y="4869160"/>
            <a:ext cx="288015" cy="461592"/>
          </a:xfrm>
          <a:prstGeom prst="rect">
            <a:avLst/>
          </a:prstGeom>
          <a:noFill/>
          <a:ln w="9525">
            <a:noFill/>
            <a:miter lim="800000"/>
            <a:headEnd/>
            <a:tailEnd/>
          </a:ln>
        </p:spPr>
        <p:txBody>
          <a:bodyPr>
            <a:spAutoFit/>
          </a:bodyPr>
          <a:lstStyle/>
          <a:p>
            <a:pPr algn="ctr"/>
            <a:r>
              <a:rPr lang="en-US" sz="2400" dirty="0" smtClean="0"/>
              <a:t>8</a:t>
            </a:r>
            <a:endParaRPr lang="en-SG" sz="2400" dirty="0"/>
          </a:p>
        </p:txBody>
      </p:sp>
      <p:sp>
        <p:nvSpPr>
          <p:cNvPr id="35" name="TextBox 34"/>
          <p:cNvSpPr txBox="1"/>
          <p:nvPr/>
        </p:nvSpPr>
        <p:spPr>
          <a:xfrm>
            <a:off x="4499992" y="3280916"/>
            <a:ext cx="4248472" cy="2308324"/>
          </a:xfrm>
          <a:prstGeom prst="rect">
            <a:avLst/>
          </a:prstGeom>
          <a:noFill/>
        </p:spPr>
        <p:txBody>
          <a:bodyPr wrap="square" rtlCol="0">
            <a:spAutoFit/>
          </a:bodyPr>
          <a:lstStyle/>
          <a:p>
            <a:r>
              <a:rPr lang="en-US" dirty="0" smtClean="0"/>
              <a:t>Suppose the edges are stored in this order:</a:t>
            </a:r>
          </a:p>
          <a:p>
            <a:endParaRPr lang="en-US" dirty="0" smtClean="0"/>
          </a:p>
          <a:p>
            <a:pPr algn="ctr"/>
            <a:r>
              <a:rPr lang="en-SG" dirty="0" smtClean="0"/>
              <a:t>(0, 4), w = 9</a:t>
            </a:r>
          </a:p>
          <a:p>
            <a:pPr algn="ctr"/>
            <a:r>
              <a:rPr lang="en-SG" dirty="0" smtClean="0"/>
              <a:t>(4, 0), w = 1</a:t>
            </a:r>
          </a:p>
          <a:p>
            <a:pPr algn="ctr"/>
            <a:r>
              <a:rPr lang="en-SG" dirty="0" smtClean="0"/>
              <a:t>(3, 4), w = 2</a:t>
            </a:r>
          </a:p>
          <a:p>
            <a:pPr algn="ctr"/>
            <a:r>
              <a:rPr lang="en-SG" dirty="0" smtClean="0"/>
              <a:t>(1, 3), w = 3</a:t>
            </a:r>
          </a:p>
          <a:p>
            <a:pPr algn="ctr"/>
            <a:r>
              <a:rPr lang="en-SG" dirty="0" smtClean="0"/>
              <a:t>(2, 1), w = 2</a:t>
            </a:r>
            <a:endParaRPr lang="en-SG" b="1" dirty="0" smtClean="0">
              <a:solidFill>
                <a:srgbClr val="FF0000"/>
              </a:solidFill>
            </a:endParaRPr>
          </a:p>
          <a:p>
            <a:pPr algn="ctr"/>
            <a:r>
              <a:rPr lang="en-SG" dirty="0" smtClean="0"/>
              <a:t>(2, 0), w = 9</a:t>
            </a:r>
          </a:p>
        </p:txBody>
      </p:sp>
    </p:spTree>
    <p:custDataLst>
      <p:tags r:id="rId1"/>
    </p:custDataLst>
    <p:extLst>
      <p:ext uri="{BB962C8B-B14F-4D97-AF65-F5344CB8AC3E}">
        <p14:creationId xmlns:p14="http://schemas.microsoft.com/office/powerpoint/2010/main" val="1863638066"/>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323528" y="274637"/>
            <a:ext cx="8496944" cy="1143000"/>
          </a:xfrm>
        </p:spPr>
        <p:txBody>
          <a:bodyPr>
            <a:normAutofit fontScale="90000"/>
          </a:bodyPr>
          <a:lstStyle/>
          <a:p>
            <a:r>
              <a:rPr lang="en-US" dirty="0" smtClean="0"/>
              <a:t>Q: Will this Algorithm </a:t>
            </a:r>
            <a:r>
              <a:rPr lang="en-US" u="sng" dirty="0" smtClean="0"/>
              <a:t>Terminate</a:t>
            </a:r>
            <a:r>
              <a:rPr lang="en-US" dirty="0" smtClean="0"/>
              <a:t>?</a:t>
            </a:r>
            <a:br>
              <a:rPr lang="en-US" dirty="0" smtClean="0"/>
            </a:br>
            <a:r>
              <a:rPr lang="en-US" sz="3100" dirty="0" smtClean="0">
                <a:solidFill>
                  <a:srgbClr val="FF0000"/>
                </a:solidFill>
              </a:rPr>
              <a:t>(just use your feeling)</a:t>
            </a:r>
            <a:endParaRPr lang="en-US" dirty="0" smtClean="0">
              <a:solidFill>
                <a:srgbClr val="FF0000"/>
              </a:solidFill>
            </a:endParaRPr>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446096224"/>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727206" name="Chart" r:id="rId8" imgW="4572234" imgH="5143500" progId="MSGraph.Chart.8">
                  <p:embed followColorScheme="full"/>
                </p:oleObj>
              </mc:Choice>
              <mc:Fallback>
                <p:oleObj name="Chart" r:id="rId8" imgW="4572234" imgH="5143500" progId="MSGraph.Chart.8">
                  <p:embed followColorScheme="full"/>
                  <p:pic>
                    <p:nvPicPr>
                      <p:cNvPr id="0" name="Picture 1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5496" y="4460919"/>
            <a:ext cx="5040560" cy="1200329"/>
          </a:xfrm>
          <a:prstGeom prst="rect">
            <a:avLst/>
          </a:prstGeom>
          <a:noFill/>
          <a:ln>
            <a:solidFill>
              <a:schemeClr val="accent1"/>
            </a:solidFill>
          </a:ln>
        </p:spPr>
        <p:txBody>
          <a:bodyPr wrap="square" rtlCol="0">
            <a:spAutoFit/>
          </a:bodyPr>
          <a:lstStyle/>
          <a:p>
            <a:pPr>
              <a:buNone/>
            </a:pPr>
            <a:r>
              <a:rPr lang="en-US" sz="1200" dirty="0" err="1" smtClean="0">
                <a:latin typeface="Courier New" pitchFamily="49" charset="0"/>
                <a:cs typeface="Courier New" pitchFamily="49" charset="0"/>
              </a:rPr>
              <a:t>initSSSP</a:t>
            </a:r>
            <a:r>
              <a:rPr lang="en-US" sz="1200" dirty="0" smtClean="0">
                <a:latin typeface="Courier New" pitchFamily="49" charset="0"/>
                <a:cs typeface="Courier New" pitchFamily="49" charset="0"/>
              </a:rPr>
              <a:t>(s) </a:t>
            </a:r>
            <a:r>
              <a:rPr lang="en-US" sz="1200" dirty="0" smtClean="0">
                <a:solidFill>
                  <a:srgbClr val="00B050"/>
                </a:solidFill>
                <a:latin typeface="Courier New" pitchFamily="49" charset="0"/>
                <a:cs typeface="Courier New" pitchFamily="49" charset="0"/>
              </a:rPr>
              <a:t>// as defined in previous two slides</a:t>
            </a:r>
          </a:p>
          <a:p>
            <a:pPr>
              <a:buNone/>
            </a:pPr>
            <a:endParaRPr lang="en-US" sz="1200" dirty="0" smtClean="0">
              <a:latin typeface="Courier New" pitchFamily="49" charset="0"/>
              <a:cs typeface="Courier New" pitchFamily="49" charset="0"/>
            </a:endParaRPr>
          </a:p>
          <a:p>
            <a:pPr>
              <a:buNone/>
            </a:pPr>
            <a:r>
              <a:rPr lang="en-US" sz="1200" dirty="0" smtClean="0">
                <a:latin typeface="Courier New" pitchFamily="49" charset="0"/>
                <a:cs typeface="Courier New" pitchFamily="49" charset="0"/>
              </a:rPr>
              <a:t>repeat </a:t>
            </a:r>
            <a:r>
              <a:rPr lang="en-US" sz="1200" dirty="0" smtClean="0">
                <a:solidFill>
                  <a:srgbClr val="00B050"/>
                </a:solidFill>
                <a:latin typeface="Courier New" pitchFamily="49" charset="0"/>
                <a:cs typeface="Courier New" pitchFamily="49" charset="0"/>
              </a:rPr>
              <a:t>// main loop</a:t>
            </a:r>
          </a:p>
          <a:p>
            <a:pPr>
              <a:buNone/>
            </a:pPr>
            <a:r>
              <a:rPr lang="en-US" sz="1200" dirty="0" smtClean="0">
                <a:latin typeface="Courier New" pitchFamily="49" charset="0"/>
                <a:cs typeface="Courier New" pitchFamily="49" charset="0"/>
              </a:rPr>
              <a:t>  select edge(u, v) </a:t>
            </a:r>
            <a:r>
              <a:rPr lang="en-US" sz="1200" dirty="0" smtClean="0">
                <a:latin typeface="Courier New" pitchFamily="49" charset="0"/>
                <a:cs typeface="Courier New" pitchFamily="49" charset="0"/>
                <a:sym typeface="Symbol"/>
              </a:rPr>
              <a:t></a:t>
            </a:r>
            <a:r>
              <a:rPr lang="en-US" sz="1200" dirty="0" smtClean="0">
                <a:latin typeface="Courier New" pitchFamily="49" charset="0"/>
                <a:cs typeface="Courier New" pitchFamily="49" charset="0"/>
              </a:rPr>
              <a:t> E </a:t>
            </a:r>
            <a:r>
              <a:rPr lang="en-US" sz="1200" b="1" dirty="0" smtClean="0">
                <a:latin typeface="Courier New" pitchFamily="49" charset="0"/>
                <a:cs typeface="Courier New" pitchFamily="49" charset="0"/>
              </a:rPr>
              <a:t>in arbitrary manner</a:t>
            </a:r>
          </a:p>
          <a:p>
            <a:pPr>
              <a:buNone/>
            </a:pPr>
            <a:r>
              <a:rPr lang="en-US" sz="1200" dirty="0" smtClean="0">
                <a:latin typeface="Courier New" pitchFamily="49" charset="0"/>
                <a:cs typeface="Courier New" pitchFamily="49" charset="0"/>
              </a:rPr>
              <a:t>  relax(u, v, </a:t>
            </a:r>
            <a:r>
              <a:rPr lang="en-US" sz="1200" dirty="0" err="1" smtClean="0">
                <a:latin typeface="Courier New" pitchFamily="49" charset="0"/>
                <a:cs typeface="Courier New" pitchFamily="49" charset="0"/>
              </a:rPr>
              <a:t>w_u_v</a:t>
            </a:r>
            <a:r>
              <a:rPr lang="en-US" sz="1200" dirty="0" smtClean="0">
                <a:latin typeface="Courier New" pitchFamily="49" charset="0"/>
                <a:cs typeface="Courier New" pitchFamily="49" charset="0"/>
              </a:rPr>
              <a:t>) </a:t>
            </a:r>
            <a:r>
              <a:rPr lang="en-US" sz="1200" dirty="0" smtClean="0">
                <a:solidFill>
                  <a:srgbClr val="00B050"/>
                </a:solidFill>
                <a:latin typeface="Courier New" pitchFamily="49" charset="0"/>
                <a:cs typeface="Courier New" pitchFamily="49" charset="0"/>
              </a:rPr>
              <a:t>// as defined in previous slide</a:t>
            </a:r>
          </a:p>
          <a:p>
            <a:pPr>
              <a:buNone/>
            </a:pPr>
            <a:r>
              <a:rPr lang="en-US" sz="1200" dirty="0" smtClean="0">
                <a:latin typeface="Courier New" pitchFamily="49" charset="0"/>
                <a:cs typeface="Courier New" pitchFamily="49" charset="0"/>
              </a:rPr>
              <a:t>until all edges have D[v] &lt;= D[u] + w(u, v)</a:t>
            </a:r>
          </a:p>
        </p:txBody>
      </p:sp>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dirty="0" smtClean="0"/>
              <a:t>Yes, what is the problem?</a:t>
            </a:r>
          </a:p>
          <a:p>
            <a:pPr marL="514350" indent="-514350">
              <a:buFont typeface="Arial" pitchFamily="34" charset="0"/>
              <a:buAutoNum type="arabicPeriod"/>
            </a:pPr>
            <a:r>
              <a:rPr lang="en-US" dirty="0" smtClean="0"/>
              <a:t>No, because ______</a:t>
            </a:r>
          </a:p>
          <a:p>
            <a:pPr marL="514350" indent="-514350">
              <a:buFont typeface="Arial" pitchFamily="34" charset="0"/>
              <a:buAutoNum type="arabicPeriod"/>
            </a:pPr>
            <a:r>
              <a:rPr lang="en-US" dirty="0" smtClean="0"/>
              <a:t>Not always, because _______________</a:t>
            </a:r>
            <a:endParaRPr lang="en-US" dirty="0"/>
          </a:p>
        </p:txBody>
      </p:sp>
      <p:grpSp>
        <p:nvGrpSpPr>
          <p:cNvPr id="5" name="ResponseCounter" hidden="1"/>
          <p:cNvGrpSpPr/>
          <p:nvPr>
            <p:custDataLst>
              <p:tags r:id="rId5"/>
            </p:custDataLst>
          </p:nvPr>
        </p:nvGrpSpPr>
        <p:grpSpPr>
          <a:xfrm>
            <a:off x="127000" y="6413500"/>
            <a:ext cx="3860800" cy="317500"/>
            <a:chOff x="190500" y="6350000"/>
            <a:chExt cx="3860800" cy="317500"/>
          </a:xfrm>
        </p:grpSpPr>
        <p:sp>
          <p:nvSpPr>
            <p:cNvPr id="14" name="RCFill" hidden="1"/>
            <p:cNvSpPr/>
            <p:nvPr/>
          </p:nvSpPr>
          <p:spPr>
            <a:xfrm>
              <a:off x="190500" y="6388100"/>
              <a:ext cx="482600"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CFrame" hidden="1"/>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15 of 120</a:t>
              </a:r>
              <a:endParaRPr lang="en-US" sz="1400" b="1">
                <a:solidFill>
                  <a:srgbClr val="000000"/>
                </a:solidFill>
                <a:latin typeface="Tahoma"/>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3200" dirty="0" smtClean="0"/>
              <a:t>One pass through all edges is now done.</a:t>
            </a:r>
            <a:br>
              <a:rPr lang="en-US" sz="3200" dirty="0" smtClean="0"/>
            </a:br>
            <a:r>
              <a:rPr lang="en-US" sz="3200" dirty="0" smtClean="0"/>
              <a:t>Is there any more edges that can be relaxed?</a:t>
            </a:r>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1985724842"/>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728230" name="Chart" r:id="rId9" imgW="4572000" imgH="5143500" progId="MSGraph.Chart.8">
                  <p:embed followColorScheme="full"/>
                </p:oleObj>
              </mc:Choice>
              <mc:Fallback>
                <p:oleObj name="Chart" r:id="rId9" imgW="4572000" imgH="5143500" progId="MSGraph.Chart.8">
                  <p:embed followColorScheme="full"/>
                  <p:pic>
                    <p:nvPicPr>
                      <p:cNvPr id="0" name="Picture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44"/>
          <p:cNvGrpSpPr>
            <a:grpSpLocks/>
          </p:cNvGrpSpPr>
          <p:nvPr/>
        </p:nvGrpSpPr>
        <p:grpSpPr bwMode="auto">
          <a:xfrm>
            <a:off x="610692" y="3068960"/>
            <a:ext cx="3097212" cy="3128963"/>
            <a:chOff x="178915" y="44624"/>
            <a:chExt cx="3097685" cy="3128491"/>
          </a:xfrm>
        </p:grpSpPr>
        <p:grpSp>
          <p:nvGrpSpPr>
            <p:cNvPr id="6" name="Group 95"/>
            <p:cNvGrpSpPr>
              <a:grpSpLocks/>
            </p:cNvGrpSpPr>
            <p:nvPr/>
          </p:nvGrpSpPr>
          <p:grpSpPr bwMode="auto">
            <a:xfrm>
              <a:off x="1260185" y="621085"/>
              <a:ext cx="685696" cy="685589"/>
              <a:chOff x="3059832" y="4365104"/>
              <a:chExt cx="685796" cy="685796"/>
            </a:xfrm>
          </p:grpSpPr>
          <p:sp>
            <p:nvSpPr>
              <p:cNvPr id="76"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77"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45" name="Straight Arrow Connector 44"/>
            <p:cNvCxnSpPr>
              <a:stCxn id="68" idx="5"/>
              <a:endCxn id="72"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0" idx="4"/>
              <a:endCxn id="72" idx="2"/>
            </p:cNvCxnSpPr>
            <p:nvPr/>
          </p:nvCxnSpPr>
          <p:spPr bwMode="auto">
            <a:xfrm rot="16200000" flipH="1">
              <a:off x="541999" y="926056"/>
              <a:ext cx="1884079" cy="1924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4" idx="5"/>
              <a:endCxn id="72" idx="0"/>
            </p:cNvCxnSpPr>
            <p:nvPr/>
          </p:nvCxnSpPr>
          <p:spPr bwMode="auto">
            <a:xfrm rot="16200000" flipH="1">
              <a:off x="2482805" y="2181059"/>
              <a:ext cx="495225" cy="1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6" idx="5"/>
              <a:endCxn id="74" idx="1"/>
            </p:cNvCxnSpPr>
            <p:nvPr/>
          </p:nvCxnSpPr>
          <p:spPr bwMode="auto">
            <a:xfrm rot="16200000" flipH="1">
              <a:off x="1865142" y="1185813"/>
              <a:ext cx="301580" cy="3429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95"/>
            <p:cNvGrpSpPr>
              <a:grpSpLocks/>
            </p:cNvGrpSpPr>
            <p:nvPr/>
          </p:nvGrpSpPr>
          <p:grpSpPr bwMode="auto">
            <a:xfrm>
              <a:off x="2086800" y="1407520"/>
              <a:ext cx="685696" cy="685589"/>
              <a:chOff x="3059832" y="4365104"/>
              <a:chExt cx="685796" cy="685796"/>
            </a:xfrm>
          </p:grpSpPr>
          <p:sp>
            <p:nvSpPr>
              <p:cNvPr id="74"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75"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50"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8" name="Group 95"/>
            <p:cNvGrpSpPr>
              <a:grpSpLocks/>
            </p:cNvGrpSpPr>
            <p:nvPr/>
          </p:nvGrpSpPr>
          <p:grpSpPr bwMode="auto">
            <a:xfrm>
              <a:off x="2446874" y="2487526"/>
              <a:ext cx="685696" cy="685589"/>
              <a:chOff x="3059832" y="4365104"/>
              <a:chExt cx="685796" cy="685796"/>
            </a:xfrm>
          </p:grpSpPr>
          <p:sp>
            <p:nvSpPr>
              <p:cNvPr id="72"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73"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9" name="Group 95"/>
            <p:cNvGrpSpPr>
              <a:grpSpLocks/>
            </p:cNvGrpSpPr>
            <p:nvPr/>
          </p:nvGrpSpPr>
          <p:grpSpPr bwMode="auto">
            <a:xfrm>
              <a:off x="178915" y="261083"/>
              <a:ext cx="685696" cy="685589"/>
              <a:chOff x="3059832" y="4365104"/>
              <a:chExt cx="685796" cy="685796"/>
            </a:xfrm>
          </p:grpSpPr>
          <p:sp>
            <p:nvSpPr>
              <p:cNvPr id="70"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71"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53"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10" name="Group 95"/>
            <p:cNvGrpSpPr>
              <a:grpSpLocks/>
            </p:cNvGrpSpPr>
            <p:nvPr/>
          </p:nvGrpSpPr>
          <p:grpSpPr bwMode="auto">
            <a:xfrm>
              <a:off x="2590904" y="144463"/>
              <a:ext cx="685696" cy="685589"/>
              <a:chOff x="3059832" y="4365104"/>
              <a:chExt cx="685796" cy="685796"/>
            </a:xfrm>
          </p:grpSpPr>
          <p:sp>
            <p:nvSpPr>
              <p:cNvPr id="68"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9"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55" name="Straight Arrow Connector 54"/>
            <p:cNvCxnSpPr>
              <a:stCxn id="70" idx="7"/>
              <a:endCxn id="68" idx="2"/>
            </p:cNvCxnSpPr>
            <p:nvPr/>
          </p:nvCxnSpPr>
          <p:spPr bwMode="auto">
            <a:xfrm rot="16200000" flipH="1">
              <a:off x="1614252" y="-488972"/>
              <a:ext cx="125394" cy="1827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dirty="0"/>
                <a:t>3</a:t>
              </a:r>
              <a:endParaRPr lang="en-SG" sz="2400" dirty="0"/>
            </a:p>
          </p:txBody>
        </p:sp>
        <p:sp>
          <p:nvSpPr>
            <p:cNvPr id="57"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58"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59"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60" name="Straight Arrow Connector 59"/>
            <p:cNvCxnSpPr>
              <a:stCxn id="76" idx="2"/>
              <a:endCxn id="70"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6" idx="6"/>
              <a:endCxn id="65" idx="1"/>
            </p:cNvCxnSpPr>
            <p:nvPr/>
          </p:nvCxnSpPr>
          <p:spPr bwMode="auto">
            <a:xfrm flipV="1">
              <a:off x="1945881" y="685840"/>
              <a:ext cx="597319" cy="27803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63"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a:t>
              </a:r>
              <a:endParaRPr lang="en-US" sz="2000" b="1">
                <a:latin typeface="Arial Black" pitchFamily="34" charset="0"/>
              </a:endParaRPr>
            </a:p>
          </p:txBody>
        </p:sp>
        <p:sp>
          <p:nvSpPr>
            <p:cNvPr id="64"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6</a:t>
              </a:r>
              <a:endParaRPr lang="en-US" sz="2000" b="1" dirty="0">
                <a:latin typeface="Arial Black" pitchFamily="34" charset="0"/>
              </a:endParaRPr>
            </a:p>
          </p:txBody>
        </p:sp>
        <p:sp>
          <p:nvSpPr>
            <p:cNvPr id="65"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7</a:t>
              </a:r>
              <a:endParaRPr lang="en-US" sz="2000" b="1" dirty="0">
                <a:latin typeface="Arial Black" pitchFamily="34" charset="0"/>
              </a:endParaRPr>
            </a:p>
          </p:txBody>
        </p:sp>
        <p:sp>
          <p:nvSpPr>
            <p:cNvPr id="66"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67"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smtClean="0"/>
              <a:t>Yes, for example, edge(s) __________</a:t>
            </a:r>
          </a:p>
          <a:p>
            <a:pPr marL="514350" indent="-514350">
              <a:buFont typeface="Arial" pitchFamily="34" charset="0"/>
              <a:buAutoNum type="arabicPeriod"/>
            </a:pPr>
            <a:r>
              <a:rPr lang="en-US" sz="2800" dirty="0" smtClean="0"/>
              <a:t>No more, we are done</a:t>
            </a:r>
          </a:p>
        </p:txBody>
      </p:sp>
      <p:grpSp>
        <p:nvGrpSpPr>
          <p:cNvPr id="11" name="ResponseCounter"/>
          <p:cNvGrpSpPr/>
          <p:nvPr>
            <p:custDataLst>
              <p:tags r:id="rId5"/>
            </p:custDataLst>
          </p:nvPr>
        </p:nvGrpSpPr>
        <p:grpSpPr>
          <a:xfrm>
            <a:off x="127000" y="6413500"/>
            <a:ext cx="3860800" cy="317500"/>
            <a:chOff x="190500" y="6350000"/>
            <a:chExt cx="3860800" cy="317500"/>
          </a:xfrm>
        </p:grpSpPr>
        <p:sp>
          <p:nvSpPr>
            <p:cNvPr id="80"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82" name="CorShape1"/>
          <p:cNvSpPr/>
          <p:nvPr>
            <p:custDataLst>
              <p:tags r:id="rId6"/>
            </p:custDataLst>
          </p:nvPr>
        </p:nvSpPr>
        <p:spPr>
          <a:xfrm>
            <a:off x="213359" y="1747520"/>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repeatDur="0" restart="never"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500" fill="hold"/>
                                        <p:tgtEl>
                                          <p:spTgt spid="82"/>
                                        </p:tgtEl>
                                        <p:attrNameLst>
                                          <p:attrName>ppt_x</p:attrName>
                                        </p:attrNameLst>
                                      </p:cBhvr>
                                      <p:tavLst>
                                        <p:tav tm="0">
                                          <p:val>
                                            <p:strVal val="#ppt_x"/>
                                          </p:val>
                                        </p:tav>
                                        <p:tav tm="100000">
                                          <p:val>
                                            <p:strVal val="#ppt_x"/>
                                          </p:val>
                                        </p:tav>
                                      </p:tavLst>
                                    </p:anim>
                                    <p:anim calcmode="lin" valueType="num">
                                      <p:cBhvr additive="base">
                                        <p:cTn id="1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8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rmAutofit fontScale="90000"/>
          </a:bodyPr>
          <a:lstStyle/>
          <a:p>
            <a:r>
              <a:rPr lang="en-US" dirty="0" smtClean="0"/>
              <a:t>Now check. Does every D[v] = </a:t>
            </a:r>
            <a:r>
              <a:rPr lang="en-US" dirty="0" smtClean="0">
                <a:sym typeface="Symbol"/>
              </a:rPr>
              <a:t>(s, v)?</a:t>
            </a:r>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653689017"/>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729254" name="Chart" r:id="rId9" imgW="4572000" imgH="5143500" progId="MSGraph.Chart.8">
                  <p:embed followColorScheme="full"/>
                </p:oleObj>
              </mc:Choice>
              <mc:Fallback>
                <p:oleObj name="Chart" r:id="rId9" imgW="4572000" imgH="5143500" progId="MSGraph.Chart.8">
                  <p:embed followColorScheme="full"/>
                  <p:pic>
                    <p:nvPicPr>
                      <p:cNvPr id="0" name="Picture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44"/>
          <p:cNvGrpSpPr>
            <a:grpSpLocks/>
          </p:cNvGrpSpPr>
          <p:nvPr/>
        </p:nvGrpSpPr>
        <p:grpSpPr bwMode="auto">
          <a:xfrm>
            <a:off x="610692" y="3036341"/>
            <a:ext cx="3097212" cy="3128963"/>
            <a:chOff x="178915" y="44624"/>
            <a:chExt cx="3097685" cy="3128491"/>
          </a:xfrm>
        </p:grpSpPr>
        <p:grpSp>
          <p:nvGrpSpPr>
            <p:cNvPr id="6" name="Group 95"/>
            <p:cNvGrpSpPr>
              <a:grpSpLocks/>
            </p:cNvGrpSpPr>
            <p:nvPr/>
          </p:nvGrpSpPr>
          <p:grpSpPr bwMode="auto">
            <a:xfrm>
              <a:off x="1260185" y="621085"/>
              <a:ext cx="685696" cy="685589"/>
              <a:chOff x="3059832" y="4365104"/>
              <a:chExt cx="685796" cy="685796"/>
            </a:xfrm>
          </p:grpSpPr>
          <p:sp>
            <p:nvSpPr>
              <p:cNvPr id="73" name="Oval 96"/>
              <p:cNvSpPr>
                <a:spLocks noChangeArrowheads="1"/>
              </p:cNvSpPr>
              <p:nvPr/>
            </p:nvSpPr>
            <p:spPr bwMode="auto">
              <a:xfrm>
                <a:off x="3059832" y="4365104"/>
                <a:ext cx="685796" cy="685796"/>
              </a:xfrm>
              <a:prstGeom prst="ellipse">
                <a:avLst/>
              </a:prstGeom>
              <a:solidFill>
                <a:schemeClr val="accent2"/>
              </a:solidFill>
              <a:ln w="28575">
                <a:solidFill>
                  <a:srgbClr val="00B050"/>
                </a:solidFill>
                <a:round/>
                <a:headEnd/>
                <a:tailEnd/>
              </a:ln>
            </p:spPr>
            <p:txBody>
              <a:bodyPr wrap="none" anchor="ctr"/>
              <a:lstStyle/>
              <a:p>
                <a:endParaRPr lang="en-SG"/>
              </a:p>
            </p:txBody>
          </p:sp>
          <p:sp>
            <p:nvSpPr>
              <p:cNvPr id="7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42" name="Straight Arrow Connector 41"/>
            <p:cNvCxnSpPr>
              <a:stCxn id="65" idx="5"/>
              <a:endCxn id="69" idx="7"/>
            </p:cNvCxnSpPr>
            <p:nvPr/>
          </p:nvCxnSpPr>
          <p:spPr bwMode="auto">
            <a:xfrm rot="5400000">
              <a:off x="2175783" y="1586625"/>
              <a:ext cx="1857095" cy="144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7" idx="4"/>
              <a:endCxn id="69" idx="2"/>
            </p:cNvCxnSpPr>
            <p:nvPr/>
          </p:nvCxnSpPr>
          <p:spPr bwMode="auto">
            <a:xfrm rot="16200000" flipH="1">
              <a:off x="541999" y="926056"/>
              <a:ext cx="1884079" cy="1924344"/>
            </a:xfrm>
            <a:prstGeom prst="straightConnector1">
              <a:avLst/>
            </a:prstGeom>
            <a:ln w="12700">
              <a:solidFill>
                <a:schemeClr val="accent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1" idx="5"/>
              <a:endCxn id="69" idx="0"/>
            </p:cNvCxnSpPr>
            <p:nvPr/>
          </p:nvCxnSpPr>
          <p:spPr bwMode="auto">
            <a:xfrm rot="16200000" flipH="1">
              <a:off x="2482805" y="2181059"/>
              <a:ext cx="495225" cy="11749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3" idx="5"/>
              <a:endCxn id="71" idx="1"/>
            </p:cNvCxnSpPr>
            <p:nvPr/>
          </p:nvCxnSpPr>
          <p:spPr bwMode="auto">
            <a:xfrm rot="16200000" flipH="1">
              <a:off x="1865142" y="1185813"/>
              <a:ext cx="301580" cy="34295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95"/>
            <p:cNvGrpSpPr>
              <a:grpSpLocks/>
            </p:cNvGrpSpPr>
            <p:nvPr/>
          </p:nvGrpSpPr>
          <p:grpSpPr bwMode="auto">
            <a:xfrm>
              <a:off x="2086800" y="1407520"/>
              <a:ext cx="685696" cy="685589"/>
              <a:chOff x="3059832" y="4365104"/>
              <a:chExt cx="685796" cy="685796"/>
            </a:xfrm>
          </p:grpSpPr>
          <p:sp>
            <p:nvSpPr>
              <p:cNvPr id="7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72"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grpSp>
        <p:sp>
          <p:nvSpPr>
            <p:cNvPr id="47" name="TextBox 45"/>
            <p:cNvSpPr txBox="1">
              <a:spLocks noChangeArrowheads="1"/>
            </p:cNvSpPr>
            <p:nvPr/>
          </p:nvSpPr>
          <p:spPr bwMode="auto">
            <a:xfrm>
              <a:off x="900111" y="836712"/>
              <a:ext cx="288059" cy="461522"/>
            </a:xfrm>
            <a:prstGeom prst="rect">
              <a:avLst/>
            </a:prstGeom>
            <a:noFill/>
            <a:ln w="9525">
              <a:noFill/>
              <a:miter lim="800000"/>
              <a:headEnd/>
              <a:tailEnd/>
            </a:ln>
          </p:spPr>
          <p:txBody>
            <a:bodyPr>
              <a:spAutoFit/>
            </a:bodyPr>
            <a:lstStyle/>
            <a:p>
              <a:pPr algn="ctr"/>
              <a:r>
                <a:rPr lang="en-US" sz="2400"/>
                <a:t>2</a:t>
              </a:r>
              <a:endParaRPr lang="en-SG" sz="2400"/>
            </a:p>
          </p:txBody>
        </p:sp>
        <p:grpSp>
          <p:nvGrpSpPr>
            <p:cNvPr id="8" name="Group 95"/>
            <p:cNvGrpSpPr>
              <a:grpSpLocks/>
            </p:cNvGrpSpPr>
            <p:nvPr/>
          </p:nvGrpSpPr>
          <p:grpSpPr bwMode="auto">
            <a:xfrm>
              <a:off x="2446874" y="2487526"/>
              <a:ext cx="685696" cy="685589"/>
              <a:chOff x="3059832" y="4365104"/>
              <a:chExt cx="685796" cy="685796"/>
            </a:xfrm>
          </p:grpSpPr>
          <p:sp>
            <p:nvSpPr>
              <p:cNvPr id="6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70"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dirty="0">
                    <a:solidFill>
                      <a:schemeClr val="bg1"/>
                    </a:solidFill>
                  </a:rPr>
                  <a:t>4</a:t>
                </a:r>
                <a:endParaRPr lang="en-SG" sz="3200" dirty="0">
                  <a:solidFill>
                    <a:schemeClr val="bg1"/>
                  </a:solidFill>
                </a:endParaRPr>
              </a:p>
            </p:txBody>
          </p:sp>
        </p:grpSp>
        <p:grpSp>
          <p:nvGrpSpPr>
            <p:cNvPr id="9" name="Group 95"/>
            <p:cNvGrpSpPr>
              <a:grpSpLocks/>
            </p:cNvGrpSpPr>
            <p:nvPr/>
          </p:nvGrpSpPr>
          <p:grpSpPr bwMode="auto">
            <a:xfrm>
              <a:off x="178915" y="261083"/>
              <a:ext cx="685696" cy="685589"/>
              <a:chOff x="3059832" y="4365104"/>
              <a:chExt cx="685796" cy="685796"/>
            </a:xfrm>
          </p:grpSpPr>
          <p:sp>
            <p:nvSpPr>
              <p:cNvPr id="67"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8"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sp>
          <p:nvSpPr>
            <p:cNvPr id="50" name="TextBox 45"/>
            <p:cNvSpPr txBox="1">
              <a:spLocks noChangeArrowheads="1"/>
            </p:cNvSpPr>
            <p:nvPr/>
          </p:nvSpPr>
          <p:spPr bwMode="auto">
            <a:xfrm>
              <a:off x="1115589" y="1700808"/>
              <a:ext cx="288059" cy="461522"/>
            </a:xfrm>
            <a:prstGeom prst="rect">
              <a:avLst/>
            </a:prstGeom>
            <a:noFill/>
            <a:ln w="9525">
              <a:noFill/>
              <a:miter lim="800000"/>
              <a:headEnd/>
              <a:tailEnd/>
            </a:ln>
          </p:spPr>
          <p:txBody>
            <a:bodyPr>
              <a:spAutoFit/>
            </a:bodyPr>
            <a:lstStyle/>
            <a:p>
              <a:pPr algn="ctr"/>
              <a:r>
                <a:rPr lang="en-US" sz="2400" dirty="0"/>
                <a:t>6</a:t>
              </a:r>
              <a:endParaRPr lang="en-SG" sz="2400" dirty="0"/>
            </a:p>
          </p:txBody>
        </p:sp>
        <p:grpSp>
          <p:nvGrpSpPr>
            <p:cNvPr id="10" name="Group 95"/>
            <p:cNvGrpSpPr>
              <a:grpSpLocks/>
            </p:cNvGrpSpPr>
            <p:nvPr/>
          </p:nvGrpSpPr>
          <p:grpSpPr bwMode="auto">
            <a:xfrm>
              <a:off x="2590904" y="144463"/>
              <a:ext cx="685696" cy="685589"/>
              <a:chOff x="3059832" y="4365104"/>
              <a:chExt cx="685796" cy="685796"/>
            </a:xfrm>
          </p:grpSpPr>
          <p:sp>
            <p:nvSpPr>
              <p:cNvPr id="65"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6" name="TextBox 34"/>
              <p:cNvSpPr txBox="1">
                <a:spLocks noChangeArrowheads="1"/>
              </p:cNvSpPr>
              <p:nvPr/>
            </p:nvSpPr>
            <p:spPr bwMode="auto">
              <a:xfrm>
                <a:off x="3202707" y="4423273"/>
                <a:ext cx="357188" cy="584890"/>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52" name="Straight Arrow Connector 51"/>
            <p:cNvCxnSpPr>
              <a:stCxn id="67" idx="7"/>
              <a:endCxn id="65" idx="2"/>
            </p:cNvCxnSpPr>
            <p:nvPr/>
          </p:nvCxnSpPr>
          <p:spPr bwMode="auto">
            <a:xfrm rot="16200000" flipH="1">
              <a:off x="1614252" y="-488972"/>
              <a:ext cx="125394" cy="182749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45"/>
            <p:cNvSpPr txBox="1">
              <a:spLocks noChangeArrowheads="1"/>
            </p:cNvSpPr>
            <p:nvPr/>
          </p:nvSpPr>
          <p:spPr bwMode="auto">
            <a:xfrm>
              <a:off x="1620259" y="44624"/>
              <a:ext cx="288059" cy="461522"/>
            </a:xfrm>
            <a:prstGeom prst="rect">
              <a:avLst/>
            </a:prstGeom>
            <a:noFill/>
            <a:ln w="9525">
              <a:noFill/>
              <a:miter lim="800000"/>
              <a:headEnd/>
              <a:tailEnd/>
            </a:ln>
          </p:spPr>
          <p:txBody>
            <a:bodyPr>
              <a:spAutoFit/>
            </a:bodyPr>
            <a:lstStyle/>
            <a:p>
              <a:pPr algn="ctr"/>
              <a:r>
                <a:rPr lang="en-US" sz="2400"/>
                <a:t>3</a:t>
              </a:r>
              <a:endParaRPr lang="en-SG" sz="2400"/>
            </a:p>
          </p:txBody>
        </p:sp>
        <p:sp>
          <p:nvSpPr>
            <p:cNvPr id="54" name="TextBox 45"/>
            <p:cNvSpPr txBox="1">
              <a:spLocks noChangeArrowheads="1"/>
            </p:cNvSpPr>
            <p:nvPr/>
          </p:nvSpPr>
          <p:spPr bwMode="auto">
            <a:xfrm>
              <a:off x="2843808" y="1053087"/>
              <a:ext cx="288059" cy="461522"/>
            </a:xfrm>
            <a:prstGeom prst="rect">
              <a:avLst/>
            </a:prstGeom>
            <a:noFill/>
            <a:ln w="9525">
              <a:noFill/>
              <a:miter lim="800000"/>
              <a:headEnd/>
              <a:tailEnd/>
            </a:ln>
          </p:spPr>
          <p:txBody>
            <a:bodyPr>
              <a:spAutoFit/>
            </a:bodyPr>
            <a:lstStyle/>
            <a:p>
              <a:pPr algn="ctr"/>
              <a:r>
                <a:rPr lang="en-US" sz="2400" dirty="0"/>
                <a:t>5</a:t>
              </a:r>
              <a:endParaRPr lang="en-SG" sz="2400" dirty="0"/>
            </a:p>
          </p:txBody>
        </p:sp>
        <p:sp>
          <p:nvSpPr>
            <p:cNvPr id="55" name="TextBox 45"/>
            <p:cNvSpPr txBox="1">
              <a:spLocks noChangeArrowheads="1"/>
            </p:cNvSpPr>
            <p:nvPr/>
          </p:nvSpPr>
          <p:spPr bwMode="auto">
            <a:xfrm>
              <a:off x="1691680" y="1167278"/>
              <a:ext cx="288059" cy="461522"/>
            </a:xfrm>
            <a:prstGeom prst="rect">
              <a:avLst/>
            </a:prstGeom>
            <a:noFill/>
            <a:ln w="9525">
              <a:noFill/>
              <a:miter lim="800000"/>
              <a:headEnd/>
              <a:tailEnd/>
            </a:ln>
          </p:spPr>
          <p:txBody>
            <a:bodyPr>
              <a:spAutoFit/>
            </a:bodyPr>
            <a:lstStyle/>
            <a:p>
              <a:pPr algn="ctr"/>
              <a:r>
                <a:rPr lang="en-US" sz="2400"/>
                <a:t>6</a:t>
              </a:r>
              <a:endParaRPr lang="en-SG" sz="2400"/>
            </a:p>
          </p:txBody>
        </p:sp>
        <p:sp>
          <p:nvSpPr>
            <p:cNvPr id="56" name="TextBox 45"/>
            <p:cNvSpPr txBox="1">
              <a:spLocks noChangeArrowheads="1"/>
            </p:cNvSpPr>
            <p:nvPr/>
          </p:nvSpPr>
          <p:spPr bwMode="auto">
            <a:xfrm>
              <a:off x="2627757" y="1887358"/>
              <a:ext cx="288059" cy="461522"/>
            </a:xfrm>
            <a:prstGeom prst="rect">
              <a:avLst/>
            </a:prstGeom>
            <a:noFill/>
            <a:ln w="9525">
              <a:noFill/>
              <a:miter lim="800000"/>
              <a:headEnd/>
              <a:tailEnd/>
            </a:ln>
          </p:spPr>
          <p:txBody>
            <a:bodyPr>
              <a:spAutoFit/>
            </a:bodyPr>
            <a:lstStyle/>
            <a:p>
              <a:pPr algn="ctr"/>
              <a:r>
                <a:rPr lang="en-US" sz="2400"/>
                <a:t>1</a:t>
              </a:r>
              <a:endParaRPr lang="en-SG" sz="2400"/>
            </a:p>
          </p:txBody>
        </p:sp>
        <p:cxnSp>
          <p:nvCxnSpPr>
            <p:cNvPr id="57" name="Straight Arrow Connector 56"/>
            <p:cNvCxnSpPr>
              <a:stCxn id="73" idx="2"/>
              <a:endCxn id="67" idx="5"/>
            </p:cNvCxnSpPr>
            <p:nvPr/>
          </p:nvCxnSpPr>
          <p:spPr bwMode="auto">
            <a:xfrm rot="10800000">
              <a:off x="763204" y="846191"/>
              <a:ext cx="496963" cy="11745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73" idx="6"/>
              <a:endCxn id="62" idx="1"/>
            </p:cNvCxnSpPr>
            <p:nvPr/>
          </p:nvCxnSpPr>
          <p:spPr bwMode="auto">
            <a:xfrm flipV="1">
              <a:off x="1945881" y="685840"/>
              <a:ext cx="597319" cy="278039"/>
            </a:xfrm>
            <a:prstGeom prst="straightConnector1">
              <a:avLst/>
            </a:prstGeom>
            <a:ln w="12700">
              <a:solidFill>
                <a:schemeClr val="accent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9" name="TextBox 45"/>
            <p:cNvSpPr txBox="1">
              <a:spLocks noChangeArrowheads="1"/>
            </p:cNvSpPr>
            <p:nvPr/>
          </p:nvSpPr>
          <p:spPr bwMode="auto">
            <a:xfrm>
              <a:off x="2052348" y="648466"/>
              <a:ext cx="288059" cy="461522"/>
            </a:xfrm>
            <a:prstGeom prst="rect">
              <a:avLst/>
            </a:prstGeom>
            <a:noFill/>
            <a:ln w="9525">
              <a:noFill/>
              <a:miter lim="800000"/>
              <a:headEnd/>
              <a:tailEnd/>
            </a:ln>
          </p:spPr>
          <p:txBody>
            <a:bodyPr>
              <a:spAutoFit/>
            </a:bodyPr>
            <a:lstStyle/>
            <a:p>
              <a:pPr algn="ctr"/>
              <a:r>
                <a:rPr lang="en-US" sz="2400"/>
                <a:t>7</a:t>
              </a:r>
              <a:endParaRPr lang="en-SG" sz="2400"/>
            </a:p>
          </p:txBody>
        </p:sp>
        <p:sp>
          <p:nvSpPr>
            <p:cNvPr id="60" name="TextBox 59"/>
            <p:cNvSpPr txBox="1">
              <a:spLocks noChangeArrowheads="1"/>
            </p:cNvSpPr>
            <p:nvPr/>
          </p:nvSpPr>
          <p:spPr bwMode="auto">
            <a:xfrm>
              <a:off x="2399184" y="28548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7</a:t>
              </a:r>
              <a:endParaRPr lang="en-US" sz="2000" b="1" dirty="0">
                <a:latin typeface="Arial Black" pitchFamily="34" charset="0"/>
              </a:endParaRPr>
            </a:p>
          </p:txBody>
        </p:sp>
        <p:sp>
          <p:nvSpPr>
            <p:cNvPr id="61" name="TextBox 59"/>
            <p:cNvSpPr txBox="1">
              <a:spLocks noChangeArrowheads="1"/>
            </p:cNvSpPr>
            <p:nvPr/>
          </p:nvSpPr>
          <p:spPr bwMode="auto">
            <a:xfrm>
              <a:off x="2039144" y="175910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6</a:t>
              </a:r>
              <a:endParaRPr lang="en-US" sz="2000" b="1" dirty="0">
                <a:latin typeface="Arial Black" pitchFamily="34" charset="0"/>
              </a:endParaRPr>
            </a:p>
          </p:txBody>
        </p:sp>
        <p:sp>
          <p:nvSpPr>
            <p:cNvPr id="62" name="TextBox 59"/>
            <p:cNvSpPr txBox="1">
              <a:spLocks noChangeArrowheads="1"/>
            </p:cNvSpPr>
            <p:nvPr/>
          </p:nvSpPr>
          <p:spPr bwMode="auto">
            <a:xfrm>
              <a:off x="2543200" y="548680"/>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5</a:t>
              </a:r>
              <a:endParaRPr lang="en-US" sz="2000" b="1" dirty="0">
                <a:latin typeface="Arial Black" pitchFamily="34" charset="0"/>
              </a:endParaRPr>
            </a:p>
          </p:txBody>
        </p:sp>
        <p:sp>
          <p:nvSpPr>
            <p:cNvPr id="63" name="TextBox 59"/>
            <p:cNvSpPr txBox="1">
              <a:spLocks noChangeArrowheads="1"/>
            </p:cNvSpPr>
            <p:nvPr/>
          </p:nvSpPr>
          <p:spPr bwMode="auto">
            <a:xfrm>
              <a:off x="1175048" y="103902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a:latin typeface="Arial Black" pitchFamily="34" charset="0"/>
                  <a:sym typeface="Symbol" pitchFamily="18" charset="2"/>
                </a:rPr>
                <a:t>0</a:t>
              </a:r>
              <a:endParaRPr lang="en-US" sz="2000" b="1">
                <a:latin typeface="Arial Black" pitchFamily="34" charset="0"/>
              </a:endParaRPr>
            </a:p>
          </p:txBody>
        </p:sp>
        <p:sp>
          <p:nvSpPr>
            <p:cNvPr id="64" name="TextBox 59"/>
            <p:cNvSpPr txBox="1">
              <a:spLocks noChangeArrowheads="1"/>
            </p:cNvSpPr>
            <p:nvPr/>
          </p:nvSpPr>
          <p:spPr bwMode="auto">
            <a:xfrm>
              <a:off x="226368" y="678984"/>
              <a:ext cx="228600" cy="274320"/>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2</a:t>
              </a:r>
              <a:endParaRPr lang="en-US" sz="2000" b="1" dirty="0">
                <a:latin typeface="Arial Black" pitchFamily="34" charset="0"/>
              </a:endParaRPr>
            </a:p>
          </p:txBody>
        </p:sp>
      </p:grpSp>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dirty="0" smtClean="0"/>
              <a:t>Yes</a:t>
            </a:r>
          </a:p>
          <a:p>
            <a:pPr marL="514350" indent="-514350">
              <a:buFont typeface="Arial" pitchFamily="34" charset="0"/>
              <a:buAutoNum type="arabicPeriod"/>
            </a:pPr>
            <a:r>
              <a:rPr lang="en-US" dirty="0" smtClean="0"/>
              <a:t>No, because ______</a:t>
            </a:r>
            <a:endParaRPr lang="en-US" dirty="0"/>
          </a:p>
        </p:txBody>
      </p:sp>
      <p:grpSp>
        <p:nvGrpSpPr>
          <p:cNvPr id="11" name="ResponseCounter"/>
          <p:cNvGrpSpPr/>
          <p:nvPr>
            <p:custDataLst>
              <p:tags r:id="rId5"/>
            </p:custDataLst>
          </p:nvPr>
        </p:nvGrpSpPr>
        <p:grpSpPr>
          <a:xfrm>
            <a:off x="127000" y="6413500"/>
            <a:ext cx="3860800" cy="317500"/>
            <a:chOff x="190500" y="6350000"/>
            <a:chExt cx="3860800" cy="317500"/>
          </a:xfrm>
        </p:grpSpPr>
        <p:sp>
          <p:nvSpPr>
            <p:cNvPr id="80"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82" name="CorShape1"/>
          <p:cNvSpPr/>
          <p:nvPr>
            <p:custDataLst>
              <p:tags r:id="rId6"/>
            </p:custDataLst>
          </p:nvPr>
        </p:nvSpPr>
        <p:spPr>
          <a:xfrm>
            <a:off x="172720" y="1764453"/>
            <a:ext cx="355599" cy="3556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repeatDur="0" restart="never"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500" fill="hold"/>
                                        <p:tgtEl>
                                          <p:spTgt spid="82"/>
                                        </p:tgtEl>
                                        <p:attrNameLst>
                                          <p:attrName>ppt_x</p:attrName>
                                        </p:attrNameLst>
                                      </p:cBhvr>
                                      <p:tavLst>
                                        <p:tav tm="0">
                                          <p:val>
                                            <p:strVal val="#ppt_x"/>
                                          </p:val>
                                        </p:tav>
                                        <p:tav tm="100000">
                                          <p:val>
                                            <p:strVal val="#ppt_x"/>
                                          </p:val>
                                        </p:tav>
                                      </p:tavLst>
                                    </p:anim>
                                    <p:anim calcmode="lin" valueType="num">
                                      <p:cBhvr additive="base">
                                        <p:cTn id="1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82"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2400" dirty="0" smtClean="0"/>
              <a:t>During Lecture 5, only </a:t>
            </a:r>
            <a:r>
              <a:rPr lang="en-US" sz="2400" dirty="0" smtClean="0">
                <a:solidFill>
                  <a:srgbClr val="FF0000"/>
                </a:solidFill>
              </a:rPr>
              <a:t>minority </a:t>
            </a:r>
            <a:r>
              <a:rPr lang="en-US" sz="2400" dirty="0" smtClean="0"/>
              <a:t>of you said that you know/have implement Bellman Ford’s algorithm before. Now…</a:t>
            </a:r>
            <a:endParaRPr lang="en-US" sz="24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105623262"/>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85226" name="Chart" r:id="rId8" imgW="4572000" imgH="5143500" progId="MSGraph.Chart.8">
                  <p:embed followColorScheme="full"/>
                </p:oleObj>
              </mc:Choice>
              <mc:Fallback>
                <p:oleObj name="Chart" r:id="rId8" imgW="4572000" imgH="5143500" progId="MSGraph.Chart.8">
                  <p:embed followColorScheme="full"/>
                  <p:pic>
                    <p:nvPicPr>
                      <p:cNvPr id="0" name="Picture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400" dirty="0" smtClean="0"/>
              <a:t>Bellman Ford’s algorithm looks easy, I am now sure I can implement and use it to solve any SSSP problem</a:t>
            </a:r>
          </a:p>
          <a:p>
            <a:pPr marL="514350" indent="-514350">
              <a:buFont typeface="Arial" pitchFamily="34" charset="0"/>
              <a:buAutoNum type="arabicPeriod"/>
            </a:pPr>
            <a:r>
              <a:rPr lang="en-US" sz="2400" dirty="0" smtClean="0"/>
              <a:t>Bellman Ford’s algorithm may be easy, but I know you can set hard SSSP question??</a:t>
            </a:r>
          </a:p>
          <a:p>
            <a:pPr marL="514350" indent="-514350">
              <a:buFont typeface="Arial" pitchFamily="34" charset="0"/>
              <a:buAutoNum type="arabicPeriod"/>
            </a:pPr>
            <a:r>
              <a:rPr lang="en-US" sz="2400" dirty="0" smtClean="0"/>
              <a:t>I think I still need more time to revise this lecture material… Still not sure how Bellman Ford’s works</a:t>
            </a:r>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9"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1 Solution Discussion</a:t>
            </a:r>
            <a:endParaRPr lang="en-US" dirty="0"/>
          </a:p>
        </p:txBody>
      </p:sp>
      <p:sp>
        <p:nvSpPr>
          <p:cNvPr id="3" name="Text Placeholder 2"/>
          <p:cNvSpPr>
            <a:spLocks noGrp="1"/>
          </p:cNvSpPr>
          <p:nvPr>
            <p:ph type="body" idx="1"/>
          </p:nvPr>
        </p:nvSpPr>
        <p:spPr/>
        <p:txBody>
          <a:bodyPr/>
          <a:lstStyle/>
          <a:p>
            <a:r>
              <a:rPr lang="en-US" dirty="0" smtClean="0"/>
              <a:t>Refer to Quiz1-sol.pdf</a:t>
            </a:r>
          </a:p>
          <a:p>
            <a:r>
              <a:rPr lang="en-US" dirty="0" smtClean="0"/>
              <a:t>You can leave now if you do not want to hear all these data and statistics</a:t>
            </a:r>
          </a:p>
          <a:p>
            <a:pPr lvl="1"/>
            <a:r>
              <a:rPr lang="en-US" dirty="0" smtClean="0"/>
              <a:t>You can review them on your own via webcast or by reading Quiz1-sol.pdf by yourself</a:t>
            </a:r>
          </a:p>
        </p:txBody>
      </p:sp>
    </p:spTree>
    <p:custDataLst>
      <p:tags r:id="rId1"/>
    </p:custData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1: The True Picture</a:t>
            </a:r>
            <a:endParaRPr lang="en-SG" dirty="0"/>
          </a:p>
        </p:txBody>
      </p:sp>
      <p:sp>
        <p:nvSpPr>
          <p:cNvPr id="3" name="Text Placeholder 2"/>
          <p:cNvSpPr>
            <a:spLocks noGrp="1"/>
          </p:cNvSpPr>
          <p:nvPr>
            <p:ph type="body" idx="1"/>
          </p:nvPr>
        </p:nvSpPr>
        <p:spPr>
          <a:xfrm>
            <a:off x="457200" y="1600200"/>
            <a:ext cx="8363272" cy="4525963"/>
          </a:xfrm>
        </p:spPr>
        <p:txBody>
          <a:bodyPr>
            <a:noAutofit/>
          </a:bodyPr>
          <a:lstStyle/>
          <a:p>
            <a:r>
              <a:rPr lang="en-SG" sz="2400" dirty="0" smtClean="0"/>
              <a:t>Quiz 1 average scores per section:</a:t>
            </a:r>
          </a:p>
          <a:p>
            <a:pPr lvl="1"/>
            <a:r>
              <a:rPr lang="en-SG" sz="2000" dirty="0" smtClean="0"/>
              <a:t>S1, 11.2/14 (80.0%) </a:t>
            </a:r>
            <a:r>
              <a:rPr lang="en-SG" sz="2000" dirty="0" smtClean="0">
                <a:sym typeface="Wingdings" pitchFamily="2" charset="2"/>
              </a:rPr>
              <a:t> for Quiz 2, this will be more or less the same</a:t>
            </a:r>
            <a:endParaRPr lang="en-SG" sz="2000" dirty="0" smtClean="0"/>
          </a:p>
          <a:p>
            <a:pPr lvl="1"/>
            <a:r>
              <a:rPr lang="en-SG" sz="2000" dirty="0" smtClean="0"/>
              <a:t>S2, 26.9/30 (89.8%) </a:t>
            </a:r>
            <a:r>
              <a:rPr lang="en-SG" sz="2000" dirty="0" smtClean="0">
                <a:sym typeface="Wingdings" pitchFamily="2" charset="2"/>
              </a:rPr>
              <a:t> for Quiz 2, </a:t>
            </a:r>
            <a:r>
              <a:rPr lang="en-SG" sz="2000" dirty="0" err="1" smtClean="0">
                <a:sym typeface="Wingdings" pitchFamily="2" charset="2"/>
              </a:rPr>
              <a:t>weightage</a:t>
            </a:r>
            <a:r>
              <a:rPr lang="en-SG" sz="2000" dirty="0" smtClean="0">
                <a:sym typeface="Wingdings" pitchFamily="2" charset="2"/>
              </a:rPr>
              <a:t> is </a:t>
            </a:r>
            <a:r>
              <a:rPr lang="en-SG" sz="2000" dirty="0" smtClean="0">
                <a:solidFill>
                  <a:srgbClr val="FF0000"/>
                </a:solidFill>
                <a:sym typeface="Wingdings" pitchFamily="2" charset="2"/>
              </a:rPr>
              <a:t>reduced to</a:t>
            </a:r>
            <a:r>
              <a:rPr lang="en-SG" sz="2000" dirty="0" smtClean="0">
                <a:sym typeface="Wingdings" pitchFamily="2" charset="2"/>
              </a:rPr>
              <a:t> 25</a:t>
            </a:r>
            <a:endParaRPr lang="en-SG" sz="2000" dirty="0" smtClean="0"/>
          </a:p>
          <a:p>
            <a:pPr lvl="1"/>
            <a:r>
              <a:rPr lang="en-SG" sz="2000" dirty="0" smtClean="0"/>
              <a:t>S3, 20.3/26 (78.2%) </a:t>
            </a:r>
            <a:r>
              <a:rPr lang="en-SG" sz="2000" dirty="0" smtClean="0">
                <a:sym typeface="Wingdings" pitchFamily="2" charset="2"/>
              </a:rPr>
              <a:t> for Quiz 2, this will be more or less the same</a:t>
            </a:r>
            <a:endParaRPr lang="en-SG" sz="2000" dirty="0" smtClean="0"/>
          </a:p>
          <a:p>
            <a:pPr lvl="1"/>
            <a:r>
              <a:rPr lang="en-SG" sz="2000" dirty="0" smtClean="0"/>
              <a:t>S4, 11.7/15 (78.1%) </a:t>
            </a:r>
            <a:r>
              <a:rPr lang="en-SG" sz="2000" dirty="0" smtClean="0">
                <a:sym typeface="Wingdings" pitchFamily="2" charset="2"/>
              </a:rPr>
              <a:t> for Quiz 2, this will be more or less the same</a:t>
            </a:r>
            <a:endParaRPr lang="en-SG" sz="2000" dirty="0" smtClean="0"/>
          </a:p>
          <a:p>
            <a:pPr lvl="1"/>
            <a:r>
              <a:rPr lang="en-SG" sz="2000" dirty="0" smtClean="0"/>
              <a:t>S5, 07.3/15 (48.5%) </a:t>
            </a:r>
            <a:r>
              <a:rPr lang="en-SG" sz="2000" dirty="0" smtClean="0">
                <a:sym typeface="Wingdings" pitchFamily="2" charset="2"/>
              </a:rPr>
              <a:t> for Quiz 2, </a:t>
            </a:r>
            <a:r>
              <a:rPr lang="en-SG" sz="2000" dirty="0" err="1" smtClean="0">
                <a:sym typeface="Wingdings" pitchFamily="2" charset="2"/>
              </a:rPr>
              <a:t>weightage</a:t>
            </a:r>
            <a:r>
              <a:rPr lang="en-SG" sz="2000" dirty="0" smtClean="0">
                <a:sym typeface="Wingdings" pitchFamily="2" charset="2"/>
              </a:rPr>
              <a:t> is </a:t>
            </a:r>
            <a:r>
              <a:rPr lang="en-SG" sz="2000" dirty="0" smtClean="0">
                <a:solidFill>
                  <a:srgbClr val="FF0000"/>
                </a:solidFill>
                <a:sym typeface="Wingdings" pitchFamily="2" charset="2"/>
              </a:rPr>
              <a:t>increased to</a:t>
            </a:r>
            <a:r>
              <a:rPr lang="en-SG" sz="2000" dirty="0" smtClean="0">
                <a:sym typeface="Wingdings" pitchFamily="2" charset="2"/>
              </a:rPr>
              <a:t> 20</a:t>
            </a:r>
            <a:endParaRPr lang="en-SG" sz="2000" dirty="0" smtClean="0"/>
          </a:p>
          <a:p>
            <a:pPr lvl="1">
              <a:buNone/>
            </a:pPr>
            <a:r>
              <a:rPr lang="en-SG" sz="2000" dirty="0" smtClean="0"/>
              <a:t>------------------------------- + </a:t>
            </a:r>
          </a:p>
          <a:p>
            <a:pPr lvl="1"/>
            <a:r>
              <a:rPr lang="en-SG" sz="2000" dirty="0" smtClean="0"/>
              <a:t>Overall average (AVG): 77.5 (last year 76.03) marks</a:t>
            </a:r>
          </a:p>
          <a:p>
            <a:pPr lvl="2"/>
            <a:r>
              <a:rPr lang="en-SG" sz="1800" dirty="0" smtClean="0">
                <a:solidFill>
                  <a:srgbClr val="FF0000"/>
                </a:solidFill>
                <a:sym typeface="Wingdings" pitchFamily="2" charset="2"/>
              </a:rPr>
              <a:t>I am expecting average 70 for Quiz 2 (yeah, it will be a bit harder)</a:t>
            </a:r>
            <a:endParaRPr lang="en-SG" sz="1800" dirty="0" smtClean="0">
              <a:solidFill>
                <a:srgbClr val="FF0000"/>
              </a:solidFill>
            </a:endParaRPr>
          </a:p>
          <a:p>
            <a:pPr lvl="1"/>
            <a:r>
              <a:rPr lang="en-SG" sz="2000" dirty="0" smtClean="0"/>
              <a:t>Standard deviation (STD): 12.5 (last year 10.66) marks</a:t>
            </a:r>
          </a:p>
        </p:txBody>
      </p:sp>
    </p:spTree>
    <p:custDataLst>
      <p:tags r:id="rId1"/>
    </p:custData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Current Bell’s Curve</a:t>
            </a:r>
            <a:br>
              <a:rPr lang="en-US" dirty="0" smtClean="0"/>
            </a:br>
            <a:r>
              <a:rPr lang="en-US" sz="3600" dirty="0" smtClean="0"/>
              <a:t>(After Quiz 1)</a:t>
            </a:r>
            <a:endParaRPr lang="en-US" dirty="0"/>
          </a:p>
        </p:txBody>
      </p:sp>
      <p:sp>
        <p:nvSpPr>
          <p:cNvPr id="14" name="TextBox 13"/>
          <p:cNvSpPr txBox="1"/>
          <p:nvPr/>
        </p:nvSpPr>
        <p:spPr>
          <a:xfrm>
            <a:off x="4788024" y="1628800"/>
            <a:ext cx="1728192" cy="369332"/>
          </a:xfrm>
          <a:prstGeom prst="rect">
            <a:avLst/>
          </a:prstGeom>
          <a:noFill/>
        </p:spPr>
        <p:txBody>
          <a:bodyPr wrap="square" rtlCol="0">
            <a:spAutoFit/>
          </a:bodyPr>
          <a:lstStyle/>
          <a:p>
            <a:r>
              <a:rPr lang="en-US" dirty="0" smtClean="0"/>
              <a:t>Average: 77.5</a:t>
            </a:r>
            <a:endParaRPr lang="en-US" dirty="0"/>
          </a:p>
        </p:txBody>
      </p:sp>
      <p:sp>
        <p:nvSpPr>
          <p:cNvPr id="15" name="TextBox 14"/>
          <p:cNvSpPr txBox="1"/>
          <p:nvPr/>
        </p:nvSpPr>
        <p:spPr>
          <a:xfrm>
            <a:off x="3995936" y="5291916"/>
            <a:ext cx="3096344" cy="369332"/>
          </a:xfrm>
          <a:prstGeom prst="rect">
            <a:avLst/>
          </a:prstGeom>
          <a:noFill/>
        </p:spPr>
        <p:txBody>
          <a:bodyPr wrap="square" rtlCol="0">
            <a:spAutoFit/>
          </a:bodyPr>
          <a:lstStyle/>
          <a:p>
            <a:r>
              <a:rPr lang="en-US" dirty="0" smtClean="0"/>
              <a:t>      &lt; B-  B-  B  </a:t>
            </a:r>
            <a:r>
              <a:rPr lang="en-US" dirty="0" err="1" smtClean="0"/>
              <a:t>B</a:t>
            </a:r>
            <a:r>
              <a:rPr lang="en-US" dirty="0" smtClean="0"/>
              <a:t>+ A- A </a:t>
            </a:r>
            <a:r>
              <a:rPr lang="en-US" dirty="0" err="1" smtClean="0"/>
              <a:t>A</a:t>
            </a:r>
            <a:r>
              <a:rPr lang="en-US" dirty="0" smtClean="0"/>
              <a:t>+</a:t>
            </a:r>
            <a:endParaRPr lang="en-US" dirty="0"/>
          </a:p>
        </p:txBody>
      </p:sp>
      <p:graphicFrame>
        <p:nvGraphicFramePr>
          <p:cNvPr id="6" name="Chart 5"/>
          <p:cNvGraphicFramePr/>
          <p:nvPr/>
        </p:nvGraphicFramePr>
        <p:xfrm>
          <a:off x="2411760" y="2132856"/>
          <a:ext cx="5141168" cy="3290664"/>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Review: Definitions that you know</a:t>
            </a:r>
            <a:endParaRPr lang="en-SG" dirty="0"/>
          </a:p>
        </p:txBody>
      </p:sp>
      <p:sp>
        <p:nvSpPr>
          <p:cNvPr id="3" name="Content Placeholder 2"/>
          <p:cNvSpPr>
            <a:spLocks noGrp="1"/>
          </p:cNvSpPr>
          <p:nvPr>
            <p:ph idx="1"/>
          </p:nvPr>
        </p:nvSpPr>
        <p:spPr/>
        <p:txBody>
          <a:bodyPr>
            <a:normAutofit/>
          </a:bodyPr>
          <a:lstStyle/>
          <a:p>
            <a:r>
              <a:rPr lang="en-US" sz="2800" dirty="0" smtClean="0"/>
              <a:t>Vertex set </a:t>
            </a:r>
            <a:r>
              <a:rPr lang="en-US" sz="2800" b="1" dirty="0" smtClean="0"/>
              <a:t>V</a:t>
            </a:r>
            <a:r>
              <a:rPr lang="en-US" sz="2800" dirty="0" smtClean="0"/>
              <a:t> (e.g. street intersections, houses, etc)</a:t>
            </a:r>
          </a:p>
          <a:p>
            <a:r>
              <a:rPr lang="en-US" sz="2800" dirty="0" smtClean="0"/>
              <a:t>Edge set </a:t>
            </a:r>
            <a:r>
              <a:rPr lang="en-US" sz="2800" b="1" dirty="0" smtClean="0"/>
              <a:t>E</a:t>
            </a:r>
            <a:r>
              <a:rPr lang="en-US" sz="2800" dirty="0" smtClean="0"/>
              <a:t> (e.g. streets, roads, avenues, etc)</a:t>
            </a:r>
          </a:p>
          <a:p>
            <a:pPr lvl="1"/>
            <a:r>
              <a:rPr lang="en-US" sz="2400" b="1" dirty="0" smtClean="0"/>
              <a:t>Directed</a:t>
            </a:r>
            <a:r>
              <a:rPr lang="en-US" sz="2400" dirty="0" smtClean="0"/>
              <a:t> (e.g. one way road, etc)</a:t>
            </a:r>
          </a:p>
          <a:p>
            <a:pPr lvl="2"/>
            <a:r>
              <a:rPr lang="en-US" sz="2000" dirty="0" smtClean="0"/>
              <a:t>Note that we can simply use 2 edges (bi-directional)</a:t>
            </a:r>
            <a:br>
              <a:rPr lang="en-US" sz="2000" dirty="0" smtClean="0"/>
            </a:br>
            <a:r>
              <a:rPr lang="en-US" sz="2000" dirty="0" smtClean="0"/>
              <a:t>to model 1 undirected edge (e.g. two ways road, etc)</a:t>
            </a:r>
          </a:p>
          <a:p>
            <a:pPr lvl="1"/>
            <a:r>
              <a:rPr lang="en-US" sz="2400" b="1" smtClean="0"/>
              <a:t>Weighted</a:t>
            </a:r>
            <a:r>
              <a:rPr lang="en-US" sz="2400" smtClean="0"/>
              <a:t> </a:t>
            </a:r>
            <a:r>
              <a:rPr lang="en-US" sz="2400" dirty="0" smtClean="0"/>
              <a:t>(e.g. distance, time, toll, etc)</a:t>
            </a:r>
          </a:p>
          <a:p>
            <a:pPr lvl="2"/>
            <a:r>
              <a:rPr lang="en-US" sz="2000" dirty="0" smtClean="0"/>
              <a:t>Weight function </a:t>
            </a:r>
            <a:r>
              <a:rPr lang="en-US" sz="2000" b="1" dirty="0" smtClean="0"/>
              <a:t>w(a, b): E</a:t>
            </a:r>
            <a:r>
              <a:rPr lang="en-US" sz="2000" b="1" dirty="0" smtClean="0">
                <a:sym typeface="Wingdings" pitchFamily="2" charset="2"/>
              </a:rPr>
              <a:t></a:t>
            </a:r>
            <a:r>
              <a:rPr lang="en-US" sz="2000" b="1" dirty="0" smtClean="0"/>
              <a:t>R, </a:t>
            </a:r>
            <a:r>
              <a:rPr lang="en-US" sz="2000" dirty="0" smtClean="0"/>
              <a:t>sets the weight of edge from </a:t>
            </a:r>
            <a:r>
              <a:rPr lang="en-US" sz="2000" b="1" dirty="0" smtClean="0"/>
              <a:t>a</a:t>
            </a:r>
            <a:r>
              <a:rPr lang="en-US" sz="2000" dirty="0" smtClean="0"/>
              <a:t> to </a:t>
            </a:r>
            <a:r>
              <a:rPr lang="en-US" sz="2000" b="1" dirty="0" smtClean="0"/>
              <a:t>b</a:t>
            </a:r>
          </a:p>
          <a:p>
            <a:r>
              <a:rPr lang="en-US" sz="2800" b="1" dirty="0" smtClean="0"/>
              <a:t>Directed Weighted</a:t>
            </a:r>
            <a:r>
              <a:rPr lang="en-US" sz="2800" dirty="0" smtClean="0"/>
              <a:t> Graph: </a:t>
            </a:r>
            <a:r>
              <a:rPr lang="en-US" sz="2800" b="1" dirty="0" smtClean="0"/>
              <a:t>G(V, E), w(a, b): E</a:t>
            </a:r>
            <a:r>
              <a:rPr lang="en-US" sz="2800" dirty="0" smtClean="0">
                <a:sym typeface="Wingdings" pitchFamily="2" charset="2"/>
              </a:rPr>
              <a:t></a:t>
            </a:r>
            <a:r>
              <a:rPr lang="en-US" sz="2800" b="1" dirty="0" smtClean="0"/>
              <a:t>R</a:t>
            </a:r>
            <a:endParaRPr lang="en-US" sz="2000"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SG" sz="3200" dirty="0" smtClean="0"/>
              <a:t>Which one is a </a:t>
            </a:r>
            <a:r>
              <a:rPr lang="en-SG" sz="3200" b="1" dirty="0" smtClean="0"/>
              <a:t>valid</a:t>
            </a:r>
            <a:r>
              <a:rPr lang="en-SG" sz="3200" dirty="0" smtClean="0"/>
              <a:t> partition of an array</a:t>
            </a:r>
            <a:br>
              <a:rPr lang="en-SG" sz="3200" dirty="0" smtClean="0"/>
            </a:br>
            <a:r>
              <a:rPr lang="en-SG" sz="3200" dirty="0" smtClean="0"/>
              <a:t>X = {8, 2, 7, 9, 10, 1, 5} around value 7?</a:t>
            </a:r>
            <a:br>
              <a:rPr lang="en-SG" sz="3200" dirty="0" smtClean="0"/>
            </a:br>
            <a:r>
              <a:rPr lang="en-SG" sz="3200" dirty="0" smtClean="0"/>
              <a:t>(you can select up to 5 choices)</a:t>
            </a:r>
            <a:endParaRPr lang="en-SG" sz="32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267603756"/>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435374" name="Chart" r:id="rId10" imgW="4572000" imgH="5143500" progId="MSGraph.Chart.8">
                  <p:embed followColorScheme="full"/>
                </p:oleObj>
              </mc:Choice>
              <mc:Fallback>
                <p:oleObj name="Chart" r:id="rId10" imgW="4572000" imgH="5143500" progId="MSGraph.Chart.8">
                  <p:embed followColorScheme="full"/>
                  <p:pic>
                    <p:nvPicPr>
                      <p:cNvPr id="0" name="Picture 1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SG" sz="2800" dirty="0" smtClean="0"/>
              <a:t>X’ = {1, 2, 5, 7, 9, 10, 8}</a:t>
            </a:r>
          </a:p>
          <a:p>
            <a:pPr marL="514350" indent="-514350">
              <a:buFont typeface="Arial" pitchFamily="34" charset="0"/>
              <a:buAutoNum type="arabicPeriod"/>
            </a:pPr>
            <a:r>
              <a:rPr lang="en-SG" sz="2800" dirty="0" smtClean="0"/>
              <a:t>X’ = {1, 2, 5, 7, 8, 9, 10}</a:t>
            </a:r>
          </a:p>
          <a:p>
            <a:pPr marL="514350" indent="-514350">
              <a:buFont typeface="Arial" pitchFamily="34" charset="0"/>
              <a:buAutoNum type="arabicPeriod"/>
            </a:pPr>
            <a:r>
              <a:rPr lang="en-SG" sz="2800" dirty="0" smtClean="0"/>
              <a:t>X’ = {5, 2, 1, 7, 8, 9, 10}</a:t>
            </a:r>
          </a:p>
          <a:p>
            <a:pPr marL="514350" indent="-514350">
              <a:buFont typeface="Arial" pitchFamily="34" charset="0"/>
              <a:buAutoNum type="arabicPeriod"/>
            </a:pPr>
            <a:r>
              <a:rPr lang="en-SG" sz="2800" dirty="0" smtClean="0"/>
              <a:t>X’ = {5, 2, 1, 8, 7, 9, 10}</a:t>
            </a:r>
          </a:p>
          <a:p>
            <a:pPr marL="514350" indent="-514350">
              <a:buFont typeface="Arial" pitchFamily="34" charset="0"/>
              <a:buAutoNum type="arabicPeriod"/>
            </a:pPr>
            <a:r>
              <a:rPr lang="en-SG" sz="2800" dirty="0" smtClean="0"/>
              <a:t>X’ = {2, 1, 5, 8, 7, 9, 10}</a:t>
            </a:r>
          </a:p>
        </p:txBody>
      </p:sp>
      <p:sp>
        <p:nvSpPr>
          <p:cNvPr id="8" name="CorShape1"/>
          <p:cNvSpPr/>
          <p:nvPr>
            <p:custDataLst>
              <p:tags r:id="rId5"/>
            </p:custDataLst>
          </p:nvPr>
        </p:nvSpPr>
        <p:spPr>
          <a:xfrm>
            <a:off x="213359" y="1747520"/>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CorShape2"/>
          <p:cNvSpPr/>
          <p:nvPr>
            <p:custDataLst>
              <p:tags r:id="rId6"/>
            </p:custDataLst>
          </p:nvPr>
        </p:nvSpPr>
        <p:spPr>
          <a:xfrm>
            <a:off x="213359" y="2174239"/>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CorShape3"/>
          <p:cNvSpPr/>
          <p:nvPr>
            <p:custDataLst>
              <p:tags r:id="rId7"/>
            </p:custDataLst>
          </p:nvPr>
        </p:nvSpPr>
        <p:spPr>
          <a:xfrm>
            <a:off x="213359" y="2686304"/>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ResponseCounter"/>
          <p:cNvGrpSpPr/>
          <p:nvPr>
            <p:custDataLst>
              <p:tags r:id="rId8"/>
            </p:custDataLst>
          </p:nvPr>
        </p:nvGrpSpPr>
        <p:grpSpPr>
          <a:xfrm>
            <a:off x="127000" y="6413500"/>
            <a:ext cx="3860800" cy="317500"/>
            <a:chOff x="190500" y="6350000"/>
            <a:chExt cx="3860800" cy="317500"/>
          </a:xfrm>
        </p:grpSpPr>
        <p:sp>
          <p:nvSpPr>
            <p:cNvPr id="12"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repeatDur="0" restart="never"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repeatDur="0" restart="never"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repeatDur="0" restart="never"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8" grpId="0" animBg="1"/>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2400" dirty="0" smtClean="0"/>
              <a:t>Only for those who answer 3 or 4 in the previous survey:</a:t>
            </a:r>
            <a:br>
              <a:rPr lang="en-US" sz="2400" dirty="0" smtClean="0"/>
            </a:br>
            <a:r>
              <a:rPr lang="en-US" sz="2400" dirty="0" smtClean="0"/>
              <a:t>Do you think </a:t>
            </a:r>
            <a:r>
              <a:rPr lang="en-US" sz="2400" dirty="0" err="1" smtClean="0"/>
              <a:t>Dijkstra’s</a:t>
            </a:r>
            <a:r>
              <a:rPr lang="en-US" sz="2400" dirty="0" smtClean="0"/>
              <a:t> algorithm can be used if the graph</a:t>
            </a:r>
            <a:br>
              <a:rPr lang="en-US" sz="2400" dirty="0" smtClean="0"/>
            </a:br>
            <a:r>
              <a:rPr lang="en-US" sz="2400" b="1" dirty="0" smtClean="0"/>
              <a:t>has negative weight edges (no negative cycle)</a:t>
            </a:r>
            <a:r>
              <a:rPr lang="en-US" sz="2400" dirty="0" smtClean="0"/>
              <a:t>?</a:t>
            </a:r>
            <a:endParaRPr lang="en-US" sz="24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990421135"/>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141486" name="Chart" r:id="rId7" imgW="4572000" imgH="5143500" progId="MSGraph.Chart.8">
                  <p:embed followColorScheme="full"/>
                </p:oleObj>
              </mc:Choice>
              <mc:Fallback>
                <p:oleObj name="Chart" r:id="rId7" imgW="4572000" imgH="5143500" progId="MSGraph.Chart.8">
                  <p:embed followColorScheme="full"/>
                  <p:pic>
                    <p:nvPicPr>
                      <p:cNvPr id="0" name="Picture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dirty="0" smtClean="0"/>
              <a:t>Obviously not</a:t>
            </a:r>
          </a:p>
          <a:p>
            <a:pPr marL="514350" indent="-514350">
              <a:buFont typeface="Arial" pitchFamily="34" charset="0"/>
              <a:buAutoNum type="arabicPeriod"/>
            </a:pPr>
            <a:r>
              <a:rPr lang="en-US" dirty="0" smtClean="0"/>
              <a:t>Obviously yes</a:t>
            </a:r>
          </a:p>
          <a:p>
            <a:pPr marL="514350" indent="-514350">
              <a:buFont typeface="Arial" pitchFamily="34" charset="0"/>
              <a:buAutoNum type="arabicPeriod"/>
            </a:pPr>
            <a:r>
              <a:rPr lang="en-US" dirty="0" smtClean="0"/>
              <a:t>Depends on how you implement it :O</a:t>
            </a:r>
            <a:endParaRPr lang="en-US" dirty="0"/>
          </a:p>
        </p:txBody>
      </p:sp>
      <p:grpSp>
        <p:nvGrpSpPr>
          <p:cNvPr id="10" name="ResponseCounter"/>
          <p:cNvGrpSpPr/>
          <p:nvPr>
            <p:custDataLst>
              <p:tags r:id="rId5"/>
            </p:custDataLst>
          </p:nvPr>
        </p:nvGrpSpPr>
        <p:grpSpPr>
          <a:xfrm>
            <a:off x="127000" y="6413500"/>
            <a:ext cx="3860800" cy="317500"/>
            <a:chOff x="190500" y="6350000"/>
            <a:chExt cx="3860800" cy="317500"/>
          </a:xfrm>
        </p:grpSpPr>
        <p:sp>
          <p:nvSpPr>
            <p:cNvPr id="9"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About Cycle</a:t>
            </a:r>
            <a:endParaRPr lang="en-US" dirty="0"/>
          </a:p>
        </p:txBody>
      </p:sp>
      <p:sp>
        <p:nvSpPr>
          <p:cNvPr id="3" name="Content Placeholder 2"/>
          <p:cNvSpPr>
            <a:spLocks noGrp="1"/>
          </p:cNvSpPr>
          <p:nvPr>
            <p:ph idx="1"/>
          </p:nvPr>
        </p:nvSpPr>
        <p:spPr/>
        <p:txBody>
          <a:bodyPr>
            <a:normAutofit/>
          </a:bodyPr>
          <a:lstStyle/>
          <a:p>
            <a:r>
              <a:rPr lang="en-US" sz="2800" dirty="0" smtClean="0"/>
              <a:t>And the problem with it…</a:t>
            </a:r>
          </a:p>
          <a:p>
            <a:r>
              <a:rPr lang="en-US" sz="2800" dirty="0" smtClean="0"/>
              <a:t>Back edge disrupt the value of D[v]</a:t>
            </a:r>
          </a:p>
          <a:p>
            <a:r>
              <a:rPr lang="en-US" sz="2800" dirty="0" smtClean="0"/>
              <a:t>See CLRS</a:t>
            </a:r>
          </a:p>
          <a:p>
            <a:r>
              <a:rPr lang="en-US" sz="2800" dirty="0" smtClean="0"/>
              <a:t>Draw a cycle here with some D[v] values</a:t>
            </a:r>
            <a:endParaRPr lang="en-US" sz="2800" dirty="0"/>
          </a:p>
        </p:txBody>
      </p:sp>
    </p:spTree>
    <p:custDataLst>
      <p:tags r:id="rId1"/>
    </p:custData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Triangle Inequality</a:t>
            </a:r>
            <a:endParaRPr lang="en-US" dirty="0"/>
          </a:p>
        </p:txBody>
      </p:sp>
      <p:sp>
        <p:nvSpPr>
          <p:cNvPr id="3" name="Content Placeholder 2"/>
          <p:cNvSpPr>
            <a:spLocks noGrp="1"/>
          </p:cNvSpPr>
          <p:nvPr>
            <p:ph idx="1"/>
          </p:nvPr>
        </p:nvSpPr>
        <p:spPr/>
        <p:txBody>
          <a:bodyPr>
            <a:normAutofit/>
          </a:bodyPr>
          <a:lstStyle/>
          <a:p>
            <a:r>
              <a:rPr lang="en-US" sz="2800" dirty="0" smtClean="0"/>
              <a:t>Theorem 2:</a:t>
            </a:r>
          </a:p>
          <a:p>
            <a:pPr lvl="1"/>
            <a:r>
              <a:rPr lang="en-US" sz="2400" dirty="0" smtClean="0"/>
              <a:t>For all x, u, v </a:t>
            </a:r>
            <a:r>
              <a:rPr lang="en-US" sz="2400" dirty="0" smtClean="0">
                <a:sym typeface="Symbol"/>
              </a:rPr>
              <a:t> V, we have (u, v) ≤ (u, x) + (x, v)</a:t>
            </a:r>
            <a:endParaRPr lang="en-US" sz="2400" dirty="0" smtClean="0"/>
          </a:p>
        </p:txBody>
      </p:sp>
      <p:sp>
        <p:nvSpPr>
          <p:cNvPr id="6" name="Freeform 7"/>
          <p:cNvSpPr>
            <a:spLocks/>
          </p:cNvSpPr>
          <p:nvPr/>
        </p:nvSpPr>
        <p:spPr bwMode="auto">
          <a:xfrm>
            <a:off x="1785938" y="4853186"/>
            <a:ext cx="5334000" cy="482600"/>
          </a:xfrm>
          <a:custGeom>
            <a:avLst/>
            <a:gdLst>
              <a:gd name="T0" fmla="*/ 0 w 3408"/>
              <a:gd name="T1" fmla="*/ 2147483647 h 304"/>
              <a:gd name="T2" fmla="*/ 2147483647 w 3408"/>
              <a:gd name="T3" fmla="*/ 2147483647 h 304"/>
              <a:gd name="T4" fmla="*/ 2147483647 w 3408"/>
              <a:gd name="T5" fmla="*/ 2147483647 h 304"/>
              <a:gd name="T6" fmla="*/ 2147483647 w 3408"/>
              <a:gd name="T7" fmla="*/ 2147483647 h 304"/>
              <a:gd name="T8" fmla="*/ 2147483647 w 3408"/>
              <a:gd name="T9" fmla="*/ 2147483647 h 304"/>
              <a:gd name="T10" fmla="*/ 2147483647 w 3408"/>
              <a:gd name="T11" fmla="*/ 2147483647 h 304"/>
              <a:gd name="T12" fmla="*/ 2147483647 w 3408"/>
              <a:gd name="T13" fmla="*/ 2147483647 h 304"/>
              <a:gd name="T14" fmla="*/ 2147483647 w 3408"/>
              <a:gd name="T15" fmla="*/ 2147483647 h 304"/>
              <a:gd name="T16" fmla="*/ 2147483647 w 3408"/>
              <a:gd name="T17" fmla="*/ 2147483647 h 304"/>
              <a:gd name="T18" fmla="*/ 2147483647 w 3408"/>
              <a:gd name="T19" fmla="*/ 2147483647 h 304"/>
              <a:gd name="T20" fmla="*/ 2147483647 w 3408"/>
              <a:gd name="T21" fmla="*/ 2147483647 h 304"/>
              <a:gd name="T22" fmla="*/ 2147483647 w 3408"/>
              <a:gd name="T23" fmla="*/ 2147483647 h 304"/>
              <a:gd name="T24" fmla="*/ 2147483647 w 3408"/>
              <a:gd name="T25" fmla="*/ 2147483647 h 304"/>
              <a:gd name="T26" fmla="*/ 2147483647 w 3408"/>
              <a:gd name="T27" fmla="*/ 0 h 3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8"/>
              <a:gd name="T43" fmla="*/ 0 h 304"/>
              <a:gd name="T44" fmla="*/ 3408 w 3408"/>
              <a:gd name="T45" fmla="*/ 304 h 3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8" h="304">
                <a:moveTo>
                  <a:pt x="0" y="192"/>
                </a:moveTo>
                <a:cubicBezTo>
                  <a:pt x="136" y="164"/>
                  <a:pt x="272" y="136"/>
                  <a:pt x="384" y="144"/>
                </a:cubicBezTo>
                <a:cubicBezTo>
                  <a:pt x="496" y="152"/>
                  <a:pt x="576" y="248"/>
                  <a:pt x="672" y="240"/>
                </a:cubicBezTo>
                <a:cubicBezTo>
                  <a:pt x="768" y="232"/>
                  <a:pt x="880" y="96"/>
                  <a:pt x="960" y="96"/>
                </a:cubicBezTo>
                <a:cubicBezTo>
                  <a:pt x="1040" y="96"/>
                  <a:pt x="1064" y="248"/>
                  <a:pt x="1152" y="240"/>
                </a:cubicBezTo>
                <a:cubicBezTo>
                  <a:pt x="1240" y="232"/>
                  <a:pt x="1384" y="56"/>
                  <a:pt x="1488" y="48"/>
                </a:cubicBezTo>
                <a:cubicBezTo>
                  <a:pt x="1592" y="40"/>
                  <a:pt x="1664" y="192"/>
                  <a:pt x="1776" y="192"/>
                </a:cubicBezTo>
                <a:cubicBezTo>
                  <a:pt x="1888" y="192"/>
                  <a:pt x="2072" y="32"/>
                  <a:pt x="2160" y="48"/>
                </a:cubicBezTo>
                <a:cubicBezTo>
                  <a:pt x="2248" y="64"/>
                  <a:pt x="2216" y="272"/>
                  <a:pt x="2304" y="288"/>
                </a:cubicBezTo>
                <a:cubicBezTo>
                  <a:pt x="2392" y="304"/>
                  <a:pt x="2608" y="152"/>
                  <a:pt x="2688" y="144"/>
                </a:cubicBezTo>
                <a:cubicBezTo>
                  <a:pt x="2768" y="136"/>
                  <a:pt x="2728" y="240"/>
                  <a:pt x="2784" y="240"/>
                </a:cubicBezTo>
                <a:cubicBezTo>
                  <a:pt x="2840" y="240"/>
                  <a:pt x="2952" y="144"/>
                  <a:pt x="3024" y="144"/>
                </a:cubicBezTo>
                <a:cubicBezTo>
                  <a:pt x="3096" y="144"/>
                  <a:pt x="3152" y="264"/>
                  <a:pt x="3216" y="240"/>
                </a:cubicBezTo>
                <a:cubicBezTo>
                  <a:pt x="3280" y="216"/>
                  <a:pt x="3344" y="108"/>
                  <a:pt x="3408" y="0"/>
                </a:cubicBezTo>
              </a:path>
            </a:pathLst>
          </a:custGeom>
          <a:noFill/>
          <a:ln w="25400">
            <a:solidFill>
              <a:schemeClr val="tx1"/>
            </a:solidFill>
            <a:round/>
            <a:headEnd/>
            <a:tailEnd type="triangle" w="lg" len="lg"/>
          </a:ln>
        </p:spPr>
        <p:txBody>
          <a:bodyPr/>
          <a:lstStyle/>
          <a:p>
            <a:endParaRPr lang="en-SG"/>
          </a:p>
        </p:txBody>
      </p:sp>
      <p:sp>
        <p:nvSpPr>
          <p:cNvPr id="7" name="Text Box 9"/>
          <p:cNvSpPr txBox="1">
            <a:spLocks noChangeArrowheads="1"/>
          </p:cNvSpPr>
          <p:nvPr/>
        </p:nvSpPr>
        <p:spPr bwMode="auto">
          <a:xfrm>
            <a:off x="1219200" y="4072136"/>
            <a:ext cx="184150" cy="457200"/>
          </a:xfrm>
          <a:prstGeom prst="rect">
            <a:avLst/>
          </a:prstGeom>
          <a:noFill/>
          <a:ln w="25400">
            <a:noFill/>
            <a:miter lim="800000"/>
            <a:headEnd/>
            <a:tailEnd type="none" w="lg" len="lg"/>
          </a:ln>
        </p:spPr>
        <p:txBody>
          <a:bodyPr wrap="none">
            <a:spAutoFit/>
          </a:bodyPr>
          <a:lstStyle/>
          <a:p>
            <a:pPr eaLnBrk="0" hangingPunct="0"/>
            <a:endParaRPr lang="zh-TW" altLang="en-US" sz="2400" b="1">
              <a:latin typeface="Verdana" pitchFamily="34" charset="0"/>
            </a:endParaRPr>
          </a:p>
        </p:txBody>
      </p:sp>
      <p:sp>
        <p:nvSpPr>
          <p:cNvPr id="8" name="Freeform 7"/>
          <p:cNvSpPr>
            <a:spLocks/>
          </p:cNvSpPr>
          <p:nvPr/>
        </p:nvSpPr>
        <p:spPr bwMode="auto">
          <a:xfrm>
            <a:off x="1763688" y="4074542"/>
            <a:ext cx="2232248" cy="787400"/>
          </a:xfrm>
          <a:custGeom>
            <a:avLst/>
            <a:gdLst>
              <a:gd name="T0" fmla="*/ 0 w 1344"/>
              <a:gd name="T1" fmla="*/ 2147483647 h 496"/>
              <a:gd name="T2" fmla="*/ 2147483647 w 1344"/>
              <a:gd name="T3" fmla="*/ 2147483647 h 496"/>
              <a:gd name="T4" fmla="*/ 2147483647 w 1344"/>
              <a:gd name="T5" fmla="*/ 2147483647 h 496"/>
              <a:gd name="T6" fmla="*/ 2147483647 w 1344"/>
              <a:gd name="T7" fmla="*/ 2147483647 h 496"/>
              <a:gd name="T8" fmla="*/ 2147483647 w 1344"/>
              <a:gd name="T9" fmla="*/ 2147483647 h 496"/>
              <a:gd name="T10" fmla="*/ 2147483647 w 1344"/>
              <a:gd name="T11" fmla="*/ 2147483647 h 496"/>
              <a:gd name="T12" fmla="*/ 2147483647 w 1344"/>
              <a:gd name="T13" fmla="*/ 2147483647 h 496"/>
              <a:gd name="T14" fmla="*/ 2147483647 w 1344"/>
              <a:gd name="T15" fmla="*/ 2147483647 h 496"/>
              <a:gd name="T16" fmla="*/ 0 60000 65536"/>
              <a:gd name="T17" fmla="*/ 0 60000 65536"/>
              <a:gd name="T18" fmla="*/ 0 60000 65536"/>
              <a:gd name="T19" fmla="*/ 0 60000 65536"/>
              <a:gd name="T20" fmla="*/ 0 60000 65536"/>
              <a:gd name="T21" fmla="*/ 0 60000 65536"/>
              <a:gd name="T22" fmla="*/ 0 60000 65536"/>
              <a:gd name="T23" fmla="*/ 0 60000 65536"/>
              <a:gd name="T24" fmla="*/ 0 w 1344"/>
              <a:gd name="T25" fmla="*/ 0 h 496"/>
              <a:gd name="T26" fmla="*/ 1344 w 1344"/>
              <a:gd name="T27" fmla="*/ 496 h 4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4" h="496">
                <a:moveTo>
                  <a:pt x="0" y="496"/>
                </a:moveTo>
                <a:cubicBezTo>
                  <a:pt x="20" y="396"/>
                  <a:pt x="40" y="296"/>
                  <a:pt x="96" y="256"/>
                </a:cubicBezTo>
                <a:cubicBezTo>
                  <a:pt x="152" y="216"/>
                  <a:pt x="272" y="280"/>
                  <a:pt x="336" y="256"/>
                </a:cubicBezTo>
                <a:cubicBezTo>
                  <a:pt x="400" y="232"/>
                  <a:pt x="400" y="120"/>
                  <a:pt x="480" y="112"/>
                </a:cubicBezTo>
                <a:cubicBezTo>
                  <a:pt x="560" y="104"/>
                  <a:pt x="744" y="224"/>
                  <a:pt x="816" y="208"/>
                </a:cubicBezTo>
                <a:cubicBezTo>
                  <a:pt x="888" y="192"/>
                  <a:pt x="848" y="32"/>
                  <a:pt x="912" y="16"/>
                </a:cubicBezTo>
                <a:cubicBezTo>
                  <a:pt x="976" y="0"/>
                  <a:pt x="1128" y="112"/>
                  <a:pt x="1200" y="112"/>
                </a:cubicBezTo>
                <a:cubicBezTo>
                  <a:pt x="1272" y="112"/>
                  <a:pt x="1308" y="64"/>
                  <a:pt x="1344" y="16"/>
                </a:cubicBezTo>
              </a:path>
            </a:pathLst>
          </a:custGeom>
          <a:noFill/>
          <a:ln w="25400">
            <a:solidFill>
              <a:schemeClr val="tx1"/>
            </a:solidFill>
            <a:round/>
            <a:headEnd/>
            <a:tailEnd type="triangle" w="lg" len="lg"/>
          </a:ln>
        </p:spPr>
        <p:txBody>
          <a:bodyPr/>
          <a:lstStyle/>
          <a:p>
            <a:endParaRPr lang="en-SG"/>
          </a:p>
        </p:txBody>
      </p:sp>
      <p:sp>
        <p:nvSpPr>
          <p:cNvPr id="9" name="Freeform 8"/>
          <p:cNvSpPr>
            <a:spLocks/>
          </p:cNvSpPr>
          <p:nvPr/>
        </p:nvSpPr>
        <p:spPr bwMode="auto">
          <a:xfrm>
            <a:off x="4716016" y="4034036"/>
            <a:ext cx="2448272" cy="876300"/>
          </a:xfrm>
          <a:custGeom>
            <a:avLst/>
            <a:gdLst>
              <a:gd name="T0" fmla="*/ 0 w 1440"/>
              <a:gd name="T1" fmla="*/ 2147483647 h 536"/>
              <a:gd name="T2" fmla="*/ 2147483647 w 1440"/>
              <a:gd name="T3" fmla="*/ 2147483647 h 536"/>
              <a:gd name="T4" fmla="*/ 2147483647 w 1440"/>
              <a:gd name="T5" fmla="*/ 2147483647 h 536"/>
              <a:gd name="T6" fmla="*/ 2147483647 w 1440"/>
              <a:gd name="T7" fmla="*/ 2147483647 h 536"/>
              <a:gd name="T8" fmla="*/ 2147483647 w 1440"/>
              <a:gd name="T9" fmla="*/ 2147483647 h 536"/>
              <a:gd name="T10" fmla="*/ 2147483647 w 1440"/>
              <a:gd name="T11" fmla="*/ 2147483647 h 536"/>
              <a:gd name="T12" fmla="*/ 2147483647 w 1440"/>
              <a:gd name="T13" fmla="*/ 2147483647 h 536"/>
              <a:gd name="T14" fmla="*/ 2147483647 w 1440"/>
              <a:gd name="T15" fmla="*/ 2147483647 h 536"/>
              <a:gd name="T16" fmla="*/ 0 60000 65536"/>
              <a:gd name="T17" fmla="*/ 0 60000 65536"/>
              <a:gd name="T18" fmla="*/ 0 60000 65536"/>
              <a:gd name="T19" fmla="*/ 0 60000 65536"/>
              <a:gd name="T20" fmla="*/ 0 60000 65536"/>
              <a:gd name="T21" fmla="*/ 0 60000 65536"/>
              <a:gd name="T22" fmla="*/ 0 60000 65536"/>
              <a:gd name="T23" fmla="*/ 0 60000 65536"/>
              <a:gd name="T24" fmla="*/ 0 w 1440"/>
              <a:gd name="T25" fmla="*/ 0 h 536"/>
              <a:gd name="T26" fmla="*/ 1440 w 1440"/>
              <a:gd name="T27" fmla="*/ 536 h 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0" h="536">
                <a:moveTo>
                  <a:pt x="0" y="72"/>
                </a:moveTo>
                <a:cubicBezTo>
                  <a:pt x="112" y="36"/>
                  <a:pt x="224" y="0"/>
                  <a:pt x="288" y="24"/>
                </a:cubicBezTo>
                <a:cubicBezTo>
                  <a:pt x="352" y="48"/>
                  <a:pt x="328" y="200"/>
                  <a:pt x="384" y="216"/>
                </a:cubicBezTo>
                <a:cubicBezTo>
                  <a:pt x="440" y="232"/>
                  <a:pt x="560" y="104"/>
                  <a:pt x="624" y="120"/>
                </a:cubicBezTo>
                <a:cubicBezTo>
                  <a:pt x="688" y="136"/>
                  <a:pt x="696" y="296"/>
                  <a:pt x="768" y="312"/>
                </a:cubicBezTo>
                <a:cubicBezTo>
                  <a:pt x="840" y="328"/>
                  <a:pt x="984" y="184"/>
                  <a:pt x="1056" y="216"/>
                </a:cubicBezTo>
                <a:cubicBezTo>
                  <a:pt x="1128" y="248"/>
                  <a:pt x="1136" y="472"/>
                  <a:pt x="1200" y="504"/>
                </a:cubicBezTo>
                <a:cubicBezTo>
                  <a:pt x="1264" y="536"/>
                  <a:pt x="1408" y="408"/>
                  <a:pt x="1440" y="408"/>
                </a:cubicBezTo>
              </a:path>
            </a:pathLst>
          </a:custGeom>
          <a:noFill/>
          <a:ln w="25400">
            <a:solidFill>
              <a:schemeClr val="tx1"/>
            </a:solidFill>
            <a:round/>
            <a:headEnd/>
            <a:tailEnd type="triangle" w="lg" len="lg"/>
          </a:ln>
        </p:spPr>
        <p:txBody>
          <a:bodyPr/>
          <a:lstStyle/>
          <a:p>
            <a:endParaRPr lang="en-SG"/>
          </a:p>
        </p:txBody>
      </p:sp>
      <p:sp>
        <p:nvSpPr>
          <p:cNvPr id="10" name="TextBox 9"/>
          <p:cNvSpPr txBox="1"/>
          <p:nvPr/>
        </p:nvSpPr>
        <p:spPr>
          <a:xfrm>
            <a:off x="4211960" y="5199583"/>
            <a:ext cx="648072" cy="461665"/>
          </a:xfrm>
          <a:prstGeom prst="rect">
            <a:avLst/>
          </a:prstGeom>
          <a:noFill/>
        </p:spPr>
        <p:txBody>
          <a:bodyPr wrap="square" rtlCol="0">
            <a:spAutoFit/>
          </a:bodyPr>
          <a:lstStyle/>
          <a:p>
            <a:pPr algn="ctr"/>
            <a:r>
              <a:rPr lang="en-US" sz="2400" dirty="0" smtClean="0"/>
              <a:t>9</a:t>
            </a:r>
            <a:endParaRPr lang="en-SG" sz="2400" dirty="0"/>
          </a:p>
        </p:txBody>
      </p:sp>
      <p:sp>
        <p:nvSpPr>
          <p:cNvPr id="11" name="TextBox 10"/>
          <p:cNvSpPr txBox="1"/>
          <p:nvPr/>
        </p:nvSpPr>
        <p:spPr>
          <a:xfrm>
            <a:off x="2267744" y="3861048"/>
            <a:ext cx="648072" cy="461665"/>
          </a:xfrm>
          <a:prstGeom prst="rect">
            <a:avLst/>
          </a:prstGeom>
          <a:noFill/>
        </p:spPr>
        <p:txBody>
          <a:bodyPr wrap="square" rtlCol="0">
            <a:spAutoFit/>
          </a:bodyPr>
          <a:lstStyle/>
          <a:p>
            <a:pPr algn="ctr"/>
            <a:r>
              <a:rPr lang="en-US" sz="2400" dirty="0" smtClean="0"/>
              <a:t>4</a:t>
            </a:r>
            <a:endParaRPr lang="en-SG" sz="2400" dirty="0"/>
          </a:p>
        </p:txBody>
      </p:sp>
      <p:sp>
        <p:nvSpPr>
          <p:cNvPr id="12" name="TextBox 11"/>
          <p:cNvSpPr txBox="1"/>
          <p:nvPr/>
        </p:nvSpPr>
        <p:spPr>
          <a:xfrm>
            <a:off x="5940152" y="3975447"/>
            <a:ext cx="648072" cy="461665"/>
          </a:xfrm>
          <a:prstGeom prst="rect">
            <a:avLst/>
          </a:prstGeom>
          <a:noFill/>
        </p:spPr>
        <p:txBody>
          <a:bodyPr wrap="square" rtlCol="0">
            <a:spAutoFit/>
          </a:bodyPr>
          <a:lstStyle/>
          <a:p>
            <a:pPr algn="ctr"/>
            <a:r>
              <a:rPr lang="en-US" sz="2400" dirty="0" smtClean="0"/>
              <a:t>4</a:t>
            </a:r>
            <a:endParaRPr lang="en-SG" sz="2400" dirty="0"/>
          </a:p>
        </p:txBody>
      </p:sp>
      <p:sp>
        <p:nvSpPr>
          <p:cNvPr id="13" name="Oval 96"/>
          <p:cNvSpPr>
            <a:spLocks noChangeArrowheads="1"/>
          </p:cNvSpPr>
          <p:nvPr/>
        </p:nvSpPr>
        <p:spPr bwMode="auto">
          <a:xfrm>
            <a:off x="1187624" y="4722614"/>
            <a:ext cx="685591" cy="685692"/>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4" name="TextBox 34"/>
          <p:cNvSpPr txBox="1">
            <a:spLocks noChangeArrowheads="1"/>
          </p:cNvSpPr>
          <p:nvPr/>
        </p:nvSpPr>
        <p:spPr bwMode="auto">
          <a:xfrm>
            <a:off x="1330456" y="4780774"/>
            <a:ext cx="357081" cy="584801"/>
          </a:xfrm>
          <a:prstGeom prst="rect">
            <a:avLst/>
          </a:prstGeom>
          <a:noFill/>
          <a:ln w="9525">
            <a:noFill/>
            <a:miter lim="800000"/>
            <a:headEnd/>
            <a:tailEnd/>
          </a:ln>
        </p:spPr>
        <p:txBody>
          <a:bodyPr>
            <a:spAutoFit/>
          </a:bodyPr>
          <a:lstStyle/>
          <a:p>
            <a:r>
              <a:rPr lang="en-US" sz="3200" dirty="0" smtClean="0">
                <a:solidFill>
                  <a:schemeClr val="bg1"/>
                </a:solidFill>
              </a:rPr>
              <a:t>x</a:t>
            </a:r>
            <a:endParaRPr lang="en-SG" sz="3200" dirty="0">
              <a:solidFill>
                <a:schemeClr val="bg1"/>
              </a:solidFill>
            </a:endParaRPr>
          </a:p>
        </p:txBody>
      </p:sp>
      <p:sp>
        <p:nvSpPr>
          <p:cNvPr id="15" name="TextBox 59"/>
          <p:cNvSpPr txBox="1">
            <a:spLocks noChangeArrowheads="1"/>
          </p:cNvSpPr>
          <p:nvPr/>
        </p:nvSpPr>
        <p:spPr bwMode="auto">
          <a:xfrm>
            <a:off x="1187624" y="5226670"/>
            <a:ext cx="228565" cy="274361"/>
          </a:xfrm>
          <a:prstGeom prst="rect">
            <a:avLst/>
          </a:prstGeom>
          <a:solidFill>
            <a:srgbClr val="FFFF00"/>
          </a:solidFill>
          <a:ln w="9525">
            <a:solidFill>
              <a:schemeClr val="tx1"/>
            </a:solidFill>
            <a:miter lim="800000"/>
            <a:headEnd/>
            <a:tailEnd/>
          </a:ln>
        </p:spPr>
        <p:txBody>
          <a:bodyPr lIns="0" tIns="0" rIns="0" bIns="0"/>
          <a:lstStyle/>
          <a:p>
            <a:pPr algn="ctr"/>
            <a:r>
              <a:rPr lang="en-US" sz="2000" b="1" dirty="0">
                <a:latin typeface="Arial Black" pitchFamily="34" charset="0"/>
                <a:sym typeface="Symbol" pitchFamily="18" charset="2"/>
              </a:rPr>
              <a:t>0</a:t>
            </a:r>
            <a:endParaRPr lang="en-US" sz="2000" b="1" dirty="0">
              <a:latin typeface="Arial Black" pitchFamily="34" charset="0"/>
            </a:endParaRPr>
          </a:p>
        </p:txBody>
      </p:sp>
      <p:sp>
        <p:nvSpPr>
          <p:cNvPr id="16" name="Oval 96"/>
          <p:cNvSpPr>
            <a:spLocks noChangeArrowheads="1"/>
          </p:cNvSpPr>
          <p:nvPr/>
        </p:nvSpPr>
        <p:spPr bwMode="auto">
          <a:xfrm>
            <a:off x="4030425" y="3786510"/>
            <a:ext cx="685591" cy="685692"/>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7" name="TextBox 34"/>
          <p:cNvSpPr txBox="1">
            <a:spLocks noChangeArrowheads="1"/>
          </p:cNvSpPr>
          <p:nvPr/>
        </p:nvSpPr>
        <p:spPr bwMode="auto">
          <a:xfrm>
            <a:off x="4173257" y="3844670"/>
            <a:ext cx="357081" cy="584801"/>
          </a:xfrm>
          <a:prstGeom prst="rect">
            <a:avLst/>
          </a:prstGeom>
          <a:noFill/>
          <a:ln w="9525">
            <a:noFill/>
            <a:miter lim="800000"/>
            <a:headEnd/>
            <a:tailEnd/>
          </a:ln>
        </p:spPr>
        <p:txBody>
          <a:bodyPr>
            <a:spAutoFit/>
          </a:bodyPr>
          <a:lstStyle/>
          <a:p>
            <a:r>
              <a:rPr lang="en-US" sz="3200" dirty="0" smtClean="0">
                <a:solidFill>
                  <a:schemeClr val="bg1"/>
                </a:solidFill>
              </a:rPr>
              <a:t>u</a:t>
            </a:r>
            <a:endParaRPr lang="en-SG" sz="3200" dirty="0">
              <a:solidFill>
                <a:schemeClr val="bg1"/>
              </a:solidFill>
            </a:endParaRPr>
          </a:p>
        </p:txBody>
      </p:sp>
      <p:sp>
        <p:nvSpPr>
          <p:cNvPr id="18" name="TextBox 59"/>
          <p:cNvSpPr txBox="1">
            <a:spLocks noChangeArrowheads="1"/>
          </p:cNvSpPr>
          <p:nvPr/>
        </p:nvSpPr>
        <p:spPr bwMode="auto">
          <a:xfrm>
            <a:off x="4030425" y="4290566"/>
            <a:ext cx="228565" cy="274361"/>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5</a:t>
            </a:r>
            <a:endParaRPr lang="en-US" sz="2000" b="1" dirty="0">
              <a:latin typeface="Arial Black" pitchFamily="34" charset="0"/>
            </a:endParaRPr>
          </a:p>
        </p:txBody>
      </p:sp>
      <p:sp>
        <p:nvSpPr>
          <p:cNvPr id="19" name="Oval 96"/>
          <p:cNvSpPr>
            <a:spLocks noChangeArrowheads="1"/>
          </p:cNvSpPr>
          <p:nvPr/>
        </p:nvSpPr>
        <p:spPr bwMode="auto">
          <a:xfrm>
            <a:off x="7164288" y="4448253"/>
            <a:ext cx="685591" cy="685692"/>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0" name="TextBox 34"/>
          <p:cNvSpPr txBox="1">
            <a:spLocks noChangeArrowheads="1"/>
          </p:cNvSpPr>
          <p:nvPr/>
        </p:nvSpPr>
        <p:spPr bwMode="auto">
          <a:xfrm>
            <a:off x="7307120" y="4506413"/>
            <a:ext cx="357081" cy="584801"/>
          </a:xfrm>
          <a:prstGeom prst="rect">
            <a:avLst/>
          </a:prstGeom>
          <a:noFill/>
          <a:ln w="9525">
            <a:noFill/>
            <a:miter lim="800000"/>
            <a:headEnd/>
            <a:tailEnd/>
          </a:ln>
        </p:spPr>
        <p:txBody>
          <a:bodyPr>
            <a:spAutoFit/>
          </a:bodyPr>
          <a:lstStyle/>
          <a:p>
            <a:r>
              <a:rPr lang="en-US" sz="3200" dirty="0" smtClean="0">
                <a:solidFill>
                  <a:schemeClr val="bg1"/>
                </a:solidFill>
              </a:rPr>
              <a:t>v</a:t>
            </a:r>
            <a:endParaRPr lang="en-SG" sz="3200" dirty="0">
              <a:solidFill>
                <a:schemeClr val="bg1"/>
              </a:solidFill>
            </a:endParaRPr>
          </a:p>
        </p:txBody>
      </p:sp>
      <p:sp>
        <p:nvSpPr>
          <p:cNvPr id="21" name="TextBox 59"/>
          <p:cNvSpPr txBox="1">
            <a:spLocks noChangeArrowheads="1"/>
          </p:cNvSpPr>
          <p:nvPr/>
        </p:nvSpPr>
        <p:spPr bwMode="auto">
          <a:xfrm>
            <a:off x="7164288" y="4952309"/>
            <a:ext cx="228565" cy="274361"/>
          </a:xfrm>
          <a:prstGeom prst="rect">
            <a:avLst/>
          </a:prstGeom>
          <a:solidFill>
            <a:srgbClr val="FFFF00"/>
          </a:solidFill>
          <a:ln w="9525">
            <a:solidFill>
              <a:schemeClr val="tx1"/>
            </a:solidFill>
            <a:miter lim="800000"/>
            <a:headEnd/>
            <a:tailEnd/>
          </a:ln>
        </p:spPr>
        <p:txBody>
          <a:bodyPr lIns="0" tIns="0" rIns="0" bIns="0"/>
          <a:lstStyle/>
          <a:p>
            <a:pPr algn="ctr"/>
            <a:r>
              <a:rPr lang="en-US" sz="2000" b="1" dirty="0" smtClean="0">
                <a:latin typeface="Arial Black" pitchFamily="34" charset="0"/>
                <a:sym typeface="Symbol" pitchFamily="18" charset="2"/>
              </a:rPr>
              <a:t>8</a:t>
            </a:r>
            <a:endParaRPr lang="en-US" sz="2000" b="1" dirty="0">
              <a:latin typeface="Arial Black"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Mid-SEMESTER REVIEW</a:t>
            </a:r>
            <a:endParaRPr lang="en-US" dirty="0"/>
          </a:p>
        </p:txBody>
      </p:sp>
      <p:sp>
        <p:nvSpPr>
          <p:cNvPr id="5" name="Text Placeholder 4"/>
          <p:cNvSpPr>
            <a:spLocks noGrp="1"/>
          </p:cNvSpPr>
          <p:nvPr>
            <p:ph type="body" idx="1"/>
          </p:nvPr>
        </p:nvSpPr>
        <p:spPr/>
        <p:txBody>
          <a:bodyPr/>
          <a:lstStyle/>
          <a:p>
            <a:r>
              <a:rPr lang="en-US" dirty="0" smtClean="0"/>
              <a:t>This is what we have covered so far… </a:t>
            </a:r>
            <a:br>
              <a:rPr lang="en-US" dirty="0" smtClean="0"/>
            </a:br>
            <a:r>
              <a:rPr lang="en-US" b="1" dirty="0" smtClean="0"/>
              <a:t>(only discussed up to 10.30am only)</a:t>
            </a:r>
            <a:endParaRPr lang="en-US" b="1" dirty="0"/>
          </a:p>
        </p:txBody>
      </p:sp>
    </p:spTree>
    <p:custDataLst>
      <p:tags r:id="rId1"/>
    </p:custData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CS1020 Review – Stack/Queue DS</a:t>
            </a:r>
            <a:endParaRPr lang="en-SG" dirty="0"/>
          </a:p>
        </p:txBody>
      </p:sp>
      <p:sp>
        <p:nvSpPr>
          <p:cNvPr id="3" name="Content Placeholder 2"/>
          <p:cNvSpPr>
            <a:spLocks noGrp="1"/>
          </p:cNvSpPr>
          <p:nvPr>
            <p:ph idx="1"/>
          </p:nvPr>
        </p:nvSpPr>
        <p:spPr/>
        <p:txBody>
          <a:bodyPr>
            <a:normAutofit/>
          </a:bodyPr>
          <a:lstStyle/>
          <a:p>
            <a:r>
              <a:rPr lang="en-US" sz="2800" dirty="0" smtClean="0"/>
              <a:t>Stack</a:t>
            </a:r>
          </a:p>
          <a:p>
            <a:pPr lvl="1"/>
            <a:r>
              <a:rPr lang="en-US" sz="2400" dirty="0" smtClean="0"/>
              <a:t>Last In First Out (LIFO)</a:t>
            </a:r>
          </a:p>
          <a:p>
            <a:pPr lvl="1"/>
            <a:r>
              <a:rPr lang="en-US" sz="2400" dirty="0" smtClean="0"/>
              <a:t>Java </a:t>
            </a:r>
            <a:r>
              <a:rPr lang="en-US" sz="2400" b="1" dirty="0" smtClean="0"/>
              <a:t>Stack</a:t>
            </a:r>
          </a:p>
          <a:p>
            <a:r>
              <a:rPr lang="en-US" sz="2800" dirty="0" smtClean="0"/>
              <a:t>Queue</a:t>
            </a:r>
          </a:p>
          <a:p>
            <a:pPr lvl="1"/>
            <a:r>
              <a:rPr lang="en-US" sz="2400" dirty="0" smtClean="0"/>
              <a:t>First In First Out (FIFO)</a:t>
            </a:r>
          </a:p>
          <a:p>
            <a:pPr lvl="1"/>
            <a:r>
              <a:rPr lang="en-US" sz="2400" dirty="0" smtClean="0"/>
              <a:t>Java </a:t>
            </a:r>
            <a:r>
              <a:rPr lang="en-US" sz="2400" b="1" dirty="0" smtClean="0"/>
              <a:t>Queue</a:t>
            </a:r>
          </a:p>
          <a:p>
            <a:pPr lvl="2"/>
            <a:r>
              <a:rPr lang="en-US" sz="2000" dirty="0" smtClean="0"/>
              <a:t>Only an interface</a:t>
            </a:r>
          </a:p>
          <a:p>
            <a:pPr lvl="2"/>
            <a:r>
              <a:rPr lang="en-US" sz="2000" dirty="0" smtClean="0"/>
              <a:t>Must be instantiated with Java </a:t>
            </a:r>
            <a:r>
              <a:rPr lang="en-US" sz="2000" dirty="0" err="1" smtClean="0"/>
              <a:t>LinkedList</a:t>
            </a:r>
            <a:endParaRPr lang="en-US" sz="2000" dirty="0" smtClean="0"/>
          </a:p>
          <a:p>
            <a:r>
              <a:rPr lang="en-US" sz="2800" dirty="0" smtClean="0"/>
              <a:t>See, we do not have to create our own Stack/Queue</a:t>
            </a:r>
          </a:p>
          <a:p>
            <a:pPr lvl="1"/>
            <a:r>
              <a:rPr lang="en-US" sz="2400" dirty="0" smtClean="0"/>
              <a:t>Use Java Collections framework!</a:t>
            </a:r>
          </a:p>
        </p:txBody>
      </p:sp>
      <p:grpSp>
        <p:nvGrpSpPr>
          <p:cNvPr id="4" name="Group 19"/>
          <p:cNvGrpSpPr/>
          <p:nvPr/>
        </p:nvGrpSpPr>
        <p:grpSpPr>
          <a:xfrm>
            <a:off x="4644008" y="3284984"/>
            <a:ext cx="2448272" cy="1017404"/>
            <a:chOff x="4644008" y="3501009"/>
            <a:chExt cx="2448272" cy="1017404"/>
          </a:xfrm>
        </p:grpSpPr>
        <p:sp>
          <p:nvSpPr>
            <p:cNvPr id="13" name="TextBox 12"/>
            <p:cNvSpPr txBox="1"/>
            <p:nvPr/>
          </p:nvSpPr>
          <p:spPr>
            <a:xfrm>
              <a:off x="5148064" y="3717033"/>
              <a:ext cx="504056" cy="369332"/>
            </a:xfrm>
            <a:prstGeom prst="rect">
              <a:avLst/>
            </a:prstGeom>
            <a:noFill/>
            <a:ln>
              <a:solidFill>
                <a:schemeClr val="accent1"/>
              </a:solidFill>
            </a:ln>
          </p:spPr>
          <p:txBody>
            <a:bodyPr wrap="square" rtlCol="0">
              <a:spAutoFit/>
            </a:bodyPr>
            <a:lstStyle/>
            <a:p>
              <a:pPr algn="ctr"/>
              <a:r>
                <a:rPr lang="en-US" dirty="0" smtClean="0"/>
                <a:t>A</a:t>
              </a:r>
              <a:endParaRPr lang="en-US" dirty="0"/>
            </a:p>
          </p:txBody>
        </p:sp>
        <p:sp>
          <p:nvSpPr>
            <p:cNvPr id="14" name="TextBox 13"/>
            <p:cNvSpPr txBox="1"/>
            <p:nvPr/>
          </p:nvSpPr>
          <p:spPr>
            <a:xfrm>
              <a:off x="5652120" y="3717033"/>
              <a:ext cx="504056" cy="369332"/>
            </a:xfrm>
            <a:prstGeom prst="rect">
              <a:avLst/>
            </a:prstGeom>
            <a:noFill/>
            <a:ln>
              <a:solidFill>
                <a:schemeClr val="accent1"/>
              </a:solidFill>
            </a:ln>
          </p:spPr>
          <p:txBody>
            <a:bodyPr wrap="square" rtlCol="0">
              <a:spAutoFit/>
            </a:bodyPr>
            <a:lstStyle/>
            <a:p>
              <a:pPr algn="ctr"/>
              <a:r>
                <a:rPr lang="en-US" dirty="0" smtClean="0"/>
                <a:t>B</a:t>
              </a:r>
              <a:endParaRPr lang="en-US" dirty="0"/>
            </a:p>
          </p:txBody>
        </p:sp>
        <p:sp>
          <p:nvSpPr>
            <p:cNvPr id="15" name="TextBox 14"/>
            <p:cNvSpPr txBox="1"/>
            <p:nvPr/>
          </p:nvSpPr>
          <p:spPr>
            <a:xfrm>
              <a:off x="6156176" y="3717033"/>
              <a:ext cx="504056" cy="369332"/>
            </a:xfrm>
            <a:prstGeom prst="rect">
              <a:avLst/>
            </a:prstGeom>
            <a:noFill/>
            <a:ln>
              <a:solidFill>
                <a:schemeClr val="accent1"/>
              </a:solidFill>
            </a:ln>
          </p:spPr>
          <p:txBody>
            <a:bodyPr wrap="square" rtlCol="0">
              <a:spAutoFit/>
            </a:bodyPr>
            <a:lstStyle/>
            <a:p>
              <a:pPr algn="ctr"/>
              <a:r>
                <a:rPr lang="en-US" dirty="0" smtClean="0"/>
                <a:t>C</a:t>
              </a:r>
              <a:endParaRPr lang="en-US" dirty="0"/>
            </a:p>
          </p:txBody>
        </p:sp>
        <p:sp>
          <p:nvSpPr>
            <p:cNvPr id="16" name="Circular Arrow 15"/>
            <p:cNvSpPr/>
            <p:nvPr/>
          </p:nvSpPr>
          <p:spPr>
            <a:xfrm rot="16200000" flipH="1" flipV="1">
              <a:off x="6444208" y="3284985"/>
              <a:ext cx="432048" cy="864096"/>
            </a:xfrm>
            <a:prstGeom prst="circularArrow">
              <a:avLst>
                <a:gd name="adj1" fmla="val 12500"/>
                <a:gd name="adj2" fmla="val 1142319"/>
                <a:gd name="adj3" fmla="val 20457681"/>
                <a:gd name="adj4" fmla="val 14490863"/>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5076056" y="4149081"/>
              <a:ext cx="720080" cy="369332"/>
            </a:xfrm>
            <a:prstGeom prst="rect">
              <a:avLst/>
            </a:prstGeom>
            <a:noFill/>
          </p:spPr>
          <p:txBody>
            <a:bodyPr wrap="square" rtlCol="0">
              <a:spAutoFit/>
            </a:bodyPr>
            <a:lstStyle/>
            <a:p>
              <a:r>
                <a:rPr lang="en-US" dirty="0" smtClean="0"/>
                <a:t>Front</a:t>
              </a:r>
              <a:endParaRPr lang="en-US" dirty="0"/>
            </a:p>
          </p:txBody>
        </p:sp>
        <p:sp>
          <p:nvSpPr>
            <p:cNvPr id="18" name="TextBox 17"/>
            <p:cNvSpPr txBox="1"/>
            <p:nvPr/>
          </p:nvSpPr>
          <p:spPr>
            <a:xfrm>
              <a:off x="6228184" y="4149081"/>
              <a:ext cx="648072" cy="369332"/>
            </a:xfrm>
            <a:prstGeom prst="rect">
              <a:avLst/>
            </a:prstGeom>
            <a:noFill/>
          </p:spPr>
          <p:txBody>
            <a:bodyPr wrap="square" rtlCol="0">
              <a:spAutoFit/>
            </a:bodyPr>
            <a:lstStyle/>
            <a:p>
              <a:r>
                <a:rPr lang="en-US" dirty="0" smtClean="0"/>
                <a:t>Back</a:t>
              </a:r>
              <a:endParaRPr lang="en-US" dirty="0"/>
            </a:p>
          </p:txBody>
        </p:sp>
        <p:sp>
          <p:nvSpPr>
            <p:cNvPr id="19" name="Circular Arrow 18"/>
            <p:cNvSpPr/>
            <p:nvPr/>
          </p:nvSpPr>
          <p:spPr>
            <a:xfrm rot="16200000" flipH="1">
              <a:off x="4788024" y="3645025"/>
              <a:ext cx="360040" cy="648072"/>
            </a:xfrm>
            <a:prstGeom prst="circularArrow">
              <a:avLst>
                <a:gd name="adj1" fmla="val 12500"/>
                <a:gd name="adj2" fmla="val 1142319"/>
                <a:gd name="adj3" fmla="val 20457681"/>
                <a:gd name="adj4" fmla="val 7268787"/>
                <a:gd name="adj5" fmla="val 125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21"/>
          <p:cNvGrpSpPr/>
          <p:nvPr/>
        </p:nvGrpSpPr>
        <p:grpSpPr>
          <a:xfrm>
            <a:off x="5148064" y="1484784"/>
            <a:ext cx="1872208" cy="1449452"/>
            <a:chOff x="4499992" y="1484784"/>
            <a:chExt cx="1872208" cy="1449452"/>
          </a:xfrm>
        </p:grpSpPr>
        <p:sp>
          <p:nvSpPr>
            <p:cNvPr id="5" name="TextBox 4"/>
            <p:cNvSpPr txBox="1"/>
            <p:nvPr/>
          </p:nvSpPr>
          <p:spPr>
            <a:xfrm>
              <a:off x="4788024" y="2564904"/>
              <a:ext cx="504056" cy="369332"/>
            </a:xfrm>
            <a:prstGeom prst="rect">
              <a:avLst/>
            </a:prstGeom>
            <a:noFill/>
            <a:ln>
              <a:solidFill>
                <a:schemeClr val="accent1"/>
              </a:solidFill>
            </a:ln>
          </p:spPr>
          <p:txBody>
            <a:bodyPr wrap="square" rtlCol="0">
              <a:spAutoFit/>
            </a:bodyPr>
            <a:lstStyle/>
            <a:p>
              <a:pPr algn="ctr"/>
              <a:r>
                <a:rPr lang="en-US" dirty="0" smtClean="0"/>
                <a:t>A</a:t>
              </a:r>
              <a:endParaRPr lang="en-US" dirty="0"/>
            </a:p>
          </p:txBody>
        </p:sp>
        <p:sp>
          <p:nvSpPr>
            <p:cNvPr id="6" name="TextBox 5"/>
            <p:cNvSpPr txBox="1"/>
            <p:nvPr/>
          </p:nvSpPr>
          <p:spPr>
            <a:xfrm>
              <a:off x="4788024" y="2204864"/>
              <a:ext cx="504056" cy="369332"/>
            </a:xfrm>
            <a:prstGeom prst="rect">
              <a:avLst/>
            </a:prstGeom>
            <a:noFill/>
            <a:ln>
              <a:solidFill>
                <a:schemeClr val="accent1"/>
              </a:solidFill>
            </a:ln>
          </p:spPr>
          <p:txBody>
            <a:bodyPr wrap="square" rtlCol="0">
              <a:spAutoFit/>
            </a:bodyPr>
            <a:lstStyle/>
            <a:p>
              <a:pPr algn="ctr"/>
              <a:r>
                <a:rPr lang="en-US" dirty="0" smtClean="0"/>
                <a:t>B</a:t>
              </a:r>
              <a:endParaRPr lang="en-US" dirty="0"/>
            </a:p>
          </p:txBody>
        </p:sp>
        <p:sp>
          <p:nvSpPr>
            <p:cNvPr id="7" name="TextBox 6"/>
            <p:cNvSpPr txBox="1"/>
            <p:nvPr/>
          </p:nvSpPr>
          <p:spPr>
            <a:xfrm>
              <a:off x="4788024" y="1835532"/>
              <a:ext cx="504056" cy="369332"/>
            </a:xfrm>
            <a:prstGeom prst="rect">
              <a:avLst/>
            </a:prstGeom>
            <a:noFill/>
            <a:ln>
              <a:solidFill>
                <a:schemeClr val="accent1"/>
              </a:solidFill>
            </a:ln>
          </p:spPr>
          <p:txBody>
            <a:bodyPr wrap="square" rtlCol="0">
              <a:spAutoFit/>
            </a:bodyPr>
            <a:lstStyle/>
            <a:p>
              <a:pPr algn="ctr"/>
              <a:r>
                <a:rPr lang="en-US" dirty="0" smtClean="0"/>
                <a:t>C</a:t>
              </a:r>
              <a:endParaRPr lang="en-US" dirty="0"/>
            </a:p>
          </p:txBody>
        </p:sp>
        <p:sp>
          <p:nvSpPr>
            <p:cNvPr id="8" name="Circular Arrow 7"/>
            <p:cNvSpPr/>
            <p:nvPr/>
          </p:nvSpPr>
          <p:spPr>
            <a:xfrm>
              <a:off x="4499992" y="1484784"/>
              <a:ext cx="432048" cy="720080"/>
            </a:xfrm>
            <a:prstGeom prst="circularArrow">
              <a:avLst>
                <a:gd name="adj1" fmla="val 12500"/>
                <a:gd name="adj2" fmla="val 1142319"/>
                <a:gd name="adj3" fmla="val 20457681"/>
                <a:gd name="adj4" fmla="val 1477807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5292080" y="1835532"/>
              <a:ext cx="1080120" cy="369332"/>
            </a:xfrm>
            <a:prstGeom prst="rect">
              <a:avLst/>
            </a:prstGeom>
            <a:noFill/>
          </p:spPr>
          <p:txBody>
            <a:bodyPr wrap="square" rtlCol="0">
              <a:spAutoFit/>
            </a:bodyPr>
            <a:lstStyle/>
            <a:p>
              <a:r>
                <a:rPr lang="en-US" dirty="0" smtClean="0"/>
                <a:t>Top</a:t>
              </a:r>
              <a:endParaRPr lang="en-US" dirty="0"/>
            </a:p>
          </p:txBody>
        </p:sp>
        <p:sp>
          <p:nvSpPr>
            <p:cNvPr id="10" name="TextBox 9"/>
            <p:cNvSpPr txBox="1"/>
            <p:nvPr/>
          </p:nvSpPr>
          <p:spPr>
            <a:xfrm>
              <a:off x="5292080" y="2564904"/>
              <a:ext cx="1080120" cy="369332"/>
            </a:xfrm>
            <a:prstGeom prst="rect">
              <a:avLst/>
            </a:prstGeom>
            <a:noFill/>
          </p:spPr>
          <p:txBody>
            <a:bodyPr wrap="square" rtlCol="0">
              <a:spAutoFit/>
            </a:bodyPr>
            <a:lstStyle/>
            <a:p>
              <a:r>
                <a:rPr lang="en-US" dirty="0" smtClean="0"/>
                <a:t>Bottom</a:t>
              </a:r>
              <a:endParaRPr lang="en-US" dirty="0"/>
            </a:p>
          </p:txBody>
        </p:sp>
        <p:sp>
          <p:nvSpPr>
            <p:cNvPr id="21" name="Circular Arrow 20"/>
            <p:cNvSpPr/>
            <p:nvPr/>
          </p:nvSpPr>
          <p:spPr>
            <a:xfrm rot="19051356">
              <a:off x="5148064" y="1536171"/>
              <a:ext cx="432048" cy="720080"/>
            </a:xfrm>
            <a:prstGeom prst="circularArrow">
              <a:avLst>
                <a:gd name="adj1" fmla="val 12500"/>
                <a:gd name="adj2" fmla="val 1142319"/>
                <a:gd name="adj3" fmla="val 20457681"/>
                <a:gd name="adj4" fmla="val 14602138"/>
                <a:gd name="adj5" fmla="val 125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custDataLst>
      <p:tags r:id="rId1"/>
    </p:custData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the First One-Third</a:t>
            </a:r>
            <a:endParaRPr lang="en-SG" dirty="0"/>
          </a:p>
        </p:txBody>
      </p:sp>
      <p:sp>
        <p:nvSpPr>
          <p:cNvPr id="3" name="Content Placeholder 2"/>
          <p:cNvSpPr>
            <a:spLocks noGrp="1"/>
          </p:cNvSpPr>
          <p:nvPr>
            <p:ph idx="1"/>
          </p:nvPr>
        </p:nvSpPr>
        <p:spPr/>
        <p:txBody>
          <a:bodyPr>
            <a:normAutofit/>
          </a:bodyPr>
          <a:lstStyle/>
          <a:p>
            <a:r>
              <a:rPr lang="en-US" sz="2800" dirty="0" smtClean="0"/>
              <a:t>Trees</a:t>
            </a:r>
          </a:p>
          <a:p>
            <a:pPr lvl="1"/>
            <a:r>
              <a:rPr lang="en-US" sz="2400" dirty="0" smtClean="0"/>
              <a:t>Binary Search Trees: Basic Concepts</a:t>
            </a:r>
          </a:p>
          <a:p>
            <a:pPr lvl="1"/>
            <a:r>
              <a:rPr lang="en-US" sz="2400" dirty="0" smtClean="0"/>
              <a:t>Balanced BSTs: The importance of being Balanced, AVL</a:t>
            </a:r>
          </a:p>
          <a:p>
            <a:pPr lvl="1"/>
            <a:r>
              <a:rPr lang="en-US" sz="2400" dirty="0" smtClean="0"/>
              <a:t>Priority Queues and Binary Heaps: Basic Concepts</a:t>
            </a:r>
          </a:p>
          <a:p>
            <a:r>
              <a:rPr lang="en-US" sz="2800" dirty="0" smtClean="0"/>
              <a:t>Notable Examples:</a:t>
            </a:r>
          </a:p>
          <a:p>
            <a:pPr lvl="1"/>
            <a:r>
              <a:rPr lang="en-US" sz="2400" dirty="0" smtClean="0"/>
              <a:t>Census Problem (“Dictionary Problem”)</a:t>
            </a:r>
          </a:p>
          <a:p>
            <a:pPr lvl="1"/>
            <a:r>
              <a:rPr lang="en-US" sz="2400" dirty="0" smtClean="0"/>
              <a:t>PS1 Baby Names (also Dictionary Problem, involving </a:t>
            </a:r>
            <a:r>
              <a:rPr lang="en-US" sz="2400" b="1" u="sng" dirty="0" smtClean="0"/>
              <a:t>range</a:t>
            </a:r>
            <a:r>
              <a:rPr lang="en-US" sz="2400" dirty="0" smtClean="0"/>
              <a:t>)</a:t>
            </a:r>
          </a:p>
          <a:p>
            <a:pPr lvl="1"/>
            <a:r>
              <a:rPr lang="en-US" sz="2400" dirty="0" smtClean="0"/>
              <a:t>Air Traffic Controller</a:t>
            </a:r>
          </a:p>
          <a:p>
            <a:pPr lvl="1"/>
            <a:r>
              <a:rPr lang="en-US" sz="2400" dirty="0" smtClean="0"/>
              <a:t>PS2 Scheduling Deliveries (a Priority Queue problem)</a:t>
            </a:r>
          </a:p>
          <a:p>
            <a:pPr lvl="2"/>
            <a:r>
              <a:rPr lang="en-US" sz="2000" dirty="0" smtClean="0"/>
              <a:t>And the new concept that PQ is not always about Binary Heap…</a:t>
            </a:r>
          </a:p>
        </p:txBody>
      </p:sp>
    </p:spTree>
    <p:custDataLst>
      <p:tags r:id="rId1"/>
    </p:custData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SG" sz="3200" dirty="0" smtClean="0"/>
              <a:t>What is the right child of the root of BST if the following sequence of items are inserted to an initially empty BST: {8, 7, 2, 10, 4}</a:t>
            </a:r>
            <a:endParaRPr lang="en-SG" sz="32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443507520"/>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39150" name="Chart" r:id="rId9" imgW="4572000" imgH="5143500" progId="MSGraph.Chart.8">
                  <p:embed followColorScheme="full"/>
                </p:oleObj>
              </mc:Choice>
              <mc:Fallback>
                <p:oleObj name="Chart" r:id="rId9" imgW="4572000" imgH="5143500" progId="MSGraph.Chart.8">
                  <p:embed followColorScheme="full"/>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916832"/>
            <a:ext cx="4114800" cy="4209331"/>
          </a:xfrm>
        </p:spPr>
        <p:txBody>
          <a:bodyPr>
            <a:noAutofit/>
          </a:bodyPr>
          <a:lstStyle/>
          <a:p>
            <a:pPr marL="514350" indent="-514350">
              <a:buFont typeface="Arial" pitchFamily="34" charset="0"/>
              <a:buAutoNum type="arabicPeriod"/>
            </a:pPr>
            <a:r>
              <a:rPr lang="en-SG" dirty="0" smtClean="0"/>
              <a:t>2</a:t>
            </a:r>
          </a:p>
          <a:p>
            <a:pPr marL="514350" indent="-514350">
              <a:buFont typeface="Arial" pitchFamily="34" charset="0"/>
              <a:buAutoNum type="arabicPeriod"/>
            </a:pPr>
            <a:r>
              <a:rPr lang="en-US" dirty="0" smtClean="0"/>
              <a:t>7</a:t>
            </a:r>
          </a:p>
          <a:p>
            <a:pPr marL="514350" indent="-514350">
              <a:buFont typeface="Arial" pitchFamily="34" charset="0"/>
              <a:buAutoNum type="arabicPeriod"/>
            </a:pPr>
            <a:r>
              <a:rPr lang="en-US" dirty="0" smtClean="0"/>
              <a:t>8</a:t>
            </a:r>
          </a:p>
          <a:p>
            <a:pPr marL="514350" indent="-514350">
              <a:buFont typeface="Arial" pitchFamily="34" charset="0"/>
              <a:buAutoNum type="arabicPeriod"/>
            </a:pPr>
            <a:r>
              <a:rPr lang="en-US" dirty="0" smtClean="0"/>
              <a:t>10</a:t>
            </a:r>
          </a:p>
          <a:p>
            <a:pPr marL="514350" indent="-514350">
              <a:buFont typeface="Arial" pitchFamily="34" charset="0"/>
              <a:buAutoNum type="arabicPeriod"/>
            </a:pPr>
            <a:r>
              <a:rPr lang="en-US" dirty="0" smtClean="0"/>
              <a:t>4</a:t>
            </a:r>
            <a:endParaRPr lang="en-SG"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0"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2" name="CorShape1"/>
          <p:cNvSpPr/>
          <p:nvPr>
            <p:custDataLst>
              <p:tags r:id="rId6"/>
            </p:custDataLst>
          </p:nvPr>
        </p:nvSpPr>
        <p:spPr>
          <a:xfrm>
            <a:off x="172720" y="3721472"/>
            <a:ext cx="355599" cy="3556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repeatDur="0" restart="never"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rmAutofit fontScale="90000"/>
          </a:bodyPr>
          <a:lstStyle/>
          <a:p>
            <a:r>
              <a:rPr lang="en-SG" dirty="0" smtClean="0"/>
              <a:t>Which Statement About Heap is False?</a:t>
            </a:r>
            <a:endParaRPr lang="en-SG"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939285032"/>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0174" name="Chart" r:id="rId9" imgW="4572000" imgH="5143500" progId="MSGraph.Chart.8">
                  <p:embed followColorScheme="full"/>
                </p:oleObj>
              </mc:Choice>
              <mc:Fallback>
                <p:oleObj name="Chart" r:id="rId9" imgW="4572000" imgH="5143500" progId="MSGraph.Chart.8">
                  <p:embed followColorScheme="full"/>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SG" sz="2400" dirty="0" smtClean="0"/>
              <a:t>Heap must be a complete binary tree</a:t>
            </a:r>
          </a:p>
          <a:p>
            <a:pPr marL="514350" indent="-514350">
              <a:buFont typeface="Arial" pitchFamily="34" charset="0"/>
              <a:buAutoNum type="arabicPeriod"/>
            </a:pPr>
            <a:r>
              <a:rPr lang="en-US" sz="2400" dirty="0" smtClean="0"/>
              <a:t>Heap can be implemented with array</a:t>
            </a:r>
          </a:p>
          <a:p>
            <a:pPr marL="514350" indent="-514350">
              <a:buFont typeface="Arial" pitchFamily="34" charset="0"/>
              <a:buAutoNum type="arabicPeriod"/>
            </a:pPr>
            <a:r>
              <a:rPr lang="en-US" sz="2400" dirty="0" smtClean="0"/>
              <a:t>Heap can be used for sorting</a:t>
            </a:r>
          </a:p>
          <a:p>
            <a:pPr marL="514350" indent="-514350">
              <a:buFont typeface="Arial" pitchFamily="34" charset="0"/>
              <a:buAutoNum type="arabicPeriod"/>
            </a:pPr>
            <a:r>
              <a:rPr lang="en-US" sz="2400" dirty="0" smtClean="0"/>
              <a:t>Building a heap from an unsorted array can only be done in O(n log n)</a:t>
            </a:r>
          </a:p>
          <a:p>
            <a:pPr marL="514350" indent="-514350">
              <a:buFont typeface="Arial" pitchFamily="34" charset="0"/>
              <a:buAutoNum type="arabicPeriod"/>
            </a:pPr>
            <a:r>
              <a:rPr lang="en-US" sz="2400" dirty="0" smtClean="0"/>
              <a:t>Heap can be used in Prim’s algorithm</a:t>
            </a:r>
            <a:endParaRPr lang="en-SG" sz="24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0"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2" name="CorShape1"/>
          <p:cNvSpPr/>
          <p:nvPr>
            <p:custDataLst>
              <p:tags r:id="rId6"/>
            </p:custDataLst>
          </p:nvPr>
        </p:nvSpPr>
        <p:spPr>
          <a:xfrm>
            <a:off x="-101600" y="4219617"/>
            <a:ext cx="698500" cy="6985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repeatDur="0" restart="never"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rmAutofit fontScale="90000"/>
          </a:bodyPr>
          <a:lstStyle/>
          <a:p>
            <a:r>
              <a:rPr lang="en-US" dirty="0" smtClean="0"/>
              <a:t>CS1020 + a bit of CS2010 Review</a:t>
            </a:r>
            <a:br>
              <a:rPr lang="en-US" dirty="0" smtClean="0"/>
            </a:br>
            <a:r>
              <a:rPr lang="en-SG" dirty="0" smtClean="0"/>
              <a:t>Which sorting algorithm is the best?</a:t>
            </a:r>
            <a:endParaRPr lang="en-SG"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1487071518"/>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1198" name="Chart" r:id="rId8" imgW="4572000" imgH="5143500" progId="MSGraph.Chart.8">
                  <p:embed followColorScheme="full"/>
                </p:oleObj>
              </mc:Choice>
              <mc:Fallback>
                <p:oleObj name="Chart" r:id="rId8" imgW="4572000" imgH="5143500" progId="MSGraph.Chart.8">
                  <p:embed followColorScheme="full"/>
                  <p:pic>
                    <p:nvPicPr>
                      <p:cNvPr id="0" name="Picture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844824"/>
            <a:ext cx="4258816" cy="4281339"/>
          </a:xfrm>
        </p:spPr>
        <p:txBody>
          <a:bodyPr>
            <a:noAutofit/>
          </a:bodyPr>
          <a:lstStyle/>
          <a:p>
            <a:pPr marL="514350" indent="-514350">
              <a:buFont typeface="Arial" pitchFamily="34" charset="0"/>
              <a:buAutoNum type="arabicPeriod"/>
            </a:pPr>
            <a:r>
              <a:rPr lang="en-SG" sz="2800" dirty="0" smtClean="0"/>
              <a:t>Bubble Sort</a:t>
            </a:r>
          </a:p>
          <a:p>
            <a:pPr marL="514350" indent="-514350">
              <a:buFont typeface="Arial" pitchFamily="34" charset="0"/>
              <a:buAutoNum type="arabicPeriod"/>
            </a:pPr>
            <a:r>
              <a:rPr lang="en-US" sz="2800" dirty="0" smtClean="0"/>
              <a:t>Insertion Sort</a:t>
            </a:r>
          </a:p>
          <a:p>
            <a:pPr marL="514350" indent="-514350">
              <a:buFont typeface="Arial" pitchFamily="34" charset="0"/>
              <a:buAutoNum type="arabicPeriod"/>
            </a:pPr>
            <a:r>
              <a:rPr lang="en-US" sz="2800" dirty="0" smtClean="0"/>
              <a:t>Selection Sort</a:t>
            </a:r>
          </a:p>
          <a:p>
            <a:pPr marL="514350" indent="-514350">
              <a:buFont typeface="Arial" pitchFamily="34" charset="0"/>
              <a:buAutoNum type="arabicPeriod"/>
            </a:pPr>
            <a:r>
              <a:rPr lang="en-US" sz="2800" dirty="0" smtClean="0"/>
              <a:t>Merge Sort</a:t>
            </a:r>
          </a:p>
          <a:p>
            <a:pPr marL="514350" indent="-514350">
              <a:buFont typeface="Arial" pitchFamily="34" charset="0"/>
              <a:buAutoNum type="arabicPeriod"/>
            </a:pPr>
            <a:r>
              <a:rPr lang="en-US" sz="2800" dirty="0" smtClean="0"/>
              <a:t>Quick Sort</a:t>
            </a:r>
          </a:p>
          <a:p>
            <a:pPr marL="514350" indent="-514350">
              <a:buFont typeface="Arial" pitchFamily="34" charset="0"/>
              <a:buAutoNum type="arabicPeriod"/>
            </a:pPr>
            <a:r>
              <a:rPr lang="en-US" sz="2800" dirty="0" smtClean="0"/>
              <a:t>NEW: balanced BST Sort</a:t>
            </a:r>
          </a:p>
          <a:p>
            <a:pPr marL="514350" indent="-514350">
              <a:buFont typeface="Arial" pitchFamily="34" charset="0"/>
              <a:buAutoNum type="arabicPeriod"/>
            </a:pPr>
            <a:r>
              <a:rPr lang="en-US" sz="2800" dirty="0" smtClean="0"/>
              <a:t>NEW: Heap Sort</a:t>
            </a:r>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1"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More Definitions (</a:t>
            </a:r>
            <a:r>
              <a:rPr lang="en-US" dirty="0"/>
              <a:t>1</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b="1" dirty="0" smtClean="0"/>
              <a:t>(Simple) Path </a:t>
            </a:r>
          </a:p>
          <a:p>
            <a:pPr lvl="1"/>
            <a:r>
              <a:rPr lang="en-US" sz="2000" dirty="0" smtClean="0"/>
              <a:t>Where</a:t>
            </a:r>
          </a:p>
          <a:p>
            <a:pPr lvl="1"/>
            <a:r>
              <a:rPr lang="en-US" sz="2000" dirty="0" smtClean="0"/>
              <a:t>Simple = A path with no repeated vertex!</a:t>
            </a:r>
          </a:p>
          <a:p>
            <a:r>
              <a:rPr lang="en-US" sz="2800" dirty="0" smtClean="0"/>
              <a:t>Shortcut notation: v</a:t>
            </a:r>
            <a:r>
              <a:rPr lang="en-US" sz="2800" baseline="-25000" dirty="0" smtClean="0"/>
              <a:t>0</a:t>
            </a:r>
            <a:r>
              <a:rPr lang="en-US" sz="2800" dirty="0" smtClean="0"/>
              <a:t>      </a:t>
            </a:r>
            <a:r>
              <a:rPr lang="en-US" sz="2800" dirty="0" smtClean="0">
                <a:sym typeface="Wingdings" pitchFamily="2" charset="2"/>
              </a:rPr>
              <a:t>       </a:t>
            </a:r>
            <a:r>
              <a:rPr lang="en-US" sz="2800" dirty="0" err="1" smtClean="0">
                <a:sym typeface="Wingdings" pitchFamily="2" charset="2"/>
              </a:rPr>
              <a:t>v</a:t>
            </a:r>
            <a:r>
              <a:rPr lang="en-US" sz="2800" baseline="-25000" dirty="0" err="1" smtClean="0">
                <a:sym typeface="Wingdings" pitchFamily="2" charset="2"/>
              </a:rPr>
              <a:t>k</a:t>
            </a:r>
            <a:endParaRPr lang="en-US" sz="2800" baseline="-25000" dirty="0" smtClean="0">
              <a:sym typeface="Wingdings" pitchFamily="2" charset="2"/>
            </a:endParaRPr>
          </a:p>
          <a:p>
            <a:pPr lvl="1"/>
            <a:r>
              <a:rPr lang="en-US" sz="2400" dirty="0" smtClean="0">
                <a:sym typeface="Wingdings" pitchFamily="2" charset="2"/>
              </a:rPr>
              <a:t>Means that </a:t>
            </a:r>
            <a:r>
              <a:rPr lang="en-US" sz="2400" b="1" dirty="0" smtClean="0">
                <a:sym typeface="Wingdings" pitchFamily="2" charset="2"/>
              </a:rPr>
              <a:t>p</a:t>
            </a:r>
            <a:r>
              <a:rPr lang="en-US" sz="2400" dirty="0" smtClean="0">
                <a:sym typeface="Wingdings" pitchFamily="2" charset="2"/>
              </a:rPr>
              <a:t> is a path from v</a:t>
            </a:r>
            <a:r>
              <a:rPr lang="en-US" sz="2400" baseline="-25000" dirty="0" smtClean="0">
                <a:sym typeface="Wingdings" pitchFamily="2" charset="2"/>
              </a:rPr>
              <a:t>0</a:t>
            </a:r>
            <a:r>
              <a:rPr lang="en-US" sz="2400" dirty="0" smtClean="0">
                <a:sym typeface="Wingdings" pitchFamily="2" charset="2"/>
              </a:rPr>
              <a:t> to </a:t>
            </a:r>
            <a:r>
              <a:rPr lang="en-US" sz="2400" dirty="0" err="1" smtClean="0">
                <a:sym typeface="Wingdings" pitchFamily="2" charset="2"/>
              </a:rPr>
              <a:t>v</a:t>
            </a:r>
            <a:r>
              <a:rPr lang="en-US" sz="2400" baseline="-25000" dirty="0" err="1" smtClean="0">
                <a:sym typeface="Wingdings" pitchFamily="2" charset="2"/>
              </a:rPr>
              <a:t>k</a:t>
            </a:r>
            <a:endParaRPr lang="en-US" sz="2400" dirty="0" smtClean="0">
              <a:sym typeface="Wingdings" pitchFamily="2" charset="2"/>
            </a:endParaRPr>
          </a:p>
          <a:p>
            <a:pPr>
              <a:buNone/>
            </a:pPr>
            <a:endParaRPr lang="en-US" sz="1100" b="1" dirty="0" smtClean="0"/>
          </a:p>
          <a:p>
            <a:r>
              <a:rPr lang="en-US" sz="2800" b="1" dirty="0" smtClean="0"/>
              <a:t>Path weight:</a:t>
            </a:r>
            <a:endParaRPr lang="en-US" sz="2800" dirty="0" smtClean="0"/>
          </a:p>
        </p:txBody>
      </p:sp>
      <p:graphicFrame>
        <p:nvGraphicFramePr>
          <p:cNvPr id="4" name="Object 3"/>
          <p:cNvGraphicFramePr>
            <a:graphicFrameLocks noChangeAspect="1"/>
          </p:cNvGraphicFramePr>
          <p:nvPr/>
        </p:nvGraphicFramePr>
        <p:xfrm>
          <a:off x="2843808" y="3861544"/>
          <a:ext cx="2819400" cy="863600"/>
        </p:xfrm>
        <a:graphic>
          <a:graphicData uri="http://schemas.openxmlformats.org/presentationml/2006/ole">
            <mc:AlternateContent xmlns:mc="http://schemas.openxmlformats.org/markup-compatibility/2006">
              <mc:Choice xmlns:v="urn:schemas-microsoft-com:vml" Requires="v">
                <p:oleObj spid="_x0000_s1542" name="Equation" r:id="rId5" imgW="1409088" imgH="431613" progId="Equation.3">
                  <p:embed/>
                </p:oleObj>
              </mc:Choice>
              <mc:Fallback>
                <p:oleObj name="Equation" r:id="rId5" imgW="1409088" imgH="431613" progId="Equation.3">
                  <p:embed/>
                  <p:pic>
                    <p:nvPicPr>
                      <p:cNvPr id="0" name="Picture 3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3861544"/>
                        <a:ext cx="2819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2987824" y="1628800"/>
          <a:ext cx="2514600" cy="457200"/>
        </p:xfrm>
        <a:graphic>
          <a:graphicData uri="http://schemas.openxmlformats.org/presentationml/2006/ole">
            <mc:AlternateContent xmlns:mc="http://schemas.openxmlformats.org/markup-compatibility/2006">
              <mc:Choice xmlns:v="urn:schemas-microsoft-com:vml" Requires="v">
                <p:oleObj spid="_x0000_s1543" name="Equation" r:id="rId7" imgW="1257300" imgH="228600" progId="Equation.3">
                  <p:embed/>
                </p:oleObj>
              </mc:Choice>
              <mc:Fallback>
                <p:oleObj name="Equation" r:id="rId7" imgW="1257300" imgH="228600" progId="Equation.3">
                  <p:embed/>
                  <p:pic>
                    <p:nvPicPr>
                      <p:cNvPr id="0" name="Picture 3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1628800"/>
                        <a:ext cx="2514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2179638" y="2047875"/>
          <a:ext cx="2616200" cy="482600"/>
        </p:xfrm>
        <a:graphic>
          <a:graphicData uri="http://schemas.openxmlformats.org/presentationml/2006/ole">
            <mc:AlternateContent xmlns:mc="http://schemas.openxmlformats.org/markup-compatibility/2006">
              <mc:Choice xmlns:v="urn:schemas-microsoft-com:vml" Requires="v">
                <p:oleObj spid="_x0000_s1544" name="Equation" r:id="rId9" imgW="1308100" imgH="241300" progId="Equation.3">
                  <p:embed/>
                </p:oleObj>
              </mc:Choice>
              <mc:Fallback>
                <p:oleObj name="Equation" r:id="rId9" imgW="1308100" imgH="241300" progId="Equation.3">
                  <p:embed/>
                  <p:pic>
                    <p:nvPicPr>
                      <p:cNvPr id="0" name="Picture 3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9638" y="2047875"/>
                        <a:ext cx="2616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9"/>
          <p:cNvSpPr/>
          <p:nvPr/>
        </p:nvSpPr>
        <p:spPr>
          <a:xfrm>
            <a:off x="3923928" y="2996952"/>
            <a:ext cx="898634" cy="307428"/>
          </a:xfrm>
          <a:custGeom>
            <a:avLst/>
            <a:gdLst>
              <a:gd name="connsiteX0" fmla="*/ 0 w 898634"/>
              <a:gd name="connsiteY0" fmla="*/ 162911 h 307428"/>
              <a:gd name="connsiteX1" fmla="*/ 299545 w 898634"/>
              <a:gd name="connsiteY1" fmla="*/ 21021 h 307428"/>
              <a:gd name="connsiteX2" fmla="*/ 599089 w 898634"/>
              <a:gd name="connsiteY2" fmla="*/ 289035 h 307428"/>
              <a:gd name="connsiteX3" fmla="*/ 898634 w 898634"/>
              <a:gd name="connsiteY3" fmla="*/ 131380 h 307428"/>
            </a:gdLst>
            <a:ahLst/>
            <a:cxnLst>
              <a:cxn ang="0">
                <a:pos x="connsiteX0" y="connsiteY0"/>
              </a:cxn>
              <a:cxn ang="0">
                <a:pos x="connsiteX1" y="connsiteY1"/>
              </a:cxn>
              <a:cxn ang="0">
                <a:pos x="connsiteX2" y="connsiteY2"/>
              </a:cxn>
              <a:cxn ang="0">
                <a:pos x="connsiteX3" y="connsiteY3"/>
              </a:cxn>
            </a:cxnLst>
            <a:rect l="l" t="t" r="r" b="b"/>
            <a:pathLst>
              <a:path w="898634" h="307428">
                <a:moveTo>
                  <a:pt x="0" y="162911"/>
                </a:moveTo>
                <a:cubicBezTo>
                  <a:pt x="99848" y="81455"/>
                  <a:pt x="199697" y="0"/>
                  <a:pt x="299545" y="21021"/>
                </a:cubicBezTo>
                <a:cubicBezTo>
                  <a:pt x="399393" y="42042"/>
                  <a:pt x="499241" y="270642"/>
                  <a:pt x="599089" y="289035"/>
                </a:cubicBezTo>
                <a:cubicBezTo>
                  <a:pt x="698937" y="307428"/>
                  <a:pt x="798785" y="219404"/>
                  <a:pt x="898634" y="131380"/>
                </a:cubicBezTo>
              </a:path>
            </a:pathLst>
          </a:cu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83968" y="2689756"/>
            <a:ext cx="288032" cy="523220"/>
          </a:xfrm>
          <a:prstGeom prst="rect">
            <a:avLst/>
          </a:prstGeom>
          <a:noFill/>
        </p:spPr>
        <p:txBody>
          <a:bodyPr wrap="square" rtlCol="0">
            <a:spAutoFit/>
          </a:bodyPr>
          <a:lstStyle/>
          <a:p>
            <a:r>
              <a:rPr lang="en-US" sz="2800" dirty="0" smtClean="0"/>
              <a:t>p</a:t>
            </a:r>
            <a:endParaRPr lang="en-US" sz="2400" dirty="0"/>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Tree (+ Additional Stuffs)</a:t>
            </a:r>
            <a:endParaRPr lang="en-US" dirty="0"/>
          </a:p>
        </p:txBody>
      </p:sp>
      <p:sp>
        <p:nvSpPr>
          <p:cNvPr id="3" name="Content Placeholder 2"/>
          <p:cNvSpPr>
            <a:spLocks noGrp="1"/>
          </p:cNvSpPr>
          <p:nvPr>
            <p:ph idx="1"/>
          </p:nvPr>
        </p:nvSpPr>
        <p:spPr/>
        <p:txBody>
          <a:bodyPr>
            <a:normAutofit/>
          </a:bodyPr>
          <a:lstStyle/>
          <a:p>
            <a:r>
              <a:rPr lang="en-US" sz="2800" dirty="0" smtClean="0"/>
              <a:t>The Concepts of Tree</a:t>
            </a:r>
          </a:p>
          <a:p>
            <a:pPr lvl="1"/>
            <a:r>
              <a:rPr lang="en-US" sz="2400" dirty="0" smtClean="0"/>
              <a:t>Connected; E = V - 1; Unique path between two vertices</a:t>
            </a:r>
          </a:p>
          <a:p>
            <a:pPr lvl="1"/>
            <a:r>
              <a:rPr lang="en-US" sz="2400" dirty="0" smtClean="0"/>
              <a:t>Cannot have cycle</a:t>
            </a:r>
          </a:p>
          <a:p>
            <a:pPr lvl="1"/>
            <a:r>
              <a:rPr lang="en-US" sz="2400" dirty="0" smtClean="0"/>
              <a:t>Types: Binary, n-</a:t>
            </a:r>
            <a:r>
              <a:rPr lang="en-US" sz="2400" dirty="0" err="1" smtClean="0"/>
              <a:t>ary</a:t>
            </a:r>
            <a:r>
              <a:rPr lang="en-US" sz="2400" dirty="0" smtClean="0"/>
              <a:t>, Complete, Full</a:t>
            </a:r>
          </a:p>
          <a:p>
            <a:pPr lvl="1"/>
            <a:r>
              <a:rPr lang="en-US" sz="2400" dirty="0" smtClean="0"/>
              <a:t>Terminologies: Root, Internal Nodes, Leaves, Sub-trees</a:t>
            </a:r>
          </a:p>
          <a:p>
            <a:pPr lvl="1"/>
            <a:r>
              <a:rPr lang="en-US" sz="2400" dirty="0" smtClean="0"/>
              <a:t>Tree Traversal Algorithms: Pre-order, In-order, Post-order, Level-order (essentially BFS)</a:t>
            </a:r>
          </a:p>
        </p:txBody>
      </p:sp>
    </p:spTree>
    <p:custDataLst>
      <p:tags r:id="rId1"/>
    </p:custData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a Binary Tree</a:t>
            </a:r>
            <a:endParaRPr lang="en-US" dirty="0"/>
          </a:p>
        </p:txBody>
      </p:sp>
      <p:sp>
        <p:nvSpPr>
          <p:cNvPr id="3" name="Content Placeholder 2"/>
          <p:cNvSpPr>
            <a:spLocks noGrp="1"/>
          </p:cNvSpPr>
          <p:nvPr>
            <p:ph idx="1"/>
          </p:nvPr>
        </p:nvSpPr>
        <p:spPr/>
        <p:txBody>
          <a:bodyPr/>
          <a:lstStyle/>
          <a:p>
            <a:r>
              <a:rPr lang="en-US" dirty="0" smtClean="0"/>
              <a:t>This is a naturally recursive algorithm</a:t>
            </a:r>
          </a:p>
          <a:p>
            <a:pPr>
              <a:buNone/>
            </a:pPr>
            <a:endParaRPr lang="en-US" sz="11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size(T)</a:t>
            </a:r>
          </a:p>
          <a:p>
            <a:pPr>
              <a:buNone/>
            </a:pPr>
            <a:r>
              <a:rPr lang="en-US" sz="2000" dirty="0" smtClean="0">
                <a:latin typeface="Courier New" pitchFamily="49" charset="0"/>
                <a:cs typeface="Courier New" pitchFamily="49" charset="0"/>
              </a:rPr>
              <a:t>  if (T = NULL) return 0;</a:t>
            </a:r>
          </a:p>
          <a:p>
            <a:pPr>
              <a:buNone/>
            </a:pPr>
            <a:r>
              <a:rPr lang="en-US" sz="2000" dirty="0" smtClean="0">
                <a:latin typeface="Courier New" pitchFamily="49" charset="0"/>
                <a:cs typeface="Courier New" pitchFamily="49" charset="0"/>
              </a:rPr>
              <a:t>  else return 1 + size(</a:t>
            </a:r>
            <a:r>
              <a:rPr lang="en-US" sz="2000" dirty="0" err="1" smtClean="0">
                <a:latin typeface="Courier New" pitchFamily="49" charset="0"/>
                <a:cs typeface="Courier New" pitchFamily="49" charset="0"/>
              </a:rPr>
              <a:t>T.left</a:t>
            </a:r>
            <a:r>
              <a:rPr lang="en-US" sz="2000" dirty="0" smtClean="0">
                <a:latin typeface="Courier New" pitchFamily="49" charset="0"/>
                <a:cs typeface="Courier New" pitchFamily="49" charset="0"/>
              </a:rPr>
              <a:t>) + size(</a:t>
            </a:r>
            <a:r>
              <a:rPr lang="en-US" sz="2000" dirty="0" err="1" smtClean="0">
                <a:latin typeface="Courier New" pitchFamily="49" charset="0"/>
                <a:cs typeface="Courier New" pitchFamily="49" charset="0"/>
              </a:rPr>
              <a:t>T.right</a:t>
            </a:r>
            <a:r>
              <a:rPr lang="en-US" sz="2000" dirty="0" smtClean="0">
                <a:latin typeface="Courier New" pitchFamily="49" charset="0"/>
                <a:cs typeface="Courier New" pitchFamily="49" charset="0"/>
              </a:rPr>
              <a:t>);</a:t>
            </a:r>
          </a:p>
          <a:p>
            <a:pPr lvl="1">
              <a:buNone/>
            </a:pPr>
            <a:endParaRPr lang="en-US" sz="1100" dirty="0" smtClean="0">
              <a:latin typeface="Courier New" pitchFamily="49" charset="0"/>
              <a:cs typeface="Courier New" pitchFamily="49" charset="0"/>
            </a:endParaRPr>
          </a:p>
          <a:p>
            <a:r>
              <a:rPr lang="en-US" dirty="0" smtClean="0"/>
              <a:t>Time Complexity: O(V)</a:t>
            </a:r>
          </a:p>
          <a:p>
            <a:r>
              <a:rPr lang="en-US" dirty="0" smtClean="0"/>
              <a:t>PS: change -&gt; to .</a:t>
            </a:r>
          </a:p>
        </p:txBody>
      </p:sp>
      <p:grpSp>
        <p:nvGrpSpPr>
          <p:cNvPr id="4" name="Group 95"/>
          <p:cNvGrpSpPr>
            <a:grpSpLocks/>
          </p:cNvGrpSpPr>
          <p:nvPr/>
        </p:nvGrpSpPr>
        <p:grpSpPr bwMode="auto">
          <a:xfrm>
            <a:off x="7524328" y="4111389"/>
            <a:ext cx="685616" cy="685763"/>
            <a:chOff x="3059832" y="4365104"/>
            <a:chExt cx="685796" cy="685796"/>
          </a:xfrm>
        </p:grpSpPr>
        <p:sp>
          <p:nvSpPr>
            <p:cNvPr id="26"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7"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7</a:t>
              </a:r>
              <a:endParaRPr lang="en-SG" sz="3200" dirty="0">
                <a:solidFill>
                  <a:schemeClr val="bg1"/>
                </a:solidFill>
              </a:endParaRPr>
            </a:p>
          </p:txBody>
        </p:sp>
      </p:grpSp>
      <p:grpSp>
        <p:nvGrpSpPr>
          <p:cNvPr id="5" name="Group 95"/>
          <p:cNvGrpSpPr>
            <a:grpSpLocks/>
          </p:cNvGrpSpPr>
          <p:nvPr/>
        </p:nvGrpSpPr>
        <p:grpSpPr bwMode="auto">
          <a:xfrm>
            <a:off x="7020272" y="4975485"/>
            <a:ext cx="685616" cy="685763"/>
            <a:chOff x="3059832" y="4365104"/>
            <a:chExt cx="685796" cy="685796"/>
          </a:xfrm>
        </p:grpSpPr>
        <p:sp>
          <p:nvSpPr>
            <p:cNvPr id="2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0"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5</a:t>
              </a:r>
              <a:endParaRPr lang="en-SG" sz="3200" dirty="0">
                <a:solidFill>
                  <a:schemeClr val="bg1"/>
                </a:solidFill>
              </a:endParaRPr>
            </a:p>
          </p:txBody>
        </p:sp>
      </p:grpSp>
      <p:grpSp>
        <p:nvGrpSpPr>
          <p:cNvPr id="6" name="Group 95"/>
          <p:cNvGrpSpPr>
            <a:grpSpLocks/>
          </p:cNvGrpSpPr>
          <p:nvPr/>
        </p:nvGrpSpPr>
        <p:grpSpPr bwMode="auto">
          <a:xfrm>
            <a:off x="8062848" y="4975485"/>
            <a:ext cx="685616" cy="685763"/>
            <a:chOff x="3059832" y="4365104"/>
            <a:chExt cx="685796" cy="685796"/>
          </a:xfrm>
        </p:grpSpPr>
        <p:sp>
          <p:nvSpPr>
            <p:cNvPr id="32"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3"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3</a:t>
              </a:r>
              <a:endParaRPr lang="en-SG" sz="3200" dirty="0">
                <a:solidFill>
                  <a:schemeClr val="bg1"/>
                </a:solidFill>
              </a:endParaRPr>
            </a:p>
          </p:txBody>
        </p:sp>
      </p:grpSp>
      <p:grpSp>
        <p:nvGrpSpPr>
          <p:cNvPr id="7" name="Group 95"/>
          <p:cNvGrpSpPr>
            <a:grpSpLocks/>
          </p:cNvGrpSpPr>
          <p:nvPr/>
        </p:nvGrpSpPr>
        <p:grpSpPr bwMode="auto">
          <a:xfrm>
            <a:off x="7668344" y="5839581"/>
            <a:ext cx="685616" cy="685763"/>
            <a:chOff x="3059832" y="4365104"/>
            <a:chExt cx="685796" cy="685796"/>
          </a:xfrm>
        </p:grpSpPr>
        <p:sp>
          <p:nvSpPr>
            <p:cNvPr id="35"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8</a:t>
              </a:r>
              <a:endParaRPr lang="en-SG" sz="3200" dirty="0">
                <a:solidFill>
                  <a:schemeClr val="bg1"/>
                </a:solidFill>
              </a:endParaRPr>
            </a:p>
          </p:txBody>
        </p:sp>
      </p:grpSp>
      <p:cxnSp>
        <p:nvCxnSpPr>
          <p:cNvPr id="37" name="Straight Connector 36"/>
          <p:cNvCxnSpPr/>
          <p:nvPr/>
        </p:nvCxnSpPr>
        <p:spPr>
          <a:xfrm rot="5400000">
            <a:off x="7354527" y="4705277"/>
            <a:ext cx="278761" cy="26165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8118217" y="4688045"/>
            <a:ext cx="278761" cy="2961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947823" y="5624149"/>
            <a:ext cx="278761" cy="1521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 of a Binary Tree</a:t>
            </a:r>
            <a:endParaRPr lang="en-US" dirty="0"/>
          </a:p>
        </p:txBody>
      </p:sp>
      <p:sp>
        <p:nvSpPr>
          <p:cNvPr id="3" name="Content Placeholder 2"/>
          <p:cNvSpPr>
            <a:spLocks noGrp="1"/>
          </p:cNvSpPr>
          <p:nvPr>
            <p:ph idx="1"/>
          </p:nvPr>
        </p:nvSpPr>
        <p:spPr>
          <a:xfrm>
            <a:off x="457200" y="1600200"/>
            <a:ext cx="8507288" cy="4525963"/>
          </a:xfrm>
        </p:spPr>
        <p:txBody>
          <a:bodyPr>
            <a:normAutofit/>
          </a:bodyPr>
          <a:lstStyle/>
          <a:p>
            <a:pPr marL="342900" lvl="1" indent="-342900">
              <a:buNone/>
            </a:pPr>
            <a:r>
              <a:rPr lang="en-US" sz="2000" dirty="0" smtClean="0">
                <a:latin typeface="Courier New" pitchFamily="49" charset="0"/>
                <a:cs typeface="Courier New" pitchFamily="49" charset="0"/>
              </a:rPr>
              <a:t>height(T)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if (T = NULL) </a:t>
            </a:r>
            <a:r>
              <a:rPr lang="en-US" sz="2000" dirty="0" smtClean="0">
                <a:solidFill>
                  <a:srgbClr val="00B050"/>
                </a:solidFill>
                <a:latin typeface="Courier New" pitchFamily="49" charset="0"/>
                <a:cs typeface="Courier New" pitchFamily="49" charset="0"/>
              </a:rPr>
              <a:t>// empty tree</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return 0;</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else if (</a:t>
            </a:r>
            <a:r>
              <a:rPr lang="en-US" sz="2000" dirty="0" err="1" smtClean="0">
                <a:latin typeface="Courier New" pitchFamily="49" charset="0"/>
                <a:cs typeface="Courier New" pitchFamily="49" charset="0"/>
              </a:rPr>
              <a:t>T.left</a:t>
            </a:r>
            <a:r>
              <a:rPr lang="en-US" sz="2000" dirty="0" smtClean="0">
                <a:latin typeface="Courier New" pitchFamily="49" charset="0"/>
                <a:cs typeface="Courier New" pitchFamily="49" charset="0"/>
              </a:rPr>
              <a:t> = NULL and </a:t>
            </a:r>
            <a:r>
              <a:rPr lang="en-US" sz="2000" dirty="0" err="1" smtClean="0">
                <a:latin typeface="Courier New" pitchFamily="49" charset="0"/>
                <a:cs typeface="Courier New" pitchFamily="49" charset="0"/>
              </a:rPr>
              <a:t>T.right</a:t>
            </a:r>
            <a:r>
              <a:rPr lang="en-US" sz="2000" dirty="0" smtClean="0">
                <a:latin typeface="Courier New" pitchFamily="49" charset="0"/>
                <a:cs typeface="Courier New" pitchFamily="49" charset="0"/>
              </a:rPr>
              <a:t> = NULL) </a:t>
            </a:r>
            <a:r>
              <a:rPr lang="en-US" sz="2000" dirty="0" smtClean="0">
                <a:solidFill>
                  <a:srgbClr val="00B050"/>
                </a:solidFill>
                <a:latin typeface="Courier New" pitchFamily="49" charset="0"/>
                <a:cs typeface="Courier New" pitchFamily="49" charset="0"/>
              </a:rPr>
              <a:t>// leaf</a:t>
            </a:r>
            <a:br>
              <a:rPr lang="en-US" sz="2000" dirty="0" smtClean="0">
                <a:solidFill>
                  <a:srgbClr val="00B050"/>
                </a:solidFill>
                <a:latin typeface="Courier New" pitchFamily="49" charset="0"/>
                <a:cs typeface="Courier New" pitchFamily="49" charset="0"/>
              </a:rPr>
            </a:br>
            <a:r>
              <a:rPr lang="en-US" sz="2000" dirty="0" smtClean="0">
                <a:latin typeface="Courier New" pitchFamily="49" charset="0"/>
                <a:cs typeface="Courier New" pitchFamily="49" charset="0"/>
              </a:rPr>
              <a:t>  return 1;</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else </a:t>
            </a:r>
            <a:r>
              <a:rPr lang="en-US" sz="2000" dirty="0" smtClean="0">
                <a:solidFill>
                  <a:srgbClr val="00B050"/>
                </a:solidFill>
                <a:latin typeface="Courier New" pitchFamily="49" charset="0"/>
                <a:cs typeface="Courier New" pitchFamily="49" charset="0"/>
              </a:rPr>
              <a:t>// internal node</a:t>
            </a:r>
            <a:br>
              <a:rPr lang="en-US" sz="2000" dirty="0" smtClean="0">
                <a:solidFill>
                  <a:srgbClr val="00B050"/>
                </a:solidFill>
                <a:latin typeface="Courier New" pitchFamily="49" charset="0"/>
                <a:cs typeface="Courier New" pitchFamily="49" charset="0"/>
              </a:rPr>
            </a:br>
            <a:r>
              <a:rPr lang="en-US" sz="2000" dirty="0" smtClean="0">
                <a:latin typeface="Courier New" pitchFamily="49" charset="0"/>
                <a:cs typeface="Courier New" pitchFamily="49" charset="0"/>
              </a:rPr>
              <a:t>  return 1 + max(height(</a:t>
            </a:r>
            <a:r>
              <a:rPr lang="en-US" sz="2000" dirty="0" err="1" smtClean="0">
                <a:latin typeface="Courier New" pitchFamily="49" charset="0"/>
                <a:cs typeface="Courier New" pitchFamily="49" charset="0"/>
              </a:rPr>
              <a:t>T.left</a:t>
            </a:r>
            <a:r>
              <a:rPr lang="en-US" sz="2000" dirty="0" smtClean="0">
                <a:latin typeface="Courier New" pitchFamily="49" charset="0"/>
                <a:cs typeface="Courier New" pitchFamily="49" charset="0"/>
              </a:rPr>
              <a:t>), height(</a:t>
            </a:r>
            <a:r>
              <a:rPr lang="en-US" sz="2000" dirty="0" err="1" smtClean="0">
                <a:latin typeface="Courier New" pitchFamily="49" charset="0"/>
                <a:cs typeface="Courier New" pitchFamily="49" charset="0"/>
              </a:rPr>
              <a:t>T.right</a:t>
            </a:r>
            <a:r>
              <a:rPr lang="en-US" sz="2000" dirty="0" smtClean="0">
                <a:latin typeface="Courier New" pitchFamily="49" charset="0"/>
                <a:cs typeface="Courier New" pitchFamily="49" charset="0"/>
              </a:rPr>
              <a:t>));</a:t>
            </a:r>
          </a:p>
          <a:p>
            <a:pPr marL="342900" lvl="1" indent="-342900">
              <a:buNone/>
            </a:pPr>
            <a:endParaRPr lang="en-US" sz="1100" dirty="0" smtClean="0">
              <a:latin typeface="Courier New" pitchFamily="49" charset="0"/>
              <a:cs typeface="Courier New" pitchFamily="49" charset="0"/>
            </a:endParaRPr>
          </a:p>
          <a:p>
            <a:pPr marL="342900" lvl="1" indent="-342900">
              <a:buFont typeface="Arial" pitchFamily="34" charset="0"/>
              <a:buChar char="•"/>
            </a:pPr>
            <a:r>
              <a:rPr lang="en-US" dirty="0" smtClean="0"/>
              <a:t>Time Complexity: also O(V)</a:t>
            </a:r>
            <a:endParaRPr lang="en-US" dirty="0"/>
          </a:p>
        </p:txBody>
      </p:sp>
      <p:grpSp>
        <p:nvGrpSpPr>
          <p:cNvPr id="4" name="Group 95"/>
          <p:cNvGrpSpPr>
            <a:grpSpLocks/>
          </p:cNvGrpSpPr>
          <p:nvPr/>
        </p:nvGrpSpPr>
        <p:grpSpPr bwMode="auto">
          <a:xfrm>
            <a:off x="7524328" y="4111389"/>
            <a:ext cx="685616" cy="685763"/>
            <a:chOff x="3059832" y="4365104"/>
            <a:chExt cx="685796" cy="685796"/>
          </a:xfrm>
        </p:grpSpPr>
        <p:sp>
          <p:nvSpPr>
            <p:cNvPr id="20"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1"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7</a:t>
              </a:r>
              <a:endParaRPr lang="en-SG" sz="3200" dirty="0">
                <a:solidFill>
                  <a:schemeClr val="bg1"/>
                </a:solidFill>
              </a:endParaRPr>
            </a:p>
          </p:txBody>
        </p:sp>
      </p:grpSp>
      <p:grpSp>
        <p:nvGrpSpPr>
          <p:cNvPr id="5" name="Group 95"/>
          <p:cNvGrpSpPr>
            <a:grpSpLocks/>
          </p:cNvGrpSpPr>
          <p:nvPr/>
        </p:nvGrpSpPr>
        <p:grpSpPr bwMode="auto">
          <a:xfrm>
            <a:off x="7020272" y="4975485"/>
            <a:ext cx="685616" cy="685763"/>
            <a:chOff x="3059832" y="4365104"/>
            <a:chExt cx="685796" cy="685796"/>
          </a:xfrm>
        </p:grpSpPr>
        <p:sp>
          <p:nvSpPr>
            <p:cNvPr id="23"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5</a:t>
              </a:r>
              <a:endParaRPr lang="en-SG" sz="3200" dirty="0">
                <a:solidFill>
                  <a:schemeClr val="bg1"/>
                </a:solidFill>
              </a:endParaRPr>
            </a:p>
          </p:txBody>
        </p:sp>
      </p:grpSp>
      <p:grpSp>
        <p:nvGrpSpPr>
          <p:cNvPr id="6" name="Group 95"/>
          <p:cNvGrpSpPr>
            <a:grpSpLocks/>
          </p:cNvGrpSpPr>
          <p:nvPr/>
        </p:nvGrpSpPr>
        <p:grpSpPr bwMode="auto">
          <a:xfrm>
            <a:off x="8062848" y="4975485"/>
            <a:ext cx="685616" cy="685763"/>
            <a:chOff x="3059832" y="4365104"/>
            <a:chExt cx="685796" cy="685796"/>
          </a:xfrm>
        </p:grpSpPr>
        <p:sp>
          <p:nvSpPr>
            <p:cNvPr id="26"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7"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3</a:t>
              </a:r>
              <a:endParaRPr lang="en-SG" sz="3200" dirty="0">
                <a:solidFill>
                  <a:schemeClr val="bg1"/>
                </a:solidFill>
              </a:endParaRPr>
            </a:p>
          </p:txBody>
        </p:sp>
      </p:grpSp>
      <p:grpSp>
        <p:nvGrpSpPr>
          <p:cNvPr id="7" name="Group 95"/>
          <p:cNvGrpSpPr>
            <a:grpSpLocks/>
          </p:cNvGrpSpPr>
          <p:nvPr/>
        </p:nvGrpSpPr>
        <p:grpSpPr bwMode="auto">
          <a:xfrm>
            <a:off x="7668344" y="5839581"/>
            <a:ext cx="685616" cy="685763"/>
            <a:chOff x="3059832" y="4365104"/>
            <a:chExt cx="685796" cy="685796"/>
          </a:xfrm>
        </p:grpSpPr>
        <p:sp>
          <p:nvSpPr>
            <p:cNvPr id="29"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0"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8</a:t>
              </a:r>
              <a:endParaRPr lang="en-SG" sz="3200" dirty="0">
                <a:solidFill>
                  <a:schemeClr val="bg1"/>
                </a:solidFill>
              </a:endParaRPr>
            </a:p>
          </p:txBody>
        </p:sp>
      </p:grpSp>
      <p:cxnSp>
        <p:nvCxnSpPr>
          <p:cNvPr id="31" name="Straight Connector 30"/>
          <p:cNvCxnSpPr/>
          <p:nvPr/>
        </p:nvCxnSpPr>
        <p:spPr>
          <a:xfrm rot="5400000">
            <a:off x="7354527" y="4705277"/>
            <a:ext cx="278761" cy="26165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8118217" y="4688045"/>
            <a:ext cx="278761" cy="2961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947823" y="5624149"/>
            <a:ext cx="278761" cy="1521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(or Min) Item of a Binary Tree</a:t>
            </a:r>
            <a:endParaRPr lang="en-US" dirty="0"/>
          </a:p>
        </p:txBody>
      </p:sp>
      <p:sp>
        <p:nvSpPr>
          <p:cNvPr id="3" name="Content Placeholder 2"/>
          <p:cNvSpPr>
            <a:spLocks noGrp="1"/>
          </p:cNvSpPr>
          <p:nvPr>
            <p:ph idx="1"/>
          </p:nvPr>
        </p:nvSpPr>
        <p:spPr/>
        <p:txBody>
          <a:bodyPr/>
          <a:lstStyle/>
          <a:p>
            <a:pPr>
              <a:buNone/>
            </a:pPr>
            <a:r>
              <a:rPr lang="en-US" sz="2000" dirty="0" err="1" smtClean="0">
                <a:latin typeface="Courier New" pitchFamily="49" charset="0"/>
                <a:cs typeface="Courier New" pitchFamily="49" charset="0"/>
              </a:rPr>
              <a:t>maxV</a:t>
            </a:r>
            <a:r>
              <a:rPr lang="en-US" sz="2000" dirty="0" smtClean="0">
                <a:latin typeface="Courier New" pitchFamily="49" charset="0"/>
                <a:cs typeface="Courier New" pitchFamily="49" charset="0"/>
              </a:rPr>
              <a:t>(T) </a:t>
            </a:r>
            <a:r>
              <a:rPr lang="en-US" sz="2000" dirty="0" smtClean="0">
                <a:solidFill>
                  <a:srgbClr val="00B050"/>
                </a:solidFill>
                <a:latin typeface="Courier New" pitchFamily="49" charset="0"/>
                <a:cs typeface="Courier New" pitchFamily="49" charset="0"/>
              </a:rPr>
              <a:t>// minor adjustment for finding min</a:t>
            </a:r>
          </a:p>
          <a:p>
            <a:pPr>
              <a:buNone/>
            </a:pPr>
            <a:r>
              <a:rPr lang="en-US" sz="2000" dirty="0" smtClean="0">
                <a:latin typeface="Courier New" pitchFamily="49" charset="0"/>
                <a:cs typeface="Courier New" pitchFamily="49" charset="0"/>
              </a:rPr>
              <a:t>  if (T = NULL) return -INF;</a:t>
            </a:r>
          </a:p>
          <a:p>
            <a:pPr>
              <a:buNone/>
            </a:pPr>
            <a:r>
              <a:rPr lang="en-US" sz="2000" dirty="0" smtClean="0">
                <a:latin typeface="Courier New" pitchFamily="49" charset="0"/>
                <a:cs typeface="Courier New" pitchFamily="49" charset="0"/>
              </a:rPr>
              <a:t>  else return max(</a:t>
            </a:r>
            <a:r>
              <a:rPr lang="en-US" sz="2000" dirty="0" err="1" smtClean="0">
                <a:latin typeface="Courier New" pitchFamily="49" charset="0"/>
                <a:cs typeface="Courier New" pitchFamily="49" charset="0"/>
              </a:rPr>
              <a:t>T.value</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max(</a:t>
            </a:r>
            <a:r>
              <a:rPr lang="en-US" sz="2000" dirty="0" err="1" smtClean="0">
                <a:latin typeface="Courier New" pitchFamily="49" charset="0"/>
                <a:cs typeface="Courier New" pitchFamily="49" charset="0"/>
              </a:rPr>
              <a:t>maxV</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T.left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maxV</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T.right</a:t>
            </a:r>
            <a:r>
              <a:rPr lang="en-US" sz="2000" dirty="0" smtClean="0">
                <a:latin typeface="Courier New" pitchFamily="49" charset="0"/>
                <a:cs typeface="Courier New" pitchFamily="49" charset="0"/>
              </a:rPr>
              <a:t>));</a:t>
            </a:r>
          </a:p>
          <a:p>
            <a:pPr>
              <a:buNone/>
            </a:pPr>
            <a:endParaRPr lang="en-US" sz="1100" dirty="0" smtClean="0">
              <a:latin typeface="Courier New" pitchFamily="49" charset="0"/>
              <a:cs typeface="Courier New" pitchFamily="49" charset="0"/>
            </a:endParaRPr>
          </a:p>
          <a:p>
            <a:pPr marL="342900" lvl="1" indent="-342900">
              <a:buFont typeface="Arial" pitchFamily="34" charset="0"/>
              <a:buChar char="•"/>
            </a:pPr>
            <a:r>
              <a:rPr lang="en-US" dirty="0" smtClean="0"/>
              <a:t>Time Complexity: again O(V)</a:t>
            </a:r>
          </a:p>
          <a:p>
            <a:pPr>
              <a:buNone/>
            </a:pPr>
            <a:endParaRPr lang="en-US" dirty="0"/>
          </a:p>
        </p:txBody>
      </p:sp>
      <p:grpSp>
        <p:nvGrpSpPr>
          <p:cNvPr id="4" name="Group 95"/>
          <p:cNvGrpSpPr>
            <a:grpSpLocks/>
          </p:cNvGrpSpPr>
          <p:nvPr/>
        </p:nvGrpSpPr>
        <p:grpSpPr bwMode="auto">
          <a:xfrm>
            <a:off x="7524328" y="4111389"/>
            <a:ext cx="685616" cy="685763"/>
            <a:chOff x="3059832" y="4365104"/>
            <a:chExt cx="685796" cy="685796"/>
          </a:xfrm>
        </p:grpSpPr>
        <p:sp>
          <p:nvSpPr>
            <p:cNvPr id="5"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7</a:t>
              </a:r>
              <a:endParaRPr lang="en-SG" sz="3200" dirty="0">
                <a:solidFill>
                  <a:schemeClr val="bg1"/>
                </a:solidFill>
              </a:endParaRPr>
            </a:p>
          </p:txBody>
        </p:sp>
      </p:grpSp>
      <p:grpSp>
        <p:nvGrpSpPr>
          <p:cNvPr id="7" name="Group 95"/>
          <p:cNvGrpSpPr>
            <a:grpSpLocks/>
          </p:cNvGrpSpPr>
          <p:nvPr/>
        </p:nvGrpSpPr>
        <p:grpSpPr bwMode="auto">
          <a:xfrm>
            <a:off x="7020272" y="4975485"/>
            <a:ext cx="685616" cy="685763"/>
            <a:chOff x="3059832" y="4365104"/>
            <a:chExt cx="685796" cy="685796"/>
          </a:xfrm>
        </p:grpSpPr>
        <p:sp>
          <p:nvSpPr>
            <p:cNvPr id="8"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9"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5</a:t>
              </a:r>
              <a:endParaRPr lang="en-SG" sz="3200" dirty="0">
                <a:solidFill>
                  <a:schemeClr val="bg1"/>
                </a:solidFill>
              </a:endParaRPr>
            </a:p>
          </p:txBody>
        </p:sp>
      </p:grpSp>
      <p:grpSp>
        <p:nvGrpSpPr>
          <p:cNvPr id="10" name="Group 95"/>
          <p:cNvGrpSpPr>
            <a:grpSpLocks/>
          </p:cNvGrpSpPr>
          <p:nvPr/>
        </p:nvGrpSpPr>
        <p:grpSpPr bwMode="auto">
          <a:xfrm>
            <a:off x="8062848" y="4975485"/>
            <a:ext cx="685616" cy="685763"/>
            <a:chOff x="3059832" y="4365104"/>
            <a:chExt cx="685796" cy="685796"/>
          </a:xfrm>
        </p:grpSpPr>
        <p:sp>
          <p:nvSpPr>
            <p:cNvPr id="1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2"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3</a:t>
              </a:r>
              <a:endParaRPr lang="en-SG" sz="3200" dirty="0">
                <a:solidFill>
                  <a:schemeClr val="bg1"/>
                </a:solidFill>
              </a:endParaRPr>
            </a:p>
          </p:txBody>
        </p:sp>
      </p:grpSp>
      <p:grpSp>
        <p:nvGrpSpPr>
          <p:cNvPr id="13" name="Group 95"/>
          <p:cNvGrpSpPr>
            <a:grpSpLocks/>
          </p:cNvGrpSpPr>
          <p:nvPr/>
        </p:nvGrpSpPr>
        <p:grpSpPr bwMode="auto">
          <a:xfrm>
            <a:off x="7668344" y="5839581"/>
            <a:ext cx="685616" cy="685763"/>
            <a:chOff x="3059832" y="4365104"/>
            <a:chExt cx="685796" cy="685796"/>
          </a:xfrm>
        </p:grpSpPr>
        <p:sp>
          <p:nvSpPr>
            <p:cNvPr id="14"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5"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smtClean="0">
                  <a:solidFill>
                    <a:schemeClr val="bg1"/>
                  </a:solidFill>
                </a:rPr>
                <a:t>8</a:t>
              </a:r>
              <a:endParaRPr lang="en-SG" sz="3200" dirty="0">
                <a:solidFill>
                  <a:schemeClr val="bg1"/>
                </a:solidFill>
              </a:endParaRPr>
            </a:p>
          </p:txBody>
        </p:sp>
      </p:grpSp>
      <p:cxnSp>
        <p:nvCxnSpPr>
          <p:cNvPr id="16" name="Straight Connector 15"/>
          <p:cNvCxnSpPr/>
          <p:nvPr/>
        </p:nvCxnSpPr>
        <p:spPr>
          <a:xfrm rot="5400000">
            <a:off x="7354527" y="4705277"/>
            <a:ext cx="278761" cy="26165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8118217" y="4688045"/>
            <a:ext cx="278761" cy="2961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947823" y="5624149"/>
            <a:ext cx="278761" cy="1521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Generalize It?</a:t>
            </a:r>
            <a:endParaRPr lang="en-US" dirty="0"/>
          </a:p>
        </p:txBody>
      </p:sp>
      <p:sp>
        <p:nvSpPr>
          <p:cNvPr id="3" name="Content Placeholder 2"/>
          <p:cNvSpPr>
            <a:spLocks noGrp="1"/>
          </p:cNvSpPr>
          <p:nvPr>
            <p:ph idx="1"/>
          </p:nvPr>
        </p:nvSpPr>
        <p:spPr/>
        <p:txBody>
          <a:bodyPr>
            <a:normAutofit/>
          </a:bodyPr>
          <a:lstStyle/>
          <a:p>
            <a:r>
              <a:rPr lang="en-US" sz="2800" dirty="0" smtClean="0"/>
              <a:t>What if the tree is n-</a:t>
            </a:r>
            <a:r>
              <a:rPr lang="en-US" sz="2800" dirty="0" err="1" smtClean="0"/>
              <a:t>ary</a:t>
            </a:r>
            <a:r>
              <a:rPr lang="en-US" sz="2800" dirty="0" smtClean="0"/>
              <a:t> tree, not just binary tree?</a:t>
            </a:r>
            <a:endParaRPr lang="en-US" sz="2800" dirty="0"/>
          </a:p>
        </p:txBody>
      </p:sp>
    </p:spTree>
    <p:custDataLst>
      <p:tags r:id="rId1"/>
    </p:custData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Second One-Third</a:t>
            </a:r>
            <a:endParaRPr lang="en-SG" dirty="0"/>
          </a:p>
        </p:txBody>
      </p:sp>
      <p:sp>
        <p:nvSpPr>
          <p:cNvPr id="3" name="Content Placeholder 2"/>
          <p:cNvSpPr>
            <a:spLocks noGrp="1"/>
          </p:cNvSpPr>
          <p:nvPr>
            <p:ph idx="1"/>
          </p:nvPr>
        </p:nvSpPr>
        <p:spPr>
          <a:xfrm>
            <a:off x="457200" y="1600200"/>
            <a:ext cx="8291264" cy="4925144"/>
          </a:xfrm>
        </p:spPr>
        <p:txBody>
          <a:bodyPr>
            <a:normAutofit/>
          </a:bodyPr>
          <a:lstStyle/>
          <a:p>
            <a:r>
              <a:rPr lang="en-US" sz="2800" dirty="0" smtClean="0"/>
              <a:t>Graphs</a:t>
            </a:r>
          </a:p>
          <a:p>
            <a:pPr lvl="1"/>
            <a:r>
              <a:rPr lang="en-US" sz="2400" dirty="0" smtClean="0"/>
              <a:t>Graph Data Structures: </a:t>
            </a:r>
            <a:r>
              <a:rPr lang="en-US" sz="2400" dirty="0" err="1" smtClean="0"/>
              <a:t>AdjMat</a:t>
            </a:r>
            <a:r>
              <a:rPr lang="en-US" sz="2400" dirty="0" smtClean="0"/>
              <a:t>/List/</a:t>
            </a:r>
            <a:r>
              <a:rPr lang="en-US" sz="2400" dirty="0" err="1" smtClean="0"/>
              <a:t>EdgeList</a:t>
            </a:r>
            <a:r>
              <a:rPr lang="en-US" sz="2400" dirty="0" smtClean="0"/>
              <a:t>/Implicit Graph</a:t>
            </a:r>
          </a:p>
          <a:p>
            <a:pPr lvl="1"/>
            <a:r>
              <a:rPr lang="en-US" sz="2400" dirty="0" smtClean="0"/>
              <a:t>Graph Traversal: DFS/BFS and its various applications</a:t>
            </a:r>
          </a:p>
          <a:p>
            <a:pPr lvl="1"/>
            <a:r>
              <a:rPr lang="en-US" sz="2400" dirty="0" smtClean="0"/>
              <a:t>Minimum Spanning Trees: Prim’s/</a:t>
            </a:r>
            <a:r>
              <a:rPr lang="en-US" sz="2400" dirty="0" err="1" smtClean="0"/>
              <a:t>Kruskal’s</a:t>
            </a:r>
            <a:endParaRPr lang="en-US" sz="2400" dirty="0" smtClean="0"/>
          </a:p>
          <a:p>
            <a:pPr lvl="1"/>
            <a:r>
              <a:rPr lang="en-US" sz="2400" dirty="0" smtClean="0">
                <a:solidFill>
                  <a:srgbClr val="FF0000"/>
                </a:solidFill>
              </a:rPr>
              <a:t>Single-Source Shortest Paths: Bellman Ford’s/</a:t>
            </a:r>
            <a:r>
              <a:rPr lang="en-US" sz="2400" dirty="0" err="1" smtClean="0">
                <a:solidFill>
                  <a:srgbClr val="FF0000"/>
                </a:solidFill>
              </a:rPr>
              <a:t>Dijkstra’s</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(this and the next e-lecture)</a:t>
            </a:r>
          </a:p>
          <a:p>
            <a:r>
              <a:rPr lang="en-US" sz="2800" dirty="0" smtClean="0"/>
              <a:t>Notable Examples:</a:t>
            </a:r>
          </a:p>
          <a:p>
            <a:pPr lvl="1"/>
            <a:r>
              <a:rPr lang="en-US" sz="2400" dirty="0" smtClean="0"/>
              <a:t>Hospital Tour (Connected Components++)</a:t>
            </a:r>
          </a:p>
          <a:p>
            <a:pPr lvl="1"/>
            <a:r>
              <a:rPr lang="en-US" sz="2400" dirty="0" smtClean="0"/>
              <a:t>Pancake Sorting (BFS+++)</a:t>
            </a:r>
          </a:p>
          <a:p>
            <a:pPr lvl="1"/>
            <a:r>
              <a:rPr lang="en-US" sz="2400" dirty="0" smtClean="0">
                <a:solidFill>
                  <a:srgbClr val="FF0000"/>
                </a:solidFill>
              </a:rPr>
              <a:t>Out for a Walk (ongoing)</a:t>
            </a:r>
          </a:p>
          <a:p>
            <a:pPr lvl="1"/>
            <a:r>
              <a:rPr lang="en-US" sz="2400" dirty="0" smtClean="0">
                <a:solidFill>
                  <a:srgbClr val="FF0000"/>
                </a:solidFill>
              </a:rPr>
              <a:t>The Onset of Labor (soon)</a:t>
            </a:r>
            <a:endParaRPr lang="en-US" sz="1600" dirty="0" smtClean="0">
              <a:solidFill>
                <a:srgbClr val="FF0000"/>
              </a:solidFill>
            </a:endParaRPr>
          </a:p>
        </p:txBody>
      </p:sp>
    </p:spTree>
    <p:custDataLst>
      <p:tags r:id="rId1"/>
    </p:custData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3600" dirty="0" smtClean="0"/>
              <a:t>Select graph terminologies that you know </a:t>
            </a:r>
            <a:r>
              <a:rPr lang="en-US" sz="3600" b="1" dirty="0" smtClean="0"/>
              <a:t>now</a:t>
            </a:r>
            <a:r>
              <a:rPr lang="en-US" sz="3600" dirty="0" smtClean="0"/>
              <a:t>… (can select up to 8/clicker)</a:t>
            </a:r>
            <a:endParaRPr lang="en-US" sz="36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322157936"/>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2222" name="Chart" r:id="rId8" imgW="4572000" imgH="5143500" progId="MSGraph.Chart.8">
                  <p:embed followColorScheme="full"/>
                </p:oleObj>
              </mc:Choice>
              <mc:Fallback>
                <p:oleObj name="Chart" r:id="rId8" imgW="4572000" imgH="5143500" progId="MSGraph.Chart.8">
                  <p:embed followColorScheme="full"/>
                  <p:pic>
                    <p:nvPicPr>
                      <p:cNvPr id="0" name="Picture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err="1" smtClean="0"/>
              <a:t>AdjMatrix</a:t>
            </a:r>
            <a:r>
              <a:rPr lang="en-US" sz="2800" dirty="0" smtClean="0"/>
              <a:t>/List/</a:t>
            </a:r>
            <a:r>
              <a:rPr lang="en-US" sz="2800" dirty="0" err="1" smtClean="0"/>
              <a:t>EdgeList</a:t>
            </a:r>
            <a:endParaRPr lang="en-US" sz="2800" dirty="0" smtClean="0"/>
          </a:p>
          <a:p>
            <a:pPr marL="514350" indent="-514350">
              <a:buFont typeface="Arial" pitchFamily="34" charset="0"/>
              <a:buAutoNum type="arabicPeriod"/>
            </a:pPr>
            <a:r>
              <a:rPr lang="en-US" sz="2800" dirty="0" smtClean="0"/>
              <a:t>DFS/BFS</a:t>
            </a:r>
          </a:p>
          <a:p>
            <a:pPr marL="514350" indent="-514350">
              <a:buFont typeface="Arial" pitchFamily="34" charset="0"/>
              <a:buAutoNum type="arabicPeriod"/>
            </a:pPr>
            <a:r>
              <a:rPr lang="en-US" sz="2800" dirty="0" smtClean="0"/>
              <a:t>Topological Sort</a:t>
            </a:r>
          </a:p>
          <a:p>
            <a:pPr marL="514350" indent="-514350">
              <a:buFont typeface="Arial" pitchFamily="34" charset="0"/>
              <a:buAutoNum type="arabicPeriod"/>
            </a:pPr>
            <a:r>
              <a:rPr lang="en-US" sz="2800" dirty="0" smtClean="0"/>
              <a:t>MST/Prim’s</a:t>
            </a:r>
          </a:p>
          <a:p>
            <a:pPr marL="514350" indent="-514350">
              <a:buFont typeface="Arial" pitchFamily="34" charset="0"/>
              <a:buAutoNum type="arabicPeriod"/>
            </a:pPr>
            <a:r>
              <a:rPr lang="en-US" sz="2800" dirty="0" smtClean="0"/>
              <a:t>MST/</a:t>
            </a:r>
            <a:r>
              <a:rPr lang="en-US" sz="2800" dirty="0" err="1" smtClean="0"/>
              <a:t>Kruskal’s</a:t>
            </a:r>
            <a:endParaRPr lang="en-US" sz="2800" dirty="0" smtClean="0"/>
          </a:p>
          <a:p>
            <a:pPr marL="514350" indent="-514350">
              <a:buFont typeface="Arial" pitchFamily="34" charset="0"/>
              <a:buAutoNum type="arabicPeriod"/>
            </a:pPr>
            <a:r>
              <a:rPr lang="en-US" sz="2800" dirty="0" smtClean="0">
                <a:solidFill>
                  <a:srgbClr val="FF0000"/>
                </a:solidFill>
              </a:rPr>
              <a:t>SSSP/Bellman Ford’s</a:t>
            </a:r>
          </a:p>
          <a:p>
            <a:pPr marL="514350" indent="-514350">
              <a:buFont typeface="Arial" pitchFamily="34" charset="0"/>
              <a:buAutoNum type="arabicPeriod"/>
            </a:pPr>
            <a:r>
              <a:rPr lang="en-US" sz="2800" dirty="0" smtClean="0">
                <a:solidFill>
                  <a:srgbClr val="FF0000"/>
                </a:solidFill>
              </a:rPr>
              <a:t>SSSP/</a:t>
            </a:r>
            <a:r>
              <a:rPr lang="en-US" sz="2800" dirty="0" err="1" smtClean="0">
                <a:solidFill>
                  <a:srgbClr val="FF0000"/>
                </a:solidFill>
              </a:rPr>
              <a:t>Dijkstra’s</a:t>
            </a:r>
            <a:endParaRPr lang="en-US" sz="2800" dirty="0" smtClean="0">
              <a:solidFill>
                <a:srgbClr val="FF0000"/>
              </a:solidFill>
            </a:endParaRPr>
          </a:p>
          <a:p>
            <a:pPr marL="514350" indent="-514350">
              <a:buFont typeface="Arial" pitchFamily="34" charset="0"/>
              <a:buAutoNum type="arabicPeriod"/>
            </a:pPr>
            <a:r>
              <a:rPr lang="en-US" sz="2800" dirty="0" smtClean="0">
                <a:solidFill>
                  <a:srgbClr val="FF0000"/>
                </a:solidFill>
              </a:rPr>
              <a:t>APSP/Floyd </a:t>
            </a:r>
            <a:r>
              <a:rPr lang="en-US" sz="2800" dirty="0" err="1" smtClean="0">
                <a:solidFill>
                  <a:srgbClr val="FF0000"/>
                </a:solidFill>
              </a:rPr>
              <a:t>Warshall’s</a:t>
            </a:r>
            <a:endParaRPr lang="en-US" sz="2800" dirty="0" smtClean="0">
              <a:solidFill>
                <a:srgbClr val="FF0000"/>
              </a:solidFill>
            </a:endParaRPr>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1"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3200" dirty="0" smtClean="0"/>
              <a:t>Select DS/algorithms that you have already </a:t>
            </a:r>
            <a:r>
              <a:rPr lang="en-US" sz="3200" b="1" dirty="0" smtClean="0"/>
              <a:t>implement now</a:t>
            </a:r>
            <a:r>
              <a:rPr lang="en-US" sz="3200" dirty="0" smtClean="0"/>
              <a:t>… (can select up to 8/clicker)</a:t>
            </a:r>
            <a:endParaRPr lang="en-US" sz="32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13987932"/>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3246" name="Chart" r:id="rId7" imgW="4572000" imgH="5143500" progId="MSGraph.Chart.8">
                  <p:embed followColorScheme="full"/>
                </p:oleObj>
              </mc:Choice>
              <mc:Fallback>
                <p:oleObj name="Chart" r:id="rId7" imgW="4572000" imgH="5143500" progId="MSGraph.Chart.8">
                  <p:embed followColorScheme="full"/>
                  <p:pic>
                    <p:nvPicPr>
                      <p:cNvPr id="0" name="Picture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err="1" smtClean="0"/>
              <a:t>AdjMatrix</a:t>
            </a:r>
            <a:r>
              <a:rPr lang="en-US" sz="2800" dirty="0" smtClean="0"/>
              <a:t>/List/</a:t>
            </a:r>
            <a:r>
              <a:rPr lang="en-US" sz="2800" dirty="0" err="1" smtClean="0"/>
              <a:t>EdgeList</a:t>
            </a:r>
            <a:endParaRPr lang="en-US" sz="2800" dirty="0" smtClean="0"/>
          </a:p>
          <a:p>
            <a:pPr marL="514350" indent="-514350">
              <a:buFont typeface="Arial" pitchFamily="34" charset="0"/>
              <a:buAutoNum type="arabicPeriod"/>
            </a:pPr>
            <a:r>
              <a:rPr lang="en-US" sz="2800" dirty="0" smtClean="0"/>
              <a:t>DFS/BFS</a:t>
            </a:r>
          </a:p>
          <a:p>
            <a:pPr marL="514350" indent="-514350">
              <a:buFont typeface="Arial" pitchFamily="34" charset="0"/>
              <a:buAutoNum type="arabicPeriod"/>
            </a:pPr>
            <a:r>
              <a:rPr lang="en-US" sz="2800" dirty="0" smtClean="0"/>
              <a:t>Topological Sort</a:t>
            </a:r>
          </a:p>
          <a:p>
            <a:pPr marL="514350" indent="-514350">
              <a:buFont typeface="Arial" pitchFamily="34" charset="0"/>
              <a:buAutoNum type="arabicPeriod"/>
            </a:pPr>
            <a:r>
              <a:rPr lang="en-US" sz="2800" dirty="0" smtClean="0"/>
              <a:t>MST/Prim’s</a:t>
            </a:r>
          </a:p>
          <a:p>
            <a:pPr marL="514350" indent="-514350">
              <a:buFont typeface="Arial" pitchFamily="34" charset="0"/>
              <a:buAutoNum type="arabicPeriod"/>
            </a:pPr>
            <a:r>
              <a:rPr lang="en-US" sz="2800" dirty="0" smtClean="0"/>
              <a:t>MST/</a:t>
            </a:r>
            <a:r>
              <a:rPr lang="en-US" sz="2800" dirty="0" err="1" smtClean="0"/>
              <a:t>Kruskal’s</a:t>
            </a:r>
            <a:endParaRPr lang="en-US" sz="2800" dirty="0" smtClean="0"/>
          </a:p>
          <a:p>
            <a:pPr marL="514350" indent="-514350">
              <a:buFont typeface="Arial" pitchFamily="34" charset="0"/>
              <a:buAutoNum type="arabicPeriod"/>
            </a:pPr>
            <a:r>
              <a:rPr lang="en-US" sz="2800" dirty="0" smtClean="0">
                <a:solidFill>
                  <a:srgbClr val="FF0000"/>
                </a:solidFill>
              </a:rPr>
              <a:t>SSSP/Bellman Ford’s</a:t>
            </a:r>
          </a:p>
          <a:p>
            <a:pPr marL="514350" indent="-514350">
              <a:buFont typeface="Arial" pitchFamily="34" charset="0"/>
              <a:buAutoNum type="arabicPeriod"/>
            </a:pPr>
            <a:r>
              <a:rPr lang="en-US" sz="2800" dirty="0" smtClean="0">
                <a:solidFill>
                  <a:srgbClr val="FF0000"/>
                </a:solidFill>
              </a:rPr>
              <a:t>SSSP/</a:t>
            </a:r>
            <a:r>
              <a:rPr lang="en-US" sz="2800" dirty="0" err="1" smtClean="0">
                <a:solidFill>
                  <a:srgbClr val="FF0000"/>
                </a:solidFill>
              </a:rPr>
              <a:t>Dijkstra’s</a:t>
            </a:r>
            <a:endParaRPr lang="en-US" sz="2800" dirty="0" smtClean="0">
              <a:solidFill>
                <a:srgbClr val="FF0000"/>
              </a:solidFill>
            </a:endParaRPr>
          </a:p>
          <a:p>
            <a:pPr marL="514350" indent="-514350">
              <a:buFont typeface="Arial" pitchFamily="34" charset="0"/>
              <a:buAutoNum type="arabicPeriod"/>
            </a:pPr>
            <a:r>
              <a:rPr lang="en-US" sz="2800" dirty="0" smtClean="0">
                <a:solidFill>
                  <a:srgbClr val="FF0000"/>
                </a:solidFill>
              </a:rPr>
              <a:t>APSP/Floyd </a:t>
            </a:r>
            <a:r>
              <a:rPr lang="en-US" sz="2800" dirty="0" err="1" smtClean="0">
                <a:solidFill>
                  <a:srgbClr val="FF0000"/>
                </a:solidFill>
              </a:rPr>
              <a:t>Warshall’s</a:t>
            </a:r>
            <a:endParaRPr lang="en-US" sz="2800" dirty="0" smtClean="0">
              <a:solidFill>
                <a:srgbClr val="FF0000"/>
              </a:solidFill>
            </a:endParaRPr>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1"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lstStyle/>
          <a:p>
            <a:r>
              <a:rPr lang="en-SG" dirty="0" smtClean="0"/>
              <a:t>DFS and BFS </a:t>
            </a:r>
            <a:r>
              <a:rPr lang="en-SG" dirty="0" smtClean="0">
                <a:solidFill>
                  <a:srgbClr val="FF0000"/>
                </a:solidFill>
              </a:rPr>
              <a:t>always</a:t>
            </a:r>
            <a:r>
              <a:rPr lang="en-SG" dirty="0" smtClean="0"/>
              <a:t> run in </a:t>
            </a:r>
            <a:r>
              <a:rPr lang="en-SG" dirty="0" smtClean="0">
                <a:solidFill>
                  <a:srgbClr val="FF0000"/>
                </a:solidFill>
                <a:sym typeface="Symbol"/>
              </a:rPr>
              <a:t></a:t>
            </a:r>
            <a:r>
              <a:rPr lang="en-SG" dirty="0" smtClean="0"/>
              <a:t>(V</a:t>
            </a:r>
            <a:r>
              <a:rPr lang="en-SG" baseline="30000" dirty="0" smtClean="0"/>
              <a:t>2</a:t>
            </a:r>
            <a:r>
              <a:rPr lang="en-SG" dirty="0" smtClean="0"/>
              <a:t>) on</a:t>
            </a:r>
            <a:endParaRPr lang="en-SG"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250952784"/>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4270" name="Chart" r:id="rId8" imgW="4572000" imgH="5143500" progId="MSGraph.Chart.8">
                  <p:embed followColorScheme="full"/>
                </p:oleObj>
              </mc:Choice>
              <mc:Fallback>
                <p:oleObj name="Chart" r:id="rId8" imgW="4572000" imgH="5143500" progId="MSGraph.Chart.8">
                  <p:embed followColorScheme="full"/>
                  <p:pic>
                    <p:nvPicPr>
                      <p:cNvPr id="0" name="Picture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SG" sz="2800" dirty="0" smtClean="0"/>
              <a:t>Tree</a:t>
            </a:r>
          </a:p>
          <a:p>
            <a:pPr marL="514350" indent="-514350">
              <a:buFont typeface="Arial" pitchFamily="34" charset="0"/>
              <a:buAutoNum type="arabicPeriod"/>
            </a:pPr>
            <a:r>
              <a:rPr lang="en-US" sz="2800" dirty="0" smtClean="0"/>
              <a:t>Directed Acyclic Graph</a:t>
            </a:r>
            <a:endParaRPr lang="en-SG" sz="2800" dirty="0" smtClean="0"/>
          </a:p>
          <a:p>
            <a:pPr marL="514350" indent="-514350">
              <a:buFont typeface="Arial" pitchFamily="34" charset="0"/>
              <a:buAutoNum type="arabicPeriod"/>
            </a:pPr>
            <a:r>
              <a:rPr lang="en-US" sz="2800" dirty="0" smtClean="0"/>
              <a:t>Bipartite Graph</a:t>
            </a:r>
          </a:p>
          <a:p>
            <a:pPr marL="514350" indent="-514350">
              <a:buFont typeface="Arial" pitchFamily="34" charset="0"/>
              <a:buAutoNum type="arabicPeriod"/>
            </a:pPr>
            <a:r>
              <a:rPr lang="en-US" sz="2800" dirty="0" smtClean="0"/>
              <a:t>Complete Graph</a:t>
            </a:r>
          </a:p>
          <a:p>
            <a:pPr marL="514350" indent="-514350">
              <a:buFont typeface="Arial" pitchFamily="34" charset="0"/>
              <a:buAutoNum type="arabicPeriod"/>
            </a:pPr>
            <a:r>
              <a:rPr lang="en-US" sz="2800" dirty="0" smtClean="0"/>
              <a:t>Impossible, it is O(V+E)</a:t>
            </a:r>
            <a:endParaRPr lang="en-SG" sz="28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1"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3" name="CorShape1"/>
          <p:cNvSpPr/>
          <p:nvPr>
            <p:custDataLst>
              <p:tags r:id="rId6"/>
            </p:custDataLst>
          </p:nvPr>
        </p:nvSpPr>
        <p:spPr>
          <a:xfrm>
            <a:off x="213359" y="3198367"/>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repeatDur="0" restart="never"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lstStyle/>
          <a:p>
            <a:r>
              <a:rPr lang="en-SG" dirty="0" smtClean="0"/>
              <a:t>DFS and BFS </a:t>
            </a:r>
            <a:r>
              <a:rPr lang="en-SG" dirty="0" smtClean="0">
                <a:solidFill>
                  <a:srgbClr val="FF0000"/>
                </a:solidFill>
              </a:rPr>
              <a:t>can</a:t>
            </a:r>
            <a:r>
              <a:rPr lang="en-SG" dirty="0" smtClean="0"/>
              <a:t> run in O(V</a:t>
            </a:r>
            <a:r>
              <a:rPr lang="en-SG" baseline="30000" dirty="0" smtClean="0"/>
              <a:t>2</a:t>
            </a:r>
            <a:r>
              <a:rPr lang="en-SG" dirty="0" smtClean="0"/>
              <a:t>) on</a:t>
            </a:r>
            <a:endParaRPr lang="en-SG"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928585469"/>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5294" name="Chart" r:id="rId10" imgW="4572000" imgH="5143500" progId="MSGraph.Chart.8">
                  <p:embed followColorScheme="full"/>
                </p:oleObj>
              </mc:Choice>
              <mc:Fallback>
                <p:oleObj name="Chart" r:id="rId10" imgW="4572000" imgH="5143500" progId="MSGraph.Chart.8">
                  <p:embed followColorScheme="full"/>
                  <p:pic>
                    <p:nvPicPr>
                      <p:cNvPr id="0" name="Picture 1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SG" sz="2800" dirty="0" smtClean="0"/>
              <a:t>Tree</a:t>
            </a:r>
          </a:p>
          <a:p>
            <a:pPr marL="514350" indent="-514350">
              <a:buFont typeface="Arial" pitchFamily="34" charset="0"/>
              <a:buAutoNum type="arabicPeriod"/>
            </a:pPr>
            <a:r>
              <a:rPr lang="en-US" sz="2800" dirty="0" smtClean="0"/>
              <a:t>Directed Acyclic Graph</a:t>
            </a:r>
            <a:endParaRPr lang="en-SG" sz="2800" dirty="0" smtClean="0"/>
          </a:p>
          <a:p>
            <a:pPr marL="514350" indent="-514350">
              <a:buFont typeface="Arial" pitchFamily="34" charset="0"/>
              <a:buAutoNum type="arabicPeriod"/>
            </a:pPr>
            <a:r>
              <a:rPr lang="en-US" sz="2800" dirty="0" smtClean="0"/>
              <a:t>Bipartite Graph</a:t>
            </a:r>
          </a:p>
          <a:p>
            <a:pPr marL="514350" indent="-514350">
              <a:buFont typeface="Arial" pitchFamily="34" charset="0"/>
              <a:buAutoNum type="arabicPeriod"/>
            </a:pPr>
            <a:r>
              <a:rPr lang="en-US" sz="2800" dirty="0" smtClean="0"/>
              <a:t>Complete Graph</a:t>
            </a:r>
          </a:p>
          <a:p>
            <a:pPr marL="514350" indent="-514350">
              <a:buFont typeface="Arial" pitchFamily="34" charset="0"/>
              <a:buAutoNum type="arabicPeriod"/>
            </a:pPr>
            <a:r>
              <a:rPr lang="en-US" sz="2800" dirty="0" smtClean="0"/>
              <a:t>Impossible, it is O(V+E)</a:t>
            </a:r>
            <a:endParaRPr lang="en-SG" sz="28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5"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7" name="CorShape1"/>
          <p:cNvSpPr/>
          <p:nvPr>
            <p:custDataLst>
              <p:tags r:id="rId6"/>
            </p:custDataLst>
          </p:nvPr>
        </p:nvSpPr>
        <p:spPr>
          <a:xfrm>
            <a:off x="213359" y="2174239"/>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rShape2"/>
          <p:cNvSpPr/>
          <p:nvPr>
            <p:custDataLst>
              <p:tags r:id="rId7"/>
            </p:custDataLst>
          </p:nvPr>
        </p:nvSpPr>
        <p:spPr>
          <a:xfrm>
            <a:off x="213359" y="2686304"/>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rShape3"/>
          <p:cNvSpPr/>
          <p:nvPr>
            <p:custDataLst>
              <p:tags r:id="rId8"/>
            </p:custDataLst>
          </p:nvPr>
        </p:nvSpPr>
        <p:spPr>
          <a:xfrm>
            <a:off x="213359" y="3198367"/>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repeatDur="0" restart="never"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repeatDur="0" restart="never"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repeatDur="0" restart="never"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 (2)</a:t>
            </a:r>
            <a:endParaRPr lang="en-SG" dirty="0"/>
          </a:p>
        </p:txBody>
      </p:sp>
      <p:sp>
        <p:nvSpPr>
          <p:cNvPr id="3" name="Content Placeholder 2"/>
          <p:cNvSpPr>
            <a:spLocks noGrp="1"/>
          </p:cNvSpPr>
          <p:nvPr>
            <p:ph idx="1"/>
          </p:nvPr>
        </p:nvSpPr>
        <p:spPr>
          <a:xfrm>
            <a:off x="457200" y="1600200"/>
            <a:ext cx="8291264" cy="4781128"/>
          </a:xfrm>
        </p:spPr>
        <p:txBody>
          <a:bodyPr>
            <a:normAutofit/>
          </a:bodyPr>
          <a:lstStyle/>
          <a:p>
            <a:r>
              <a:rPr lang="en-US" sz="2800" b="1" dirty="0" smtClean="0"/>
              <a:t>Shortest Path weight</a:t>
            </a:r>
            <a:r>
              <a:rPr lang="en-US" sz="2800" dirty="0" smtClean="0"/>
              <a:t> from vertex </a:t>
            </a:r>
            <a:r>
              <a:rPr lang="en-US" sz="2800" b="1" dirty="0" smtClean="0"/>
              <a:t>a</a:t>
            </a:r>
            <a:r>
              <a:rPr lang="en-US" sz="2800" dirty="0" smtClean="0"/>
              <a:t> to </a:t>
            </a:r>
            <a:r>
              <a:rPr lang="en-US" sz="2800" b="1" dirty="0" smtClean="0"/>
              <a:t>b</a:t>
            </a:r>
            <a:r>
              <a:rPr lang="en-US" sz="2800" dirty="0" smtClean="0"/>
              <a:t>: </a:t>
            </a:r>
            <a:r>
              <a:rPr lang="en-US" sz="2800" b="1" dirty="0" smtClean="0">
                <a:sym typeface="Symbol"/>
              </a:rPr>
              <a:t></a:t>
            </a:r>
            <a:r>
              <a:rPr lang="en-US" sz="2800" b="1" dirty="0" smtClean="0"/>
              <a:t>(a, b)</a:t>
            </a:r>
          </a:p>
          <a:p>
            <a:pPr lvl="1"/>
            <a:r>
              <a:rPr lang="en-US" sz="2400" dirty="0" smtClean="0">
                <a:sym typeface="Symbol"/>
              </a:rPr>
              <a:t> is pronounced as ‘delta’</a:t>
            </a:r>
            <a:endParaRPr lang="en-US" sz="2400" dirty="0" smtClean="0"/>
          </a:p>
          <a:p>
            <a:endParaRPr lang="en-US" sz="2800" b="1" dirty="0" smtClean="0"/>
          </a:p>
          <a:p>
            <a:endParaRPr lang="en-US" sz="2800" b="1" dirty="0" smtClean="0"/>
          </a:p>
          <a:p>
            <a:endParaRPr lang="en-US" sz="2800" b="1" dirty="0" smtClean="0"/>
          </a:p>
          <a:p>
            <a:endParaRPr lang="en-US" sz="2800" b="1" dirty="0" smtClean="0"/>
          </a:p>
          <a:p>
            <a:r>
              <a:rPr lang="en-US" sz="2800" b="1" u="sng" dirty="0" smtClean="0"/>
              <a:t>Single-Source</a:t>
            </a:r>
            <a:r>
              <a:rPr lang="en-US" sz="2800" dirty="0" smtClean="0"/>
              <a:t> </a:t>
            </a:r>
            <a:r>
              <a:rPr lang="en-US" sz="2800" b="1" dirty="0" smtClean="0"/>
              <a:t>Shortest Path</a:t>
            </a:r>
            <a:r>
              <a:rPr lang="en-US" sz="2800" b="1" u="sng" dirty="0" smtClean="0"/>
              <a:t>s</a:t>
            </a:r>
            <a:r>
              <a:rPr lang="en-US" sz="2800" dirty="0" smtClean="0"/>
              <a:t> (SSSP) Problem:</a:t>
            </a:r>
          </a:p>
          <a:p>
            <a:pPr lvl="1"/>
            <a:r>
              <a:rPr lang="en-US" sz="2400" dirty="0" smtClean="0"/>
              <a:t>Given </a:t>
            </a:r>
            <a:r>
              <a:rPr lang="en-US" sz="2400" b="1" dirty="0" smtClean="0"/>
              <a:t>G(V, E)</a:t>
            </a:r>
            <a:r>
              <a:rPr lang="en-US" sz="2400" dirty="0" smtClean="0"/>
              <a:t>, </a:t>
            </a:r>
            <a:r>
              <a:rPr lang="en-US" sz="2400" b="1" dirty="0" smtClean="0"/>
              <a:t>w(a, b): E-&gt;R</a:t>
            </a:r>
            <a:r>
              <a:rPr lang="en-US" sz="2400" dirty="0" smtClean="0"/>
              <a:t>, and a </a:t>
            </a:r>
            <a:r>
              <a:rPr lang="en-US" sz="2400" b="1" u="sng" dirty="0" smtClean="0"/>
              <a:t>source vertex s</a:t>
            </a:r>
          </a:p>
          <a:p>
            <a:pPr lvl="1"/>
            <a:r>
              <a:rPr lang="en-US" sz="2400" dirty="0" smtClean="0"/>
              <a:t>Find </a:t>
            </a:r>
            <a:r>
              <a:rPr lang="en-US" sz="2400" b="1" dirty="0" smtClean="0">
                <a:sym typeface="Symbol"/>
              </a:rPr>
              <a:t></a:t>
            </a:r>
            <a:r>
              <a:rPr lang="en-US" sz="2400" b="1" dirty="0" smtClean="0"/>
              <a:t>(s, b)</a:t>
            </a:r>
            <a:r>
              <a:rPr lang="en-US" sz="2400" dirty="0" smtClean="0"/>
              <a:t> (+best paths) from vertex </a:t>
            </a:r>
            <a:r>
              <a:rPr lang="en-US" sz="2400" b="1" dirty="0" smtClean="0"/>
              <a:t>s</a:t>
            </a:r>
            <a:r>
              <a:rPr lang="en-US" sz="2400" dirty="0" smtClean="0"/>
              <a:t> to each vertex </a:t>
            </a:r>
            <a:r>
              <a:rPr lang="en-US" sz="2400" b="1" dirty="0" err="1" smtClean="0"/>
              <a:t>b</a:t>
            </a:r>
            <a:r>
              <a:rPr lang="en-US" sz="2400" dirty="0" err="1" smtClean="0">
                <a:sym typeface="Symbol"/>
              </a:rPr>
              <a:t></a:t>
            </a:r>
            <a:r>
              <a:rPr lang="en-US" sz="2400" b="1" dirty="0" err="1" smtClean="0"/>
              <a:t>V</a:t>
            </a:r>
            <a:endParaRPr lang="en-US" sz="2400" b="1" dirty="0" smtClean="0"/>
          </a:p>
          <a:p>
            <a:pPr lvl="2"/>
            <a:r>
              <a:rPr lang="en-US" sz="2000" dirty="0" smtClean="0"/>
              <a:t>i.e. From one source </a:t>
            </a:r>
            <a:r>
              <a:rPr lang="en-US" sz="2000" b="1" dirty="0" smtClean="0"/>
              <a:t>to the rest</a:t>
            </a:r>
          </a:p>
        </p:txBody>
      </p:sp>
      <p:graphicFrame>
        <p:nvGraphicFramePr>
          <p:cNvPr id="2050" name="Object 2"/>
          <p:cNvGraphicFramePr>
            <a:graphicFrameLocks noChangeAspect="1"/>
          </p:cNvGraphicFramePr>
          <p:nvPr>
            <p:extLst>
              <p:ext uri="{D42A27DB-BD31-4B8C-83A1-F6EECF244321}">
                <p14:modId xmlns:p14="http://schemas.microsoft.com/office/powerpoint/2010/main" val="1336988156"/>
              </p:ext>
            </p:extLst>
          </p:nvPr>
        </p:nvGraphicFramePr>
        <p:xfrm>
          <a:off x="912813" y="2967038"/>
          <a:ext cx="2946400" cy="914400"/>
        </p:xfrm>
        <a:graphic>
          <a:graphicData uri="http://schemas.openxmlformats.org/presentationml/2006/ole">
            <mc:AlternateContent xmlns:mc="http://schemas.openxmlformats.org/markup-compatibility/2006">
              <mc:Choice xmlns:v="urn:schemas-microsoft-com:vml" Requires="v">
                <p:oleObj spid="_x0000_s2222" name="Equation" r:id="rId5" imgW="1473200" imgH="457200" progId="Equation.3">
                  <p:embed/>
                </p:oleObj>
              </mc:Choice>
              <mc:Fallback>
                <p:oleObj name="Equation" r:id="rId5" imgW="1473200" imgH="457200" progId="Equation.3">
                  <p:embed/>
                  <p:pic>
                    <p:nvPicPr>
                      <p:cNvPr id="0" name="Picture 1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813" y="2967038"/>
                        <a:ext cx="2946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355976" y="2463279"/>
            <a:ext cx="3168352" cy="1200329"/>
          </a:xfrm>
          <a:prstGeom prst="rect">
            <a:avLst/>
          </a:prstGeom>
          <a:noFill/>
        </p:spPr>
        <p:txBody>
          <a:bodyPr wrap="square" rtlCol="0">
            <a:spAutoFit/>
          </a:bodyPr>
          <a:lstStyle/>
          <a:p>
            <a:r>
              <a:rPr lang="en-US" sz="2400" dirty="0" smtClean="0"/>
              <a:t>If there exists such path</a:t>
            </a:r>
          </a:p>
          <a:p>
            <a:pPr algn="ctr"/>
            <a:r>
              <a:rPr lang="en-US" sz="2400" dirty="0" smtClean="0"/>
              <a:t> </a:t>
            </a:r>
            <a:r>
              <a:rPr lang="en-US" sz="2400" dirty="0" smtClean="0">
                <a:sym typeface="Wingdings" pitchFamily="2" charset="2"/>
              </a:rPr>
              <a:t>p </a:t>
            </a:r>
          </a:p>
          <a:p>
            <a:pPr algn="ctr"/>
            <a:r>
              <a:rPr lang="en-SG" sz="2400" dirty="0" smtClean="0"/>
              <a:t> a                 b</a:t>
            </a:r>
            <a:endParaRPr lang="en-SG" sz="2400" dirty="0"/>
          </a:p>
        </p:txBody>
      </p:sp>
      <p:sp>
        <p:nvSpPr>
          <p:cNvPr id="9" name="TextBox 8"/>
          <p:cNvSpPr txBox="1"/>
          <p:nvPr/>
        </p:nvSpPr>
        <p:spPr>
          <a:xfrm>
            <a:off x="4355976" y="3903439"/>
            <a:ext cx="3456384" cy="461665"/>
          </a:xfrm>
          <a:prstGeom prst="rect">
            <a:avLst/>
          </a:prstGeom>
          <a:noFill/>
        </p:spPr>
        <p:txBody>
          <a:bodyPr wrap="square" rtlCol="0">
            <a:spAutoFit/>
          </a:bodyPr>
          <a:lstStyle/>
          <a:p>
            <a:r>
              <a:rPr lang="en-US" sz="2400" dirty="0" smtClean="0"/>
              <a:t>If </a:t>
            </a:r>
            <a:r>
              <a:rPr lang="en-US" sz="2400" b="1" dirty="0" smtClean="0"/>
              <a:t>b</a:t>
            </a:r>
            <a:r>
              <a:rPr lang="en-US" sz="2400" dirty="0" smtClean="0"/>
              <a:t> is unreachable from </a:t>
            </a:r>
            <a:r>
              <a:rPr lang="en-US" sz="2400" b="1" dirty="0" smtClean="0"/>
              <a:t>a</a:t>
            </a:r>
            <a:endParaRPr lang="en-SG" sz="2400" b="1" dirty="0"/>
          </a:p>
        </p:txBody>
      </p:sp>
      <p:cxnSp>
        <p:nvCxnSpPr>
          <p:cNvPr id="11" name="Straight Arrow Connector 10"/>
          <p:cNvCxnSpPr/>
          <p:nvPr/>
        </p:nvCxnSpPr>
        <p:spPr>
          <a:xfrm flipV="1">
            <a:off x="3923928" y="2823319"/>
            <a:ext cx="432048" cy="232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3275856" y="3687415"/>
            <a:ext cx="1080120" cy="446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5508104" y="3255367"/>
            <a:ext cx="898634" cy="307428"/>
          </a:xfrm>
          <a:custGeom>
            <a:avLst/>
            <a:gdLst>
              <a:gd name="connsiteX0" fmla="*/ 0 w 898634"/>
              <a:gd name="connsiteY0" fmla="*/ 162911 h 307428"/>
              <a:gd name="connsiteX1" fmla="*/ 299545 w 898634"/>
              <a:gd name="connsiteY1" fmla="*/ 21021 h 307428"/>
              <a:gd name="connsiteX2" fmla="*/ 599089 w 898634"/>
              <a:gd name="connsiteY2" fmla="*/ 289035 h 307428"/>
              <a:gd name="connsiteX3" fmla="*/ 898634 w 898634"/>
              <a:gd name="connsiteY3" fmla="*/ 131380 h 307428"/>
            </a:gdLst>
            <a:ahLst/>
            <a:cxnLst>
              <a:cxn ang="0">
                <a:pos x="connsiteX0" y="connsiteY0"/>
              </a:cxn>
              <a:cxn ang="0">
                <a:pos x="connsiteX1" y="connsiteY1"/>
              </a:cxn>
              <a:cxn ang="0">
                <a:pos x="connsiteX2" y="connsiteY2"/>
              </a:cxn>
              <a:cxn ang="0">
                <a:pos x="connsiteX3" y="connsiteY3"/>
              </a:cxn>
            </a:cxnLst>
            <a:rect l="l" t="t" r="r" b="b"/>
            <a:pathLst>
              <a:path w="898634" h="307428">
                <a:moveTo>
                  <a:pt x="0" y="162911"/>
                </a:moveTo>
                <a:cubicBezTo>
                  <a:pt x="99848" y="81455"/>
                  <a:pt x="199697" y="0"/>
                  <a:pt x="299545" y="21021"/>
                </a:cubicBezTo>
                <a:cubicBezTo>
                  <a:pt x="399393" y="42042"/>
                  <a:pt x="499241" y="270642"/>
                  <a:pt x="599089" y="289035"/>
                </a:cubicBezTo>
                <a:cubicBezTo>
                  <a:pt x="698937" y="307428"/>
                  <a:pt x="798785" y="219404"/>
                  <a:pt x="898634" y="131380"/>
                </a:cubicBezTo>
              </a:path>
            </a:pathLst>
          </a:cu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3600" dirty="0" err="1" smtClean="0"/>
              <a:t>Hm</a:t>
            </a:r>
            <a:r>
              <a:rPr lang="en-US" sz="3600" dirty="0" smtClean="0"/>
              <a:t>… Can I use </a:t>
            </a:r>
            <a:r>
              <a:rPr lang="en-US" sz="3600" b="1" dirty="0" smtClean="0"/>
              <a:t>standard BFS</a:t>
            </a:r>
            <a:r>
              <a:rPr lang="en-US" sz="3600" dirty="0" smtClean="0"/>
              <a:t> (i.e. add one line like in modified DFS) to find </a:t>
            </a:r>
            <a:r>
              <a:rPr lang="en-US" sz="3600" dirty="0" err="1" smtClean="0"/>
              <a:t>toposort</a:t>
            </a:r>
            <a:r>
              <a:rPr lang="en-US" sz="3600" dirty="0" smtClean="0"/>
              <a:t>?</a:t>
            </a:r>
            <a:endParaRPr lang="en-US" sz="36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1201446317"/>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6318" name="Chart" r:id="rId9" imgW="4572000" imgH="5143500" progId="MSGraph.Chart.8">
                  <p:embed followColorScheme="full"/>
                </p:oleObj>
              </mc:Choice>
              <mc:Fallback>
                <p:oleObj name="Chart" r:id="rId9" imgW="4572000" imgH="5143500" progId="MSGraph.Chart.8">
                  <p:embed followColorScheme="full"/>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dirty="0" smtClean="0"/>
              <a:t>Yes, why not?</a:t>
            </a:r>
          </a:p>
          <a:p>
            <a:pPr marL="514350" indent="-514350">
              <a:buFont typeface="Arial" pitchFamily="34" charset="0"/>
              <a:buAutoNum type="arabicPeriod"/>
            </a:pPr>
            <a:r>
              <a:rPr lang="en-US" dirty="0" smtClean="0"/>
              <a:t>No, I think BFS will have a problem because _______</a:t>
            </a:r>
            <a:endParaRPr lang="en-US"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2"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5" name="CorShape1"/>
          <p:cNvSpPr/>
          <p:nvPr>
            <p:custDataLst>
              <p:tags r:id="rId6"/>
            </p:custDataLst>
          </p:nvPr>
        </p:nvSpPr>
        <p:spPr>
          <a:xfrm>
            <a:off x="-294640" y="2446866"/>
            <a:ext cx="939799" cy="939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Modeling</a:t>
            </a:r>
            <a:br>
              <a:rPr lang="en-US" dirty="0" smtClean="0"/>
            </a:br>
            <a:r>
              <a:rPr lang="en-US" sz="3600" dirty="0" smtClean="0"/>
              <a:t>Find Real-Life Graphs Near You</a:t>
            </a:r>
            <a:endParaRPr lang="en-US" sz="3600" dirty="0"/>
          </a:p>
        </p:txBody>
      </p:sp>
      <p:sp>
        <p:nvSpPr>
          <p:cNvPr id="3" name="Content Placeholder 2"/>
          <p:cNvSpPr>
            <a:spLocks noGrp="1"/>
          </p:cNvSpPr>
          <p:nvPr>
            <p:ph idx="1"/>
          </p:nvPr>
        </p:nvSpPr>
        <p:spPr/>
        <p:txBody>
          <a:bodyPr/>
          <a:lstStyle/>
          <a:p>
            <a:r>
              <a:rPr lang="en-US" sz="2800" dirty="0" smtClean="0"/>
              <a:t>Find several real-life graphs around you (in this room) or around your life!</a:t>
            </a:r>
          </a:p>
          <a:p>
            <a:pPr lvl="1"/>
            <a:r>
              <a:rPr lang="en-US" sz="2400" dirty="0" smtClean="0"/>
              <a:t>State what are the vertices, the edges</a:t>
            </a:r>
          </a:p>
          <a:p>
            <a:pPr lvl="1"/>
            <a:r>
              <a:rPr lang="en-US" sz="2400" dirty="0" smtClean="0"/>
              <a:t>Find simple and meaningful graph problems (if any)</a:t>
            </a:r>
          </a:p>
          <a:p>
            <a:r>
              <a:rPr lang="en-US" sz="2800" dirty="0" smtClean="0"/>
              <a:t>Simple example:</a:t>
            </a:r>
          </a:p>
          <a:p>
            <a:pPr lvl="1"/>
            <a:r>
              <a:rPr lang="en-US" sz="2400" dirty="0" smtClean="0"/>
              <a:t>Vertices: NUS modules</a:t>
            </a:r>
          </a:p>
          <a:p>
            <a:pPr lvl="1"/>
            <a:r>
              <a:rPr lang="en-US" sz="2400" dirty="0" smtClean="0"/>
              <a:t>Edges: Module pre-requisites (it is a DAG!!)</a:t>
            </a:r>
          </a:p>
          <a:p>
            <a:pPr lvl="1"/>
            <a:r>
              <a:rPr lang="en-US" sz="2400" dirty="0" smtClean="0"/>
              <a:t>Graph problem: I have taken a set of modules, can I take a certain future module given this pre-requisites DAG?</a:t>
            </a:r>
            <a:endParaRPr lang="en-US"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Graph Properties</a:t>
            </a:r>
            <a:endParaRPr lang="en-US" dirty="0"/>
          </a:p>
        </p:txBody>
      </p:sp>
      <p:sp>
        <p:nvSpPr>
          <p:cNvPr id="3" name="Content Placeholder 2"/>
          <p:cNvSpPr>
            <a:spLocks noGrp="1"/>
          </p:cNvSpPr>
          <p:nvPr>
            <p:ph idx="1"/>
          </p:nvPr>
        </p:nvSpPr>
        <p:spPr/>
        <p:txBody>
          <a:bodyPr>
            <a:normAutofit/>
          </a:bodyPr>
          <a:lstStyle/>
          <a:p>
            <a:r>
              <a:rPr lang="en-US" sz="2800" dirty="0" smtClean="0"/>
              <a:t>Elaborate the properties of these two graphs</a:t>
            </a:r>
          </a:p>
          <a:p>
            <a:pPr lvl="1"/>
            <a:r>
              <a:rPr lang="en-US" sz="2400" dirty="0" smtClean="0"/>
              <a:t>How many V? E? Components? Is it connected?</a:t>
            </a:r>
            <a:br>
              <a:rPr lang="en-US" sz="2400" dirty="0" smtClean="0"/>
            </a:br>
            <a:r>
              <a:rPr lang="en-US" sz="2400" dirty="0" smtClean="0"/>
              <a:t>Is it weighted? Is it directed? Is it acyclic?</a:t>
            </a:r>
            <a:br>
              <a:rPr lang="en-US" sz="2400" dirty="0" smtClean="0"/>
            </a:br>
            <a:r>
              <a:rPr lang="en-US" sz="2400" dirty="0" smtClean="0"/>
              <a:t>Is it a tree? Is it bipartite? etc…</a:t>
            </a:r>
            <a:endParaRPr lang="en-US" sz="2400" dirty="0"/>
          </a:p>
        </p:txBody>
      </p:sp>
      <p:grpSp>
        <p:nvGrpSpPr>
          <p:cNvPr id="4" name="Group 42"/>
          <p:cNvGrpSpPr>
            <a:grpSpLocks/>
          </p:cNvGrpSpPr>
          <p:nvPr/>
        </p:nvGrpSpPr>
        <p:grpSpPr bwMode="auto">
          <a:xfrm>
            <a:off x="1979712" y="4254941"/>
            <a:ext cx="685796" cy="685978"/>
            <a:chOff x="3059832" y="4365104"/>
            <a:chExt cx="685796" cy="685796"/>
          </a:xfrm>
        </p:grpSpPr>
        <p:sp>
          <p:nvSpPr>
            <p:cNvPr id="63" name="Oval 4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5" name="Group 45"/>
          <p:cNvGrpSpPr>
            <a:grpSpLocks/>
          </p:cNvGrpSpPr>
          <p:nvPr/>
        </p:nvGrpSpPr>
        <p:grpSpPr bwMode="auto">
          <a:xfrm>
            <a:off x="611560" y="4254941"/>
            <a:ext cx="685796" cy="685978"/>
            <a:chOff x="3059832" y="4365104"/>
            <a:chExt cx="685796" cy="685796"/>
          </a:xfrm>
        </p:grpSpPr>
        <p:sp>
          <p:nvSpPr>
            <p:cNvPr id="61" name="Oval 4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2"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0</a:t>
              </a:r>
              <a:endParaRPr lang="en-SG" sz="3200">
                <a:solidFill>
                  <a:schemeClr val="bg1"/>
                </a:solidFill>
              </a:endParaRPr>
            </a:p>
          </p:txBody>
        </p:sp>
      </p:grpSp>
      <p:cxnSp>
        <p:nvCxnSpPr>
          <p:cNvPr id="20" name="Straight Connector 19"/>
          <p:cNvCxnSpPr/>
          <p:nvPr/>
        </p:nvCxnSpPr>
        <p:spPr bwMode="auto">
          <a:xfrm>
            <a:off x="1297381" y="4598110"/>
            <a:ext cx="6826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49"/>
          <p:cNvGrpSpPr>
            <a:grpSpLocks/>
          </p:cNvGrpSpPr>
          <p:nvPr/>
        </p:nvGrpSpPr>
        <p:grpSpPr bwMode="auto">
          <a:xfrm>
            <a:off x="3275856" y="4254941"/>
            <a:ext cx="685796" cy="685978"/>
            <a:chOff x="3059832" y="4365104"/>
            <a:chExt cx="685796" cy="685796"/>
          </a:xfrm>
        </p:grpSpPr>
        <p:sp>
          <p:nvSpPr>
            <p:cNvPr id="59" name="Oval 50"/>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0"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22" name="Straight Connector 21"/>
          <p:cNvCxnSpPr/>
          <p:nvPr/>
        </p:nvCxnSpPr>
        <p:spPr bwMode="auto">
          <a:xfrm>
            <a:off x="2665806" y="4598110"/>
            <a:ext cx="609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2"/>
          <p:cNvGrpSpPr>
            <a:grpSpLocks/>
          </p:cNvGrpSpPr>
          <p:nvPr/>
        </p:nvGrpSpPr>
        <p:grpSpPr bwMode="auto">
          <a:xfrm>
            <a:off x="1979712" y="5191294"/>
            <a:ext cx="685796" cy="685978"/>
            <a:chOff x="3059832" y="4365104"/>
            <a:chExt cx="685796" cy="685796"/>
          </a:xfrm>
        </p:grpSpPr>
        <p:sp>
          <p:nvSpPr>
            <p:cNvPr id="57" name="Oval 6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58"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8" name="Group 65"/>
          <p:cNvGrpSpPr>
            <a:grpSpLocks/>
          </p:cNvGrpSpPr>
          <p:nvPr/>
        </p:nvGrpSpPr>
        <p:grpSpPr bwMode="auto">
          <a:xfrm>
            <a:off x="611560" y="5191294"/>
            <a:ext cx="685796" cy="685978"/>
            <a:chOff x="3059832" y="4365104"/>
            <a:chExt cx="685796" cy="685796"/>
          </a:xfrm>
        </p:grpSpPr>
        <p:sp>
          <p:nvSpPr>
            <p:cNvPr id="55" name="Oval 6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5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5" name="Straight Connector 24"/>
          <p:cNvCxnSpPr/>
          <p:nvPr/>
        </p:nvCxnSpPr>
        <p:spPr bwMode="auto">
          <a:xfrm>
            <a:off x="1297381" y="5534735"/>
            <a:ext cx="6826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72"/>
          <p:cNvGrpSpPr>
            <a:grpSpLocks/>
          </p:cNvGrpSpPr>
          <p:nvPr/>
        </p:nvGrpSpPr>
        <p:grpSpPr bwMode="auto">
          <a:xfrm>
            <a:off x="3275856" y="5191294"/>
            <a:ext cx="685796" cy="685978"/>
            <a:chOff x="3059832" y="4365104"/>
            <a:chExt cx="685796" cy="685796"/>
          </a:xfrm>
        </p:grpSpPr>
        <p:sp>
          <p:nvSpPr>
            <p:cNvPr id="53" name="Oval 7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5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5</a:t>
              </a:r>
              <a:endParaRPr lang="en-SG" sz="3200">
                <a:solidFill>
                  <a:schemeClr val="bg1"/>
                </a:solidFill>
              </a:endParaRPr>
            </a:p>
          </p:txBody>
        </p:sp>
      </p:grpSp>
      <p:cxnSp>
        <p:nvCxnSpPr>
          <p:cNvPr id="28" name="Straight Connector 27"/>
          <p:cNvCxnSpPr/>
          <p:nvPr/>
        </p:nvCxnSpPr>
        <p:spPr bwMode="auto">
          <a:xfrm rot="5400000" flipH="1" flipV="1">
            <a:off x="2197493" y="5066423"/>
            <a:ext cx="2508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84"/>
          <p:cNvGrpSpPr>
            <a:grpSpLocks/>
          </p:cNvGrpSpPr>
          <p:nvPr/>
        </p:nvGrpSpPr>
        <p:grpSpPr bwMode="auto">
          <a:xfrm>
            <a:off x="6694516" y="4254941"/>
            <a:ext cx="685796" cy="685978"/>
            <a:chOff x="3059832" y="4365104"/>
            <a:chExt cx="685796" cy="685796"/>
          </a:xfrm>
        </p:grpSpPr>
        <p:sp>
          <p:nvSpPr>
            <p:cNvPr id="51" name="Oval 85"/>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52"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11" name="Group 87"/>
          <p:cNvGrpSpPr>
            <a:grpSpLocks/>
          </p:cNvGrpSpPr>
          <p:nvPr/>
        </p:nvGrpSpPr>
        <p:grpSpPr bwMode="auto">
          <a:xfrm>
            <a:off x="5364088" y="4254941"/>
            <a:ext cx="685796" cy="685978"/>
            <a:chOff x="3059832" y="4365104"/>
            <a:chExt cx="685796" cy="685796"/>
          </a:xfrm>
        </p:grpSpPr>
        <p:sp>
          <p:nvSpPr>
            <p:cNvPr id="49" name="Oval 8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50"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0</a:t>
              </a:r>
              <a:endParaRPr lang="en-SG" sz="3200">
                <a:solidFill>
                  <a:schemeClr val="bg1"/>
                </a:solidFill>
              </a:endParaRPr>
            </a:p>
          </p:txBody>
        </p:sp>
      </p:grpSp>
      <p:cxnSp>
        <p:nvCxnSpPr>
          <p:cNvPr id="31" name="Straight Connector 30"/>
          <p:cNvCxnSpPr/>
          <p:nvPr/>
        </p:nvCxnSpPr>
        <p:spPr bwMode="auto">
          <a:xfrm>
            <a:off x="6050657" y="4598110"/>
            <a:ext cx="644525"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91"/>
          <p:cNvGrpSpPr>
            <a:grpSpLocks/>
          </p:cNvGrpSpPr>
          <p:nvPr/>
        </p:nvGrpSpPr>
        <p:grpSpPr bwMode="auto">
          <a:xfrm>
            <a:off x="7990660" y="4254941"/>
            <a:ext cx="685796" cy="685978"/>
            <a:chOff x="3059832" y="4365104"/>
            <a:chExt cx="685796" cy="685796"/>
          </a:xfrm>
        </p:grpSpPr>
        <p:sp>
          <p:nvSpPr>
            <p:cNvPr id="47" name="Oval 92"/>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8"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33" name="Straight Connector 32"/>
          <p:cNvCxnSpPr/>
          <p:nvPr/>
        </p:nvCxnSpPr>
        <p:spPr bwMode="auto">
          <a:xfrm>
            <a:off x="7380982" y="4598110"/>
            <a:ext cx="609600"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95"/>
          <p:cNvGrpSpPr>
            <a:grpSpLocks/>
          </p:cNvGrpSpPr>
          <p:nvPr/>
        </p:nvGrpSpPr>
        <p:grpSpPr bwMode="auto">
          <a:xfrm>
            <a:off x="6694516" y="5191294"/>
            <a:ext cx="685796" cy="685978"/>
            <a:chOff x="3059832" y="4365104"/>
            <a:chExt cx="685796" cy="685796"/>
          </a:xfrm>
        </p:grpSpPr>
        <p:sp>
          <p:nvSpPr>
            <p:cNvPr id="45"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14" name="Group 98"/>
          <p:cNvGrpSpPr>
            <a:grpSpLocks/>
          </p:cNvGrpSpPr>
          <p:nvPr/>
        </p:nvGrpSpPr>
        <p:grpSpPr bwMode="auto">
          <a:xfrm>
            <a:off x="5364088" y="5191294"/>
            <a:ext cx="685796" cy="685978"/>
            <a:chOff x="3059832" y="4365104"/>
            <a:chExt cx="685796" cy="685796"/>
          </a:xfrm>
        </p:grpSpPr>
        <p:sp>
          <p:nvSpPr>
            <p:cNvPr id="43" name="Oval 99"/>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36" name="Straight Connector 35"/>
          <p:cNvCxnSpPr/>
          <p:nvPr/>
        </p:nvCxnSpPr>
        <p:spPr bwMode="auto">
          <a:xfrm rot="5400000" flipH="1" flipV="1">
            <a:off x="6146701" y="4643354"/>
            <a:ext cx="450850" cy="84613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5" name="Group 102"/>
          <p:cNvGrpSpPr>
            <a:grpSpLocks/>
          </p:cNvGrpSpPr>
          <p:nvPr/>
        </p:nvGrpSpPr>
        <p:grpSpPr bwMode="auto">
          <a:xfrm>
            <a:off x="7990660" y="5191294"/>
            <a:ext cx="685796" cy="685978"/>
            <a:chOff x="3059832" y="4365104"/>
            <a:chExt cx="685796" cy="685796"/>
          </a:xfrm>
        </p:grpSpPr>
        <p:sp>
          <p:nvSpPr>
            <p:cNvPr id="41" name="Oval 10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5</a:t>
              </a:r>
              <a:endParaRPr lang="en-SG" sz="3200">
                <a:solidFill>
                  <a:schemeClr val="bg1"/>
                </a:solidFill>
              </a:endParaRPr>
            </a:p>
          </p:txBody>
        </p:sp>
      </p:grpSp>
      <p:cxnSp>
        <p:nvCxnSpPr>
          <p:cNvPr id="38" name="Straight Connector 37"/>
          <p:cNvCxnSpPr/>
          <p:nvPr/>
        </p:nvCxnSpPr>
        <p:spPr bwMode="auto">
          <a:xfrm>
            <a:off x="7380312" y="5534283"/>
            <a:ext cx="610270" cy="452"/>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flipH="1" flipV="1">
            <a:off x="6806307" y="5066423"/>
            <a:ext cx="250825"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rot="16200000" flipH="1">
            <a:off x="7459564" y="4660816"/>
            <a:ext cx="450850" cy="811213"/>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228184" y="4293096"/>
            <a:ext cx="288032" cy="369332"/>
          </a:xfrm>
          <a:prstGeom prst="rect">
            <a:avLst/>
          </a:prstGeom>
          <a:noFill/>
        </p:spPr>
        <p:txBody>
          <a:bodyPr wrap="square" rtlCol="0">
            <a:spAutoFit/>
          </a:bodyPr>
          <a:lstStyle/>
          <a:p>
            <a:r>
              <a:rPr lang="en-US" dirty="0" smtClean="0"/>
              <a:t>1</a:t>
            </a:r>
            <a:endParaRPr lang="en-SG" dirty="0"/>
          </a:p>
        </p:txBody>
      </p:sp>
      <p:sp>
        <p:nvSpPr>
          <p:cNvPr id="67" name="TextBox 66"/>
          <p:cNvSpPr txBox="1"/>
          <p:nvPr/>
        </p:nvSpPr>
        <p:spPr>
          <a:xfrm>
            <a:off x="6228184" y="4725144"/>
            <a:ext cx="288032" cy="369332"/>
          </a:xfrm>
          <a:prstGeom prst="rect">
            <a:avLst/>
          </a:prstGeom>
          <a:noFill/>
        </p:spPr>
        <p:txBody>
          <a:bodyPr wrap="square" rtlCol="0">
            <a:spAutoFit/>
          </a:bodyPr>
          <a:lstStyle/>
          <a:p>
            <a:r>
              <a:rPr lang="en-US" dirty="0" smtClean="0"/>
              <a:t>1</a:t>
            </a:r>
            <a:endParaRPr lang="en-SG" dirty="0"/>
          </a:p>
        </p:txBody>
      </p:sp>
      <p:sp>
        <p:nvSpPr>
          <p:cNvPr id="68" name="TextBox 67"/>
          <p:cNvSpPr txBox="1"/>
          <p:nvPr/>
        </p:nvSpPr>
        <p:spPr>
          <a:xfrm>
            <a:off x="6660232" y="4869160"/>
            <a:ext cx="288032" cy="369332"/>
          </a:xfrm>
          <a:prstGeom prst="rect">
            <a:avLst/>
          </a:prstGeom>
          <a:noFill/>
        </p:spPr>
        <p:txBody>
          <a:bodyPr wrap="square" rtlCol="0">
            <a:spAutoFit/>
          </a:bodyPr>
          <a:lstStyle/>
          <a:p>
            <a:r>
              <a:rPr lang="en-US" dirty="0" smtClean="0"/>
              <a:t>1</a:t>
            </a:r>
            <a:endParaRPr lang="en-SG" dirty="0"/>
          </a:p>
        </p:txBody>
      </p:sp>
      <p:sp>
        <p:nvSpPr>
          <p:cNvPr id="69" name="TextBox 68"/>
          <p:cNvSpPr txBox="1"/>
          <p:nvPr/>
        </p:nvSpPr>
        <p:spPr>
          <a:xfrm>
            <a:off x="7524328" y="4293096"/>
            <a:ext cx="288032" cy="369332"/>
          </a:xfrm>
          <a:prstGeom prst="rect">
            <a:avLst/>
          </a:prstGeom>
          <a:noFill/>
        </p:spPr>
        <p:txBody>
          <a:bodyPr wrap="square" rtlCol="0">
            <a:spAutoFit/>
          </a:bodyPr>
          <a:lstStyle/>
          <a:p>
            <a:r>
              <a:rPr lang="en-US" dirty="0" smtClean="0"/>
              <a:t>1</a:t>
            </a:r>
            <a:endParaRPr lang="en-SG" dirty="0"/>
          </a:p>
        </p:txBody>
      </p:sp>
      <p:sp>
        <p:nvSpPr>
          <p:cNvPr id="70" name="TextBox 69"/>
          <p:cNvSpPr txBox="1"/>
          <p:nvPr/>
        </p:nvSpPr>
        <p:spPr>
          <a:xfrm>
            <a:off x="7524328" y="4715852"/>
            <a:ext cx="288032" cy="369332"/>
          </a:xfrm>
          <a:prstGeom prst="rect">
            <a:avLst/>
          </a:prstGeom>
          <a:noFill/>
        </p:spPr>
        <p:txBody>
          <a:bodyPr wrap="square" rtlCol="0">
            <a:spAutoFit/>
          </a:bodyPr>
          <a:lstStyle/>
          <a:p>
            <a:r>
              <a:rPr lang="en-US" dirty="0" smtClean="0"/>
              <a:t>1</a:t>
            </a:r>
            <a:endParaRPr lang="en-SG" dirty="0"/>
          </a:p>
        </p:txBody>
      </p:sp>
      <p:sp>
        <p:nvSpPr>
          <p:cNvPr id="71" name="TextBox 70"/>
          <p:cNvSpPr txBox="1"/>
          <p:nvPr/>
        </p:nvSpPr>
        <p:spPr>
          <a:xfrm>
            <a:off x="7524328" y="5219908"/>
            <a:ext cx="288032" cy="369332"/>
          </a:xfrm>
          <a:prstGeom prst="rect">
            <a:avLst/>
          </a:prstGeom>
          <a:noFill/>
        </p:spPr>
        <p:txBody>
          <a:bodyPr wrap="square" rtlCol="0">
            <a:spAutoFit/>
          </a:bodyPr>
          <a:lstStyle/>
          <a:p>
            <a:r>
              <a:rPr lang="en-US" dirty="0" smtClean="0"/>
              <a:t>1</a:t>
            </a:r>
            <a:endParaRPr lang="en-SG" dirty="0"/>
          </a:p>
        </p:txBody>
      </p:sp>
    </p:spTree>
    <p:custDataLst>
      <p:tags r:id="rId1"/>
    </p:custData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 Graph DS: Adjacency Matrix, Adjacency List, and Edge List</a:t>
            </a:r>
            <a:endParaRPr lang="en-SG" dirty="0"/>
          </a:p>
        </p:txBody>
      </p:sp>
      <p:grpSp>
        <p:nvGrpSpPr>
          <p:cNvPr id="3" name="Group 42"/>
          <p:cNvGrpSpPr>
            <a:grpSpLocks/>
          </p:cNvGrpSpPr>
          <p:nvPr/>
        </p:nvGrpSpPr>
        <p:grpSpPr bwMode="auto">
          <a:xfrm>
            <a:off x="2086004" y="1613021"/>
            <a:ext cx="685796" cy="685978"/>
            <a:chOff x="3059832" y="4365104"/>
            <a:chExt cx="685796" cy="685796"/>
          </a:xfrm>
        </p:grpSpPr>
        <p:sp>
          <p:nvSpPr>
            <p:cNvPr id="7" name="Oval 4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4" name="Group 45"/>
          <p:cNvGrpSpPr>
            <a:grpSpLocks/>
          </p:cNvGrpSpPr>
          <p:nvPr/>
        </p:nvGrpSpPr>
        <p:grpSpPr bwMode="auto">
          <a:xfrm>
            <a:off x="717852" y="1613021"/>
            <a:ext cx="685796" cy="685978"/>
            <a:chOff x="3059832" y="4365104"/>
            <a:chExt cx="685796" cy="685796"/>
          </a:xfrm>
        </p:grpSpPr>
        <p:sp>
          <p:nvSpPr>
            <p:cNvPr id="10" name="Oval 4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1"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0</a:t>
              </a:r>
              <a:endParaRPr lang="en-SG" sz="3200">
                <a:solidFill>
                  <a:schemeClr val="bg1"/>
                </a:solidFill>
              </a:endParaRPr>
            </a:p>
          </p:txBody>
        </p:sp>
      </p:grpSp>
      <p:cxnSp>
        <p:nvCxnSpPr>
          <p:cNvPr id="12" name="Straight Connector 11"/>
          <p:cNvCxnSpPr/>
          <p:nvPr/>
        </p:nvCxnSpPr>
        <p:spPr bwMode="auto">
          <a:xfrm>
            <a:off x="1403673" y="1956190"/>
            <a:ext cx="6826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9"/>
          <p:cNvGrpSpPr>
            <a:grpSpLocks/>
          </p:cNvGrpSpPr>
          <p:nvPr/>
        </p:nvGrpSpPr>
        <p:grpSpPr bwMode="auto">
          <a:xfrm>
            <a:off x="3382148" y="1613021"/>
            <a:ext cx="685796" cy="685978"/>
            <a:chOff x="3059832" y="4365104"/>
            <a:chExt cx="685796" cy="685796"/>
          </a:xfrm>
        </p:grpSpPr>
        <p:sp>
          <p:nvSpPr>
            <p:cNvPr id="14" name="Oval 50"/>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5"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16" name="Straight Connector 15"/>
          <p:cNvCxnSpPr/>
          <p:nvPr/>
        </p:nvCxnSpPr>
        <p:spPr bwMode="auto">
          <a:xfrm>
            <a:off x="2772098" y="1956190"/>
            <a:ext cx="609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62"/>
          <p:cNvGrpSpPr>
            <a:grpSpLocks/>
          </p:cNvGrpSpPr>
          <p:nvPr/>
        </p:nvGrpSpPr>
        <p:grpSpPr bwMode="auto">
          <a:xfrm>
            <a:off x="2086004" y="2549374"/>
            <a:ext cx="685796" cy="685978"/>
            <a:chOff x="3059832" y="4365104"/>
            <a:chExt cx="685796" cy="685796"/>
          </a:xfrm>
        </p:grpSpPr>
        <p:sp>
          <p:nvSpPr>
            <p:cNvPr id="18" name="Oval 6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9"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9" name="Group 65"/>
          <p:cNvGrpSpPr>
            <a:grpSpLocks/>
          </p:cNvGrpSpPr>
          <p:nvPr/>
        </p:nvGrpSpPr>
        <p:grpSpPr bwMode="auto">
          <a:xfrm>
            <a:off x="717852" y="2549374"/>
            <a:ext cx="685796" cy="685978"/>
            <a:chOff x="3059832" y="4365104"/>
            <a:chExt cx="685796" cy="685796"/>
          </a:xfrm>
        </p:grpSpPr>
        <p:sp>
          <p:nvSpPr>
            <p:cNvPr id="21" name="Oval 6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2"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23" name="Straight Connector 22"/>
          <p:cNvCxnSpPr/>
          <p:nvPr/>
        </p:nvCxnSpPr>
        <p:spPr bwMode="auto">
          <a:xfrm>
            <a:off x="1403673" y="2892815"/>
            <a:ext cx="6826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72"/>
          <p:cNvGrpSpPr>
            <a:grpSpLocks/>
          </p:cNvGrpSpPr>
          <p:nvPr/>
        </p:nvGrpSpPr>
        <p:grpSpPr bwMode="auto">
          <a:xfrm>
            <a:off x="3382148" y="2549374"/>
            <a:ext cx="685796" cy="685978"/>
            <a:chOff x="3059832" y="4365104"/>
            <a:chExt cx="685796" cy="685796"/>
          </a:xfrm>
        </p:grpSpPr>
        <p:sp>
          <p:nvSpPr>
            <p:cNvPr id="25" name="Oval 7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5</a:t>
              </a:r>
              <a:endParaRPr lang="en-SG" sz="3200">
                <a:solidFill>
                  <a:schemeClr val="bg1"/>
                </a:solidFill>
              </a:endParaRPr>
            </a:p>
          </p:txBody>
        </p:sp>
      </p:grpSp>
      <p:cxnSp>
        <p:nvCxnSpPr>
          <p:cNvPr id="27" name="Straight Connector 26"/>
          <p:cNvCxnSpPr/>
          <p:nvPr/>
        </p:nvCxnSpPr>
        <p:spPr bwMode="auto">
          <a:xfrm rot="5400000" flipH="1" flipV="1">
            <a:off x="2303785" y="2424503"/>
            <a:ext cx="25082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nvGraphicFramePr>
        <p:xfrm>
          <a:off x="323528" y="3861048"/>
          <a:ext cx="3024336" cy="2608067"/>
        </p:xfrm>
        <a:graphic>
          <a:graphicData uri="http://schemas.openxmlformats.org/drawingml/2006/table">
            <a:tbl>
              <a:tblPr firstRow="1" firstCol="1" bandRow="1">
                <a:tableStyleId>{5C22544A-7EE6-4342-B048-85BDC9FD1C3A}</a:tableStyleId>
              </a:tblPr>
              <a:tblGrid>
                <a:gridCol w="432048">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432048">
                  <a:extLst>
                    <a:ext uri="{9D8B030D-6E8A-4147-A177-3AD203B41FA5}">
                      <a16:colId xmlns:a16="http://schemas.microsoft.com/office/drawing/2014/main" val="20006"/>
                    </a:ext>
                  </a:extLst>
                </a:gridCol>
              </a:tblGrid>
              <a:tr h="372581">
                <a:tc>
                  <a:txBody>
                    <a:bodyPr/>
                    <a:lstStyle/>
                    <a:p>
                      <a:endParaRPr lang="en-SG" dirty="0"/>
                    </a:p>
                  </a:txBody>
                  <a:tcPr/>
                </a:tc>
                <a:tc>
                  <a:txBody>
                    <a:bodyPr/>
                    <a:lstStyle/>
                    <a:p>
                      <a:r>
                        <a:rPr lang="en-US" dirty="0" smtClean="0"/>
                        <a:t>0</a:t>
                      </a:r>
                      <a:endParaRPr lang="en-SG" dirty="0"/>
                    </a:p>
                  </a:txBody>
                  <a:tcPr/>
                </a:tc>
                <a:tc>
                  <a:txBody>
                    <a:bodyPr/>
                    <a:lstStyle/>
                    <a:p>
                      <a:r>
                        <a:rPr lang="en-US" dirty="0" smtClean="0"/>
                        <a:t>1</a:t>
                      </a:r>
                      <a:endParaRPr lang="en-SG" dirty="0"/>
                    </a:p>
                  </a:txBody>
                  <a:tcPr/>
                </a:tc>
                <a:tc>
                  <a:txBody>
                    <a:bodyPr/>
                    <a:lstStyle/>
                    <a:p>
                      <a:r>
                        <a:rPr lang="en-US" dirty="0" smtClean="0"/>
                        <a:t>2</a:t>
                      </a:r>
                      <a:endParaRPr lang="en-SG" dirty="0"/>
                    </a:p>
                  </a:txBody>
                  <a:tcPr/>
                </a:tc>
                <a:tc>
                  <a:txBody>
                    <a:bodyPr/>
                    <a:lstStyle/>
                    <a:p>
                      <a:r>
                        <a:rPr lang="en-US" dirty="0" smtClean="0"/>
                        <a:t>3</a:t>
                      </a:r>
                      <a:endParaRPr lang="en-SG" dirty="0"/>
                    </a:p>
                  </a:txBody>
                  <a:tcPr/>
                </a:tc>
                <a:tc>
                  <a:txBody>
                    <a:bodyPr/>
                    <a:lstStyle/>
                    <a:p>
                      <a:r>
                        <a:rPr lang="en-US" dirty="0" smtClean="0"/>
                        <a:t>4</a:t>
                      </a:r>
                      <a:endParaRPr lang="en-SG" dirty="0"/>
                    </a:p>
                  </a:txBody>
                  <a:tcPr/>
                </a:tc>
                <a:tc>
                  <a:txBody>
                    <a:bodyPr/>
                    <a:lstStyle/>
                    <a:p>
                      <a:r>
                        <a:rPr lang="en-US" dirty="0" smtClean="0"/>
                        <a:t>5</a:t>
                      </a:r>
                      <a:endParaRPr lang="en-SG" dirty="0"/>
                    </a:p>
                  </a:txBody>
                  <a:tcPr/>
                </a:tc>
                <a:extLst>
                  <a:ext uri="{0D108BD9-81ED-4DB2-BD59-A6C34878D82A}">
                    <a16:rowId xmlns:a16="http://schemas.microsoft.com/office/drawing/2014/main" val="10000"/>
                  </a:ext>
                </a:extLst>
              </a:tr>
              <a:tr h="372581">
                <a:tc>
                  <a:txBody>
                    <a:bodyPr/>
                    <a:lstStyle/>
                    <a:p>
                      <a:r>
                        <a:rPr lang="en-US" dirty="0" smtClean="0"/>
                        <a:t>0</a:t>
                      </a:r>
                      <a:endParaRPr lang="en-SG" dirty="0"/>
                    </a:p>
                  </a:txBody>
                  <a:tcPr/>
                </a:tc>
                <a:tc>
                  <a:txBody>
                    <a:bodyPr/>
                    <a:lstStyle/>
                    <a:p>
                      <a:endParaRPr lang="en-SG" dirty="0"/>
                    </a:p>
                  </a:txBody>
                  <a:tcPr/>
                </a:tc>
                <a:tc>
                  <a:txBody>
                    <a:bodyPr/>
                    <a:lstStyle/>
                    <a:p>
                      <a:endParaRPr lang="en-SG" dirty="0"/>
                    </a:p>
                  </a:txBody>
                  <a:tcPr/>
                </a:tc>
                <a:tc>
                  <a:txBody>
                    <a:bodyPr/>
                    <a:lstStyle/>
                    <a:p>
                      <a:endParaRPr lang="en-SG" dirty="0"/>
                    </a:p>
                  </a:txBody>
                  <a:tcPr/>
                </a:tc>
                <a:tc>
                  <a:txBody>
                    <a:bodyPr/>
                    <a:lstStyle/>
                    <a:p>
                      <a:endParaRPr lang="en-SG" dirty="0"/>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10001"/>
                  </a:ext>
                </a:extLst>
              </a:tr>
              <a:tr h="372581">
                <a:tc>
                  <a:txBody>
                    <a:bodyPr/>
                    <a:lstStyle/>
                    <a:p>
                      <a:r>
                        <a:rPr lang="en-US" dirty="0" smtClean="0"/>
                        <a:t>1</a:t>
                      </a:r>
                      <a:endParaRPr lang="en-SG" dirty="0"/>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10002"/>
                  </a:ext>
                </a:extLst>
              </a:tr>
              <a:tr h="372581">
                <a:tc>
                  <a:txBody>
                    <a:bodyPr/>
                    <a:lstStyle/>
                    <a:p>
                      <a:r>
                        <a:rPr lang="en-US" dirty="0" smtClean="0"/>
                        <a:t>2</a:t>
                      </a:r>
                      <a:endParaRPr lang="en-SG" dirty="0"/>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dirty="0"/>
                    </a:p>
                  </a:txBody>
                  <a:tcPr/>
                </a:tc>
                <a:tc>
                  <a:txBody>
                    <a:bodyPr/>
                    <a:lstStyle/>
                    <a:p>
                      <a:endParaRPr lang="en-SG"/>
                    </a:p>
                  </a:txBody>
                  <a:tcPr/>
                </a:tc>
                <a:extLst>
                  <a:ext uri="{0D108BD9-81ED-4DB2-BD59-A6C34878D82A}">
                    <a16:rowId xmlns:a16="http://schemas.microsoft.com/office/drawing/2014/main" val="10003"/>
                  </a:ext>
                </a:extLst>
              </a:tr>
              <a:tr h="372581">
                <a:tc>
                  <a:txBody>
                    <a:bodyPr/>
                    <a:lstStyle/>
                    <a:p>
                      <a:r>
                        <a:rPr lang="en-US" dirty="0" smtClean="0"/>
                        <a:t>3</a:t>
                      </a:r>
                      <a:endParaRPr lang="en-SG" dirty="0"/>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10004"/>
                  </a:ext>
                </a:extLst>
              </a:tr>
              <a:tr h="372581">
                <a:tc>
                  <a:txBody>
                    <a:bodyPr/>
                    <a:lstStyle/>
                    <a:p>
                      <a:r>
                        <a:rPr lang="en-US" dirty="0" smtClean="0"/>
                        <a:t>4</a:t>
                      </a:r>
                      <a:endParaRPr lang="en-SG" dirty="0"/>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10005"/>
                  </a:ext>
                </a:extLst>
              </a:tr>
              <a:tr h="372581">
                <a:tc>
                  <a:txBody>
                    <a:bodyPr/>
                    <a:lstStyle/>
                    <a:p>
                      <a:r>
                        <a:rPr lang="en-US" dirty="0" smtClean="0"/>
                        <a:t>5</a:t>
                      </a:r>
                      <a:endParaRPr lang="en-SG" dirty="0"/>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10006"/>
                  </a:ext>
                </a:extLst>
              </a:tr>
            </a:tbl>
          </a:graphicData>
        </a:graphic>
      </p:graphicFrame>
      <p:grpSp>
        <p:nvGrpSpPr>
          <p:cNvPr id="17" name="Group 84"/>
          <p:cNvGrpSpPr>
            <a:grpSpLocks/>
          </p:cNvGrpSpPr>
          <p:nvPr/>
        </p:nvGrpSpPr>
        <p:grpSpPr bwMode="auto">
          <a:xfrm>
            <a:off x="6478492" y="1628800"/>
            <a:ext cx="685796" cy="685978"/>
            <a:chOff x="3059832" y="4365104"/>
            <a:chExt cx="685796" cy="685796"/>
          </a:xfrm>
        </p:grpSpPr>
        <p:sp>
          <p:nvSpPr>
            <p:cNvPr id="30" name="Oval 85"/>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1"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20" name="Group 87"/>
          <p:cNvGrpSpPr>
            <a:grpSpLocks/>
          </p:cNvGrpSpPr>
          <p:nvPr/>
        </p:nvGrpSpPr>
        <p:grpSpPr bwMode="auto">
          <a:xfrm>
            <a:off x="5148064" y="1628800"/>
            <a:ext cx="685796" cy="685978"/>
            <a:chOff x="3059832" y="4365104"/>
            <a:chExt cx="685796" cy="685796"/>
          </a:xfrm>
        </p:grpSpPr>
        <p:sp>
          <p:nvSpPr>
            <p:cNvPr id="33" name="Oval 8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0</a:t>
              </a:r>
              <a:endParaRPr lang="en-SG" sz="3200">
                <a:solidFill>
                  <a:schemeClr val="bg1"/>
                </a:solidFill>
              </a:endParaRPr>
            </a:p>
          </p:txBody>
        </p:sp>
      </p:grpSp>
      <p:cxnSp>
        <p:nvCxnSpPr>
          <p:cNvPr id="35" name="Straight Connector 34"/>
          <p:cNvCxnSpPr/>
          <p:nvPr/>
        </p:nvCxnSpPr>
        <p:spPr bwMode="auto">
          <a:xfrm>
            <a:off x="5834633" y="1971969"/>
            <a:ext cx="644525"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 name="Group 91"/>
          <p:cNvGrpSpPr>
            <a:grpSpLocks/>
          </p:cNvGrpSpPr>
          <p:nvPr/>
        </p:nvGrpSpPr>
        <p:grpSpPr bwMode="auto">
          <a:xfrm>
            <a:off x="7774636" y="1628800"/>
            <a:ext cx="685796" cy="685978"/>
            <a:chOff x="3059832" y="4365104"/>
            <a:chExt cx="685796" cy="685796"/>
          </a:xfrm>
        </p:grpSpPr>
        <p:sp>
          <p:nvSpPr>
            <p:cNvPr id="37" name="Oval 92"/>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8"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cxnSp>
        <p:nvCxnSpPr>
          <p:cNvPr id="39" name="Straight Connector 38"/>
          <p:cNvCxnSpPr/>
          <p:nvPr/>
        </p:nvCxnSpPr>
        <p:spPr bwMode="auto">
          <a:xfrm>
            <a:off x="7164958" y="1971969"/>
            <a:ext cx="609600"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 name="Group 95"/>
          <p:cNvGrpSpPr>
            <a:grpSpLocks/>
          </p:cNvGrpSpPr>
          <p:nvPr/>
        </p:nvGrpSpPr>
        <p:grpSpPr bwMode="auto">
          <a:xfrm>
            <a:off x="6478492" y="2565153"/>
            <a:ext cx="685796" cy="685978"/>
            <a:chOff x="3059832" y="4365104"/>
            <a:chExt cx="685796" cy="685796"/>
          </a:xfrm>
        </p:grpSpPr>
        <p:sp>
          <p:nvSpPr>
            <p:cNvPr id="41" name="Oval 9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32" name="Group 98"/>
          <p:cNvGrpSpPr>
            <a:grpSpLocks/>
          </p:cNvGrpSpPr>
          <p:nvPr/>
        </p:nvGrpSpPr>
        <p:grpSpPr bwMode="auto">
          <a:xfrm>
            <a:off x="5148064" y="2565153"/>
            <a:ext cx="685796" cy="685978"/>
            <a:chOff x="3059832" y="4365104"/>
            <a:chExt cx="685796" cy="685796"/>
          </a:xfrm>
        </p:grpSpPr>
        <p:sp>
          <p:nvSpPr>
            <p:cNvPr id="44" name="Oval 99"/>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5"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cxnSp>
        <p:nvCxnSpPr>
          <p:cNvPr id="46" name="Straight Connector 45"/>
          <p:cNvCxnSpPr/>
          <p:nvPr/>
        </p:nvCxnSpPr>
        <p:spPr bwMode="auto">
          <a:xfrm rot="5400000" flipH="1" flipV="1">
            <a:off x="5930677" y="2017213"/>
            <a:ext cx="450850" cy="84613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6" name="Group 102"/>
          <p:cNvGrpSpPr>
            <a:grpSpLocks/>
          </p:cNvGrpSpPr>
          <p:nvPr/>
        </p:nvGrpSpPr>
        <p:grpSpPr bwMode="auto">
          <a:xfrm>
            <a:off x="7774636" y="2565153"/>
            <a:ext cx="685796" cy="685978"/>
            <a:chOff x="3059832" y="4365104"/>
            <a:chExt cx="685796" cy="685796"/>
          </a:xfrm>
        </p:grpSpPr>
        <p:sp>
          <p:nvSpPr>
            <p:cNvPr id="48" name="Oval 10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9"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5</a:t>
              </a:r>
              <a:endParaRPr lang="en-SG" sz="3200">
                <a:solidFill>
                  <a:schemeClr val="bg1"/>
                </a:solidFill>
              </a:endParaRPr>
            </a:p>
          </p:txBody>
        </p:sp>
      </p:grpSp>
      <p:cxnSp>
        <p:nvCxnSpPr>
          <p:cNvPr id="50" name="Straight Connector 49"/>
          <p:cNvCxnSpPr/>
          <p:nvPr/>
        </p:nvCxnSpPr>
        <p:spPr bwMode="auto">
          <a:xfrm>
            <a:off x="7164288" y="2908142"/>
            <a:ext cx="610270" cy="452"/>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auto">
          <a:xfrm rot="5400000" flipH="1" flipV="1">
            <a:off x="6590283" y="2440282"/>
            <a:ext cx="250825"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rot="16200000" flipH="1">
            <a:off x="7243540" y="2034675"/>
            <a:ext cx="450850" cy="811213"/>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012160" y="1666955"/>
            <a:ext cx="288032" cy="369332"/>
          </a:xfrm>
          <a:prstGeom prst="rect">
            <a:avLst/>
          </a:prstGeom>
          <a:noFill/>
        </p:spPr>
        <p:txBody>
          <a:bodyPr wrap="square" rtlCol="0">
            <a:spAutoFit/>
          </a:bodyPr>
          <a:lstStyle/>
          <a:p>
            <a:r>
              <a:rPr lang="en-US" dirty="0" smtClean="0"/>
              <a:t>5</a:t>
            </a:r>
            <a:endParaRPr lang="en-SG" dirty="0"/>
          </a:p>
        </p:txBody>
      </p:sp>
      <p:sp>
        <p:nvSpPr>
          <p:cNvPr id="54" name="TextBox 53"/>
          <p:cNvSpPr txBox="1"/>
          <p:nvPr/>
        </p:nvSpPr>
        <p:spPr>
          <a:xfrm>
            <a:off x="6012160" y="2099003"/>
            <a:ext cx="288032" cy="369332"/>
          </a:xfrm>
          <a:prstGeom prst="rect">
            <a:avLst/>
          </a:prstGeom>
          <a:noFill/>
        </p:spPr>
        <p:txBody>
          <a:bodyPr wrap="square" rtlCol="0">
            <a:spAutoFit/>
          </a:bodyPr>
          <a:lstStyle/>
          <a:p>
            <a:r>
              <a:rPr lang="en-US" dirty="0" smtClean="0"/>
              <a:t>4</a:t>
            </a:r>
            <a:endParaRPr lang="en-SG" dirty="0"/>
          </a:p>
        </p:txBody>
      </p:sp>
      <p:sp>
        <p:nvSpPr>
          <p:cNvPr id="55" name="TextBox 54"/>
          <p:cNvSpPr txBox="1"/>
          <p:nvPr/>
        </p:nvSpPr>
        <p:spPr>
          <a:xfrm>
            <a:off x="6444208" y="2243019"/>
            <a:ext cx="288032" cy="369332"/>
          </a:xfrm>
          <a:prstGeom prst="rect">
            <a:avLst/>
          </a:prstGeom>
          <a:noFill/>
        </p:spPr>
        <p:txBody>
          <a:bodyPr wrap="square" rtlCol="0">
            <a:spAutoFit/>
          </a:bodyPr>
          <a:lstStyle/>
          <a:p>
            <a:r>
              <a:rPr lang="en-US" dirty="0" smtClean="0"/>
              <a:t>1</a:t>
            </a:r>
            <a:endParaRPr lang="en-SG" dirty="0"/>
          </a:p>
        </p:txBody>
      </p:sp>
      <p:sp>
        <p:nvSpPr>
          <p:cNvPr id="56" name="TextBox 55"/>
          <p:cNvSpPr txBox="1"/>
          <p:nvPr/>
        </p:nvSpPr>
        <p:spPr>
          <a:xfrm>
            <a:off x="7308304" y="1666955"/>
            <a:ext cx="288032" cy="369332"/>
          </a:xfrm>
          <a:prstGeom prst="rect">
            <a:avLst/>
          </a:prstGeom>
          <a:noFill/>
        </p:spPr>
        <p:txBody>
          <a:bodyPr wrap="square" rtlCol="0">
            <a:spAutoFit/>
          </a:bodyPr>
          <a:lstStyle/>
          <a:p>
            <a:r>
              <a:rPr lang="en-US" dirty="0" smtClean="0"/>
              <a:t>7</a:t>
            </a:r>
            <a:endParaRPr lang="en-SG" dirty="0"/>
          </a:p>
        </p:txBody>
      </p:sp>
      <p:sp>
        <p:nvSpPr>
          <p:cNvPr id="57" name="TextBox 56"/>
          <p:cNvSpPr txBox="1"/>
          <p:nvPr/>
        </p:nvSpPr>
        <p:spPr>
          <a:xfrm>
            <a:off x="7308304" y="2089711"/>
            <a:ext cx="288032" cy="369332"/>
          </a:xfrm>
          <a:prstGeom prst="rect">
            <a:avLst/>
          </a:prstGeom>
          <a:noFill/>
        </p:spPr>
        <p:txBody>
          <a:bodyPr wrap="square" rtlCol="0">
            <a:spAutoFit/>
          </a:bodyPr>
          <a:lstStyle/>
          <a:p>
            <a:r>
              <a:rPr lang="en-US" dirty="0" smtClean="0"/>
              <a:t>2</a:t>
            </a:r>
            <a:endParaRPr lang="en-SG" dirty="0"/>
          </a:p>
        </p:txBody>
      </p:sp>
      <p:sp>
        <p:nvSpPr>
          <p:cNvPr id="58" name="TextBox 57"/>
          <p:cNvSpPr txBox="1"/>
          <p:nvPr/>
        </p:nvSpPr>
        <p:spPr>
          <a:xfrm>
            <a:off x="7308304" y="2593767"/>
            <a:ext cx="288032" cy="369332"/>
          </a:xfrm>
          <a:prstGeom prst="rect">
            <a:avLst/>
          </a:prstGeom>
          <a:noFill/>
        </p:spPr>
        <p:txBody>
          <a:bodyPr wrap="square" rtlCol="0">
            <a:spAutoFit/>
          </a:bodyPr>
          <a:lstStyle/>
          <a:p>
            <a:r>
              <a:rPr lang="en-US" dirty="0" smtClean="0"/>
              <a:t>3</a:t>
            </a:r>
            <a:endParaRPr lang="en-SG" dirty="0"/>
          </a:p>
        </p:txBody>
      </p:sp>
      <p:graphicFrame>
        <p:nvGraphicFramePr>
          <p:cNvPr id="59" name="Table 58"/>
          <p:cNvGraphicFramePr>
            <a:graphicFrameLocks noGrp="1"/>
          </p:cNvGraphicFramePr>
          <p:nvPr/>
        </p:nvGraphicFramePr>
        <p:xfrm>
          <a:off x="3707904" y="4077072"/>
          <a:ext cx="3024336" cy="2235486"/>
        </p:xfrm>
        <a:graphic>
          <a:graphicData uri="http://schemas.openxmlformats.org/drawingml/2006/table">
            <a:tbl>
              <a:tblPr firstCol="1" bandRow="1">
                <a:tableStyleId>{5C22544A-7EE6-4342-B048-85BDC9FD1C3A}</a:tableStyleId>
              </a:tblPr>
              <a:tblGrid>
                <a:gridCol w="432048">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432048">
                  <a:extLst>
                    <a:ext uri="{9D8B030D-6E8A-4147-A177-3AD203B41FA5}">
                      <a16:colId xmlns:a16="http://schemas.microsoft.com/office/drawing/2014/main" val="20006"/>
                    </a:ext>
                  </a:extLst>
                </a:gridCol>
              </a:tblGrid>
              <a:tr h="372581">
                <a:tc>
                  <a:txBody>
                    <a:bodyPr/>
                    <a:lstStyle/>
                    <a:p>
                      <a:r>
                        <a:rPr lang="en-US" dirty="0" smtClean="0"/>
                        <a:t>0</a:t>
                      </a:r>
                      <a:endParaRPr lang="en-SG" dirty="0"/>
                    </a:p>
                  </a:txBody>
                  <a:tcPr/>
                </a:tc>
                <a:tc>
                  <a:txBody>
                    <a:bodyPr/>
                    <a:lstStyle/>
                    <a:p>
                      <a:r>
                        <a:rPr lang="en-US" dirty="0" smtClean="0">
                          <a:sym typeface="Wingdings" pitchFamily="2" charset="2"/>
                        </a:rPr>
                        <a:t></a:t>
                      </a:r>
                      <a:endParaRPr lang="en-SG" dirty="0"/>
                    </a:p>
                  </a:txBody>
                  <a:tcPr>
                    <a:noFill/>
                  </a:tcPr>
                </a:tc>
                <a:tc>
                  <a:txBody>
                    <a:bodyPr/>
                    <a:lstStyle/>
                    <a:p>
                      <a:endParaRPr lang="en-SG" dirty="0"/>
                    </a:p>
                  </a:txBody>
                  <a:tcPr/>
                </a:tc>
                <a:tc>
                  <a:txBody>
                    <a:bodyPr/>
                    <a:lstStyle/>
                    <a:p>
                      <a:endParaRPr lang="en-SG" dirty="0"/>
                    </a:p>
                  </a:txBody>
                  <a:tcPr>
                    <a:noFill/>
                  </a:tcPr>
                </a:tc>
                <a:tc>
                  <a:txBody>
                    <a:bodyPr/>
                    <a:lstStyle/>
                    <a:p>
                      <a:endParaRPr lang="en-SG" dirty="0"/>
                    </a:p>
                  </a:txBody>
                  <a:tcPr/>
                </a:tc>
                <a:tc>
                  <a:txBody>
                    <a:bodyPr/>
                    <a:lstStyle/>
                    <a:p>
                      <a:endParaRPr lang="en-SG" dirty="0"/>
                    </a:p>
                  </a:txBody>
                  <a:tcPr>
                    <a:noFill/>
                  </a:tcPr>
                </a:tc>
                <a:tc>
                  <a:txBody>
                    <a:bodyPr/>
                    <a:lstStyle/>
                    <a:p>
                      <a:endParaRPr lang="en-SG" dirty="0"/>
                    </a:p>
                  </a:txBody>
                  <a:tcPr/>
                </a:tc>
                <a:extLst>
                  <a:ext uri="{0D108BD9-81ED-4DB2-BD59-A6C34878D82A}">
                    <a16:rowId xmlns:a16="http://schemas.microsoft.com/office/drawing/2014/main" val="10000"/>
                  </a:ext>
                </a:extLst>
              </a:tr>
              <a:tr h="372581">
                <a:tc>
                  <a:txBody>
                    <a:bodyPr/>
                    <a:lstStyle/>
                    <a:p>
                      <a:r>
                        <a:rPr lang="en-US" dirty="0" smtClean="0"/>
                        <a:t>1</a:t>
                      </a:r>
                      <a:endParaRPr lang="en-SG" dirty="0"/>
                    </a:p>
                  </a:txBody>
                  <a:tcPr/>
                </a:tc>
                <a:tc>
                  <a:txBody>
                    <a:bodyPr/>
                    <a:lstStyle/>
                    <a:p>
                      <a:r>
                        <a:rPr lang="en-US" dirty="0" smtClean="0">
                          <a:sym typeface="Wingdings" pitchFamily="2" charset="2"/>
                        </a:rPr>
                        <a:t></a:t>
                      </a:r>
                      <a:endParaRPr lang="en-SG" dirty="0"/>
                    </a:p>
                  </a:txBody>
                  <a:tcPr>
                    <a:noFill/>
                  </a:tcPr>
                </a:tc>
                <a:tc>
                  <a:txBody>
                    <a:bodyPr/>
                    <a:lstStyle/>
                    <a:p>
                      <a:endParaRPr lang="en-SG"/>
                    </a:p>
                  </a:txBody>
                  <a:tcPr/>
                </a:tc>
                <a:tc>
                  <a:txBody>
                    <a:bodyPr/>
                    <a:lstStyle/>
                    <a:p>
                      <a:endParaRPr lang="en-SG" dirty="0"/>
                    </a:p>
                  </a:txBody>
                  <a:tcPr>
                    <a:noFill/>
                  </a:tcPr>
                </a:tc>
                <a:tc>
                  <a:txBody>
                    <a:bodyPr/>
                    <a:lstStyle/>
                    <a:p>
                      <a:endParaRPr lang="en-SG"/>
                    </a:p>
                  </a:txBody>
                  <a:tcPr/>
                </a:tc>
                <a:tc>
                  <a:txBody>
                    <a:bodyPr/>
                    <a:lstStyle/>
                    <a:p>
                      <a:endParaRPr lang="en-SG" dirty="0"/>
                    </a:p>
                  </a:txBody>
                  <a:tcPr>
                    <a:noFill/>
                  </a:tcPr>
                </a:tc>
                <a:tc>
                  <a:txBody>
                    <a:bodyPr/>
                    <a:lstStyle/>
                    <a:p>
                      <a:endParaRPr lang="en-SG"/>
                    </a:p>
                  </a:txBody>
                  <a:tcPr/>
                </a:tc>
                <a:extLst>
                  <a:ext uri="{0D108BD9-81ED-4DB2-BD59-A6C34878D82A}">
                    <a16:rowId xmlns:a16="http://schemas.microsoft.com/office/drawing/2014/main" val="10001"/>
                  </a:ext>
                </a:extLst>
              </a:tr>
              <a:tr h="372581">
                <a:tc>
                  <a:txBody>
                    <a:bodyPr/>
                    <a:lstStyle/>
                    <a:p>
                      <a:r>
                        <a:rPr lang="en-US" dirty="0" smtClean="0"/>
                        <a:t>2</a:t>
                      </a:r>
                      <a:endParaRPr lang="en-SG" dirty="0"/>
                    </a:p>
                  </a:txBody>
                  <a:tcPr/>
                </a:tc>
                <a:tc>
                  <a:txBody>
                    <a:bodyPr/>
                    <a:lstStyle/>
                    <a:p>
                      <a:r>
                        <a:rPr lang="en-US" dirty="0" smtClean="0">
                          <a:sym typeface="Wingdings" pitchFamily="2" charset="2"/>
                        </a:rPr>
                        <a:t></a:t>
                      </a:r>
                      <a:endParaRPr lang="en-SG" dirty="0"/>
                    </a:p>
                  </a:txBody>
                  <a:tcPr>
                    <a:noFill/>
                  </a:tcPr>
                </a:tc>
                <a:tc>
                  <a:txBody>
                    <a:bodyPr/>
                    <a:lstStyle/>
                    <a:p>
                      <a:endParaRPr lang="en-SG"/>
                    </a:p>
                  </a:txBody>
                  <a:tcPr/>
                </a:tc>
                <a:tc>
                  <a:txBody>
                    <a:bodyPr/>
                    <a:lstStyle/>
                    <a:p>
                      <a:endParaRPr lang="en-SG" dirty="0"/>
                    </a:p>
                  </a:txBody>
                  <a:tcPr>
                    <a:noFill/>
                  </a:tcPr>
                </a:tc>
                <a:tc>
                  <a:txBody>
                    <a:bodyPr/>
                    <a:lstStyle/>
                    <a:p>
                      <a:endParaRPr lang="en-SG" dirty="0"/>
                    </a:p>
                  </a:txBody>
                  <a:tcPr/>
                </a:tc>
                <a:tc>
                  <a:txBody>
                    <a:bodyPr/>
                    <a:lstStyle/>
                    <a:p>
                      <a:endParaRPr lang="en-SG" dirty="0"/>
                    </a:p>
                  </a:txBody>
                  <a:tcPr>
                    <a:noFill/>
                  </a:tcPr>
                </a:tc>
                <a:tc>
                  <a:txBody>
                    <a:bodyPr/>
                    <a:lstStyle/>
                    <a:p>
                      <a:endParaRPr lang="en-SG"/>
                    </a:p>
                  </a:txBody>
                  <a:tcPr/>
                </a:tc>
                <a:extLst>
                  <a:ext uri="{0D108BD9-81ED-4DB2-BD59-A6C34878D82A}">
                    <a16:rowId xmlns:a16="http://schemas.microsoft.com/office/drawing/2014/main" val="10002"/>
                  </a:ext>
                </a:extLst>
              </a:tr>
              <a:tr h="372581">
                <a:tc>
                  <a:txBody>
                    <a:bodyPr/>
                    <a:lstStyle/>
                    <a:p>
                      <a:r>
                        <a:rPr lang="en-US" dirty="0" smtClean="0"/>
                        <a:t>3</a:t>
                      </a:r>
                      <a:endParaRPr lang="en-SG" dirty="0"/>
                    </a:p>
                  </a:txBody>
                  <a:tcPr/>
                </a:tc>
                <a:tc>
                  <a:txBody>
                    <a:bodyPr/>
                    <a:lstStyle/>
                    <a:p>
                      <a:r>
                        <a:rPr lang="en-US" dirty="0" smtClean="0">
                          <a:sym typeface="Wingdings" pitchFamily="2" charset="2"/>
                        </a:rPr>
                        <a:t></a:t>
                      </a:r>
                      <a:endParaRPr lang="en-SG" dirty="0"/>
                    </a:p>
                  </a:txBody>
                  <a:tcPr>
                    <a:noFill/>
                  </a:tcPr>
                </a:tc>
                <a:tc>
                  <a:txBody>
                    <a:bodyPr/>
                    <a:lstStyle/>
                    <a:p>
                      <a:endParaRPr lang="en-SG"/>
                    </a:p>
                  </a:txBody>
                  <a:tcPr/>
                </a:tc>
                <a:tc>
                  <a:txBody>
                    <a:bodyPr/>
                    <a:lstStyle/>
                    <a:p>
                      <a:endParaRPr lang="en-SG" dirty="0"/>
                    </a:p>
                  </a:txBody>
                  <a:tcPr>
                    <a:noFill/>
                  </a:tcPr>
                </a:tc>
                <a:tc>
                  <a:txBody>
                    <a:bodyPr/>
                    <a:lstStyle/>
                    <a:p>
                      <a:endParaRPr lang="en-SG"/>
                    </a:p>
                  </a:txBody>
                  <a:tcPr/>
                </a:tc>
                <a:tc>
                  <a:txBody>
                    <a:bodyPr/>
                    <a:lstStyle/>
                    <a:p>
                      <a:endParaRPr lang="en-SG" dirty="0"/>
                    </a:p>
                  </a:txBody>
                  <a:tcPr>
                    <a:noFill/>
                  </a:tcPr>
                </a:tc>
                <a:tc>
                  <a:txBody>
                    <a:bodyPr/>
                    <a:lstStyle/>
                    <a:p>
                      <a:endParaRPr lang="en-SG" dirty="0"/>
                    </a:p>
                  </a:txBody>
                  <a:tcPr/>
                </a:tc>
                <a:extLst>
                  <a:ext uri="{0D108BD9-81ED-4DB2-BD59-A6C34878D82A}">
                    <a16:rowId xmlns:a16="http://schemas.microsoft.com/office/drawing/2014/main" val="10003"/>
                  </a:ext>
                </a:extLst>
              </a:tr>
              <a:tr h="372581">
                <a:tc>
                  <a:txBody>
                    <a:bodyPr/>
                    <a:lstStyle/>
                    <a:p>
                      <a:r>
                        <a:rPr lang="en-US" dirty="0" smtClean="0"/>
                        <a:t>4</a:t>
                      </a:r>
                      <a:endParaRPr lang="en-SG" dirty="0"/>
                    </a:p>
                  </a:txBody>
                  <a:tcPr/>
                </a:tc>
                <a:tc>
                  <a:txBody>
                    <a:bodyPr/>
                    <a:lstStyle/>
                    <a:p>
                      <a:r>
                        <a:rPr lang="en-US" dirty="0" smtClean="0">
                          <a:sym typeface="Wingdings" pitchFamily="2" charset="2"/>
                        </a:rPr>
                        <a:t></a:t>
                      </a:r>
                      <a:endParaRPr lang="en-SG" dirty="0"/>
                    </a:p>
                  </a:txBody>
                  <a:tcPr>
                    <a:noFill/>
                  </a:tcPr>
                </a:tc>
                <a:tc>
                  <a:txBody>
                    <a:bodyPr/>
                    <a:lstStyle/>
                    <a:p>
                      <a:endParaRPr lang="en-SG"/>
                    </a:p>
                  </a:txBody>
                  <a:tcPr/>
                </a:tc>
                <a:tc>
                  <a:txBody>
                    <a:bodyPr/>
                    <a:lstStyle/>
                    <a:p>
                      <a:endParaRPr lang="en-SG" dirty="0"/>
                    </a:p>
                  </a:txBody>
                  <a:tcPr>
                    <a:noFill/>
                  </a:tcPr>
                </a:tc>
                <a:tc>
                  <a:txBody>
                    <a:bodyPr/>
                    <a:lstStyle/>
                    <a:p>
                      <a:endParaRPr lang="en-SG"/>
                    </a:p>
                  </a:txBody>
                  <a:tcPr/>
                </a:tc>
                <a:tc>
                  <a:txBody>
                    <a:bodyPr/>
                    <a:lstStyle/>
                    <a:p>
                      <a:endParaRPr lang="en-SG" dirty="0"/>
                    </a:p>
                  </a:txBody>
                  <a:tcPr>
                    <a:noFill/>
                  </a:tcPr>
                </a:tc>
                <a:tc>
                  <a:txBody>
                    <a:bodyPr/>
                    <a:lstStyle/>
                    <a:p>
                      <a:endParaRPr lang="en-SG" dirty="0"/>
                    </a:p>
                  </a:txBody>
                  <a:tcPr/>
                </a:tc>
                <a:extLst>
                  <a:ext uri="{0D108BD9-81ED-4DB2-BD59-A6C34878D82A}">
                    <a16:rowId xmlns:a16="http://schemas.microsoft.com/office/drawing/2014/main" val="10004"/>
                  </a:ext>
                </a:extLst>
              </a:tr>
              <a:tr h="372581">
                <a:tc>
                  <a:txBody>
                    <a:bodyPr/>
                    <a:lstStyle/>
                    <a:p>
                      <a:r>
                        <a:rPr lang="en-US" dirty="0" smtClean="0"/>
                        <a:t>5</a:t>
                      </a:r>
                      <a:endParaRPr lang="en-SG" dirty="0"/>
                    </a:p>
                  </a:txBody>
                  <a:tcPr/>
                </a:tc>
                <a:tc>
                  <a:txBody>
                    <a:bodyPr/>
                    <a:lstStyle/>
                    <a:p>
                      <a:r>
                        <a:rPr lang="en-US" dirty="0" smtClean="0">
                          <a:sym typeface="Wingdings" pitchFamily="2" charset="2"/>
                        </a:rPr>
                        <a:t></a:t>
                      </a:r>
                      <a:endParaRPr lang="en-SG" dirty="0"/>
                    </a:p>
                  </a:txBody>
                  <a:tcPr>
                    <a:noFill/>
                  </a:tcPr>
                </a:tc>
                <a:tc>
                  <a:txBody>
                    <a:bodyPr/>
                    <a:lstStyle/>
                    <a:p>
                      <a:endParaRPr lang="en-SG" dirty="0"/>
                    </a:p>
                  </a:txBody>
                  <a:tcPr/>
                </a:tc>
                <a:tc>
                  <a:txBody>
                    <a:bodyPr/>
                    <a:lstStyle/>
                    <a:p>
                      <a:endParaRPr lang="en-SG" dirty="0"/>
                    </a:p>
                  </a:txBody>
                  <a:tcPr>
                    <a:noFill/>
                  </a:tcPr>
                </a:tc>
                <a:tc>
                  <a:txBody>
                    <a:bodyPr/>
                    <a:lstStyle/>
                    <a:p>
                      <a:endParaRPr lang="en-SG"/>
                    </a:p>
                  </a:txBody>
                  <a:tcPr/>
                </a:tc>
                <a:tc>
                  <a:txBody>
                    <a:bodyPr/>
                    <a:lstStyle/>
                    <a:p>
                      <a:endParaRPr lang="en-SG" dirty="0"/>
                    </a:p>
                  </a:txBody>
                  <a:tcPr>
                    <a:noFill/>
                  </a:tcPr>
                </a:tc>
                <a:tc>
                  <a:txBody>
                    <a:bodyPr/>
                    <a:lstStyle/>
                    <a:p>
                      <a:endParaRPr lang="en-SG" dirty="0"/>
                    </a:p>
                  </a:txBody>
                  <a:tcPr/>
                </a:tc>
                <a:extLst>
                  <a:ext uri="{0D108BD9-81ED-4DB2-BD59-A6C34878D82A}">
                    <a16:rowId xmlns:a16="http://schemas.microsoft.com/office/drawing/2014/main" val="10005"/>
                  </a:ext>
                </a:extLst>
              </a:tr>
            </a:tbl>
          </a:graphicData>
        </a:graphic>
      </p:graphicFrame>
      <p:graphicFrame>
        <p:nvGraphicFramePr>
          <p:cNvPr id="60" name="Table 59"/>
          <p:cNvGraphicFramePr>
            <a:graphicFrameLocks noGrp="1"/>
          </p:cNvGraphicFramePr>
          <p:nvPr/>
        </p:nvGraphicFramePr>
        <p:xfrm>
          <a:off x="7164288" y="3861048"/>
          <a:ext cx="1728192" cy="2608067"/>
        </p:xfrm>
        <a:graphic>
          <a:graphicData uri="http://schemas.openxmlformats.org/drawingml/2006/table">
            <a:tbl>
              <a:tblPr firstRow="1" firstCol="1" bandRow="1">
                <a:tableStyleId>{5C22544A-7EE6-4342-B048-85BDC9FD1C3A}</a:tableStyleId>
              </a:tblPr>
              <a:tblGrid>
                <a:gridCol w="432048">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tblGrid>
              <a:tr h="372581">
                <a:tc>
                  <a:txBody>
                    <a:bodyPr/>
                    <a:lstStyle/>
                    <a:p>
                      <a:r>
                        <a:rPr lang="en-US" b="1" dirty="0" smtClean="0"/>
                        <a:t>id</a:t>
                      </a:r>
                      <a:endParaRPr lang="en-SG" b="1" dirty="0"/>
                    </a:p>
                  </a:txBody>
                  <a:tcPr/>
                </a:tc>
                <a:tc>
                  <a:txBody>
                    <a:bodyPr/>
                    <a:lstStyle/>
                    <a:p>
                      <a:r>
                        <a:rPr lang="en-US" b="1" dirty="0" smtClean="0"/>
                        <a:t>u</a:t>
                      </a:r>
                      <a:endParaRPr lang="en-SG" b="1" dirty="0"/>
                    </a:p>
                  </a:txBody>
                  <a:tcPr/>
                </a:tc>
                <a:tc>
                  <a:txBody>
                    <a:bodyPr/>
                    <a:lstStyle/>
                    <a:p>
                      <a:r>
                        <a:rPr lang="en-US" b="1" dirty="0" smtClean="0"/>
                        <a:t>v</a:t>
                      </a:r>
                      <a:endParaRPr lang="en-SG" b="1" dirty="0"/>
                    </a:p>
                  </a:txBody>
                  <a:tcPr/>
                </a:tc>
                <a:tc>
                  <a:txBody>
                    <a:bodyPr/>
                    <a:lstStyle/>
                    <a:p>
                      <a:r>
                        <a:rPr lang="en-US" b="1" dirty="0" smtClean="0"/>
                        <a:t>w</a:t>
                      </a:r>
                      <a:endParaRPr lang="en-SG" b="1" dirty="0"/>
                    </a:p>
                  </a:txBody>
                  <a:tcPr/>
                </a:tc>
                <a:extLst>
                  <a:ext uri="{0D108BD9-81ED-4DB2-BD59-A6C34878D82A}">
                    <a16:rowId xmlns:a16="http://schemas.microsoft.com/office/drawing/2014/main" val="10000"/>
                  </a:ext>
                </a:extLst>
              </a:tr>
              <a:tr h="372581">
                <a:tc>
                  <a:txBody>
                    <a:bodyPr/>
                    <a:lstStyle/>
                    <a:p>
                      <a:r>
                        <a:rPr lang="en-US" dirty="0" smtClean="0"/>
                        <a:t>0</a:t>
                      </a:r>
                      <a:endParaRPr lang="en-SG" dirty="0"/>
                    </a:p>
                  </a:txBody>
                  <a:tcPr/>
                </a:tc>
                <a:tc>
                  <a:txBody>
                    <a:bodyPr/>
                    <a:lstStyle/>
                    <a:p>
                      <a:endParaRPr lang="en-SG" dirty="0"/>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10001"/>
                  </a:ext>
                </a:extLst>
              </a:tr>
              <a:tr h="372581">
                <a:tc>
                  <a:txBody>
                    <a:bodyPr/>
                    <a:lstStyle/>
                    <a:p>
                      <a:r>
                        <a:rPr lang="en-US" dirty="0" smtClean="0"/>
                        <a:t>1</a:t>
                      </a:r>
                      <a:endParaRPr lang="en-SG" dirty="0"/>
                    </a:p>
                  </a:txBody>
                  <a:tcPr/>
                </a:tc>
                <a:tc>
                  <a:txBody>
                    <a:bodyPr/>
                    <a:lstStyle/>
                    <a:p>
                      <a:endParaRPr lang="en-SG"/>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10002"/>
                  </a:ext>
                </a:extLst>
              </a:tr>
              <a:tr h="372581">
                <a:tc>
                  <a:txBody>
                    <a:bodyPr/>
                    <a:lstStyle/>
                    <a:p>
                      <a:r>
                        <a:rPr lang="en-US" dirty="0" smtClean="0"/>
                        <a:t>2</a:t>
                      </a:r>
                      <a:endParaRPr lang="en-SG" dirty="0"/>
                    </a:p>
                  </a:txBody>
                  <a:tcPr/>
                </a:tc>
                <a:tc>
                  <a:txBody>
                    <a:bodyPr/>
                    <a:lstStyle/>
                    <a:p>
                      <a:endParaRPr lang="en-SG"/>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10003"/>
                  </a:ext>
                </a:extLst>
              </a:tr>
              <a:tr h="372581">
                <a:tc>
                  <a:txBody>
                    <a:bodyPr/>
                    <a:lstStyle/>
                    <a:p>
                      <a:r>
                        <a:rPr lang="en-US" dirty="0" smtClean="0"/>
                        <a:t>3</a:t>
                      </a:r>
                      <a:endParaRPr lang="en-SG" dirty="0"/>
                    </a:p>
                  </a:txBody>
                  <a:tcPr/>
                </a:tc>
                <a:tc>
                  <a:txBody>
                    <a:bodyPr/>
                    <a:lstStyle/>
                    <a:p>
                      <a:endParaRPr lang="en-SG"/>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10004"/>
                  </a:ext>
                </a:extLst>
              </a:tr>
              <a:tr h="372581">
                <a:tc>
                  <a:txBody>
                    <a:bodyPr/>
                    <a:lstStyle/>
                    <a:p>
                      <a:r>
                        <a:rPr lang="en-US" dirty="0" smtClean="0"/>
                        <a:t>4</a:t>
                      </a:r>
                      <a:endParaRPr lang="en-SG" dirty="0"/>
                    </a:p>
                  </a:txBody>
                  <a:tcPr/>
                </a:tc>
                <a:tc>
                  <a:txBody>
                    <a:bodyPr/>
                    <a:lstStyle/>
                    <a:p>
                      <a:endParaRPr lang="en-SG"/>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10005"/>
                  </a:ext>
                </a:extLst>
              </a:tr>
              <a:tr h="372581">
                <a:tc>
                  <a:txBody>
                    <a:bodyPr/>
                    <a:lstStyle/>
                    <a:p>
                      <a:r>
                        <a:rPr lang="en-US" dirty="0" smtClean="0"/>
                        <a:t>5</a:t>
                      </a:r>
                      <a:endParaRPr lang="en-SG"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10006"/>
                  </a:ext>
                </a:extLst>
              </a:tr>
            </a:tbl>
          </a:graphicData>
        </a:graphic>
      </p:graphicFrame>
      <p:sp>
        <p:nvSpPr>
          <p:cNvPr id="61" name="TextBox 60"/>
          <p:cNvSpPr txBox="1"/>
          <p:nvPr/>
        </p:nvSpPr>
        <p:spPr>
          <a:xfrm>
            <a:off x="0" y="6444044"/>
            <a:ext cx="9144000" cy="369332"/>
          </a:xfrm>
          <a:prstGeom prst="rect">
            <a:avLst/>
          </a:prstGeom>
          <a:noFill/>
        </p:spPr>
        <p:txBody>
          <a:bodyPr wrap="square" rtlCol="0">
            <a:spAutoFit/>
          </a:bodyPr>
          <a:lstStyle/>
          <a:p>
            <a:pPr algn="ctr"/>
            <a:r>
              <a:rPr lang="en-US" dirty="0" smtClean="0">
                <a:hlinkClick r:id="rId3"/>
              </a:rPr>
              <a:t>http://www.comp.nus.edu.sg/~stevenha/visualization/representation.html</a:t>
            </a:r>
            <a:endParaRPr lang="en-US" dirty="0"/>
          </a:p>
        </p:txBody>
      </p:sp>
    </p:spTree>
    <p:custDataLst>
      <p:tags r:id="rId1"/>
    </p:custData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rmAutofit/>
          </a:bodyPr>
          <a:lstStyle/>
          <a:p>
            <a:pPr lvl="1" algn="ctr" rtl="0">
              <a:spcBef>
                <a:spcPct val="0"/>
              </a:spcBef>
            </a:pPr>
            <a:r>
              <a:rPr lang="en-US" sz="3600" dirty="0" smtClean="0"/>
              <a:t>Which One To Use? (1)</a:t>
            </a:r>
            <a:br>
              <a:rPr lang="en-US" sz="3600" dirty="0" smtClean="0"/>
            </a:br>
            <a:r>
              <a:rPr lang="en-US" sz="2400" dirty="0" smtClean="0"/>
              <a:t>V = 10000, E = 10000</a:t>
            </a:r>
            <a:endParaRPr lang="en-US"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1724646280"/>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7342" name="Chart" r:id="rId9" imgW="4572000" imgH="5143500" progId="MSGraph.Chart.8">
                  <p:embed followColorScheme="full"/>
                </p:oleObj>
              </mc:Choice>
              <mc:Fallback>
                <p:oleObj name="Chart" r:id="rId9" imgW="4572000" imgH="5143500" progId="MSGraph.Chart.8">
                  <p:embed followColorScheme="full"/>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smtClean="0"/>
              <a:t>Adjacency Matrix</a:t>
            </a:r>
          </a:p>
          <a:p>
            <a:pPr marL="514350" indent="-514350">
              <a:buFont typeface="Arial" pitchFamily="34" charset="0"/>
              <a:buAutoNum type="arabicPeriod"/>
            </a:pPr>
            <a:r>
              <a:rPr lang="en-US" sz="2800" dirty="0" smtClean="0"/>
              <a:t>Adjacency List</a:t>
            </a:r>
          </a:p>
          <a:p>
            <a:pPr marL="514350" indent="-514350">
              <a:buFont typeface="Arial" pitchFamily="34" charset="0"/>
              <a:buAutoNum type="arabicPeriod"/>
            </a:pPr>
            <a:r>
              <a:rPr lang="en-US" sz="2800" dirty="0" smtClean="0"/>
              <a:t>Edge List</a:t>
            </a:r>
          </a:p>
          <a:p>
            <a:pPr marL="514350" indent="-514350">
              <a:buFont typeface="Arial" pitchFamily="34" charset="0"/>
              <a:buAutoNum type="arabicPeriod"/>
            </a:pPr>
            <a:r>
              <a:rPr lang="en-US" sz="2800" dirty="0" smtClean="0"/>
              <a:t>This is a trick question, the answer must be something else, which is _______________</a:t>
            </a:r>
            <a:endParaRPr lang="en-US" sz="28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9"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21" name="CorShape1"/>
          <p:cNvSpPr/>
          <p:nvPr>
            <p:custDataLst>
              <p:tags r:id="rId6"/>
            </p:custDataLst>
          </p:nvPr>
        </p:nvSpPr>
        <p:spPr>
          <a:xfrm>
            <a:off x="213359" y="2174239"/>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rmAutofit/>
          </a:bodyPr>
          <a:lstStyle/>
          <a:p>
            <a:pPr lvl="1" algn="ctr" rtl="0">
              <a:spcBef>
                <a:spcPct val="0"/>
              </a:spcBef>
            </a:pPr>
            <a:r>
              <a:rPr lang="en-US" sz="3600" dirty="0" smtClean="0"/>
              <a:t>Which One To Use? (2)</a:t>
            </a:r>
            <a:br>
              <a:rPr lang="en-US" sz="3600" dirty="0" smtClean="0"/>
            </a:br>
            <a:r>
              <a:rPr lang="en-US" sz="2400" dirty="0" smtClean="0"/>
              <a:t>V = 100, existence of edge(u, v) frequently asked</a:t>
            </a:r>
            <a:endParaRPr lang="en-US"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380596140"/>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8366" name="Chart" r:id="rId9" imgW="4572000" imgH="5143500" progId="MSGraph.Chart.8">
                  <p:embed followColorScheme="full"/>
                </p:oleObj>
              </mc:Choice>
              <mc:Fallback>
                <p:oleObj name="Chart" r:id="rId9" imgW="4572000" imgH="5143500" progId="MSGraph.Chart.8">
                  <p:embed followColorScheme="full"/>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smtClean="0"/>
              <a:t>Adjacency Matrix</a:t>
            </a:r>
          </a:p>
          <a:p>
            <a:pPr marL="514350" indent="-514350">
              <a:buFont typeface="Arial" pitchFamily="34" charset="0"/>
              <a:buAutoNum type="arabicPeriod"/>
            </a:pPr>
            <a:r>
              <a:rPr lang="en-US" sz="2800" dirty="0" smtClean="0"/>
              <a:t>Adjacency List</a:t>
            </a:r>
          </a:p>
          <a:p>
            <a:pPr marL="514350" indent="-514350">
              <a:buFont typeface="Arial" pitchFamily="34" charset="0"/>
              <a:buAutoNum type="arabicPeriod"/>
            </a:pPr>
            <a:r>
              <a:rPr lang="en-US" sz="2800" dirty="0" smtClean="0"/>
              <a:t>Edge List</a:t>
            </a:r>
          </a:p>
          <a:p>
            <a:pPr marL="514350" indent="-514350">
              <a:buFont typeface="Arial" pitchFamily="34" charset="0"/>
              <a:buAutoNum type="arabicPeriod"/>
            </a:pPr>
            <a:r>
              <a:rPr lang="en-US" sz="2800" dirty="0" smtClean="0"/>
              <a:t>This is a trick question, the answer must be something else, which is _______________</a:t>
            </a:r>
            <a:endParaRPr lang="en-US" sz="28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1"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5" name="CorShape1"/>
          <p:cNvSpPr/>
          <p:nvPr>
            <p:custDataLst>
              <p:tags r:id="rId6"/>
            </p:custDataLst>
          </p:nvPr>
        </p:nvSpPr>
        <p:spPr>
          <a:xfrm>
            <a:off x="213359" y="1747520"/>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5"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rmAutofit/>
          </a:bodyPr>
          <a:lstStyle/>
          <a:p>
            <a:pPr lvl="1" algn="ctr" rtl="0">
              <a:spcBef>
                <a:spcPct val="0"/>
              </a:spcBef>
            </a:pPr>
            <a:r>
              <a:rPr lang="en-US" sz="3600" dirty="0" smtClean="0"/>
              <a:t>Which One To Use? (3)</a:t>
            </a:r>
            <a:br>
              <a:rPr lang="en-US" sz="3600" dirty="0" smtClean="0"/>
            </a:br>
            <a:r>
              <a:rPr lang="en-US" sz="2400" dirty="0" smtClean="0"/>
              <a:t> V = 200, E = 19900, neighbors frequently enumerated</a:t>
            </a:r>
            <a:endParaRPr lang="en-US"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969654482"/>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49390" name="Chart" r:id="rId10" imgW="4572000" imgH="5143500" progId="MSGraph.Chart.8">
                  <p:embed followColorScheme="full"/>
                </p:oleObj>
              </mc:Choice>
              <mc:Fallback>
                <p:oleObj name="Chart" r:id="rId10" imgW="4572000" imgH="5143500" progId="MSGraph.Chart.8">
                  <p:embed followColorScheme="full"/>
                  <p:pic>
                    <p:nvPicPr>
                      <p:cNvPr id="0" name="Picture 1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smtClean="0"/>
              <a:t>Adjacency Matrix</a:t>
            </a:r>
          </a:p>
          <a:p>
            <a:pPr marL="514350" indent="-514350">
              <a:buFont typeface="Arial" pitchFamily="34" charset="0"/>
              <a:buAutoNum type="arabicPeriod"/>
            </a:pPr>
            <a:r>
              <a:rPr lang="en-US" sz="2800" dirty="0" smtClean="0"/>
              <a:t>Adjacency List</a:t>
            </a:r>
          </a:p>
          <a:p>
            <a:pPr marL="514350" indent="-514350">
              <a:buFont typeface="Arial" pitchFamily="34" charset="0"/>
              <a:buAutoNum type="arabicPeriod"/>
            </a:pPr>
            <a:r>
              <a:rPr lang="en-US" sz="2800" dirty="0" smtClean="0"/>
              <a:t>Edge List</a:t>
            </a:r>
          </a:p>
          <a:p>
            <a:pPr marL="514350" indent="-514350">
              <a:buFont typeface="Arial" pitchFamily="34" charset="0"/>
              <a:buAutoNum type="arabicPeriod"/>
            </a:pPr>
            <a:r>
              <a:rPr lang="en-US" sz="2800" dirty="0" smtClean="0"/>
              <a:t>This is a trick question, the answer must be something else, which is _______________</a:t>
            </a:r>
            <a:endParaRPr lang="en-US" sz="28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5"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7" name="CorShape1"/>
          <p:cNvSpPr/>
          <p:nvPr>
            <p:custDataLst>
              <p:tags r:id="rId6"/>
            </p:custDataLst>
          </p:nvPr>
        </p:nvSpPr>
        <p:spPr>
          <a:xfrm>
            <a:off x="213359" y="1747520"/>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rShape2"/>
          <p:cNvSpPr/>
          <p:nvPr>
            <p:custDataLst>
              <p:tags r:id="rId7"/>
            </p:custDataLst>
          </p:nvPr>
        </p:nvSpPr>
        <p:spPr>
          <a:xfrm>
            <a:off x="213359" y="2174239"/>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7" grpId="0" animBg="1"/>
      <p:bldP spid="18"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rmAutofit/>
          </a:bodyPr>
          <a:lstStyle/>
          <a:p>
            <a:pPr lvl="1" algn="ctr" rtl="0">
              <a:spcBef>
                <a:spcPct val="0"/>
              </a:spcBef>
            </a:pPr>
            <a:r>
              <a:rPr lang="en-US" sz="3600" dirty="0" smtClean="0"/>
              <a:t>Which One To Use? (4)</a:t>
            </a:r>
            <a:br>
              <a:rPr lang="en-US" sz="3600" dirty="0" smtClean="0"/>
            </a:br>
            <a:r>
              <a:rPr lang="en-US" sz="2400" dirty="0" smtClean="0"/>
              <a:t>V = 200, E = 19900, sort the edges based on weight</a:t>
            </a:r>
            <a:endParaRPr lang="en-US"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1729896228"/>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50414" name="Chart" r:id="rId8" imgW="4572000" imgH="5143500" progId="MSGraph.Chart.8">
                  <p:embed followColorScheme="full"/>
                </p:oleObj>
              </mc:Choice>
              <mc:Fallback>
                <p:oleObj name="Chart" r:id="rId8" imgW="4572000" imgH="5143500" progId="MSGraph.Chart.8">
                  <p:embed followColorScheme="full"/>
                  <p:pic>
                    <p:nvPicPr>
                      <p:cNvPr id="0" name="Picture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smtClean="0"/>
              <a:t>Adjacency Matrix</a:t>
            </a:r>
          </a:p>
          <a:p>
            <a:pPr marL="514350" indent="-514350">
              <a:buFont typeface="Arial" pitchFamily="34" charset="0"/>
              <a:buAutoNum type="arabicPeriod"/>
            </a:pPr>
            <a:r>
              <a:rPr lang="en-US" sz="2800" dirty="0" smtClean="0"/>
              <a:t>Adjacency List</a:t>
            </a:r>
          </a:p>
          <a:p>
            <a:pPr marL="514350" indent="-514350">
              <a:buFont typeface="Arial" pitchFamily="34" charset="0"/>
              <a:buAutoNum type="arabicPeriod"/>
            </a:pPr>
            <a:r>
              <a:rPr lang="en-US" sz="2800" dirty="0" smtClean="0"/>
              <a:t>Edge List</a:t>
            </a:r>
          </a:p>
          <a:p>
            <a:pPr marL="514350" indent="-514350">
              <a:buFont typeface="Arial" pitchFamily="34" charset="0"/>
              <a:buAutoNum type="arabicPeriod"/>
            </a:pPr>
            <a:r>
              <a:rPr lang="en-US" sz="2800" dirty="0" smtClean="0"/>
              <a:t>This is a trick question, the answer must be something else, which is _______________</a:t>
            </a:r>
            <a:endParaRPr lang="en-US" sz="28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1"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5" name="CorShape1"/>
          <p:cNvSpPr/>
          <p:nvPr>
            <p:custDataLst>
              <p:tags r:id="rId6"/>
            </p:custDataLst>
          </p:nvPr>
        </p:nvSpPr>
        <p:spPr>
          <a:xfrm>
            <a:off x="213359" y="2686304"/>
            <a:ext cx="304800" cy="3048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5"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Graph Traversal</a:t>
            </a:r>
            <a:endParaRPr lang="en-SG" dirty="0"/>
          </a:p>
        </p:txBody>
      </p:sp>
      <p:sp>
        <p:nvSpPr>
          <p:cNvPr id="3" name="Content Placeholder 2"/>
          <p:cNvSpPr>
            <a:spLocks noGrp="1"/>
          </p:cNvSpPr>
          <p:nvPr>
            <p:ph idx="1"/>
          </p:nvPr>
        </p:nvSpPr>
        <p:spPr/>
        <p:txBody>
          <a:bodyPr>
            <a:normAutofit/>
          </a:bodyPr>
          <a:lstStyle/>
          <a:p>
            <a:r>
              <a:rPr lang="en-US" sz="2800" dirty="0" smtClean="0"/>
              <a:t>Run BFS and then DFS from various source in the graph below</a:t>
            </a:r>
            <a:endParaRPr lang="en-SG" sz="2800" dirty="0"/>
          </a:p>
        </p:txBody>
      </p:sp>
      <p:grpSp>
        <p:nvGrpSpPr>
          <p:cNvPr id="4" name="Group 143"/>
          <p:cNvGrpSpPr>
            <a:grpSpLocks/>
          </p:cNvGrpSpPr>
          <p:nvPr/>
        </p:nvGrpSpPr>
        <p:grpSpPr bwMode="auto">
          <a:xfrm>
            <a:off x="3097882" y="3573016"/>
            <a:ext cx="685800" cy="685800"/>
            <a:chOff x="3059832" y="4365104"/>
            <a:chExt cx="685796" cy="685796"/>
          </a:xfrm>
        </p:grpSpPr>
        <p:sp>
          <p:nvSpPr>
            <p:cNvPr id="5" name="Oval 144"/>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1</a:t>
              </a:r>
              <a:endParaRPr lang="en-SG" sz="3200">
                <a:solidFill>
                  <a:schemeClr val="bg1"/>
                </a:solidFill>
              </a:endParaRPr>
            </a:p>
          </p:txBody>
        </p:sp>
      </p:grpSp>
      <p:grpSp>
        <p:nvGrpSpPr>
          <p:cNvPr id="7" name="Group 146"/>
          <p:cNvGrpSpPr>
            <a:grpSpLocks/>
          </p:cNvGrpSpPr>
          <p:nvPr/>
        </p:nvGrpSpPr>
        <p:grpSpPr bwMode="auto">
          <a:xfrm>
            <a:off x="4144045" y="3573016"/>
            <a:ext cx="685800" cy="685800"/>
            <a:chOff x="3059832" y="4365104"/>
            <a:chExt cx="685796" cy="685796"/>
          </a:xfrm>
        </p:grpSpPr>
        <p:sp>
          <p:nvSpPr>
            <p:cNvPr id="8" name="Oval 157"/>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9"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3</a:t>
              </a:r>
              <a:endParaRPr lang="en-SG" sz="3200">
                <a:solidFill>
                  <a:schemeClr val="bg1"/>
                </a:solidFill>
              </a:endParaRPr>
            </a:p>
          </p:txBody>
        </p:sp>
      </p:grpSp>
      <p:grpSp>
        <p:nvGrpSpPr>
          <p:cNvPr id="10" name="Group 161"/>
          <p:cNvGrpSpPr>
            <a:grpSpLocks/>
          </p:cNvGrpSpPr>
          <p:nvPr/>
        </p:nvGrpSpPr>
        <p:grpSpPr bwMode="auto">
          <a:xfrm>
            <a:off x="2051720" y="3573016"/>
            <a:ext cx="685800" cy="685800"/>
            <a:chOff x="3059832" y="4365104"/>
            <a:chExt cx="685796" cy="685796"/>
          </a:xfrm>
        </p:grpSpPr>
        <p:sp>
          <p:nvSpPr>
            <p:cNvPr id="11" name="Oval 162"/>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2"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dirty="0">
                  <a:solidFill>
                    <a:schemeClr val="bg1"/>
                  </a:solidFill>
                </a:rPr>
                <a:t>0</a:t>
              </a:r>
              <a:endParaRPr lang="en-SG" sz="3200" dirty="0">
                <a:solidFill>
                  <a:schemeClr val="bg1"/>
                </a:solidFill>
              </a:endParaRPr>
            </a:p>
          </p:txBody>
        </p:sp>
      </p:grpSp>
      <p:grpSp>
        <p:nvGrpSpPr>
          <p:cNvPr id="13" name="Group 164"/>
          <p:cNvGrpSpPr>
            <a:grpSpLocks/>
          </p:cNvGrpSpPr>
          <p:nvPr/>
        </p:nvGrpSpPr>
        <p:grpSpPr bwMode="auto">
          <a:xfrm>
            <a:off x="3097882" y="4581079"/>
            <a:ext cx="685800" cy="685800"/>
            <a:chOff x="3059832" y="4365104"/>
            <a:chExt cx="685796" cy="685796"/>
          </a:xfrm>
        </p:grpSpPr>
        <p:sp>
          <p:nvSpPr>
            <p:cNvPr id="14" name="Oval 165"/>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5"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2</a:t>
              </a:r>
              <a:endParaRPr lang="en-SG" sz="3200">
                <a:solidFill>
                  <a:schemeClr val="bg1"/>
                </a:solidFill>
              </a:endParaRPr>
            </a:p>
          </p:txBody>
        </p:sp>
      </p:grpSp>
      <p:grpSp>
        <p:nvGrpSpPr>
          <p:cNvPr id="16" name="Group 177"/>
          <p:cNvGrpSpPr>
            <a:grpSpLocks/>
          </p:cNvGrpSpPr>
          <p:nvPr/>
        </p:nvGrpSpPr>
        <p:grpSpPr bwMode="auto">
          <a:xfrm>
            <a:off x="5152107" y="3573016"/>
            <a:ext cx="685800" cy="685800"/>
            <a:chOff x="3059832" y="4365104"/>
            <a:chExt cx="685796" cy="685796"/>
          </a:xfrm>
        </p:grpSpPr>
        <p:sp>
          <p:nvSpPr>
            <p:cNvPr id="17" name="Oval 17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8"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4</a:t>
              </a:r>
              <a:endParaRPr lang="en-SG" sz="3200">
                <a:solidFill>
                  <a:schemeClr val="bg1"/>
                </a:solidFill>
              </a:endParaRPr>
            </a:p>
          </p:txBody>
        </p:sp>
      </p:grpSp>
      <p:grpSp>
        <p:nvGrpSpPr>
          <p:cNvPr id="19" name="Group 182"/>
          <p:cNvGrpSpPr>
            <a:grpSpLocks/>
          </p:cNvGrpSpPr>
          <p:nvPr/>
        </p:nvGrpSpPr>
        <p:grpSpPr bwMode="auto">
          <a:xfrm>
            <a:off x="6160170" y="3576191"/>
            <a:ext cx="685800" cy="685800"/>
            <a:chOff x="3059832" y="4365104"/>
            <a:chExt cx="685796" cy="685796"/>
          </a:xfrm>
        </p:grpSpPr>
        <p:sp>
          <p:nvSpPr>
            <p:cNvPr id="20" name="Oval 183"/>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1"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5</a:t>
              </a:r>
              <a:endParaRPr lang="en-SG" sz="3200">
                <a:solidFill>
                  <a:schemeClr val="bg1"/>
                </a:solidFill>
              </a:endParaRPr>
            </a:p>
          </p:txBody>
        </p:sp>
      </p:grpSp>
      <p:grpSp>
        <p:nvGrpSpPr>
          <p:cNvPr id="22" name="Group 185"/>
          <p:cNvGrpSpPr>
            <a:grpSpLocks/>
          </p:cNvGrpSpPr>
          <p:nvPr/>
        </p:nvGrpSpPr>
        <p:grpSpPr bwMode="auto">
          <a:xfrm>
            <a:off x="5185445" y="4581079"/>
            <a:ext cx="685800" cy="685800"/>
            <a:chOff x="3059832" y="4365104"/>
            <a:chExt cx="685796" cy="685796"/>
          </a:xfrm>
        </p:grpSpPr>
        <p:sp>
          <p:nvSpPr>
            <p:cNvPr id="23" name="Oval 186"/>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4"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6</a:t>
              </a:r>
              <a:endParaRPr lang="en-SG" sz="3200">
                <a:solidFill>
                  <a:schemeClr val="bg1"/>
                </a:solidFill>
              </a:endParaRPr>
            </a:p>
          </p:txBody>
        </p:sp>
      </p:grpSp>
      <p:grpSp>
        <p:nvGrpSpPr>
          <p:cNvPr id="25" name="Group 188"/>
          <p:cNvGrpSpPr>
            <a:grpSpLocks/>
          </p:cNvGrpSpPr>
          <p:nvPr/>
        </p:nvGrpSpPr>
        <p:grpSpPr bwMode="auto">
          <a:xfrm>
            <a:off x="6160170" y="4581079"/>
            <a:ext cx="685800" cy="685800"/>
            <a:chOff x="3059832" y="4365104"/>
            <a:chExt cx="685796" cy="685796"/>
          </a:xfrm>
        </p:grpSpPr>
        <p:sp>
          <p:nvSpPr>
            <p:cNvPr id="26" name="Oval 189"/>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27"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8</a:t>
              </a:r>
              <a:endParaRPr lang="en-SG" sz="3200">
                <a:solidFill>
                  <a:schemeClr val="bg1"/>
                </a:solidFill>
              </a:endParaRPr>
            </a:p>
          </p:txBody>
        </p:sp>
      </p:grpSp>
      <p:cxnSp>
        <p:nvCxnSpPr>
          <p:cNvPr id="28" name="Straight Connector 27"/>
          <p:cNvCxnSpPr/>
          <p:nvPr/>
        </p:nvCxnSpPr>
        <p:spPr>
          <a:xfrm>
            <a:off x="2737520" y="3915916"/>
            <a:ext cx="36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83682" y="3915916"/>
            <a:ext cx="360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29845" y="3915916"/>
            <a:ext cx="322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279650" y="4419948"/>
            <a:ext cx="322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702720" y="4139754"/>
            <a:ext cx="522287" cy="560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5871245" y="4923979"/>
            <a:ext cx="32385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89"/>
          <p:cNvGrpSpPr>
            <a:grpSpLocks/>
          </p:cNvGrpSpPr>
          <p:nvPr/>
        </p:nvGrpSpPr>
        <p:grpSpPr bwMode="auto">
          <a:xfrm>
            <a:off x="4177382" y="4581079"/>
            <a:ext cx="685800" cy="685800"/>
            <a:chOff x="3059832" y="4365104"/>
            <a:chExt cx="685796" cy="685796"/>
          </a:xfrm>
        </p:grpSpPr>
        <p:sp>
          <p:nvSpPr>
            <p:cNvPr id="35" name="Oval 390"/>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6" name="TextBox 34"/>
            <p:cNvSpPr txBox="1">
              <a:spLocks noChangeArrowheads="1"/>
            </p:cNvSpPr>
            <p:nvPr/>
          </p:nvSpPr>
          <p:spPr bwMode="auto">
            <a:xfrm>
              <a:off x="3202707" y="4423271"/>
              <a:ext cx="357188" cy="584772"/>
            </a:xfrm>
            <a:prstGeom prst="rect">
              <a:avLst/>
            </a:prstGeom>
            <a:noFill/>
            <a:ln w="9525">
              <a:noFill/>
              <a:miter lim="800000"/>
              <a:headEnd/>
              <a:tailEnd/>
            </a:ln>
          </p:spPr>
          <p:txBody>
            <a:bodyPr>
              <a:spAutoFit/>
            </a:bodyPr>
            <a:lstStyle/>
            <a:p>
              <a:r>
                <a:rPr lang="en-US" sz="3200">
                  <a:solidFill>
                    <a:schemeClr val="bg1"/>
                  </a:solidFill>
                </a:rPr>
                <a:t>7</a:t>
              </a:r>
              <a:endParaRPr lang="en-SG" sz="3200">
                <a:solidFill>
                  <a:schemeClr val="bg1"/>
                </a:solidFill>
              </a:endParaRPr>
            </a:p>
          </p:txBody>
        </p:sp>
      </p:grpSp>
      <p:cxnSp>
        <p:nvCxnSpPr>
          <p:cNvPr id="37" name="Straight Connector 36"/>
          <p:cNvCxnSpPr/>
          <p:nvPr/>
        </p:nvCxnSpPr>
        <p:spPr>
          <a:xfrm rot="10800000">
            <a:off x="4863182" y="4923979"/>
            <a:ext cx="322263"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6444044"/>
            <a:ext cx="9144000" cy="369332"/>
          </a:xfrm>
          <a:prstGeom prst="rect">
            <a:avLst/>
          </a:prstGeom>
          <a:noFill/>
        </p:spPr>
        <p:txBody>
          <a:bodyPr wrap="square" rtlCol="0">
            <a:spAutoFit/>
          </a:bodyPr>
          <a:lstStyle/>
          <a:p>
            <a:pPr algn="ctr"/>
            <a:r>
              <a:rPr lang="en-US" dirty="0" smtClean="0">
                <a:hlinkClick r:id="rId3"/>
              </a:rPr>
              <a:t>http://www.comp.nus.edu.sg/~stevenha/visualization/dfsbfs.html</a:t>
            </a:r>
            <a:endParaRPr lang="en-US" dirty="0"/>
          </a:p>
        </p:txBody>
      </p:sp>
    </p:spTree>
    <p:custDataLst>
      <p:tags r:id="rId1"/>
    </p:custData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Review: Path Reconstruction Algorithm (1)</a:t>
            </a:r>
            <a:endParaRPr lang="en-US" sz="3600" dirty="0"/>
          </a:p>
        </p:txBody>
      </p:sp>
      <p:sp>
        <p:nvSpPr>
          <p:cNvPr id="3" name="Content Placeholder 2"/>
          <p:cNvSpPr>
            <a:spLocks noGrp="1"/>
          </p:cNvSpPr>
          <p:nvPr>
            <p:ph idx="1"/>
          </p:nvPr>
        </p:nvSpPr>
        <p:spPr/>
        <p:txBody>
          <a:bodyPr>
            <a:normAutofit/>
          </a:bodyPr>
          <a:lstStyle/>
          <a:p>
            <a:pPr>
              <a:buNone/>
            </a:pPr>
            <a:r>
              <a:rPr lang="en-US" sz="2000" dirty="0" smtClean="0">
                <a:solidFill>
                  <a:srgbClr val="00B050"/>
                </a:solidFill>
                <a:latin typeface="Courier New" pitchFamily="49" charset="0"/>
                <a:cs typeface="Courier New" pitchFamily="49" charset="0"/>
              </a:rPr>
              <a:t>// iterative version (will produce reversed output)</a:t>
            </a:r>
            <a:endParaRPr lang="en-SG" sz="2000" dirty="0" smtClean="0">
              <a:solidFill>
                <a:srgbClr val="00B050"/>
              </a:solidFill>
              <a:latin typeface="Courier New" pitchFamily="49" charset="0"/>
              <a:cs typeface="Courier New" pitchFamily="49" charset="0"/>
            </a:endParaRPr>
          </a:p>
          <a:p>
            <a:pPr>
              <a:buNone/>
            </a:pPr>
            <a:r>
              <a:rPr lang="en-SG" sz="2000" dirty="0" smtClean="0">
                <a:latin typeface="Courier New" pitchFamily="49" charset="0"/>
                <a:cs typeface="Courier New" pitchFamily="49" charset="0"/>
              </a:rPr>
              <a:t>Output "(Reversed) Path:"</a:t>
            </a:r>
          </a:p>
          <a:p>
            <a:pPr>
              <a:buNone/>
            </a:pPr>
            <a:r>
              <a:rPr lang="en-SG" sz="2000" dirty="0" err="1" smtClean="0">
                <a:latin typeface="Courier New" pitchFamily="49" charset="0"/>
                <a:cs typeface="Courier New" pitchFamily="49" charset="0"/>
              </a:rPr>
              <a:t>i</a:t>
            </a:r>
            <a:r>
              <a:rPr lang="en-SG" sz="2000" dirty="0" smtClean="0">
                <a:latin typeface="Courier New" pitchFamily="49" charset="0"/>
                <a:cs typeface="Courier New" pitchFamily="49" charset="0"/>
              </a:rPr>
              <a:t> </a:t>
            </a:r>
            <a:r>
              <a:rPr lang="en-SG" sz="2000" dirty="0" smtClean="0">
                <a:latin typeface="Courier New" pitchFamily="49" charset="0"/>
                <a:cs typeface="Courier New" pitchFamily="49" charset="0"/>
                <a:sym typeface="Wingdings" pitchFamily="2" charset="2"/>
              </a:rPr>
              <a:t> t </a:t>
            </a:r>
            <a:r>
              <a:rPr lang="en-SG" sz="2000" dirty="0" smtClean="0">
                <a:solidFill>
                  <a:srgbClr val="00B050"/>
                </a:solidFill>
                <a:latin typeface="Courier New" pitchFamily="49" charset="0"/>
                <a:cs typeface="Courier New" pitchFamily="49" charset="0"/>
                <a:sym typeface="Wingdings" pitchFamily="2" charset="2"/>
              </a:rPr>
              <a:t>// start from end of path: suppose vertex t</a:t>
            </a:r>
          </a:p>
          <a:p>
            <a:pPr>
              <a:buNone/>
            </a:pPr>
            <a:r>
              <a:rPr lang="en-SG" sz="2000" dirty="0" smtClean="0">
                <a:latin typeface="Courier New" pitchFamily="49" charset="0"/>
                <a:cs typeface="Courier New" pitchFamily="49" charset="0"/>
                <a:sym typeface="Wingdings" pitchFamily="2" charset="2"/>
              </a:rPr>
              <a:t>while </a:t>
            </a:r>
            <a:r>
              <a:rPr lang="en-SG" sz="2000" dirty="0" err="1" smtClean="0">
                <a:latin typeface="Courier New" pitchFamily="49" charset="0"/>
                <a:cs typeface="Courier New" pitchFamily="49" charset="0"/>
                <a:sym typeface="Wingdings" pitchFamily="2" charset="2"/>
              </a:rPr>
              <a:t>i</a:t>
            </a:r>
            <a:r>
              <a:rPr lang="en-SG" sz="2000" dirty="0" smtClean="0">
                <a:latin typeface="Courier New" pitchFamily="49" charset="0"/>
                <a:cs typeface="Courier New" pitchFamily="49" charset="0"/>
                <a:sym typeface="Wingdings" pitchFamily="2" charset="2"/>
              </a:rPr>
              <a:t> != s</a:t>
            </a:r>
          </a:p>
          <a:p>
            <a:pPr>
              <a:buNone/>
            </a:pPr>
            <a:r>
              <a:rPr lang="en-SG" sz="2000" dirty="0" smtClean="0">
                <a:latin typeface="Courier New" pitchFamily="49" charset="0"/>
                <a:cs typeface="Courier New" pitchFamily="49" charset="0"/>
              </a:rPr>
              <a:t>  Output </a:t>
            </a:r>
            <a:r>
              <a:rPr lang="en-SG" sz="2000" dirty="0" err="1" smtClean="0">
                <a:latin typeface="Courier New" pitchFamily="49" charset="0"/>
                <a:cs typeface="Courier New" pitchFamily="49" charset="0"/>
              </a:rPr>
              <a:t>i</a:t>
            </a:r>
            <a:endParaRPr lang="en-SG" sz="2000" dirty="0" smtClean="0">
              <a:latin typeface="Courier New" pitchFamily="49" charset="0"/>
              <a:cs typeface="Courier New" pitchFamily="49" charset="0"/>
            </a:endParaRPr>
          </a:p>
          <a:p>
            <a:pPr>
              <a:buNone/>
            </a:pPr>
            <a:r>
              <a:rPr lang="en-SG" sz="2000" dirty="0" smtClean="0">
                <a:latin typeface="Courier New" pitchFamily="49" charset="0"/>
                <a:cs typeface="Courier New" pitchFamily="49" charset="0"/>
              </a:rPr>
              <a:t>  </a:t>
            </a:r>
            <a:r>
              <a:rPr lang="en-SG" sz="2000" dirty="0" err="1" smtClean="0">
                <a:latin typeface="Courier New" pitchFamily="49" charset="0"/>
                <a:cs typeface="Courier New" pitchFamily="49" charset="0"/>
              </a:rPr>
              <a:t>i</a:t>
            </a:r>
            <a:r>
              <a:rPr lang="en-SG" sz="2000" dirty="0" smtClean="0">
                <a:latin typeface="Courier New" pitchFamily="49" charset="0"/>
                <a:cs typeface="Courier New" pitchFamily="49" charset="0"/>
              </a:rPr>
              <a:t> </a:t>
            </a:r>
            <a:r>
              <a:rPr lang="en-SG" sz="2000" dirty="0" smtClean="0">
                <a:latin typeface="Courier New" pitchFamily="49" charset="0"/>
                <a:cs typeface="Courier New" pitchFamily="49" charset="0"/>
                <a:sym typeface="Wingdings" pitchFamily="2" charset="2"/>
              </a:rPr>
              <a:t> p[</a:t>
            </a:r>
            <a:r>
              <a:rPr lang="en-SG" sz="2000" dirty="0" err="1" smtClean="0">
                <a:latin typeface="Courier New" pitchFamily="49" charset="0"/>
                <a:cs typeface="Courier New" pitchFamily="49" charset="0"/>
                <a:sym typeface="Wingdings" pitchFamily="2" charset="2"/>
              </a:rPr>
              <a:t>i</a:t>
            </a:r>
            <a:r>
              <a:rPr lang="en-SG" sz="2000" dirty="0" smtClean="0">
                <a:latin typeface="Courier New" pitchFamily="49" charset="0"/>
                <a:cs typeface="Courier New" pitchFamily="49" charset="0"/>
                <a:sym typeface="Wingdings" pitchFamily="2" charset="2"/>
              </a:rPr>
              <a:t>] </a:t>
            </a:r>
            <a:r>
              <a:rPr lang="en-SG" sz="2000" dirty="0" smtClean="0">
                <a:solidFill>
                  <a:srgbClr val="00B050"/>
                </a:solidFill>
                <a:latin typeface="Courier New" pitchFamily="49" charset="0"/>
                <a:cs typeface="Courier New" pitchFamily="49" charset="0"/>
                <a:sym typeface="Wingdings" pitchFamily="2" charset="2"/>
              </a:rPr>
              <a:t>// go back to predecessor of </a:t>
            </a:r>
            <a:r>
              <a:rPr lang="en-SG" sz="2000" dirty="0" err="1" smtClean="0">
                <a:solidFill>
                  <a:srgbClr val="00B050"/>
                </a:solidFill>
                <a:latin typeface="Courier New" pitchFamily="49" charset="0"/>
                <a:cs typeface="Courier New" pitchFamily="49" charset="0"/>
                <a:sym typeface="Wingdings" pitchFamily="2" charset="2"/>
              </a:rPr>
              <a:t>i</a:t>
            </a:r>
            <a:endParaRPr lang="en-SG" sz="2000" dirty="0" smtClean="0">
              <a:solidFill>
                <a:srgbClr val="00B050"/>
              </a:solidFill>
              <a:latin typeface="Courier New" pitchFamily="49" charset="0"/>
              <a:cs typeface="Courier New" pitchFamily="49" charset="0"/>
            </a:endParaRPr>
          </a:p>
          <a:p>
            <a:pPr>
              <a:buNone/>
            </a:pPr>
            <a:r>
              <a:rPr lang="en-SG" sz="2000" dirty="0" smtClean="0">
                <a:latin typeface="Courier New" pitchFamily="49" charset="0"/>
                <a:cs typeface="Courier New" pitchFamily="49" charset="0"/>
              </a:rPr>
              <a:t>Output s</a:t>
            </a:r>
          </a:p>
          <a:p>
            <a:pPr>
              <a:buNone/>
            </a:pPr>
            <a:endParaRPr lang="en-US" sz="2000" dirty="0" smtClean="0">
              <a:latin typeface="Courier New" pitchFamily="49" charset="0"/>
              <a:cs typeface="Courier New" pitchFamily="49" charset="0"/>
            </a:endParaRPr>
          </a:p>
          <a:p>
            <a:pPr>
              <a:buNone/>
            </a:pPr>
            <a:endParaRPr lang="en-SG" sz="2000" dirty="0" smtClean="0">
              <a:solidFill>
                <a:srgbClr val="00B050"/>
              </a:solidFill>
              <a:latin typeface="Courier New" pitchFamily="49" charset="0"/>
              <a:cs typeface="Courier New" pitchFamily="49" charset="0"/>
              <a:sym typeface="Wingdings" pitchFamily="2" charset="2"/>
            </a:endParaRPr>
          </a:p>
          <a:p>
            <a:pPr>
              <a:buNone/>
            </a:pPr>
            <a:endParaRPr lang="en-SG" sz="2000" dirty="0" smtClean="0">
              <a:solidFill>
                <a:srgbClr val="00B050"/>
              </a:solidFill>
              <a:latin typeface="Courier New" pitchFamily="49" charset="0"/>
              <a:cs typeface="Courier New" pitchFamily="49" charset="0"/>
              <a:sym typeface="Wingdings" pitchFamily="2" charset="2"/>
            </a:endParaRPr>
          </a:p>
          <a:p>
            <a:pPr>
              <a:buNone/>
            </a:pPr>
            <a:r>
              <a:rPr lang="en-SG" sz="2000" dirty="0" smtClean="0">
                <a:solidFill>
                  <a:srgbClr val="00B050"/>
                </a:solidFill>
                <a:latin typeface="Courier New" pitchFamily="49" charset="0"/>
                <a:cs typeface="Courier New" pitchFamily="49" charset="0"/>
                <a:sym typeface="Wingdings" pitchFamily="2" charset="2"/>
              </a:rPr>
              <a:t>// try it on this array p, t = 4</a:t>
            </a:r>
            <a:endParaRPr lang="en-SG" sz="2000" dirty="0" smtClean="0">
              <a:solidFill>
                <a:srgbClr val="00B050"/>
              </a:solidFill>
              <a:latin typeface="Courier New" pitchFamily="49" charset="0"/>
              <a:cs typeface="Courier New" pitchFamily="49" charset="0"/>
            </a:endParaRPr>
          </a:p>
          <a:p>
            <a:pPr>
              <a:buNone/>
            </a:pPr>
            <a:r>
              <a:rPr lang="en-US" sz="2000" dirty="0" smtClean="0">
                <a:solidFill>
                  <a:srgbClr val="00B050"/>
                </a:solidFill>
                <a:latin typeface="Courier New" pitchFamily="49" charset="0"/>
                <a:cs typeface="Courier New" pitchFamily="49" charset="0"/>
              </a:rPr>
              <a:t>// p = {-1, 0, 1, 2, 3, -1, -1, -1}</a:t>
            </a:r>
            <a:endParaRPr lang="en-SG" sz="2000" dirty="0" smtClean="0">
              <a:solidFill>
                <a:srgbClr val="00B050"/>
              </a:solidFill>
              <a:latin typeface="Courier New" pitchFamily="49" charset="0"/>
              <a:cs typeface="Courier New" pitchFamily="49"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 (3)</a:t>
            </a:r>
            <a:endParaRPr lang="en-US" dirty="0"/>
          </a:p>
        </p:txBody>
      </p:sp>
      <p:sp>
        <p:nvSpPr>
          <p:cNvPr id="3" name="Content Placeholder 2"/>
          <p:cNvSpPr>
            <a:spLocks noGrp="1"/>
          </p:cNvSpPr>
          <p:nvPr>
            <p:ph idx="1"/>
          </p:nvPr>
        </p:nvSpPr>
        <p:spPr>
          <a:xfrm>
            <a:off x="457200" y="1600200"/>
            <a:ext cx="8363272" cy="4525963"/>
          </a:xfrm>
        </p:spPr>
        <p:txBody>
          <a:bodyPr>
            <a:noAutofit/>
          </a:bodyPr>
          <a:lstStyle/>
          <a:p>
            <a:r>
              <a:rPr lang="en-US" sz="2800" b="1" dirty="0" smtClean="0"/>
              <a:t>Additional Data Structures</a:t>
            </a:r>
            <a:r>
              <a:rPr lang="en-US" sz="2800" dirty="0" smtClean="0"/>
              <a:t> to solve the SSSP Problem:</a:t>
            </a:r>
          </a:p>
          <a:p>
            <a:pPr lvl="1"/>
            <a:r>
              <a:rPr lang="en-US" sz="2400" dirty="0" smtClean="0"/>
              <a:t>An array/Vector </a:t>
            </a:r>
            <a:r>
              <a:rPr lang="en-US" sz="2400" b="1" dirty="0" smtClean="0"/>
              <a:t>D</a:t>
            </a:r>
            <a:r>
              <a:rPr lang="en-US" sz="2400" dirty="0" smtClean="0"/>
              <a:t> of size </a:t>
            </a:r>
            <a:r>
              <a:rPr lang="en-US" sz="2400" b="1" dirty="0" smtClean="0"/>
              <a:t>V </a:t>
            </a:r>
            <a:r>
              <a:rPr lang="en-US" sz="2400" dirty="0" smtClean="0"/>
              <a:t>(</a:t>
            </a:r>
            <a:r>
              <a:rPr lang="en-US" sz="2400" b="1" dirty="0" smtClean="0"/>
              <a:t>D</a:t>
            </a:r>
            <a:r>
              <a:rPr lang="en-US" sz="2400" dirty="0" smtClean="0"/>
              <a:t> stands for ‘distance’)</a:t>
            </a:r>
          </a:p>
          <a:p>
            <a:pPr lvl="2"/>
            <a:r>
              <a:rPr lang="en-US" sz="2000" dirty="0" smtClean="0"/>
              <a:t>Initially, </a:t>
            </a:r>
            <a:r>
              <a:rPr lang="en-US" sz="2000" b="1" dirty="0" smtClean="0"/>
              <a:t>D[v] = 0</a:t>
            </a:r>
            <a:r>
              <a:rPr lang="en-US" sz="2000" dirty="0" smtClean="0"/>
              <a:t> if </a:t>
            </a:r>
            <a:r>
              <a:rPr lang="en-US" sz="2000" b="1" dirty="0" smtClean="0"/>
              <a:t>v</a:t>
            </a:r>
            <a:r>
              <a:rPr lang="en-US" sz="2000" dirty="0" smtClean="0"/>
              <a:t> = </a:t>
            </a:r>
            <a:r>
              <a:rPr lang="en-US" sz="2000" b="1" dirty="0" smtClean="0"/>
              <a:t>s</a:t>
            </a:r>
            <a:r>
              <a:rPr lang="en-US" sz="2000" dirty="0" smtClean="0"/>
              <a:t>; otherwise </a:t>
            </a:r>
            <a:r>
              <a:rPr lang="en-US" sz="2000" b="1" dirty="0" smtClean="0"/>
              <a:t>D[v] = </a:t>
            </a:r>
            <a:r>
              <a:rPr lang="en-US" sz="2000" b="1" dirty="0" smtClean="0">
                <a:sym typeface="Symbol"/>
              </a:rPr>
              <a:t> </a:t>
            </a:r>
            <a:r>
              <a:rPr lang="en-US" sz="2000" dirty="0" smtClean="0">
                <a:sym typeface="Symbol"/>
              </a:rPr>
              <a:t>(a large number)</a:t>
            </a:r>
            <a:endParaRPr lang="en-US" sz="2000" dirty="0" smtClean="0"/>
          </a:p>
          <a:p>
            <a:pPr lvl="2"/>
            <a:r>
              <a:rPr lang="en-US" sz="2000" b="1" dirty="0" smtClean="0"/>
              <a:t>D[v]</a:t>
            </a:r>
            <a:r>
              <a:rPr lang="en-US" sz="2000" dirty="0" smtClean="0"/>
              <a:t> decreases as we find better paths</a:t>
            </a:r>
          </a:p>
          <a:p>
            <a:pPr lvl="2"/>
            <a:r>
              <a:rPr lang="en-US" sz="2000" b="1" dirty="0" smtClean="0"/>
              <a:t>D[v] ≥ </a:t>
            </a:r>
            <a:r>
              <a:rPr lang="en-US" sz="2000" b="1" dirty="0" smtClean="0">
                <a:sym typeface="Symbol"/>
              </a:rPr>
              <a:t></a:t>
            </a:r>
            <a:r>
              <a:rPr lang="en-US" sz="2000" b="1" dirty="0" smtClean="0"/>
              <a:t>(s, v)</a:t>
            </a:r>
            <a:r>
              <a:rPr lang="en-US" sz="2000" dirty="0" smtClean="0"/>
              <a:t> throughout the execution of SSSP algorithm</a:t>
            </a:r>
          </a:p>
          <a:p>
            <a:pPr lvl="2"/>
            <a:r>
              <a:rPr lang="en-US" sz="2000" b="1" dirty="0" smtClean="0"/>
              <a:t>D[v] = </a:t>
            </a:r>
            <a:r>
              <a:rPr lang="en-US" sz="2000" b="1" dirty="0" smtClean="0">
                <a:sym typeface="Symbol"/>
              </a:rPr>
              <a:t></a:t>
            </a:r>
            <a:r>
              <a:rPr lang="en-US" sz="2000" b="1" dirty="0" smtClean="0"/>
              <a:t>(s, v)</a:t>
            </a:r>
            <a:r>
              <a:rPr lang="en-US" sz="2000" dirty="0" smtClean="0"/>
              <a:t> at the end of SSSP algorithm</a:t>
            </a:r>
          </a:p>
          <a:p>
            <a:pPr lvl="1"/>
            <a:r>
              <a:rPr lang="en-US" sz="2400" dirty="0" smtClean="0"/>
              <a:t>An array/Vector </a:t>
            </a:r>
            <a:r>
              <a:rPr lang="en-US" sz="2400" b="1" dirty="0" smtClean="0"/>
              <a:t>p</a:t>
            </a:r>
            <a:r>
              <a:rPr lang="en-US" sz="2400" dirty="0" smtClean="0"/>
              <a:t> of size </a:t>
            </a:r>
            <a:r>
              <a:rPr lang="en-US" sz="2400" b="1" dirty="0" smtClean="0"/>
              <a:t>V</a:t>
            </a:r>
          </a:p>
          <a:p>
            <a:pPr lvl="2"/>
            <a:r>
              <a:rPr lang="en-US" sz="2000" b="1" dirty="0" smtClean="0"/>
              <a:t>p[v]</a:t>
            </a:r>
            <a:r>
              <a:rPr lang="en-US" sz="2000" dirty="0" smtClean="0"/>
              <a:t> = the predecessor on best path from source </a:t>
            </a:r>
            <a:r>
              <a:rPr lang="en-US" sz="2000" b="1" dirty="0" smtClean="0"/>
              <a:t>s</a:t>
            </a:r>
            <a:r>
              <a:rPr lang="en-US" sz="2000" dirty="0" smtClean="0"/>
              <a:t> to </a:t>
            </a:r>
            <a:r>
              <a:rPr lang="en-US" sz="2000" b="1" dirty="0" smtClean="0"/>
              <a:t>v</a:t>
            </a:r>
          </a:p>
          <a:p>
            <a:pPr lvl="2"/>
            <a:r>
              <a:rPr lang="en-US" sz="2000" b="1" dirty="0" smtClean="0"/>
              <a:t>p[s] </a:t>
            </a:r>
            <a:r>
              <a:rPr lang="en-US" sz="2000" dirty="0" smtClean="0"/>
              <a:t>= -1 (not defined)</a:t>
            </a:r>
          </a:p>
          <a:p>
            <a:pPr lvl="2"/>
            <a:r>
              <a:rPr lang="en-US" sz="2000" dirty="0" smtClean="0"/>
              <a:t>Recall: The usage of this array/Vector </a:t>
            </a:r>
            <a:r>
              <a:rPr lang="en-US" sz="2000" b="1" dirty="0" smtClean="0"/>
              <a:t>p</a:t>
            </a:r>
            <a:r>
              <a:rPr lang="en-US" sz="2000" dirty="0" smtClean="0"/>
              <a:t> is already discussed</a:t>
            </a:r>
            <a:br>
              <a:rPr lang="en-US" sz="2000" dirty="0" smtClean="0"/>
            </a:br>
            <a:r>
              <a:rPr lang="en-US" sz="2000" dirty="0" smtClean="0"/>
              <a:t>in BFS/DFS Spanning Tree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Review: Path Reconstruction Algorithm (2)</a:t>
            </a:r>
            <a:endParaRPr lang="en-US" sz="3600" dirty="0"/>
          </a:p>
        </p:txBody>
      </p:sp>
      <p:sp>
        <p:nvSpPr>
          <p:cNvPr id="3" name="Content Placeholder 2"/>
          <p:cNvSpPr>
            <a:spLocks noGrp="1"/>
          </p:cNvSpPr>
          <p:nvPr>
            <p:ph idx="1"/>
          </p:nvPr>
        </p:nvSpPr>
        <p:spPr/>
        <p:txBody>
          <a:bodyPr>
            <a:normAutofit/>
          </a:bodyPr>
          <a:lstStyle/>
          <a:p>
            <a:pPr>
              <a:buNone/>
            </a:pPr>
            <a:r>
              <a:rPr lang="en-US" sz="2000" dirty="0" smtClean="0">
                <a:latin typeface="Courier New" pitchFamily="49" charset="0"/>
                <a:cs typeface="Courier New" pitchFamily="49" charset="0"/>
              </a:rPr>
              <a:t>void backtrack(u)</a:t>
            </a:r>
            <a:endParaRPr lang="en-SG" sz="2000" dirty="0" smtClean="0">
              <a:latin typeface="Courier New" pitchFamily="49" charset="0"/>
              <a:cs typeface="Courier New" pitchFamily="49" charset="0"/>
            </a:endParaRPr>
          </a:p>
          <a:p>
            <a:pPr>
              <a:buNone/>
            </a:pPr>
            <a:r>
              <a:rPr lang="en-SG" sz="2000" dirty="0" smtClean="0">
                <a:latin typeface="Courier New" pitchFamily="49" charset="0"/>
                <a:cs typeface="Courier New" pitchFamily="49" charset="0"/>
              </a:rPr>
              <a:t>  if (u == -1)</a:t>
            </a:r>
            <a:r>
              <a:rPr lang="en-SG" sz="2000" dirty="0" smtClean="0">
                <a:solidFill>
                  <a:srgbClr val="00B050"/>
                </a:solidFill>
                <a:latin typeface="Courier New" pitchFamily="49" charset="0"/>
                <a:cs typeface="Courier New" pitchFamily="49" charset="0"/>
                <a:sym typeface="Wingdings" pitchFamily="2" charset="2"/>
              </a:rPr>
              <a:t> // recall: predecessor of s is -1</a:t>
            </a:r>
            <a:endParaRPr lang="en-SG" sz="2000" dirty="0" smtClean="0">
              <a:latin typeface="Courier New" pitchFamily="49" charset="0"/>
              <a:cs typeface="Courier New" pitchFamily="49" charset="0"/>
            </a:endParaRPr>
          </a:p>
          <a:p>
            <a:pPr>
              <a:buNone/>
            </a:pPr>
            <a:r>
              <a:rPr lang="en-SG" sz="2000" dirty="0" smtClean="0">
                <a:latin typeface="Courier New" pitchFamily="49" charset="0"/>
                <a:cs typeface="Courier New" pitchFamily="49" charset="0"/>
              </a:rPr>
              <a:t>    stop</a:t>
            </a:r>
          </a:p>
          <a:p>
            <a:pPr>
              <a:buNone/>
            </a:pPr>
            <a:r>
              <a:rPr lang="en-US" sz="2000" dirty="0" smtClean="0">
                <a:latin typeface="Courier New" pitchFamily="49" charset="0"/>
                <a:cs typeface="Courier New" pitchFamily="49" charset="0"/>
              </a:rPr>
              <a:t>  backtrack(p[u]) </a:t>
            </a:r>
            <a:r>
              <a:rPr lang="en-SG" sz="2000" dirty="0" smtClean="0">
                <a:solidFill>
                  <a:srgbClr val="00B050"/>
                </a:solidFill>
                <a:latin typeface="Courier New" pitchFamily="49" charset="0"/>
                <a:cs typeface="Courier New" pitchFamily="49" charset="0"/>
                <a:sym typeface="Wingdings" pitchFamily="2" charset="2"/>
              </a:rPr>
              <a:t>// go back to predecessor of u</a:t>
            </a:r>
            <a:endParaRPr lang="en-SG" sz="2000" dirty="0" smtClean="0">
              <a:latin typeface="Courier New" pitchFamily="49" charset="0"/>
              <a:cs typeface="Courier New" pitchFamily="49" charset="0"/>
            </a:endParaRPr>
          </a:p>
          <a:p>
            <a:pPr>
              <a:buNone/>
            </a:pPr>
            <a:r>
              <a:rPr lang="en-SG" sz="2000" dirty="0" smtClean="0">
                <a:latin typeface="Courier New" pitchFamily="49" charset="0"/>
                <a:cs typeface="Courier New" pitchFamily="49" charset="0"/>
              </a:rPr>
              <a:t>  Output u </a:t>
            </a:r>
            <a:r>
              <a:rPr lang="en-SG" sz="2000" dirty="0" smtClean="0">
                <a:solidFill>
                  <a:srgbClr val="00B050"/>
                </a:solidFill>
                <a:latin typeface="Courier New" pitchFamily="49" charset="0"/>
                <a:cs typeface="Courier New" pitchFamily="49" charset="0"/>
                <a:sym typeface="Wingdings" pitchFamily="2" charset="2"/>
              </a:rPr>
              <a:t>// recursion will reverse the order</a:t>
            </a:r>
            <a:endParaRPr lang="en-SG" sz="2000" dirty="0" smtClean="0">
              <a:latin typeface="Courier New" pitchFamily="49" charset="0"/>
              <a:cs typeface="Courier New" pitchFamily="49" charset="0"/>
            </a:endParaRPr>
          </a:p>
          <a:p>
            <a:pPr>
              <a:buNone/>
            </a:pPr>
            <a:endParaRPr lang="en-SG" sz="2000" dirty="0" smtClean="0">
              <a:latin typeface="Courier New" pitchFamily="49" charset="0"/>
              <a:cs typeface="Courier New" pitchFamily="49" charset="0"/>
            </a:endParaRPr>
          </a:p>
          <a:p>
            <a:pPr>
              <a:buNone/>
            </a:pPr>
            <a:r>
              <a:rPr lang="en-US" sz="2000" dirty="0" smtClean="0">
                <a:solidFill>
                  <a:srgbClr val="00B050"/>
                </a:solidFill>
                <a:latin typeface="Courier New" pitchFamily="49" charset="0"/>
                <a:cs typeface="Courier New" pitchFamily="49" charset="0"/>
              </a:rPr>
              <a:t>// in main method</a:t>
            </a:r>
            <a:endParaRPr lang="en-SG" sz="2000" dirty="0" smtClean="0">
              <a:solidFill>
                <a:srgbClr val="00B050"/>
              </a:solidFill>
              <a:latin typeface="Courier New" pitchFamily="49" charset="0"/>
              <a:cs typeface="Courier New" pitchFamily="49" charset="0"/>
            </a:endParaRPr>
          </a:p>
          <a:p>
            <a:pPr>
              <a:buNone/>
            </a:pPr>
            <a:r>
              <a:rPr lang="en-US" sz="2000" dirty="0" smtClean="0">
                <a:solidFill>
                  <a:srgbClr val="00B050"/>
                </a:solidFill>
                <a:latin typeface="Courier New" pitchFamily="49" charset="0"/>
                <a:cs typeface="Courier New" pitchFamily="49" charset="0"/>
              </a:rPr>
              <a:t>// recursive version (normal path)</a:t>
            </a:r>
          </a:p>
          <a:p>
            <a:pPr>
              <a:buNone/>
            </a:pPr>
            <a:r>
              <a:rPr lang="en-SG" sz="2000" dirty="0" smtClean="0">
                <a:latin typeface="Courier New" pitchFamily="49" charset="0"/>
                <a:cs typeface="Courier New" pitchFamily="49" charset="0"/>
              </a:rPr>
              <a:t>Output "Path:"</a:t>
            </a:r>
          </a:p>
          <a:p>
            <a:pPr>
              <a:buNone/>
            </a:pPr>
            <a:r>
              <a:rPr lang="en-US" sz="2000" dirty="0" smtClean="0">
                <a:latin typeface="Courier New" pitchFamily="49" charset="0"/>
                <a:cs typeface="Courier New" pitchFamily="49" charset="0"/>
              </a:rPr>
              <a:t>backtrack(t); </a:t>
            </a:r>
            <a:r>
              <a:rPr lang="en-SG" sz="2000" dirty="0" smtClean="0">
                <a:solidFill>
                  <a:srgbClr val="00B050"/>
                </a:solidFill>
                <a:latin typeface="Courier New" pitchFamily="49" charset="0"/>
                <a:cs typeface="Courier New" pitchFamily="49" charset="0"/>
                <a:sym typeface="Wingdings" pitchFamily="2" charset="2"/>
              </a:rPr>
              <a:t>// start from end of path (vertex t)</a:t>
            </a:r>
          </a:p>
          <a:p>
            <a:pPr>
              <a:buNone/>
            </a:pPr>
            <a:r>
              <a:rPr lang="en-SG" sz="2000" dirty="0" smtClean="0">
                <a:solidFill>
                  <a:srgbClr val="00B050"/>
                </a:solidFill>
                <a:latin typeface="Courier New" pitchFamily="49" charset="0"/>
                <a:cs typeface="Courier New" pitchFamily="49" charset="0"/>
                <a:sym typeface="Wingdings" pitchFamily="2" charset="2"/>
              </a:rPr>
              <a:t>// try it on this array p, t = 4</a:t>
            </a:r>
            <a:endParaRPr lang="en-SG" sz="2000" dirty="0" smtClean="0">
              <a:solidFill>
                <a:srgbClr val="00B050"/>
              </a:solidFill>
              <a:latin typeface="Courier New" pitchFamily="49" charset="0"/>
              <a:cs typeface="Courier New" pitchFamily="49" charset="0"/>
            </a:endParaRPr>
          </a:p>
          <a:p>
            <a:pPr>
              <a:buNone/>
            </a:pPr>
            <a:r>
              <a:rPr lang="en-US" sz="2000" dirty="0" smtClean="0">
                <a:solidFill>
                  <a:srgbClr val="00B050"/>
                </a:solidFill>
                <a:latin typeface="Courier New" pitchFamily="49" charset="0"/>
                <a:cs typeface="Courier New" pitchFamily="49" charset="0"/>
              </a:rPr>
              <a:t>// p = {-1, 0, 1, 2, 3, -1, -1, -1}</a:t>
            </a:r>
            <a:endParaRPr lang="en-SG" sz="2000" dirty="0" smtClean="0">
              <a:solidFill>
                <a:srgbClr val="00B050"/>
              </a:solidFill>
              <a:latin typeface="Courier New" pitchFamily="49" charset="0"/>
              <a:cs typeface="Courier New" pitchFamily="49"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2800" dirty="0" err="1" smtClean="0"/>
              <a:t>Hm</a:t>
            </a:r>
            <a:r>
              <a:rPr lang="en-US" sz="2800" dirty="0" smtClean="0"/>
              <a:t>… I prefer not to use recursion but I still want the correct path (from source to target), can I do that?</a:t>
            </a:r>
            <a:endParaRPr lang="en-US" sz="28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3149110316"/>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51438" name="Chart" r:id="rId9" imgW="4572000" imgH="5143500" progId="MSGraph.Chart.8">
                  <p:embed followColorScheme="full"/>
                </p:oleObj>
              </mc:Choice>
              <mc:Fallback>
                <p:oleObj name="Chart" r:id="rId9" imgW="4572000" imgH="5143500" progId="MSGraph.Chart.8">
                  <p:embed followColorScheme="full"/>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smtClean="0"/>
              <a:t>No, I have no choice but to use recursion to get the correct path</a:t>
            </a:r>
          </a:p>
          <a:p>
            <a:pPr marL="514350" indent="-514350">
              <a:buFont typeface="Arial" pitchFamily="34" charset="0"/>
              <a:buAutoNum type="arabicPeriod"/>
            </a:pPr>
            <a:r>
              <a:rPr lang="en-US" sz="2800" dirty="0" smtClean="0"/>
              <a:t>Possible, use this technique ______________</a:t>
            </a:r>
            <a:endParaRPr lang="en-US" sz="28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0"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2" name="CorShape1"/>
          <p:cNvSpPr/>
          <p:nvPr>
            <p:custDataLst>
              <p:tags r:id="rId6"/>
            </p:custDataLst>
          </p:nvPr>
        </p:nvSpPr>
        <p:spPr>
          <a:xfrm>
            <a:off x="-203200" y="3201246"/>
            <a:ext cx="825500" cy="8255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7"/>
            <a:ext cx="8229600" cy="1143000"/>
          </a:xfrm>
        </p:spPr>
        <p:txBody>
          <a:bodyPr>
            <a:noAutofit/>
          </a:bodyPr>
          <a:lstStyle/>
          <a:p>
            <a:r>
              <a:rPr lang="en-US" sz="3200" dirty="0" smtClean="0"/>
              <a:t>Review: What happen if we run </a:t>
            </a:r>
            <a:r>
              <a:rPr lang="en-US" sz="3200" dirty="0" err="1" smtClean="0"/>
              <a:t>toposort</a:t>
            </a:r>
            <a:r>
              <a:rPr lang="en-US" sz="3200" dirty="0" smtClean="0"/>
              <a:t> algorithm and the given graph is not a DAG?</a:t>
            </a:r>
            <a:endParaRPr lang="en-US" sz="3200" dirty="0"/>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2156458827"/>
              </p:ext>
            </p:extLst>
          </p:nvPr>
        </p:nvGraphicFramePr>
        <p:xfrm>
          <a:off x="4508500" y="1651000"/>
          <a:ext cx="4572000" cy="5143500"/>
        </p:xfrm>
        <a:graphic>
          <a:graphicData uri="http://schemas.openxmlformats.org/presentationml/2006/ole">
            <mc:AlternateContent xmlns:mc="http://schemas.openxmlformats.org/markup-compatibility/2006">
              <mc:Choice xmlns:v="urn:schemas-microsoft-com:vml" Requires="v">
                <p:oleObj spid="_x0000_s652462" name="Chart" r:id="rId9" imgW="4572000" imgH="5143500" progId="MSGraph.Chart.8">
                  <p:embed followColorScheme="full"/>
                </p:oleObj>
              </mc:Choice>
              <mc:Fallback>
                <p:oleObj name="Chart" r:id="rId9" imgW="4572000" imgH="5143500" progId="MSGraph.Chart.8">
                  <p:embed followColorScheme="full"/>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8500" y="16510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457200" y="1600200"/>
            <a:ext cx="4114800" cy="4525963"/>
          </a:xfrm>
        </p:spPr>
        <p:txBody>
          <a:bodyPr>
            <a:noAutofit/>
          </a:bodyPr>
          <a:lstStyle/>
          <a:p>
            <a:pPr marL="514350" indent="-514350">
              <a:buFont typeface="Arial" pitchFamily="34" charset="0"/>
              <a:buAutoNum type="arabicPeriod"/>
            </a:pPr>
            <a:r>
              <a:rPr lang="en-US" sz="2800" dirty="0" smtClean="0"/>
              <a:t>There will be no topological order and the modified DFS algorithm(</a:t>
            </a:r>
            <a:r>
              <a:rPr lang="en-US" sz="2800" dirty="0" err="1" smtClean="0"/>
              <a:t>topoVisit</a:t>
            </a:r>
            <a:r>
              <a:rPr lang="en-US" sz="2800" dirty="0" smtClean="0"/>
              <a:t>) </a:t>
            </a:r>
            <a:r>
              <a:rPr lang="en-US" sz="2800" b="1" dirty="0" smtClean="0"/>
              <a:t>will</a:t>
            </a:r>
            <a:r>
              <a:rPr lang="en-US" sz="2800" dirty="0" smtClean="0"/>
              <a:t> be able to tell</a:t>
            </a:r>
          </a:p>
          <a:p>
            <a:pPr marL="514350" indent="-514350">
              <a:buFont typeface="Arial" pitchFamily="34" charset="0"/>
              <a:buAutoNum type="arabicPeriod"/>
            </a:pPr>
            <a:r>
              <a:rPr lang="en-US" sz="2800" dirty="0" smtClean="0"/>
              <a:t>There will be no topological order and the modified DFS algorithm (</a:t>
            </a:r>
            <a:r>
              <a:rPr lang="en-US" sz="2800" dirty="0" err="1" smtClean="0"/>
              <a:t>topoVisit</a:t>
            </a:r>
            <a:r>
              <a:rPr lang="en-US" sz="2800" dirty="0" smtClean="0"/>
              <a:t>) </a:t>
            </a:r>
            <a:r>
              <a:rPr lang="en-US" sz="2800" b="1" dirty="0" smtClean="0"/>
              <a:t>will NOT </a:t>
            </a:r>
            <a:r>
              <a:rPr lang="en-US" sz="2800" dirty="0" smtClean="0"/>
              <a:t>be able to tell</a:t>
            </a:r>
            <a:endParaRPr lang="en-US" sz="2800" dirty="0"/>
          </a:p>
        </p:txBody>
      </p:sp>
      <p:grpSp>
        <p:nvGrpSpPr>
          <p:cNvPr id="5" name="ResponseCounter"/>
          <p:cNvGrpSpPr/>
          <p:nvPr>
            <p:custDataLst>
              <p:tags r:id="rId5"/>
            </p:custDataLst>
          </p:nvPr>
        </p:nvGrpSpPr>
        <p:grpSpPr>
          <a:xfrm>
            <a:off x="127000" y="6413500"/>
            <a:ext cx="3860800" cy="317500"/>
            <a:chOff x="190500" y="6350000"/>
            <a:chExt cx="3860800" cy="317500"/>
          </a:xfrm>
        </p:grpSpPr>
        <p:sp>
          <p:nvSpPr>
            <p:cNvPr id="11" name="RCFill"/>
            <p:cNvSpPr/>
            <p:nvPr/>
          </p:nvSpPr>
          <p:spPr>
            <a:xfrm>
              <a:off x="190500" y="6388100"/>
              <a:ext cx="1587" cy="254000"/>
            </a:xfrm>
            <a:prstGeom prst="rect">
              <a:avLst/>
            </a:prstGeom>
            <a:pattFill prst="dkVert">
              <a:fgClr>
                <a:srgbClr val="FFFFFF"/>
              </a:fgClr>
              <a:bgClr>
                <a:srgbClr val="C6E2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CFrame"/>
            <p:cNvSpPr/>
            <p:nvPr/>
          </p:nvSpPr>
          <p:spPr>
            <a:xfrm>
              <a:off x="190500" y="6350000"/>
              <a:ext cx="3860800" cy="317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000000"/>
                  </a:solidFill>
                  <a:latin typeface="Tahoma"/>
                </a:rPr>
                <a:t>0 of 120</a:t>
              </a:r>
              <a:endParaRPr lang="en-US" sz="1400" b="1">
                <a:solidFill>
                  <a:srgbClr val="000000"/>
                </a:solidFill>
                <a:latin typeface="Tahoma"/>
              </a:endParaRPr>
            </a:p>
          </p:txBody>
        </p:sp>
      </p:grpSp>
      <p:sp>
        <p:nvSpPr>
          <p:cNvPr id="13" name="CorShape1"/>
          <p:cNvSpPr/>
          <p:nvPr>
            <p:custDataLst>
              <p:tags r:id="rId6"/>
            </p:custDataLst>
          </p:nvPr>
        </p:nvSpPr>
        <p:spPr>
          <a:xfrm>
            <a:off x="-609600" y="4224020"/>
            <a:ext cx="1333500" cy="1333500"/>
          </a:xfrm>
          <a:prstGeom prst="smileyFace">
            <a:avLst/>
          </a:prstGeom>
          <a:solidFill>
            <a:srgbClr val="FFFF00"/>
          </a:solidFill>
          <a:effectLst>
            <a:prstShdw prst="shdw14" dist="35921" dir="2700000">
              <a:scrgbClr r="0" g="0" b="0">
                <a:alpha val="50000"/>
              </a:scrgbClr>
            </a:prst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Challenge</a:t>
            </a:r>
            <a:endParaRPr lang="en-SG" dirty="0"/>
          </a:p>
        </p:txBody>
      </p:sp>
      <p:sp>
        <p:nvSpPr>
          <p:cNvPr id="3" name="Content Placeholder 2"/>
          <p:cNvSpPr>
            <a:spLocks noGrp="1"/>
          </p:cNvSpPr>
          <p:nvPr>
            <p:ph idx="1"/>
          </p:nvPr>
        </p:nvSpPr>
        <p:spPr/>
        <p:txBody>
          <a:bodyPr>
            <a:normAutofit/>
          </a:bodyPr>
          <a:lstStyle/>
          <a:p>
            <a:r>
              <a:rPr lang="en-US" sz="2800" dirty="0" smtClean="0"/>
              <a:t>Find MST of this connected weighted graph</a:t>
            </a:r>
          </a:p>
          <a:p>
            <a:pPr lvl="1"/>
            <a:r>
              <a:rPr lang="en-US" sz="2400" dirty="0" smtClean="0"/>
              <a:t>Sort the edges and do the greedy strategy as shown earlier</a:t>
            </a:r>
            <a:endParaRPr lang="en-SG" sz="2400" dirty="0"/>
          </a:p>
        </p:txBody>
      </p:sp>
      <p:sp>
        <p:nvSpPr>
          <p:cNvPr id="5" name="Oval 19"/>
          <p:cNvSpPr>
            <a:spLocks noChangeArrowheads="1"/>
          </p:cNvSpPr>
          <p:nvPr/>
        </p:nvSpPr>
        <p:spPr bwMode="auto">
          <a:xfrm rot="5400000">
            <a:off x="3357165" y="3692998"/>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6" name="TextBox 32"/>
          <p:cNvSpPr txBox="1">
            <a:spLocks noChangeArrowheads="1"/>
          </p:cNvSpPr>
          <p:nvPr/>
        </p:nvSpPr>
        <p:spPr bwMode="auto">
          <a:xfrm>
            <a:off x="3500040" y="3751164"/>
            <a:ext cx="357188" cy="584772"/>
          </a:xfrm>
          <a:prstGeom prst="rect">
            <a:avLst/>
          </a:prstGeom>
          <a:noFill/>
          <a:ln w="9525">
            <a:noFill/>
            <a:miter lim="800000"/>
            <a:headEnd/>
            <a:tailEnd/>
          </a:ln>
        </p:spPr>
        <p:txBody>
          <a:bodyPr>
            <a:spAutoFit/>
          </a:bodyPr>
          <a:lstStyle/>
          <a:p>
            <a:r>
              <a:rPr lang="en-US" sz="3200" dirty="0" smtClean="0">
                <a:solidFill>
                  <a:schemeClr val="bg1"/>
                </a:solidFill>
              </a:rPr>
              <a:t>0</a:t>
            </a:r>
            <a:endParaRPr lang="en-SG" sz="3200" dirty="0">
              <a:solidFill>
                <a:schemeClr val="bg1"/>
              </a:solidFill>
            </a:endParaRPr>
          </a:p>
        </p:txBody>
      </p:sp>
      <p:sp>
        <p:nvSpPr>
          <p:cNvPr id="7" name="Oval 19"/>
          <p:cNvSpPr>
            <a:spLocks noChangeArrowheads="1"/>
          </p:cNvSpPr>
          <p:nvPr/>
        </p:nvSpPr>
        <p:spPr bwMode="auto">
          <a:xfrm rot="5400000">
            <a:off x="4171558" y="2835746"/>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8" name="TextBox 34"/>
          <p:cNvSpPr txBox="1">
            <a:spLocks noChangeArrowheads="1"/>
          </p:cNvSpPr>
          <p:nvPr/>
        </p:nvSpPr>
        <p:spPr bwMode="auto">
          <a:xfrm>
            <a:off x="4314433" y="2893913"/>
            <a:ext cx="357188" cy="584772"/>
          </a:xfrm>
          <a:prstGeom prst="rect">
            <a:avLst/>
          </a:prstGeom>
          <a:noFill/>
          <a:ln w="9525">
            <a:noFill/>
            <a:miter lim="800000"/>
            <a:headEnd/>
            <a:tailEnd/>
          </a:ln>
        </p:spPr>
        <p:txBody>
          <a:bodyPr>
            <a:spAutoFit/>
          </a:bodyPr>
          <a:lstStyle/>
          <a:p>
            <a:r>
              <a:rPr lang="en-US" sz="3200" dirty="0" smtClean="0">
                <a:solidFill>
                  <a:schemeClr val="bg1"/>
                </a:solidFill>
              </a:rPr>
              <a:t>1</a:t>
            </a:r>
            <a:endParaRPr lang="en-SG" sz="3200" dirty="0">
              <a:solidFill>
                <a:schemeClr val="bg1"/>
              </a:solidFill>
            </a:endParaRPr>
          </a:p>
        </p:txBody>
      </p:sp>
      <p:sp>
        <p:nvSpPr>
          <p:cNvPr id="9" name="Oval 19"/>
          <p:cNvSpPr>
            <a:spLocks noChangeArrowheads="1"/>
          </p:cNvSpPr>
          <p:nvPr/>
        </p:nvSpPr>
        <p:spPr bwMode="auto">
          <a:xfrm rot="5400000">
            <a:off x="5038332" y="3692998"/>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0" name="TextBox 36"/>
          <p:cNvSpPr txBox="1">
            <a:spLocks noChangeArrowheads="1"/>
          </p:cNvSpPr>
          <p:nvPr/>
        </p:nvSpPr>
        <p:spPr bwMode="auto">
          <a:xfrm>
            <a:off x="5181207" y="3751164"/>
            <a:ext cx="357188" cy="584772"/>
          </a:xfrm>
          <a:prstGeom prst="rect">
            <a:avLst/>
          </a:prstGeom>
          <a:noFill/>
          <a:ln w="9525">
            <a:noFill/>
            <a:miter lim="800000"/>
            <a:headEnd/>
            <a:tailEnd/>
          </a:ln>
        </p:spPr>
        <p:txBody>
          <a:bodyPr>
            <a:spAutoFit/>
          </a:bodyPr>
          <a:lstStyle/>
          <a:p>
            <a:r>
              <a:rPr lang="en-US" sz="3200" dirty="0" smtClean="0">
                <a:solidFill>
                  <a:schemeClr val="bg1"/>
                </a:solidFill>
              </a:rPr>
              <a:t>2</a:t>
            </a:r>
            <a:endParaRPr lang="en-SG" sz="3200" dirty="0">
              <a:solidFill>
                <a:schemeClr val="bg1"/>
              </a:solidFill>
            </a:endParaRPr>
          </a:p>
        </p:txBody>
      </p:sp>
      <p:sp>
        <p:nvSpPr>
          <p:cNvPr id="11" name="Oval 19"/>
          <p:cNvSpPr>
            <a:spLocks noChangeArrowheads="1"/>
          </p:cNvSpPr>
          <p:nvPr/>
        </p:nvSpPr>
        <p:spPr bwMode="auto">
          <a:xfrm rot="5400000">
            <a:off x="4214415" y="4550249"/>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2" name="TextBox 38"/>
          <p:cNvSpPr txBox="1">
            <a:spLocks noChangeArrowheads="1"/>
          </p:cNvSpPr>
          <p:nvPr/>
        </p:nvSpPr>
        <p:spPr bwMode="auto">
          <a:xfrm>
            <a:off x="4357291" y="4608415"/>
            <a:ext cx="357188" cy="584772"/>
          </a:xfrm>
          <a:prstGeom prst="rect">
            <a:avLst/>
          </a:prstGeom>
          <a:noFill/>
          <a:ln w="9525">
            <a:noFill/>
            <a:miter lim="800000"/>
            <a:headEnd/>
            <a:tailEnd/>
          </a:ln>
        </p:spPr>
        <p:txBody>
          <a:bodyPr>
            <a:spAutoFit/>
          </a:bodyPr>
          <a:lstStyle/>
          <a:p>
            <a:r>
              <a:rPr lang="en-US" sz="3200" dirty="0" smtClean="0">
                <a:solidFill>
                  <a:schemeClr val="bg1"/>
                </a:solidFill>
              </a:rPr>
              <a:t>3</a:t>
            </a:r>
            <a:endParaRPr lang="en-SG" sz="3200" dirty="0">
              <a:solidFill>
                <a:schemeClr val="bg1"/>
              </a:solidFill>
            </a:endParaRPr>
          </a:p>
        </p:txBody>
      </p:sp>
      <p:sp>
        <p:nvSpPr>
          <p:cNvPr id="13" name="Oval 19"/>
          <p:cNvSpPr>
            <a:spLocks noChangeArrowheads="1"/>
          </p:cNvSpPr>
          <p:nvPr/>
        </p:nvSpPr>
        <p:spPr bwMode="auto">
          <a:xfrm rot="5400000">
            <a:off x="3385745" y="5407500"/>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14" name="TextBox 40"/>
          <p:cNvSpPr txBox="1">
            <a:spLocks noChangeArrowheads="1"/>
          </p:cNvSpPr>
          <p:nvPr/>
        </p:nvSpPr>
        <p:spPr bwMode="auto">
          <a:xfrm>
            <a:off x="3528620" y="5465666"/>
            <a:ext cx="357188" cy="584772"/>
          </a:xfrm>
          <a:prstGeom prst="rect">
            <a:avLst/>
          </a:prstGeom>
          <a:noFill/>
          <a:ln w="9525">
            <a:noFill/>
            <a:miter lim="800000"/>
            <a:headEnd/>
            <a:tailEnd/>
          </a:ln>
        </p:spPr>
        <p:txBody>
          <a:bodyPr>
            <a:spAutoFit/>
          </a:bodyPr>
          <a:lstStyle/>
          <a:p>
            <a:r>
              <a:rPr lang="en-US" sz="3200" dirty="0" smtClean="0">
                <a:solidFill>
                  <a:schemeClr val="bg1"/>
                </a:solidFill>
              </a:rPr>
              <a:t>4</a:t>
            </a:r>
            <a:endParaRPr lang="en-SG" sz="3200" dirty="0">
              <a:solidFill>
                <a:schemeClr val="bg1"/>
              </a:solidFill>
            </a:endParaRPr>
          </a:p>
        </p:txBody>
      </p:sp>
      <p:cxnSp>
        <p:nvCxnSpPr>
          <p:cNvPr id="15" name="Straight Connector 14"/>
          <p:cNvCxnSpPr>
            <a:stCxn id="5" idx="1"/>
            <a:endCxn id="7" idx="5"/>
          </p:cNvCxnSpPr>
          <p:nvPr/>
        </p:nvCxnSpPr>
        <p:spPr bwMode="auto">
          <a:xfrm flipV="1">
            <a:off x="3942953" y="3421534"/>
            <a:ext cx="328612"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0"/>
            <a:endCxn id="9" idx="4"/>
          </p:cNvCxnSpPr>
          <p:nvPr/>
        </p:nvCxnSpPr>
        <p:spPr bwMode="auto">
          <a:xfrm>
            <a:off x="4042965" y="4035896"/>
            <a:ext cx="995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7"/>
            <a:endCxn id="11" idx="3"/>
          </p:cNvCxnSpPr>
          <p:nvPr/>
        </p:nvCxnSpPr>
        <p:spPr bwMode="auto">
          <a:xfrm>
            <a:off x="3942953" y="4278784"/>
            <a:ext cx="371475"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13" idx="2"/>
          </p:cNvCxnSpPr>
          <p:nvPr/>
        </p:nvCxnSpPr>
        <p:spPr bwMode="auto">
          <a:xfrm rot="16200000" flipH="1">
            <a:off x="3200003" y="4878858"/>
            <a:ext cx="1028700"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5"/>
            <a:endCxn id="11" idx="1"/>
          </p:cNvCxnSpPr>
          <p:nvPr/>
        </p:nvCxnSpPr>
        <p:spPr bwMode="auto">
          <a:xfrm rot="10800000" flipV="1">
            <a:off x="4800203" y="4278784"/>
            <a:ext cx="338137"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3" idx="1"/>
          </p:cNvCxnSpPr>
          <p:nvPr/>
        </p:nvCxnSpPr>
        <p:spPr bwMode="auto">
          <a:xfrm rot="10800000" flipV="1">
            <a:off x="3971528" y="5136034"/>
            <a:ext cx="342900"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7"/>
            <a:endCxn id="9" idx="3"/>
          </p:cNvCxnSpPr>
          <p:nvPr/>
        </p:nvCxnSpPr>
        <p:spPr bwMode="auto">
          <a:xfrm>
            <a:off x="4757340" y="3421534"/>
            <a:ext cx="381000" cy="371475"/>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56"/>
          <p:cNvSpPr txBox="1">
            <a:spLocks noChangeArrowheads="1"/>
          </p:cNvSpPr>
          <p:nvPr/>
        </p:nvSpPr>
        <p:spPr bwMode="auto">
          <a:xfrm>
            <a:off x="4857353" y="3291747"/>
            <a:ext cx="285750" cy="400108"/>
          </a:xfrm>
          <a:prstGeom prst="rect">
            <a:avLst/>
          </a:prstGeom>
          <a:noFill/>
          <a:ln w="9525">
            <a:noFill/>
            <a:miter lim="800000"/>
            <a:headEnd/>
            <a:tailEnd/>
          </a:ln>
        </p:spPr>
        <p:txBody>
          <a:bodyPr>
            <a:spAutoFit/>
          </a:bodyPr>
          <a:lstStyle/>
          <a:p>
            <a:r>
              <a:rPr lang="en-US" sz="2000"/>
              <a:t>2</a:t>
            </a:r>
            <a:endParaRPr lang="en-SG"/>
          </a:p>
        </p:txBody>
      </p:sp>
      <p:sp>
        <p:nvSpPr>
          <p:cNvPr id="23" name="TextBox 57"/>
          <p:cNvSpPr txBox="1">
            <a:spLocks noChangeArrowheads="1"/>
          </p:cNvSpPr>
          <p:nvPr/>
        </p:nvSpPr>
        <p:spPr bwMode="auto">
          <a:xfrm>
            <a:off x="4357291" y="3721515"/>
            <a:ext cx="285750" cy="400110"/>
          </a:xfrm>
          <a:prstGeom prst="rect">
            <a:avLst/>
          </a:prstGeom>
          <a:noFill/>
          <a:ln w="9525">
            <a:noFill/>
            <a:miter lim="800000"/>
            <a:headEnd/>
            <a:tailEnd/>
          </a:ln>
        </p:spPr>
        <p:txBody>
          <a:bodyPr>
            <a:spAutoFit/>
          </a:bodyPr>
          <a:lstStyle/>
          <a:p>
            <a:r>
              <a:rPr lang="en-US" sz="2000" dirty="0" smtClean="0"/>
              <a:t>4</a:t>
            </a:r>
            <a:endParaRPr lang="en-SG" dirty="0"/>
          </a:p>
        </p:txBody>
      </p:sp>
      <p:sp>
        <p:nvSpPr>
          <p:cNvPr id="24" name="TextBox 58"/>
          <p:cNvSpPr txBox="1">
            <a:spLocks noChangeArrowheads="1"/>
          </p:cNvSpPr>
          <p:nvPr/>
        </p:nvSpPr>
        <p:spPr bwMode="auto">
          <a:xfrm>
            <a:off x="3857228" y="3292889"/>
            <a:ext cx="285750" cy="400108"/>
          </a:xfrm>
          <a:prstGeom prst="rect">
            <a:avLst/>
          </a:prstGeom>
          <a:noFill/>
          <a:ln w="9525">
            <a:noFill/>
            <a:miter lim="800000"/>
            <a:headEnd/>
            <a:tailEnd/>
          </a:ln>
        </p:spPr>
        <p:txBody>
          <a:bodyPr>
            <a:spAutoFit/>
          </a:bodyPr>
          <a:lstStyle/>
          <a:p>
            <a:r>
              <a:rPr lang="en-US" sz="2000"/>
              <a:t>5</a:t>
            </a:r>
            <a:endParaRPr lang="en-SG"/>
          </a:p>
        </p:txBody>
      </p:sp>
      <p:sp>
        <p:nvSpPr>
          <p:cNvPr id="25" name="TextBox 59"/>
          <p:cNvSpPr txBox="1">
            <a:spLocks noChangeArrowheads="1"/>
          </p:cNvSpPr>
          <p:nvPr/>
        </p:nvSpPr>
        <p:spPr bwMode="auto">
          <a:xfrm>
            <a:off x="4000103" y="4121623"/>
            <a:ext cx="285750" cy="400108"/>
          </a:xfrm>
          <a:prstGeom prst="rect">
            <a:avLst/>
          </a:prstGeom>
          <a:noFill/>
          <a:ln w="9525">
            <a:noFill/>
            <a:miter lim="800000"/>
            <a:headEnd/>
            <a:tailEnd/>
          </a:ln>
        </p:spPr>
        <p:txBody>
          <a:bodyPr>
            <a:spAutoFit/>
          </a:bodyPr>
          <a:lstStyle/>
          <a:p>
            <a:r>
              <a:rPr lang="en-US" sz="2000" dirty="0" smtClean="0"/>
              <a:t>7</a:t>
            </a:r>
            <a:endParaRPr lang="en-SG" dirty="0"/>
          </a:p>
        </p:txBody>
      </p:sp>
      <p:sp>
        <p:nvSpPr>
          <p:cNvPr id="26" name="TextBox 60"/>
          <p:cNvSpPr txBox="1">
            <a:spLocks noChangeArrowheads="1"/>
          </p:cNvSpPr>
          <p:nvPr/>
        </p:nvSpPr>
        <p:spPr bwMode="auto">
          <a:xfrm>
            <a:off x="3428603" y="4693124"/>
            <a:ext cx="285750" cy="400108"/>
          </a:xfrm>
          <a:prstGeom prst="rect">
            <a:avLst/>
          </a:prstGeom>
          <a:noFill/>
          <a:ln w="9525">
            <a:noFill/>
            <a:miter lim="800000"/>
            <a:headEnd/>
            <a:tailEnd/>
          </a:ln>
        </p:spPr>
        <p:txBody>
          <a:bodyPr>
            <a:spAutoFit/>
          </a:bodyPr>
          <a:lstStyle/>
          <a:p>
            <a:r>
              <a:rPr lang="en-US" sz="2000" dirty="0" smtClean="0"/>
              <a:t>6</a:t>
            </a:r>
            <a:endParaRPr lang="en-SG" dirty="0"/>
          </a:p>
        </p:txBody>
      </p:sp>
      <p:sp>
        <p:nvSpPr>
          <p:cNvPr id="27" name="TextBox 61"/>
          <p:cNvSpPr txBox="1">
            <a:spLocks noChangeArrowheads="1"/>
          </p:cNvSpPr>
          <p:nvPr/>
        </p:nvSpPr>
        <p:spPr bwMode="auto">
          <a:xfrm>
            <a:off x="4871615" y="4364454"/>
            <a:ext cx="285750" cy="400110"/>
          </a:xfrm>
          <a:prstGeom prst="rect">
            <a:avLst/>
          </a:prstGeom>
          <a:noFill/>
          <a:ln w="9525">
            <a:noFill/>
            <a:miter lim="800000"/>
            <a:headEnd/>
            <a:tailEnd/>
          </a:ln>
        </p:spPr>
        <p:txBody>
          <a:bodyPr>
            <a:spAutoFit/>
          </a:bodyPr>
          <a:lstStyle/>
          <a:p>
            <a:r>
              <a:rPr lang="en-US" sz="2000" dirty="0" smtClean="0"/>
              <a:t>7</a:t>
            </a:r>
            <a:endParaRPr lang="en-SG" dirty="0"/>
          </a:p>
        </p:txBody>
      </p:sp>
      <p:sp>
        <p:nvSpPr>
          <p:cNvPr id="28" name="TextBox 62"/>
          <p:cNvSpPr txBox="1">
            <a:spLocks noChangeArrowheads="1"/>
          </p:cNvSpPr>
          <p:nvPr/>
        </p:nvSpPr>
        <p:spPr bwMode="auto">
          <a:xfrm>
            <a:off x="4071540" y="5221705"/>
            <a:ext cx="285750" cy="400108"/>
          </a:xfrm>
          <a:prstGeom prst="rect">
            <a:avLst/>
          </a:prstGeom>
          <a:noFill/>
          <a:ln w="9525">
            <a:noFill/>
            <a:miter lim="800000"/>
            <a:headEnd/>
            <a:tailEnd/>
          </a:ln>
        </p:spPr>
        <p:txBody>
          <a:bodyPr>
            <a:spAutoFit/>
          </a:bodyPr>
          <a:lstStyle/>
          <a:p>
            <a:r>
              <a:rPr lang="en-US" sz="2000" dirty="0" smtClean="0"/>
              <a:t>7</a:t>
            </a:r>
            <a:endParaRPr lang="en-SG" dirty="0"/>
          </a:p>
        </p:txBody>
      </p:sp>
      <p:sp>
        <p:nvSpPr>
          <p:cNvPr id="30" name="Freeform 29"/>
          <p:cNvSpPr/>
          <p:nvPr/>
        </p:nvSpPr>
        <p:spPr>
          <a:xfrm>
            <a:off x="4077245" y="4347914"/>
            <a:ext cx="1498600" cy="1384300"/>
          </a:xfrm>
          <a:custGeom>
            <a:avLst/>
            <a:gdLst>
              <a:gd name="connsiteX0" fmla="*/ 0 w 1498600"/>
              <a:gd name="connsiteY0" fmla="*/ 1384300 h 1384300"/>
              <a:gd name="connsiteX1" fmla="*/ 1257300 w 1498600"/>
              <a:gd name="connsiteY1" fmla="*/ 952500 h 1384300"/>
              <a:gd name="connsiteX2" fmla="*/ 1447800 w 1498600"/>
              <a:gd name="connsiteY2" fmla="*/ 0 h 1384300"/>
            </a:gdLst>
            <a:ahLst/>
            <a:cxnLst>
              <a:cxn ang="0">
                <a:pos x="connsiteX0" y="connsiteY0"/>
              </a:cxn>
              <a:cxn ang="0">
                <a:pos x="connsiteX1" y="connsiteY1"/>
              </a:cxn>
              <a:cxn ang="0">
                <a:pos x="connsiteX2" y="connsiteY2"/>
              </a:cxn>
            </a:cxnLst>
            <a:rect l="l" t="t" r="r" b="b"/>
            <a:pathLst>
              <a:path w="1498600" h="1384300">
                <a:moveTo>
                  <a:pt x="0" y="1384300"/>
                </a:moveTo>
                <a:cubicBezTo>
                  <a:pt x="508000" y="1283758"/>
                  <a:pt x="1016000" y="1183217"/>
                  <a:pt x="1257300" y="952500"/>
                </a:cubicBezTo>
                <a:cubicBezTo>
                  <a:pt x="1498600" y="721783"/>
                  <a:pt x="1473200" y="360891"/>
                  <a:pt x="1447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1" name="TextBox 61"/>
          <p:cNvSpPr txBox="1">
            <a:spLocks noChangeArrowheads="1"/>
          </p:cNvSpPr>
          <p:nvPr/>
        </p:nvSpPr>
        <p:spPr bwMode="auto">
          <a:xfrm>
            <a:off x="5159647" y="5315958"/>
            <a:ext cx="285750" cy="400108"/>
          </a:xfrm>
          <a:prstGeom prst="rect">
            <a:avLst/>
          </a:prstGeom>
          <a:noFill/>
          <a:ln w="9525">
            <a:noFill/>
            <a:miter lim="800000"/>
            <a:headEnd/>
            <a:tailEnd/>
          </a:ln>
        </p:spPr>
        <p:txBody>
          <a:bodyPr>
            <a:spAutoFit/>
          </a:bodyPr>
          <a:lstStyle/>
          <a:p>
            <a:r>
              <a:rPr lang="en-US" sz="2000" dirty="0" smtClean="0"/>
              <a:t>1</a:t>
            </a:r>
            <a:endParaRPr lang="en-SG" dirty="0"/>
          </a:p>
        </p:txBody>
      </p:sp>
      <p:sp>
        <p:nvSpPr>
          <p:cNvPr id="32" name="TextBox 31"/>
          <p:cNvSpPr txBox="1"/>
          <p:nvPr/>
        </p:nvSpPr>
        <p:spPr>
          <a:xfrm>
            <a:off x="0" y="6444044"/>
            <a:ext cx="9144000" cy="369332"/>
          </a:xfrm>
          <a:prstGeom prst="rect">
            <a:avLst/>
          </a:prstGeom>
          <a:noFill/>
        </p:spPr>
        <p:txBody>
          <a:bodyPr wrap="square" rtlCol="0">
            <a:spAutoFit/>
          </a:bodyPr>
          <a:lstStyle/>
          <a:p>
            <a:pPr algn="ctr"/>
            <a:r>
              <a:rPr lang="en-US" dirty="0" smtClean="0">
                <a:hlinkClick r:id="rId4"/>
              </a:rPr>
              <a:t>http://www.comp.nus.edu.sg/~stevenha/visualization/mst.html</a:t>
            </a:r>
            <a:endParaRPr lang="en-US" dirty="0"/>
          </a:p>
        </p:txBody>
      </p:sp>
    </p:spTree>
    <p:custDataLst>
      <p:tags r:id="rId1"/>
    </p:custData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5"/>
          <p:cNvPicPr>
            <a:picLocks noChangeAspect="1" noChangeArrowheads="1"/>
          </p:cNvPicPr>
          <p:nvPr/>
        </p:nvPicPr>
        <p:blipFill>
          <a:blip r:embed="rId4" cstate="print"/>
          <a:srcRect/>
          <a:stretch>
            <a:fillRect/>
          </a:stretch>
        </p:blipFill>
        <p:spPr bwMode="auto">
          <a:xfrm>
            <a:off x="1702271" y="1422226"/>
            <a:ext cx="5534025" cy="5391150"/>
          </a:xfrm>
          <a:prstGeom prst="rect">
            <a:avLst/>
          </a:prstGeom>
          <a:noFill/>
          <a:ln w="9525">
            <a:noFill/>
            <a:miter lim="800000"/>
            <a:headEnd/>
            <a:tailEnd/>
          </a:ln>
        </p:spPr>
      </p:pic>
      <p:sp>
        <p:nvSpPr>
          <p:cNvPr id="6" name="Title 5"/>
          <p:cNvSpPr>
            <a:spLocks noGrp="1"/>
          </p:cNvSpPr>
          <p:nvPr>
            <p:ph type="title"/>
          </p:nvPr>
        </p:nvSpPr>
        <p:spPr/>
        <p:txBody>
          <a:bodyPr>
            <a:normAutofit fontScale="90000"/>
          </a:bodyPr>
          <a:lstStyle/>
          <a:p>
            <a:r>
              <a:rPr lang="en-US" sz="4900" dirty="0" smtClean="0"/>
              <a:t>SINGLE SOURCE SHORTEST PATHS</a:t>
            </a:r>
            <a:r>
              <a:rPr lang="en-US" dirty="0" smtClean="0"/>
              <a:t/>
            </a:r>
            <a:br>
              <a:rPr lang="en-US" dirty="0" smtClean="0"/>
            </a:br>
            <a:r>
              <a:rPr lang="en-US" sz="2700" dirty="0" smtClean="0"/>
              <a:t> (ON WEIGHTED GRAPHS)</a:t>
            </a:r>
            <a:endParaRPr lang="en-SG" dirty="0"/>
          </a:p>
        </p:txBody>
      </p:sp>
    </p:spTree>
    <p:custDataLst>
      <p:tags r:id="rId1"/>
    </p:custData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p:cNvSpPr>
          <p:nvPr>
            <p:ph type="title"/>
          </p:nvPr>
        </p:nvSpPr>
        <p:spPr>
          <a:xfrm>
            <a:off x="6300192" y="-26988"/>
            <a:ext cx="2880321" cy="1143001"/>
          </a:xfrm>
        </p:spPr>
        <p:txBody>
          <a:bodyPr>
            <a:noAutofit/>
          </a:bodyPr>
          <a:lstStyle/>
          <a:p>
            <a:pPr algn="r"/>
            <a:r>
              <a:rPr lang="en-US" dirty="0" smtClean="0"/>
              <a:t>Example (1)</a:t>
            </a:r>
            <a:endParaRPr lang="en-SG" dirty="0" smtClean="0"/>
          </a:p>
        </p:txBody>
      </p:sp>
      <p:grpSp>
        <p:nvGrpSpPr>
          <p:cNvPr id="2" name="Group 192"/>
          <p:cNvGrpSpPr>
            <a:grpSpLocks/>
          </p:cNvGrpSpPr>
          <p:nvPr/>
        </p:nvGrpSpPr>
        <p:grpSpPr bwMode="auto">
          <a:xfrm>
            <a:off x="68263" y="79375"/>
            <a:ext cx="3279775" cy="3133725"/>
            <a:chOff x="68511" y="78904"/>
            <a:chExt cx="3279353" cy="3134072"/>
          </a:xfrm>
        </p:grpSpPr>
        <p:grpSp>
          <p:nvGrpSpPr>
            <p:cNvPr id="3" name="Group 37"/>
            <p:cNvGrpSpPr>
              <a:grpSpLocks/>
            </p:cNvGrpSpPr>
            <p:nvPr/>
          </p:nvGrpSpPr>
          <p:grpSpPr bwMode="auto">
            <a:xfrm>
              <a:off x="69771" y="78904"/>
              <a:ext cx="685799" cy="685800"/>
              <a:chOff x="3059832" y="4365104"/>
              <a:chExt cx="685796" cy="685796"/>
            </a:xfrm>
          </p:grpSpPr>
          <p:sp>
            <p:nvSpPr>
              <p:cNvPr id="4223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2" name="TextBox 34"/>
              <p:cNvSpPr txBox="1">
                <a:spLocks noChangeArrowheads="1"/>
              </p:cNvSpPr>
              <p:nvPr/>
            </p:nvSpPr>
            <p:spPr bwMode="auto">
              <a:xfrm>
                <a:off x="3096301" y="4437112"/>
                <a:ext cx="648069" cy="523217"/>
              </a:xfrm>
              <a:prstGeom prst="rect">
                <a:avLst/>
              </a:prstGeom>
              <a:noFill/>
              <a:ln w="9525">
                <a:noFill/>
                <a:miter lim="800000"/>
                <a:headEnd/>
                <a:tailEnd/>
              </a:ln>
            </p:spPr>
            <p:txBody>
              <a:bodyPr>
                <a:spAutoFit/>
              </a:bodyPr>
              <a:lstStyle/>
              <a:p>
                <a:pPr algn="ctr"/>
                <a:r>
                  <a:rPr lang="en-US" sz="2800" dirty="0" smtClean="0">
                    <a:solidFill>
                      <a:schemeClr val="bg1"/>
                    </a:solidFill>
                  </a:rPr>
                  <a:t>0</a:t>
                </a:r>
                <a:endParaRPr lang="en-SG" sz="2800" dirty="0">
                  <a:solidFill>
                    <a:schemeClr val="bg1"/>
                  </a:solidFill>
                </a:endParaRPr>
              </a:p>
            </p:txBody>
          </p:sp>
        </p:grpSp>
        <p:grpSp>
          <p:nvGrpSpPr>
            <p:cNvPr id="4" name="Group 37"/>
            <p:cNvGrpSpPr>
              <a:grpSpLocks/>
            </p:cNvGrpSpPr>
            <p:nvPr/>
          </p:nvGrpSpPr>
          <p:grpSpPr bwMode="auto">
            <a:xfrm>
              <a:off x="932608" y="78904"/>
              <a:ext cx="685800" cy="685800"/>
              <a:chOff x="3059832" y="4365104"/>
              <a:chExt cx="685796" cy="685796"/>
            </a:xfrm>
          </p:grpSpPr>
          <p:sp>
            <p:nvSpPr>
              <p:cNvPr id="4222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0"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grpSp>
          <p:nvGrpSpPr>
            <p:cNvPr id="5" name="Group 37"/>
            <p:cNvGrpSpPr>
              <a:grpSpLocks/>
            </p:cNvGrpSpPr>
            <p:nvPr/>
          </p:nvGrpSpPr>
          <p:grpSpPr bwMode="auto">
            <a:xfrm>
              <a:off x="1796704" y="78904"/>
              <a:ext cx="685800" cy="685800"/>
              <a:chOff x="3059832" y="4365104"/>
              <a:chExt cx="685796" cy="685796"/>
            </a:xfrm>
          </p:grpSpPr>
          <p:sp>
            <p:nvSpPr>
              <p:cNvPr id="4222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8"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2</a:t>
                </a:r>
                <a:endParaRPr lang="en-SG" sz="2800" dirty="0">
                  <a:solidFill>
                    <a:schemeClr val="bg1"/>
                  </a:solidFill>
                </a:endParaRPr>
              </a:p>
            </p:txBody>
          </p:sp>
        </p:grpSp>
        <p:grpSp>
          <p:nvGrpSpPr>
            <p:cNvPr id="6" name="Group 37"/>
            <p:cNvGrpSpPr>
              <a:grpSpLocks/>
            </p:cNvGrpSpPr>
            <p:nvPr/>
          </p:nvGrpSpPr>
          <p:grpSpPr bwMode="auto">
            <a:xfrm>
              <a:off x="2662064" y="78904"/>
              <a:ext cx="685800" cy="685800"/>
              <a:chOff x="3059832" y="4365104"/>
              <a:chExt cx="685796" cy="685796"/>
            </a:xfrm>
          </p:grpSpPr>
          <p:sp>
            <p:nvSpPr>
              <p:cNvPr id="4222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3</a:t>
                </a:r>
                <a:endParaRPr lang="en-SG" sz="2800" dirty="0">
                  <a:solidFill>
                    <a:schemeClr val="bg1"/>
                  </a:solidFill>
                </a:endParaRPr>
              </a:p>
            </p:txBody>
          </p:sp>
        </p:grpSp>
        <p:grpSp>
          <p:nvGrpSpPr>
            <p:cNvPr id="7" name="Group 37"/>
            <p:cNvGrpSpPr>
              <a:grpSpLocks/>
            </p:cNvGrpSpPr>
            <p:nvPr/>
          </p:nvGrpSpPr>
          <p:grpSpPr bwMode="auto">
            <a:xfrm>
              <a:off x="69776" y="870992"/>
              <a:ext cx="685800" cy="685800"/>
              <a:chOff x="3059832" y="4365104"/>
              <a:chExt cx="685796" cy="685796"/>
            </a:xfrm>
          </p:grpSpPr>
          <p:sp>
            <p:nvSpPr>
              <p:cNvPr id="4222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4</a:t>
                </a:r>
                <a:endParaRPr lang="en-SG" sz="2800" dirty="0">
                  <a:solidFill>
                    <a:schemeClr val="bg1"/>
                  </a:solidFill>
                </a:endParaRPr>
              </a:p>
            </p:txBody>
          </p:sp>
        </p:grpSp>
        <p:grpSp>
          <p:nvGrpSpPr>
            <p:cNvPr id="8" name="Group 37"/>
            <p:cNvGrpSpPr>
              <a:grpSpLocks/>
            </p:cNvGrpSpPr>
            <p:nvPr/>
          </p:nvGrpSpPr>
          <p:grpSpPr bwMode="auto">
            <a:xfrm>
              <a:off x="68511" y="1697360"/>
              <a:ext cx="685800" cy="685800"/>
              <a:chOff x="3059832" y="4365104"/>
              <a:chExt cx="685796" cy="685796"/>
            </a:xfrm>
          </p:grpSpPr>
          <p:sp>
            <p:nvSpPr>
              <p:cNvPr id="4222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8</a:t>
                </a:r>
                <a:endParaRPr lang="en-SG" sz="2800" dirty="0">
                  <a:solidFill>
                    <a:schemeClr val="bg1"/>
                  </a:solidFill>
                </a:endParaRPr>
              </a:p>
            </p:txBody>
          </p:sp>
        </p:grpSp>
        <p:grpSp>
          <p:nvGrpSpPr>
            <p:cNvPr id="9" name="Group 37"/>
            <p:cNvGrpSpPr>
              <a:grpSpLocks/>
            </p:cNvGrpSpPr>
            <p:nvPr/>
          </p:nvGrpSpPr>
          <p:grpSpPr bwMode="auto">
            <a:xfrm>
              <a:off x="69776" y="2527176"/>
              <a:ext cx="685800" cy="685800"/>
              <a:chOff x="3059832" y="4365104"/>
              <a:chExt cx="685796" cy="685796"/>
            </a:xfrm>
          </p:grpSpPr>
          <p:sp>
            <p:nvSpPr>
              <p:cNvPr id="4221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9</a:t>
                </a:r>
                <a:endParaRPr lang="en-SG" sz="2800" dirty="0">
                  <a:solidFill>
                    <a:schemeClr val="bg1"/>
                  </a:solidFill>
                </a:endParaRPr>
              </a:p>
            </p:txBody>
          </p:sp>
        </p:grpSp>
        <p:grpSp>
          <p:nvGrpSpPr>
            <p:cNvPr id="10" name="Group 37"/>
            <p:cNvGrpSpPr>
              <a:grpSpLocks/>
            </p:cNvGrpSpPr>
            <p:nvPr/>
          </p:nvGrpSpPr>
          <p:grpSpPr bwMode="auto">
            <a:xfrm>
              <a:off x="932607" y="2527176"/>
              <a:ext cx="685800" cy="685800"/>
              <a:chOff x="3059832" y="4365104"/>
              <a:chExt cx="685796" cy="685796"/>
            </a:xfrm>
          </p:grpSpPr>
          <p:sp>
            <p:nvSpPr>
              <p:cNvPr id="4221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nvGrpSpPr>
            <p:cNvPr id="11" name="Group 37"/>
            <p:cNvGrpSpPr>
              <a:grpSpLocks/>
            </p:cNvGrpSpPr>
            <p:nvPr/>
          </p:nvGrpSpPr>
          <p:grpSpPr bwMode="auto">
            <a:xfrm>
              <a:off x="1796703" y="2527176"/>
              <a:ext cx="685800" cy="685800"/>
              <a:chOff x="3059832" y="4365104"/>
              <a:chExt cx="685796" cy="685796"/>
            </a:xfrm>
          </p:grpSpPr>
          <p:sp>
            <p:nvSpPr>
              <p:cNvPr id="4221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11</a:t>
                </a:r>
                <a:endParaRPr lang="en-SG" sz="2800" dirty="0">
                  <a:solidFill>
                    <a:schemeClr val="bg1"/>
                  </a:solidFill>
                </a:endParaRPr>
              </a:p>
            </p:txBody>
          </p:sp>
        </p:grpSp>
        <p:grpSp>
          <p:nvGrpSpPr>
            <p:cNvPr id="12" name="Group 37"/>
            <p:cNvGrpSpPr>
              <a:grpSpLocks/>
            </p:cNvGrpSpPr>
            <p:nvPr/>
          </p:nvGrpSpPr>
          <p:grpSpPr bwMode="auto">
            <a:xfrm>
              <a:off x="2660799" y="2527176"/>
              <a:ext cx="685800" cy="685800"/>
              <a:chOff x="3059832" y="4365104"/>
              <a:chExt cx="685796" cy="685796"/>
            </a:xfrm>
          </p:grpSpPr>
          <p:sp>
            <p:nvSpPr>
              <p:cNvPr id="4221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12</a:t>
                </a:r>
                <a:endParaRPr lang="en-SG" sz="2800" dirty="0">
                  <a:solidFill>
                    <a:schemeClr val="bg1"/>
                  </a:solidFill>
                </a:endParaRPr>
              </a:p>
            </p:txBody>
          </p:sp>
        </p:grpSp>
        <p:grpSp>
          <p:nvGrpSpPr>
            <p:cNvPr id="13" name="Group 37"/>
            <p:cNvGrpSpPr>
              <a:grpSpLocks/>
            </p:cNvGrpSpPr>
            <p:nvPr/>
          </p:nvGrpSpPr>
          <p:grpSpPr bwMode="auto">
            <a:xfrm>
              <a:off x="2660799" y="870992"/>
              <a:ext cx="685800" cy="685800"/>
              <a:chOff x="3059832" y="4365104"/>
              <a:chExt cx="685796" cy="685796"/>
            </a:xfrm>
          </p:grpSpPr>
          <p:sp>
            <p:nvSpPr>
              <p:cNvPr id="4221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7</a:t>
                </a:r>
                <a:endParaRPr lang="en-SG" sz="2800" dirty="0">
                  <a:solidFill>
                    <a:schemeClr val="bg1"/>
                  </a:solidFill>
                </a:endParaRPr>
              </a:p>
            </p:txBody>
          </p:sp>
        </p:grpSp>
        <p:grpSp>
          <p:nvGrpSpPr>
            <p:cNvPr id="14" name="Group 37"/>
            <p:cNvGrpSpPr>
              <a:grpSpLocks/>
            </p:cNvGrpSpPr>
            <p:nvPr/>
          </p:nvGrpSpPr>
          <p:grpSpPr bwMode="auto">
            <a:xfrm>
              <a:off x="1796703" y="870992"/>
              <a:ext cx="685800" cy="685800"/>
              <a:chOff x="3059832" y="4365104"/>
              <a:chExt cx="685796" cy="685796"/>
            </a:xfrm>
          </p:grpSpPr>
          <p:sp>
            <p:nvSpPr>
              <p:cNvPr id="4220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grpSp>
          <p:nvGrpSpPr>
            <p:cNvPr id="15" name="Group 37"/>
            <p:cNvGrpSpPr>
              <a:grpSpLocks/>
            </p:cNvGrpSpPr>
            <p:nvPr/>
          </p:nvGrpSpPr>
          <p:grpSpPr bwMode="auto">
            <a:xfrm>
              <a:off x="932607" y="870992"/>
              <a:ext cx="685800" cy="685800"/>
              <a:chOff x="3059832" y="4365104"/>
              <a:chExt cx="685796" cy="685796"/>
            </a:xfrm>
          </p:grpSpPr>
          <p:sp>
            <p:nvSpPr>
              <p:cNvPr id="42207"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20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cxnSp>
          <p:nvCxnSpPr>
            <p:cNvPr id="141" name="Straight Connector 140"/>
            <p:cNvCxnSpPr/>
            <p:nvPr/>
          </p:nvCxnSpPr>
          <p:spPr>
            <a:xfrm>
              <a:off x="755810" y="421842"/>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617712" y="421842"/>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482787" y="421842"/>
              <a:ext cx="179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2951026" y="817174"/>
              <a:ext cx="106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5400000" flipH="1" flipV="1">
              <a:off x="2086744"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flipH="1" flipV="1">
              <a:off x="1221668"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359766"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17712" y="1214093"/>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flipH="1" flipV="1">
              <a:off x="1654897"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flipH="1" flipV="1">
              <a:off x="789821"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flipH="1" flipV="1">
              <a:off x="342303" y="1626094"/>
              <a:ext cx="13971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16200000" flipV="1">
              <a:off x="339922" y="2454067"/>
              <a:ext cx="14447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0800000">
              <a:off x="755810" y="2870038"/>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617712" y="2870038"/>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482787" y="2870038"/>
              <a:ext cx="177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2518386" y="2042065"/>
              <a:ext cx="97006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37"/>
          <p:cNvGrpSpPr>
            <a:grpSpLocks/>
          </p:cNvGrpSpPr>
          <p:nvPr/>
        </p:nvGrpSpPr>
        <p:grpSpPr bwMode="auto">
          <a:xfrm>
            <a:off x="933672" y="4399643"/>
            <a:ext cx="685888" cy="685724"/>
            <a:chOff x="3059832" y="4365104"/>
            <a:chExt cx="685796" cy="685796"/>
          </a:xfrm>
        </p:grpSpPr>
        <p:sp>
          <p:nvSpPr>
            <p:cNvPr id="42146"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147"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sp>
        <p:nvSpPr>
          <p:cNvPr id="231" name="TextBox 230"/>
          <p:cNvSpPr txBox="1"/>
          <p:nvPr/>
        </p:nvSpPr>
        <p:spPr>
          <a:xfrm>
            <a:off x="3995936" y="1844824"/>
            <a:ext cx="2304256" cy="369332"/>
          </a:xfrm>
          <a:prstGeom prst="rect">
            <a:avLst/>
          </a:prstGeom>
          <a:noFill/>
        </p:spPr>
        <p:txBody>
          <a:bodyPr wrap="square" rtlCol="0">
            <a:spAutoFit/>
          </a:bodyPr>
          <a:lstStyle/>
          <a:p>
            <a:r>
              <a:rPr lang="en-US" dirty="0" smtClean="0"/>
              <a:t>Q = {5}</a:t>
            </a:r>
          </a:p>
        </p:txBody>
      </p:sp>
      <p:sp>
        <p:nvSpPr>
          <p:cNvPr id="64" name="TextBox 63"/>
          <p:cNvSpPr txBox="1"/>
          <p:nvPr/>
        </p:nvSpPr>
        <p:spPr>
          <a:xfrm>
            <a:off x="6588224" y="2132856"/>
            <a:ext cx="2555776" cy="369332"/>
          </a:xfrm>
          <a:prstGeom prst="rect">
            <a:avLst/>
          </a:prstGeom>
          <a:noFill/>
        </p:spPr>
        <p:txBody>
          <a:bodyPr wrap="square" rtlCol="0">
            <a:spAutoFit/>
          </a:bodyPr>
          <a:lstStyle/>
          <a:p>
            <a:r>
              <a:rPr lang="en-US" dirty="0" smtClean="0"/>
              <a:t>D[5] = 0</a:t>
            </a:r>
          </a:p>
        </p:txBody>
      </p:sp>
    </p:spTree>
    <p:custDataLst>
      <p:tags r:id="rId1"/>
    </p:custDataLst>
    <p:extLst>
      <p:ext uri="{BB962C8B-B14F-4D97-AF65-F5344CB8AC3E}">
        <p14:creationId xmlns:p14="http://schemas.microsoft.com/office/powerpoint/2010/main" val="2849240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231">
                                            <p:txEl>
                                              <p:pRg st="0" end="0"/>
                                            </p:txEl>
                                          </p:spTgt>
                                        </p:tgtEl>
                                        <p:attrNameLst>
                                          <p:attrName>style.visibility</p:attrName>
                                        </p:attrNameLst>
                                      </p:cBhvr>
                                      <p:to>
                                        <p:strVal val="visible"/>
                                      </p:to>
                                    </p:set>
                                    <p:animEffect transition="in" filter="blinds(horizontal)">
                                      <p:cBhvr>
                                        <p:cTn id="10" dur="500"/>
                                        <p:tgtEl>
                                          <p:spTgt spid="231">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
                                            <p:txEl>
                                              <p:pRg st="0" end="0"/>
                                            </p:txEl>
                                          </p:spTgt>
                                        </p:tgtEl>
                                        <p:attrNameLst>
                                          <p:attrName>style.visibility</p:attrName>
                                        </p:attrNameLst>
                                      </p:cBhvr>
                                      <p:to>
                                        <p:strVal val="visible"/>
                                      </p:to>
                                    </p:set>
                                    <p:animEffect transition="in" filter="blinds(horizontal)">
                                      <p:cBhvr>
                                        <p:cTn id="13"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68263" y="79375"/>
            <a:ext cx="3279775" cy="3133725"/>
            <a:chOff x="68511" y="78904"/>
            <a:chExt cx="3279353" cy="3134072"/>
          </a:xfrm>
        </p:grpSpPr>
        <p:grpSp>
          <p:nvGrpSpPr>
            <p:cNvPr id="3" name="Group 37"/>
            <p:cNvGrpSpPr>
              <a:grpSpLocks/>
            </p:cNvGrpSpPr>
            <p:nvPr/>
          </p:nvGrpSpPr>
          <p:grpSpPr bwMode="auto">
            <a:xfrm>
              <a:off x="69771" y="78904"/>
              <a:ext cx="685799" cy="685800"/>
              <a:chOff x="3059832" y="4365104"/>
              <a:chExt cx="685796" cy="685796"/>
            </a:xfrm>
          </p:grpSpPr>
          <p:sp>
            <p:nvSpPr>
              <p:cNvPr id="4223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2" name="TextBox 34"/>
              <p:cNvSpPr txBox="1">
                <a:spLocks noChangeArrowheads="1"/>
              </p:cNvSpPr>
              <p:nvPr/>
            </p:nvSpPr>
            <p:spPr bwMode="auto">
              <a:xfrm>
                <a:off x="3096301" y="4437112"/>
                <a:ext cx="648069" cy="523217"/>
              </a:xfrm>
              <a:prstGeom prst="rect">
                <a:avLst/>
              </a:prstGeom>
              <a:noFill/>
              <a:ln w="9525">
                <a:noFill/>
                <a:miter lim="800000"/>
                <a:headEnd/>
                <a:tailEnd/>
              </a:ln>
            </p:spPr>
            <p:txBody>
              <a:bodyPr>
                <a:spAutoFit/>
              </a:bodyPr>
              <a:lstStyle/>
              <a:p>
                <a:pPr algn="ctr"/>
                <a:r>
                  <a:rPr lang="en-US" sz="2800" dirty="0" smtClean="0">
                    <a:solidFill>
                      <a:schemeClr val="bg1"/>
                    </a:solidFill>
                  </a:rPr>
                  <a:t>0</a:t>
                </a:r>
                <a:endParaRPr lang="en-SG" sz="2800" dirty="0">
                  <a:solidFill>
                    <a:schemeClr val="bg1"/>
                  </a:solidFill>
                </a:endParaRPr>
              </a:p>
            </p:txBody>
          </p:sp>
        </p:grpSp>
        <p:grpSp>
          <p:nvGrpSpPr>
            <p:cNvPr id="4" name="Group 37"/>
            <p:cNvGrpSpPr>
              <a:grpSpLocks/>
            </p:cNvGrpSpPr>
            <p:nvPr/>
          </p:nvGrpSpPr>
          <p:grpSpPr bwMode="auto">
            <a:xfrm>
              <a:off x="932608" y="78904"/>
              <a:ext cx="685800" cy="685800"/>
              <a:chOff x="3059832" y="4365104"/>
              <a:chExt cx="685796" cy="685796"/>
            </a:xfrm>
          </p:grpSpPr>
          <p:sp>
            <p:nvSpPr>
              <p:cNvPr id="4222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0"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grpSp>
          <p:nvGrpSpPr>
            <p:cNvPr id="5" name="Group 37"/>
            <p:cNvGrpSpPr>
              <a:grpSpLocks/>
            </p:cNvGrpSpPr>
            <p:nvPr/>
          </p:nvGrpSpPr>
          <p:grpSpPr bwMode="auto">
            <a:xfrm>
              <a:off x="1796704" y="78904"/>
              <a:ext cx="685800" cy="685800"/>
              <a:chOff x="3059832" y="4365104"/>
              <a:chExt cx="685796" cy="685796"/>
            </a:xfrm>
          </p:grpSpPr>
          <p:sp>
            <p:nvSpPr>
              <p:cNvPr id="4222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8"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2</a:t>
                </a:r>
                <a:endParaRPr lang="en-SG" sz="2800" dirty="0">
                  <a:solidFill>
                    <a:schemeClr val="bg1"/>
                  </a:solidFill>
                </a:endParaRPr>
              </a:p>
            </p:txBody>
          </p:sp>
        </p:grpSp>
        <p:grpSp>
          <p:nvGrpSpPr>
            <p:cNvPr id="6" name="Group 37"/>
            <p:cNvGrpSpPr>
              <a:grpSpLocks/>
            </p:cNvGrpSpPr>
            <p:nvPr/>
          </p:nvGrpSpPr>
          <p:grpSpPr bwMode="auto">
            <a:xfrm>
              <a:off x="2662064" y="78904"/>
              <a:ext cx="685800" cy="685800"/>
              <a:chOff x="3059832" y="4365104"/>
              <a:chExt cx="685796" cy="685796"/>
            </a:xfrm>
          </p:grpSpPr>
          <p:sp>
            <p:nvSpPr>
              <p:cNvPr id="4222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3</a:t>
                </a:r>
                <a:endParaRPr lang="en-SG" sz="2800" dirty="0">
                  <a:solidFill>
                    <a:schemeClr val="bg1"/>
                  </a:solidFill>
                </a:endParaRPr>
              </a:p>
            </p:txBody>
          </p:sp>
        </p:grpSp>
        <p:grpSp>
          <p:nvGrpSpPr>
            <p:cNvPr id="7" name="Group 37"/>
            <p:cNvGrpSpPr>
              <a:grpSpLocks/>
            </p:cNvGrpSpPr>
            <p:nvPr/>
          </p:nvGrpSpPr>
          <p:grpSpPr bwMode="auto">
            <a:xfrm>
              <a:off x="69776" y="870992"/>
              <a:ext cx="685800" cy="685800"/>
              <a:chOff x="3059832" y="4365104"/>
              <a:chExt cx="685796" cy="685796"/>
            </a:xfrm>
          </p:grpSpPr>
          <p:sp>
            <p:nvSpPr>
              <p:cNvPr id="4222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4</a:t>
                </a:r>
                <a:endParaRPr lang="en-SG" sz="2800" dirty="0">
                  <a:solidFill>
                    <a:schemeClr val="bg1"/>
                  </a:solidFill>
                </a:endParaRPr>
              </a:p>
            </p:txBody>
          </p:sp>
        </p:grpSp>
        <p:grpSp>
          <p:nvGrpSpPr>
            <p:cNvPr id="8" name="Group 37"/>
            <p:cNvGrpSpPr>
              <a:grpSpLocks/>
            </p:cNvGrpSpPr>
            <p:nvPr/>
          </p:nvGrpSpPr>
          <p:grpSpPr bwMode="auto">
            <a:xfrm>
              <a:off x="68511" y="1697360"/>
              <a:ext cx="685800" cy="685800"/>
              <a:chOff x="3059832" y="4365104"/>
              <a:chExt cx="685796" cy="685796"/>
            </a:xfrm>
          </p:grpSpPr>
          <p:sp>
            <p:nvSpPr>
              <p:cNvPr id="4222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8</a:t>
                </a:r>
                <a:endParaRPr lang="en-SG" sz="2800" dirty="0">
                  <a:solidFill>
                    <a:schemeClr val="bg1"/>
                  </a:solidFill>
                </a:endParaRPr>
              </a:p>
            </p:txBody>
          </p:sp>
        </p:grpSp>
        <p:grpSp>
          <p:nvGrpSpPr>
            <p:cNvPr id="9" name="Group 37"/>
            <p:cNvGrpSpPr>
              <a:grpSpLocks/>
            </p:cNvGrpSpPr>
            <p:nvPr/>
          </p:nvGrpSpPr>
          <p:grpSpPr bwMode="auto">
            <a:xfrm>
              <a:off x="69776" y="2527176"/>
              <a:ext cx="685800" cy="685800"/>
              <a:chOff x="3059832" y="4365104"/>
              <a:chExt cx="685796" cy="685796"/>
            </a:xfrm>
          </p:grpSpPr>
          <p:sp>
            <p:nvSpPr>
              <p:cNvPr id="4221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9</a:t>
                </a:r>
                <a:endParaRPr lang="en-SG" sz="2800" dirty="0">
                  <a:solidFill>
                    <a:schemeClr val="bg1"/>
                  </a:solidFill>
                </a:endParaRPr>
              </a:p>
            </p:txBody>
          </p:sp>
        </p:grpSp>
        <p:grpSp>
          <p:nvGrpSpPr>
            <p:cNvPr id="10" name="Group 37"/>
            <p:cNvGrpSpPr>
              <a:grpSpLocks/>
            </p:cNvGrpSpPr>
            <p:nvPr/>
          </p:nvGrpSpPr>
          <p:grpSpPr bwMode="auto">
            <a:xfrm>
              <a:off x="932607" y="2527176"/>
              <a:ext cx="685800" cy="685800"/>
              <a:chOff x="3059832" y="4365104"/>
              <a:chExt cx="685796" cy="685796"/>
            </a:xfrm>
          </p:grpSpPr>
          <p:sp>
            <p:nvSpPr>
              <p:cNvPr id="4221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nvGrpSpPr>
            <p:cNvPr id="11" name="Group 37"/>
            <p:cNvGrpSpPr>
              <a:grpSpLocks/>
            </p:cNvGrpSpPr>
            <p:nvPr/>
          </p:nvGrpSpPr>
          <p:grpSpPr bwMode="auto">
            <a:xfrm>
              <a:off x="1796703" y="2527176"/>
              <a:ext cx="685800" cy="685800"/>
              <a:chOff x="3059832" y="4365104"/>
              <a:chExt cx="685796" cy="685796"/>
            </a:xfrm>
          </p:grpSpPr>
          <p:sp>
            <p:nvSpPr>
              <p:cNvPr id="4221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11</a:t>
                </a:r>
                <a:endParaRPr lang="en-SG" sz="2800" dirty="0">
                  <a:solidFill>
                    <a:schemeClr val="bg1"/>
                  </a:solidFill>
                </a:endParaRPr>
              </a:p>
            </p:txBody>
          </p:sp>
        </p:grpSp>
        <p:grpSp>
          <p:nvGrpSpPr>
            <p:cNvPr id="12" name="Group 37"/>
            <p:cNvGrpSpPr>
              <a:grpSpLocks/>
            </p:cNvGrpSpPr>
            <p:nvPr/>
          </p:nvGrpSpPr>
          <p:grpSpPr bwMode="auto">
            <a:xfrm>
              <a:off x="2660799" y="2527176"/>
              <a:ext cx="685800" cy="685800"/>
              <a:chOff x="3059832" y="4365104"/>
              <a:chExt cx="685796" cy="685796"/>
            </a:xfrm>
          </p:grpSpPr>
          <p:sp>
            <p:nvSpPr>
              <p:cNvPr id="4221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12</a:t>
                </a:r>
                <a:endParaRPr lang="en-SG" sz="2800" dirty="0">
                  <a:solidFill>
                    <a:schemeClr val="bg1"/>
                  </a:solidFill>
                </a:endParaRPr>
              </a:p>
            </p:txBody>
          </p:sp>
        </p:grpSp>
        <p:grpSp>
          <p:nvGrpSpPr>
            <p:cNvPr id="13" name="Group 37"/>
            <p:cNvGrpSpPr>
              <a:grpSpLocks/>
            </p:cNvGrpSpPr>
            <p:nvPr/>
          </p:nvGrpSpPr>
          <p:grpSpPr bwMode="auto">
            <a:xfrm>
              <a:off x="2660799" y="870992"/>
              <a:ext cx="685800" cy="685800"/>
              <a:chOff x="3059832" y="4365104"/>
              <a:chExt cx="685796" cy="685796"/>
            </a:xfrm>
          </p:grpSpPr>
          <p:sp>
            <p:nvSpPr>
              <p:cNvPr id="4221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7</a:t>
                </a:r>
                <a:endParaRPr lang="en-SG" sz="2800" dirty="0">
                  <a:solidFill>
                    <a:schemeClr val="bg1"/>
                  </a:solidFill>
                </a:endParaRPr>
              </a:p>
            </p:txBody>
          </p:sp>
        </p:grpSp>
        <p:grpSp>
          <p:nvGrpSpPr>
            <p:cNvPr id="14" name="Group 37"/>
            <p:cNvGrpSpPr>
              <a:grpSpLocks/>
            </p:cNvGrpSpPr>
            <p:nvPr/>
          </p:nvGrpSpPr>
          <p:grpSpPr bwMode="auto">
            <a:xfrm>
              <a:off x="1796703" y="870992"/>
              <a:ext cx="685800" cy="685800"/>
              <a:chOff x="3059832" y="4365104"/>
              <a:chExt cx="685796" cy="685796"/>
            </a:xfrm>
          </p:grpSpPr>
          <p:sp>
            <p:nvSpPr>
              <p:cNvPr id="4220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grpSp>
          <p:nvGrpSpPr>
            <p:cNvPr id="15" name="Group 37"/>
            <p:cNvGrpSpPr>
              <a:grpSpLocks/>
            </p:cNvGrpSpPr>
            <p:nvPr/>
          </p:nvGrpSpPr>
          <p:grpSpPr bwMode="auto">
            <a:xfrm>
              <a:off x="932607" y="870992"/>
              <a:ext cx="685800" cy="685800"/>
              <a:chOff x="3059832" y="4365104"/>
              <a:chExt cx="685796" cy="685796"/>
            </a:xfrm>
          </p:grpSpPr>
          <p:sp>
            <p:nvSpPr>
              <p:cNvPr id="42207"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20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cxnSp>
          <p:nvCxnSpPr>
            <p:cNvPr id="141" name="Straight Connector 140"/>
            <p:cNvCxnSpPr/>
            <p:nvPr/>
          </p:nvCxnSpPr>
          <p:spPr>
            <a:xfrm>
              <a:off x="755810" y="421842"/>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617712" y="421842"/>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482787" y="421842"/>
              <a:ext cx="179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2951026" y="817174"/>
              <a:ext cx="106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5400000" flipH="1" flipV="1">
              <a:off x="2086744"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flipH="1" flipV="1">
              <a:off x="1221668"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359766"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17712" y="1214093"/>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flipH="1" flipV="1">
              <a:off x="1654897"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flipH="1" flipV="1">
              <a:off x="789821"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flipH="1" flipV="1">
              <a:off x="342303" y="1626094"/>
              <a:ext cx="13971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16200000" flipV="1">
              <a:off x="339922" y="2454067"/>
              <a:ext cx="14447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0800000">
              <a:off x="755810" y="2870038"/>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617712" y="2870038"/>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482787" y="2870038"/>
              <a:ext cx="177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2518386" y="2042065"/>
              <a:ext cx="97006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37"/>
          <p:cNvGrpSpPr>
            <a:grpSpLocks/>
          </p:cNvGrpSpPr>
          <p:nvPr/>
        </p:nvGrpSpPr>
        <p:grpSpPr bwMode="auto">
          <a:xfrm>
            <a:off x="933672" y="4399643"/>
            <a:ext cx="685888" cy="685724"/>
            <a:chOff x="3059832" y="4365104"/>
            <a:chExt cx="685796" cy="685796"/>
          </a:xfrm>
        </p:grpSpPr>
        <p:sp>
          <p:nvSpPr>
            <p:cNvPr id="42146"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147"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grpSp>
        <p:nvGrpSpPr>
          <p:cNvPr id="17" name="Group 234"/>
          <p:cNvGrpSpPr/>
          <p:nvPr/>
        </p:nvGrpSpPr>
        <p:grpSpPr>
          <a:xfrm>
            <a:off x="933673" y="3607643"/>
            <a:ext cx="685888" cy="792163"/>
            <a:chOff x="971712" y="3573016"/>
            <a:chExt cx="685888" cy="792163"/>
          </a:xfrm>
        </p:grpSpPr>
        <p:grpSp>
          <p:nvGrpSpPr>
            <p:cNvPr id="18" name="Group 37"/>
            <p:cNvGrpSpPr>
              <a:grpSpLocks/>
            </p:cNvGrpSpPr>
            <p:nvPr/>
          </p:nvGrpSpPr>
          <p:grpSpPr bwMode="auto">
            <a:xfrm>
              <a:off x="971712" y="3573016"/>
              <a:ext cx="685888" cy="685724"/>
              <a:chOff x="3059832" y="4365104"/>
              <a:chExt cx="685796" cy="685796"/>
            </a:xfrm>
          </p:grpSpPr>
          <p:sp>
            <p:nvSpPr>
              <p:cNvPr id="246"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75"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cxnSp>
          <p:nvCxnSpPr>
            <p:cNvPr id="213" name="Straight Connector 212"/>
            <p:cNvCxnSpPr/>
            <p:nvPr/>
          </p:nvCxnSpPr>
          <p:spPr bwMode="auto">
            <a:xfrm rot="5400000" flipH="1" flipV="1">
              <a:off x="1260822" y="4311998"/>
              <a:ext cx="1063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235"/>
          <p:cNvGrpSpPr/>
          <p:nvPr/>
        </p:nvGrpSpPr>
        <p:grpSpPr>
          <a:xfrm>
            <a:off x="1618865" y="4399643"/>
            <a:ext cx="864902" cy="685724"/>
            <a:chOff x="1656904" y="4365016"/>
            <a:chExt cx="864902" cy="685724"/>
          </a:xfrm>
        </p:grpSpPr>
        <p:grpSp>
          <p:nvGrpSpPr>
            <p:cNvPr id="20" name="Group 37"/>
            <p:cNvGrpSpPr>
              <a:grpSpLocks/>
            </p:cNvGrpSpPr>
            <p:nvPr/>
          </p:nvGrpSpPr>
          <p:grpSpPr bwMode="auto">
            <a:xfrm>
              <a:off x="1835918" y="4365016"/>
              <a:ext cx="685888" cy="685724"/>
              <a:chOff x="3059832" y="4365104"/>
              <a:chExt cx="685796" cy="685796"/>
            </a:xfrm>
          </p:grpSpPr>
          <p:sp>
            <p:nvSpPr>
              <p:cNvPr id="226"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5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cxnSp>
          <p:nvCxnSpPr>
            <p:cNvPr id="215" name="Straight Connector 214"/>
            <p:cNvCxnSpPr/>
            <p:nvPr/>
          </p:nvCxnSpPr>
          <p:spPr bwMode="auto">
            <a:xfrm>
              <a:off x="1656904" y="4708079"/>
              <a:ext cx="1793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TextBox 230"/>
          <p:cNvSpPr txBox="1"/>
          <p:nvPr/>
        </p:nvSpPr>
        <p:spPr>
          <a:xfrm>
            <a:off x="3995936" y="1844824"/>
            <a:ext cx="2304256" cy="646331"/>
          </a:xfrm>
          <a:prstGeom prst="rect">
            <a:avLst/>
          </a:prstGeom>
          <a:noFill/>
        </p:spPr>
        <p:txBody>
          <a:bodyPr wrap="square" rtlCol="0">
            <a:spAutoFit/>
          </a:bodyPr>
          <a:lstStyle/>
          <a:p>
            <a:r>
              <a:rPr lang="en-US" dirty="0" smtClean="0"/>
              <a:t>Q = {5}</a:t>
            </a:r>
          </a:p>
          <a:p>
            <a:r>
              <a:rPr lang="en-US" dirty="0" smtClean="0"/>
              <a:t>Q = {1, 6, 10}</a:t>
            </a:r>
          </a:p>
        </p:txBody>
      </p:sp>
      <p:grpSp>
        <p:nvGrpSpPr>
          <p:cNvPr id="21" name="Group 236"/>
          <p:cNvGrpSpPr/>
          <p:nvPr/>
        </p:nvGrpSpPr>
        <p:grpSpPr>
          <a:xfrm>
            <a:off x="933672" y="5085606"/>
            <a:ext cx="685888" cy="1655762"/>
            <a:chOff x="971711" y="5050979"/>
            <a:chExt cx="685888" cy="1655762"/>
          </a:xfrm>
        </p:grpSpPr>
        <p:cxnSp>
          <p:nvCxnSpPr>
            <p:cNvPr id="217" name="Straight Connector 216"/>
            <p:cNvCxnSpPr/>
            <p:nvPr/>
          </p:nvCxnSpPr>
          <p:spPr bwMode="auto">
            <a:xfrm rot="5400000" flipH="1" flipV="1">
              <a:off x="829023" y="5535960"/>
              <a:ext cx="9699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37"/>
            <p:cNvGrpSpPr>
              <a:grpSpLocks/>
            </p:cNvGrpSpPr>
            <p:nvPr/>
          </p:nvGrpSpPr>
          <p:grpSpPr bwMode="auto">
            <a:xfrm>
              <a:off x="971711" y="6021017"/>
              <a:ext cx="685888" cy="685724"/>
              <a:chOff x="3059832" y="4365104"/>
              <a:chExt cx="685796" cy="685796"/>
            </a:xfrm>
          </p:grpSpPr>
          <p:sp>
            <p:nvSpPr>
              <p:cNvPr id="234"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6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sp>
        <p:nvSpPr>
          <p:cNvPr id="137" name="Title 1"/>
          <p:cNvSpPr txBox="1">
            <a:spLocks/>
          </p:cNvSpPr>
          <p:nvPr/>
        </p:nvSpPr>
        <p:spPr>
          <a:xfrm>
            <a:off x="6300192" y="-26988"/>
            <a:ext cx="2880321" cy="1143001"/>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(2)</a:t>
            </a:r>
            <a:endParaRPr kumimoji="0" lang="en-SG"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9" name="TextBox 78"/>
          <p:cNvSpPr txBox="1"/>
          <p:nvPr/>
        </p:nvSpPr>
        <p:spPr>
          <a:xfrm>
            <a:off x="6588224" y="2132856"/>
            <a:ext cx="2555776" cy="1200329"/>
          </a:xfrm>
          <a:prstGeom prst="rect">
            <a:avLst/>
          </a:prstGeom>
          <a:noFill/>
        </p:spPr>
        <p:txBody>
          <a:bodyPr wrap="square" rtlCol="0">
            <a:spAutoFit/>
          </a:bodyPr>
          <a:lstStyle/>
          <a:p>
            <a:r>
              <a:rPr lang="en-US" dirty="0" smtClean="0"/>
              <a:t>D[5] = 0</a:t>
            </a:r>
          </a:p>
          <a:p>
            <a:r>
              <a:rPr lang="en-US" dirty="0" smtClean="0"/>
              <a:t>D[1] = D[5] + 1 = 1</a:t>
            </a:r>
          </a:p>
          <a:p>
            <a:r>
              <a:rPr lang="en-US" dirty="0" smtClean="0"/>
              <a:t>D[6] = D[5] + 1 = 1</a:t>
            </a:r>
          </a:p>
          <a:p>
            <a:r>
              <a:rPr lang="en-US" dirty="0" smtClean="0"/>
              <a:t>D[10] = D[5] + 1 = 1</a:t>
            </a:r>
          </a:p>
        </p:txBody>
      </p:sp>
    </p:spTree>
    <p:custDataLst>
      <p:tags r:id="rId1"/>
    </p:custDataLst>
    <p:extLst>
      <p:ext uri="{BB962C8B-B14F-4D97-AF65-F5344CB8AC3E}">
        <p14:creationId xmlns:p14="http://schemas.microsoft.com/office/powerpoint/2010/main" val="2339201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1">
                                            <p:txEl>
                                              <p:pRg st="1" end="1"/>
                                            </p:txEl>
                                          </p:spTgt>
                                        </p:tgtEl>
                                        <p:attrNameLst>
                                          <p:attrName>style.visibility</p:attrName>
                                        </p:attrNameLst>
                                      </p:cBhvr>
                                      <p:to>
                                        <p:strVal val="visible"/>
                                      </p:to>
                                    </p:set>
                                    <p:animEffect transition="in" filter="blinds(horizontal)">
                                      <p:cBhvr>
                                        <p:cTn id="7" dur="500"/>
                                        <p:tgtEl>
                                          <p:spTgt spid="231">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par>
                                <p:cTn id="12" presetID="3" presetClass="entr" presetSubtype="10" fill="hold" nodeType="withEffect">
                                  <p:stCondLst>
                                    <p:cond delay="0"/>
                                  </p:stCondLst>
                                  <p:childTnLst>
                                    <p:set>
                                      <p:cBhvr>
                                        <p:cTn id="13" dur="1" fill="hold">
                                          <p:stCondLst>
                                            <p:cond delay="0"/>
                                          </p:stCondLst>
                                        </p:cTn>
                                        <p:tgtEl>
                                          <p:spTgt spid="79">
                                            <p:txEl>
                                              <p:pRg st="1" end="1"/>
                                            </p:txEl>
                                          </p:spTgt>
                                        </p:tgtEl>
                                        <p:attrNameLst>
                                          <p:attrName>style.visibility</p:attrName>
                                        </p:attrNameLst>
                                      </p:cBhvr>
                                      <p:to>
                                        <p:strVal val="visible"/>
                                      </p:to>
                                    </p:set>
                                    <p:animEffect transition="in" filter="blinds(horizontal)">
                                      <p:cBhvr>
                                        <p:cTn id="14" dur="500"/>
                                        <p:tgtEl>
                                          <p:spTgt spid="79">
                                            <p:txEl>
                                              <p:pRg st="1" end="1"/>
                                            </p:txEl>
                                          </p:spTgt>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par>
                                <p:cTn id="19" presetID="3" presetClass="entr" presetSubtype="10" fill="hold" nodeType="withEffect">
                                  <p:stCondLst>
                                    <p:cond delay="0"/>
                                  </p:stCondLst>
                                  <p:childTnLst>
                                    <p:set>
                                      <p:cBhvr>
                                        <p:cTn id="20" dur="1" fill="hold">
                                          <p:stCondLst>
                                            <p:cond delay="0"/>
                                          </p:stCondLst>
                                        </p:cTn>
                                        <p:tgtEl>
                                          <p:spTgt spid="79">
                                            <p:txEl>
                                              <p:pRg st="2" end="2"/>
                                            </p:txEl>
                                          </p:spTgt>
                                        </p:tgtEl>
                                        <p:attrNameLst>
                                          <p:attrName>style.visibility</p:attrName>
                                        </p:attrNameLst>
                                      </p:cBhvr>
                                      <p:to>
                                        <p:strVal val="visible"/>
                                      </p:to>
                                    </p:set>
                                    <p:animEffect transition="in" filter="blinds(horizontal)">
                                      <p:cBhvr>
                                        <p:cTn id="21" dur="500"/>
                                        <p:tgtEl>
                                          <p:spTgt spid="79">
                                            <p:txEl>
                                              <p:pRg st="2" end="2"/>
                                            </p:txEl>
                                          </p:spTgt>
                                        </p:tgtEl>
                                      </p:cBhvr>
                                    </p:animEffect>
                                  </p:childTnLst>
                                </p:cTn>
                              </p:par>
                            </p:childTnLst>
                          </p:cTn>
                        </p:par>
                        <p:par>
                          <p:cTn id="22" fill="hold">
                            <p:stCondLst>
                              <p:cond delay="1500"/>
                            </p:stCondLst>
                            <p:childTnLst>
                              <p:par>
                                <p:cTn id="23" presetID="3" presetClass="entr" presetSubtype="1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nodeType="withEffect">
                                  <p:stCondLst>
                                    <p:cond delay="0"/>
                                  </p:stCondLst>
                                  <p:childTnLst>
                                    <p:set>
                                      <p:cBhvr>
                                        <p:cTn id="27" dur="1" fill="hold">
                                          <p:stCondLst>
                                            <p:cond delay="0"/>
                                          </p:stCondLst>
                                        </p:cTn>
                                        <p:tgtEl>
                                          <p:spTgt spid="79">
                                            <p:txEl>
                                              <p:pRg st="3" end="3"/>
                                            </p:txEl>
                                          </p:spTgt>
                                        </p:tgtEl>
                                        <p:attrNameLst>
                                          <p:attrName>style.visibility</p:attrName>
                                        </p:attrNameLst>
                                      </p:cBhvr>
                                      <p:to>
                                        <p:strVal val="visible"/>
                                      </p:to>
                                    </p:set>
                                    <p:animEffect transition="in" filter="blinds(horizontal)">
                                      <p:cBhvr>
                                        <p:cTn id="28" dur="500"/>
                                        <p:tgtEl>
                                          <p:spTgt spid="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68263" y="79375"/>
            <a:ext cx="3279775" cy="3133725"/>
            <a:chOff x="68511" y="78904"/>
            <a:chExt cx="3279353" cy="3134072"/>
          </a:xfrm>
        </p:grpSpPr>
        <p:grpSp>
          <p:nvGrpSpPr>
            <p:cNvPr id="3" name="Group 37"/>
            <p:cNvGrpSpPr>
              <a:grpSpLocks/>
            </p:cNvGrpSpPr>
            <p:nvPr/>
          </p:nvGrpSpPr>
          <p:grpSpPr bwMode="auto">
            <a:xfrm>
              <a:off x="69771" y="78904"/>
              <a:ext cx="685799" cy="685800"/>
              <a:chOff x="3059832" y="4365104"/>
              <a:chExt cx="685796" cy="685796"/>
            </a:xfrm>
          </p:grpSpPr>
          <p:sp>
            <p:nvSpPr>
              <p:cNvPr id="4223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2" name="TextBox 34"/>
              <p:cNvSpPr txBox="1">
                <a:spLocks noChangeArrowheads="1"/>
              </p:cNvSpPr>
              <p:nvPr/>
            </p:nvSpPr>
            <p:spPr bwMode="auto">
              <a:xfrm>
                <a:off x="3096301" y="4437112"/>
                <a:ext cx="648069" cy="523217"/>
              </a:xfrm>
              <a:prstGeom prst="rect">
                <a:avLst/>
              </a:prstGeom>
              <a:noFill/>
              <a:ln w="9525">
                <a:noFill/>
                <a:miter lim="800000"/>
                <a:headEnd/>
                <a:tailEnd/>
              </a:ln>
            </p:spPr>
            <p:txBody>
              <a:bodyPr>
                <a:spAutoFit/>
              </a:bodyPr>
              <a:lstStyle/>
              <a:p>
                <a:pPr algn="ctr"/>
                <a:r>
                  <a:rPr lang="en-US" sz="2800" dirty="0" smtClean="0">
                    <a:solidFill>
                      <a:schemeClr val="bg1"/>
                    </a:solidFill>
                  </a:rPr>
                  <a:t>0</a:t>
                </a:r>
                <a:endParaRPr lang="en-SG" sz="2800" dirty="0">
                  <a:solidFill>
                    <a:schemeClr val="bg1"/>
                  </a:solidFill>
                </a:endParaRPr>
              </a:p>
            </p:txBody>
          </p:sp>
        </p:grpSp>
        <p:grpSp>
          <p:nvGrpSpPr>
            <p:cNvPr id="4" name="Group 37"/>
            <p:cNvGrpSpPr>
              <a:grpSpLocks/>
            </p:cNvGrpSpPr>
            <p:nvPr/>
          </p:nvGrpSpPr>
          <p:grpSpPr bwMode="auto">
            <a:xfrm>
              <a:off x="932608" y="78904"/>
              <a:ext cx="685800" cy="685800"/>
              <a:chOff x="3059832" y="4365104"/>
              <a:chExt cx="685796" cy="685796"/>
            </a:xfrm>
          </p:grpSpPr>
          <p:sp>
            <p:nvSpPr>
              <p:cNvPr id="4222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0"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grpSp>
          <p:nvGrpSpPr>
            <p:cNvPr id="5" name="Group 37"/>
            <p:cNvGrpSpPr>
              <a:grpSpLocks/>
            </p:cNvGrpSpPr>
            <p:nvPr/>
          </p:nvGrpSpPr>
          <p:grpSpPr bwMode="auto">
            <a:xfrm>
              <a:off x="1796704" y="78904"/>
              <a:ext cx="685800" cy="685800"/>
              <a:chOff x="3059832" y="4365104"/>
              <a:chExt cx="685796" cy="685796"/>
            </a:xfrm>
          </p:grpSpPr>
          <p:sp>
            <p:nvSpPr>
              <p:cNvPr id="4222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8"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2</a:t>
                </a:r>
                <a:endParaRPr lang="en-SG" sz="2800" dirty="0">
                  <a:solidFill>
                    <a:schemeClr val="bg1"/>
                  </a:solidFill>
                </a:endParaRPr>
              </a:p>
            </p:txBody>
          </p:sp>
        </p:grpSp>
        <p:grpSp>
          <p:nvGrpSpPr>
            <p:cNvPr id="6" name="Group 37"/>
            <p:cNvGrpSpPr>
              <a:grpSpLocks/>
            </p:cNvGrpSpPr>
            <p:nvPr/>
          </p:nvGrpSpPr>
          <p:grpSpPr bwMode="auto">
            <a:xfrm>
              <a:off x="2662064" y="78904"/>
              <a:ext cx="685800" cy="685800"/>
              <a:chOff x="3059832" y="4365104"/>
              <a:chExt cx="685796" cy="685796"/>
            </a:xfrm>
          </p:grpSpPr>
          <p:sp>
            <p:nvSpPr>
              <p:cNvPr id="4222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3</a:t>
                </a:r>
                <a:endParaRPr lang="en-SG" sz="2800" dirty="0">
                  <a:solidFill>
                    <a:schemeClr val="bg1"/>
                  </a:solidFill>
                </a:endParaRPr>
              </a:p>
            </p:txBody>
          </p:sp>
        </p:grpSp>
        <p:grpSp>
          <p:nvGrpSpPr>
            <p:cNvPr id="7" name="Group 37"/>
            <p:cNvGrpSpPr>
              <a:grpSpLocks/>
            </p:cNvGrpSpPr>
            <p:nvPr/>
          </p:nvGrpSpPr>
          <p:grpSpPr bwMode="auto">
            <a:xfrm>
              <a:off x="69776" y="870992"/>
              <a:ext cx="685800" cy="685800"/>
              <a:chOff x="3059832" y="4365104"/>
              <a:chExt cx="685796" cy="685796"/>
            </a:xfrm>
          </p:grpSpPr>
          <p:sp>
            <p:nvSpPr>
              <p:cNvPr id="4222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4" name="TextBox 34"/>
              <p:cNvSpPr txBox="1">
                <a:spLocks noChangeArrowheads="1"/>
              </p:cNvSpPr>
              <p:nvPr/>
            </p:nvSpPr>
            <p:spPr bwMode="auto">
              <a:xfrm>
                <a:off x="3096296" y="4437112"/>
                <a:ext cx="648068" cy="523275"/>
              </a:xfrm>
              <a:prstGeom prst="rect">
                <a:avLst/>
              </a:prstGeom>
              <a:noFill/>
              <a:ln w="9525">
                <a:noFill/>
                <a:miter lim="800000"/>
                <a:headEnd/>
                <a:tailEnd/>
              </a:ln>
            </p:spPr>
            <p:txBody>
              <a:bodyPr>
                <a:spAutoFit/>
              </a:bodyPr>
              <a:lstStyle/>
              <a:p>
                <a:pPr algn="ctr"/>
                <a:r>
                  <a:rPr lang="en-US" sz="2800" dirty="0" smtClean="0">
                    <a:solidFill>
                      <a:schemeClr val="bg1"/>
                    </a:solidFill>
                  </a:rPr>
                  <a:t>4</a:t>
                </a:r>
                <a:endParaRPr lang="en-SG" sz="2800" dirty="0">
                  <a:solidFill>
                    <a:schemeClr val="bg1"/>
                  </a:solidFill>
                </a:endParaRPr>
              </a:p>
            </p:txBody>
          </p:sp>
        </p:grpSp>
        <p:grpSp>
          <p:nvGrpSpPr>
            <p:cNvPr id="8" name="Group 37"/>
            <p:cNvGrpSpPr>
              <a:grpSpLocks/>
            </p:cNvGrpSpPr>
            <p:nvPr/>
          </p:nvGrpSpPr>
          <p:grpSpPr bwMode="auto">
            <a:xfrm>
              <a:off x="68511" y="1697360"/>
              <a:ext cx="685800" cy="685800"/>
              <a:chOff x="3059832" y="4365104"/>
              <a:chExt cx="685796" cy="685796"/>
            </a:xfrm>
          </p:grpSpPr>
          <p:sp>
            <p:nvSpPr>
              <p:cNvPr id="4222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8</a:t>
                </a:r>
                <a:endParaRPr lang="en-SG" sz="2800" dirty="0">
                  <a:solidFill>
                    <a:schemeClr val="bg1"/>
                  </a:solidFill>
                </a:endParaRPr>
              </a:p>
            </p:txBody>
          </p:sp>
        </p:grpSp>
        <p:grpSp>
          <p:nvGrpSpPr>
            <p:cNvPr id="9" name="Group 37"/>
            <p:cNvGrpSpPr>
              <a:grpSpLocks/>
            </p:cNvGrpSpPr>
            <p:nvPr/>
          </p:nvGrpSpPr>
          <p:grpSpPr bwMode="auto">
            <a:xfrm>
              <a:off x="69776" y="2527176"/>
              <a:ext cx="685800" cy="685800"/>
              <a:chOff x="3059832" y="4365104"/>
              <a:chExt cx="685796" cy="685796"/>
            </a:xfrm>
          </p:grpSpPr>
          <p:sp>
            <p:nvSpPr>
              <p:cNvPr id="4221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9</a:t>
                </a:r>
                <a:endParaRPr lang="en-SG" sz="2800" dirty="0">
                  <a:solidFill>
                    <a:schemeClr val="bg1"/>
                  </a:solidFill>
                </a:endParaRPr>
              </a:p>
            </p:txBody>
          </p:sp>
        </p:grpSp>
        <p:grpSp>
          <p:nvGrpSpPr>
            <p:cNvPr id="10" name="Group 37"/>
            <p:cNvGrpSpPr>
              <a:grpSpLocks/>
            </p:cNvGrpSpPr>
            <p:nvPr/>
          </p:nvGrpSpPr>
          <p:grpSpPr bwMode="auto">
            <a:xfrm>
              <a:off x="932607" y="2527176"/>
              <a:ext cx="685800" cy="685800"/>
              <a:chOff x="3059832" y="4365104"/>
              <a:chExt cx="685796" cy="685796"/>
            </a:xfrm>
          </p:grpSpPr>
          <p:sp>
            <p:nvSpPr>
              <p:cNvPr id="4221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nvGrpSpPr>
            <p:cNvPr id="11" name="Group 37"/>
            <p:cNvGrpSpPr>
              <a:grpSpLocks/>
            </p:cNvGrpSpPr>
            <p:nvPr/>
          </p:nvGrpSpPr>
          <p:grpSpPr bwMode="auto">
            <a:xfrm>
              <a:off x="1796703" y="2527176"/>
              <a:ext cx="685800" cy="685800"/>
              <a:chOff x="3059832" y="4365104"/>
              <a:chExt cx="685796" cy="685796"/>
            </a:xfrm>
          </p:grpSpPr>
          <p:sp>
            <p:nvSpPr>
              <p:cNvPr id="4221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11</a:t>
                </a:r>
                <a:endParaRPr lang="en-SG" sz="2800" dirty="0">
                  <a:solidFill>
                    <a:schemeClr val="bg1"/>
                  </a:solidFill>
                </a:endParaRPr>
              </a:p>
            </p:txBody>
          </p:sp>
        </p:grpSp>
        <p:grpSp>
          <p:nvGrpSpPr>
            <p:cNvPr id="12" name="Group 37"/>
            <p:cNvGrpSpPr>
              <a:grpSpLocks/>
            </p:cNvGrpSpPr>
            <p:nvPr/>
          </p:nvGrpSpPr>
          <p:grpSpPr bwMode="auto">
            <a:xfrm>
              <a:off x="2660799" y="2527176"/>
              <a:ext cx="685800" cy="685800"/>
              <a:chOff x="3059832" y="4365104"/>
              <a:chExt cx="685796" cy="685796"/>
            </a:xfrm>
          </p:grpSpPr>
          <p:sp>
            <p:nvSpPr>
              <p:cNvPr id="4221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12</a:t>
                </a:r>
                <a:endParaRPr lang="en-SG" sz="2800" dirty="0">
                  <a:solidFill>
                    <a:schemeClr val="bg1"/>
                  </a:solidFill>
                </a:endParaRPr>
              </a:p>
            </p:txBody>
          </p:sp>
        </p:grpSp>
        <p:grpSp>
          <p:nvGrpSpPr>
            <p:cNvPr id="13" name="Group 37"/>
            <p:cNvGrpSpPr>
              <a:grpSpLocks/>
            </p:cNvGrpSpPr>
            <p:nvPr/>
          </p:nvGrpSpPr>
          <p:grpSpPr bwMode="auto">
            <a:xfrm>
              <a:off x="2660799" y="870992"/>
              <a:ext cx="685800" cy="685800"/>
              <a:chOff x="3059832" y="4365104"/>
              <a:chExt cx="685796" cy="685796"/>
            </a:xfrm>
          </p:grpSpPr>
          <p:sp>
            <p:nvSpPr>
              <p:cNvPr id="4221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7</a:t>
                </a:r>
                <a:endParaRPr lang="en-SG" sz="2800" dirty="0">
                  <a:solidFill>
                    <a:schemeClr val="bg1"/>
                  </a:solidFill>
                </a:endParaRPr>
              </a:p>
            </p:txBody>
          </p:sp>
        </p:grpSp>
        <p:grpSp>
          <p:nvGrpSpPr>
            <p:cNvPr id="14" name="Group 37"/>
            <p:cNvGrpSpPr>
              <a:grpSpLocks/>
            </p:cNvGrpSpPr>
            <p:nvPr/>
          </p:nvGrpSpPr>
          <p:grpSpPr bwMode="auto">
            <a:xfrm>
              <a:off x="1796703" y="870992"/>
              <a:ext cx="685800" cy="685800"/>
              <a:chOff x="3059832" y="4365104"/>
              <a:chExt cx="685796" cy="685796"/>
            </a:xfrm>
          </p:grpSpPr>
          <p:sp>
            <p:nvSpPr>
              <p:cNvPr id="4220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grpSp>
          <p:nvGrpSpPr>
            <p:cNvPr id="15" name="Group 37"/>
            <p:cNvGrpSpPr>
              <a:grpSpLocks/>
            </p:cNvGrpSpPr>
            <p:nvPr/>
          </p:nvGrpSpPr>
          <p:grpSpPr bwMode="auto">
            <a:xfrm>
              <a:off x="932607" y="870992"/>
              <a:ext cx="685800" cy="685800"/>
              <a:chOff x="3059832" y="4365104"/>
              <a:chExt cx="685796" cy="685796"/>
            </a:xfrm>
          </p:grpSpPr>
          <p:sp>
            <p:nvSpPr>
              <p:cNvPr id="42207"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20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cxnSp>
          <p:nvCxnSpPr>
            <p:cNvPr id="141" name="Straight Connector 140"/>
            <p:cNvCxnSpPr/>
            <p:nvPr/>
          </p:nvCxnSpPr>
          <p:spPr>
            <a:xfrm>
              <a:off x="755810" y="421842"/>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617712" y="421842"/>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482787" y="421842"/>
              <a:ext cx="179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2951026" y="817174"/>
              <a:ext cx="106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5400000" flipH="1" flipV="1">
              <a:off x="2086744"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flipH="1" flipV="1">
              <a:off x="1221668"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359766"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17712" y="1214093"/>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flipH="1" flipV="1">
              <a:off x="1654897"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flipH="1" flipV="1">
              <a:off x="789821"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flipH="1" flipV="1">
              <a:off x="342303" y="1626094"/>
              <a:ext cx="13971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16200000" flipV="1">
              <a:off x="339922" y="2454067"/>
              <a:ext cx="14447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0800000">
              <a:off x="755810" y="2870038"/>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617712" y="2870038"/>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482787" y="2870038"/>
              <a:ext cx="177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2518386" y="2042065"/>
              <a:ext cx="97006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37"/>
          <p:cNvGrpSpPr>
            <a:grpSpLocks/>
          </p:cNvGrpSpPr>
          <p:nvPr/>
        </p:nvGrpSpPr>
        <p:grpSpPr bwMode="auto">
          <a:xfrm>
            <a:off x="933672" y="4399643"/>
            <a:ext cx="685888" cy="685724"/>
            <a:chOff x="3059832" y="4365104"/>
            <a:chExt cx="685796" cy="685796"/>
          </a:xfrm>
        </p:grpSpPr>
        <p:sp>
          <p:nvSpPr>
            <p:cNvPr id="42146"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147"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grpSp>
        <p:nvGrpSpPr>
          <p:cNvPr id="17" name="Group 234"/>
          <p:cNvGrpSpPr/>
          <p:nvPr/>
        </p:nvGrpSpPr>
        <p:grpSpPr>
          <a:xfrm>
            <a:off x="933673" y="3607643"/>
            <a:ext cx="685888" cy="792163"/>
            <a:chOff x="971712" y="3573016"/>
            <a:chExt cx="685888" cy="792163"/>
          </a:xfrm>
        </p:grpSpPr>
        <p:grpSp>
          <p:nvGrpSpPr>
            <p:cNvPr id="18" name="Group 37"/>
            <p:cNvGrpSpPr>
              <a:grpSpLocks/>
            </p:cNvGrpSpPr>
            <p:nvPr/>
          </p:nvGrpSpPr>
          <p:grpSpPr bwMode="auto">
            <a:xfrm>
              <a:off x="971712" y="3573016"/>
              <a:ext cx="685888" cy="685724"/>
              <a:chOff x="3059832" y="4365104"/>
              <a:chExt cx="685796" cy="685796"/>
            </a:xfrm>
          </p:grpSpPr>
          <p:sp>
            <p:nvSpPr>
              <p:cNvPr id="246"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75"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cxnSp>
          <p:nvCxnSpPr>
            <p:cNvPr id="213" name="Straight Connector 212"/>
            <p:cNvCxnSpPr/>
            <p:nvPr/>
          </p:nvCxnSpPr>
          <p:spPr bwMode="auto">
            <a:xfrm rot="5400000" flipH="1" flipV="1">
              <a:off x="1260822" y="4311998"/>
              <a:ext cx="1063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235"/>
          <p:cNvGrpSpPr/>
          <p:nvPr/>
        </p:nvGrpSpPr>
        <p:grpSpPr>
          <a:xfrm>
            <a:off x="1618865" y="4399643"/>
            <a:ext cx="864902" cy="685724"/>
            <a:chOff x="1656904" y="4365016"/>
            <a:chExt cx="864902" cy="685724"/>
          </a:xfrm>
        </p:grpSpPr>
        <p:grpSp>
          <p:nvGrpSpPr>
            <p:cNvPr id="20" name="Group 37"/>
            <p:cNvGrpSpPr>
              <a:grpSpLocks/>
            </p:cNvGrpSpPr>
            <p:nvPr/>
          </p:nvGrpSpPr>
          <p:grpSpPr bwMode="auto">
            <a:xfrm>
              <a:off x="1835918" y="4365016"/>
              <a:ext cx="685888" cy="685724"/>
              <a:chOff x="3059832" y="4365104"/>
              <a:chExt cx="685796" cy="685796"/>
            </a:xfrm>
          </p:grpSpPr>
          <p:sp>
            <p:nvSpPr>
              <p:cNvPr id="226"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5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cxnSp>
          <p:nvCxnSpPr>
            <p:cNvPr id="215" name="Straight Connector 214"/>
            <p:cNvCxnSpPr/>
            <p:nvPr/>
          </p:nvCxnSpPr>
          <p:spPr bwMode="auto">
            <a:xfrm>
              <a:off x="1656904" y="4708079"/>
              <a:ext cx="1793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171" name="TextBox 34"/>
          <p:cNvSpPr txBox="1">
            <a:spLocks noChangeArrowheads="1"/>
          </p:cNvSpPr>
          <p:nvPr/>
        </p:nvSpPr>
        <p:spPr bwMode="auto">
          <a:xfrm>
            <a:off x="1835613" y="3679643"/>
            <a:ext cx="646891" cy="523162"/>
          </a:xfrm>
          <a:prstGeom prst="rect">
            <a:avLst/>
          </a:prstGeom>
          <a:noFill/>
          <a:ln w="9525">
            <a:noFill/>
            <a:miter lim="800000"/>
            <a:headEnd/>
            <a:tailEnd/>
          </a:ln>
        </p:spPr>
        <p:txBody>
          <a:bodyPr>
            <a:spAutoFit/>
          </a:bodyPr>
          <a:lstStyle/>
          <a:p>
            <a:pPr algn="ctr"/>
            <a:r>
              <a:rPr lang="en-US" sz="2800">
                <a:solidFill>
                  <a:schemeClr val="bg1"/>
                </a:solidFill>
              </a:rPr>
              <a:t>20</a:t>
            </a:r>
            <a:endParaRPr lang="en-SG" sz="2800">
              <a:solidFill>
                <a:schemeClr val="bg1"/>
              </a:solidFill>
            </a:endParaRPr>
          </a:p>
        </p:txBody>
      </p:sp>
      <p:sp>
        <p:nvSpPr>
          <p:cNvPr id="231" name="TextBox 230"/>
          <p:cNvSpPr txBox="1"/>
          <p:nvPr/>
        </p:nvSpPr>
        <p:spPr>
          <a:xfrm>
            <a:off x="3995936" y="1844824"/>
            <a:ext cx="2304256" cy="1477328"/>
          </a:xfrm>
          <a:prstGeom prst="rect">
            <a:avLst/>
          </a:prstGeom>
          <a:noFill/>
        </p:spPr>
        <p:txBody>
          <a:bodyPr wrap="square" rtlCol="0">
            <a:spAutoFit/>
          </a:bodyPr>
          <a:lstStyle/>
          <a:p>
            <a:r>
              <a:rPr lang="en-US" dirty="0" smtClean="0"/>
              <a:t>Q = {5}</a:t>
            </a:r>
          </a:p>
          <a:p>
            <a:r>
              <a:rPr lang="en-US" dirty="0" smtClean="0"/>
              <a:t>Q = {1, 6, 10}</a:t>
            </a:r>
          </a:p>
          <a:p>
            <a:r>
              <a:rPr lang="en-US" dirty="0" smtClean="0"/>
              <a:t>Q = {6, 10, </a:t>
            </a:r>
            <a:r>
              <a:rPr lang="en-US" b="1" dirty="0" smtClean="0">
                <a:solidFill>
                  <a:srgbClr val="FF0000"/>
                </a:solidFill>
              </a:rPr>
              <a:t>0, 2</a:t>
            </a:r>
            <a:r>
              <a:rPr lang="en-US" dirty="0" smtClean="0"/>
              <a:t>}</a:t>
            </a:r>
          </a:p>
          <a:p>
            <a:r>
              <a:rPr lang="en-US" dirty="0" smtClean="0"/>
              <a:t>Q = {10, 0, 2, </a:t>
            </a:r>
            <a:r>
              <a:rPr lang="en-US" b="1" dirty="0" smtClean="0">
                <a:solidFill>
                  <a:srgbClr val="FF0000"/>
                </a:solidFill>
              </a:rPr>
              <a:t>11</a:t>
            </a:r>
            <a:r>
              <a:rPr lang="en-US" dirty="0" smtClean="0"/>
              <a:t>}</a:t>
            </a:r>
          </a:p>
          <a:p>
            <a:r>
              <a:rPr lang="en-US" dirty="0" smtClean="0"/>
              <a:t>Q = {0, 2, 11, </a:t>
            </a:r>
            <a:r>
              <a:rPr lang="en-US" b="1" dirty="0" smtClean="0">
                <a:solidFill>
                  <a:srgbClr val="FF0000"/>
                </a:solidFill>
              </a:rPr>
              <a:t>9</a:t>
            </a:r>
            <a:r>
              <a:rPr lang="en-US" dirty="0" smtClean="0"/>
              <a:t>} </a:t>
            </a:r>
          </a:p>
        </p:txBody>
      </p:sp>
      <p:grpSp>
        <p:nvGrpSpPr>
          <p:cNvPr id="21" name="Group 236"/>
          <p:cNvGrpSpPr/>
          <p:nvPr/>
        </p:nvGrpSpPr>
        <p:grpSpPr>
          <a:xfrm>
            <a:off x="933672" y="5085606"/>
            <a:ext cx="685888" cy="1655762"/>
            <a:chOff x="971711" y="5050979"/>
            <a:chExt cx="685888" cy="1655762"/>
          </a:xfrm>
        </p:grpSpPr>
        <p:cxnSp>
          <p:nvCxnSpPr>
            <p:cNvPr id="217" name="Straight Connector 216"/>
            <p:cNvCxnSpPr/>
            <p:nvPr/>
          </p:nvCxnSpPr>
          <p:spPr bwMode="auto">
            <a:xfrm rot="5400000" flipH="1" flipV="1">
              <a:off x="829023" y="5535960"/>
              <a:ext cx="9699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37"/>
            <p:cNvGrpSpPr>
              <a:grpSpLocks/>
            </p:cNvGrpSpPr>
            <p:nvPr/>
          </p:nvGrpSpPr>
          <p:grpSpPr bwMode="auto">
            <a:xfrm>
              <a:off x="971711" y="6021017"/>
              <a:ext cx="685888" cy="685724"/>
              <a:chOff x="3059832" y="4365104"/>
              <a:chExt cx="685796" cy="685796"/>
            </a:xfrm>
          </p:grpSpPr>
          <p:sp>
            <p:nvSpPr>
              <p:cNvPr id="234"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61" name="TextBox 34"/>
              <p:cNvSpPr txBox="1">
                <a:spLocks noChangeArrowheads="1"/>
              </p:cNvSpPr>
              <p:nvPr/>
            </p:nvSpPr>
            <p:spPr bwMode="auto">
              <a:xfrm>
                <a:off x="3096296" y="4437113"/>
                <a:ext cx="648068" cy="523275"/>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grpSp>
        <p:nvGrpSpPr>
          <p:cNvPr id="23" name="Group 241"/>
          <p:cNvGrpSpPr/>
          <p:nvPr/>
        </p:nvGrpSpPr>
        <p:grpSpPr>
          <a:xfrm>
            <a:off x="69523" y="3606800"/>
            <a:ext cx="862340" cy="686072"/>
            <a:chOff x="69523" y="3606800"/>
            <a:chExt cx="862340" cy="686072"/>
          </a:xfrm>
        </p:grpSpPr>
        <p:cxnSp>
          <p:nvCxnSpPr>
            <p:cNvPr id="243" name="Straight Connector 242"/>
            <p:cNvCxnSpPr/>
            <p:nvPr/>
          </p:nvCxnSpPr>
          <p:spPr bwMode="auto">
            <a:xfrm>
              <a:off x="755650" y="3949700"/>
              <a:ext cx="17621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4" name="Group 37"/>
            <p:cNvGrpSpPr>
              <a:grpSpLocks/>
            </p:cNvGrpSpPr>
            <p:nvPr/>
          </p:nvGrpSpPr>
          <p:grpSpPr bwMode="auto">
            <a:xfrm>
              <a:off x="69523" y="3606800"/>
              <a:ext cx="685887" cy="686072"/>
              <a:chOff x="3059832" y="4365104"/>
              <a:chExt cx="685796" cy="685796"/>
            </a:xfrm>
          </p:grpSpPr>
          <p:sp>
            <p:nvSpPr>
              <p:cNvPr id="247"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48" name="TextBox 34"/>
              <p:cNvSpPr txBox="1">
                <a:spLocks noChangeArrowheads="1"/>
              </p:cNvSpPr>
              <p:nvPr/>
            </p:nvSpPr>
            <p:spPr bwMode="auto">
              <a:xfrm>
                <a:off x="3096301" y="4437112"/>
                <a:ext cx="648069" cy="523217"/>
              </a:xfrm>
              <a:prstGeom prst="rect">
                <a:avLst/>
              </a:prstGeom>
              <a:noFill/>
              <a:ln w="9525">
                <a:noFill/>
                <a:miter lim="800000"/>
                <a:headEnd/>
                <a:tailEnd/>
              </a:ln>
            </p:spPr>
            <p:txBody>
              <a:bodyPr>
                <a:spAutoFit/>
              </a:bodyPr>
              <a:lstStyle/>
              <a:p>
                <a:pPr algn="ctr"/>
                <a:r>
                  <a:rPr lang="en-US" sz="2800" dirty="0" smtClean="0">
                    <a:solidFill>
                      <a:schemeClr val="bg1"/>
                    </a:solidFill>
                  </a:rPr>
                  <a:t>0</a:t>
                </a:r>
                <a:endParaRPr lang="en-SG" sz="2800" dirty="0">
                  <a:solidFill>
                    <a:schemeClr val="bg1"/>
                  </a:solidFill>
                </a:endParaRPr>
              </a:p>
            </p:txBody>
          </p:sp>
        </p:grpSp>
      </p:grpSp>
      <p:grpSp>
        <p:nvGrpSpPr>
          <p:cNvPr id="25" name="Group 248"/>
          <p:cNvGrpSpPr/>
          <p:nvPr/>
        </p:nvGrpSpPr>
        <p:grpSpPr>
          <a:xfrm>
            <a:off x="1617663" y="3606800"/>
            <a:ext cx="864903" cy="686072"/>
            <a:chOff x="1617663" y="3606800"/>
            <a:chExt cx="864903" cy="686072"/>
          </a:xfrm>
        </p:grpSpPr>
        <p:grpSp>
          <p:nvGrpSpPr>
            <p:cNvPr id="26" name="Group 37"/>
            <p:cNvGrpSpPr>
              <a:grpSpLocks/>
            </p:cNvGrpSpPr>
            <p:nvPr/>
          </p:nvGrpSpPr>
          <p:grpSpPr bwMode="auto">
            <a:xfrm>
              <a:off x="1796678" y="3606800"/>
              <a:ext cx="685888" cy="686072"/>
              <a:chOff x="3059832" y="4365104"/>
              <a:chExt cx="685796" cy="685796"/>
            </a:xfrm>
          </p:grpSpPr>
          <p:sp>
            <p:nvSpPr>
              <p:cNvPr id="253"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54"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2</a:t>
                </a:r>
                <a:endParaRPr lang="en-SG" sz="2800" dirty="0">
                  <a:solidFill>
                    <a:schemeClr val="bg1"/>
                  </a:solidFill>
                </a:endParaRPr>
              </a:p>
            </p:txBody>
          </p:sp>
        </p:grpSp>
        <p:cxnSp>
          <p:nvCxnSpPr>
            <p:cNvPr id="252" name="Straight Connector 251"/>
            <p:cNvCxnSpPr/>
            <p:nvPr/>
          </p:nvCxnSpPr>
          <p:spPr bwMode="auto">
            <a:xfrm>
              <a:off x="1617663" y="3949700"/>
              <a:ext cx="17938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7" name="Group 254"/>
          <p:cNvGrpSpPr/>
          <p:nvPr/>
        </p:nvGrpSpPr>
        <p:grpSpPr>
          <a:xfrm>
            <a:off x="1796677" y="5085367"/>
            <a:ext cx="685888" cy="1656746"/>
            <a:chOff x="1796677" y="5085367"/>
            <a:chExt cx="685888" cy="1656746"/>
          </a:xfrm>
        </p:grpSpPr>
        <p:grpSp>
          <p:nvGrpSpPr>
            <p:cNvPr id="28" name="Group 37"/>
            <p:cNvGrpSpPr>
              <a:grpSpLocks/>
            </p:cNvGrpSpPr>
            <p:nvPr/>
          </p:nvGrpSpPr>
          <p:grpSpPr bwMode="auto">
            <a:xfrm>
              <a:off x="1796677" y="6056041"/>
              <a:ext cx="685888" cy="686072"/>
              <a:chOff x="3059832" y="4365104"/>
              <a:chExt cx="685796" cy="685796"/>
            </a:xfrm>
          </p:grpSpPr>
          <p:sp>
            <p:nvSpPr>
              <p:cNvPr id="262"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63"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11</a:t>
                </a:r>
                <a:endParaRPr lang="en-SG" sz="2800" dirty="0">
                  <a:solidFill>
                    <a:schemeClr val="bg1"/>
                  </a:solidFill>
                </a:endParaRPr>
              </a:p>
            </p:txBody>
          </p:sp>
        </p:grpSp>
        <p:cxnSp>
          <p:nvCxnSpPr>
            <p:cNvPr id="258" name="Straight Connector 257"/>
            <p:cNvCxnSpPr>
              <a:stCxn id="226" idx="4"/>
              <a:endCxn id="262" idx="0"/>
            </p:cNvCxnSpPr>
            <p:nvPr/>
          </p:nvCxnSpPr>
          <p:spPr bwMode="auto">
            <a:xfrm flipH="1">
              <a:off x="2139621" y="5085367"/>
              <a:ext cx="1202" cy="97067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9" name="Group 279"/>
          <p:cNvGrpSpPr/>
          <p:nvPr/>
        </p:nvGrpSpPr>
        <p:grpSpPr>
          <a:xfrm>
            <a:off x="69528" y="6056041"/>
            <a:ext cx="862335" cy="686072"/>
            <a:chOff x="69528" y="6056041"/>
            <a:chExt cx="862335" cy="686072"/>
          </a:xfrm>
        </p:grpSpPr>
        <p:grpSp>
          <p:nvGrpSpPr>
            <p:cNvPr id="30" name="Group 37"/>
            <p:cNvGrpSpPr>
              <a:grpSpLocks/>
            </p:cNvGrpSpPr>
            <p:nvPr/>
          </p:nvGrpSpPr>
          <p:grpSpPr bwMode="auto">
            <a:xfrm>
              <a:off x="69528" y="6056041"/>
              <a:ext cx="685888" cy="686072"/>
              <a:chOff x="3059832" y="4365104"/>
              <a:chExt cx="685796" cy="685796"/>
            </a:xfrm>
          </p:grpSpPr>
          <p:sp>
            <p:nvSpPr>
              <p:cNvPr id="286"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87"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9</a:t>
                </a:r>
                <a:endParaRPr lang="en-SG" sz="2800" dirty="0">
                  <a:solidFill>
                    <a:schemeClr val="bg1"/>
                  </a:solidFill>
                </a:endParaRPr>
              </a:p>
            </p:txBody>
          </p:sp>
        </p:grpSp>
        <p:cxnSp>
          <p:nvCxnSpPr>
            <p:cNvPr id="285" name="Straight Connector 284"/>
            <p:cNvCxnSpPr/>
            <p:nvPr/>
          </p:nvCxnSpPr>
          <p:spPr bwMode="auto">
            <a:xfrm rot="10800000">
              <a:off x="755650" y="6399213"/>
              <a:ext cx="17621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8" name="Title 1"/>
          <p:cNvSpPr txBox="1">
            <a:spLocks/>
          </p:cNvSpPr>
          <p:nvPr/>
        </p:nvSpPr>
        <p:spPr>
          <a:xfrm>
            <a:off x="6300192" y="-26988"/>
            <a:ext cx="2880321" cy="1143001"/>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(3)</a:t>
            </a:r>
            <a:endParaRPr kumimoji="0" lang="en-SG"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0" name="TextBox 99"/>
          <p:cNvSpPr txBox="1"/>
          <p:nvPr/>
        </p:nvSpPr>
        <p:spPr>
          <a:xfrm>
            <a:off x="6588224" y="2132856"/>
            <a:ext cx="2555776" cy="2308324"/>
          </a:xfrm>
          <a:prstGeom prst="rect">
            <a:avLst/>
          </a:prstGeom>
          <a:noFill/>
        </p:spPr>
        <p:txBody>
          <a:bodyPr wrap="square" rtlCol="0">
            <a:spAutoFit/>
          </a:bodyPr>
          <a:lstStyle/>
          <a:p>
            <a:r>
              <a:rPr lang="en-US" dirty="0" smtClean="0"/>
              <a:t>D[5] = 0</a:t>
            </a:r>
          </a:p>
          <a:p>
            <a:r>
              <a:rPr lang="en-US" dirty="0" smtClean="0"/>
              <a:t>D[1] = D[5] + 1 = 1</a:t>
            </a:r>
          </a:p>
          <a:p>
            <a:r>
              <a:rPr lang="en-US" dirty="0" smtClean="0"/>
              <a:t>D[6] = D[5] + 1 = 1</a:t>
            </a:r>
          </a:p>
          <a:p>
            <a:r>
              <a:rPr lang="en-US" dirty="0" smtClean="0"/>
              <a:t>D[10] = D[5] + 1 = 1</a:t>
            </a:r>
          </a:p>
          <a:p>
            <a:r>
              <a:rPr lang="en-US" dirty="0" smtClean="0"/>
              <a:t>D[0] = D[1] + 1 = 2</a:t>
            </a:r>
          </a:p>
          <a:p>
            <a:r>
              <a:rPr lang="en-US" dirty="0" smtClean="0"/>
              <a:t>D[2] = D[1] + 1 = 2</a:t>
            </a:r>
          </a:p>
          <a:p>
            <a:r>
              <a:rPr lang="en-US" dirty="0" smtClean="0"/>
              <a:t>D[11] = D[6] + 1 = 2</a:t>
            </a:r>
          </a:p>
          <a:p>
            <a:r>
              <a:rPr lang="en-US" dirty="0" smtClean="0"/>
              <a:t>D[9] = D[10] + 1 = 2</a:t>
            </a:r>
          </a:p>
        </p:txBody>
      </p:sp>
    </p:spTree>
    <p:custDataLst>
      <p:tags r:id="rId1"/>
    </p:custDataLst>
    <p:extLst>
      <p:ext uri="{BB962C8B-B14F-4D97-AF65-F5344CB8AC3E}">
        <p14:creationId xmlns:p14="http://schemas.microsoft.com/office/powerpoint/2010/main" val="820258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
                                            <p:txEl>
                                              <p:pRg st="2" end="2"/>
                                            </p:txEl>
                                          </p:spTgt>
                                        </p:tgtEl>
                                        <p:attrNameLst>
                                          <p:attrName>style.visibility</p:attrName>
                                        </p:attrNameLst>
                                      </p:cBhvr>
                                      <p:to>
                                        <p:strVal val="visible"/>
                                      </p:to>
                                    </p:set>
                                    <p:animEffect transition="in" filter="blinds(horizontal)">
                                      <p:cBhvr>
                                        <p:cTn id="7" dur="500"/>
                                        <p:tgtEl>
                                          <p:spTgt spid="231">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par>
                                <p:cTn id="12" presetID="3" presetClass="entr" presetSubtype="10" fill="hold" nodeType="withEffect">
                                  <p:stCondLst>
                                    <p:cond delay="0"/>
                                  </p:stCondLst>
                                  <p:childTnLst>
                                    <p:set>
                                      <p:cBhvr>
                                        <p:cTn id="13" dur="1" fill="hold">
                                          <p:stCondLst>
                                            <p:cond delay="0"/>
                                          </p:stCondLst>
                                        </p:cTn>
                                        <p:tgtEl>
                                          <p:spTgt spid="100">
                                            <p:txEl>
                                              <p:pRg st="4" end="4"/>
                                            </p:txEl>
                                          </p:spTgt>
                                        </p:tgtEl>
                                        <p:attrNameLst>
                                          <p:attrName>style.visibility</p:attrName>
                                        </p:attrNameLst>
                                      </p:cBhvr>
                                      <p:to>
                                        <p:strVal val="visible"/>
                                      </p:to>
                                    </p:set>
                                    <p:animEffect transition="in" filter="blinds(horizontal)">
                                      <p:cBhvr>
                                        <p:cTn id="14" dur="500"/>
                                        <p:tgtEl>
                                          <p:spTgt spid="100">
                                            <p:txEl>
                                              <p:pRg st="4" end="4"/>
                                            </p:txEl>
                                          </p:spTgt>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par>
                                <p:cTn id="19" presetID="3" presetClass="entr" presetSubtype="10" fill="hold" nodeType="withEffect">
                                  <p:stCondLst>
                                    <p:cond delay="0"/>
                                  </p:stCondLst>
                                  <p:childTnLst>
                                    <p:set>
                                      <p:cBhvr>
                                        <p:cTn id="20" dur="1" fill="hold">
                                          <p:stCondLst>
                                            <p:cond delay="0"/>
                                          </p:stCondLst>
                                        </p:cTn>
                                        <p:tgtEl>
                                          <p:spTgt spid="100">
                                            <p:txEl>
                                              <p:pRg st="5" end="5"/>
                                            </p:txEl>
                                          </p:spTgt>
                                        </p:tgtEl>
                                        <p:attrNameLst>
                                          <p:attrName>style.visibility</p:attrName>
                                        </p:attrNameLst>
                                      </p:cBhvr>
                                      <p:to>
                                        <p:strVal val="visible"/>
                                      </p:to>
                                    </p:set>
                                    <p:animEffect transition="in" filter="blinds(horizontal)">
                                      <p:cBhvr>
                                        <p:cTn id="21" dur="500"/>
                                        <p:tgtEl>
                                          <p:spTgt spid="10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1">
                                            <p:txEl>
                                              <p:pRg st="3" end="3"/>
                                            </p:txEl>
                                          </p:spTgt>
                                        </p:tgtEl>
                                        <p:attrNameLst>
                                          <p:attrName>style.visibility</p:attrName>
                                        </p:attrNameLst>
                                      </p:cBhvr>
                                      <p:to>
                                        <p:strVal val="visible"/>
                                      </p:to>
                                    </p:set>
                                    <p:animEffect transition="in" filter="blinds(horizontal)">
                                      <p:cBhvr>
                                        <p:cTn id="26" dur="500"/>
                                        <p:tgtEl>
                                          <p:spTgt spid="231">
                                            <p:txEl>
                                              <p:pRg st="3" end="3"/>
                                            </p:txEl>
                                          </p:spTgt>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par>
                                <p:cTn id="31" presetID="3" presetClass="entr" presetSubtype="10" fill="hold" nodeType="withEffect">
                                  <p:stCondLst>
                                    <p:cond delay="0"/>
                                  </p:stCondLst>
                                  <p:childTnLst>
                                    <p:set>
                                      <p:cBhvr>
                                        <p:cTn id="32" dur="1" fill="hold">
                                          <p:stCondLst>
                                            <p:cond delay="0"/>
                                          </p:stCondLst>
                                        </p:cTn>
                                        <p:tgtEl>
                                          <p:spTgt spid="100">
                                            <p:txEl>
                                              <p:pRg st="6" end="6"/>
                                            </p:txEl>
                                          </p:spTgt>
                                        </p:tgtEl>
                                        <p:attrNameLst>
                                          <p:attrName>style.visibility</p:attrName>
                                        </p:attrNameLst>
                                      </p:cBhvr>
                                      <p:to>
                                        <p:strVal val="visible"/>
                                      </p:to>
                                    </p:set>
                                    <p:animEffect transition="in" filter="blinds(horizontal)">
                                      <p:cBhvr>
                                        <p:cTn id="33" dur="500"/>
                                        <p:tgtEl>
                                          <p:spTgt spid="100">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31">
                                            <p:txEl>
                                              <p:pRg st="4" end="4"/>
                                            </p:txEl>
                                          </p:spTgt>
                                        </p:tgtEl>
                                        <p:attrNameLst>
                                          <p:attrName>style.visibility</p:attrName>
                                        </p:attrNameLst>
                                      </p:cBhvr>
                                      <p:to>
                                        <p:strVal val="visible"/>
                                      </p:to>
                                    </p:set>
                                    <p:animEffect transition="in" filter="blinds(horizontal)">
                                      <p:cBhvr>
                                        <p:cTn id="38" dur="500"/>
                                        <p:tgtEl>
                                          <p:spTgt spid="231">
                                            <p:txEl>
                                              <p:pRg st="4" end="4"/>
                                            </p:txEl>
                                          </p:spTgt>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par>
                                <p:cTn id="43" presetID="3" presetClass="entr" presetSubtype="10" fill="hold" nodeType="withEffect">
                                  <p:stCondLst>
                                    <p:cond delay="0"/>
                                  </p:stCondLst>
                                  <p:childTnLst>
                                    <p:set>
                                      <p:cBhvr>
                                        <p:cTn id="44" dur="1" fill="hold">
                                          <p:stCondLst>
                                            <p:cond delay="0"/>
                                          </p:stCondLst>
                                        </p:cTn>
                                        <p:tgtEl>
                                          <p:spTgt spid="100">
                                            <p:txEl>
                                              <p:pRg st="7" end="7"/>
                                            </p:txEl>
                                          </p:spTgt>
                                        </p:tgtEl>
                                        <p:attrNameLst>
                                          <p:attrName>style.visibility</p:attrName>
                                        </p:attrNameLst>
                                      </p:cBhvr>
                                      <p:to>
                                        <p:strVal val="visible"/>
                                      </p:to>
                                    </p:set>
                                    <p:animEffect transition="in" filter="blinds(horizontal)">
                                      <p:cBhvr>
                                        <p:cTn id="45" dur="500"/>
                                        <p:tgtEl>
                                          <p:spTgt spid="1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68263" y="79375"/>
            <a:ext cx="3279775" cy="3133725"/>
            <a:chOff x="68511" y="78904"/>
            <a:chExt cx="3279353" cy="3134072"/>
          </a:xfrm>
        </p:grpSpPr>
        <p:grpSp>
          <p:nvGrpSpPr>
            <p:cNvPr id="3" name="Group 37"/>
            <p:cNvGrpSpPr>
              <a:grpSpLocks/>
            </p:cNvGrpSpPr>
            <p:nvPr/>
          </p:nvGrpSpPr>
          <p:grpSpPr bwMode="auto">
            <a:xfrm>
              <a:off x="69771" y="78904"/>
              <a:ext cx="685799" cy="685800"/>
              <a:chOff x="3059832" y="4365104"/>
              <a:chExt cx="685796" cy="685796"/>
            </a:xfrm>
          </p:grpSpPr>
          <p:sp>
            <p:nvSpPr>
              <p:cNvPr id="4223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2" name="TextBox 34"/>
              <p:cNvSpPr txBox="1">
                <a:spLocks noChangeArrowheads="1"/>
              </p:cNvSpPr>
              <p:nvPr/>
            </p:nvSpPr>
            <p:spPr bwMode="auto">
              <a:xfrm>
                <a:off x="3096301" y="4437112"/>
                <a:ext cx="648069" cy="523217"/>
              </a:xfrm>
              <a:prstGeom prst="rect">
                <a:avLst/>
              </a:prstGeom>
              <a:noFill/>
              <a:ln w="9525">
                <a:noFill/>
                <a:miter lim="800000"/>
                <a:headEnd/>
                <a:tailEnd/>
              </a:ln>
            </p:spPr>
            <p:txBody>
              <a:bodyPr>
                <a:spAutoFit/>
              </a:bodyPr>
              <a:lstStyle/>
              <a:p>
                <a:pPr algn="ctr"/>
                <a:r>
                  <a:rPr lang="en-US" sz="2800" dirty="0" smtClean="0">
                    <a:solidFill>
                      <a:schemeClr val="bg1"/>
                    </a:solidFill>
                  </a:rPr>
                  <a:t>0</a:t>
                </a:r>
                <a:endParaRPr lang="en-SG" sz="2800" dirty="0">
                  <a:solidFill>
                    <a:schemeClr val="bg1"/>
                  </a:solidFill>
                </a:endParaRPr>
              </a:p>
            </p:txBody>
          </p:sp>
        </p:grpSp>
        <p:grpSp>
          <p:nvGrpSpPr>
            <p:cNvPr id="4" name="Group 37"/>
            <p:cNvGrpSpPr>
              <a:grpSpLocks/>
            </p:cNvGrpSpPr>
            <p:nvPr/>
          </p:nvGrpSpPr>
          <p:grpSpPr bwMode="auto">
            <a:xfrm>
              <a:off x="932608" y="78904"/>
              <a:ext cx="685800" cy="685800"/>
              <a:chOff x="3059832" y="4365104"/>
              <a:chExt cx="685796" cy="685796"/>
            </a:xfrm>
          </p:grpSpPr>
          <p:sp>
            <p:nvSpPr>
              <p:cNvPr id="4222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0"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grpSp>
          <p:nvGrpSpPr>
            <p:cNvPr id="5" name="Group 37"/>
            <p:cNvGrpSpPr>
              <a:grpSpLocks/>
            </p:cNvGrpSpPr>
            <p:nvPr/>
          </p:nvGrpSpPr>
          <p:grpSpPr bwMode="auto">
            <a:xfrm>
              <a:off x="1796704" y="78904"/>
              <a:ext cx="685800" cy="685800"/>
              <a:chOff x="3059832" y="4365104"/>
              <a:chExt cx="685796" cy="685796"/>
            </a:xfrm>
          </p:grpSpPr>
          <p:sp>
            <p:nvSpPr>
              <p:cNvPr id="4222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8"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2</a:t>
                </a:r>
                <a:endParaRPr lang="en-SG" sz="2800" dirty="0">
                  <a:solidFill>
                    <a:schemeClr val="bg1"/>
                  </a:solidFill>
                </a:endParaRPr>
              </a:p>
            </p:txBody>
          </p:sp>
        </p:grpSp>
        <p:grpSp>
          <p:nvGrpSpPr>
            <p:cNvPr id="6" name="Group 37"/>
            <p:cNvGrpSpPr>
              <a:grpSpLocks/>
            </p:cNvGrpSpPr>
            <p:nvPr/>
          </p:nvGrpSpPr>
          <p:grpSpPr bwMode="auto">
            <a:xfrm>
              <a:off x="2662064" y="78904"/>
              <a:ext cx="685800" cy="685800"/>
              <a:chOff x="3059832" y="4365104"/>
              <a:chExt cx="685796" cy="685796"/>
            </a:xfrm>
          </p:grpSpPr>
          <p:sp>
            <p:nvSpPr>
              <p:cNvPr id="4222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3</a:t>
                </a:r>
                <a:endParaRPr lang="en-SG" sz="2800" dirty="0">
                  <a:solidFill>
                    <a:schemeClr val="bg1"/>
                  </a:solidFill>
                </a:endParaRPr>
              </a:p>
            </p:txBody>
          </p:sp>
        </p:grpSp>
        <p:grpSp>
          <p:nvGrpSpPr>
            <p:cNvPr id="7" name="Group 37"/>
            <p:cNvGrpSpPr>
              <a:grpSpLocks/>
            </p:cNvGrpSpPr>
            <p:nvPr/>
          </p:nvGrpSpPr>
          <p:grpSpPr bwMode="auto">
            <a:xfrm>
              <a:off x="69776" y="870992"/>
              <a:ext cx="685800" cy="685800"/>
              <a:chOff x="3059832" y="4365104"/>
              <a:chExt cx="685796" cy="685796"/>
            </a:xfrm>
          </p:grpSpPr>
          <p:sp>
            <p:nvSpPr>
              <p:cNvPr id="4222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4</a:t>
                </a:r>
                <a:endParaRPr lang="en-SG" sz="2800" dirty="0">
                  <a:solidFill>
                    <a:schemeClr val="bg1"/>
                  </a:solidFill>
                </a:endParaRPr>
              </a:p>
            </p:txBody>
          </p:sp>
        </p:grpSp>
        <p:grpSp>
          <p:nvGrpSpPr>
            <p:cNvPr id="8" name="Group 37"/>
            <p:cNvGrpSpPr>
              <a:grpSpLocks/>
            </p:cNvGrpSpPr>
            <p:nvPr/>
          </p:nvGrpSpPr>
          <p:grpSpPr bwMode="auto">
            <a:xfrm>
              <a:off x="68511" y="1697360"/>
              <a:ext cx="685800" cy="685800"/>
              <a:chOff x="3059832" y="4365104"/>
              <a:chExt cx="685796" cy="685796"/>
            </a:xfrm>
          </p:grpSpPr>
          <p:sp>
            <p:nvSpPr>
              <p:cNvPr id="4222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8</a:t>
                </a:r>
                <a:endParaRPr lang="en-SG" sz="2800" dirty="0">
                  <a:solidFill>
                    <a:schemeClr val="bg1"/>
                  </a:solidFill>
                </a:endParaRPr>
              </a:p>
            </p:txBody>
          </p:sp>
        </p:grpSp>
        <p:grpSp>
          <p:nvGrpSpPr>
            <p:cNvPr id="9" name="Group 37"/>
            <p:cNvGrpSpPr>
              <a:grpSpLocks/>
            </p:cNvGrpSpPr>
            <p:nvPr/>
          </p:nvGrpSpPr>
          <p:grpSpPr bwMode="auto">
            <a:xfrm>
              <a:off x="69776" y="2527176"/>
              <a:ext cx="685800" cy="685800"/>
              <a:chOff x="3059832" y="4365104"/>
              <a:chExt cx="685796" cy="685796"/>
            </a:xfrm>
          </p:grpSpPr>
          <p:sp>
            <p:nvSpPr>
              <p:cNvPr id="4221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9</a:t>
                </a:r>
                <a:endParaRPr lang="en-SG" sz="2800" dirty="0">
                  <a:solidFill>
                    <a:schemeClr val="bg1"/>
                  </a:solidFill>
                </a:endParaRPr>
              </a:p>
            </p:txBody>
          </p:sp>
        </p:grpSp>
        <p:grpSp>
          <p:nvGrpSpPr>
            <p:cNvPr id="10" name="Group 37"/>
            <p:cNvGrpSpPr>
              <a:grpSpLocks/>
            </p:cNvGrpSpPr>
            <p:nvPr/>
          </p:nvGrpSpPr>
          <p:grpSpPr bwMode="auto">
            <a:xfrm>
              <a:off x="932607" y="2527176"/>
              <a:ext cx="685800" cy="685800"/>
              <a:chOff x="3059832" y="4365104"/>
              <a:chExt cx="685796" cy="685796"/>
            </a:xfrm>
          </p:grpSpPr>
          <p:sp>
            <p:nvSpPr>
              <p:cNvPr id="4221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nvGrpSpPr>
            <p:cNvPr id="11" name="Group 37"/>
            <p:cNvGrpSpPr>
              <a:grpSpLocks/>
            </p:cNvGrpSpPr>
            <p:nvPr/>
          </p:nvGrpSpPr>
          <p:grpSpPr bwMode="auto">
            <a:xfrm>
              <a:off x="1796703" y="2527176"/>
              <a:ext cx="685800" cy="685800"/>
              <a:chOff x="3059832" y="4365104"/>
              <a:chExt cx="685796" cy="685796"/>
            </a:xfrm>
          </p:grpSpPr>
          <p:sp>
            <p:nvSpPr>
              <p:cNvPr id="4221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11</a:t>
                </a:r>
                <a:endParaRPr lang="en-SG" sz="2800" dirty="0">
                  <a:solidFill>
                    <a:schemeClr val="bg1"/>
                  </a:solidFill>
                </a:endParaRPr>
              </a:p>
            </p:txBody>
          </p:sp>
        </p:grpSp>
        <p:grpSp>
          <p:nvGrpSpPr>
            <p:cNvPr id="12" name="Group 37"/>
            <p:cNvGrpSpPr>
              <a:grpSpLocks/>
            </p:cNvGrpSpPr>
            <p:nvPr/>
          </p:nvGrpSpPr>
          <p:grpSpPr bwMode="auto">
            <a:xfrm>
              <a:off x="2660799" y="2527176"/>
              <a:ext cx="685800" cy="685800"/>
              <a:chOff x="3059832" y="4365104"/>
              <a:chExt cx="685796" cy="685796"/>
            </a:xfrm>
          </p:grpSpPr>
          <p:sp>
            <p:nvSpPr>
              <p:cNvPr id="4221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12</a:t>
                </a:r>
                <a:endParaRPr lang="en-SG" sz="2800" dirty="0">
                  <a:solidFill>
                    <a:schemeClr val="bg1"/>
                  </a:solidFill>
                </a:endParaRPr>
              </a:p>
            </p:txBody>
          </p:sp>
        </p:grpSp>
        <p:grpSp>
          <p:nvGrpSpPr>
            <p:cNvPr id="13" name="Group 37"/>
            <p:cNvGrpSpPr>
              <a:grpSpLocks/>
            </p:cNvGrpSpPr>
            <p:nvPr/>
          </p:nvGrpSpPr>
          <p:grpSpPr bwMode="auto">
            <a:xfrm>
              <a:off x="2660799" y="870992"/>
              <a:ext cx="685800" cy="685800"/>
              <a:chOff x="3059832" y="4365104"/>
              <a:chExt cx="685796" cy="685796"/>
            </a:xfrm>
          </p:grpSpPr>
          <p:sp>
            <p:nvSpPr>
              <p:cNvPr id="4221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7</a:t>
                </a:r>
                <a:endParaRPr lang="en-SG" sz="2800" dirty="0">
                  <a:solidFill>
                    <a:schemeClr val="bg1"/>
                  </a:solidFill>
                </a:endParaRPr>
              </a:p>
            </p:txBody>
          </p:sp>
        </p:grpSp>
        <p:grpSp>
          <p:nvGrpSpPr>
            <p:cNvPr id="14" name="Group 37"/>
            <p:cNvGrpSpPr>
              <a:grpSpLocks/>
            </p:cNvGrpSpPr>
            <p:nvPr/>
          </p:nvGrpSpPr>
          <p:grpSpPr bwMode="auto">
            <a:xfrm>
              <a:off x="1796703" y="870992"/>
              <a:ext cx="685800" cy="685800"/>
              <a:chOff x="3059832" y="4365104"/>
              <a:chExt cx="685796" cy="685796"/>
            </a:xfrm>
          </p:grpSpPr>
          <p:sp>
            <p:nvSpPr>
              <p:cNvPr id="4220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grpSp>
          <p:nvGrpSpPr>
            <p:cNvPr id="15" name="Group 37"/>
            <p:cNvGrpSpPr>
              <a:grpSpLocks/>
            </p:cNvGrpSpPr>
            <p:nvPr/>
          </p:nvGrpSpPr>
          <p:grpSpPr bwMode="auto">
            <a:xfrm>
              <a:off x="932607" y="870992"/>
              <a:ext cx="685800" cy="685800"/>
              <a:chOff x="3059832" y="4365104"/>
              <a:chExt cx="685796" cy="685796"/>
            </a:xfrm>
          </p:grpSpPr>
          <p:sp>
            <p:nvSpPr>
              <p:cNvPr id="42207"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20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cxnSp>
          <p:nvCxnSpPr>
            <p:cNvPr id="141" name="Straight Connector 140"/>
            <p:cNvCxnSpPr/>
            <p:nvPr/>
          </p:nvCxnSpPr>
          <p:spPr>
            <a:xfrm>
              <a:off x="755810" y="421842"/>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617712" y="421842"/>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482787" y="421842"/>
              <a:ext cx="179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2951026" y="817174"/>
              <a:ext cx="106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5400000" flipH="1" flipV="1">
              <a:off x="2086744"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flipH="1" flipV="1">
              <a:off x="1221668"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359766"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17712" y="1214093"/>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flipH="1" flipV="1">
              <a:off x="1654897"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flipH="1" flipV="1">
              <a:off x="789821"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flipH="1" flipV="1">
              <a:off x="342303" y="1626094"/>
              <a:ext cx="13971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16200000" flipV="1">
              <a:off x="339922" y="2454067"/>
              <a:ext cx="14447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0800000">
              <a:off x="755810" y="2870038"/>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617712" y="2870038"/>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482787" y="2870038"/>
              <a:ext cx="177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2518386" y="2042065"/>
              <a:ext cx="97006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37"/>
          <p:cNvGrpSpPr>
            <a:grpSpLocks/>
          </p:cNvGrpSpPr>
          <p:nvPr/>
        </p:nvGrpSpPr>
        <p:grpSpPr bwMode="auto">
          <a:xfrm>
            <a:off x="933672" y="4399643"/>
            <a:ext cx="685888" cy="685724"/>
            <a:chOff x="3059832" y="4365104"/>
            <a:chExt cx="685796" cy="685796"/>
          </a:xfrm>
        </p:grpSpPr>
        <p:sp>
          <p:nvSpPr>
            <p:cNvPr id="42146"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147"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grpSp>
        <p:nvGrpSpPr>
          <p:cNvPr id="17" name="Group 234"/>
          <p:cNvGrpSpPr/>
          <p:nvPr/>
        </p:nvGrpSpPr>
        <p:grpSpPr>
          <a:xfrm>
            <a:off x="933673" y="3607643"/>
            <a:ext cx="685888" cy="792163"/>
            <a:chOff x="971712" y="3573016"/>
            <a:chExt cx="685888" cy="792163"/>
          </a:xfrm>
        </p:grpSpPr>
        <p:grpSp>
          <p:nvGrpSpPr>
            <p:cNvPr id="18" name="Group 37"/>
            <p:cNvGrpSpPr>
              <a:grpSpLocks/>
            </p:cNvGrpSpPr>
            <p:nvPr/>
          </p:nvGrpSpPr>
          <p:grpSpPr bwMode="auto">
            <a:xfrm>
              <a:off x="971712" y="3573016"/>
              <a:ext cx="685888" cy="685724"/>
              <a:chOff x="3059832" y="4365104"/>
              <a:chExt cx="685796" cy="685796"/>
            </a:xfrm>
          </p:grpSpPr>
          <p:sp>
            <p:nvSpPr>
              <p:cNvPr id="246"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75"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cxnSp>
          <p:nvCxnSpPr>
            <p:cNvPr id="213" name="Straight Connector 212"/>
            <p:cNvCxnSpPr/>
            <p:nvPr/>
          </p:nvCxnSpPr>
          <p:spPr bwMode="auto">
            <a:xfrm rot="5400000" flipH="1" flipV="1">
              <a:off x="1260822" y="4311998"/>
              <a:ext cx="1063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235"/>
          <p:cNvGrpSpPr/>
          <p:nvPr/>
        </p:nvGrpSpPr>
        <p:grpSpPr>
          <a:xfrm>
            <a:off x="1618865" y="4399643"/>
            <a:ext cx="864902" cy="685724"/>
            <a:chOff x="1656904" y="4365016"/>
            <a:chExt cx="864902" cy="685724"/>
          </a:xfrm>
        </p:grpSpPr>
        <p:grpSp>
          <p:nvGrpSpPr>
            <p:cNvPr id="20" name="Group 37"/>
            <p:cNvGrpSpPr>
              <a:grpSpLocks/>
            </p:cNvGrpSpPr>
            <p:nvPr/>
          </p:nvGrpSpPr>
          <p:grpSpPr bwMode="auto">
            <a:xfrm>
              <a:off x="1835918" y="4365016"/>
              <a:ext cx="685888" cy="685724"/>
              <a:chOff x="3059832" y="4365104"/>
              <a:chExt cx="685796" cy="685796"/>
            </a:xfrm>
          </p:grpSpPr>
          <p:sp>
            <p:nvSpPr>
              <p:cNvPr id="226"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5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cxnSp>
          <p:nvCxnSpPr>
            <p:cNvPr id="215" name="Straight Connector 214"/>
            <p:cNvCxnSpPr/>
            <p:nvPr/>
          </p:nvCxnSpPr>
          <p:spPr bwMode="auto">
            <a:xfrm>
              <a:off x="1656904" y="4708079"/>
              <a:ext cx="1793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171" name="TextBox 34"/>
          <p:cNvSpPr txBox="1">
            <a:spLocks noChangeArrowheads="1"/>
          </p:cNvSpPr>
          <p:nvPr/>
        </p:nvSpPr>
        <p:spPr bwMode="auto">
          <a:xfrm>
            <a:off x="1835613" y="3679643"/>
            <a:ext cx="646891" cy="523162"/>
          </a:xfrm>
          <a:prstGeom prst="rect">
            <a:avLst/>
          </a:prstGeom>
          <a:noFill/>
          <a:ln w="9525">
            <a:noFill/>
            <a:miter lim="800000"/>
            <a:headEnd/>
            <a:tailEnd/>
          </a:ln>
        </p:spPr>
        <p:txBody>
          <a:bodyPr>
            <a:spAutoFit/>
          </a:bodyPr>
          <a:lstStyle/>
          <a:p>
            <a:pPr algn="ctr"/>
            <a:r>
              <a:rPr lang="en-US" sz="2800">
                <a:solidFill>
                  <a:schemeClr val="bg1"/>
                </a:solidFill>
              </a:rPr>
              <a:t>20</a:t>
            </a:r>
            <a:endParaRPr lang="en-SG" sz="2800">
              <a:solidFill>
                <a:schemeClr val="bg1"/>
              </a:solidFill>
            </a:endParaRPr>
          </a:p>
        </p:txBody>
      </p:sp>
      <p:sp>
        <p:nvSpPr>
          <p:cNvPr id="231" name="TextBox 230"/>
          <p:cNvSpPr txBox="1"/>
          <p:nvPr/>
        </p:nvSpPr>
        <p:spPr>
          <a:xfrm>
            <a:off x="3995936" y="1844824"/>
            <a:ext cx="2304256" cy="2585323"/>
          </a:xfrm>
          <a:prstGeom prst="rect">
            <a:avLst/>
          </a:prstGeom>
          <a:noFill/>
        </p:spPr>
        <p:txBody>
          <a:bodyPr wrap="square" rtlCol="0">
            <a:spAutoFit/>
          </a:bodyPr>
          <a:lstStyle/>
          <a:p>
            <a:r>
              <a:rPr lang="en-US" dirty="0" smtClean="0"/>
              <a:t>Q = {5}</a:t>
            </a:r>
          </a:p>
          <a:p>
            <a:r>
              <a:rPr lang="en-US" dirty="0" smtClean="0"/>
              <a:t>Q = {1, 6, 10}</a:t>
            </a:r>
          </a:p>
          <a:p>
            <a:r>
              <a:rPr lang="en-US" dirty="0" smtClean="0"/>
              <a:t>Q = {6, 10, </a:t>
            </a:r>
            <a:r>
              <a:rPr lang="en-US" b="1" dirty="0" smtClean="0">
                <a:solidFill>
                  <a:srgbClr val="FF0000"/>
                </a:solidFill>
              </a:rPr>
              <a:t>0, 2</a:t>
            </a:r>
            <a:r>
              <a:rPr lang="en-US" dirty="0" smtClean="0"/>
              <a:t>}</a:t>
            </a:r>
          </a:p>
          <a:p>
            <a:r>
              <a:rPr lang="en-US" dirty="0" smtClean="0"/>
              <a:t>Q = {10, 0, 2, </a:t>
            </a:r>
            <a:r>
              <a:rPr lang="en-US" b="1" dirty="0" smtClean="0">
                <a:solidFill>
                  <a:srgbClr val="FF0000"/>
                </a:solidFill>
              </a:rPr>
              <a:t>11</a:t>
            </a:r>
            <a:r>
              <a:rPr lang="en-US" dirty="0" smtClean="0"/>
              <a:t>}</a:t>
            </a:r>
          </a:p>
          <a:p>
            <a:r>
              <a:rPr lang="en-US" dirty="0" smtClean="0"/>
              <a:t>Q = {0, 2, 11, </a:t>
            </a:r>
            <a:r>
              <a:rPr lang="en-US" b="1" dirty="0" smtClean="0">
                <a:solidFill>
                  <a:srgbClr val="FF0000"/>
                </a:solidFill>
              </a:rPr>
              <a:t>9</a:t>
            </a:r>
            <a:r>
              <a:rPr lang="en-US" dirty="0" smtClean="0"/>
              <a:t>} </a:t>
            </a:r>
          </a:p>
          <a:p>
            <a:r>
              <a:rPr lang="en-US" dirty="0" smtClean="0"/>
              <a:t>Q = {2, 11, 9, </a:t>
            </a:r>
            <a:r>
              <a:rPr lang="en-US" b="1" dirty="0" smtClean="0">
                <a:solidFill>
                  <a:srgbClr val="FF0000"/>
                </a:solidFill>
              </a:rPr>
              <a:t>4</a:t>
            </a:r>
            <a:r>
              <a:rPr lang="en-US" dirty="0" smtClean="0"/>
              <a:t>}</a:t>
            </a:r>
          </a:p>
          <a:p>
            <a:r>
              <a:rPr lang="en-US" dirty="0" smtClean="0"/>
              <a:t>Q = {11, 9, 4, </a:t>
            </a:r>
            <a:r>
              <a:rPr lang="en-US" b="1" dirty="0" smtClean="0">
                <a:solidFill>
                  <a:srgbClr val="FF0000"/>
                </a:solidFill>
              </a:rPr>
              <a:t>3</a:t>
            </a:r>
            <a:r>
              <a:rPr lang="en-US" dirty="0" smtClean="0"/>
              <a:t>}</a:t>
            </a:r>
          </a:p>
          <a:p>
            <a:r>
              <a:rPr lang="en-US" dirty="0" smtClean="0"/>
              <a:t>Q = {9, 4, 3, </a:t>
            </a:r>
            <a:r>
              <a:rPr lang="en-US" b="1" dirty="0" smtClean="0">
                <a:solidFill>
                  <a:srgbClr val="FF0000"/>
                </a:solidFill>
              </a:rPr>
              <a:t>12</a:t>
            </a:r>
            <a:r>
              <a:rPr lang="en-US" dirty="0" smtClean="0"/>
              <a:t>} </a:t>
            </a:r>
          </a:p>
          <a:p>
            <a:r>
              <a:rPr lang="en-US" dirty="0" smtClean="0"/>
              <a:t>Q = {4, 3, 12, </a:t>
            </a:r>
            <a:r>
              <a:rPr lang="en-US" b="1" dirty="0" smtClean="0">
                <a:solidFill>
                  <a:srgbClr val="FF0000"/>
                </a:solidFill>
              </a:rPr>
              <a:t>8</a:t>
            </a:r>
            <a:r>
              <a:rPr lang="en-US" dirty="0" smtClean="0"/>
              <a:t>}</a:t>
            </a:r>
          </a:p>
        </p:txBody>
      </p:sp>
      <p:grpSp>
        <p:nvGrpSpPr>
          <p:cNvPr id="21" name="Group 236"/>
          <p:cNvGrpSpPr/>
          <p:nvPr/>
        </p:nvGrpSpPr>
        <p:grpSpPr>
          <a:xfrm>
            <a:off x="933672" y="5085606"/>
            <a:ext cx="685888" cy="1655762"/>
            <a:chOff x="971711" y="5050979"/>
            <a:chExt cx="685888" cy="1655762"/>
          </a:xfrm>
        </p:grpSpPr>
        <p:cxnSp>
          <p:nvCxnSpPr>
            <p:cNvPr id="217" name="Straight Connector 216"/>
            <p:cNvCxnSpPr/>
            <p:nvPr/>
          </p:nvCxnSpPr>
          <p:spPr bwMode="auto">
            <a:xfrm rot="5400000" flipH="1" flipV="1">
              <a:off x="829023" y="5535960"/>
              <a:ext cx="9699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37"/>
            <p:cNvGrpSpPr>
              <a:grpSpLocks/>
            </p:cNvGrpSpPr>
            <p:nvPr/>
          </p:nvGrpSpPr>
          <p:grpSpPr bwMode="auto">
            <a:xfrm>
              <a:off x="971711" y="6021017"/>
              <a:ext cx="685888" cy="685724"/>
              <a:chOff x="3059832" y="4365104"/>
              <a:chExt cx="685796" cy="685796"/>
            </a:xfrm>
          </p:grpSpPr>
          <p:sp>
            <p:nvSpPr>
              <p:cNvPr id="234"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6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grpSp>
        <p:nvGrpSpPr>
          <p:cNvPr id="23" name="Group 241"/>
          <p:cNvGrpSpPr/>
          <p:nvPr/>
        </p:nvGrpSpPr>
        <p:grpSpPr>
          <a:xfrm>
            <a:off x="69523" y="3606800"/>
            <a:ext cx="862340" cy="686072"/>
            <a:chOff x="69523" y="3606800"/>
            <a:chExt cx="862340" cy="686072"/>
          </a:xfrm>
        </p:grpSpPr>
        <p:cxnSp>
          <p:nvCxnSpPr>
            <p:cNvPr id="243" name="Straight Connector 242"/>
            <p:cNvCxnSpPr/>
            <p:nvPr/>
          </p:nvCxnSpPr>
          <p:spPr bwMode="auto">
            <a:xfrm>
              <a:off x="755650" y="3949700"/>
              <a:ext cx="17621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4" name="Group 37"/>
            <p:cNvGrpSpPr>
              <a:grpSpLocks/>
            </p:cNvGrpSpPr>
            <p:nvPr/>
          </p:nvGrpSpPr>
          <p:grpSpPr bwMode="auto">
            <a:xfrm>
              <a:off x="69523" y="3606800"/>
              <a:ext cx="685887" cy="686072"/>
              <a:chOff x="3059832" y="4365104"/>
              <a:chExt cx="685796" cy="685796"/>
            </a:xfrm>
          </p:grpSpPr>
          <p:sp>
            <p:nvSpPr>
              <p:cNvPr id="247"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48" name="TextBox 34"/>
              <p:cNvSpPr txBox="1">
                <a:spLocks noChangeArrowheads="1"/>
              </p:cNvSpPr>
              <p:nvPr/>
            </p:nvSpPr>
            <p:spPr bwMode="auto">
              <a:xfrm>
                <a:off x="3096301" y="4437112"/>
                <a:ext cx="648069" cy="523217"/>
              </a:xfrm>
              <a:prstGeom prst="rect">
                <a:avLst/>
              </a:prstGeom>
              <a:noFill/>
              <a:ln w="9525">
                <a:noFill/>
                <a:miter lim="800000"/>
                <a:headEnd/>
                <a:tailEnd/>
              </a:ln>
            </p:spPr>
            <p:txBody>
              <a:bodyPr>
                <a:spAutoFit/>
              </a:bodyPr>
              <a:lstStyle/>
              <a:p>
                <a:pPr algn="ctr"/>
                <a:r>
                  <a:rPr lang="en-US" sz="2800" dirty="0" smtClean="0">
                    <a:solidFill>
                      <a:schemeClr val="bg1"/>
                    </a:solidFill>
                  </a:rPr>
                  <a:t>0</a:t>
                </a:r>
                <a:endParaRPr lang="en-SG" sz="2800" dirty="0">
                  <a:solidFill>
                    <a:schemeClr val="bg1"/>
                  </a:solidFill>
                </a:endParaRPr>
              </a:p>
            </p:txBody>
          </p:sp>
        </p:grpSp>
      </p:grpSp>
      <p:grpSp>
        <p:nvGrpSpPr>
          <p:cNvPr id="25" name="Group 248"/>
          <p:cNvGrpSpPr/>
          <p:nvPr/>
        </p:nvGrpSpPr>
        <p:grpSpPr>
          <a:xfrm>
            <a:off x="1617663" y="3606800"/>
            <a:ext cx="864903" cy="686072"/>
            <a:chOff x="1617663" y="3606800"/>
            <a:chExt cx="864903" cy="686072"/>
          </a:xfrm>
        </p:grpSpPr>
        <p:grpSp>
          <p:nvGrpSpPr>
            <p:cNvPr id="26" name="Group 37"/>
            <p:cNvGrpSpPr>
              <a:grpSpLocks/>
            </p:cNvGrpSpPr>
            <p:nvPr/>
          </p:nvGrpSpPr>
          <p:grpSpPr bwMode="auto">
            <a:xfrm>
              <a:off x="1796678" y="3606800"/>
              <a:ext cx="685888" cy="686072"/>
              <a:chOff x="3059832" y="4365104"/>
              <a:chExt cx="685796" cy="685796"/>
            </a:xfrm>
          </p:grpSpPr>
          <p:sp>
            <p:nvSpPr>
              <p:cNvPr id="253"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54"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2</a:t>
                </a:r>
                <a:endParaRPr lang="en-SG" sz="2800" dirty="0">
                  <a:solidFill>
                    <a:schemeClr val="bg1"/>
                  </a:solidFill>
                </a:endParaRPr>
              </a:p>
            </p:txBody>
          </p:sp>
        </p:grpSp>
        <p:cxnSp>
          <p:nvCxnSpPr>
            <p:cNvPr id="252" name="Straight Connector 251"/>
            <p:cNvCxnSpPr/>
            <p:nvPr/>
          </p:nvCxnSpPr>
          <p:spPr bwMode="auto">
            <a:xfrm>
              <a:off x="1617663" y="3949700"/>
              <a:ext cx="17938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7" name="Group 254"/>
          <p:cNvGrpSpPr/>
          <p:nvPr/>
        </p:nvGrpSpPr>
        <p:grpSpPr>
          <a:xfrm>
            <a:off x="1796677" y="5085367"/>
            <a:ext cx="685888" cy="1656746"/>
            <a:chOff x="1796677" y="5085367"/>
            <a:chExt cx="685888" cy="1656746"/>
          </a:xfrm>
        </p:grpSpPr>
        <p:grpSp>
          <p:nvGrpSpPr>
            <p:cNvPr id="28" name="Group 37"/>
            <p:cNvGrpSpPr>
              <a:grpSpLocks/>
            </p:cNvGrpSpPr>
            <p:nvPr/>
          </p:nvGrpSpPr>
          <p:grpSpPr bwMode="auto">
            <a:xfrm>
              <a:off x="1796677" y="6056041"/>
              <a:ext cx="685888" cy="686072"/>
              <a:chOff x="3059832" y="4365104"/>
              <a:chExt cx="685796" cy="685796"/>
            </a:xfrm>
          </p:grpSpPr>
          <p:sp>
            <p:nvSpPr>
              <p:cNvPr id="262"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63"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11</a:t>
                </a:r>
                <a:endParaRPr lang="en-SG" sz="2800" dirty="0">
                  <a:solidFill>
                    <a:schemeClr val="bg1"/>
                  </a:solidFill>
                </a:endParaRPr>
              </a:p>
            </p:txBody>
          </p:sp>
        </p:grpSp>
        <p:cxnSp>
          <p:nvCxnSpPr>
            <p:cNvPr id="258" name="Straight Connector 257"/>
            <p:cNvCxnSpPr>
              <a:stCxn id="226" idx="4"/>
              <a:endCxn id="262" idx="0"/>
            </p:cNvCxnSpPr>
            <p:nvPr/>
          </p:nvCxnSpPr>
          <p:spPr bwMode="auto">
            <a:xfrm flipH="1">
              <a:off x="2139621" y="5085367"/>
              <a:ext cx="1202" cy="97067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9" name="Group 279"/>
          <p:cNvGrpSpPr/>
          <p:nvPr/>
        </p:nvGrpSpPr>
        <p:grpSpPr>
          <a:xfrm>
            <a:off x="69528" y="6056041"/>
            <a:ext cx="862335" cy="686072"/>
            <a:chOff x="69528" y="6056041"/>
            <a:chExt cx="862335" cy="686072"/>
          </a:xfrm>
        </p:grpSpPr>
        <p:grpSp>
          <p:nvGrpSpPr>
            <p:cNvPr id="30" name="Group 37"/>
            <p:cNvGrpSpPr>
              <a:grpSpLocks/>
            </p:cNvGrpSpPr>
            <p:nvPr/>
          </p:nvGrpSpPr>
          <p:grpSpPr bwMode="auto">
            <a:xfrm>
              <a:off x="69528" y="6056041"/>
              <a:ext cx="685888" cy="686072"/>
              <a:chOff x="3059832" y="4365104"/>
              <a:chExt cx="685796" cy="685796"/>
            </a:xfrm>
          </p:grpSpPr>
          <p:sp>
            <p:nvSpPr>
              <p:cNvPr id="286"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87"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9</a:t>
                </a:r>
                <a:endParaRPr lang="en-SG" sz="2800" dirty="0">
                  <a:solidFill>
                    <a:schemeClr val="bg1"/>
                  </a:solidFill>
                </a:endParaRPr>
              </a:p>
            </p:txBody>
          </p:sp>
        </p:grpSp>
        <p:cxnSp>
          <p:nvCxnSpPr>
            <p:cNvPr id="285" name="Straight Connector 284"/>
            <p:cNvCxnSpPr/>
            <p:nvPr/>
          </p:nvCxnSpPr>
          <p:spPr bwMode="auto">
            <a:xfrm rot="10800000">
              <a:off x="755650" y="6399213"/>
              <a:ext cx="17621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1" name="Group 290"/>
          <p:cNvGrpSpPr/>
          <p:nvPr/>
        </p:nvGrpSpPr>
        <p:grpSpPr>
          <a:xfrm>
            <a:off x="70941" y="4291855"/>
            <a:ext cx="685556" cy="792674"/>
            <a:chOff x="70941" y="4291855"/>
            <a:chExt cx="685556" cy="792674"/>
          </a:xfrm>
        </p:grpSpPr>
        <p:grpSp>
          <p:nvGrpSpPr>
            <p:cNvPr id="96" name="Group 37"/>
            <p:cNvGrpSpPr>
              <a:grpSpLocks/>
            </p:cNvGrpSpPr>
            <p:nvPr/>
          </p:nvGrpSpPr>
          <p:grpSpPr bwMode="auto">
            <a:xfrm>
              <a:off x="70941" y="4398457"/>
              <a:ext cx="685556" cy="686072"/>
              <a:chOff x="3059832" y="4365104"/>
              <a:chExt cx="685796" cy="685796"/>
            </a:xfrm>
          </p:grpSpPr>
          <p:sp>
            <p:nvSpPr>
              <p:cNvPr id="294" name="Oval 38"/>
              <p:cNvSpPr>
                <a:spLocks noChangeArrowheads="1"/>
              </p:cNvSpPr>
              <p:nvPr/>
            </p:nvSpPr>
            <p:spPr bwMode="auto">
              <a:xfrm>
                <a:off x="3059832" y="4365104"/>
                <a:ext cx="685796" cy="685796"/>
              </a:xfrm>
              <a:prstGeom prst="ellipse">
                <a:avLst/>
              </a:prstGeom>
              <a:solidFill>
                <a:schemeClr val="tx1"/>
              </a:solidFill>
              <a:ln w="28575">
                <a:solidFill>
                  <a:srgbClr val="FF0000"/>
                </a:solidFill>
                <a:prstDash val="dash"/>
                <a:round/>
                <a:headEnd/>
                <a:tailEnd/>
              </a:ln>
            </p:spPr>
            <p:txBody>
              <a:bodyPr wrap="none" anchor="ctr"/>
              <a:lstStyle/>
              <a:p>
                <a:endParaRPr lang="en-SG"/>
              </a:p>
            </p:txBody>
          </p:sp>
          <p:sp>
            <p:nvSpPr>
              <p:cNvPr id="295"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4</a:t>
                </a:r>
                <a:endParaRPr lang="en-SG" sz="2800" dirty="0">
                  <a:solidFill>
                    <a:schemeClr val="bg1"/>
                  </a:solidFill>
                </a:endParaRPr>
              </a:p>
            </p:txBody>
          </p:sp>
        </p:grpSp>
        <p:cxnSp>
          <p:nvCxnSpPr>
            <p:cNvPr id="293" name="Straight Connector 292"/>
            <p:cNvCxnSpPr/>
            <p:nvPr/>
          </p:nvCxnSpPr>
          <p:spPr bwMode="auto">
            <a:xfrm rot="5400000" flipH="1" flipV="1">
              <a:off x="360982" y="4345037"/>
              <a:ext cx="1063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295"/>
          <p:cNvGrpSpPr/>
          <p:nvPr/>
        </p:nvGrpSpPr>
        <p:grpSpPr>
          <a:xfrm>
            <a:off x="69676" y="5225152"/>
            <a:ext cx="685556" cy="830416"/>
            <a:chOff x="69676" y="5225152"/>
            <a:chExt cx="685556" cy="830416"/>
          </a:xfrm>
        </p:grpSpPr>
        <p:grpSp>
          <p:nvGrpSpPr>
            <p:cNvPr id="98" name="Group 37"/>
            <p:cNvGrpSpPr>
              <a:grpSpLocks/>
            </p:cNvGrpSpPr>
            <p:nvPr/>
          </p:nvGrpSpPr>
          <p:grpSpPr bwMode="auto">
            <a:xfrm>
              <a:off x="69676" y="5225152"/>
              <a:ext cx="685556" cy="686072"/>
              <a:chOff x="3059832" y="4365104"/>
              <a:chExt cx="685796" cy="685796"/>
            </a:xfrm>
          </p:grpSpPr>
          <p:sp>
            <p:nvSpPr>
              <p:cNvPr id="299" name="Oval 38"/>
              <p:cNvSpPr>
                <a:spLocks noChangeArrowheads="1"/>
              </p:cNvSpPr>
              <p:nvPr/>
            </p:nvSpPr>
            <p:spPr bwMode="auto">
              <a:xfrm>
                <a:off x="3059832" y="4365104"/>
                <a:ext cx="685796" cy="685796"/>
              </a:xfrm>
              <a:prstGeom prst="ellipse">
                <a:avLst/>
              </a:prstGeom>
              <a:solidFill>
                <a:schemeClr val="tx1"/>
              </a:solidFill>
              <a:ln w="28575">
                <a:solidFill>
                  <a:srgbClr val="FF0000"/>
                </a:solidFill>
                <a:prstDash val="dash"/>
                <a:round/>
                <a:headEnd/>
                <a:tailEnd/>
              </a:ln>
            </p:spPr>
            <p:txBody>
              <a:bodyPr wrap="none" anchor="ctr"/>
              <a:lstStyle/>
              <a:p>
                <a:endParaRPr lang="en-SG"/>
              </a:p>
            </p:txBody>
          </p:sp>
          <p:sp>
            <p:nvSpPr>
              <p:cNvPr id="30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8</a:t>
                </a:r>
                <a:endParaRPr lang="en-SG" sz="2800" dirty="0">
                  <a:solidFill>
                    <a:schemeClr val="bg1"/>
                  </a:solidFill>
                </a:endParaRPr>
              </a:p>
            </p:txBody>
          </p:sp>
        </p:grpSp>
        <p:cxnSp>
          <p:nvCxnSpPr>
            <p:cNvPr id="298" name="Straight Connector 297"/>
            <p:cNvCxnSpPr/>
            <p:nvPr/>
          </p:nvCxnSpPr>
          <p:spPr bwMode="auto">
            <a:xfrm rot="16200000" flipV="1">
              <a:off x="341138" y="5982543"/>
              <a:ext cx="144463"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9" name="Group 300"/>
          <p:cNvGrpSpPr/>
          <p:nvPr/>
        </p:nvGrpSpPr>
        <p:grpSpPr>
          <a:xfrm>
            <a:off x="2482676" y="6055296"/>
            <a:ext cx="863923" cy="686072"/>
            <a:chOff x="2482676" y="6055296"/>
            <a:chExt cx="863923" cy="686072"/>
          </a:xfrm>
        </p:grpSpPr>
        <p:grpSp>
          <p:nvGrpSpPr>
            <p:cNvPr id="100" name="Group 37"/>
            <p:cNvGrpSpPr>
              <a:grpSpLocks/>
            </p:cNvGrpSpPr>
            <p:nvPr/>
          </p:nvGrpSpPr>
          <p:grpSpPr bwMode="auto">
            <a:xfrm>
              <a:off x="2661043" y="6055296"/>
              <a:ext cx="685556" cy="686072"/>
              <a:chOff x="3059832" y="4365104"/>
              <a:chExt cx="685796" cy="685796"/>
            </a:xfrm>
          </p:grpSpPr>
          <p:sp>
            <p:nvSpPr>
              <p:cNvPr id="305" name="Oval 38"/>
              <p:cNvSpPr>
                <a:spLocks noChangeArrowheads="1"/>
              </p:cNvSpPr>
              <p:nvPr/>
            </p:nvSpPr>
            <p:spPr bwMode="auto">
              <a:xfrm>
                <a:off x="3059832" y="4365104"/>
                <a:ext cx="685796" cy="685796"/>
              </a:xfrm>
              <a:prstGeom prst="ellipse">
                <a:avLst/>
              </a:prstGeom>
              <a:solidFill>
                <a:schemeClr val="tx1"/>
              </a:solidFill>
              <a:ln w="28575">
                <a:solidFill>
                  <a:srgbClr val="FF0000"/>
                </a:solidFill>
                <a:prstDash val="dash"/>
                <a:round/>
                <a:headEnd/>
                <a:tailEnd/>
              </a:ln>
            </p:spPr>
            <p:txBody>
              <a:bodyPr wrap="none" anchor="ctr"/>
              <a:lstStyle/>
              <a:p>
                <a:endParaRPr lang="en-SG"/>
              </a:p>
            </p:txBody>
          </p:sp>
          <p:sp>
            <p:nvSpPr>
              <p:cNvPr id="30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12</a:t>
                </a:r>
                <a:endParaRPr lang="en-SG" sz="2800" dirty="0">
                  <a:solidFill>
                    <a:schemeClr val="bg1"/>
                  </a:solidFill>
                </a:endParaRPr>
              </a:p>
            </p:txBody>
          </p:sp>
        </p:grpSp>
        <p:cxnSp>
          <p:nvCxnSpPr>
            <p:cNvPr id="304" name="Straight Connector 303"/>
            <p:cNvCxnSpPr/>
            <p:nvPr/>
          </p:nvCxnSpPr>
          <p:spPr bwMode="auto">
            <a:xfrm>
              <a:off x="2482676" y="6398468"/>
              <a:ext cx="1778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1" name="Group 306"/>
          <p:cNvGrpSpPr/>
          <p:nvPr/>
        </p:nvGrpSpPr>
        <p:grpSpPr>
          <a:xfrm>
            <a:off x="2482676" y="3606055"/>
            <a:ext cx="865188" cy="686072"/>
            <a:chOff x="2482676" y="3606055"/>
            <a:chExt cx="865188" cy="686072"/>
          </a:xfrm>
        </p:grpSpPr>
        <p:grpSp>
          <p:nvGrpSpPr>
            <p:cNvPr id="102" name="Group 37"/>
            <p:cNvGrpSpPr>
              <a:grpSpLocks/>
            </p:cNvGrpSpPr>
            <p:nvPr/>
          </p:nvGrpSpPr>
          <p:grpSpPr bwMode="auto">
            <a:xfrm>
              <a:off x="2662308" y="3606055"/>
              <a:ext cx="685556" cy="686072"/>
              <a:chOff x="3059832" y="4365104"/>
              <a:chExt cx="685796" cy="685796"/>
            </a:xfrm>
          </p:grpSpPr>
          <p:sp>
            <p:nvSpPr>
              <p:cNvPr id="310" name="Oval 38"/>
              <p:cNvSpPr>
                <a:spLocks noChangeArrowheads="1"/>
              </p:cNvSpPr>
              <p:nvPr/>
            </p:nvSpPr>
            <p:spPr bwMode="auto">
              <a:xfrm>
                <a:off x="3059832" y="4365104"/>
                <a:ext cx="685796" cy="685796"/>
              </a:xfrm>
              <a:prstGeom prst="ellipse">
                <a:avLst/>
              </a:prstGeom>
              <a:solidFill>
                <a:schemeClr val="tx1"/>
              </a:solidFill>
              <a:ln w="28575">
                <a:solidFill>
                  <a:srgbClr val="FF0000"/>
                </a:solidFill>
                <a:prstDash val="dash"/>
                <a:round/>
                <a:headEnd/>
                <a:tailEnd/>
              </a:ln>
            </p:spPr>
            <p:txBody>
              <a:bodyPr wrap="none" anchor="ctr"/>
              <a:lstStyle/>
              <a:p>
                <a:endParaRPr lang="en-SG"/>
              </a:p>
            </p:txBody>
          </p:sp>
          <p:sp>
            <p:nvSpPr>
              <p:cNvPr id="31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3</a:t>
                </a:r>
                <a:endParaRPr lang="en-SG" sz="2800" dirty="0">
                  <a:solidFill>
                    <a:schemeClr val="bg1"/>
                  </a:solidFill>
                </a:endParaRPr>
              </a:p>
            </p:txBody>
          </p:sp>
        </p:grpSp>
        <p:cxnSp>
          <p:nvCxnSpPr>
            <p:cNvPr id="309" name="Straight Connector 308"/>
            <p:cNvCxnSpPr/>
            <p:nvPr/>
          </p:nvCxnSpPr>
          <p:spPr bwMode="auto">
            <a:xfrm>
              <a:off x="2482676" y="3948955"/>
              <a:ext cx="17938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7" name="Title 1"/>
          <p:cNvSpPr txBox="1">
            <a:spLocks/>
          </p:cNvSpPr>
          <p:nvPr/>
        </p:nvSpPr>
        <p:spPr>
          <a:xfrm>
            <a:off x="6300192" y="-26988"/>
            <a:ext cx="2880321" cy="1143001"/>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(4)</a:t>
            </a:r>
            <a:endParaRPr kumimoji="0" lang="en-SG"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1" name="TextBox 120"/>
          <p:cNvSpPr txBox="1"/>
          <p:nvPr/>
        </p:nvSpPr>
        <p:spPr>
          <a:xfrm>
            <a:off x="6588224" y="2132856"/>
            <a:ext cx="2555776" cy="3416320"/>
          </a:xfrm>
          <a:prstGeom prst="rect">
            <a:avLst/>
          </a:prstGeom>
          <a:noFill/>
        </p:spPr>
        <p:txBody>
          <a:bodyPr wrap="square" rtlCol="0">
            <a:spAutoFit/>
          </a:bodyPr>
          <a:lstStyle/>
          <a:p>
            <a:r>
              <a:rPr lang="en-US" dirty="0" smtClean="0"/>
              <a:t>D[5] = 0</a:t>
            </a:r>
          </a:p>
          <a:p>
            <a:r>
              <a:rPr lang="en-US" dirty="0" smtClean="0"/>
              <a:t>D[1] = D[5] + 1 = 1</a:t>
            </a:r>
          </a:p>
          <a:p>
            <a:r>
              <a:rPr lang="en-US" dirty="0" smtClean="0"/>
              <a:t>D[6] = D[5] + 1 = 1</a:t>
            </a:r>
          </a:p>
          <a:p>
            <a:r>
              <a:rPr lang="en-US" dirty="0" smtClean="0"/>
              <a:t>D[10] = D[5] + 1 = 1</a:t>
            </a:r>
          </a:p>
          <a:p>
            <a:r>
              <a:rPr lang="en-US" dirty="0" smtClean="0"/>
              <a:t>D[0] = D[1] + 1 = 2</a:t>
            </a:r>
          </a:p>
          <a:p>
            <a:r>
              <a:rPr lang="en-US" dirty="0" smtClean="0"/>
              <a:t>D[2] = D[1] + 1 = 2</a:t>
            </a:r>
          </a:p>
          <a:p>
            <a:r>
              <a:rPr lang="en-US" dirty="0" smtClean="0"/>
              <a:t>D[11] = D[6] + 1 = 2</a:t>
            </a:r>
          </a:p>
          <a:p>
            <a:r>
              <a:rPr lang="en-US" dirty="0" smtClean="0"/>
              <a:t>D[9] = D[10] + 1 = 2</a:t>
            </a:r>
          </a:p>
          <a:p>
            <a:r>
              <a:rPr lang="en-US" dirty="0" smtClean="0"/>
              <a:t>D[4] = D[0] + 1 = 3</a:t>
            </a:r>
          </a:p>
          <a:p>
            <a:r>
              <a:rPr lang="en-US" dirty="0" smtClean="0"/>
              <a:t>D[3] = D[2] + 1 = 3</a:t>
            </a:r>
          </a:p>
          <a:p>
            <a:r>
              <a:rPr lang="en-US" dirty="0" smtClean="0"/>
              <a:t>D[12] = D[11] + 1 = 3</a:t>
            </a:r>
          </a:p>
          <a:p>
            <a:r>
              <a:rPr lang="en-US" dirty="0" smtClean="0"/>
              <a:t>D[8] = D[9] + 1 = 3</a:t>
            </a:r>
          </a:p>
        </p:txBody>
      </p:sp>
    </p:spTree>
    <p:custDataLst>
      <p:tags r:id="rId1"/>
    </p:custDataLst>
    <p:extLst>
      <p:ext uri="{BB962C8B-B14F-4D97-AF65-F5344CB8AC3E}">
        <p14:creationId xmlns:p14="http://schemas.microsoft.com/office/powerpoint/2010/main" val="1208805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
                                            <p:txEl>
                                              <p:pRg st="5" end="5"/>
                                            </p:txEl>
                                          </p:spTgt>
                                        </p:tgtEl>
                                        <p:attrNameLst>
                                          <p:attrName>style.visibility</p:attrName>
                                        </p:attrNameLst>
                                      </p:cBhvr>
                                      <p:to>
                                        <p:strVal val="visible"/>
                                      </p:to>
                                    </p:set>
                                    <p:animEffect transition="in" filter="blinds(horizontal)">
                                      <p:cBhvr>
                                        <p:cTn id="7" dur="500"/>
                                        <p:tgtEl>
                                          <p:spTgt spid="231">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par>
                                <p:cTn id="12" presetID="3" presetClass="entr" presetSubtype="10" fill="hold" nodeType="withEffect">
                                  <p:stCondLst>
                                    <p:cond delay="0"/>
                                  </p:stCondLst>
                                  <p:childTnLst>
                                    <p:set>
                                      <p:cBhvr>
                                        <p:cTn id="13" dur="1" fill="hold">
                                          <p:stCondLst>
                                            <p:cond delay="0"/>
                                          </p:stCondLst>
                                        </p:cTn>
                                        <p:tgtEl>
                                          <p:spTgt spid="121">
                                            <p:txEl>
                                              <p:pRg st="8" end="8"/>
                                            </p:txEl>
                                          </p:spTgt>
                                        </p:tgtEl>
                                        <p:attrNameLst>
                                          <p:attrName>style.visibility</p:attrName>
                                        </p:attrNameLst>
                                      </p:cBhvr>
                                      <p:to>
                                        <p:strVal val="visible"/>
                                      </p:to>
                                    </p:set>
                                    <p:animEffect transition="in" filter="blinds(horizontal)">
                                      <p:cBhvr>
                                        <p:cTn id="14" dur="500"/>
                                        <p:tgtEl>
                                          <p:spTgt spid="121">
                                            <p:txEl>
                                              <p:pRg st="8" end="8"/>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31">
                                            <p:txEl>
                                              <p:pRg st="6" end="6"/>
                                            </p:txEl>
                                          </p:spTgt>
                                        </p:tgtEl>
                                        <p:attrNameLst>
                                          <p:attrName>style.visibility</p:attrName>
                                        </p:attrNameLst>
                                      </p:cBhvr>
                                      <p:to>
                                        <p:strVal val="visible"/>
                                      </p:to>
                                    </p:set>
                                    <p:animEffect transition="in" filter="blinds(horizontal)">
                                      <p:cBhvr>
                                        <p:cTn id="19" dur="500"/>
                                        <p:tgtEl>
                                          <p:spTgt spid="231">
                                            <p:txEl>
                                              <p:pRg st="6" end="6"/>
                                            </p:txEl>
                                          </p:spTgt>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blinds(horizontal)">
                                      <p:cBhvr>
                                        <p:cTn id="23" dur="500"/>
                                        <p:tgtEl>
                                          <p:spTgt spid="101"/>
                                        </p:tgtEl>
                                      </p:cBhvr>
                                    </p:animEffect>
                                  </p:childTnLst>
                                </p:cTn>
                              </p:par>
                              <p:par>
                                <p:cTn id="24" presetID="3" presetClass="entr" presetSubtype="10" fill="hold" nodeType="withEffect">
                                  <p:stCondLst>
                                    <p:cond delay="0"/>
                                  </p:stCondLst>
                                  <p:childTnLst>
                                    <p:set>
                                      <p:cBhvr>
                                        <p:cTn id="25" dur="1" fill="hold">
                                          <p:stCondLst>
                                            <p:cond delay="0"/>
                                          </p:stCondLst>
                                        </p:cTn>
                                        <p:tgtEl>
                                          <p:spTgt spid="121">
                                            <p:txEl>
                                              <p:pRg st="9" end="9"/>
                                            </p:txEl>
                                          </p:spTgt>
                                        </p:tgtEl>
                                        <p:attrNameLst>
                                          <p:attrName>style.visibility</p:attrName>
                                        </p:attrNameLst>
                                      </p:cBhvr>
                                      <p:to>
                                        <p:strVal val="visible"/>
                                      </p:to>
                                    </p:set>
                                    <p:animEffect transition="in" filter="blinds(horizontal)">
                                      <p:cBhvr>
                                        <p:cTn id="26" dur="500"/>
                                        <p:tgtEl>
                                          <p:spTgt spid="121">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31">
                                            <p:txEl>
                                              <p:pRg st="7" end="7"/>
                                            </p:txEl>
                                          </p:spTgt>
                                        </p:tgtEl>
                                        <p:attrNameLst>
                                          <p:attrName>style.visibility</p:attrName>
                                        </p:attrNameLst>
                                      </p:cBhvr>
                                      <p:to>
                                        <p:strVal val="visible"/>
                                      </p:to>
                                    </p:set>
                                    <p:animEffect transition="in" filter="blinds(horizontal)">
                                      <p:cBhvr>
                                        <p:cTn id="31" dur="500"/>
                                        <p:tgtEl>
                                          <p:spTgt spid="231">
                                            <p:txEl>
                                              <p:pRg st="7" end="7"/>
                                            </p:txEl>
                                          </p:spTgt>
                                        </p:tgtEl>
                                      </p:cBhvr>
                                    </p:animEffect>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blinds(horizontal)">
                                      <p:cBhvr>
                                        <p:cTn id="35" dur="500"/>
                                        <p:tgtEl>
                                          <p:spTgt spid="99"/>
                                        </p:tgtEl>
                                      </p:cBhvr>
                                    </p:animEffect>
                                  </p:childTnLst>
                                </p:cTn>
                              </p:par>
                              <p:par>
                                <p:cTn id="36" presetID="3" presetClass="entr" presetSubtype="10" fill="hold" nodeType="withEffect">
                                  <p:stCondLst>
                                    <p:cond delay="0"/>
                                  </p:stCondLst>
                                  <p:childTnLst>
                                    <p:set>
                                      <p:cBhvr>
                                        <p:cTn id="37" dur="1" fill="hold">
                                          <p:stCondLst>
                                            <p:cond delay="0"/>
                                          </p:stCondLst>
                                        </p:cTn>
                                        <p:tgtEl>
                                          <p:spTgt spid="121">
                                            <p:txEl>
                                              <p:pRg st="10" end="10"/>
                                            </p:txEl>
                                          </p:spTgt>
                                        </p:tgtEl>
                                        <p:attrNameLst>
                                          <p:attrName>style.visibility</p:attrName>
                                        </p:attrNameLst>
                                      </p:cBhvr>
                                      <p:to>
                                        <p:strVal val="visible"/>
                                      </p:to>
                                    </p:set>
                                    <p:animEffect transition="in" filter="blinds(horizontal)">
                                      <p:cBhvr>
                                        <p:cTn id="38" dur="500"/>
                                        <p:tgtEl>
                                          <p:spTgt spid="121">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31">
                                            <p:txEl>
                                              <p:pRg st="8" end="8"/>
                                            </p:txEl>
                                          </p:spTgt>
                                        </p:tgtEl>
                                        <p:attrNameLst>
                                          <p:attrName>style.visibility</p:attrName>
                                        </p:attrNameLst>
                                      </p:cBhvr>
                                      <p:to>
                                        <p:strVal val="visible"/>
                                      </p:to>
                                    </p:set>
                                    <p:animEffect transition="in" filter="blinds(horizontal)">
                                      <p:cBhvr>
                                        <p:cTn id="43" dur="500"/>
                                        <p:tgtEl>
                                          <p:spTgt spid="231">
                                            <p:txEl>
                                              <p:pRg st="8" end="8"/>
                                            </p:txEl>
                                          </p:spTgt>
                                        </p:tgtEl>
                                      </p:cBhvr>
                                    </p:animEffect>
                                  </p:childTnLst>
                                </p:cTn>
                              </p:par>
                            </p:childTnLst>
                          </p:cTn>
                        </p:par>
                        <p:par>
                          <p:cTn id="44" fill="hold">
                            <p:stCondLst>
                              <p:cond delay="500"/>
                            </p:stCondLst>
                            <p:childTnLst>
                              <p:par>
                                <p:cTn id="45" presetID="3" presetClass="entr" presetSubtype="10" fill="hold" nodeType="after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blinds(horizontal)">
                                      <p:cBhvr>
                                        <p:cTn id="47" dur="500"/>
                                        <p:tgtEl>
                                          <p:spTgt spid="97"/>
                                        </p:tgtEl>
                                      </p:cBhvr>
                                    </p:animEffect>
                                  </p:childTnLst>
                                </p:cTn>
                              </p:par>
                              <p:par>
                                <p:cTn id="48" presetID="3" presetClass="entr" presetSubtype="10" fill="hold" nodeType="withEffect">
                                  <p:stCondLst>
                                    <p:cond delay="0"/>
                                  </p:stCondLst>
                                  <p:childTnLst>
                                    <p:set>
                                      <p:cBhvr>
                                        <p:cTn id="49" dur="1" fill="hold">
                                          <p:stCondLst>
                                            <p:cond delay="0"/>
                                          </p:stCondLst>
                                        </p:cTn>
                                        <p:tgtEl>
                                          <p:spTgt spid="121">
                                            <p:txEl>
                                              <p:pRg st="11" end="11"/>
                                            </p:txEl>
                                          </p:spTgt>
                                        </p:tgtEl>
                                        <p:attrNameLst>
                                          <p:attrName>style.visibility</p:attrName>
                                        </p:attrNameLst>
                                      </p:cBhvr>
                                      <p:to>
                                        <p:strVal val="visible"/>
                                      </p:to>
                                    </p:set>
                                    <p:animEffect transition="in" filter="blinds(horizontal)">
                                      <p:cBhvr>
                                        <p:cTn id="50" dur="500"/>
                                        <p:tgtEl>
                                          <p:spTgt spid="12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68263" y="79375"/>
            <a:ext cx="3279775" cy="3133725"/>
            <a:chOff x="68511" y="78904"/>
            <a:chExt cx="3279353" cy="3134072"/>
          </a:xfrm>
        </p:grpSpPr>
        <p:grpSp>
          <p:nvGrpSpPr>
            <p:cNvPr id="3" name="Group 37"/>
            <p:cNvGrpSpPr>
              <a:grpSpLocks/>
            </p:cNvGrpSpPr>
            <p:nvPr/>
          </p:nvGrpSpPr>
          <p:grpSpPr bwMode="auto">
            <a:xfrm>
              <a:off x="69771" y="78904"/>
              <a:ext cx="685799" cy="685800"/>
              <a:chOff x="3059832" y="4365104"/>
              <a:chExt cx="685796" cy="685796"/>
            </a:xfrm>
          </p:grpSpPr>
          <p:sp>
            <p:nvSpPr>
              <p:cNvPr id="4223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2" name="TextBox 34"/>
              <p:cNvSpPr txBox="1">
                <a:spLocks noChangeArrowheads="1"/>
              </p:cNvSpPr>
              <p:nvPr/>
            </p:nvSpPr>
            <p:spPr bwMode="auto">
              <a:xfrm>
                <a:off x="3096301" y="4437112"/>
                <a:ext cx="648069" cy="523217"/>
              </a:xfrm>
              <a:prstGeom prst="rect">
                <a:avLst/>
              </a:prstGeom>
              <a:noFill/>
              <a:ln w="9525">
                <a:noFill/>
                <a:miter lim="800000"/>
                <a:headEnd/>
                <a:tailEnd/>
              </a:ln>
            </p:spPr>
            <p:txBody>
              <a:bodyPr>
                <a:spAutoFit/>
              </a:bodyPr>
              <a:lstStyle/>
              <a:p>
                <a:pPr algn="ctr"/>
                <a:r>
                  <a:rPr lang="en-US" sz="2800" dirty="0" smtClean="0">
                    <a:solidFill>
                      <a:schemeClr val="bg1"/>
                    </a:solidFill>
                  </a:rPr>
                  <a:t>0</a:t>
                </a:r>
                <a:endParaRPr lang="en-SG" sz="2800" dirty="0">
                  <a:solidFill>
                    <a:schemeClr val="bg1"/>
                  </a:solidFill>
                </a:endParaRPr>
              </a:p>
            </p:txBody>
          </p:sp>
        </p:grpSp>
        <p:grpSp>
          <p:nvGrpSpPr>
            <p:cNvPr id="4" name="Group 37"/>
            <p:cNvGrpSpPr>
              <a:grpSpLocks/>
            </p:cNvGrpSpPr>
            <p:nvPr/>
          </p:nvGrpSpPr>
          <p:grpSpPr bwMode="auto">
            <a:xfrm>
              <a:off x="932608" y="78904"/>
              <a:ext cx="685800" cy="685800"/>
              <a:chOff x="3059832" y="4365104"/>
              <a:chExt cx="685796" cy="685796"/>
            </a:xfrm>
          </p:grpSpPr>
          <p:sp>
            <p:nvSpPr>
              <p:cNvPr id="4222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30"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grpSp>
          <p:nvGrpSpPr>
            <p:cNvPr id="5" name="Group 37"/>
            <p:cNvGrpSpPr>
              <a:grpSpLocks/>
            </p:cNvGrpSpPr>
            <p:nvPr/>
          </p:nvGrpSpPr>
          <p:grpSpPr bwMode="auto">
            <a:xfrm>
              <a:off x="1796704" y="78904"/>
              <a:ext cx="685800" cy="685800"/>
              <a:chOff x="3059832" y="4365104"/>
              <a:chExt cx="685796" cy="685796"/>
            </a:xfrm>
          </p:grpSpPr>
          <p:sp>
            <p:nvSpPr>
              <p:cNvPr id="4222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8"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2</a:t>
                </a:r>
                <a:endParaRPr lang="en-SG" sz="2800" dirty="0">
                  <a:solidFill>
                    <a:schemeClr val="bg1"/>
                  </a:solidFill>
                </a:endParaRPr>
              </a:p>
            </p:txBody>
          </p:sp>
        </p:grpSp>
        <p:grpSp>
          <p:nvGrpSpPr>
            <p:cNvPr id="6" name="Group 37"/>
            <p:cNvGrpSpPr>
              <a:grpSpLocks/>
            </p:cNvGrpSpPr>
            <p:nvPr/>
          </p:nvGrpSpPr>
          <p:grpSpPr bwMode="auto">
            <a:xfrm>
              <a:off x="2662064" y="78904"/>
              <a:ext cx="685800" cy="685800"/>
              <a:chOff x="3059832" y="4365104"/>
              <a:chExt cx="685796" cy="685796"/>
            </a:xfrm>
          </p:grpSpPr>
          <p:sp>
            <p:nvSpPr>
              <p:cNvPr id="4222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3</a:t>
                </a:r>
                <a:endParaRPr lang="en-SG" sz="2800" dirty="0">
                  <a:solidFill>
                    <a:schemeClr val="bg1"/>
                  </a:solidFill>
                </a:endParaRPr>
              </a:p>
            </p:txBody>
          </p:sp>
        </p:grpSp>
        <p:grpSp>
          <p:nvGrpSpPr>
            <p:cNvPr id="7" name="Group 37"/>
            <p:cNvGrpSpPr>
              <a:grpSpLocks/>
            </p:cNvGrpSpPr>
            <p:nvPr/>
          </p:nvGrpSpPr>
          <p:grpSpPr bwMode="auto">
            <a:xfrm>
              <a:off x="69776" y="870992"/>
              <a:ext cx="685800" cy="685800"/>
              <a:chOff x="3059832" y="4365104"/>
              <a:chExt cx="685796" cy="685796"/>
            </a:xfrm>
          </p:grpSpPr>
          <p:sp>
            <p:nvSpPr>
              <p:cNvPr id="4222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4</a:t>
                </a:r>
                <a:endParaRPr lang="en-SG" sz="2800" dirty="0">
                  <a:solidFill>
                    <a:schemeClr val="bg1"/>
                  </a:solidFill>
                </a:endParaRPr>
              </a:p>
            </p:txBody>
          </p:sp>
        </p:grpSp>
        <p:grpSp>
          <p:nvGrpSpPr>
            <p:cNvPr id="8" name="Group 37"/>
            <p:cNvGrpSpPr>
              <a:grpSpLocks/>
            </p:cNvGrpSpPr>
            <p:nvPr/>
          </p:nvGrpSpPr>
          <p:grpSpPr bwMode="auto">
            <a:xfrm>
              <a:off x="68511" y="1697360"/>
              <a:ext cx="685800" cy="685800"/>
              <a:chOff x="3059832" y="4365104"/>
              <a:chExt cx="685796" cy="685796"/>
            </a:xfrm>
          </p:grpSpPr>
          <p:sp>
            <p:nvSpPr>
              <p:cNvPr id="4222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8</a:t>
                </a:r>
                <a:endParaRPr lang="en-SG" sz="2800" dirty="0">
                  <a:solidFill>
                    <a:schemeClr val="bg1"/>
                  </a:solidFill>
                </a:endParaRPr>
              </a:p>
            </p:txBody>
          </p:sp>
        </p:grpSp>
        <p:grpSp>
          <p:nvGrpSpPr>
            <p:cNvPr id="9" name="Group 37"/>
            <p:cNvGrpSpPr>
              <a:grpSpLocks/>
            </p:cNvGrpSpPr>
            <p:nvPr/>
          </p:nvGrpSpPr>
          <p:grpSpPr bwMode="auto">
            <a:xfrm>
              <a:off x="69776" y="2527176"/>
              <a:ext cx="685800" cy="685800"/>
              <a:chOff x="3059832" y="4365104"/>
              <a:chExt cx="685796" cy="685796"/>
            </a:xfrm>
          </p:grpSpPr>
          <p:sp>
            <p:nvSpPr>
              <p:cNvPr id="4221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2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9</a:t>
                </a:r>
                <a:endParaRPr lang="en-SG" sz="2800" dirty="0">
                  <a:solidFill>
                    <a:schemeClr val="bg1"/>
                  </a:solidFill>
                </a:endParaRPr>
              </a:p>
            </p:txBody>
          </p:sp>
        </p:grpSp>
        <p:grpSp>
          <p:nvGrpSpPr>
            <p:cNvPr id="10" name="Group 37"/>
            <p:cNvGrpSpPr>
              <a:grpSpLocks/>
            </p:cNvGrpSpPr>
            <p:nvPr/>
          </p:nvGrpSpPr>
          <p:grpSpPr bwMode="auto">
            <a:xfrm>
              <a:off x="932607" y="2527176"/>
              <a:ext cx="685800" cy="685800"/>
              <a:chOff x="3059832" y="4365104"/>
              <a:chExt cx="685796" cy="685796"/>
            </a:xfrm>
          </p:grpSpPr>
          <p:sp>
            <p:nvSpPr>
              <p:cNvPr id="42217"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nvGrpSpPr>
            <p:cNvPr id="11" name="Group 37"/>
            <p:cNvGrpSpPr>
              <a:grpSpLocks/>
            </p:cNvGrpSpPr>
            <p:nvPr/>
          </p:nvGrpSpPr>
          <p:grpSpPr bwMode="auto">
            <a:xfrm>
              <a:off x="1796703" y="2527176"/>
              <a:ext cx="685800" cy="685800"/>
              <a:chOff x="3059832" y="4365104"/>
              <a:chExt cx="685796" cy="685796"/>
            </a:xfrm>
          </p:grpSpPr>
          <p:sp>
            <p:nvSpPr>
              <p:cNvPr id="42215"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11</a:t>
                </a:r>
                <a:endParaRPr lang="en-SG" sz="2800" dirty="0">
                  <a:solidFill>
                    <a:schemeClr val="bg1"/>
                  </a:solidFill>
                </a:endParaRPr>
              </a:p>
            </p:txBody>
          </p:sp>
        </p:grpSp>
        <p:grpSp>
          <p:nvGrpSpPr>
            <p:cNvPr id="12" name="Group 37"/>
            <p:cNvGrpSpPr>
              <a:grpSpLocks/>
            </p:cNvGrpSpPr>
            <p:nvPr/>
          </p:nvGrpSpPr>
          <p:grpSpPr bwMode="auto">
            <a:xfrm>
              <a:off x="2660799" y="2527176"/>
              <a:ext cx="685800" cy="685800"/>
              <a:chOff x="3059832" y="4365104"/>
              <a:chExt cx="685796" cy="685796"/>
            </a:xfrm>
          </p:grpSpPr>
          <p:sp>
            <p:nvSpPr>
              <p:cNvPr id="42213"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4"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12</a:t>
                </a:r>
                <a:endParaRPr lang="en-SG" sz="2800" dirty="0">
                  <a:solidFill>
                    <a:schemeClr val="bg1"/>
                  </a:solidFill>
                </a:endParaRPr>
              </a:p>
            </p:txBody>
          </p:sp>
        </p:grpSp>
        <p:grpSp>
          <p:nvGrpSpPr>
            <p:cNvPr id="13" name="Group 37"/>
            <p:cNvGrpSpPr>
              <a:grpSpLocks/>
            </p:cNvGrpSpPr>
            <p:nvPr/>
          </p:nvGrpSpPr>
          <p:grpSpPr bwMode="auto">
            <a:xfrm>
              <a:off x="2660799" y="870992"/>
              <a:ext cx="685800" cy="685800"/>
              <a:chOff x="3059832" y="4365104"/>
              <a:chExt cx="685796" cy="685796"/>
            </a:xfrm>
          </p:grpSpPr>
          <p:sp>
            <p:nvSpPr>
              <p:cNvPr id="42211"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2"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7</a:t>
                </a:r>
                <a:endParaRPr lang="en-SG" sz="2800" dirty="0">
                  <a:solidFill>
                    <a:schemeClr val="bg1"/>
                  </a:solidFill>
                </a:endParaRPr>
              </a:p>
            </p:txBody>
          </p:sp>
        </p:grpSp>
        <p:grpSp>
          <p:nvGrpSpPr>
            <p:cNvPr id="14" name="Group 37"/>
            <p:cNvGrpSpPr>
              <a:grpSpLocks/>
            </p:cNvGrpSpPr>
            <p:nvPr/>
          </p:nvGrpSpPr>
          <p:grpSpPr bwMode="auto">
            <a:xfrm>
              <a:off x="1796703" y="870992"/>
              <a:ext cx="685800" cy="685800"/>
              <a:chOff x="3059832" y="4365104"/>
              <a:chExt cx="685796" cy="685796"/>
            </a:xfrm>
          </p:grpSpPr>
          <p:sp>
            <p:nvSpPr>
              <p:cNvPr id="42209" name="Oval 38"/>
              <p:cNvSpPr>
                <a:spLocks noChangeArrowheads="1"/>
              </p:cNvSpPr>
              <p:nvPr/>
            </p:nvSpPr>
            <p:spPr bwMode="auto">
              <a:xfrm>
                <a:off x="3059832" y="4365104"/>
                <a:ext cx="685796" cy="685796"/>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4221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grpSp>
          <p:nvGrpSpPr>
            <p:cNvPr id="15" name="Group 37"/>
            <p:cNvGrpSpPr>
              <a:grpSpLocks/>
            </p:cNvGrpSpPr>
            <p:nvPr/>
          </p:nvGrpSpPr>
          <p:grpSpPr bwMode="auto">
            <a:xfrm>
              <a:off x="932607" y="870992"/>
              <a:ext cx="685800" cy="685800"/>
              <a:chOff x="3059832" y="4365104"/>
              <a:chExt cx="685796" cy="685796"/>
            </a:xfrm>
          </p:grpSpPr>
          <p:sp>
            <p:nvSpPr>
              <p:cNvPr id="42207"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208"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cxnSp>
          <p:nvCxnSpPr>
            <p:cNvPr id="141" name="Straight Connector 140"/>
            <p:cNvCxnSpPr/>
            <p:nvPr/>
          </p:nvCxnSpPr>
          <p:spPr>
            <a:xfrm>
              <a:off x="755810" y="421842"/>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617712" y="421842"/>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482787" y="421842"/>
              <a:ext cx="179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2951026" y="817174"/>
              <a:ext cx="10637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5400000" flipH="1" flipV="1">
              <a:off x="2086744"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flipH="1" flipV="1">
              <a:off x="1221668"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359766" y="817968"/>
              <a:ext cx="10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17712" y="1214093"/>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flipH="1" flipV="1">
              <a:off x="1654897"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flipH="1" flipV="1">
              <a:off x="789821" y="2042065"/>
              <a:ext cx="970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flipH="1" flipV="1">
              <a:off x="342303" y="1626094"/>
              <a:ext cx="13971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16200000" flipV="1">
              <a:off x="339922" y="2454067"/>
              <a:ext cx="14447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0800000">
              <a:off x="755810" y="2870038"/>
              <a:ext cx="176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617712" y="2870038"/>
              <a:ext cx="179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482787" y="2870038"/>
              <a:ext cx="177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2518386" y="2042065"/>
              <a:ext cx="97006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37"/>
          <p:cNvGrpSpPr>
            <a:grpSpLocks/>
          </p:cNvGrpSpPr>
          <p:nvPr/>
        </p:nvGrpSpPr>
        <p:grpSpPr bwMode="auto">
          <a:xfrm>
            <a:off x="933672" y="4399643"/>
            <a:ext cx="685888" cy="685724"/>
            <a:chOff x="3059832" y="4365104"/>
            <a:chExt cx="685796" cy="685796"/>
          </a:xfrm>
        </p:grpSpPr>
        <p:sp>
          <p:nvSpPr>
            <p:cNvPr id="42146" name="Oval 38"/>
            <p:cNvSpPr>
              <a:spLocks noChangeArrowheads="1"/>
            </p:cNvSpPr>
            <p:nvPr/>
          </p:nvSpPr>
          <p:spPr bwMode="auto">
            <a:xfrm>
              <a:off x="3059832" y="4365104"/>
              <a:ext cx="685796" cy="685796"/>
            </a:xfrm>
            <a:prstGeom prst="ellipse">
              <a:avLst/>
            </a:prstGeom>
            <a:solidFill>
              <a:srgbClr val="FF0000"/>
            </a:solidFill>
            <a:ln w="28575">
              <a:solidFill>
                <a:srgbClr val="0070C0"/>
              </a:solidFill>
              <a:round/>
              <a:headEnd/>
              <a:tailEnd/>
            </a:ln>
          </p:spPr>
          <p:txBody>
            <a:bodyPr wrap="none" anchor="ctr"/>
            <a:lstStyle/>
            <a:p>
              <a:endParaRPr lang="en-SG"/>
            </a:p>
          </p:txBody>
        </p:sp>
        <p:sp>
          <p:nvSpPr>
            <p:cNvPr id="42147"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5</a:t>
              </a:r>
              <a:endParaRPr lang="en-SG" sz="2800" dirty="0">
                <a:solidFill>
                  <a:schemeClr val="bg1"/>
                </a:solidFill>
              </a:endParaRPr>
            </a:p>
          </p:txBody>
        </p:sp>
      </p:grpSp>
      <p:grpSp>
        <p:nvGrpSpPr>
          <p:cNvPr id="17" name="Group 234"/>
          <p:cNvGrpSpPr/>
          <p:nvPr/>
        </p:nvGrpSpPr>
        <p:grpSpPr>
          <a:xfrm>
            <a:off x="933673" y="3607643"/>
            <a:ext cx="685888" cy="792163"/>
            <a:chOff x="971712" y="3573016"/>
            <a:chExt cx="685888" cy="792163"/>
          </a:xfrm>
        </p:grpSpPr>
        <p:grpSp>
          <p:nvGrpSpPr>
            <p:cNvPr id="18" name="Group 37"/>
            <p:cNvGrpSpPr>
              <a:grpSpLocks/>
            </p:cNvGrpSpPr>
            <p:nvPr/>
          </p:nvGrpSpPr>
          <p:grpSpPr bwMode="auto">
            <a:xfrm>
              <a:off x="971712" y="3573016"/>
              <a:ext cx="685888" cy="685724"/>
              <a:chOff x="3059832" y="4365104"/>
              <a:chExt cx="685796" cy="685796"/>
            </a:xfrm>
          </p:grpSpPr>
          <p:sp>
            <p:nvSpPr>
              <p:cNvPr id="246"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75"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1</a:t>
                </a:r>
                <a:endParaRPr lang="en-SG" sz="2800" dirty="0">
                  <a:solidFill>
                    <a:schemeClr val="bg1"/>
                  </a:solidFill>
                </a:endParaRPr>
              </a:p>
            </p:txBody>
          </p:sp>
        </p:grpSp>
        <p:cxnSp>
          <p:nvCxnSpPr>
            <p:cNvPr id="213" name="Straight Connector 212"/>
            <p:cNvCxnSpPr/>
            <p:nvPr/>
          </p:nvCxnSpPr>
          <p:spPr bwMode="auto">
            <a:xfrm rot="5400000" flipH="1" flipV="1">
              <a:off x="1260822" y="4311998"/>
              <a:ext cx="1063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235"/>
          <p:cNvGrpSpPr/>
          <p:nvPr/>
        </p:nvGrpSpPr>
        <p:grpSpPr>
          <a:xfrm>
            <a:off x="1618865" y="4399643"/>
            <a:ext cx="864902" cy="685724"/>
            <a:chOff x="1656904" y="4365016"/>
            <a:chExt cx="864902" cy="685724"/>
          </a:xfrm>
        </p:grpSpPr>
        <p:grpSp>
          <p:nvGrpSpPr>
            <p:cNvPr id="20" name="Group 37"/>
            <p:cNvGrpSpPr>
              <a:grpSpLocks/>
            </p:cNvGrpSpPr>
            <p:nvPr/>
          </p:nvGrpSpPr>
          <p:grpSpPr bwMode="auto">
            <a:xfrm>
              <a:off x="1835918" y="4365016"/>
              <a:ext cx="685888" cy="685724"/>
              <a:chOff x="3059832" y="4365104"/>
              <a:chExt cx="685796" cy="685796"/>
            </a:xfrm>
          </p:grpSpPr>
          <p:sp>
            <p:nvSpPr>
              <p:cNvPr id="226"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5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6</a:t>
                </a:r>
                <a:endParaRPr lang="en-SG" sz="2800" dirty="0">
                  <a:solidFill>
                    <a:schemeClr val="bg1"/>
                  </a:solidFill>
                </a:endParaRPr>
              </a:p>
            </p:txBody>
          </p:sp>
        </p:grpSp>
        <p:cxnSp>
          <p:nvCxnSpPr>
            <p:cNvPr id="215" name="Straight Connector 214"/>
            <p:cNvCxnSpPr/>
            <p:nvPr/>
          </p:nvCxnSpPr>
          <p:spPr bwMode="auto">
            <a:xfrm>
              <a:off x="1656904" y="4708079"/>
              <a:ext cx="1793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171" name="TextBox 34"/>
          <p:cNvSpPr txBox="1">
            <a:spLocks noChangeArrowheads="1"/>
          </p:cNvSpPr>
          <p:nvPr/>
        </p:nvSpPr>
        <p:spPr bwMode="auto">
          <a:xfrm>
            <a:off x="1835613" y="3679643"/>
            <a:ext cx="646891" cy="523162"/>
          </a:xfrm>
          <a:prstGeom prst="rect">
            <a:avLst/>
          </a:prstGeom>
          <a:noFill/>
          <a:ln w="9525">
            <a:noFill/>
            <a:miter lim="800000"/>
            <a:headEnd/>
            <a:tailEnd/>
          </a:ln>
        </p:spPr>
        <p:txBody>
          <a:bodyPr>
            <a:spAutoFit/>
          </a:bodyPr>
          <a:lstStyle/>
          <a:p>
            <a:pPr algn="ctr"/>
            <a:r>
              <a:rPr lang="en-US" sz="2800">
                <a:solidFill>
                  <a:schemeClr val="bg1"/>
                </a:solidFill>
              </a:rPr>
              <a:t>20</a:t>
            </a:r>
            <a:endParaRPr lang="en-SG" sz="2800">
              <a:solidFill>
                <a:schemeClr val="bg1"/>
              </a:solidFill>
            </a:endParaRPr>
          </a:p>
        </p:txBody>
      </p:sp>
      <p:sp>
        <p:nvSpPr>
          <p:cNvPr id="231" name="TextBox 230"/>
          <p:cNvSpPr txBox="1"/>
          <p:nvPr/>
        </p:nvSpPr>
        <p:spPr>
          <a:xfrm>
            <a:off x="3995936" y="1844824"/>
            <a:ext cx="2304256" cy="3970318"/>
          </a:xfrm>
          <a:prstGeom prst="rect">
            <a:avLst/>
          </a:prstGeom>
          <a:noFill/>
        </p:spPr>
        <p:txBody>
          <a:bodyPr wrap="square" rtlCol="0">
            <a:spAutoFit/>
          </a:bodyPr>
          <a:lstStyle/>
          <a:p>
            <a:r>
              <a:rPr lang="en-US" dirty="0" smtClean="0"/>
              <a:t>Q = {5}</a:t>
            </a:r>
          </a:p>
          <a:p>
            <a:r>
              <a:rPr lang="en-US" dirty="0" smtClean="0"/>
              <a:t>Q = {1, 6, 10}</a:t>
            </a:r>
          </a:p>
          <a:p>
            <a:r>
              <a:rPr lang="en-US" dirty="0" smtClean="0"/>
              <a:t>Q = {6, 10, </a:t>
            </a:r>
            <a:r>
              <a:rPr lang="en-US" b="1" dirty="0" smtClean="0">
                <a:solidFill>
                  <a:srgbClr val="FF0000"/>
                </a:solidFill>
              </a:rPr>
              <a:t>0, 2</a:t>
            </a:r>
            <a:r>
              <a:rPr lang="en-US" dirty="0" smtClean="0"/>
              <a:t>}</a:t>
            </a:r>
          </a:p>
          <a:p>
            <a:r>
              <a:rPr lang="en-US" dirty="0" smtClean="0"/>
              <a:t>Q = {10, 0, 2, </a:t>
            </a:r>
            <a:r>
              <a:rPr lang="en-US" b="1" dirty="0" smtClean="0">
                <a:solidFill>
                  <a:srgbClr val="FF0000"/>
                </a:solidFill>
              </a:rPr>
              <a:t>11</a:t>
            </a:r>
            <a:r>
              <a:rPr lang="en-US" dirty="0" smtClean="0"/>
              <a:t>}</a:t>
            </a:r>
          </a:p>
          <a:p>
            <a:r>
              <a:rPr lang="en-US" dirty="0" smtClean="0"/>
              <a:t>Q = {0, 2, 11, </a:t>
            </a:r>
            <a:r>
              <a:rPr lang="en-US" b="1" dirty="0" smtClean="0">
                <a:solidFill>
                  <a:srgbClr val="FF0000"/>
                </a:solidFill>
              </a:rPr>
              <a:t>9</a:t>
            </a:r>
            <a:r>
              <a:rPr lang="en-US" dirty="0" smtClean="0"/>
              <a:t>} </a:t>
            </a:r>
          </a:p>
          <a:p>
            <a:r>
              <a:rPr lang="en-US" dirty="0" smtClean="0"/>
              <a:t>Q = {2, 11, 9, </a:t>
            </a:r>
            <a:r>
              <a:rPr lang="en-US" b="1" dirty="0" smtClean="0">
                <a:solidFill>
                  <a:srgbClr val="FF0000"/>
                </a:solidFill>
              </a:rPr>
              <a:t>4</a:t>
            </a:r>
            <a:r>
              <a:rPr lang="en-US" dirty="0" smtClean="0"/>
              <a:t>}</a:t>
            </a:r>
          </a:p>
          <a:p>
            <a:r>
              <a:rPr lang="en-US" dirty="0" smtClean="0"/>
              <a:t>Q = {11, 9, 4, </a:t>
            </a:r>
            <a:r>
              <a:rPr lang="en-US" b="1" dirty="0" smtClean="0">
                <a:solidFill>
                  <a:srgbClr val="FF0000"/>
                </a:solidFill>
              </a:rPr>
              <a:t>3</a:t>
            </a:r>
            <a:r>
              <a:rPr lang="en-US" dirty="0" smtClean="0"/>
              <a:t>}</a:t>
            </a:r>
          </a:p>
          <a:p>
            <a:r>
              <a:rPr lang="en-US" dirty="0" smtClean="0"/>
              <a:t>Q = {9, 4, 3, </a:t>
            </a:r>
            <a:r>
              <a:rPr lang="en-US" b="1" dirty="0" smtClean="0">
                <a:solidFill>
                  <a:srgbClr val="FF0000"/>
                </a:solidFill>
              </a:rPr>
              <a:t>12</a:t>
            </a:r>
            <a:r>
              <a:rPr lang="en-US" dirty="0" smtClean="0"/>
              <a:t>} </a:t>
            </a:r>
          </a:p>
          <a:p>
            <a:r>
              <a:rPr lang="en-US" dirty="0" smtClean="0"/>
              <a:t>Q = {4, 3, 12, </a:t>
            </a:r>
            <a:r>
              <a:rPr lang="en-US" b="1" dirty="0" smtClean="0">
                <a:solidFill>
                  <a:srgbClr val="FF0000"/>
                </a:solidFill>
              </a:rPr>
              <a:t>8</a:t>
            </a:r>
            <a:r>
              <a:rPr lang="en-US" dirty="0" smtClean="0"/>
              <a:t>}</a:t>
            </a:r>
          </a:p>
          <a:p>
            <a:r>
              <a:rPr lang="en-US" dirty="0" smtClean="0"/>
              <a:t>Q = {3, 12, 8}</a:t>
            </a:r>
          </a:p>
          <a:p>
            <a:r>
              <a:rPr lang="en-US" dirty="0" smtClean="0"/>
              <a:t>Q = {12, 8, </a:t>
            </a:r>
            <a:r>
              <a:rPr lang="en-US" b="1" dirty="0" smtClean="0">
                <a:solidFill>
                  <a:srgbClr val="FF0000"/>
                </a:solidFill>
              </a:rPr>
              <a:t>7</a:t>
            </a:r>
            <a:r>
              <a:rPr lang="en-US" dirty="0" smtClean="0"/>
              <a:t>}</a:t>
            </a:r>
          </a:p>
          <a:p>
            <a:r>
              <a:rPr lang="en-US" dirty="0" smtClean="0"/>
              <a:t>Q = {8, 7}</a:t>
            </a:r>
          </a:p>
          <a:p>
            <a:r>
              <a:rPr lang="en-US" dirty="0" smtClean="0"/>
              <a:t>Q = {7}</a:t>
            </a:r>
          </a:p>
          <a:p>
            <a:r>
              <a:rPr lang="en-US" dirty="0" smtClean="0"/>
              <a:t>Q = {}</a:t>
            </a:r>
            <a:endParaRPr lang="en-SG" dirty="0" smtClean="0"/>
          </a:p>
        </p:txBody>
      </p:sp>
      <p:grpSp>
        <p:nvGrpSpPr>
          <p:cNvPr id="21" name="Group 236"/>
          <p:cNvGrpSpPr/>
          <p:nvPr/>
        </p:nvGrpSpPr>
        <p:grpSpPr>
          <a:xfrm>
            <a:off x="933672" y="5085606"/>
            <a:ext cx="685888" cy="1655762"/>
            <a:chOff x="971711" y="5050979"/>
            <a:chExt cx="685888" cy="1655762"/>
          </a:xfrm>
        </p:grpSpPr>
        <p:cxnSp>
          <p:nvCxnSpPr>
            <p:cNvPr id="217" name="Straight Connector 216"/>
            <p:cNvCxnSpPr/>
            <p:nvPr/>
          </p:nvCxnSpPr>
          <p:spPr bwMode="auto">
            <a:xfrm rot="5400000" flipH="1" flipV="1">
              <a:off x="829023" y="5535960"/>
              <a:ext cx="9699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37"/>
            <p:cNvGrpSpPr>
              <a:grpSpLocks/>
            </p:cNvGrpSpPr>
            <p:nvPr/>
          </p:nvGrpSpPr>
          <p:grpSpPr bwMode="auto">
            <a:xfrm>
              <a:off x="971711" y="6021017"/>
              <a:ext cx="685888" cy="685724"/>
              <a:chOff x="3059832" y="4365104"/>
              <a:chExt cx="685796" cy="685796"/>
            </a:xfrm>
          </p:grpSpPr>
          <p:sp>
            <p:nvSpPr>
              <p:cNvPr id="234" name="Oval 38"/>
              <p:cNvSpPr>
                <a:spLocks noChangeArrowheads="1"/>
              </p:cNvSpPr>
              <p:nvPr/>
            </p:nvSpPr>
            <p:spPr bwMode="auto">
              <a:xfrm>
                <a:off x="3059832" y="4365104"/>
                <a:ext cx="685796" cy="685796"/>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8575">
                <a:solidFill>
                  <a:srgbClr val="0070C0"/>
                </a:solidFill>
                <a:round/>
                <a:headEnd/>
                <a:tailEnd/>
              </a:ln>
            </p:spPr>
            <p:txBody>
              <a:bodyPr wrap="none" anchor="ctr"/>
              <a:lstStyle/>
              <a:p>
                <a:pPr>
                  <a:defRPr/>
                </a:pPr>
                <a:endParaRPr lang="en-SG"/>
              </a:p>
            </p:txBody>
          </p:sp>
          <p:sp>
            <p:nvSpPr>
              <p:cNvPr id="4216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10</a:t>
                </a:r>
                <a:endParaRPr lang="en-SG" sz="2800" dirty="0">
                  <a:solidFill>
                    <a:schemeClr val="bg1"/>
                  </a:solidFill>
                </a:endParaRPr>
              </a:p>
            </p:txBody>
          </p:sp>
        </p:grpSp>
      </p:grpSp>
      <p:grpSp>
        <p:nvGrpSpPr>
          <p:cNvPr id="23" name="Group 241"/>
          <p:cNvGrpSpPr/>
          <p:nvPr/>
        </p:nvGrpSpPr>
        <p:grpSpPr>
          <a:xfrm>
            <a:off x="69523" y="3606800"/>
            <a:ext cx="862340" cy="686072"/>
            <a:chOff x="69523" y="3606800"/>
            <a:chExt cx="862340" cy="686072"/>
          </a:xfrm>
        </p:grpSpPr>
        <p:cxnSp>
          <p:nvCxnSpPr>
            <p:cNvPr id="243" name="Straight Connector 242"/>
            <p:cNvCxnSpPr/>
            <p:nvPr/>
          </p:nvCxnSpPr>
          <p:spPr bwMode="auto">
            <a:xfrm>
              <a:off x="755650" y="3949700"/>
              <a:ext cx="17621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4" name="Group 37"/>
            <p:cNvGrpSpPr>
              <a:grpSpLocks/>
            </p:cNvGrpSpPr>
            <p:nvPr/>
          </p:nvGrpSpPr>
          <p:grpSpPr bwMode="auto">
            <a:xfrm>
              <a:off x="69523" y="3606800"/>
              <a:ext cx="685887" cy="686072"/>
              <a:chOff x="3059832" y="4365104"/>
              <a:chExt cx="685796" cy="685796"/>
            </a:xfrm>
          </p:grpSpPr>
          <p:sp>
            <p:nvSpPr>
              <p:cNvPr id="247"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48" name="TextBox 34"/>
              <p:cNvSpPr txBox="1">
                <a:spLocks noChangeArrowheads="1"/>
              </p:cNvSpPr>
              <p:nvPr/>
            </p:nvSpPr>
            <p:spPr bwMode="auto">
              <a:xfrm>
                <a:off x="3096301" y="4437112"/>
                <a:ext cx="648069" cy="523217"/>
              </a:xfrm>
              <a:prstGeom prst="rect">
                <a:avLst/>
              </a:prstGeom>
              <a:noFill/>
              <a:ln w="9525">
                <a:noFill/>
                <a:miter lim="800000"/>
                <a:headEnd/>
                <a:tailEnd/>
              </a:ln>
            </p:spPr>
            <p:txBody>
              <a:bodyPr>
                <a:spAutoFit/>
              </a:bodyPr>
              <a:lstStyle/>
              <a:p>
                <a:pPr algn="ctr"/>
                <a:r>
                  <a:rPr lang="en-US" sz="2800" dirty="0" smtClean="0">
                    <a:solidFill>
                      <a:schemeClr val="bg1"/>
                    </a:solidFill>
                  </a:rPr>
                  <a:t>0</a:t>
                </a:r>
                <a:endParaRPr lang="en-SG" sz="2800" dirty="0">
                  <a:solidFill>
                    <a:schemeClr val="bg1"/>
                  </a:solidFill>
                </a:endParaRPr>
              </a:p>
            </p:txBody>
          </p:sp>
        </p:grpSp>
      </p:grpSp>
      <p:grpSp>
        <p:nvGrpSpPr>
          <p:cNvPr id="25" name="Group 248"/>
          <p:cNvGrpSpPr/>
          <p:nvPr/>
        </p:nvGrpSpPr>
        <p:grpSpPr>
          <a:xfrm>
            <a:off x="1617663" y="3606800"/>
            <a:ext cx="864903" cy="686072"/>
            <a:chOff x="1617663" y="3606800"/>
            <a:chExt cx="864903" cy="686072"/>
          </a:xfrm>
        </p:grpSpPr>
        <p:grpSp>
          <p:nvGrpSpPr>
            <p:cNvPr id="26" name="Group 37"/>
            <p:cNvGrpSpPr>
              <a:grpSpLocks/>
            </p:cNvGrpSpPr>
            <p:nvPr/>
          </p:nvGrpSpPr>
          <p:grpSpPr bwMode="auto">
            <a:xfrm>
              <a:off x="1796678" y="3606800"/>
              <a:ext cx="685888" cy="686072"/>
              <a:chOff x="3059832" y="4365104"/>
              <a:chExt cx="685796" cy="685796"/>
            </a:xfrm>
          </p:grpSpPr>
          <p:sp>
            <p:nvSpPr>
              <p:cNvPr id="253"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54" name="TextBox 34"/>
              <p:cNvSpPr txBox="1">
                <a:spLocks noChangeArrowheads="1"/>
              </p:cNvSpPr>
              <p:nvPr/>
            </p:nvSpPr>
            <p:spPr bwMode="auto">
              <a:xfrm>
                <a:off x="3097560" y="4437112"/>
                <a:ext cx="646804" cy="523217"/>
              </a:xfrm>
              <a:prstGeom prst="rect">
                <a:avLst/>
              </a:prstGeom>
              <a:noFill/>
              <a:ln w="9525">
                <a:noFill/>
                <a:miter lim="800000"/>
                <a:headEnd/>
                <a:tailEnd/>
              </a:ln>
            </p:spPr>
            <p:txBody>
              <a:bodyPr>
                <a:spAutoFit/>
              </a:bodyPr>
              <a:lstStyle/>
              <a:p>
                <a:pPr algn="ctr"/>
                <a:r>
                  <a:rPr lang="en-US" sz="2800" dirty="0" smtClean="0">
                    <a:solidFill>
                      <a:schemeClr val="bg1"/>
                    </a:solidFill>
                  </a:rPr>
                  <a:t>2</a:t>
                </a:r>
                <a:endParaRPr lang="en-SG" sz="2800" dirty="0">
                  <a:solidFill>
                    <a:schemeClr val="bg1"/>
                  </a:solidFill>
                </a:endParaRPr>
              </a:p>
            </p:txBody>
          </p:sp>
        </p:grpSp>
        <p:cxnSp>
          <p:nvCxnSpPr>
            <p:cNvPr id="252" name="Straight Connector 251"/>
            <p:cNvCxnSpPr/>
            <p:nvPr/>
          </p:nvCxnSpPr>
          <p:spPr bwMode="auto">
            <a:xfrm>
              <a:off x="1617663" y="3949700"/>
              <a:ext cx="17938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7" name="Group 254"/>
          <p:cNvGrpSpPr/>
          <p:nvPr/>
        </p:nvGrpSpPr>
        <p:grpSpPr>
          <a:xfrm>
            <a:off x="1796677" y="5085367"/>
            <a:ext cx="685888" cy="1656746"/>
            <a:chOff x="1796677" y="5085367"/>
            <a:chExt cx="685888" cy="1656746"/>
          </a:xfrm>
        </p:grpSpPr>
        <p:grpSp>
          <p:nvGrpSpPr>
            <p:cNvPr id="28" name="Group 37"/>
            <p:cNvGrpSpPr>
              <a:grpSpLocks/>
            </p:cNvGrpSpPr>
            <p:nvPr/>
          </p:nvGrpSpPr>
          <p:grpSpPr bwMode="auto">
            <a:xfrm>
              <a:off x="1796677" y="6056041"/>
              <a:ext cx="685888" cy="686072"/>
              <a:chOff x="3059832" y="4365104"/>
              <a:chExt cx="685796" cy="685796"/>
            </a:xfrm>
          </p:grpSpPr>
          <p:sp>
            <p:nvSpPr>
              <p:cNvPr id="262"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63"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11</a:t>
                </a:r>
                <a:endParaRPr lang="en-SG" sz="2800" dirty="0">
                  <a:solidFill>
                    <a:schemeClr val="bg1"/>
                  </a:solidFill>
                </a:endParaRPr>
              </a:p>
            </p:txBody>
          </p:sp>
        </p:grpSp>
        <p:cxnSp>
          <p:nvCxnSpPr>
            <p:cNvPr id="258" name="Straight Connector 257"/>
            <p:cNvCxnSpPr>
              <a:stCxn id="262" idx="0"/>
              <a:endCxn id="226" idx="4"/>
            </p:cNvCxnSpPr>
            <p:nvPr/>
          </p:nvCxnSpPr>
          <p:spPr bwMode="auto">
            <a:xfrm flipV="1">
              <a:off x="2139621" y="5085367"/>
              <a:ext cx="1202" cy="97067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9" name="Group 279"/>
          <p:cNvGrpSpPr/>
          <p:nvPr/>
        </p:nvGrpSpPr>
        <p:grpSpPr>
          <a:xfrm>
            <a:off x="69528" y="6056041"/>
            <a:ext cx="862335" cy="686072"/>
            <a:chOff x="69528" y="6056041"/>
            <a:chExt cx="862335" cy="686072"/>
          </a:xfrm>
        </p:grpSpPr>
        <p:grpSp>
          <p:nvGrpSpPr>
            <p:cNvPr id="30" name="Group 37"/>
            <p:cNvGrpSpPr>
              <a:grpSpLocks/>
            </p:cNvGrpSpPr>
            <p:nvPr/>
          </p:nvGrpSpPr>
          <p:grpSpPr bwMode="auto">
            <a:xfrm>
              <a:off x="69528" y="6056041"/>
              <a:ext cx="685888" cy="686072"/>
              <a:chOff x="3059832" y="4365104"/>
              <a:chExt cx="685796" cy="685796"/>
            </a:xfrm>
          </p:grpSpPr>
          <p:sp>
            <p:nvSpPr>
              <p:cNvPr id="286" name="Oval 38"/>
              <p:cNvSpPr>
                <a:spLocks noChangeArrowheads="1"/>
              </p:cNvSpPr>
              <p:nvPr/>
            </p:nvSpPr>
            <p:spPr bwMode="auto">
              <a:xfrm>
                <a:off x="3059832" y="4365104"/>
                <a:ext cx="685796" cy="685796"/>
              </a:xfrm>
              <a:prstGeom prst="ellipse">
                <a:avLst/>
              </a:prstGeom>
              <a:solidFill>
                <a:srgbClr val="FFC000"/>
              </a:solidFill>
              <a:ln w="28575">
                <a:solidFill>
                  <a:srgbClr val="0070C0"/>
                </a:solidFill>
                <a:prstDash val="sysDot"/>
                <a:round/>
                <a:headEnd/>
                <a:tailEnd/>
              </a:ln>
            </p:spPr>
            <p:txBody>
              <a:bodyPr wrap="none" anchor="ctr"/>
              <a:lstStyle/>
              <a:p>
                <a:endParaRPr lang="en-SG"/>
              </a:p>
            </p:txBody>
          </p:sp>
          <p:sp>
            <p:nvSpPr>
              <p:cNvPr id="287"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9</a:t>
                </a:r>
                <a:endParaRPr lang="en-SG" sz="2800" dirty="0">
                  <a:solidFill>
                    <a:schemeClr val="bg1"/>
                  </a:solidFill>
                </a:endParaRPr>
              </a:p>
            </p:txBody>
          </p:sp>
        </p:grpSp>
        <p:cxnSp>
          <p:nvCxnSpPr>
            <p:cNvPr id="285" name="Straight Connector 284"/>
            <p:cNvCxnSpPr/>
            <p:nvPr/>
          </p:nvCxnSpPr>
          <p:spPr bwMode="auto">
            <a:xfrm rot="10800000">
              <a:off x="755650" y="6399213"/>
              <a:ext cx="17621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1" name="Group 290"/>
          <p:cNvGrpSpPr/>
          <p:nvPr/>
        </p:nvGrpSpPr>
        <p:grpSpPr>
          <a:xfrm>
            <a:off x="70941" y="4291855"/>
            <a:ext cx="685556" cy="792674"/>
            <a:chOff x="70941" y="4291855"/>
            <a:chExt cx="685556" cy="792674"/>
          </a:xfrm>
        </p:grpSpPr>
        <p:grpSp>
          <p:nvGrpSpPr>
            <p:cNvPr id="96" name="Group 37"/>
            <p:cNvGrpSpPr>
              <a:grpSpLocks/>
            </p:cNvGrpSpPr>
            <p:nvPr/>
          </p:nvGrpSpPr>
          <p:grpSpPr bwMode="auto">
            <a:xfrm>
              <a:off x="70941" y="4398457"/>
              <a:ext cx="685556" cy="686072"/>
              <a:chOff x="3059832" y="4365104"/>
              <a:chExt cx="685796" cy="685796"/>
            </a:xfrm>
          </p:grpSpPr>
          <p:sp>
            <p:nvSpPr>
              <p:cNvPr id="294" name="Oval 38"/>
              <p:cNvSpPr>
                <a:spLocks noChangeArrowheads="1"/>
              </p:cNvSpPr>
              <p:nvPr/>
            </p:nvSpPr>
            <p:spPr bwMode="auto">
              <a:xfrm>
                <a:off x="3059832" y="4365104"/>
                <a:ext cx="685796" cy="685796"/>
              </a:xfrm>
              <a:prstGeom prst="ellipse">
                <a:avLst/>
              </a:prstGeom>
              <a:solidFill>
                <a:schemeClr val="tx1"/>
              </a:solidFill>
              <a:ln w="28575">
                <a:solidFill>
                  <a:srgbClr val="FF0000"/>
                </a:solidFill>
                <a:prstDash val="dash"/>
                <a:round/>
                <a:headEnd/>
                <a:tailEnd/>
              </a:ln>
            </p:spPr>
            <p:txBody>
              <a:bodyPr wrap="none" anchor="ctr"/>
              <a:lstStyle/>
              <a:p>
                <a:endParaRPr lang="en-SG"/>
              </a:p>
            </p:txBody>
          </p:sp>
          <p:sp>
            <p:nvSpPr>
              <p:cNvPr id="295"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4</a:t>
                </a:r>
                <a:endParaRPr lang="en-SG" sz="2800" dirty="0">
                  <a:solidFill>
                    <a:schemeClr val="bg1"/>
                  </a:solidFill>
                </a:endParaRPr>
              </a:p>
            </p:txBody>
          </p:sp>
        </p:grpSp>
        <p:cxnSp>
          <p:nvCxnSpPr>
            <p:cNvPr id="293" name="Straight Connector 292"/>
            <p:cNvCxnSpPr/>
            <p:nvPr/>
          </p:nvCxnSpPr>
          <p:spPr bwMode="auto">
            <a:xfrm rot="5400000" flipH="1" flipV="1">
              <a:off x="360982" y="4345037"/>
              <a:ext cx="1063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7" name="Group 295"/>
          <p:cNvGrpSpPr/>
          <p:nvPr/>
        </p:nvGrpSpPr>
        <p:grpSpPr>
          <a:xfrm>
            <a:off x="69676" y="5225152"/>
            <a:ext cx="685556" cy="830416"/>
            <a:chOff x="69676" y="5225152"/>
            <a:chExt cx="685556" cy="830416"/>
          </a:xfrm>
        </p:grpSpPr>
        <p:grpSp>
          <p:nvGrpSpPr>
            <p:cNvPr id="98" name="Group 37"/>
            <p:cNvGrpSpPr>
              <a:grpSpLocks/>
            </p:cNvGrpSpPr>
            <p:nvPr/>
          </p:nvGrpSpPr>
          <p:grpSpPr bwMode="auto">
            <a:xfrm>
              <a:off x="69676" y="5225152"/>
              <a:ext cx="685556" cy="686072"/>
              <a:chOff x="3059832" y="4365104"/>
              <a:chExt cx="685796" cy="685796"/>
            </a:xfrm>
          </p:grpSpPr>
          <p:sp>
            <p:nvSpPr>
              <p:cNvPr id="299" name="Oval 38"/>
              <p:cNvSpPr>
                <a:spLocks noChangeArrowheads="1"/>
              </p:cNvSpPr>
              <p:nvPr/>
            </p:nvSpPr>
            <p:spPr bwMode="auto">
              <a:xfrm>
                <a:off x="3059832" y="4365104"/>
                <a:ext cx="685796" cy="685796"/>
              </a:xfrm>
              <a:prstGeom prst="ellipse">
                <a:avLst/>
              </a:prstGeom>
              <a:solidFill>
                <a:schemeClr val="tx1"/>
              </a:solidFill>
              <a:ln w="28575">
                <a:solidFill>
                  <a:srgbClr val="FF0000"/>
                </a:solidFill>
                <a:prstDash val="dash"/>
                <a:round/>
                <a:headEnd/>
                <a:tailEnd/>
              </a:ln>
            </p:spPr>
            <p:txBody>
              <a:bodyPr wrap="none" anchor="ctr"/>
              <a:lstStyle/>
              <a:p>
                <a:endParaRPr lang="en-SG"/>
              </a:p>
            </p:txBody>
          </p:sp>
          <p:sp>
            <p:nvSpPr>
              <p:cNvPr id="300"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8</a:t>
                </a:r>
                <a:endParaRPr lang="en-SG" sz="2800" dirty="0">
                  <a:solidFill>
                    <a:schemeClr val="bg1"/>
                  </a:solidFill>
                </a:endParaRPr>
              </a:p>
            </p:txBody>
          </p:sp>
        </p:grpSp>
        <p:cxnSp>
          <p:nvCxnSpPr>
            <p:cNvPr id="298" name="Straight Connector 297"/>
            <p:cNvCxnSpPr/>
            <p:nvPr/>
          </p:nvCxnSpPr>
          <p:spPr bwMode="auto">
            <a:xfrm rot="16200000" flipV="1">
              <a:off x="341138" y="5982543"/>
              <a:ext cx="144463"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9" name="Group 300"/>
          <p:cNvGrpSpPr/>
          <p:nvPr/>
        </p:nvGrpSpPr>
        <p:grpSpPr>
          <a:xfrm>
            <a:off x="2482676" y="6055296"/>
            <a:ext cx="863923" cy="686072"/>
            <a:chOff x="2482676" y="6055296"/>
            <a:chExt cx="863923" cy="686072"/>
          </a:xfrm>
        </p:grpSpPr>
        <p:grpSp>
          <p:nvGrpSpPr>
            <p:cNvPr id="100" name="Group 37"/>
            <p:cNvGrpSpPr>
              <a:grpSpLocks/>
            </p:cNvGrpSpPr>
            <p:nvPr/>
          </p:nvGrpSpPr>
          <p:grpSpPr bwMode="auto">
            <a:xfrm>
              <a:off x="2661043" y="6055296"/>
              <a:ext cx="685556" cy="686072"/>
              <a:chOff x="3059832" y="4365104"/>
              <a:chExt cx="685796" cy="685796"/>
            </a:xfrm>
          </p:grpSpPr>
          <p:sp>
            <p:nvSpPr>
              <p:cNvPr id="305" name="Oval 38"/>
              <p:cNvSpPr>
                <a:spLocks noChangeArrowheads="1"/>
              </p:cNvSpPr>
              <p:nvPr/>
            </p:nvSpPr>
            <p:spPr bwMode="auto">
              <a:xfrm>
                <a:off x="3059832" y="4365104"/>
                <a:ext cx="685796" cy="685796"/>
              </a:xfrm>
              <a:prstGeom prst="ellipse">
                <a:avLst/>
              </a:prstGeom>
              <a:solidFill>
                <a:schemeClr val="tx1"/>
              </a:solidFill>
              <a:ln w="28575">
                <a:solidFill>
                  <a:srgbClr val="FF0000"/>
                </a:solidFill>
                <a:prstDash val="dash"/>
                <a:round/>
                <a:headEnd/>
                <a:tailEnd/>
              </a:ln>
            </p:spPr>
            <p:txBody>
              <a:bodyPr wrap="none" anchor="ctr"/>
              <a:lstStyle/>
              <a:p>
                <a:endParaRPr lang="en-SG"/>
              </a:p>
            </p:txBody>
          </p:sp>
          <p:sp>
            <p:nvSpPr>
              <p:cNvPr id="306"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12</a:t>
                </a:r>
                <a:endParaRPr lang="en-SG" sz="2800" dirty="0">
                  <a:solidFill>
                    <a:schemeClr val="bg1"/>
                  </a:solidFill>
                </a:endParaRPr>
              </a:p>
            </p:txBody>
          </p:sp>
        </p:grpSp>
        <p:cxnSp>
          <p:nvCxnSpPr>
            <p:cNvPr id="304" name="Straight Connector 303"/>
            <p:cNvCxnSpPr/>
            <p:nvPr/>
          </p:nvCxnSpPr>
          <p:spPr bwMode="auto">
            <a:xfrm>
              <a:off x="2482676" y="6398468"/>
              <a:ext cx="1778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1" name="Group 306"/>
          <p:cNvGrpSpPr/>
          <p:nvPr/>
        </p:nvGrpSpPr>
        <p:grpSpPr>
          <a:xfrm>
            <a:off x="2482676" y="3606055"/>
            <a:ext cx="865188" cy="686072"/>
            <a:chOff x="2482676" y="3606055"/>
            <a:chExt cx="865188" cy="686072"/>
          </a:xfrm>
        </p:grpSpPr>
        <p:grpSp>
          <p:nvGrpSpPr>
            <p:cNvPr id="102" name="Group 37"/>
            <p:cNvGrpSpPr>
              <a:grpSpLocks/>
            </p:cNvGrpSpPr>
            <p:nvPr/>
          </p:nvGrpSpPr>
          <p:grpSpPr bwMode="auto">
            <a:xfrm>
              <a:off x="2662308" y="3606055"/>
              <a:ext cx="685556" cy="686072"/>
              <a:chOff x="3059832" y="4365104"/>
              <a:chExt cx="685796" cy="685796"/>
            </a:xfrm>
          </p:grpSpPr>
          <p:sp>
            <p:nvSpPr>
              <p:cNvPr id="310" name="Oval 38"/>
              <p:cNvSpPr>
                <a:spLocks noChangeArrowheads="1"/>
              </p:cNvSpPr>
              <p:nvPr/>
            </p:nvSpPr>
            <p:spPr bwMode="auto">
              <a:xfrm>
                <a:off x="3059832" y="4365104"/>
                <a:ext cx="685796" cy="685796"/>
              </a:xfrm>
              <a:prstGeom prst="ellipse">
                <a:avLst/>
              </a:prstGeom>
              <a:solidFill>
                <a:schemeClr val="tx1"/>
              </a:solidFill>
              <a:ln w="28575">
                <a:solidFill>
                  <a:srgbClr val="FF0000"/>
                </a:solidFill>
                <a:prstDash val="dash"/>
                <a:round/>
                <a:headEnd/>
                <a:tailEnd/>
              </a:ln>
            </p:spPr>
            <p:txBody>
              <a:bodyPr wrap="none" anchor="ctr"/>
              <a:lstStyle/>
              <a:p>
                <a:endParaRPr lang="en-SG"/>
              </a:p>
            </p:txBody>
          </p:sp>
          <p:sp>
            <p:nvSpPr>
              <p:cNvPr id="311" name="TextBox 34"/>
              <p:cNvSpPr txBox="1">
                <a:spLocks noChangeArrowheads="1"/>
              </p:cNvSpPr>
              <p:nvPr/>
            </p:nvSpPr>
            <p:spPr bwMode="auto">
              <a:xfrm>
                <a:off x="3096296" y="4437112"/>
                <a:ext cx="648068" cy="523217"/>
              </a:xfrm>
              <a:prstGeom prst="rect">
                <a:avLst/>
              </a:prstGeom>
              <a:noFill/>
              <a:ln w="9525">
                <a:noFill/>
                <a:miter lim="800000"/>
                <a:headEnd/>
                <a:tailEnd/>
              </a:ln>
            </p:spPr>
            <p:txBody>
              <a:bodyPr>
                <a:spAutoFit/>
              </a:bodyPr>
              <a:lstStyle/>
              <a:p>
                <a:pPr algn="ctr"/>
                <a:r>
                  <a:rPr lang="en-US" sz="2800" dirty="0" smtClean="0">
                    <a:solidFill>
                      <a:schemeClr val="bg1"/>
                    </a:solidFill>
                  </a:rPr>
                  <a:t>3</a:t>
                </a:r>
                <a:endParaRPr lang="en-SG" sz="2800" dirty="0">
                  <a:solidFill>
                    <a:schemeClr val="bg1"/>
                  </a:solidFill>
                </a:endParaRPr>
              </a:p>
            </p:txBody>
          </p:sp>
        </p:grpSp>
        <p:cxnSp>
          <p:nvCxnSpPr>
            <p:cNvPr id="309" name="Straight Connector 308"/>
            <p:cNvCxnSpPr/>
            <p:nvPr/>
          </p:nvCxnSpPr>
          <p:spPr bwMode="auto">
            <a:xfrm>
              <a:off x="2482676" y="3948955"/>
              <a:ext cx="17938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3" name="Group 314"/>
          <p:cNvGrpSpPr/>
          <p:nvPr/>
        </p:nvGrpSpPr>
        <p:grpSpPr>
          <a:xfrm>
            <a:off x="2663323" y="4293096"/>
            <a:ext cx="685888" cy="791924"/>
            <a:chOff x="2663323" y="4330920"/>
            <a:chExt cx="685888" cy="791924"/>
          </a:xfrm>
        </p:grpSpPr>
        <p:sp>
          <p:nvSpPr>
            <p:cNvPr id="312" name="Oval 38"/>
            <p:cNvSpPr>
              <a:spLocks noChangeArrowheads="1"/>
            </p:cNvSpPr>
            <p:nvPr/>
          </p:nvSpPr>
          <p:spPr bwMode="auto">
            <a:xfrm>
              <a:off x="2663323" y="4437120"/>
              <a:ext cx="685888" cy="685724"/>
            </a:xfrm>
            <a:prstGeom prst="ellipse">
              <a:avLst/>
            </a:prstGeom>
            <a:solidFill>
              <a:schemeClr val="accent1"/>
            </a:solidFill>
            <a:ln w="28575">
              <a:solidFill>
                <a:srgbClr val="0070C0"/>
              </a:solidFill>
              <a:round/>
              <a:headEnd/>
              <a:tailEnd/>
            </a:ln>
          </p:spPr>
          <p:txBody>
            <a:bodyPr wrap="none" anchor="ctr"/>
            <a:lstStyle/>
            <a:p>
              <a:endParaRPr lang="en-SG"/>
            </a:p>
          </p:txBody>
        </p:sp>
        <p:sp>
          <p:nvSpPr>
            <p:cNvPr id="313" name="TextBox 34"/>
            <p:cNvSpPr txBox="1">
              <a:spLocks noChangeArrowheads="1"/>
            </p:cNvSpPr>
            <p:nvPr/>
          </p:nvSpPr>
          <p:spPr bwMode="auto">
            <a:xfrm>
              <a:off x="2699792" y="4509120"/>
              <a:ext cx="648155" cy="523162"/>
            </a:xfrm>
            <a:prstGeom prst="rect">
              <a:avLst/>
            </a:prstGeom>
            <a:noFill/>
            <a:ln w="9525">
              <a:noFill/>
              <a:miter lim="800000"/>
              <a:headEnd/>
              <a:tailEnd/>
            </a:ln>
          </p:spPr>
          <p:txBody>
            <a:bodyPr>
              <a:spAutoFit/>
            </a:bodyPr>
            <a:lstStyle/>
            <a:p>
              <a:pPr algn="ctr"/>
              <a:r>
                <a:rPr lang="en-US" sz="2800" dirty="0" smtClean="0">
                  <a:solidFill>
                    <a:schemeClr val="bg1"/>
                  </a:solidFill>
                </a:rPr>
                <a:t>7</a:t>
              </a:r>
              <a:endParaRPr lang="en-SG" sz="2800" dirty="0">
                <a:solidFill>
                  <a:schemeClr val="bg1"/>
                </a:solidFill>
              </a:endParaRPr>
            </a:p>
          </p:txBody>
        </p:sp>
        <p:cxnSp>
          <p:nvCxnSpPr>
            <p:cNvPr id="314" name="Straight Connector 313"/>
            <p:cNvCxnSpPr/>
            <p:nvPr/>
          </p:nvCxnSpPr>
          <p:spPr bwMode="auto">
            <a:xfrm rot="5400000" flipH="1" flipV="1">
              <a:off x="2953600" y="4383308"/>
              <a:ext cx="106363" cy="158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28" name="Title 1"/>
          <p:cNvSpPr txBox="1">
            <a:spLocks/>
          </p:cNvSpPr>
          <p:nvPr/>
        </p:nvSpPr>
        <p:spPr>
          <a:xfrm>
            <a:off x="6300192" y="-26988"/>
            <a:ext cx="2880321" cy="1143001"/>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(5)</a:t>
            </a:r>
            <a:endParaRPr kumimoji="0" lang="en-SG"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7" name="TextBox 126"/>
          <p:cNvSpPr txBox="1"/>
          <p:nvPr/>
        </p:nvSpPr>
        <p:spPr>
          <a:xfrm>
            <a:off x="6588224" y="2132856"/>
            <a:ext cx="2555776" cy="3693319"/>
          </a:xfrm>
          <a:prstGeom prst="rect">
            <a:avLst/>
          </a:prstGeom>
          <a:noFill/>
        </p:spPr>
        <p:txBody>
          <a:bodyPr wrap="square" rtlCol="0">
            <a:spAutoFit/>
          </a:bodyPr>
          <a:lstStyle/>
          <a:p>
            <a:r>
              <a:rPr lang="en-US" dirty="0" smtClean="0"/>
              <a:t>D[5] = 0</a:t>
            </a:r>
          </a:p>
          <a:p>
            <a:r>
              <a:rPr lang="en-US" dirty="0" smtClean="0"/>
              <a:t>D[1] = D[5] + 1 = 1</a:t>
            </a:r>
          </a:p>
          <a:p>
            <a:r>
              <a:rPr lang="en-US" dirty="0" smtClean="0"/>
              <a:t>D[6] = D[5] + 1 = 1</a:t>
            </a:r>
          </a:p>
          <a:p>
            <a:r>
              <a:rPr lang="en-US" dirty="0" smtClean="0"/>
              <a:t>D[10] = D[5] + 1 = 1</a:t>
            </a:r>
          </a:p>
          <a:p>
            <a:r>
              <a:rPr lang="en-US" dirty="0" smtClean="0"/>
              <a:t>D[0] = D[1] + 1 = 2</a:t>
            </a:r>
          </a:p>
          <a:p>
            <a:r>
              <a:rPr lang="en-US" dirty="0" smtClean="0"/>
              <a:t>D[2] = D[1] + 1 = 2</a:t>
            </a:r>
          </a:p>
          <a:p>
            <a:r>
              <a:rPr lang="en-US" dirty="0" smtClean="0"/>
              <a:t>D[11] = D[6] + 1 = 2</a:t>
            </a:r>
          </a:p>
          <a:p>
            <a:r>
              <a:rPr lang="en-US" dirty="0" smtClean="0"/>
              <a:t>D[9] = D[10] + 1 = 2</a:t>
            </a:r>
          </a:p>
          <a:p>
            <a:r>
              <a:rPr lang="en-US" dirty="0" smtClean="0"/>
              <a:t>D[4] = D[0] + 1 = 3</a:t>
            </a:r>
          </a:p>
          <a:p>
            <a:r>
              <a:rPr lang="en-US" dirty="0" smtClean="0"/>
              <a:t>D[3] = D[2] + 1 = 3</a:t>
            </a:r>
          </a:p>
          <a:p>
            <a:r>
              <a:rPr lang="en-US" dirty="0" smtClean="0"/>
              <a:t>D[12] = D[11] + 1 = 3</a:t>
            </a:r>
          </a:p>
          <a:p>
            <a:r>
              <a:rPr lang="en-US" dirty="0" smtClean="0"/>
              <a:t>D[8] = D[9] + 1 = 3</a:t>
            </a:r>
          </a:p>
          <a:p>
            <a:r>
              <a:rPr lang="en-US" dirty="0" smtClean="0"/>
              <a:t>D[7] = D[3] + 1 = 4</a:t>
            </a:r>
          </a:p>
        </p:txBody>
      </p:sp>
      <p:sp>
        <p:nvSpPr>
          <p:cNvPr id="129" name="TextBox 128"/>
          <p:cNvSpPr txBox="1"/>
          <p:nvPr/>
        </p:nvSpPr>
        <p:spPr>
          <a:xfrm>
            <a:off x="3419872" y="6093296"/>
            <a:ext cx="3456384" cy="584775"/>
          </a:xfrm>
          <a:prstGeom prst="rect">
            <a:avLst/>
          </a:prstGeom>
          <a:noFill/>
          <a:ln>
            <a:solidFill>
              <a:schemeClr val="accent1"/>
            </a:solidFill>
          </a:ln>
        </p:spPr>
        <p:txBody>
          <a:bodyPr wrap="square" rtlCol="0">
            <a:spAutoFit/>
          </a:bodyPr>
          <a:lstStyle/>
          <a:p>
            <a:pPr algn="ctr"/>
            <a:r>
              <a:rPr lang="en-US" sz="1600" dirty="0" smtClean="0"/>
              <a:t>This is the </a:t>
            </a:r>
            <a:r>
              <a:rPr lang="en-US" sz="1600" b="1" dirty="0" smtClean="0"/>
              <a:t>BFS </a:t>
            </a:r>
            <a:r>
              <a:rPr lang="en-US" sz="1600" b="1" dirty="0" smtClean="0">
                <a:solidFill>
                  <a:srgbClr val="FF0000"/>
                </a:solidFill>
              </a:rPr>
              <a:t>= SSSP</a:t>
            </a:r>
            <a:r>
              <a:rPr lang="en-US" sz="1600" b="1" dirty="0" smtClean="0"/>
              <a:t> </a:t>
            </a:r>
            <a:r>
              <a:rPr lang="en-US" sz="1600" b="1" dirty="0" smtClean="0">
                <a:sym typeface="Wingdings" pitchFamily="2" charset="2"/>
              </a:rPr>
              <a:t></a:t>
            </a:r>
            <a:r>
              <a:rPr lang="en-US" sz="1600" b="1" dirty="0" smtClean="0"/>
              <a:t> spanning tree</a:t>
            </a:r>
            <a:r>
              <a:rPr lang="en-US" sz="1600" dirty="0" smtClean="0"/>
              <a:t> when BFS is started from vertex 5</a:t>
            </a:r>
            <a:endParaRPr lang="en-US" sz="1600" dirty="0"/>
          </a:p>
        </p:txBody>
      </p:sp>
    </p:spTree>
    <p:custDataLst>
      <p:tags r:id="rId1"/>
    </p:custDataLst>
    <p:extLst>
      <p:ext uri="{BB962C8B-B14F-4D97-AF65-F5344CB8AC3E}">
        <p14:creationId xmlns:p14="http://schemas.microsoft.com/office/powerpoint/2010/main" val="3281801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1">
                                            <p:txEl>
                                              <p:pRg st="9" end="9"/>
                                            </p:txEl>
                                          </p:spTgt>
                                        </p:tgtEl>
                                        <p:attrNameLst>
                                          <p:attrName>style.visibility</p:attrName>
                                        </p:attrNameLst>
                                      </p:cBhvr>
                                      <p:to>
                                        <p:strVal val="visible"/>
                                      </p:to>
                                    </p:set>
                                    <p:animEffect transition="in" filter="blinds(horizontal)">
                                      <p:cBhvr>
                                        <p:cTn id="7" dur="500"/>
                                        <p:tgtEl>
                                          <p:spTgt spid="231">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1">
                                            <p:txEl>
                                              <p:pRg st="10" end="10"/>
                                            </p:txEl>
                                          </p:spTgt>
                                        </p:tgtEl>
                                        <p:attrNameLst>
                                          <p:attrName>style.visibility</p:attrName>
                                        </p:attrNameLst>
                                      </p:cBhvr>
                                      <p:to>
                                        <p:strVal val="visible"/>
                                      </p:to>
                                    </p:set>
                                    <p:animEffect transition="in" filter="blinds(horizontal)">
                                      <p:cBhvr>
                                        <p:cTn id="12" dur="500"/>
                                        <p:tgtEl>
                                          <p:spTgt spid="231">
                                            <p:txEl>
                                              <p:pRg st="10" end="10"/>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blinds(horizontal)">
                                      <p:cBhvr>
                                        <p:cTn id="16" dur="500"/>
                                        <p:tgtEl>
                                          <p:spTgt spid="103"/>
                                        </p:tgtEl>
                                      </p:cBhvr>
                                    </p:animEffect>
                                  </p:childTnLst>
                                </p:cTn>
                              </p:par>
                              <p:par>
                                <p:cTn id="17" presetID="3" presetClass="entr" presetSubtype="10" fill="hold" nodeType="withEffect">
                                  <p:stCondLst>
                                    <p:cond delay="0"/>
                                  </p:stCondLst>
                                  <p:childTnLst>
                                    <p:set>
                                      <p:cBhvr>
                                        <p:cTn id="18" dur="1" fill="hold">
                                          <p:stCondLst>
                                            <p:cond delay="0"/>
                                          </p:stCondLst>
                                        </p:cTn>
                                        <p:tgtEl>
                                          <p:spTgt spid="127">
                                            <p:txEl>
                                              <p:pRg st="12" end="12"/>
                                            </p:txEl>
                                          </p:spTgt>
                                        </p:tgtEl>
                                        <p:attrNameLst>
                                          <p:attrName>style.visibility</p:attrName>
                                        </p:attrNameLst>
                                      </p:cBhvr>
                                      <p:to>
                                        <p:strVal val="visible"/>
                                      </p:to>
                                    </p:set>
                                    <p:animEffect transition="in" filter="blinds(horizontal)">
                                      <p:cBhvr>
                                        <p:cTn id="19" dur="500"/>
                                        <p:tgtEl>
                                          <p:spTgt spid="127">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31">
                                            <p:txEl>
                                              <p:pRg st="11" end="11"/>
                                            </p:txEl>
                                          </p:spTgt>
                                        </p:tgtEl>
                                        <p:attrNameLst>
                                          <p:attrName>style.visibility</p:attrName>
                                        </p:attrNameLst>
                                      </p:cBhvr>
                                      <p:to>
                                        <p:strVal val="visible"/>
                                      </p:to>
                                    </p:set>
                                    <p:animEffect transition="in" filter="blinds(horizontal)">
                                      <p:cBhvr>
                                        <p:cTn id="24" dur="500"/>
                                        <p:tgtEl>
                                          <p:spTgt spid="231">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1">
                                            <p:txEl>
                                              <p:pRg st="12" end="12"/>
                                            </p:txEl>
                                          </p:spTgt>
                                        </p:tgtEl>
                                        <p:attrNameLst>
                                          <p:attrName>style.visibility</p:attrName>
                                        </p:attrNameLst>
                                      </p:cBhvr>
                                      <p:to>
                                        <p:strVal val="visible"/>
                                      </p:to>
                                    </p:set>
                                    <p:animEffect transition="in" filter="blinds(horizontal)">
                                      <p:cBhvr>
                                        <p:cTn id="29" dur="500"/>
                                        <p:tgtEl>
                                          <p:spTgt spid="231">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31">
                                            <p:txEl>
                                              <p:pRg st="13" end="13"/>
                                            </p:txEl>
                                          </p:spTgt>
                                        </p:tgtEl>
                                        <p:attrNameLst>
                                          <p:attrName>style.visibility</p:attrName>
                                        </p:attrNameLst>
                                      </p:cBhvr>
                                      <p:to>
                                        <p:strVal val="visible"/>
                                      </p:to>
                                    </p:set>
                                    <p:animEffect transition="in" filter="blinds(horizontal)">
                                      <p:cBhvr>
                                        <p:cTn id="34" dur="500"/>
                                        <p:tgtEl>
                                          <p:spTgt spid="2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False"/>
  <p:tag name="DELIMITERS" val="3.1"/>
  <p:tag name="TPFULLVERSION" val="4.2.3.231"/>
  <p:tag name="LUIDIAENABLED" val="False"/>
  <p:tag name="CHARTVALUEFORMAT" val="0"/>
  <p:tag name="TASKPANEKEY" val="7b0c985c-1b19-4330-a0c2-f99644fc0500"/>
  <p:tag name="POWERPOINTVERSION" val="14.0"/>
  <p:tag name="EXPANDSHOWBAR" val="Tru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00.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0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6.xml><?xml version="1.0" encoding="utf-8"?>
<p:tagLst xmlns:a="http://schemas.openxmlformats.org/drawingml/2006/main" xmlns:r="http://schemas.openxmlformats.org/officeDocument/2006/relationships" xmlns:p="http://schemas.openxmlformats.org/presentationml/2006/main">
  <p:tag name="DELIMITERS" val="3.1"/>
</p:tagLst>
</file>

<file path=ppt/tags/tag107.xml><?xml version="1.0" encoding="utf-8"?>
<p:tagLst xmlns:a="http://schemas.openxmlformats.org/drawingml/2006/main" xmlns:r="http://schemas.openxmlformats.org/officeDocument/2006/relationships" xmlns:p="http://schemas.openxmlformats.org/presentationml/2006/main">
  <p:tag name="SLIDEID" val="D01DD617EAF84412A409D27C6A0586A4"/>
  <p:tag name="SLIDETYPE" val="Q"/>
  <p:tag name="DEMOGRAPHIC" val="False"/>
  <p:tag name="TEAMASSIGN" val="False"/>
  <p:tag name="SPEEDSCORING" val="False"/>
  <p:tag name="CORRECTPOINTVALUE" val="1"/>
  <p:tag name="INCORRECTPOINTVALUE" val="0"/>
  <p:tag name="ZEROBASED" val="False"/>
  <p:tag name="AUTOADVANCE" val="False"/>
  <p:tag name="DELIMITERS" val="3.1"/>
  <p:tag name="VALUEFORMAT" val="0"/>
  <p:tag name="NUMRESPONSES" val="8"/>
  <p:tag name="QUESTIONALIAS" val="Select graph terminologies that you know now… (can select up to 8/clicker)"/>
  <p:tag name="ANSWERSALIAS" val="AdjMatrix/List/EdgeList|smicln|DFS/BFS|smicln|Topological Sort|smicln|MST/Prim’s|smicln|MST/Kruskal’s|smicln|SSSP/Bellman Ford’s|smicln|SSSP/Dijkstra’s|smicln|APSP/Floyd Warshall’s"/>
  <p:tag name="TOTALRESPONSES" val="23"/>
  <p:tag name="RESPONSECOUNT" val="23"/>
  <p:tag name="SLICED" val="False"/>
  <p:tag name="RESPONSES" val="5421;54321;21;54321;421;4321;5768421;421;-;4321;54321;-;654321;5421;-;54321;754321;54321;54321;54321;-;7421;7654321;54321;854321;6754321;8765421;"/>
  <p:tag name="CHARTSTRINGSTD" val="23 23 15 22 17 5 6 3"/>
  <p:tag name="CHARTSTRINGREV" val="3 6 5 17 22 15 23 23"/>
  <p:tag name="CHARTSTRINGSTDPER" val="1 1 0.652173913043478 0.956521739130435 0.739130434782609 0.217391304347826 0.260869565217391 0.130434782608696"/>
  <p:tag name="CHARTSTRINGREVPER" val="0.130434782608696 0.260869565217391 0.217391304347826 0.739130434782609 0.956521739130435 0.652173913043478 1 1"/>
  <p:tag name="VALUES" val="No Value|smicln|No Value|smicln|No Value|smicln|No Value|smicln|No Value|smicln|No Value|smicln|No Value|smicln|No Value"/>
  <p:tag name="SLIDEORDER" val="5"/>
  <p:tag name="SLIDEGUID" val="BB042712AA6842C583CDDEB2EDE85404"/>
  <p:tag name="RESPONSESGATHERED" val="False"/>
</p:tagLst>
</file>

<file path=ppt/tags/tag108.xml><?xml version="1.0" encoding="utf-8"?>
<p:tagLst xmlns:a="http://schemas.openxmlformats.org/drawingml/2006/main" xmlns:r="http://schemas.openxmlformats.org/officeDocument/2006/relationships" xmlns:p="http://schemas.openxmlformats.org/presentationml/2006/main">
  <p:tag name="CHARTTYPE" val="0"/>
</p:tagLst>
</file>

<file path=ppt/tags/tag109.xml><?xml version="1.0" encoding="utf-8"?>
<p:tagLst xmlns:a="http://schemas.openxmlformats.org/drawingml/2006/main" xmlns:r="http://schemas.openxmlformats.org/officeDocument/2006/relationships" xmlns:p="http://schemas.openxmlformats.org/presentationml/2006/main">
  <p:tag name="ANSWERBULLETS" val="3"/>
  <p:tag name="TEXTLENGTH" val="131"/>
  <p:tag name="FONTSIZE" val="28"/>
  <p:tag name="BULLETTYPE" val="ppBulletArabicPeriod"/>
  <p:tag name="ANSWERTEXT" val="AdjMatrix/List/EdgeList&#10;DFS/BFS&#10;Topological Sort&#10;MST/Prim’s&#10;MST/Kruskal’s&#10;SSSP/Bellman Ford’s&#10;SSSP/Dijkstra’s&#10;APSP/Floyd Warshall’s"/>
  <p:tag name="OLDNUMANSWERS" val="8"/>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10.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11.xml><?xml version="1.0" encoding="utf-8"?>
<p:tagLst xmlns:a="http://schemas.openxmlformats.org/drawingml/2006/main" xmlns:r="http://schemas.openxmlformats.org/officeDocument/2006/relationships" xmlns:p="http://schemas.openxmlformats.org/presentationml/2006/main">
  <p:tag name="SLIDEID" val="D01DD617EAF84412A409D27C6A0586A4"/>
  <p:tag name="SLIDETYPE" val="Q"/>
  <p:tag name="DEMOGRAPHIC" val="False"/>
  <p:tag name="TEAMASSIGN" val="False"/>
  <p:tag name="SPEEDSCORING" val="False"/>
  <p:tag name="CORRECTPOINTVALUE" val="1"/>
  <p:tag name="INCORRECTPOINTVALUE" val="0"/>
  <p:tag name="ZEROBASED" val="False"/>
  <p:tag name="AUTOADVANCE" val="False"/>
  <p:tag name="DELIMITERS" val="3.1"/>
  <p:tag name="VALUEFORMAT" val="0"/>
  <p:tag name="NUMRESPONSES" val="8"/>
  <p:tag name="QUESTIONALIAS" val="Select DS/algorithms that you have already implement now… (can select up to 8/clicker)"/>
  <p:tag name="ANSWERSALIAS" val="AdjMatrix/List/EdgeList|smicln|DFS/BFS|smicln|Topological Sort|smicln|MST/Prim’s|smicln|MST/Kruskal’s|smicln|SSSP/Bellman Ford’s|smicln|SSSP/Dijkstra’s|smicln|APSP/Floyd Warshall’s"/>
  <p:tag name="TOTALRESPONSES" val="16"/>
  <p:tag name="RESPONSECOUNT" val="16"/>
  <p:tag name="SLICED" val="False"/>
  <p:tag name="RESPONSES" val="-;21;-;123;421;4321;8421;521;-;4321;321;21;-;-;-;-;-;-;21;54321;8754321;4321;-;-;21;754321;87421;"/>
  <p:tag name="CHARTSTRINGSTD" val="16 16 8 9 4 0 3 3"/>
  <p:tag name="CHARTSTRINGREV" val="3 3 0 4 9 8 16 16"/>
  <p:tag name="CHARTSTRINGSTDPER" val="1 1 0.5 0.5625 0.25 0 0.1875 0.1875"/>
  <p:tag name="CHARTSTRINGREVPER" val="0.1875 0.1875 0 0.25 0.5625 0.5 1 1"/>
  <p:tag name="VALUES" val="No Value|smicln|No Value|smicln|No Value|smicln|No Value|smicln|No Value|smicln|No Value|smicln|No Value|smicln|No Value"/>
  <p:tag name="SLIDEORDER" val="6"/>
  <p:tag name="SLIDEGUID" val="EC08A7FF03664551879714637A4B0638"/>
  <p:tag name="RESPONSESGATHERED" val="False"/>
</p:tagLst>
</file>

<file path=ppt/tags/tag112.xml><?xml version="1.0" encoding="utf-8"?>
<p:tagLst xmlns:a="http://schemas.openxmlformats.org/drawingml/2006/main" xmlns:r="http://schemas.openxmlformats.org/officeDocument/2006/relationships" xmlns:p="http://schemas.openxmlformats.org/presentationml/2006/main">
  <p:tag name="CHARTTYPE" val="0"/>
</p:tagLst>
</file>

<file path=ppt/tags/tag113.xml><?xml version="1.0" encoding="utf-8"?>
<p:tagLst xmlns:a="http://schemas.openxmlformats.org/drawingml/2006/main" xmlns:r="http://schemas.openxmlformats.org/officeDocument/2006/relationships" xmlns:p="http://schemas.openxmlformats.org/presentationml/2006/main">
  <p:tag name="ANSWERBULLETS" val="3"/>
  <p:tag name="TEXTLENGTH" val="131"/>
  <p:tag name="FONTSIZE" val="28"/>
  <p:tag name="BULLETTYPE" val="ppBulletArabicPeriod"/>
  <p:tag name="ANSWERTEXT" val="AdjMatrix/List/EdgeList&#10;DFS/BFS&#10;Topological Sort&#10;MST/Prim’s&#10;MST/Kruskal’s&#10;SSSP/Bellman Ford’s&#10;SSSP/Dijkstra’s&#10;APSP/Floyd Warshall’s"/>
  <p:tag name="OLDNUMANSWERS" val="8"/>
</p:tagLst>
</file>

<file path=ppt/tags/tag114.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15.xml><?xml version="1.0" encoding="utf-8"?>
<p:tagLst xmlns:a="http://schemas.openxmlformats.org/drawingml/2006/main" xmlns:r="http://schemas.openxmlformats.org/officeDocument/2006/relationships" xmlns:p="http://schemas.openxmlformats.org/presentationml/2006/main">
  <p:tag name="SLIDEID" val="1AFCE4037EC1400EAA0347D04C97D07D"/>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ANSWERSALIAS" val="Tree|smicln|Directed Acyclic Graph|smicln|Bipartite Graph|smicln|Complete Graph|smicln|Impossible, it is O(V+E)"/>
  <p:tag name="QUESTIONALIAS" val="DFS and BFS always run in (V2) on"/>
  <p:tag name="TOTALRESPONSES" val="21"/>
  <p:tag name="RESPONSECOUNT" val="21"/>
  <p:tag name="SLICED" val="False"/>
  <p:tag name="RESPONSES" val="1;5;-;1;4;5;1;1;2;-;3;-;5;-;-;3;-;5;1;4;5;4;3;4;4;-;1;4;"/>
  <p:tag name="CHARTSTRINGSTD" val="6 1 3 6 5"/>
  <p:tag name="CHARTSTRINGREV" val="5 6 3 1 6"/>
  <p:tag name="CHARTSTRINGSTDPER" val="0.285714285714286 0.0476190476190476 0.142857142857143 0.285714285714286 0.238095238095238"/>
  <p:tag name="CHARTSTRINGREVPER" val="0.238095238095238 0.285714285714286 0.142857142857143 0.0476190476190476 0.285714285714286"/>
  <p:tag name="VALUES" val="Incorrect|smicln|Incorrect|smicln|Incorrect|smicln|Correct|smicln|Incorrect"/>
  <p:tag name="SLIDEORDER" val="4"/>
  <p:tag name="SLIDEGUID" val="5FEA7E54E9F4491982BFE7CF3EA42215"/>
  <p:tag name="RESPONSESGATHERED" val="False"/>
</p:tagLst>
</file>

<file path=ppt/tags/tag116.xml><?xml version="1.0" encoding="utf-8"?>
<p:tagLst xmlns:a="http://schemas.openxmlformats.org/drawingml/2006/main" xmlns:r="http://schemas.openxmlformats.org/officeDocument/2006/relationships" xmlns:p="http://schemas.openxmlformats.org/presentationml/2006/main">
  <p:tag name="CHARTTYPE" val="0"/>
</p:tagLst>
</file>

<file path=ppt/tags/tag117.xml><?xml version="1.0" encoding="utf-8"?>
<p:tagLst xmlns:a="http://schemas.openxmlformats.org/drawingml/2006/main" xmlns:r="http://schemas.openxmlformats.org/officeDocument/2006/relationships" xmlns:p="http://schemas.openxmlformats.org/presentationml/2006/main">
  <p:tag name="ANSWERBULLETS" val="3"/>
  <p:tag name="TEXTLENGTH" val="83"/>
  <p:tag name="FONTSIZE" val="28"/>
  <p:tag name="BULLETTYPE" val="ppBulletArabicPeriod"/>
  <p:tag name="ANSWERTEXT" val="Tree&#10;Directed Acyclic Graph&#10;Bipartite Graph&#10;Complete Graph&#10;Impossible, it is O(V+E)"/>
  <p:tag name="OLDNUMANSWERS" val="5"/>
</p:tagLst>
</file>

<file path=ppt/tags/tag118.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19.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20.xml><?xml version="1.0" encoding="utf-8"?>
<p:tagLst xmlns:a="http://schemas.openxmlformats.org/drawingml/2006/main" xmlns:r="http://schemas.openxmlformats.org/officeDocument/2006/relationships" xmlns:p="http://schemas.openxmlformats.org/presentationml/2006/main">
  <p:tag name="SLIDEID" val="1AFCE4037EC1400EAA0347D04C97D07D"/>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DFS and BFS can run in O(V2) on"/>
  <p:tag name="ANSWERSALIAS" val="Tree|smicln|Directed Acyclic Graph|smicln|Bipartite Graph|smicln|Complete Graph|smicln|Impossible, it is O(V+E)"/>
  <p:tag name="TOTALRESPONSES" val="21"/>
  <p:tag name="RESPONSECOUNT" val="21"/>
  <p:tag name="SLICED" val="False"/>
  <p:tag name="RESPONSES" val="4;4;-;5;3;4;4;4;5;-;-;3;4;4;-;1;4;4;4;3;-;4;-;4;-;3;4;2;"/>
  <p:tag name="CHARTSTRINGSTD" val="1 1 4 13 2"/>
  <p:tag name="CHARTSTRINGREV" val="2 13 4 1 1"/>
  <p:tag name="CHARTSTRINGSTDPER" val="0.0476190476190476 0.0476190476190476 0.19047619047619 0.619047619047619 0.0952380952380952"/>
  <p:tag name="CHARTSTRINGREVPER" val="0.0952380952380952 0.619047619047619 0.19047619047619 0.0476190476190476 0.0476190476190476"/>
  <p:tag name="VALUES" val="Incorrect|smicln|Correct|smicln|Correct|smicln|Correct|smicln|Incorrect"/>
  <p:tag name="SLIDEORDER" val="5"/>
  <p:tag name="SLIDEGUID" val="19BB96B12D294FF18EDD618A88CA8CBB"/>
  <p:tag name="RESPONSESGATHERED" val="False"/>
</p:tagLst>
</file>

<file path=ppt/tags/tag121.xml><?xml version="1.0" encoding="utf-8"?>
<p:tagLst xmlns:a="http://schemas.openxmlformats.org/drawingml/2006/main" xmlns:r="http://schemas.openxmlformats.org/officeDocument/2006/relationships" xmlns:p="http://schemas.openxmlformats.org/presentationml/2006/main">
  <p:tag name="CHARTTYPE" val="0"/>
</p:tagLst>
</file>

<file path=ppt/tags/tag122.xml><?xml version="1.0" encoding="utf-8"?>
<p:tagLst xmlns:a="http://schemas.openxmlformats.org/drawingml/2006/main" xmlns:r="http://schemas.openxmlformats.org/officeDocument/2006/relationships" xmlns:p="http://schemas.openxmlformats.org/presentationml/2006/main">
  <p:tag name="ANSWERBULLETS" val="3"/>
  <p:tag name="TEXTLENGTH" val="83"/>
  <p:tag name="FONTSIZE" val="28"/>
  <p:tag name="BULLETTYPE" val="ppBulletArabicPeriod"/>
  <p:tag name="ANSWERTEXT" val="Tree&#10;Directed Acyclic Graph&#10;Bipartite Graph&#10;Complete Graph&#10;Impossible, it is O(V+E)"/>
  <p:tag name="OLDNUMANSWERS" val="5"/>
</p:tagLst>
</file>

<file path=ppt/tags/tag123.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24.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25.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26.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27.xml><?xml version="1.0" encoding="utf-8"?>
<p:tagLst xmlns:a="http://schemas.openxmlformats.org/drawingml/2006/main" xmlns:r="http://schemas.openxmlformats.org/officeDocument/2006/relationships" xmlns:p="http://schemas.openxmlformats.org/presentationml/2006/main">
  <p:tag name="SLIDEID" val="FF7E43CA5D2A4F20B6847857F2C4870F"/>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ANSWERSALIAS" val="Yes, why not?|smicln|No, I think BFS will have a problem because _______"/>
  <p:tag name="RESPONSECOUNT" val="34"/>
  <p:tag name="SLICED" val="False"/>
  <p:tag name="RESPONSES" val="1;1;1;1;2;2;2;2;1;2;1;-;1;1;2;2;1;1;1;2;1;1;2;2;1;-;1;-;-;1;2;1;1;1;1;2;2;1;"/>
  <p:tag name="CHARTSTRINGSTD" val="21 13"/>
  <p:tag name="CHARTSTRINGREV" val="13 21"/>
  <p:tag name="CHARTSTRINGSTDPER" val="0.617647058823529 0.382352941176471"/>
  <p:tag name="CHARTSTRINGREVPER" val="0.382352941176471 0.617647058823529"/>
  <p:tag name="QUESTIONALIAS" val="Hm… Can I use standard BFS (i.e. add one line like in modified DFS) to find toposort?"/>
  <p:tag name="TOTALRESPONSES" val="0"/>
  <p:tag name="VALUES" val="Incorrect|smicln|Correct"/>
  <p:tag name="SLIDEORDER" val="5"/>
  <p:tag name="SLIDEGUID" val="0A3AA1DB66FC429FB599776B4A26E450"/>
  <p:tag name="RESPONSESGATHERED" val="False"/>
</p:tagLst>
</file>

<file path=ppt/tags/tag128.xml><?xml version="1.0" encoding="utf-8"?>
<p:tagLst xmlns:a="http://schemas.openxmlformats.org/drawingml/2006/main" xmlns:r="http://schemas.openxmlformats.org/officeDocument/2006/relationships" xmlns:p="http://schemas.openxmlformats.org/presentationml/2006/main">
  <p:tag name="CHARTTYPE" val="0"/>
</p:tagLst>
</file>

<file path=ppt/tags/tag129.xml><?xml version="1.0" encoding="utf-8"?>
<p:tagLst xmlns:a="http://schemas.openxmlformats.org/drawingml/2006/main" xmlns:r="http://schemas.openxmlformats.org/officeDocument/2006/relationships" xmlns:p="http://schemas.openxmlformats.org/presentationml/2006/main">
  <p:tag name="ANSWERBULLETS" val="3"/>
  <p:tag name="TEXTLENGTH" val="65"/>
  <p:tag name="FONTSIZE" val="32"/>
  <p:tag name="BULLETTYPE" val="ppBulletArabicPeriod"/>
  <p:tag name="ANSWERTEXT" val="Yes, why not?&#10;No, I think BFS will have a problem because _______"/>
  <p:tag name="OLDNUMANSWERS" val="2"/>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30.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31.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3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5.xml><?xml version="1.0" encoding="utf-8"?>
<p:tagLst xmlns:a="http://schemas.openxmlformats.org/drawingml/2006/main" xmlns:r="http://schemas.openxmlformats.org/officeDocument/2006/relationships" xmlns:p="http://schemas.openxmlformats.org/presentationml/2006/main">
  <p:tag name="SLIDEID" val="5C131FAA4B1A46E391D89EEA38CD3893"/>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TOTALRESPONSES" val="30"/>
  <p:tag name="RESPONSECOUNT" val="30"/>
  <p:tag name="SLICED" val="False"/>
  <p:tag name="RESPONSES" val="-;2;2;-;2;2;2;-;3;3;3;2;3;3;3;2;3;3;2;2;3;-;2;-;2;2;-;3;-;2;1;2;3;-;2;3;-;2;3;"/>
  <p:tag name="CHARTSTRINGSTD" val="1 16 13"/>
  <p:tag name="CHARTSTRINGREV" val="13 16 1"/>
  <p:tag name="CHARTSTRINGSTDPER" val="0.0333333333333333 0.533333333333333 0.433333333333333"/>
  <p:tag name="CHARTSTRINGREVPER" val="0.433333333333333 0.533333333333333 0.0333333333333333"/>
  <p:tag name="QUESTIONALIAS" val="Which One To Use? (1) V = 10000, E = 10000"/>
  <p:tag name="ANSWERSALIAS" val="Adjacency Matrix|smicln|Adjacency List|smicln|Edge List|smicln|This is a trick question, the answer must be something else, which is _______________"/>
  <p:tag name="VALUES" val="Incorrect|smicln|Correct|smicln|Incorrect|smicln|Incorrect"/>
  <p:tag name="SLIDEORDER" val="4"/>
  <p:tag name="SLIDEGUID" val="BD9D70ACEB3E4D6FBE0D1E13AF67B296"/>
  <p:tag name="RESPONSESGATHERED" val="False"/>
</p:tagLst>
</file>

<file path=ppt/tags/tag136.xml><?xml version="1.0" encoding="utf-8"?>
<p:tagLst xmlns:a="http://schemas.openxmlformats.org/drawingml/2006/main" xmlns:r="http://schemas.openxmlformats.org/officeDocument/2006/relationships" xmlns:p="http://schemas.openxmlformats.org/presentationml/2006/main">
  <p:tag name="CHARTTYPE" val="0"/>
</p:tagLst>
</file>

<file path=ppt/tags/tag137.xml><?xml version="1.0" encoding="utf-8"?>
<p:tagLst xmlns:a="http://schemas.openxmlformats.org/drawingml/2006/main" xmlns:r="http://schemas.openxmlformats.org/officeDocument/2006/relationships" xmlns:p="http://schemas.openxmlformats.org/presentationml/2006/main">
  <p:tag name="ANSWERBULLETS" val="3"/>
  <p:tag name="TEXTLENGTH" val="127"/>
  <p:tag name="FONTSIZE" val="28"/>
  <p:tag name="BULLETTYPE" val="ppBulletArabicPeriod"/>
  <p:tag name="ANSWERTEXT" val="Adjacency Matrix&#10;Adjacency List&#10;Edge List&#10;This is a trick question, the answer must be something else, which is _______________"/>
  <p:tag name="OLDNUMANSWERS" val="4"/>
</p:tagLst>
</file>

<file path=ppt/tags/tag138.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39.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0.xml><?xml version="1.0" encoding="utf-8"?>
<p:tagLst xmlns:a="http://schemas.openxmlformats.org/drawingml/2006/main" xmlns:r="http://schemas.openxmlformats.org/officeDocument/2006/relationships" xmlns:p="http://schemas.openxmlformats.org/presentationml/2006/main">
  <p:tag name="SLIDEID" val="5C131FAA4B1A46E391D89EEA38CD3893"/>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TOTALRESPONSES" val="37"/>
  <p:tag name="RESPONSECOUNT" val="37"/>
  <p:tag name="SLICED" val="False"/>
  <p:tag name="RESPONSES" val="-;1;1;1;1;1;1;1;1;1;1;1;1;1;1;1;1;1;1;1;1;1;3;1;1;1;-;1;2;2;1;1;1;1;1;1;2;1;3;"/>
  <p:tag name="CHARTSTRINGSTD" val="32 3 2"/>
  <p:tag name="CHARTSTRINGREV" val="2 3 32"/>
  <p:tag name="CHARTSTRINGSTDPER" val="0.864864864864865 0.0810810810810811 0.0540540540540541"/>
  <p:tag name="CHARTSTRINGREVPER" val="0.0540540540540541 0.0810810810810811 0.864864864864865"/>
  <p:tag name="QUESTIONALIAS" val="Which One To Use? (2) V = 100, existence of edge(u, v) frequently asked"/>
  <p:tag name="ANSWERSALIAS" val="Adjacency Matrix|smicln|Adjacency List|smicln|Edge List|smicln|This is a trick question, the answer must be something else, which is _______________"/>
  <p:tag name="VALUES" val="Correct|smicln|Incorrect|smicln|Incorrect|smicln|Incorrect"/>
  <p:tag name="SLIDEORDER" val="5"/>
  <p:tag name="SLIDEGUID" val="343107D14B3C425C9DAA852EC4926157"/>
  <p:tag name="RESPONSESGATHERED" val="False"/>
</p:tagLst>
</file>

<file path=ppt/tags/tag141.xml><?xml version="1.0" encoding="utf-8"?>
<p:tagLst xmlns:a="http://schemas.openxmlformats.org/drawingml/2006/main" xmlns:r="http://schemas.openxmlformats.org/officeDocument/2006/relationships" xmlns:p="http://schemas.openxmlformats.org/presentationml/2006/main">
  <p:tag name="CHARTTYPE" val="0"/>
</p:tagLst>
</file>

<file path=ppt/tags/tag142.xml><?xml version="1.0" encoding="utf-8"?>
<p:tagLst xmlns:a="http://schemas.openxmlformats.org/drawingml/2006/main" xmlns:r="http://schemas.openxmlformats.org/officeDocument/2006/relationships" xmlns:p="http://schemas.openxmlformats.org/presentationml/2006/main">
  <p:tag name="ANSWERBULLETS" val="3"/>
  <p:tag name="TEXTLENGTH" val="127"/>
  <p:tag name="FONTSIZE" val="28"/>
  <p:tag name="BULLETTYPE" val="ppBulletArabicPeriod"/>
  <p:tag name="ANSWERTEXT" val="Adjacency Matrix&#10;Adjacency List&#10;Edge List&#10;This is a trick question, the answer must be something else, which is _______________"/>
  <p:tag name="OLDNUMANSWERS" val="4"/>
</p:tagLst>
</file>

<file path=ppt/tags/tag143.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44.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45.xml><?xml version="1.0" encoding="utf-8"?>
<p:tagLst xmlns:a="http://schemas.openxmlformats.org/drawingml/2006/main" xmlns:r="http://schemas.openxmlformats.org/officeDocument/2006/relationships" xmlns:p="http://schemas.openxmlformats.org/presentationml/2006/main">
  <p:tag name="SLIDEID" val="5C131FAA4B1A46E391D89EEA38CD3893"/>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TOTALRESPONSES" val="32"/>
  <p:tag name="RESPONSECOUNT" val="32"/>
  <p:tag name="SLICED" val="False"/>
  <p:tag name="RESPONSES" val="-;2;2;-;-;2;3;3;1;3;-;1;2;3;2;1;-;1;1;1;3;3;2;2;1;1;-;-;2;2;1;2;2;3;1;1;2;2;3;"/>
  <p:tag name="CHARTSTRINGSTD" val="11 13 8"/>
  <p:tag name="CHARTSTRINGREV" val="8 13 11"/>
  <p:tag name="CHARTSTRINGSTDPER" val="0.34375 0.40625 0.25"/>
  <p:tag name="CHARTSTRINGREVPER" val="0.25 0.40625 0.34375"/>
  <p:tag name="QUESTIONALIAS" val="Which One To Use? (3)  V = 200, E = 19900, neighbors frequently enumerated"/>
  <p:tag name="ANSWERSALIAS" val="Adjacency Matrix|smicln|Adjacency List|smicln|Edge List|smicln|This is a trick question, the answer must be something else, which is _______________"/>
  <p:tag name="VALUES" val="Correct|smicln|Correct|smicln|Incorrect|smicln|Incorrect"/>
  <p:tag name="SLIDEORDER" val="6"/>
  <p:tag name="SLIDEGUID" val="8BA7DCBEEEDA4BB4B152392F12ECF2E3"/>
  <p:tag name="RESPONSESGATHERED" val="False"/>
</p:tagLst>
</file>

<file path=ppt/tags/tag146.xml><?xml version="1.0" encoding="utf-8"?>
<p:tagLst xmlns:a="http://schemas.openxmlformats.org/drawingml/2006/main" xmlns:r="http://schemas.openxmlformats.org/officeDocument/2006/relationships" xmlns:p="http://schemas.openxmlformats.org/presentationml/2006/main">
  <p:tag name="CHARTTYPE" val="0"/>
</p:tagLst>
</file>

<file path=ppt/tags/tag147.xml><?xml version="1.0" encoding="utf-8"?>
<p:tagLst xmlns:a="http://schemas.openxmlformats.org/drawingml/2006/main" xmlns:r="http://schemas.openxmlformats.org/officeDocument/2006/relationships" xmlns:p="http://schemas.openxmlformats.org/presentationml/2006/main">
  <p:tag name="ANSWERBULLETS" val="3"/>
  <p:tag name="TEXTLENGTH" val="127"/>
  <p:tag name="FONTSIZE" val="28"/>
  <p:tag name="BULLETTYPE" val="ppBulletArabicPeriod"/>
  <p:tag name="ANSWERTEXT" val="Adjacency Matrix&#10;Adjacency List&#10;Edge List&#10;This is a trick question, the answer must be something else, which is _______________"/>
  <p:tag name="OLDNUMANSWERS" val="4"/>
</p:tagLst>
</file>

<file path=ppt/tags/tag148.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49.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5.xml><?xml version="1.0" encoding="utf-8"?>
<p:tagLst xmlns:a="http://schemas.openxmlformats.org/drawingml/2006/main" xmlns:r="http://schemas.openxmlformats.org/officeDocument/2006/relationships" xmlns:p="http://schemas.openxmlformats.org/presentationml/2006/main">
  <p:tag name="DELIMITERS" val="3.1"/>
</p:tagLst>
</file>

<file path=ppt/tags/tag150.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51.xml><?xml version="1.0" encoding="utf-8"?>
<p:tagLst xmlns:a="http://schemas.openxmlformats.org/drawingml/2006/main" xmlns:r="http://schemas.openxmlformats.org/officeDocument/2006/relationships" xmlns:p="http://schemas.openxmlformats.org/presentationml/2006/main">
  <p:tag name="SLIDEID" val="5C131FAA4B1A46E391D89EEA38CD3893"/>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TOTALRESPONSES" val="31"/>
  <p:tag name="RESPONSECOUNT" val="31"/>
  <p:tag name="SLICED" val="False"/>
  <p:tag name="RESPONSES" val="-;3;-;-;2;1;2;1;2;1;1;-;2;2;1;2;2;2;3;2;3;2;1;-;2;1;-;2;3;2;-;2;3;2;-;2;1;3;3;"/>
  <p:tag name="CHARTSTRINGSTD" val="8 16 7"/>
  <p:tag name="CHARTSTRINGREV" val="7 16 8"/>
  <p:tag name="CHARTSTRINGSTDPER" val="0.258064516129032 0.516129032258065 0.225806451612903"/>
  <p:tag name="CHARTSTRINGREVPER" val="0.225806451612903 0.516129032258065 0.258064516129032"/>
  <p:tag name="QUESTIONALIAS" val="Which One To Use? (4) V = 200, E = 19900, sort the edges based on weight"/>
  <p:tag name="ANSWERSALIAS" val="Adjacency Matrix|smicln|Adjacency List|smicln|Edge List|smicln|This is a trick question, the answer must be something else, which is _______________"/>
  <p:tag name="VALUES" val="Incorrect|smicln|Incorrect|smicln|Correct|smicln|Incorrect"/>
  <p:tag name="SLIDEORDER" val="7"/>
  <p:tag name="SLIDEGUID" val="378DFC1BCE054D37989F7CBF8FD5BF5B"/>
  <p:tag name="RESPONSESGATHERED" val="False"/>
</p:tagLst>
</file>

<file path=ppt/tags/tag152.xml><?xml version="1.0" encoding="utf-8"?>
<p:tagLst xmlns:a="http://schemas.openxmlformats.org/drawingml/2006/main" xmlns:r="http://schemas.openxmlformats.org/officeDocument/2006/relationships" xmlns:p="http://schemas.openxmlformats.org/presentationml/2006/main">
  <p:tag name="CHARTTYPE" val="0"/>
</p:tagLst>
</file>

<file path=ppt/tags/tag153.xml><?xml version="1.0" encoding="utf-8"?>
<p:tagLst xmlns:a="http://schemas.openxmlformats.org/drawingml/2006/main" xmlns:r="http://schemas.openxmlformats.org/officeDocument/2006/relationships" xmlns:p="http://schemas.openxmlformats.org/presentationml/2006/main">
  <p:tag name="ANSWERBULLETS" val="3"/>
  <p:tag name="TEXTLENGTH" val="127"/>
  <p:tag name="FONTSIZE" val="28"/>
  <p:tag name="BULLETTYPE" val="ppBulletArabicPeriod"/>
  <p:tag name="ANSWERTEXT" val="Adjacency Matrix&#10;Adjacency List&#10;Edge List&#10;This is a trick question, the answer must be something else, which is _______________"/>
  <p:tag name="OLDNUMANSWERS" val="4"/>
</p:tagLst>
</file>

<file path=ppt/tags/tag154.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55.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5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9.xml><?xml version="1.0" encoding="utf-8"?>
<p:tagLst xmlns:a="http://schemas.openxmlformats.org/drawingml/2006/main" xmlns:r="http://schemas.openxmlformats.org/officeDocument/2006/relationships" xmlns:p="http://schemas.openxmlformats.org/presentationml/2006/main">
  <p:tag name="SLIDEID" val="A08E8F1A07E948E9B469E020C4977C09"/>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Hm… I prefer not to use recursion but I still want correct path (from source to target), can I do that?"/>
  <p:tag name="ANSWERSALIAS" val="No, I have no choice but to use recursion to get the correct path|smicln|Possible, use this technique ______________"/>
  <p:tag name="TOTALRESPONSES" val="31"/>
  <p:tag name="RESPONSECOUNT" val="31"/>
  <p:tag name="SLICED" val="False"/>
  <p:tag name="RESPONSES" val="-;2;2;2;2;2;2;2;1;2;2;-;2;2;2;2;2;1;2;2;2;2;2;2;2;-;2;2;-;-;2;2;2;1;2;1;"/>
  <p:tag name="CHARTSTRINGSTD" val="4 27"/>
  <p:tag name="CHARTSTRINGREV" val="27 4"/>
  <p:tag name="CHARTSTRINGSTDPER" val="0.129032258064516 0.870967741935484"/>
  <p:tag name="CHARTSTRINGREVPER" val="0.870967741935484 0.129032258064516"/>
  <p:tag name="VALUES" val="Incorrect|smicln|Correct"/>
  <p:tag name="SLIDEORDER" val="5"/>
  <p:tag name="SLIDEGUID" val="85D5CEB3C03F45D4A8ACFA194FACE1B2"/>
  <p:tag name="RESPONSESGATHERED"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0.xml><?xml version="1.0" encoding="utf-8"?>
<p:tagLst xmlns:a="http://schemas.openxmlformats.org/drawingml/2006/main" xmlns:r="http://schemas.openxmlformats.org/officeDocument/2006/relationships" xmlns:p="http://schemas.openxmlformats.org/presentationml/2006/main">
  <p:tag name="CHARTTYPE" val="0"/>
</p:tagLst>
</file>

<file path=ppt/tags/tag161.xml><?xml version="1.0" encoding="utf-8"?>
<p:tagLst xmlns:a="http://schemas.openxmlformats.org/drawingml/2006/main" xmlns:r="http://schemas.openxmlformats.org/officeDocument/2006/relationships" xmlns:p="http://schemas.openxmlformats.org/presentationml/2006/main">
  <p:tag name="ANSWERBULLETS" val="3"/>
  <p:tag name="TEXTLENGTH" val="109"/>
  <p:tag name="FONTSIZE" val="28"/>
  <p:tag name="BULLETTYPE" val="ppBulletArabicPeriod"/>
  <p:tag name="ANSWERTEXT" val="No, I have no choice but to use recursion to get the correct path&#10;Possible, use this technique ______________"/>
  <p:tag name="OLDNUMANSWERS" val="2"/>
</p:tagLst>
</file>

<file path=ppt/tags/tag162.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63.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64.xml><?xml version="1.0" encoding="utf-8"?>
<p:tagLst xmlns:a="http://schemas.openxmlformats.org/drawingml/2006/main" xmlns:r="http://schemas.openxmlformats.org/officeDocument/2006/relationships" xmlns:p="http://schemas.openxmlformats.org/presentationml/2006/main">
  <p:tag name="SLIDEID" val="07FE6CF856494470913807D9806B9365"/>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TOTALRESPONSES" val="24"/>
  <p:tag name="RESPONSECOUNT" val="24"/>
  <p:tag name="SLICED" val="False"/>
  <p:tag name="RESPONSES" val="-;2;2;2;2;1;2;1;-;1;2;1;-;2;2;1;1;1;1;1;-;-;-;1;2;-;2;1;-;2;2;1;-;-;-;-;"/>
  <p:tag name="CHARTSTRINGSTD" val="12 12"/>
  <p:tag name="CHARTSTRINGREV" val="12 12"/>
  <p:tag name="CHARTSTRINGSTDPER" val="0.5 0.5"/>
  <p:tag name="CHARTSTRINGREVPER" val="0.5 0.5"/>
  <p:tag name="QUESTIONALIAS" val="Review: What happen if we run toposort algorithm and the given graph is not a DAG?"/>
  <p:tag name="ANSWERSALIAS" val="There will be no topological order and the modified DFS algorithm(topoVisit) will be able to tell|smicln|There will be no topological order and the modified DFS algorithm (topoVisit) will NOT be able to tell"/>
  <p:tag name="VALUES" val="Incorrect|smicln|Correct"/>
  <p:tag name="SLIDEORDER" val="5"/>
  <p:tag name="SLIDEGUID" val="330A90EE3D4E4C8C89054FE3202E7128"/>
  <p:tag name="RESPONSESGATHERED" val="False"/>
</p:tagLst>
</file>

<file path=ppt/tags/tag165.xml><?xml version="1.0" encoding="utf-8"?>
<p:tagLst xmlns:a="http://schemas.openxmlformats.org/drawingml/2006/main" xmlns:r="http://schemas.openxmlformats.org/officeDocument/2006/relationships" xmlns:p="http://schemas.openxmlformats.org/presentationml/2006/main">
  <p:tag name="CHARTTYPE" val="0"/>
</p:tagLst>
</file>

<file path=ppt/tags/tag166.xml><?xml version="1.0" encoding="utf-8"?>
<p:tagLst xmlns:a="http://schemas.openxmlformats.org/drawingml/2006/main" xmlns:r="http://schemas.openxmlformats.org/officeDocument/2006/relationships" xmlns:p="http://schemas.openxmlformats.org/presentationml/2006/main">
  <p:tag name="ANSWERBULLETS" val="3"/>
  <p:tag name="TEXTLENGTH" val="200"/>
  <p:tag name="FONTSIZE" val="28"/>
  <p:tag name="BULLETTYPE" val="ppBulletArabicPeriod"/>
  <p:tag name="ANSWERTEXT" val="There will be no topological order and the modified DFS algorithm(topoVisit) will be able to tell&#10;There will be no topological order and the modified DFS algorithm (topoVisit) will NOT be able to tell"/>
  <p:tag name="OLDNUMANSWERS" val="2"/>
</p:tagLst>
</file>

<file path=ppt/tags/tag167.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68.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16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8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4.xml><?xml version="1.0" encoding="utf-8"?>
<p:tagLst xmlns:a="http://schemas.openxmlformats.org/drawingml/2006/main" xmlns:r="http://schemas.openxmlformats.org/officeDocument/2006/relationships" xmlns:p="http://schemas.openxmlformats.org/presentationml/2006/main">
  <p:tag name="SLIDEID" val="E7E92F69BE2F4714B524537C3F9CF2A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SLIDEORDER" val="2"/>
  <p:tag name="SLIDEGUID" val="15B0C94506E349F9A38B904BCBE5FC0F"/>
  <p:tag name="QUESTIONALIAS" val="What is your level of understanding of the other SSSP algorithm: Dijkstra’s?"/>
  <p:tag name="ANSWERSALIAS" val="I have never heard about this algorithm before|smicln|This is a popular algorithm, I have heard about it but not the details|smicln|I know the algorithm details but have never implemented it before|smicln|I have implemented Dijkstra’s to solve some SSSP problems before"/>
  <p:tag name="RESPONSESGATHERED" val="True"/>
  <p:tag name="TOTALRESPONSES" val="11"/>
  <p:tag name="RESPONSECOUNT" val="11"/>
  <p:tag name="SLICED" val="False"/>
  <p:tag name="RESPONSES" val="-;4;4;1;-;2;1;2;2;1;-;4;1;-;2;"/>
  <p:tag name="CHARTSTRINGSTD" val="4 4 0 3"/>
  <p:tag name="CHARTSTRINGREV" val="3 0 4 4"/>
  <p:tag name="CHARTSTRINGSTDPER" val="0.363636363636364 0.363636363636364 0 0.272727272727273"/>
  <p:tag name="CHARTSTRINGREVPER" val="0.272727272727273 0 0.363636363636364 0.363636363636364"/>
  <p:tag name="ANONYMOUSTEMP" val="False"/>
  <p:tag name="VALUES" val="No Value|smicln|No Value|smicln|No Value|smicln|No Value"/>
</p:tagLst>
</file>

<file path=ppt/tags/tag185.xml><?xml version="1.0" encoding="utf-8"?>
<p:tagLst xmlns:a="http://schemas.openxmlformats.org/drawingml/2006/main" xmlns:r="http://schemas.openxmlformats.org/officeDocument/2006/relationships" xmlns:p="http://schemas.openxmlformats.org/presentationml/2006/main">
  <p:tag name="CHARTTYPE" val="0"/>
</p:tagLst>
</file>

<file path=ppt/tags/tag186.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187.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248"/>
  <p:tag name="FONTSIZE" val="24"/>
  <p:tag name="BULLETTYPE" val="ppBulletArabicPeriod"/>
  <p:tag name="ANSWERTEXT" val="I have never heard about this algorithm before&#10;This is a popular algorithm, I have heard about it but not the details&#10;I know the algorithm details but have never implemented it before&#10;I have implemented Dijkstra’s to solve some SSSP problems befor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DELIMITERS" val="3.1"/>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40.xml><?xml version="1.0" encoding="utf-8"?>
<p:tagLst xmlns:a="http://schemas.openxmlformats.org/drawingml/2006/main" xmlns:r="http://schemas.openxmlformats.org/officeDocument/2006/relationships" xmlns:p="http://schemas.openxmlformats.org/presentationml/2006/main">
  <p:tag name="DELIMITERS" val="3.1"/>
</p:tagLst>
</file>

<file path=ppt/tags/tag41.xml><?xml version="1.0" encoding="utf-8"?>
<p:tagLst xmlns:a="http://schemas.openxmlformats.org/drawingml/2006/main" xmlns:r="http://schemas.openxmlformats.org/officeDocument/2006/relationships" xmlns:p="http://schemas.openxmlformats.org/presentationml/2006/main">
  <p:tag name="DELIMITERS" val="3.1"/>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Lst>
</file>

<file path=ppt/tags/tag44.xml><?xml version="1.0" encoding="utf-8"?>
<p:tagLst xmlns:a="http://schemas.openxmlformats.org/drawingml/2006/main" xmlns:r="http://schemas.openxmlformats.org/officeDocument/2006/relationships" xmlns:p="http://schemas.openxmlformats.org/presentationml/2006/main">
  <p:tag name="NOPREFERENCE" val="False"/>
</p:tagLst>
</file>

<file path=ppt/tags/tag45.xml><?xml version="1.0" encoding="utf-8"?>
<p:tagLst xmlns:a="http://schemas.openxmlformats.org/drawingml/2006/main" xmlns:r="http://schemas.openxmlformats.org/officeDocument/2006/relationships" xmlns:p="http://schemas.openxmlformats.org/presentationml/2006/main">
  <p:tag name="NOPREFERENCE" val="False"/>
</p:tagLst>
</file>

<file path=ppt/tags/tag4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Lst>
</file>

<file path=ppt/tags/tag48.xml><?xml version="1.0" encoding="utf-8"?>
<p:tagLst xmlns:a="http://schemas.openxmlformats.org/drawingml/2006/main" xmlns:r="http://schemas.openxmlformats.org/officeDocument/2006/relationships" xmlns:p="http://schemas.openxmlformats.org/presentationml/2006/main">
  <p:tag name="NOPREFERENCE" val="False"/>
</p:tagLst>
</file>

<file path=ppt/tags/tag4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50.xml><?xml version="1.0" encoding="utf-8"?>
<p:tagLst xmlns:a="http://schemas.openxmlformats.org/drawingml/2006/main" xmlns:r="http://schemas.openxmlformats.org/officeDocument/2006/relationships" xmlns:p="http://schemas.openxmlformats.org/presentationml/2006/main">
  <p:tag name="SLIDEGUID" val="21F31F4BD950476DA76FFFCA3C80F551"/>
  <p:tag name="SLIDEID" val="21F31F4BD950476DA76FFFCA3C80F551"/>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ANSWERSALIAS" val="Yes, what is the problem?|smicln|No, because ______|smicln|Not always, because _______________"/>
  <p:tag name="QUESTIONALIAS" val="Q: Will this Algorithm Terminate? (just use your feeling)"/>
  <p:tag name="RESPONSESGATHERED" val="True"/>
  <p:tag name="TOTALRESPONSES" val="15"/>
  <p:tag name="RESPONSECOUNT" val="15"/>
  <p:tag name="SLICED" val="False"/>
  <p:tag name="RESPONSES" val="3;3;3;1;3;1;1;3;2;1;1;3;1;1;3;"/>
  <p:tag name="CHARTSTRINGSTD" val="7 1 7"/>
  <p:tag name="CHARTSTRINGREV" val="7 1 7"/>
  <p:tag name="CHARTSTRINGSTDPER" val="0.466666666666667 0.0666666666666667 0.466666666666667"/>
  <p:tag name="CHARTSTRINGREVPER" val="0.466666666666667 0.0666666666666667 0.466666666666667"/>
  <p:tag name="ANONYMOUSTEMP" val="False"/>
  <p:tag name="VALUES" val="Incorrect|smicln|Incorrect|smicln|Correct"/>
</p:tagLst>
</file>

<file path=ppt/tags/tag51.xml><?xml version="1.0" encoding="utf-8"?>
<p:tagLst xmlns:a="http://schemas.openxmlformats.org/drawingml/2006/main" xmlns:r="http://schemas.openxmlformats.org/officeDocument/2006/relationships" xmlns:p="http://schemas.openxmlformats.org/presentationml/2006/main">
  <p:tag name="CHARTTYPE" val="0"/>
</p:tagLst>
</file>

<file path=ppt/tags/tag52.xml><?xml version="1.0" encoding="utf-8"?>
<p:tagLst xmlns:a="http://schemas.openxmlformats.org/drawingml/2006/main" xmlns:r="http://schemas.openxmlformats.org/officeDocument/2006/relationships" xmlns:p="http://schemas.openxmlformats.org/presentationml/2006/main">
  <p:tag name="ANSWERBULLETS" val="3"/>
  <p:tag name="OLDNUMANSWERS" val="3"/>
  <p:tag name="TEXTLENGTH" val="80"/>
  <p:tag name="FONTSIZE" val="32"/>
  <p:tag name="BULLETTYPE" val="ppBulletArabicPeriod"/>
  <p:tag name="ANSWERTEXT" val="Yes, what is the problem?&#10;No, because ______&#10;Not always, because _______________"/>
</p:tagLst>
</file>

<file path=ppt/tags/tag53.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54.xml><?xml version="1.0" encoding="utf-8"?>
<p:tagLst xmlns:a="http://schemas.openxmlformats.org/drawingml/2006/main" xmlns:r="http://schemas.openxmlformats.org/officeDocument/2006/relationships" xmlns:p="http://schemas.openxmlformats.org/presentationml/2006/main">
  <p:tag name="SLIDEGUID" val="CADB9A9B71E44D258F1839E0F3829E15"/>
  <p:tag name="SLIDEID" val="CADB9A9B71E44D258F1839E0F3829E15"/>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One pass through all edges is now done. Is there any more edges that can be relaxed?"/>
  <p:tag name="ANSWERSALIAS" val="Yes, for example, edge(s) __________|smicln|No more, we are done"/>
  <p:tag name="TOTALRESPONSES" val="12"/>
  <p:tag name="RESPONSECOUNT" val="12"/>
  <p:tag name="SLICED" val="False"/>
  <p:tag name="RESPONSES" val="-;1;-;-;-;-;1;-;1;-;1;1;-;-;-;-;-;-;1;1;-;-;1;-;1;1;1;1;"/>
  <p:tag name="CHARTSTRINGSTD" val="12 0"/>
  <p:tag name="CHARTSTRINGREV" val="0 12"/>
  <p:tag name="CHARTSTRINGSTDPER" val="1 0"/>
  <p:tag name="CHARTSTRINGREVPER" val="0 1"/>
  <p:tag name="RESPONSESGATHERED" val="False"/>
  <p:tag name="VALUES" val="Correct|smicln|Incorrect"/>
</p:tagLst>
</file>

<file path=ppt/tags/tag55.xml><?xml version="1.0" encoding="utf-8"?>
<p:tagLst xmlns:a="http://schemas.openxmlformats.org/drawingml/2006/main" xmlns:r="http://schemas.openxmlformats.org/officeDocument/2006/relationships" xmlns:p="http://schemas.openxmlformats.org/presentationml/2006/main">
  <p:tag name="CHARTTYPE" val="0"/>
</p:tagLst>
</file>

<file path=ppt/tags/tag56.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57"/>
  <p:tag name="FONTSIZE" val="28"/>
  <p:tag name="BULLETTYPE" val="ppBulletArabicPeriod"/>
  <p:tag name="ANSWERTEXT" val="Yes, for example, edge(s) __________&#10;No more, we are done"/>
</p:tagLst>
</file>

<file path=ppt/tags/tag57.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58.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59.xml><?xml version="1.0" encoding="utf-8"?>
<p:tagLst xmlns:a="http://schemas.openxmlformats.org/drawingml/2006/main" xmlns:r="http://schemas.openxmlformats.org/officeDocument/2006/relationships" xmlns:p="http://schemas.openxmlformats.org/presentationml/2006/main">
  <p:tag name="SLIDEGUID" val="F183E6869F6D42B5A239C5EFFC15BC12"/>
  <p:tag name="SLIDEID" val="F183E6869F6D42B5A239C5EFFC15BC12"/>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Now check. Does every D[v] = (s, v)?"/>
  <p:tag name="ANSWERSALIAS" val="Yes|smicln|No, because ______"/>
  <p:tag name="TOTALRESPONSES" val="16"/>
  <p:tag name="RESPONSECOUNT" val="16"/>
  <p:tag name="SLICED" val="False"/>
  <p:tag name="RESPONSES" val="-;1;1;-;1;1;1;-;-;-;1;-;-;-;-;2;2;-;1;1;-;-;1;1;1;1;1;1;"/>
  <p:tag name="CHARTSTRINGSTD" val="14 2"/>
  <p:tag name="CHARTSTRINGREV" val="2 14"/>
  <p:tag name="CHARTSTRINGSTDPER" val="0.875 0.125"/>
  <p:tag name="CHARTSTRINGREVPER" val="0.125 0.875"/>
  <p:tag name="RESPONSESGATHERED" val="False"/>
  <p:tag name="VALUES" val="Correct|smicln|Incorrect"/>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60.xml><?xml version="1.0" encoding="utf-8"?>
<p:tagLst xmlns:a="http://schemas.openxmlformats.org/drawingml/2006/main" xmlns:r="http://schemas.openxmlformats.org/officeDocument/2006/relationships" xmlns:p="http://schemas.openxmlformats.org/presentationml/2006/main">
  <p:tag name="CHARTTYPE" val="0"/>
</p:tagLst>
</file>

<file path=ppt/tags/tag61.xml><?xml version="1.0" encoding="utf-8"?>
<p:tagLst xmlns:a="http://schemas.openxmlformats.org/drawingml/2006/main" xmlns:r="http://schemas.openxmlformats.org/officeDocument/2006/relationships" xmlns:p="http://schemas.openxmlformats.org/presentationml/2006/main">
  <p:tag name="ANSWERBULLETS" val="3"/>
  <p:tag name="OLDNUMANSWERS" val="2"/>
  <p:tag name="TEXTLENGTH" val="22"/>
  <p:tag name="FONTSIZE" val="32"/>
  <p:tag name="BULLETTYPE" val="ppBulletArabicPeriod"/>
  <p:tag name="ANSWERTEXT" val="Yes&#10;No, because ______"/>
</p:tagLst>
</file>

<file path=ppt/tags/tag62.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63.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64.xml><?xml version="1.0" encoding="utf-8"?>
<p:tagLst xmlns:a="http://schemas.openxmlformats.org/drawingml/2006/main" xmlns:r="http://schemas.openxmlformats.org/officeDocument/2006/relationships" xmlns:p="http://schemas.openxmlformats.org/presentationml/2006/main">
  <p:tag name="SLIDEID" val="DB6A843393694F9592C9D690995CF4B2"/>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ANSWERSALIAS" val="Bellman Ford’s algorithm looks easy, I am now sure I can implement and use it to solve any SSSP problem|smicln|Bellman Ford’s algorithm may be easy, but I know you can set hard SSSP question??|smicln|I think I still need more time to revise this lecture material… Still not sure how Bellman Ford’s works"/>
  <p:tag name="TOTALRESPONSES" val="20"/>
  <p:tag name="RESPONSECOUNT" val="20"/>
  <p:tag name="SLICED" val="False"/>
  <p:tag name="RESPONSES" val="3;1;2;3;2;1;-;-;-;2;2;3;-;-;-;3;2;3;2;2;-;2;2;2;2;2;-;3;"/>
  <p:tag name="CHARTSTRINGSTD" val="2 12 6"/>
  <p:tag name="CHARTSTRINGREV" val="6 12 2"/>
  <p:tag name="CHARTSTRINGSTDPER" val="0.1 0.6 0.3"/>
  <p:tag name="CHARTSTRINGREVPER" val="0.3 0.6 0.1"/>
  <p:tag name="QUESTIONALIAS" val="During Lecture 5, only minority of you said that you know/have implement Bellman Ford’s algorithm before. Now…"/>
  <p:tag name="RESPONSESGATHERED" val="False"/>
  <p:tag name="SLIDEORDER" val="2"/>
  <p:tag name="SLIDEGUID" val="DF7BE062755741F8974797413AC47C36"/>
  <p:tag name="VALUES" val="No Value|smicln|No Value|smicln|No Value"/>
</p:tagLst>
</file>

<file path=ppt/tags/tag65.xml><?xml version="1.0" encoding="utf-8"?>
<p:tagLst xmlns:a="http://schemas.openxmlformats.org/drawingml/2006/main" xmlns:r="http://schemas.openxmlformats.org/officeDocument/2006/relationships" xmlns:p="http://schemas.openxmlformats.org/presentationml/2006/main">
  <p:tag name="CHARTTYPE" val="0"/>
</p:tagLst>
</file>

<file path=ppt/tags/tag66.xml><?xml version="1.0" encoding="utf-8"?>
<p:tagLst xmlns:a="http://schemas.openxmlformats.org/drawingml/2006/main" xmlns:r="http://schemas.openxmlformats.org/officeDocument/2006/relationships" xmlns:p="http://schemas.openxmlformats.org/presentationml/2006/main">
  <p:tag name="ANSWERBULLETS" val="3"/>
  <p:tag name="OLDNUMANSWERS" val="3"/>
  <p:tag name="TEXTLENGTH" val="289"/>
  <p:tag name="FONTSIZE" val="24"/>
  <p:tag name="BULLETTYPE" val="ppBulletArabicPeriod"/>
  <p:tag name="ANSWERTEXT" val="Bellman Ford’s algorithm looks easy, I am now sure I can implement and use it to solve any SSSP problem&#10;Bellman Ford’s algorithm may be easy, but I know you can set hard SSSP question??&#10;I think I still need more time to revise this lecture material… Still not sure how Bellman Ford’s works"/>
</p:tagLst>
</file>

<file path=ppt/tags/tag67.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68.xml><?xml version="1.0" encoding="utf-8"?>
<p:tagLst xmlns:a="http://schemas.openxmlformats.org/drawingml/2006/main" xmlns:r="http://schemas.openxmlformats.org/officeDocument/2006/relationships" xmlns:p="http://schemas.openxmlformats.org/presentationml/2006/main">
  <p:tag name="DELIMITERS" val="3.1"/>
</p:tagLst>
</file>

<file path=ppt/tags/tag69.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70.xml><?xml version="1.0" encoding="utf-8"?>
<p:tagLst xmlns:a="http://schemas.openxmlformats.org/drawingml/2006/main" xmlns:r="http://schemas.openxmlformats.org/officeDocument/2006/relationships" xmlns:p="http://schemas.openxmlformats.org/presentationml/2006/main">
  <p:tag name="DELIMITERS" val="3.1"/>
</p:tagLst>
</file>

<file path=ppt/tags/tag71.xml><?xml version="1.0" encoding="utf-8"?>
<p:tagLst xmlns:a="http://schemas.openxmlformats.org/drawingml/2006/main" xmlns:r="http://schemas.openxmlformats.org/officeDocument/2006/relationships" xmlns:p="http://schemas.openxmlformats.org/presentationml/2006/main">
  <p:tag name="SLIDEID" val="EBEDD964813A43FEB60AB493D21730D2"/>
  <p:tag name="SLIDETYPE" val="Q"/>
  <p:tag name="DEMOGRAPHIC" val="False"/>
  <p:tag name="TEAMASSIGN" val="False"/>
  <p:tag name="SPEEDSCORING" val="False"/>
  <p:tag name="CORRECTPOINTVALUE" val="1"/>
  <p:tag name="INCORRECTPOINTVALUE" val="0"/>
  <p:tag name="ZEROBASED" val="False"/>
  <p:tag name="AUTOADVANCE" val="False"/>
  <p:tag name="DELIMITERS" val="3.1"/>
  <p:tag name="ANSWERSALIAS" val="X’ = {1, 2, 5, 7, 9, 10, 8}|smicln|X’ = {1, 2, 5, 7, 8, 9, 10}|smicln|X’ = {5, 2, 1, 7, 8, 9, 10}|smicln|X’ = {5, 2, 1, 8, 7, 9, 10}|smicln|X’ = {2, 1, 5, 8, 7, 9, 10}"/>
  <p:tag name="NUMRESPONSES" val="5"/>
  <p:tag name="QUESTIONALIAS" val="Which one is a valid partition of an array X = {8, 2, 7, 9, 10, 1, 5} around value 7? (you can select up to 5 choices)"/>
  <p:tag name="TOTALRESPONSES" val="34"/>
  <p:tag name="RESPONSECOUNT" val="34"/>
  <p:tag name="SLICED" val="False"/>
  <p:tag name="RESPONSES" val="321;321;4321;2;1;321;1;1;3215;312;321;321;321;-;-;-;21;321;123;321;4;341;-;321;3214;321;3;321;54312;321;321;4321;231;2;25;321;2;321;"/>
  <p:tag name="CHARTSTRINGSTD" val="28 28 25 6 3"/>
  <p:tag name="CHARTSTRINGREV" val="3 6 25 28 28"/>
  <p:tag name="CHARTSTRINGSTDPER" val="0.823529411764706 0.823529411764706 0.735294117647059 0.176470588235294 0.0882352941176471"/>
  <p:tag name="CHARTSTRINGREVPER" val="0.0882352941176471 0.176470588235294 0.735294117647059 0.823529411764706 0.823529411764706"/>
  <p:tag name="VALUEFORMAT" val="0"/>
  <p:tag name="SLIDEORDER" val="4"/>
  <p:tag name="SLIDEGUID" val="A7DACB9C2A3C4766AB1FA807FDBE9417"/>
  <p:tag name="VALUES" val="Correct|smicln|Correct|smicln|Correct|smicln|Incorrect|smicln|Incorrect"/>
  <p:tag name="RESPONSESGATHERED" val="False"/>
</p:tagLst>
</file>

<file path=ppt/tags/tag72.xml><?xml version="1.0" encoding="utf-8"?>
<p:tagLst xmlns:a="http://schemas.openxmlformats.org/drawingml/2006/main" xmlns:r="http://schemas.openxmlformats.org/officeDocument/2006/relationships" xmlns:p="http://schemas.openxmlformats.org/presentationml/2006/main">
  <p:tag name="CHARTTYPE" val="0"/>
</p:tagLst>
</file>

<file path=ppt/tags/tag73.xml><?xml version="1.0" encoding="utf-8"?>
<p:tagLst xmlns:a="http://schemas.openxmlformats.org/drawingml/2006/main" xmlns:r="http://schemas.openxmlformats.org/officeDocument/2006/relationships" xmlns:p="http://schemas.openxmlformats.org/presentationml/2006/main">
  <p:tag name="ANSWERBULLETS" val="3"/>
  <p:tag name="TEXTLENGTH" val="139"/>
  <p:tag name="FONTSIZE" val="28"/>
  <p:tag name="BULLETTYPE" val="ppBulletArabicPeriod"/>
  <p:tag name="ANSWERTEXT" val="X’ = {1, 2, 5, 7, 9, 10, 8}&#10;X’ = {1, 2, 5, 7, 8, 9, 10}&#10;X’ = {5, 2, 1, 7, 8, 9, 10}&#10;X’ = {5, 2, 1, 8, 7, 9, 10}&#10;X’ = {2, 1, 5, 8, 7, 9, 10}"/>
  <p:tag name="OLDNUMANSWERS" val="5"/>
</p:tagLst>
</file>

<file path=ppt/tags/tag74.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75.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76.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77.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78.xml><?xml version="1.0" encoding="utf-8"?>
<p:tagLst xmlns:a="http://schemas.openxmlformats.org/drawingml/2006/main" xmlns:r="http://schemas.openxmlformats.org/officeDocument/2006/relationships" xmlns:p="http://schemas.openxmlformats.org/presentationml/2006/main">
  <p:tag name="SLIDEID" val="2A03404E2147480E8B0FF7AF663A82BB"/>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Only for those who answer 3 or 4 in the previous survey: Do you think Dijkstra’s algorithm can be used to detect negative-weight cycle like Bellman Ford’s?"/>
  <p:tag name="ANSWERSALIAS" val="Obviously not|smicln|Obviously yes|smicln|Depends on how you implement it :O"/>
  <p:tag name="SLIDEORDER" val="2"/>
  <p:tag name="SLIDEGUID" val="D6C1823B4FC7421F9FC9067D04C0F97F"/>
  <p:tag name="TOTALRESPONSES" val="19"/>
  <p:tag name="RESPONSECOUNT" val="19"/>
  <p:tag name="SLICED" val="False"/>
  <p:tag name="RESPONSES" val="-;2;-;-;-;2;3;1;1;-;-;-;2;3;3;-;-;3;-;-;-;3;-;-;2;-;-;3;3;1;3;2;3;-;1;-;-;3;"/>
  <p:tag name="CHARTSTRINGSTD" val="4 5 10"/>
  <p:tag name="CHARTSTRINGREV" val="10 5 4"/>
  <p:tag name="CHARTSTRINGSTDPER" val="0.210526315789474 0.263157894736842 0.526315789473684"/>
  <p:tag name="CHARTSTRINGREVPER" val="0.526315789473684 0.263157894736842 0.210526315789474"/>
  <p:tag name="VALUES" val="Incorrect|smicln|Incorrect|smicln|Correct"/>
  <p:tag name="RESPONSESGATHERED" val="False"/>
</p:tagLst>
</file>

<file path=ppt/tags/tag79.xml><?xml version="1.0" encoding="utf-8"?>
<p:tagLst xmlns:a="http://schemas.openxmlformats.org/drawingml/2006/main" xmlns:r="http://schemas.openxmlformats.org/officeDocument/2006/relationships" xmlns:p="http://schemas.openxmlformats.org/presentationml/2006/main">
  <p:tag name="CHARTTYPE" val="0"/>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80.xml><?xml version="1.0" encoding="utf-8"?>
<p:tagLst xmlns:a="http://schemas.openxmlformats.org/drawingml/2006/main" xmlns:r="http://schemas.openxmlformats.org/officeDocument/2006/relationships" xmlns:p="http://schemas.openxmlformats.org/presentationml/2006/main">
  <p:tag name="ANSWERBULLETS" val="3"/>
  <p:tag name="TEXTLENGTH" val="62"/>
  <p:tag name="FONTSIZE" val="32"/>
  <p:tag name="BULLETTYPE" val="ppBulletArabicPeriod"/>
  <p:tag name="ANSWERTEXT" val="Obviously not&#10;Obviously yes&#10;Depends on how you implement it :O"/>
  <p:tag name="OLDNUMANSWERS" val="3"/>
</p:tagLst>
</file>

<file path=ppt/tags/tag81.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8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4.xml><?xml version="1.0" encoding="utf-8"?>
<p:tagLst xmlns:a="http://schemas.openxmlformats.org/drawingml/2006/main" xmlns:r="http://schemas.openxmlformats.org/officeDocument/2006/relationships" xmlns:p="http://schemas.openxmlformats.org/presentationml/2006/main">
  <p:tag name="DELIMITERS" val="3.1"/>
</p:tagLst>
</file>

<file path=ppt/tags/tag8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6.xml><?xml version="1.0" encoding="utf-8"?>
<p:tagLst xmlns:a="http://schemas.openxmlformats.org/drawingml/2006/main" xmlns:r="http://schemas.openxmlformats.org/officeDocument/2006/relationships" xmlns:p="http://schemas.openxmlformats.org/presentationml/2006/main">
  <p:tag name="DELIMITERS" val="3.1"/>
</p:tagLst>
</file>

<file path=ppt/tags/tag87.xml><?xml version="1.0" encoding="utf-8"?>
<p:tagLst xmlns:a="http://schemas.openxmlformats.org/drawingml/2006/main" xmlns:r="http://schemas.openxmlformats.org/officeDocument/2006/relationships" xmlns:p="http://schemas.openxmlformats.org/presentationml/2006/main">
  <p:tag name="SLIDEID" val="EC14595157F14EEE91424DF91F6D7A5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ANSWERSALIAS" val="2|smicln|7|smicln|8|smicln|10|smicln|4"/>
  <p:tag name="QUESTIONALIAS" val="What is the right child of the root of BST if the following sequence of items are inserted to an initially empty BST: {8, 7, 2, 10, 4}"/>
  <p:tag name="TOTALRESPONSES" val="15"/>
  <p:tag name="RESPONSECOUNT" val="15"/>
  <p:tag name="SLICED" val="False"/>
  <p:tag name="RESPONSES" val="-;4;4;4;1;4;4;4;4;5;1;-;-;-;4;4;4;-;4;4;-;"/>
  <p:tag name="CHARTSTRINGSTD" val="2 0 0 12 1"/>
  <p:tag name="CHARTSTRINGREV" val="1 12 0 0 2"/>
  <p:tag name="CHARTSTRINGSTDPER" val="0.133333333333333 0 0 0.8 0.0666666666666667"/>
  <p:tag name="CHARTSTRINGREVPER" val="0.0666666666666667 0.8 0 0 0.133333333333333"/>
  <p:tag name="VALUES" val="Incorrect|smicln|Incorrect|smicln|Incorrect|smicln|Correct|smicln|Incorrect"/>
  <p:tag name="SLIDEORDER" val="5"/>
  <p:tag name="SLIDEGUID" val="6BFA39AC2E0F4132A69A37FC051478F0"/>
  <p:tag name="RESPONSESGATHERED" val="False"/>
</p:tagLst>
</file>

<file path=ppt/tags/tag88.xml><?xml version="1.0" encoding="utf-8"?>
<p:tagLst xmlns:a="http://schemas.openxmlformats.org/drawingml/2006/main" xmlns:r="http://schemas.openxmlformats.org/officeDocument/2006/relationships" xmlns:p="http://schemas.openxmlformats.org/presentationml/2006/main">
  <p:tag name="CHARTTYPE" val="0"/>
</p:tagLst>
</file>

<file path=ppt/tags/tag89.xml><?xml version="1.0" encoding="utf-8"?>
<p:tagLst xmlns:a="http://schemas.openxmlformats.org/drawingml/2006/main" xmlns:r="http://schemas.openxmlformats.org/officeDocument/2006/relationships" xmlns:p="http://schemas.openxmlformats.org/presentationml/2006/main">
  <p:tag name="ANSWERBULLETS" val="3"/>
  <p:tag name="TEXTLENGTH" val="10"/>
  <p:tag name="FONTSIZE" val="32"/>
  <p:tag name="BULLETTYPE" val="ppBulletArabicPeriod"/>
  <p:tag name="ANSWERTEXT" val="2&#10;7&#10;8&#10;10&#10;4"/>
  <p:tag name="OLDNUMANSWERS" val="5"/>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ags/tag90.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91.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92.xml><?xml version="1.0" encoding="utf-8"?>
<p:tagLst xmlns:a="http://schemas.openxmlformats.org/drawingml/2006/main" xmlns:r="http://schemas.openxmlformats.org/officeDocument/2006/relationships" xmlns:p="http://schemas.openxmlformats.org/presentationml/2006/main">
  <p:tag name="SLIDEID" val="45867BF6DB414F05B37FA024704A0BE3"/>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QUESTIONALIAS" val="Which Statement About Heap is False?"/>
  <p:tag name="ANSWERSALIAS" val="Heap must be a complete binary tree|smicln|Heap can be implemented with array|smicln|Heap can be used for sorting|smicln|Building a heap from an unsorted array can only be done in O(n log n)|smicln|Heap can be used in Prim’s algorithm"/>
  <p:tag name="VALUEFORMAT" val="0"/>
  <p:tag name="TOTALRESPONSES" val="22"/>
  <p:tag name="RESPONSECOUNT" val="22"/>
  <p:tag name="SLICED" val="False"/>
  <p:tag name="RESPONSES" val="4;5;4;4;5;4;4;3;4;-;1;-;5;3;-;4;5;5;1;4;4;5;4;4;4;"/>
  <p:tag name="CHARTSTRINGSTD" val="2 0 2 12 6"/>
  <p:tag name="CHARTSTRINGREV" val="6 12 2 0 2"/>
  <p:tag name="CHARTSTRINGSTDPER" val="0.0909090909090909 0 0.0909090909090909 0.545454545454545 0.272727272727273"/>
  <p:tag name="CHARTSTRINGREVPER" val="0.272727272727273 0.545454545454545 0.0909090909090909 0 0.0909090909090909"/>
  <p:tag name="VALUES" val="Incorrect|smicln|Incorrect|smicln|Incorrect|smicln|Correct|smicln|Incorrect"/>
  <p:tag name="SLIDEORDER" val="5"/>
  <p:tag name="SLIDEGUID" val="5AAC12909FD74597837CC3563EAA6012"/>
  <p:tag name="RESPONSESGATHERED" val="False"/>
</p:tagLst>
</file>

<file path=ppt/tags/tag93.xml><?xml version="1.0" encoding="utf-8"?>
<p:tagLst xmlns:a="http://schemas.openxmlformats.org/drawingml/2006/main" xmlns:r="http://schemas.openxmlformats.org/officeDocument/2006/relationships" xmlns:p="http://schemas.openxmlformats.org/presentationml/2006/main">
  <p:tag name="CHARTTYPE" val="0"/>
</p:tagLst>
</file>

<file path=ppt/tags/tag94.xml><?xml version="1.0" encoding="utf-8"?>
<p:tagLst xmlns:a="http://schemas.openxmlformats.org/drawingml/2006/main" xmlns:r="http://schemas.openxmlformats.org/officeDocument/2006/relationships" xmlns:p="http://schemas.openxmlformats.org/presentationml/2006/main">
  <p:tag name="ANSWERBULLETS" val="3"/>
  <p:tag name="TEXTLENGTH" val="206"/>
  <p:tag name="FONTSIZE" val="24"/>
  <p:tag name="BULLETTYPE" val="ppBulletArabicPeriod"/>
  <p:tag name="ANSWERTEXT" val="Heap must be a complete binary tree&#10;Heap can be implemented with array&#10;Heap can be used for sorting&#10;Building a heap from an unsorted array can only be done in O(n log n)&#10;Heap can be used in Prim’s algorithm"/>
  <p:tag name="OLDNUMANSWERS" val="5"/>
</p:tagLst>
</file>

<file path=ppt/tags/tag95.xml><?xml version="1.0" encoding="utf-8"?>
<p:tagLst xmlns:a="http://schemas.openxmlformats.org/drawingml/2006/main" xmlns:r="http://schemas.openxmlformats.org/officeDocument/2006/relationships" xmlns:p="http://schemas.openxmlformats.org/presentationml/2006/main">
  <p:tag name="RCTYPE" val="Style_Meter"/>
  <p:tag name="STYLE" val="1"/>
</p:tagLst>
</file>

<file path=ppt/tags/tag96.xml><?xml version="1.0" encoding="utf-8"?>
<p:tagLst xmlns:a="http://schemas.openxmlformats.org/drawingml/2006/main" xmlns:r="http://schemas.openxmlformats.org/officeDocument/2006/relationships" xmlns:p="http://schemas.openxmlformats.org/presentationml/2006/main">
  <p:tag name="CORSHAPE" val="True"/>
  <p:tag name="SHAPETYPE" val="3"/>
</p:tagLst>
</file>

<file path=ppt/tags/tag97.xml><?xml version="1.0" encoding="utf-8"?>
<p:tagLst xmlns:a="http://schemas.openxmlformats.org/drawingml/2006/main" xmlns:r="http://schemas.openxmlformats.org/officeDocument/2006/relationships" xmlns:p="http://schemas.openxmlformats.org/presentationml/2006/main">
  <p:tag name="SLIDEID" val="914B1EE373C04F2B847A6DC1AC7CCA58"/>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QUESTIONALIAS" val="CS1020 + a bit of CS2010 Review Which sorting algorithm is the best?"/>
  <p:tag name="ANSWERSALIAS" val="Bubble Sort|smicln|Insertion Sort|smicln|Selection Sort|smicln|Merge Sort|smicln|Quick Sort|smicln|NEW: balanced BST Sort|smicln|NEW: Heap Sort"/>
  <p:tag name="TOTALRESPONSES" val="20"/>
  <p:tag name="RESPONSECOUNT" val="20"/>
  <p:tag name="SLICED" val="False"/>
  <p:tag name="RESPONSES" val="4;6;6;7;4;7;7;7;7;5;-;-;6;-;-;6;7;7;6;4;7;5;6;4;-;"/>
  <p:tag name="CHARTSTRINGSTD" val="0 0 0 4 2 6 8"/>
  <p:tag name="CHARTSTRINGREV" val="8 6 2 4 0 0 0"/>
  <p:tag name="CHARTSTRINGSTDPER" val="0 0 0 0.2 0.1 0.3 0.4"/>
  <p:tag name="CHARTSTRINGREVPER" val="0.4 0.3 0.1 0.2 0 0 0"/>
  <p:tag name="VALUES" val="No Value|smicln|No Value|smicln|No Value|smicln|No Value|smicln|No Value|smicln|No Value|smicln|No Value"/>
  <p:tag name="SLIDEORDER" val="4"/>
  <p:tag name="SLIDEGUID" val="99A2D8A3D94B4EFBB2E74F154DE54C36"/>
  <p:tag name="RESPONSESGATHERED" val="False"/>
</p:tagLst>
</file>

<file path=ppt/tags/tag98.xml><?xml version="1.0" encoding="utf-8"?>
<p:tagLst xmlns:a="http://schemas.openxmlformats.org/drawingml/2006/main" xmlns:r="http://schemas.openxmlformats.org/officeDocument/2006/relationships" xmlns:p="http://schemas.openxmlformats.org/presentationml/2006/main">
  <p:tag name="CHARTTYPE" val="0"/>
</p:tagLst>
</file>

<file path=ppt/tags/tag99.xml><?xml version="1.0" encoding="utf-8"?>
<p:tagLst xmlns:a="http://schemas.openxmlformats.org/drawingml/2006/main" xmlns:r="http://schemas.openxmlformats.org/officeDocument/2006/relationships" xmlns:p="http://schemas.openxmlformats.org/presentationml/2006/main">
  <p:tag name="ANSWERBULLETS" val="3"/>
  <p:tag name="TEXTLENGTH" val="101"/>
  <p:tag name="FONTSIZE" val="28"/>
  <p:tag name="BULLETTYPE" val="ppBulletArabicPeriod"/>
  <p:tag name="ANSWERTEXT" val="Bubble Sort&#10;Insertion Sort&#10;Selection Sort&#10;Merge Sort&#10;Quick Sort&#10;NEW: balanced BST Sort&#10;NEW: Heap Sort"/>
  <p:tag name="OLDNUMANSWERS"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15303</TotalTime>
  <Words>9236</Words>
  <Application>Microsoft Office PowerPoint</Application>
  <PresentationFormat>On-screen Show (4:3)</PresentationFormat>
  <Paragraphs>1743</Paragraphs>
  <Slides>108</Slides>
  <Notes>75</Notes>
  <HiddenSlides>76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108</vt:i4>
      </vt:variant>
    </vt:vector>
  </HeadingPairs>
  <TitlesOfParts>
    <vt:vector size="121" baseType="lpstr">
      <vt:lpstr>新細明體</vt:lpstr>
      <vt:lpstr>Arial</vt:lpstr>
      <vt:lpstr>Arial Black</vt:lpstr>
      <vt:lpstr>Calibri</vt:lpstr>
      <vt:lpstr>Courier New</vt:lpstr>
      <vt:lpstr>Symbol</vt:lpstr>
      <vt:lpstr>Tahoma</vt:lpstr>
      <vt:lpstr>Times New Roman</vt:lpstr>
      <vt:lpstr>Verdana</vt:lpstr>
      <vt:lpstr>Wingdings</vt:lpstr>
      <vt:lpstr>Office Theme</vt:lpstr>
      <vt:lpstr>Equation</vt:lpstr>
      <vt:lpstr>Chart</vt:lpstr>
      <vt:lpstr>PowerPoint Presentation</vt:lpstr>
      <vt:lpstr>Reminder</vt:lpstr>
      <vt:lpstr>Annoucements</vt:lpstr>
      <vt:lpstr>Outline</vt:lpstr>
      <vt:lpstr>Motivating Example</vt:lpstr>
      <vt:lpstr>Review: Definitions that you know</vt:lpstr>
      <vt:lpstr>More Definitions (1)</vt:lpstr>
      <vt:lpstr>More Definitions (2)</vt:lpstr>
      <vt:lpstr>More Definitions (3)</vt:lpstr>
      <vt:lpstr>Example</vt:lpstr>
      <vt:lpstr>Negative Weight Edges and Cycles</vt:lpstr>
      <vt:lpstr>SSSP Algorithms</vt:lpstr>
      <vt:lpstr>Initialization Step</vt:lpstr>
      <vt:lpstr>“Relaxation” Operation</vt:lpstr>
      <vt:lpstr>BFS for SSSP</vt:lpstr>
      <vt:lpstr>Modified BFS</vt:lpstr>
      <vt:lpstr>Modified BFS Pseudo Code (1)</vt:lpstr>
      <vt:lpstr>Modified BFS Pseudo Code (2) simpler form</vt:lpstr>
      <vt:lpstr>SSSP: BFS on Unweighted Graph</vt:lpstr>
      <vt:lpstr>But BFS will not work on general cases</vt:lpstr>
      <vt:lpstr>Bellman Ford’s SSSP Algorithm</vt:lpstr>
      <vt:lpstr>Precursor to Bellman Ford</vt:lpstr>
      <vt:lpstr>Very simple algorithm to solve SSSP</vt:lpstr>
      <vt:lpstr>Let’s Play a Simple Game (Demo on Whiteboard – cannot be done on VisuAlgo)</vt:lpstr>
      <vt:lpstr>Let’s Play a Simple Game (Demo on Whiteboard – cannot be done on VisuAlgo)</vt:lpstr>
      <vt:lpstr>Algorithm Analysis</vt:lpstr>
      <vt:lpstr>Bellman Ford’s Algorithm</vt:lpstr>
      <vt:lpstr>SSSP: Bellman Ford’s</vt:lpstr>
      <vt:lpstr>Theorem 1 : If G = (V, E) contains no negative weight cycle, then the shortest path p from s to v is a simple path</vt:lpstr>
      <vt:lpstr>Theorem 1 : If G = (V, E) contains no negative weight cycle, then the shortest path p from s to v is a simple path</vt:lpstr>
      <vt:lpstr>Theorem 2 : If G = (V, E) contains no negative weight cycle, then after Bellman Ford’s terminates D[v] = (s, v), v  V</vt:lpstr>
      <vt:lpstr>Theorem 2 : If G = (V, E) contains no negative weight cycle, then after Bellman Ford’s terminates D[v] = (s, v), v  V</vt:lpstr>
      <vt:lpstr>Theorem 2 : If G = (V, E) contains no negative weight cycle, then after Bellman Ford’s terminates D[v] = (s, v), v  V</vt:lpstr>
      <vt:lpstr>“Side Effect” of Bellman Ford’s</vt:lpstr>
      <vt:lpstr>Java Implementation (2)</vt:lpstr>
      <vt:lpstr>Java Implementation</vt:lpstr>
      <vt:lpstr>Summary</vt:lpstr>
      <vt:lpstr>PS5* should now be doable </vt:lpstr>
      <vt:lpstr>Example</vt:lpstr>
      <vt:lpstr>Negative Weight Edges and Cycles</vt:lpstr>
      <vt:lpstr>End of Lecture Quiz </vt:lpstr>
      <vt:lpstr>General SSSP Algorithm</vt:lpstr>
      <vt:lpstr>General SSSP Algorithm</vt:lpstr>
      <vt:lpstr>Let’s Play a Simple Game (Demo on Whiteboard – cannot be done on VisuAlgo)</vt:lpstr>
      <vt:lpstr>Java Implementation (1)</vt:lpstr>
      <vt:lpstr>Algorithm Analysis</vt:lpstr>
      <vt:lpstr>General SSSP Algorithm (Revisited)</vt:lpstr>
      <vt:lpstr>Midterm Feedback about VisuAlgo (1)</vt:lpstr>
      <vt:lpstr>Midterm Feedback about VisuAlgo (2)</vt:lpstr>
      <vt:lpstr>Quick Challenge (1)</vt:lpstr>
      <vt:lpstr>Quick Challenge (2)</vt:lpstr>
      <vt:lpstr>Quick Challenge (3)</vt:lpstr>
      <vt:lpstr>Q: Will this Algorithm Terminate? (just use your feeling)</vt:lpstr>
      <vt:lpstr>One pass through all edges is now done. Is there any more edges that can be relaxed?</vt:lpstr>
      <vt:lpstr>Now check. Does every D[v] = (s, v)?</vt:lpstr>
      <vt:lpstr>During Lecture 5, only minority of you said that you know/have implement Bellman Ford’s algorithm before. Now…</vt:lpstr>
      <vt:lpstr>Quiz 1 Solution Discussion</vt:lpstr>
      <vt:lpstr>Quiz 1: The True Picture</vt:lpstr>
      <vt:lpstr>The Current Bell’s Curve (After Quiz 1)</vt:lpstr>
      <vt:lpstr>Which one is a valid partition of an array X = {8, 2, 7, 9, 10, 1, 5} around value 7? (you can select up to 5 choices)</vt:lpstr>
      <vt:lpstr>Only for those who answer 3 or 4 in the previous survey: Do you think Dijkstra’s algorithm can be used if the graph has negative weight edges (no negative cycle)?</vt:lpstr>
      <vt:lpstr>Discussion About Cycle</vt:lpstr>
      <vt:lpstr>Triangle Inequality</vt:lpstr>
      <vt:lpstr>Mid-SEMESTER REVIEW</vt:lpstr>
      <vt:lpstr>CS1020 Review – Stack/Queue DS</vt:lpstr>
      <vt:lpstr>Review of the First One-Third</vt:lpstr>
      <vt:lpstr>What is the right child of the root of BST if the following sequence of items are inserted to an initially empty BST: {8, 7, 2, 10, 4}</vt:lpstr>
      <vt:lpstr>Which Statement About Heap is False?</vt:lpstr>
      <vt:lpstr>CS1020 + a bit of CS2010 Review Which sorting algorithm is the best?</vt:lpstr>
      <vt:lpstr>Review: Tree (+ Additional Stuffs)</vt:lpstr>
      <vt:lpstr>Size of a Binary Tree</vt:lpstr>
      <vt:lpstr>Height of a Binary Tree</vt:lpstr>
      <vt:lpstr>Max (or Min) Item of a Binary Tree</vt:lpstr>
      <vt:lpstr>Can You Generalize It?</vt:lpstr>
      <vt:lpstr>Review: Second One-Third</vt:lpstr>
      <vt:lpstr>Select graph terminologies that you know now… (can select up to 8/clicker)</vt:lpstr>
      <vt:lpstr>Select DS/algorithms that you have already implement now… (can select up to 8/clicker)</vt:lpstr>
      <vt:lpstr>DFS and BFS always run in (V2) on</vt:lpstr>
      <vt:lpstr>DFS and BFS can run in O(V2) on</vt:lpstr>
      <vt:lpstr>Hm… Can I use standard BFS (i.e. add one line like in modified DFS) to find toposort?</vt:lpstr>
      <vt:lpstr>Graph Modeling Find Real-Life Graphs Near You</vt:lpstr>
      <vt:lpstr>Review – Graph Properties</vt:lpstr>
      <vt:lpstr>Review – Graph DS: Adjacency Matrix, Adjacency List, and Edge List</vt:lpstr>
      <vt:lpstr>Which One To Use? (1) V = 10000, E = 10000</vt:lpstr>
      <vt:lpstr>Which One To Use? (2) V = 100, existence of edge(u, v) frequently asked</vt:lpstr>
      <vt:lpstr>Which One To Use? (3)  V = 200, E = 19900, neighbors frequently enumerated</vt:lpstr>
      <vt:lpstr>Which One To Use? (4) V = 200, E = 19900, sort the edges based on weight</vt:lpstr>
      <vt:lpstr>Review – Graph Traversal</vt:lpstr>
      <vt:lpstr>Review: Path Reconstruction Algorithm (1)</vt:lpstr>
      <vt:lpstr>Review: Path Reconstruction Algorithm (2)</vt:lpstr>
      <vt:lpstr>Hm… I prefer not to use recursion but I still want the correct path (from source to target), can I do that?</vt:lpstr>
      <vt:lpstr>Review: What happen if we run toposort algorithm and the given graph is not a DAG?</vt:lpstr>
      <vt:lpstr>Quick Challenge</vt:lpstr>
      <vt:lpstr>SINGLE SOURCE SHORTEST PATHS  (ON WEIGHTED GRAPHS)</vt:lpstr>
      <vt:lpstr>Example (1)</vt:lpstr>
      <vt:lpstr>PowerPoint Presentation</vt:lpstr>
      <vt:lpstr>PowerPoint Presentation</vt:lpstr>
      <vt:lpstr>PowerPoint Presentation</vt:lpstr>
      <vt:lpstr>PowerPoint Presentation</vt:lpstr>
      <vt:lpstr>Bellman Ford’s Animation (0)</vt:lpstr>
      <vt:lpstr>Bellman Ford’s Animation (1a)</vt:lpstr>
      <vt:lpstr>Bellman Ford’s Animation (1b)</vt:lpstr>
      <vt:lpstr>Bellman Ford’s Animation (1c)</vt:lpstr>
      <vt:lpstr>Bellman Ford’s Animation (2a)</vt:lpstr>
      <vt:lpstr>Bellman Ford’s Animation (2b)</vt:lpstr>
      <vt:lpstr>Bellman Ford’s Animation (2c)</vt:lpstr>
      <vt:lpstr>Bellman Ford’s Animation (2d)</vt:lpstr>
      <vt:lpstr>What is your level of understanding of the other SSSP algorithm: Dijkstra’s?</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Halim;Chong Ket Fah</dc:creator>
  <cp:lastModifiedBy>Chong Ket Fah</cp:lastModifiedBy>
  <cp:revision>907</cp:revision>
  <cp:lastPrinted>2017-03-06T05:20:58Z</cp:lastPrinted>
  <dcterms:created xsi:type="dcterms:W3CDTF">2009-07-25T09:54:11Z</dcterms:created>
  <dcterms:modified xsi:type="dcterms:W3CDTF">2019-03-31T11:17:30Z</dcterms:modified>
</cp:coreProperties>
</file>