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332" r:id="rId2"/>
    <p:sldId id="297" r:id="rId3"/>
    <p:sldId id="317" r:id="rId4"/>
    <p:sldId id="319" r:id="rId5"/>
    <p:sldId id="337" r:id="rId6"/>
    <p:sldId id="302" r:id="rId7"/>
    <p:sldId id="303" r:id="rId8"/>
    <p:sldId id="320" r:id="rId9"/>
    <p:sldId id="321" r:id="rId10"/>
    <p:sldId id="322" r:id="rId11"/>
    <p:sldId id="323" r:id="rId12"/>
    <p:sldId id="329" r:id="rId13"/>
    <p:sldId id="331" r:id="rId14"/>
    <p:sldId id="333" r:id="rId15"/>
    <p:sldId id="306" r:id="rId16"/>
    <p:sldId id="305" r:id="rId17"/>
    <p:sldId id="274" r:id="rId18"/>
    <p:sldId id="275" r:id="rId19"/>
    <p:sldId id="276" r:id="rId20"/>
    <p:sldId id="336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172179-F1B8-4CF8-89A3-1628990902C5}">
          <p14:sldIdLst>
            <p14:sldId id="332"/>
            <p14:sldId id="297"/>
          </p14:sldIdLst>
        </p14:section>
        <p14:section name="Untitled Section" id="{A5656943-727B-46DD-931B-12760B668205}">
          <p14:sldIdLst>
            <p14:sldId id="317"/>
            <p14:sldId id="319"/>
            <p14:sldId id="337"/>
            <p14:sldId id="302"/>
            <p14:sldId id="303"/>
            <p14:sldId id="320"/>
            <p14:sldId id="321"/>
            <p14:sldId id="322"/>
            <p14:sldId id="323"/>
            <p14:sldId id="329"/>
            <p14:sldId id="331"/>
            <p14:sldId id="333"/>
            <p14:sldId id="306"/>
            <p14:sldId id="305"/>
            <p14:sldId id="274"/>
            <p14:sldId id="275"/>
            <p14:sldId id="276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70" autoAdjust="0"/>
  </p:normalViewPr>
  <p:slideViewPr>
    <p:cSldViewPr snapToGrid="0">
      <p:cViewPr varScale="1">
        <p:scale>
          <a:sx n="84" d="100"/>
          <a:sy n="84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73CD497-7ECE-48CD-89C3-EDABBFB830F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TAs</a:t>
            </a:r>
            <a:r>
              <a:rPr lang="en-US" baseline="0" dirty="0"/>
              <a:t> tell them not to press enter on the link yet on this slide. Just do step 1 to 2.</a:t>
            </a:r>
          </a:p>
          <a:p>
            <a:endParaRPr lang="en-US" baseline="0" dirty="0"/>
          </a:p>
          <a:p>
            <a:r>
              <a:rPr lang="en-US" dirty="0"/>
              <a:t>Lab TAs</a:t>
            </a:r>
            <a:r>
              <a:rPr lang="en-US" baseline="0" dirty="0"/>
              <a:t> </a:t>
            </a:r>
            <a:r>
              <a:rPr lang="en-US" baseline="0" dirty="0" err="1"/>
              <a:t>pls</a:t>
            </a:r>
            <a:r>
              <a:rPr lang="en-US" baseline="0" dirty="0"/>
              <a:t> wait for 1-2 minutes then ask if everyone has done the above. If all yes then move to the next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849B-AFC7-45E1-8699-B7AE5157DF9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849B-AFC7-45E1-8699-B7AE5157DF9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this slide after the students start their quiz.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Lab</a:t>
            </a:r>
            <a:r>
              <a:rPr lang="en-US" baseline="0" dirty="0"/>
              <a:t> TAs should now go and stand at the back/or move around to invigilate, to ensure no one restarts the quiz.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849B-AFC7-45E1-8699-B7AE5157DF9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3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FCC-13BC-4B5B-B90B-D0095CB6E4B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3670-B892-45A7-AE73-A49EEC6AC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hyperlink" Target="https://visualgo.net/training?diff=Hard&amp;n=10&amp;tl=15&amp;module=lis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hyperlink" Target="https://visualgo.net/training?diff=Hard&amp;n=10&amp;tl=15&amp;module=li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Week 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6410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Sit-In Lab 1B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05379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Chessboard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Print and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by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chessboard of ‘X’s and ‘O’s</a:t>
            </a:r>
          </a:p>
          <a:p>
            <a:pPr marL="77400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Solution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 (int row = 0; row &lt; R; ++row) {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 (int col = 0; col &lt; C; ++col) {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if ((row + col) % 2 == 0)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(“O”);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	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(“X”);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985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AutoIndent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Indent a piece of code given the following rules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S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The first line should be at indentation level 0, i.e. it has no spaces on its left.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S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When you encounter an open curly bracket, every subsequent line of code nested within needs to be indented by an additional 2 spaces.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S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This indentation should continue until a matching close curly bracket is encountered. The close curly bracket should be indented back at the same level as the open curly bracket.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Main Idea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Keep track of indentation level using an integer variable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Read each line one by one using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Remove leading spaces and print correct number of spaces based on indentation level before printing the line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868809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AutoIndent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Solution</a:t>
            </a:r>
          </a:p>
          <a:p>
            <a:pPr marL="77400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layer = 0;		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sc.hasNext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 {			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String input =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sc.nextLine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().trim();			if 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("}")) 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layer -= 2;			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&lt; layer; ++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 ");			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(input);			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("{")) 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layer += 2;		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91255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Kcats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Simulate a stack that can support 3 operations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ADD an element into the stack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REMOVE an element from the stack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FLIP the stack</a:t>
            </a:r>
          </a:p>
          <a:p>
            <a:pPr marL="534600" lvl="1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Solution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Instead of flipping the stack, keep 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boolean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variable ‘flipped’ 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If ‘flipped’, add/remove from the bottom of the stack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a Java LinkedList to add/remove from both sides</a:t>
            </a:r>
            <a:endParaRPr lang="en-US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1186500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Any Questions?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898517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 err="1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VisualAlgo</a:t>
            </a: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 Quiz 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6986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168540"/>
            <a:ext cx="8979408" cy="1075520"/>
          </a:xfrm>
        </p:spPr>
        <p:txBody>
          <a:bodyPr>
            <a:normAutofit/>
          </a:bodyPr>
          <a:lstStyle/>
          <a:p>
            <a:r>
              <a:rPr lang="en-US" sz="3000" dirty="0" err="1"/>
              <a:t>VisuAlgo</a:t>
            </a:r>
            <a:r>
              <a:rPr lang="en-US" sz="3000" dirty="0"/>
              <a:t> Online Quiz 1 </a:t>
            </a:r>
            <a:br>
              <a:rPr lang="en-US" sz="3000" dirty="0"/>
            </a:br>
            <a:r>
              <a:rPr lang="en-US" sz="3000" dirty="0"/>
              <a:t>(10 </a:t>
            </a:r>
            <a:r>
              <a:rPr lang="en-US" sz="3000" dirty="0" err="1"/>
              <a:t>Qns</a:t>
            </a:r>
            <a:r>
              <a:rPr lang="en-US" sz="3000" dirty="0"/>
              <a:t>, 15mins, best out of 2 tries)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4678"/>
            <a:ext cx="6858000" cy="379452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75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950" dirty="0">
                <a:solidFill>
                  <a:srgbClr val="FF0000"/>
                </a:solidFill>
                <a:sym typeface="Wingdings" panose="05000000000000000000" pitchFamily="2" charset="2"/>
              </a:rPr>
              <a:t>1.) Open </a:t>
            </a:r>
            <a:r>
              <a:rPr lang="en-US" sz="1950" b="1" dirty="0">
                <a:solidFill>
                  <a:srgbClr val="FF0000"/>
                </a:solidFill>
              </a:rPr>
              <a:t>Chrome</a:t>
            </a:r>
            <a:r>
              <a:rPr lang="en-US" sz="1950" dirty="0">
                <a:solidFill>
                  <a:srgbClr val="FF0000"/>
                </a:solidFill>
              </a:rPr>
              <a:t> and make sure it is </a:t>
            </a:r>
            <a:r>
              <a:rPr lang="en-US" sz="1950" dirty="0" err="1">
                <a:solidFill>
                  <a:srgbClr val="FF0000"/>
                </a:solidFill>
              </a:rPr>
              <a:t>fullscreened</a:t>
            </a:r>
            <a:r>
              <a:rPr lang="en-US" sz="1950" dirty="0">
                <a:solidFill>
                  <a:srgbClr val="FF0000"/>
                </a:solidFill>
              </a:rPr>
              <a:t> and no other window is opened except calculator if you need it</a:t>
            </a:r>
          </a:p>
          <a:p>
            <a:pPr marL="0" indent="0" algn="ctr">
              <a:buNone/>
            </a:pPr>
            <a:endParaRPr lang="en-US" sz="195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1950" dirty="0">
                <a:solidFill>
                  <a:srgbClr val="FF0000"/>
                </a:solidFill>
              </a:rPr>
              <a:t>2.) In the browser, type the following link but don’t press enter </a:t>
            </a:r>
            <a:r>
              <a:rPr lang="en-US" sz="195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950" dirty="0">
                <a:solidFill>
                  <a:srgbClr val="FF0000"/>
                </a:solidFill>
              </a:rPr>
              <a:t> </a:t>
            </a:r>
            <a:r>
              <a:rPr lang="en-US" altLang="en-US" sz="165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https://visualgo.net/training?diff=Hard&amp;n=10&amp;tl=15&amp;module=list</a:t>
            </a:r>
            <a:endParaRPr lang="en-US" sz="165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1950" b="1" dirty="0">
                <a:sym typeface="Wingdings" panose="05000000000000000000" pitchFamily="2" charset="2"/>
              </a:rPr>
              <a:t>(Now wait!)</a:t>
            </a:r>
          </a:p>
          <a:p>
            <a:pPr marL="0" indent="0" algn="ctr">
              <a:buNone/>
            </a:pPr>
            <a:endParaRPr lang="en-US" sz="195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950" dirty="0">
                <a:sym typeface="Wingdings" panose="05000000000000000000" pitchFamily="2" charset="2"/>
              </a:rPr>
              <a:t>3.) Later when you are done </a:t>
            </a:r>
            <a:r>
              <a:rPr lang="en-US" sz="3150" b="1" dirty="0">
                <a:sym typeface="Wingdings" panose="05000000000000000000" pitchFamily="2" charset="2"/>
              </a:rPr>
              <a:t>DO NOT</a:t>
            </a:r>
            <a:r>
              <a:rPr lang="en-US" sz="2475" dirty="0">
                <a:sym typeface="Wingdings" panose="05000000000000000000" pitchFamily="2" charset="2"/>
              </a:rPr>
              <a:t> </a:t>
            </a:r>
            <a:r>
              <a:rPr lang="en-US" sz="1950" dirty="0">
                <a:sym typeface="Wingdings" panose="05000000000000000000" pitchFamily="2" charset="2"/>
              </a:rPr>
              <a:t>press submit. Raise your hands to inform your lab TA who will submit for you.</a:t>
            </a:r>
          </a:p>
          <a:p>
            <a:pPr marL="0" indent="0" algn="ctr">
              <a:buNone/>
            </a:pPr>
            <a:endParaRPr lang="en-US" sz="195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950" dirty="0">
                <a:sym typeface="Wingdings" panose="05000000000000000000" pitchFamily="2" charset="2"/>
              </a:rPr>
              <a:t>4.) </a:t>
            </a:r>
            <a:r>
              <a:rPr lang="en-US" sz="1950" b="1" dirty="0">
                <a:sym typeface="Wingdings" panose="05000000000000000000" pitchFamily="2" charset="2"/>
              </a:rPr>
              <a:t>Wait for your lab TA to come and press submit and take down your score</a:t>
            </a:r>
          </a:p>
          <a:p>
            <a:pPr marL="0" indent="0" algn="ctr">
              <a:buNone/>
            </a:pPr>
            <a:endParaRPr lang="en-US" sz="2100" b="1" dirty="0">
              <a:sym typeface="Wingdings" panose="05000000000000000000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3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205200"/>
            <a:ext cx="8229240" cy="858600"/>
          </a:xfrm>
        </p:spPr>
        <p:txBody>
          <a:bodyPr>
            <a:noAutofit/>
          </a:bodyPr>
          <a:lstStyle/>
          <a:p>
            <a:r>
              <a:rPr lang="en-US" sz="3000" dirty="0" err="1"/>
              <a:t>VisuAlgo</a:t>
            </a:r>
            <a:r>
              <a:rPr lang="en-US" sz="3000" dirty="0"/>
              <a:t> Online Quiz 1 </a:t>
            </a:r>
            <a:br>
              <a:rPr lang="en-US" sz="3000" dirty="0"/>
            </a:br>
            <a:r>
              <a:rPr lang="en-US" sz="3000" dirty="0"/>
              <a:t>(10 </a:t>
            </a:r>
            <a:r>
              <a:rPr lang="en-US" sz="3000" dirty="0" err="1"/>
              <a:t>Qns</a:t>
            </a:r>
            <a:r>
              <a:rPr lang="en-US" sz="3000" dirty="0"/>
              <a:t>, 15mins, best out of 2 tries)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100" dirty="0">
                <a:sym typeface="Wingdings" panose="05000000000000000000" pitchFamily="2" charset="2"/>
              </a:rPr>
              <a:t>5.) Now press enter on the typed link, and proceed with the quiz</a:t>
            </a:r>
          </a:p>
          <a:p>
            <a:pPr marL="0" indent="0" algn="ctr">
              <a:buNone/>
            </a:pPr>
            <a:endParaRPr lang="en-US" sz="21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1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100" b="1" dirty="0">
                <a:sym typeface="Wingdings" panose="05000000000000000000" pitchFamily="2" charset="2"/>
              </a:rPr>
              <a:t>(Do not restart your quiz or set your difficulty to anything other than hard! Anyone caught doing this will get a zero !)</a:t>
            </a:r>
          </a:p>
          <a:p>
            <a:pPr marL="0" indent="0" algn="ctr">
              <a:buNone/>
            </a:pPr>
            <a:endParaRPr lang="en-US" sz="21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825" dirty="0">
              <a:sym typeface="Wingdings" panose="05000000000000000000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3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488" y="60307"/>
            <a:ext cx="8467344" cy="881525"/>
          </a:xfrm>
        </p:spPr>
        <p:txBody>
          <a:bodyPr>
            <a:normAutofit/>
          </a:bodyPr>
          <a:lstStyle/>
          <a:p>
            <a:r>
              <a:rPr lang="en-US" sz="3000" dirty="0" err="1"/>
              <a:t>VisuAlgo</a:t>
            </a:r>
            <a:r>
              <a:rPr lang="en-US" sz="3000" dirty="0"/>
              <a:t> Online Quiz 1</a:t>
            </a:r>
            <a:br>
              <a:rPr lang="en-US" sz="3000" dirty="0"/>
            </a:br>
            <a:r>
              <a:rPr lang="en-US" sz="3000" dirty="0"/>
              <a:t>(10 </a:t>
            </a:r>
            <a:r>
              <a:rPr lang="en-US" sz="3000" dirty="0" err="1"/>
              <a:t>Qns</a:t>
            </a:r>
            <a:r>
              <a:rPr lang="en-US" sz="3000" dirty="0"/>
              <a:t>, 15mins, best out of 2 tries)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6858000" cy="4229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F0000"/>
                </a:solidFill>
                <a:sym typeface="Wingdings" panose="05000000000000000000" pitchFamily="2" charset="2"/>
              </a:rPr>
              <a:t>1.) Open </a:t>
            </a:r>
            <a:r>
              <a:rPr lang="en-US" sz="1350" b="1" dirty="0">
                <a:solidFill>
                  <a:srgbClr val="FF0000"/>
                </a:solidFill>
              </a:rPr>
              <a:t>Chrome</a:t>
            </a:r>
            <a:r>
              <a:rPr lang="en-US" sz="1350" dirty="0">
                <a:solidFill>
                  <a:srgbClr val="FF0000"/>
                </a:solidFill>
              </a:rPr>
              <a:t> and make sure it is </a:t>
            </a:r>
            <a:r>
              <a:rPr lang="en-US" sz="1350" dirty="0" err="1">
                <a:solidFill>
                  <a:srgbClr val="FF0000"/>
                </a:solidFill>
              </a:rPr>
              <a:t>fullscreened</a:t>
            </a:r>
            <a:r>
              <a:rPr lang="en-US" sz="1350" dirty="0">
                <a:solidFill>
                  <a:srgbClr val="FF0000"/>
                </a:solidFill>
              </a:rPr>
              <a:t> and no other window is opened except calculator if you need it</a:t>
            </a:r>
            <a:endParaRPr lang="en-US" sz="135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9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1350" dirty="0">
                <a:solidFill>
                  <a:srgbClr val="FF0000"/>
                </a:solidFill>
              </a:rPr>
              <a:t>2.) In the browser, type the following link but don’t press enter </a:t>
            </a:r>
            <a:r>
              <a:rPr lang="en-US" sz="135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altLang="en-US" sz="12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https://visualgo.net/training?diff=Hard&amp;n=10&amp;tl=15&amp;module=list</a:t>
            </a:r>
            <a:endParaRPr lang="en-US" sz="135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825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350" dirty="0">
                <a:sym typeface="Wingdings" panose="05000000000000000000" pitchFamily="2" charset="2"/>
              </a:rPr>
              <a:t>3.) </a:t>
            </a:r>
            <a:r>
              <a:rPr lang="en-US" sz="1500" dirty="0">
                <a:sym typeface="Wingdings" panose="05000000000000000000" pitchFamily="2" charset="2"/>
              </a:rPr>
              <a:t>Later when you are done </a:t>
            </a:r>
            <a:r>
              <a:rPr lang="en-US" b="1" dirty="0">
                <a:sym typeface="Wingdings" panose="05000000000000000000" pitchFamily="2" charset="2"/>
              </a:rPr>
              <a:t>DO NOT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500" dirty="0">
                <a:sym typeface="Wingdings" panose="05000000000000000000" pitchFamily="2" charset="2"/>
              </a:rPr>
              <a:t>press submit. Raise your hands to inform your lab TA who will submit for you</a:t>
            </a:r>
          </a:p>
          <a:p>
            <a:pPr marL="0" indent="0" algn="ctr">
              <a:buNone/>
            </a:pPr>
            <a:endParaRPr lang="en-US" sz="825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350" dirty="0">
                <a:sym typeface="Wingdings" panose="05000000000000000000" pitchFamily="2" charset="2"/>
              </a:rPr>
              <a:t>4.) Wait while your lab TA come and press submit and take down your score</a:t>
            </a:r>
          </a:p>
          <a:p>
            <a:pPr marL="0" indent="0" algn="ctr">
              <a:buNone/>
            </a:pPr>
            <a:endParaRPr lang="en-US" sz="825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350" dirty="0">
                <a:sym typeface="Wingdings" panose="05000000000000000000" pitchFamily="2" charset="2"/>
              </a:rPr>
              <a:t>5.) Now press enter on the typed link and proceed with the quiz</a:t>
            </a:r>
          </a:p>
          <a:p>
            <a:pPr marL="0" indent="0" algn="ctr">
              <a:buNone/>
            </a:pPr>
            <a:endParaRPr lang="en-US" sz="75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75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350" b="1" dirty="0">
                <a:sym typeface="Wingdings" panose="05000000000000000000" pitchFamily="2" charset="2"/>
              </a:rPr>
              <a:t>(Do not restart your quiz or set your difficulty to anything other than hard! Anyone caught doing this will get a zero !)</a:t>
            </a:r>
            <a:endParaRPr lang="en-US" sz="1350" dirty="0">
              <a:sym typeface="Wingdings" panose="05000000000000000000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97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Sit-In Lab 1A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85990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End </a:t>
            </a:r>
            <a:r>
              <a:rPr lang="en-US" sz="5400" spc="-1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of Session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92670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Pandamiao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Print the integers from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to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but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If the integer is a multiple of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and not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, print ‘Miao’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If the integer is a multiple of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and not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, print ‘Panda’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If the integer is both a multiple of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and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, print ‘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Pandamiao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’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Points to take note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How to check if an integer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is a multiple of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?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Check whether 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 % R == 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How to check if an integer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is a multiple of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and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?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Check whether 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 % R == 0 &amp;&amp; N % P == 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What is wrong with 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 % (R * P) == 0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cs typeface="Courier New" panose="02070309020205020404" pitchFamily="49" charset="0"/>
              </a:rPr>
              <a:t>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Numbers in the input can be up to 10</a:t>
            </a:r>
            <a:r>
              <a:rPr lang="en-US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18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This does not fit into an ‘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’ data type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‘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’ data type instead, change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to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nextLong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744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Pandamiao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Solution (fill in the blanks yourself!)</a:t>
            </a:r>
          </a:p>
          <a:p>
            <a:pPr marL="77400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 (long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S;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&lt;= E; ++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% R == 0 &amp;&amp;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% P != 0) {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(“Miao”);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else if (…) {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(“Panda”);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else if (…) {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Pandamiao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20740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Pandamiao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Are these conditions the same?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% R == 0 &amp;&amp;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% P == 0) {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Pandamiao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4600" lvl="1">
              <a:buClr>
                <a:srgbClr val="000000"/>
              </a:buClr>
            </a:pPr>
            <a:endParaRPr lang="en-US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% (R * P) == 0) {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Pandamiao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534600" lvl="1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20768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Poster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Given a sequence of words to be printed on a poster and the width of the poster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Justify the paragraph according to the width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 word should not be split into 2 lines</a:t>
            </a:r>
          </a:p>
          <a:p>
            <a:pPr marL="534600" lvl="1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Solution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Keep track of the current width of a line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If adding a new word does not exceed the width of the poster, add the word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Add a space after the word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ONLY IF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the word does not reach the end of the poster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If adding the word exceeds the width, put the new word on the next line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Update the current width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300984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Poster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Solution (fill in the blanks yourself!)</a:t>
            </a:r>
          </a:p>
          <a:p>
            <a:pPr marL="77400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sc.hasNext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 word =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currentWidth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posterWidth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// print remaining spaces and ‘|’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currentWidth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(word);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currentWidth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currentWidth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posterWidth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 “);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++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currentWidth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Pitfall: Remember to complete last line of poster!</a:t>
            </a: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543184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Thanos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Simulate a queue that can support 3 operations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ADD an element into the queue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POP an element from the queue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SNAP and remove the front half of the queue</a:t>
            </a:r>
          </a:p>
          <a:p>
            <a:pPr marL="534600" lvl="1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Solution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a Java Queue or LinkedList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ADD and POP are self-explanatory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a loop to implement SNAP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How to calculate number of elements to remove?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If size is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, remove (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+ 1) / 2 elements (</a:t>
            </a:r>
            <a:r>
              <a:rPr lang="en-US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Why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?)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Don’t use float/double and find ceiling, can lead to precision issues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Make sure not to print an extra space after the last name in output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156838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Thanos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What is wrong with this implementation of SNAP?</a:t>
            </a:r>
          </a:p>
          <a:p>
            <a:pPr marL="77400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queue.size</a:t>
            </a:r>
            <a:r>
              <a:rPr lang="en-US" b="1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/ 2; 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91800" lvl="2">
              <a:buClr>
                <a:srgbClr val="000000"/>
              </a:buClr>
            </a:pP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queue.poll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+ “ “);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7400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How many elements will actually be removed?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What is wrong with the output format?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How to fix the code?</a:t>
            </a: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63881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Words>1316</Words>
  <Application>Microsoft Office PowerPoint</Application>
  <PresentationFormat>On-screen Show (16:9)</PresentationFormat>
  <Paragraphs>187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Alfa Slab One</vt:lpstr>
      <vt:lpstr>Proxima Nova</vt:lpstr>
      <vt:lpstr>Arial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VisuAlgo Online Quiz 1  (10 Qns, 15mins, best out of 2 tries)</vt:lpstr>
      <vt:lpstr>VisuAlgo Online Quiz 1  (10 Qns, 15mins, best out of 2 tries)</vt:lpstr>
      <vt:lpstr>VisuAlgo Online Quiz 1 (10 Qns, 15mins, best out of 2 tries)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Gan Wei Liang</cp:lastModifiedBy>
  <cp:revision>83</cp:revision>
  <dcterms:modified xsi:type="dcterms:W3CDTF">2019-02-20T13:48:50Z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