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6" r:id="rId1"/>
  </p:sldMasterIdLst>
  <p:notesMasterIdLst>
    <p:notesMasterId r:id="rId54"/>
  </p:notesMasterIdLst>
  <p:sldIdLst>
    <p:sldId id="355" r:id="rId2"/>
    <p:sldId id="356" r:id="rId3"/>
    <p:sldId id="359" r:id="rId4"/>
    <p:sldId id="357" r:id="rId5"/>
    <p:sldId id="358" r:id="rId6"/>
    <p:sldId id="360" r:id="rId7"/>
    <p:sldId id="361" r:id="rId8"/>
    <p:sldId id="362" r:id="rId9"/>
    <p:sldId id="363" r:id="rId10"/>
    <p:sldId id="368" r:id="rId11"/>
    <p:sldId id="365" r:id="rId12"/>
    <p:sldId id="366" r:id="rId13"/>
    <p:sldId id="369" r:id="rId14"/>
    <p:sldId id="370" r:id="rId15"/>
    <p:sldId id="373" r:id="rId16"/>
    <p:sldId id="374" r:id="rId17"/>
    <p:sldId id="375" r:id="rId18"/>
    <p:sldId id="376" r:id="rId19"/>
    <p:sldId id="380" r:id="rId20"/>
    <p:sldId id="378" r:id="rId21"/>
    <p:sldId id="379" r:id="rId22"/>
    <p:sldId id="381" r:id="rId23"/>
    <p:sldId id="382" r:id="rId24"/>
    <p:sldId id="385" r:id="rId25"/>
    <p:sldId id="384" r:id="rId26"/>
    <p:sldId id="383" r:id="rId27"/>
    <p:sldId id="386" r:id="rId28"/>
    <p:sldId id="387" r:id="rId29"/>
    <p:sldId id="388" r:id="rId30"/>
    <p:sldId id="389" r:id="rId31"/>
    <p:sldId id="390" r:id="rId32"/>
    <p:sldId id="391" r:id="rId33"/>
    <p:sldId id="393" r:id="rId34"/>
    <p:sldId id="394" r:id="rId35"/>
    <p:sldId id="395" r:id="rId36"/>
    <p:sldId id="353" r:id="rId37"/>
    <p:sldId id="317" r:id="rId38"/>
    <p:sldId id="339" r:id="rId39"/>
    <p:sldId id="340" r:id="rId40"/>
    <p:sldId id="341" r:id="rId41"/>
    <p:sldId id="342" r:id="rId42"/>
    <p:sldId id="346" r:id="rId43"/>
    <p:sldId id="338" r:id="rId44"/>
    <p:sldId id="343" r:id="rId45"/>
    <p:sldId id="344" r:id="rId46"/>
    <p:sldId id="345" r:id="rId47"/>
    <p:sldId id="347" r:id="rId48"/>
    <p:sldId id="352" r:id="rId49"/>
    <p:sldId id="348" r:id="rId50"/>
    <p:sldId id="349" r:id="rId51"/>
    <p:sldId id="350" r:id="rId52"/>
    <p:sldId id="354" r:id="rId5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172179-F1B8-4CF8-89A3-1628990902C5}">
          <p14:sldIdLst>
            <p14:sldId id="355"/>
            <p14:sldId id="356"/>
            <p14:sldId id="359"/>
            <p14:sldId id="357"/>
            <p14:sldId id="358"/>
            <p14:sldId id="360"/>
            <p14:sldId id="361"/>
            <p14:sldId id="362"/>
            <p14:sldId id="363"/>
            <p14:sldId id="368"/>
            <p14:sldId id="365"/>
            <p14:sldId id="366"/>
            <p14:sldId id="369"/>
            <p14:sldId id="370"/>
            <p14:sldId id="373"/>
            <p14:sldId id="374"/>
            <p14:sldId id="375"/>
            <p14:sldId id="376"/>
            <p14:sldId id="380"/>
            <p14:sldId id="378"/>
            <p14:sldId id="379"/>
            <p14:sldId id="381"/>
            <p14:sldId id="382"/>
            <p14:sldId id="385"/>
            <p14:sldId id="384"/>
            <p14:sldId id="383"/>
            <p14:sldId id="386"/>
            <p14:sldId id="387"/>
            <p14:sldId id="388"/>
            <p14:sldId id="389"/>
            <p14:sldId id="390"/>
            <p14:sldId id="391"/>
            <p14:sldId id="393"/>
            <p14:sldId id="394"/>
            <p14:sldId id="395"/>
            <p14:sldId id="353"/>
          </p14:sldIdLst>
        </p14:section>
        <p14:section name="Untitled Section" id="{A5656943-727B-46DD-931B-12760B668205}">
          <p14:sldIdLst>
            <p14:sldId id="317"/>
            <p14:sldId id="339"/>
            <p14:sldId id="340"/>
            <p14:sldId id="341"/>
            <p14:sldId id="342"/>
            <p14:sldId id="346"/>
            <p14:sldId id="338"/>
            <p14:sldId id="343"/>
            <p14:sldId id="344"/>
            <p14:sldId id="345"/>
            <p14:sldId id="347"/>
            <p14:sldId id="352"/>
            <p14:sldId id="348"/>
            <p14:sldId id="349"/>
            <p14:sldId id="350"/>
            <p14:sldId id="3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89" autoAdjust="0"/>
  </p:normalViewPr>
  <p:slideViewPr>
    <p:cSldViewPr snapToGrid="0">
      <p:cViewPr varScale="1">
        <p:scale>
          <a:sx n="121" d="100"/>
          <a:sy n="121" d="100"/>
        </p:scale>
        <p:origin x="12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73CD497-7ECE-48CD-89C3-EDABBFB830F7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73CD497-7ECE-48CD-89C3-EDABBFB830F7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897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73CD497-7ECE-48CD-89C3-EDABBFB830F7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244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83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2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07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180975">
              <a:buFont typeface="Wingdings" panose="05000000000000000000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0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04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0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6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8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5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1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91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69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B38E-7920-41C2-A347-9F7D4461D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Lab Session: Week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0774D-11A4-4BB6-97A7-9E1F4A0797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CS2040 AY18/19 S2</a:t>
            </a:r>
          </a:p>
          <a:p>
            <a:r>
              <a:rPr lang="en-SG" dirty="0"/>
              <a:t>Muhammad Irham Rasyidi</a:t>
            </a:r>
          </a:p>
          <a:p>
            <a:r>
              <a:rPr lang="en-SG" dirty="0"/>
              <a:t>David Livingston</a:t>
            </a:r>
          </a:p>
        </p:txBody>
      </p:sp>
    </p:spTree>
    <p:extLst>
      <p:ext uri="{BB962C8B-B14F-4D97-AF65-F5344CB8AC3E}">
        <p14:creationId xmlns:p14="http://schemas.microsoft.com/office/powerpoint/2010/main" val="740452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98F5-5911-4B00-9C4E-262344DC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Generating </a:t>
            </a:r>
            <a:r>
              <a:rPr lang="en-SG" b="1" dirty="0">
                <a:solidFill>
                  <a:schemeClr val="accent1"/>
                </a:solidFill>
              </a:rPr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50D9-3CF3-4361-BE43-02BE8DF04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There are a few ways to generate all the permutations of a word.</a:t>
            </a:r>
          </a:p>
          <a:p>
            <a:r>
              <a:rPr lang="en-SG" dirty="0"/>
              <a:t>The simplest is (probably) Recursion.</a:t>
            </a:r>
          </a:p>
          <a:p>
            <a:endParaRPr lang="en-SG" dirty="0"/>
          </a:p>
          <a:p>
            <a:r>
              <a:rPr lang="en-SG" dirty="0"/>
              <a:t>We can generate the permutations one character at a time.</a:t>
            </a:r>
          </a:p>
        </p:txBody>
      </p:sp>
    </p:spTree>
    <p:extLst>
      <p:ext uri="{BB962C8B-B14F-4D97-AF65-F5344CB8AC3E}">
        <p14:creationId xmlns:p14="http://schemas.microsoft.com/office/powerpoint/2010/main" val="69188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6940-9F5F-450E-9762-080E82EF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Generating </a:t>
            </a:r>
            <a:r>
              <a:rPr lang="en-SG" b="1" dirty="0">
                <a:solidFill>
                  <a:schemeClr val="accent1"/>
                </a:solidFill>
              </a:rPr>
              <a:t>Permutations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E896-3409-4E09-88D6-B612088E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714500"/>
            <a:ext cx="7290055" cy="1059442"/>
          </a:xfrm>
        </p:spPr>
        <p:txBody>
          <a:bodyPr/>
          <a:lstStyle/>
          <a:p>
            <a:r>
              <a:rPr lang="en-SG" dirty="0"/>
              <a:t>Suppose we're halfway through generating a permutation.</a:t>
            </a:r>
          </a:p>
          <a:p>
            <a:r>
              <a:rPr lang="en-SG" dirty="0"/>
              <a:t>We want to try each of the remaining characters to be the next character in the permutation.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0ECA5-6AE8-489C-B43D-8C55BA1CEC85}"/>
              </a:ext>
            </a:extLst>
          </p:cNvPr>
          <p:cNvSpPr txBox="1"/>
          <p:nvPr/>
        </p:nvSpPr>
        <p:spPr>
          <a:xfrm>
            <a:off x="767105" y="3026420"/>
            <a:ext cx="175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W</a:t>
            </a:r>
            <a:r>
              <a:rPr lang="en-SG" dirty="0"/>
              <a:t> = "DRAGON"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B080C-9F3B-4512-A266-69D4F3B06FCB}"/>
              </a:ext>
            </a:extLst>
          </p:cNvPr>
          <p:cNvSpPr/>
          <p:nvPr/>
        </p:nvSpPr>
        <p:spPr>
          <a:xfrm>
            <a:off x="2285009" y="3730645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DOG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B53CA-C264-4137-A19F-CFD375141EB3}"/>
              </a:ext>
            </a:extLst>
          </p:cNvPr>
          <p:cNvSpPr txBox="1"/>
          <p:nvPr/>
        </p:nvSpPr>
        <p:spPr>
          <a:xfrm>
            <a:off x="1378992" y="381306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/>
              <a:t>Current:</a:t>
            </a:r>
          </a:p>
        </p:txBody>
      </p:sp>
    </p:spTree>
    <p:extLst>
      <p:ext uri="{BB962C8B-B14F-4D97-AF65-F5344CB8AC3E}">
        <p14:creationId xmlns:p14="http://schemas.microsoft.com/office/powerpoint/2010/main" val="132349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6940-9F5F-450E-9762-080E82EF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Generating </a:t>
            </a:r>
            <a:r>
              <a:rPr lang="en-SG" b="1" dirty="0">
                <a:solidFill>
                  <a:schemeClr val="accent1"/>
                </a:solidFill>
              </a:rPr>
              <a:t>Permutations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E896-3409-4E09-88D6-B612088E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714500"/>
            <a:ext cx="7290055" cy="1059442"/>
          </a:xfrm>
        </p:spPr>
        <p:txBody>
          <a:bodyPr/>
          <a:lstStyle/>
          <a:p>
            <a:r>
              <a:rPr lang="en-SG" dirty="0"/>
              <a:t>Suppose we're halfway through generating a permutation.</a:t>
            </a:r>
          </a:p>
          <a:p>
            <a:r>
              <a:rPr lang="en-SG" dirty="0"/>
              <a:t>We want to try each of the remaining characters to be the next character in the permutation.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0ECA5-6AE8-489C-B43D-8C55BA1CEC85}"/>
              </a:ext>
            </a:extLst>
          </p:cNvPr>
          <p:cNvSpPr txBox="1"/>
          <p:nvPr/>
        </p:nvSpPr>
        <p:spPr>
          <a:xfrm>
            <a:off x="767105" y="3026420"/>
            <a:ext cx="175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W</a:t>
            </a:r>
            <a:r>
              <a:rPr lang="en-SG" dirty="0"/>
              <a:t> = "DRAGON"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B080C-9F3B-4512-A266-69D4F3B06FCB}"/>
              </a:ext>
            </a:extLst>
          </p:cNvPr>
          <p:cNvSpPr/>
          <p:nvPr/>
        </p:nvSpPr>
        <p:spPr>
          <a:xfrm>
            <a:off x="2285009" y="3730645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DOG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60E8F-E8EA-44A5-A80A-75952DBFE1B0}"/>
              </a:ext>
            </a:extLst>
          </p:cNvPr>
          <p:cNvSpPr/>
          <p:nvPr/>
        </p:nvSpPr>
        <p:spPr>
          <a:xfrm>
            <a:off x="5523509" y="3023783"/>
            <a:ext cx="1276350" cy="5341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DOGR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370537-C644-46E6-A10C-2BD83DB1E903}"/>
              </a:ext>
            </a:extLst>
          </p:cNvPr>
          <p:cNvSpPr/>
          <p:nvPr/>
        </p:nvSpPr>
        <p:spPr>
          <a:xfrm>
            <a:off x="5523509" y="3730645"/>
            <a:ext cx="1276350" cy="5341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DOGA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28D519-C395-4BEA-81DD-4D1FB8C38A9A}"/>
              </a:ext>
            </a:extLst>
          </p:cNvPr>
          <p:cNvSpPr/>
          <p:nvPr/>
        </p:nvSpPr>
        <p:spPr>
          <a:xfrm>
            <a:off x="5523509" y="4437507"/>
            <a:ext cx="1276350" cy="5341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DOGN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083378-E0EE-47F3-9634-3108DC05BB4F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561359" y="3290864"/>
            <a:ext cx="1962150" cy="7068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3D5A4B-F680-4820-B215-EB1C1EE71045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561359" y="3997726"/>
            <a:ext cx="19621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A5AC0D-B51C-4885-8EA5-765074FC20D3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561359" y="3997726"/>
            <a:ext cx="1962150" cy="7068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A86DAE-CC11-4D21-93B9-0682766ADBF3}"/>
              </a:ext>
            </a:extLst>
          </p:cNvPr>
          <p:cNvSpPr txBox="1"/>
          <p:nvPr/>
        </p:nvSpPr>
        <p:spPr>
          <a:xfrm>
            <a:off x="1378992" y="381306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/>
              <a:t>Current:</a:t>
            </a:r>
          </a:p>
        </p:txBody>
      </p:sp>
    </p:spTree>
    <p:extLst>
      <p:ext uri="{BB962C8B-B14F-4D97-AF65-F5344CB8AC3E}">
        <p14:creationId xmlns:p14="http://schemas.microsoft.com/office/powerpoint/2010/main" val="1328640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6940-9F5F-450E-9762-080E82EF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Generating </a:t>
            </a:r>
            <a:r>
              <a:rPr lang="en-SG" b="1" dirty="0">
                <a:solidFill>
                  <a:schemeClr val="accent1"/>
                </a:solidFill>
              </a:rPr>
              <a:t>Permutations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E896-3409-4E09-88D6-B612088E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714500"/>
            <a:ext cx="7290055" cy="1059442"/>
          </a:xfrm>
        </p:spPr>
        <p:txBody>
          <a:bodyPr/>
          <a:lstStyle/>
          <a:p>
            <a:r>
              <a:rPr lang="en-SG" dirty="0"/>
              <a:t>The base case is when all the letters have been used.</a:t>
            </a:r>
          </a:p>
          <a:p>
            <a:r>
              <a:rPr lang="en-SG" dirty="0"/>
              <a:t>Append the generated permutation into a list of all permutations.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0ECA5-6AE8-489C-B43D-8C55BA1CEC85}"/>
              </a:ext>
            </a:extLst>
          </p:cNvPr>
          <p:cNvSpPr txBox="1"/>
          <p:nvPr/>
        </p:nvSpPr>
        <p:spPr>
          <a:xfrm>
            <a:off x="767105" y="3026420"/>
            <a:ext cx="175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W</a:t>
            </a:r>
            <a:r>
              <a:rPr lang="en-SG" dirty="0"/>
              <a:t> = "DRAGON"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B080C-9F3B-4512-A266-69D4F3B06FCB}"/>
              </a:ext>
            </a:extLst>
          </p:cNvPr>
          <p:cNvSpPr/>
          <p:nvPr/>
        </p:nvSpPr>
        <p:spPr>
          <a:xfrm>
            <a:off x="2285009" y="3730645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DOGRA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370537-C644-46E6-A10C-2BD83DB1E903}"/>
              </a:ext>
            </a:extLst>
          </p:cNvPr>
          <p:cNvSpPr/>
          <p:nvPr/>
        </p:nvSpPr>
        <p:spPr>
          <a:xfrm>
            <a:off x="5523508" y="3730645"/>
            <a:ext cx="1448791" cy="53416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chemeClr val="bg1"/>
                </a:solidFill>
              </a:rPr>
              <a:t>DOGRAN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3D5A4B-F680-4820-B215-EB1C1EE71045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561359" y="3997726"/>
            <a:ext cx="19621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6AD752-05D8-440B-8366-4393AD6BEB8D}"/>
              </a:ext>
            </a:extLst>
          </p:cNvPr>
          <p:cNvSpPr txBox="1"/>
          <p:nvPr/>
        </p:nvSpPr>
        <p:spPr>
          <a:xfrm>
            <a:off x="6980832" y="381306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/>
              <a:t>Base case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B982AF-21A8-4CCB-A332-39872A1BB44C}"/>
              </a:ext>
            </a:extLst>
          </p:cNvPr>
          <p:cNvSpPr txBox="1"/>
          <p:nvPr/>
        </p:nvSpPr>
        <p:spPr>
          <a:xfrm>
            <a:off x="1378992" y="381306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/>
              <a:t>Current:</a:t>
            </a:r>
          </a:p>
        </p:txBody>
      </p:sp>
    </p:spTree>
    <p:extLst>
      <p:ext uri="{BB962C8B-B14F-4D97-AF65-F5344CB8AC3E}">
        <p14:creationId xmlns:p14="http://schemas.microsoft.com/office/powerpoint/2010/main" val="1811771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96AD-4D01-4735-A927-86780A87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Generating </a:t>
            </a:r>
            <a:r>
              <a:rPr lang="en-SG" b="1" dirty="0">
                <a:solidFill>
                  <a:schemeClr val="accent1"/>
                </a:solidFill>
              </a:rPr>
              <a:t>Permutations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20C44-5FD0-4500-8633-37236B63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1714500"/>
            <a:ext cx="7290054" cy="3017520"/>
          </a:xfrm>
        </p:spPr>
        <p:txBody>
          <a:bodyPr/>
          <a:lstStyle/>
          <a:p>
            <a:pPr algn="just"/>
            <a:r>
              <a:rPr lang="en-SG" dirty="0"/>
              <a:t>We can keep track of which characters have been used using a simple Boolean array.</a:t>
            </a:r>
          </a:p>
          <a:p>
            <a:pPr lvl="1" algn="just"/>
            <a:r>
              <a:rPr lang="en-SG" dirty="0"/>
              <a:t>Or we can just check if the character already exists in the current word.</a:t>
            </a:r>
          </a:p>
        </p:txBody>
      </p:sp>
    </p:spTree>
    <p:extLst>
      <p:ext uri="{BB962C8B-B14F-4D97-AF65-F5344CB8AC3E}">
        <p14:creationId xmlns:p14="http://schemas.microsoft.com/office/powerpoint/2010/main" val="2097613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3DDC6-830C-49FD-8C4E-3C566E68B7CE}"/>
              </a:ext>
            </a:extLst>
          </p:cNvPr>
          <p:cNvSpPr txBox="1"/>
          <p:nvPr/>
        </p:nvSpPr>
        <p:spPr>
          <a:xfrm>
            <a:off x="463296" y="563508"/>
            <a:ext cx="7899654" cy="4016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permutations;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The list of all permutations</a:t>
            </a:r>
          </a:p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original;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The original word</a:t>
            </a:r>
          </a:p>
          <a:p>
            <a:b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generatePermutations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current, </a:t>
            </a:r>
            <a:r>
              <a:rPr lang="en-SG" sz="15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isUsed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SG" sz="1500" b="1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endParaRPr lang="en-SG" sz="1500" b="1" i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endParaRPr lang="en-SG" sz="1500" b="1" i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endParaRPr lang="en-SG" sz="1500" b="1" i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endParaRPr lang="en-SG" sz="1500" b="1" i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endParaRPr lang="en-SG" sz="1500" b="1" i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endParaRPr lang="en-SG" sz="1500" b="1" i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endParaRPr lang="en-SG" sz="1500" b="1" i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endParaRPr lang="en-SG" sz="1500" b="1" i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endParaRPr lang="en-SG" sz="1500" b="1" i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endParaRPr lang="en-SG" sz="1500" b="1" i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endParaRPr lang="en-SG" sz="1500" b="1" i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endParaRPr lang="en-SG" sz="1500" b="1" i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780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3DDC6-830C-49FD-8C4E-3C566E68B7CE}"/>
              </a:ext>
            </a:extLst>
          </p:cNvPr>
          <p:cNvSpPr txBox="1"/>
          <p:nvPr/>
        </p:nvSpPr>
        <p:spPr>
          <a:xfrm>
            <a:off x="463296" y="563508"/>
            <a:ext cx="7899654" cy="4016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permutations;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The list of all permutations</a:t>
            </a:r>
          </a:p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original;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The original word</a:t>
            </a:r>
          </a:p>
          <a:p>
            <a:b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generatePermutations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current, </a:t>
            </a:r>
            <a:r>
              <a:rPr lang="en-SG" sz="15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isUsed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SG" sz="1500" b="1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Base case check</a:t>
            </a:r>
          </a:p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current.length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original.length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permutations.add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(current);</a:t>
            </a:r>
          </a:p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SG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SG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SG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SG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SG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SG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SG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3332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3DDC6-830C-49FD-8C4E-3C566E68B7CE}"/>
              </a:ext>
            </a:extLst>
          </p:cNvPr>
          <p:cNvSpPr txBox="1"/>
          <p:nvPr/>
        </p:nvSpPr>
        <p:spPr>
          <a:xfrm>
            <a:off x="463296" y="563508"/>
            <a:ext cx="7899654" cy="4016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permutations;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The list of all permutations</a:t>
            </a:r>
          </a:p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original;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The original word</a:t>
            </a:r>
          </a:p>
          <a:p>
            <a:b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generatePermutations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current, </a:t>
            </a:r>
            <a:r>
              <a:rPr lang="en-SG" sz="15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isUsed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SG" sz="1500" b="1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Base case check</a:t>
            </a:r>
          </a:p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current.length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original.length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permutations.add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(current);</a:t>
            </a:r>
          </a:p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Try each remaining character</a:t>
            </a:r>
          </a:p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SG" sz="15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original.length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 ++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isUsed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]) { </a:t>
            </a:r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isUsed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Set the </a:t>
            </a:r>
            <a:r>
              <a:rPr lang="en-SG" sz="1500" b="1" i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i-th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 character as "used"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generatePermutations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(current +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original.charAt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isUsed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SG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8193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3DDC6-830C-49FD-8C4E-3C566E68B7CE}"/>
              </a:ext>
            </a:extLst>
          </p:cNvPr>
          <p:cNvSpPr txBox="1"/>
          <p:nvPr/>
        </p:nvSpPr>
        <p:spPr>
          <a:xfrm>
            <a:off x="463296" y="563508"/>
            <a:ext cx="7899654" cy="4016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permutations;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The list of all permutations</a:t>
            </a:r>
          </a:p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original;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The original word</a:t>
            </a:r>
          </a:p>
          <a:p>
            <a:b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generatePermutations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current, </a:t>
            </a:r>
            <a:r>
              <a:rPr lang="en-SG" sz="15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isUsed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SG" sz="1500" b="1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Base case check</a:t>
            </a:r>
          </a:p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current.length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original.length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permutations.add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(current);</a:t>
            </a:r>
          </a:p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Try each remaining character</a:t>
            </a:r>
          </a:p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SG" sz="15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original.length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 ++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isUsed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]) { </a:t>
            </a:r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isUsed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Set the </a:t>
            </a:r>
            <a:r>
              <a:rPr lang="en-SG" sz="1500" b="1" i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i-th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 character as "used"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generatePermutations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(current +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original.charAt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isUsed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isUsed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Reset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6525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DC68-3E05-437A-8A89-274E06C3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Generating </a:t>
            </a:r>
            <a:r>
              <a:rPr lang="en-SG" b="1" dirty="0">
                <a:solidFill>
                  <a:schemeClr val="accent1"/>
                </a:solidFill>
              </a:rPr>
              <a:t>SUBSEQUENCES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A5F4C-C828-4EA8-8DDC-CFA06046B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Like permutations, there are multiple ways to generate sequences.</a:t>
            </a:r>
          </a:p>
          <a:p>
            <a:r>
              <a:rPr lang="en-SG" dirty="0"/>
              <a:t>Here, we will process the characters in sequence, one by one.</a:t>
            </a:r>
          </a:p>
        </p:txBody>
      </p:sp>
    </p:spTree>
    <p:extLst>
      <p:ext uri="{BB962C8B-B14F-4D97-AF65-F5344CB8AC3E}">
        <p14:creationId xmlns:p14="http://schemas.microsoft.com/office/powerpoint/2010/main" val="72906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30F1-BCF8-49F7-9662-7C30015B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Take-home Lab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83730-8976-480A-8D6A-C53EA2CB3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3175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6940-9F5F-450E-9762-080E82EF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Generating </a:t>
            </a:r>
            <a:r>
              <a:rPr lang="en-SG" b="1" dirty="0">
                <a:solidFill>
                  <a:schemeClr val="accent1"/>
                </a:solidFill>
              </a:rPr>
              <a:t>SUBSEQUENCES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E896-3409-4E09-88D6-B612088E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714500"/>
            <a:ext cx="7290055" cy="1246656"/>
          </a:xfrm>
        </p:spPr>
        <p:txBody>
          <a:bodyPr>
            <a:normAutofit fontScale="92500" lnSpcReduction="10000"/>
          </a:bodyPr>
          <a:lstStyle/>
          <a:p>
            <a:r>
              <a:rPr lang="en-SG" dirty="0"/>
              <a:t>Suppose we're halfway through generating a subsequence.</a:t>
            </a:r>
          </a:p>
          <a:p>
            <a:r>
              <a:rPr lang="en-SG" dirty="0"/>
              <a:t>At the current character, we have two options:</a:t>
            </a:r>
          </a:p>
          <a:p>
            <a:pPr lvl="1"/>
            <a:r>
              <a:rPr lang="en-SG" dirty="0"/>
              <a:t>Take it.</a:t>
            </a:r>
          </a:p>
          <a:p>
            <a:pPr lvl="1"/>
            <a:r>
              <a:rPr lang="en-SG" dirty="0"/>
              <a:t>Don't take 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0ECA5-6AE8-489C-B43D-8C55BA1CEC85}"/>
              </a:ext>
            </a:extLst>
          </p:cNvPr>
          <p:cNvSpPr txBox="1"/>
          <p:nvPr/>
        </p:nvSpPr>
        <p:spPr>
          <a:xfrm>
            <a:off x="767105" y="3026420"/>
            <a:ext cx="175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W</a:t>
            </a:r>
            <a:r>
              <a:rPr lang="en-SG" dirty="0"/>
              <a:t> = "DRAGON"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B080C-9F3B-4512-A266-69D4F3B06FCB}"/>
              </a:ext>
            </a:extLst>
          </p:cNvPr>
          <p:cNvSpPr/>
          <p:nvPr/>
        </p:nvSpPr>
        <p:spPr>
          <a:xfrm>
            <a:off x="2285009" y="3730645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DR_G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C1EB2B-334E-47FC-8AFA-B94405A0F397}"/>
              </a:ext>
            </a:extLst>
          </p:cNvPr>
          <p:cNvSpPr txBox="1"/>
          <p:nvPr/>
        </p:nvSpPr>
        <p:spPr>
          <a:xfrm>
            <a:off x="1136115" y="3674560"/>
            <a:ext cx="107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i="1" dirty="0"/>
              <a:t>Current:</a:t>
            </a:r>
          </a:p>
          <a:p>
            <a:pPr algn="r"/>
            <a:r>
              <a:rPr lang="en-SG" i="1" dirty="0"/>
              <a:t>index = 4</a:t>
            </a:r>
          </a:p>
        </p:txBody>
      </p:sp>
    </p:spTree>
    <p:extLst>
      <p:ext uri="{BB962C8B-B14F-4D97-AF65-F5344CB8AC3E}">
        <p14:creationId xmlns:p14="http://schemas.microsoft.com/office/powerpoint/2010/main" val="1467503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6940-9F5F-450E-9762-080E82EF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Generating </a:t>
            </a:r>
            <a:r>
              <a:rPr lang="en-SG" b="1" dirty="0">
                <a:solidFill>
                  <a:schemeClr val="accent1"/>
                </a:solidFill>
              </a:rPr>
              <a:t>SUBSEQUENCES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E896-3409-4E09-88D6-B612088E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714500"/>
            <a:ext cx="7290055" cy="1246656"/>
          </a:xfrm>
        </p:spPr>
        <p:txBody>
          <a:bodyPr>
            <a:normAutofit fontScale="92500" lnSpcReduction="10000"/>
          </a:bodyPr>
          <a:lstStyle/>
          <a:p>
            <a:r>
              <a:rPr lang="en-SG" dirty="0"/>
              <a:t>Suppose we're halfway through generating a subsequence.</a:t>
            </a:r>
          </a:p>
          <a:p>
            <a:r>
              <a:rPr lang="en-SG" dirty="0"/>
              <a:t>At the current character, we have two options:</a:t>
            </a:r>
          </a:p>
          <a:p>
            <a:pPr lvl="1"/>
            <a:r>
              <a:rPr lang="en-SG" dirty="0"/>
              <a:t>Take it.</a:t>
            </a:r>
          </a:p>
          <a:p>
            <a:pPr lvl="1"/>
            <a:r>
              <a:rPr lang="en-SG" dirty="0"/>
              <a:t>Don't take 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0ECA5-6AE8-489C-B43D-8C55BA1CEC85}"/>
              </a:ext>
            </a:extLst>
          </p:cNvPr>
          <p:cNvSpPr txBox="1"/>
          <p:nvPr/>
        </p:nvSpPr>
        <p:spPr>
          <a:xfrm>
            <a:off x="767105" y="3026420"/>
            <a:ext cx="175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W</a:t>
            </a:r>
            <a:r>
              <a:rPr lang="en-SG" dirty="0"/>
              <a:t> = "DRAGON"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B080C-9F3B-4512-A266-69D4F3B06FCB}"/>
              </a:ext>
            </a:extLst>
          </p:cNvPr>
          <p:cNvSpPr/>
          <p:nvPr/>
        </p:nvSpPr>
        <p:spPr>
          <a:xfrm>
            <a:off x="2285009" y="3730645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DR_G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60E8F-E8EA-44A5-A80A-75952DBFE1B0}"/>
              </a:ext>
            </a:extLst>
          </p:cNvPr>
          <p:cNvSpPr/>
          <p:nvPr/>
        </p:nvSpPr>
        <p:spPr>
          <a:xfrm>
            <a:off x="5523509" y="3398300"/>
            <a:ext cx="1276350" cy="5341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DR_GO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28D519-C395-4BEA-81DD-4D1FB8C38A9A}"/>
              </a:ext>
            </a:extLst>
          </p:cNvPr>
          <p:cNvSpPr/>
          <p:nvPr/>
        </p:nvSpPr>
        <p:spPr>
          <a:xfrm>
            <a:off x="5523509" y="4093083"/>
            <a:ext cx="1276350" cy="5341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DR_G_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083378-E0EE-47F3-9634-3108DC05BB4F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561359" y="3665381"/>
            <a:ext cx="1962150" cy="3323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A5AC0D-B51C-4885-8EA5-765074FC20D3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561359" y="3997726"/>
            <a:ext cx="1962150" cy="3624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A86DAE-CC11-4D21-93B9-0682766ADBF3}"/>
              </a:ext>
            </a:extLst>
          </p:cNvPr>
          <p:cNvSpPr txBox="1"/>
          <p:nvPr/>
        </p:nvSpPr>
        <p:spPr>
          <a:xfrm>
            <a:off x="1136115" y="3674560"/>
            <a:ext cx="107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i="1" dirty="0"/>
              <a:t>Current:</a:t>
            </a:r>
          </a:p>
          <a:p>
            <a:pPr algn="r"/>
            <a:r>
              <a:rPr lang="en-SG" i="1" dirty="0"/>
              <a:t>index =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312B6-0717-4730-B81D-9369729063A7}"/>
              </a:ext>
            </a:extLst>
          </p:cNvPr>
          <p:cNvSpPr txBox="1"/>
          <p:nvPr/>
        </p:nvSpPr>
        <p:spPr>
          <a:xfrm rot="21036935">
            <a:off x="4418219" y="3429877"/>
            <a:ext cx="9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/>
              <a:t>Take 'O'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A92243-4783-4B7C-A220-82532D85F579}"/>
              </a:ext>
            </a:extLst>
          </p:cNvPr>
          <p:cNvSpPr txBox="1"/>
          <p:nvPr/>
        </p:nvSpPr>
        <p:spPr>
          <a:xfrm rot="638323">
            <a:off x="3940011" y="4206180"/>
            <a:ext cx="141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/>
              <a:t>Don't take 'O'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4B6475-769A-4FBE-9F04-EB44ABCA8481}"/>
              </a:ext>
            </a:extLst>
          </p:cNvPr>
          <p:cNvSpPr txBox="1"/>
          <p:nvPr/>
        </p:nvSpPr>
        <p:spPr>
          <a:xfrm>
            <a:off x="6854750" y="3480715"/>
            <a:ext cx="107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i="1" dirty="0"/>
              <a:t>index =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56724F-18D2-431F-ACDB-FDDCB92D9077}"/>
              </a:ext>
            </a:extLst>
          </p:cNvPr>
          <p:cNvSpPr txBox="1"/>
          <p:nvPr/>
        </p:nvSpPr>
        <p:spPr>
          <a:xfrm>
            <a:off x="6854750" y="4136225"/>
            <a:ext cx="107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i="1" dirty="0"/>
              <a:t>index = 5</a:t>
            </a:r>
          </a:p>
        </p:txBody>
      </p:sp>
    </p:spTree>
    <p:extLst>
      <p:ext uri="{BB962C8B-B14F-4D97-AF65-F5344CB8AC3E}">
        <p14:creationId xmlns:p14="http://schemas.microsoft.com/office/powerpoint/2010/main" val="3330398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6940-9F5F-450E-9762-080E82EF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Generating </a:t>
            </a:r>
            <a:r>
              <a:rPr lang="en-SG" b="1" dirty="0">
                <a:solidFill>
                  <a:schemeClr val="accent1"/>
                </a:solidFill>
              </a:rPr>
              <a:t>SUBSEQUENCES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E896-3409-4E09-88D6-B612088E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714500"/>
            <a:ext cx="7290055" cy="1246656"/>
          </a:xfrm>
        </p:spPr>
        <p:txBody>
          <a:bodyPr>
            <a:normAutofit/>
          </a:bodyPr>
          <a:lstStyle/>
          <a:p>
            <a:r>
              <a:rPr lang="en-SG" dirty="0"/>
              <a:t>The base case is when all the letters have been processed.</a:t>
            </a:r>
          </a:p>
          <a:p>
            <a:r>
              <a:rPr lang="en-SG" dirty="0"/>
              <a:t>Append the generated permutation into a list of all </a:t>
            </a:r>
            <a:r>
              <a:rPr lang="en-SG" dirty="0" err="1"/>
              <a:t>subsequences</a:t>
            </a:r>
            <a:r>
              <a:rPr lang="en-SG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0ECA5-6AE8-489C-B43D-8C55BA1CEC85}"/>
              </a:ext>
            </a:extLst>
          </p:cNvPr>
          <p:cNvSpPr txBox="1"/>
          <p:nvPr/>
        </p:nvSpPr>
        <p:spPr>
          <a:xfrm>
            <a:off x="767105" y="3026420"/>
            <a:ext cx="175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W</a:t>
            </a:r>
            <a:r>
              <a:rPr lang="en-SG" dirty="0"/>
              <a:t> = "DRAGON"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B080C-9F3B-4512-A266-69D4F3B06FCB}"/>
              </a:ext>
            </a:extLst>
          </p:cNvPr>
          <p:cNvSpPr/>
          <p:nvPr/>
        </p:nvSpPr>
        <p:spPr>
          <a:xfrm>
            <a:off x="2285009" y="3730645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DR_G_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60E8F-E8EA-44A5-A80A-75952DBFE1B0}"/>
              </a:ext>
            </a:extLst>
          </p:cNvPr>
          <p:cNvSpPr/>
          <p:nvPr/>
        </p:nvSpPr>
        <p:spPr>
          <a:xfrm>
            <a:off x="5523509" y="3398300"/>
            <a:ext cx="1458236" cy="534162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chemeClr val="bg1"/>
                </a:solidFill>
              </a:rPr>
              <a:t>DR_GON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28D519-C395-4BEA-81DD-4D1FB8C38A9A}"/>
              </a:ext>
            </a:extLst>
          </p:cNvPr>
          <p:cNvSpPr/>
          <p:nvPr/>
        </p:nvSpPr>
        <p:spPr>
          <a:xfrm>
            <a:off x="5523509" y="4093083"/>
            <a:ext cx="1458236" cy="534162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chemeClr val="bg1"/>
                </a:solidFill>
              </a:rPr>
              <a:t>DR_G__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083378-E0EE-47F3-9634-3108DC05BB4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561359" y="3665381"/>
            <a:ext cx="1962150" cy="3323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A5AC0D-B51C-4885-8EA5-765074FC20D3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561359" y="3997726"/>
            <a:ext cx="1962150" cy="3624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3312B6-0717-4730-B81D-9369729063A7}"/>
              </a:ext>
            </a:extLst>
          </p:cNvPr>
          <p:cNvSpPr txBox="1"/>
          <p:nvPr/>
        </p:nvSpPr>
        <p:spPr>
          <a:xfrm rot="21036935">
            <a:off x="4439571" y="3429877"/>
            <a:ext cx="89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/>
              <a:t>Take 'N'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A92243-4783-4B7C-A220-82532D85F579}"/>
              </a:ext>
            </a:extLst>
          </p:cNvPr>
          <p:cNvSpPr txBox="1"/>
          <p:nvPr/>
        </p:nvSpPr>
        <p:spPr>
          <a:xfrm rot="638323">
            <a:off x="3940011" y="4206180"/>
            <a:ext cx="141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/>
              <a:t>Don't take 'N'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9DF6A7-89F1-48C3-A676-4782CA5D8202}"/>
              </a:ext>
            </a:extLst>
          </p:cNvPr>
          <p:cNvSpPr txBox="1"/>
          <p:nvPr/>
        </p:nvSpPr>
        <p:spPr>
          <a:xfrm>
            <a:off x="1136115" y="3674560"/>
            <a:ext cx="107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i="1" dirty="0"/>
              <a:t>Current:</a:t>
            </a:r>
          </a:p>
          <a:p>
            <a:pPr algn="r"/>
            <a:r>
              <a:rPr lang="en-SG" i="1" dirty="0"/>
              <a:t>index =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8154C7-9A38-4FC1-B63A-136B8A3CFBB6}"/>
              </a:ext>
            </a:extLst>
          </p:cNvPr>
          <p:cNvSpPr txBox="1"/>
          <p:nvPr/>
        </p:nvSpPr>
        <p:spPr>
          <a:xfrm>
            <a:off x="6982856" y="3342215"/>
            <a:ext cx="107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/>
              <a:t>index = 6</a:t>
            </a:r>
          </a:p>
          <a:p>
            <a:r>
              <a:rPr lang="en-SG" i="1" dirty="0"/>
              <a:t>Base case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4D3238-86CC-4113-BCFA-4B0F51509658}"/>
              </a:ext>
            </a:extLst>
          </p:cNvPr>
          <p:cNvSpPr txBox="1"/>
          <p:nvPr/>
        </p:nvSpPr>
        <p:spPr>
          <a:xfrm>
            <a:off x="6982856" y="4036998"/>
            <a:ext cx="107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/>
              <a:t>index = 6</a:t>
            </a:r>
          </a:p>
          <a:p>
            <a:r>
              <a:rPr lang="en-SG" i="1" dirty="0"/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3169214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0C978-08EC-4E9E-BD04-9604D898ADAC}"/>
              </a:ext>
            </a:extLst>
          </p:cNvPr>
          <p:cNvSpPr txBox="1"/>
          <p:nvPr/>
        </p:nvSpPr>
        <p:spPr>
          <a:xfrm>
            <a:off x="358521" y="563508"/>
            <a:ext cx="8109204" cy="4016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subsequences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The list of all </a:t>
            </a:r>
            <a:r>
              <a:rPr lang="en-SG" sz="1500" b="1" i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subsequences</a:t>
            </a:r>
            <a:endParaRPr lang="en-SG" sz="1500" b="1" i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original;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The original word</a:t>
            </a:r>
          </a:p>
          <a:p>
            <a:b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generateSubsequences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current, </a:t>
            </a:r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SG" sz="1500" b="1" dirty="0">
                <a:latin typeface="Consolas" panose="020B0609020204030204" pitchFamily="49" charset="0"/>
              </a:rPr>
              <a:t>index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SG" sz="1500" b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endParaRPr lang="en-SG" sz="1500" b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endParaRPr lang="en-SG" sz="1500" b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endParaRPr lang="en-SG" sz="1500" b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endParaRPr lang="en-SG" sz="1500" b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endParaRPr lang="en-SG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SG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endParaRPr lang="en-SG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SG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SG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SG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9821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0C978-08EC-4E9E-BD04-9604D898ADAC}"/>
              </a:ext>
            </a:extLst>
          </p:cNvPr>
          <p:cNvSpPr txBox="1"/>
          <p:nvPr/>
        </p:nvSpPr>
        <p:spPr>
          <a:xfrm>
            <a:off x="358521" y="563508"/>
            <a:ext cx="8109204" cy="4016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subsequences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The list of all </a:t>
            </a:r>
            <a:r>
              <a:rPr lang="en-SG" sz="1500" b="1" i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subsequences</a:t>
            </a:r>
            <a:endParaRPr lang="en-SG" sz="1500" b="1" i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original;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The original word</a:t>
            </a:r>
          </a:p>
          <a:p>
            <a:b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generateSubsequences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current, </a:t>
            </a:r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SG" sz="1500" b="1" dirty="0">
                <a:latin typeface="Consolas" panose="020B0609020204030204" pitchFamily="49" charset="0"/>
              </a:rPr>
              <a:t>index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SG" sz="1500" b="1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Base case check</a:t>
            </a:r>
          </a:p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(index ==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original.length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subsequences.add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(current);</a:t>
            </a:r>
            <a:endParaRPr lang="en-SG" sz="15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SG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SG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endParaRPr lang="en-SG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SG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SG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SG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3473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0C978-08EC-4E9E-BD04-9604D898ADAC}"/>
              </a:ext>
            </a:extLst>
          </p:cNvPr>
          <p:cNvSpPr txBox="1"/>
          <p:nvPr/>
        </p:nvSpPr>
        <p:spPr>
          <a:xfrm>
            <a:off x="358521" y="563508"/>
            <a:ext cx="8109204" cy="4016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subsequences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The list of all </a:t>
            </a:r>
            <a:r>
              <a:rPr lang="en-SG" sz="1500" b="1" i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subsequences</a:t>
            </a:r>
            <a:endParaRPr lang="en-SG" sz="1500" b="1" i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original;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The original word</a:t>
            </a:r>
          </a:p>
          <a:p>
            <a:b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generateSubsequences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current, </a:t>
            </a:r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SG" sz="1500" b="1" dirty="0">
                <a:latin typeface="Consolas" panose="020B0609020204030204" pitchFamily="49" charset="0"/>
              </a:rPr>
              <a:t>index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SG" sz="1500" b="1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Base case check</a:t>
            </a:r>
          </a:p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(index ==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original.length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subsequences.add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(current);</a:t>
            </a:r>
            <a:endParaRPr lang="en-SG" sz="15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SG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SG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SG" sz="1500" b="1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Take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generateSubsequences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(current +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original.charAt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(index), index + </a:t>
            </a:r>
            <a:r>
              <a:rPr lang="en-SG" sz="15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SG" sz="1500" b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n-SG" sz="1500" b="1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Do not take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generateSubsequences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(current, index + </a:t>
            </a:r>
            <a:r>
              <a:rPr lang="en-SG" sz="15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9481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0C978-08EC-4E9E-BD04-9604D898ADAC}"/>
              </a:ext>
            </a:extLst>
          </p:cNvPr>
          <p:cNvSpPr txBox="1"/>
          <p:nvPr/>
        </p:nvSpPr>
        <p:spPr>
          <a:xfrm>
            <a:off x="358521" y="563508"/>
            <a:ext cx="8109204" cy="4016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subsequences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The list of all </a:t>
            </a:r>
            <a:r>
              <a:rPr lang="en-SG" sz="1500" b="1" i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subsequences</a:t>
            </a:r>
            <a:endParaRPr lang="en-SG" sz="1500" b="1" i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original;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The original word</a:t>
            </a:r>
          </a:p>
          <a:p>
            <a:b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generateSubsequences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current, </a:t>
            </a:r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SG" sz="1500" b="1" dirty="0">
                <a:latin typeface="Consolas" panose="020B0609020204030204" pitchFamily="49" charset="0"/>
              </a:rPr>
              <a:t>index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SG" sz="1500" b="1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Base case check</a:t>
            </a:r>
          </a:p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(index ==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original.length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(current != </a:t>
            </a:r>
            <a:r>
              <a:rPr lang="en-SG" sz="1500" b="1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subsequences.add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(current);</a:t>
            </a:r>
          </a:p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SG" sz="1500" b="1" dirty="0">
                <a:latin typeface="Consolas" panose="020B0609020204030204" pitchFamily="49" charset="0"/>
              </a:rPr>
              <a:t>}</a:t>
            </a:r>
          </a:p>
          <a:p>
            <a:r>
              <a:rPr lang="en-SG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SG" sz="1500" b="1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Take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generateSubsequences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(current +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original.charAt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(index), index + </a:t>
            </a:r>
            <a:r>
              <a:rPr lang="en-SG" sz="15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SG" sz="1500" b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n-SG" sz="1500" b="1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SG" sz="1500" b="1" i="1" dirty="0">
                <a:solidFill>
                  <a:schemeClr val="accent5"/>
                </a:solidFill>
                <a:latin typeface="Consolas" panose="020B0609020204030204" pitchFamily="49" charset="0"/>
              </a:rPr>
              <a:t>// Do not take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SG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generateSubsequences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(current, index + </a:t>
            </a:r>
            <a:r>
              <a:rPr lang="en-SG" sz="15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350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0A2A-A852-45BE-BDB2-890146CF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Generating </a:t>
            </a:r>
            <a:r>
              <a:rPr lang="en-SG" b="1" dirty="0" err="1">
                <a:solidFill>
                  <a:schemeClr val="accent1"/>
                </a:solidFill>
              </a:rPr>
              <a:t>subsequences</a:t>
            </a:r>
            <a:endParaRPr lang="en-SG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6E4A-4C0F-417F-ACA0-7E720975F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recursive method is sufficient to solve the problem.</a:t>
            </a:r>
          </a:p>
          <a:p>
            <a:r>
              <a:rPr lang="en-SG" dirty="0"/>
              <a:t>Here we provide another way to generate the </a:t>
            </a:r>
            <a:r>
              <a:rPr lang="en-SG" dirty="0" err="1"/>
              <a:t>subsequences</a:t>
            </a:r>
            <a:r>
              <a:rPr lang="en-SG" dirty="0"/>
              <a:t>: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77486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1F3E-D8B2-414F-B6B6-185BE3A0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err="1">
                <a:solidFill>
                  <a:schemeClr val="accent1"/>
                </a:solidFill>
              </a:rPr>
              <a:t>subsequences</a:t>
            </a:r>
            <a:r>
              <a:rPr lang="en-SG" b="1" dirty="0">
                <a:solidFill>
                  <a:schemeClr val="accent1"/>
                </a:solidFill>
              </a:rPr>
              <a:t>: </a:t>
            </a:r>
            <a:r>
              <a:rPr lang="en-SG" dirty="0">
                <a:solidFill>
                  <a:schemeClr val="tx1"/>
                </a:solidFill>
              </a:rPr>
              <a:t>Method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3908-90EE-4711-A517-4E6513D97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714500"/>
            <a:ext cx="7290055" cy="590550"/>
          </a:xfrm>
        </p:spPr>
        <p:txBody>
          <a:bodyPr/>
          <a:lstStyle/>
          <a:p>
            <a:pPr marL="0" indent="0">
              <a:buNone/>
            </a:pPr>
            <a:r>
              <a:rPr lang="en-SG" i="1" dirty="0"/>
              <a:t>Word:</a:t>
            </a:r>
            <a:r>
              <a:rPr lang="en-SG" dirty="0"/>
              <a:t> "</a:t>
            </a:r>
            <a:r>
              <a:rPr lang="en-SG" b="1" dirty="0"/>
              <a:t>D</a:t>
            </a:r>
            <a:r>
              <a:rPr lang="en-SG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667839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1F3E-D8B2-414F-B6B6-185BE3A0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err="1">
                <a:solidFill>
                  <a:schemeClr val="accent1"/>
                </a:solidFill>
              </a:rPr>
              <a:t>subsequences</a:t>
            </a:r>
            <a:r>
              <a:rPr lang="en-SG" b="1" dirty="0">
                <a:solidFill>
                  <a:schemeClr val="accent1"/>
                </a:solidFill>
              </a:rPr>
              <a:t>: </a:t>
            </a:r>
            <a:r>
              <a:rPr lang="en-SG" dirty="0">
                <a:solidFill>
                  <a:schemeClr val="tx1"/>
                </a:solidFill>
              </a:rPr>
              <a:t>Method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3908-90EE-4711-A517-4E6513D97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714500"/>
            <a:ext cx="7290055" cy="590550"/>
          </a:xfrm>
        </p:spPr>
        <p:txBody>
          <a:bodyPr/>
          <a:lstStyle/>
          <a:p>
            <a:pPr marL="0" indent="0">
              <a:buNone/>
            </a:pPr>
            <a:r>
              <a:rPr lang="en-SG" i="1" dirty="0"/>
              <a:t>Word:</a:t>
            </a:r>
            <a:r>
              <a:rPr lang="en-SG" dirty="0"/>
              <a:t> "</a:t>
            </a:r>
            <a:r>
              <a:rPr lang="en-SG" b="1" dirty="0"/>
              <a:t>D</a:t>
            </a:r>
            <a:r>
              <a:rPr lang="en-SG" dirty="0"/>
              <a:t>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2FFDC0-2225-4FEF-996A-1EBD6A430033}"/>
              </a:ext>
            </a:extLst>
          </p:cNvPr>
          <p:cNvSpPr/>
          <p:nvPr/>
        </p:nvSpPr>
        <p:spPr>
          <a:xfrm>
            <a:off x="2208809" y="2571370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9F43CE-03F4-4D82-ACE6-2A19813E6EC6}"/>
              </a:ext>
            </a:extLst>
          </p:cNvPr>
          <p:cNvSpPr/>
          <p:nvPr/>
        </p:nvSpPr>
        <p:spPr>
          <a:xfrm>
            <a:off x="5658843" y="2571370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i="1" dirty="0">
                <a:solidFill>
                  <a:sysClr val="windowText" lastClr="000000"/>
                </a:solidFill>
              </a:rPr>
              <a:t>empty string</a:t>
            </a:r>
            <a:endParaRPr lang="en-SG" sz="2000" i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48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8C1044-B9AC-4A61-93D0-8BD48FF7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Take-home Lab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0BD751-14DF-4312-B83D-51F56868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Released last week on IVLE and </a:t>
            </a:r>
            <a:r>
              <a:rPr lang="en-SG" dirty="0" err="1"/>
              <a:t>CodeCrunch</a:t>
            </a:r>
            <a:endParaRPr lang="en-SG" dirty="0"/>
          </a:p>
          <a:p>
            <a:r>
              <a:rPr lang="en-SG" dirty="0"/>
              <a:t>3 questions following the exact same format as Sit-In Lab 2</a:t>
            </a:r>
          </a:p>
          <a:p>
            <a:pPr lvl="1"/>
            <a:r>
              <a:rPr lang="en-SG" dirty="0"/>
              <a:t>Recursion</a:t>
            </a:r>
          </a:p>
          <a:p>
            <a:pPr lvl="1"/>
            <a:r>
              <a:rPr lang="en-SG" dirty="0"/>
              <a:t>Sorting</a:t>
            </a:r>
          </a:p>
          <a:p>
            <a:pPr lvl="1"/>
            <a:r>
              <a:rPr lang="en-SG" dirty="0"/>
              <a:t>Non-Linear Data Structures API</a:t>
            </a:r>
          </a:p>
          <a:p>
            <a:r>
              <a:rPr lang="en-SG" dirty="0"/>
              <a:t>Due 22 March 2019, 2359hrs</a:t>
            </a:r>
          </a:p>
          <a:p>
            <a:r>
              <a:rPr lang="en-SG" dirty="0"/>
              <a:t>Do not rush to do the questions yet as some of the topics have not been covered in lectures.</a:t>
            </a:r>
          </a:p>
          <a:p>
            <a:r>
              <a:rPr lang="en-SG" dirty="0"/>
              <a:t>Everything you need will be taught in next week’s lab session.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536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1F3E-D8B2-414F-B6B6-185BE3A0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err="1">
                <a:solidFill>
                  <a:schemeClr val="accent1"/>
                </a:solidFill>
              </a:rPr>
              <a:t>subsequences</a:t>
            </a:r>
            <a:r>
              <a:rPr lang="en-SG" b="1" dirty="0">
                <a:solidFill>
                  <a:schemeClr val="accent1"/>
                </a:solidFill>
              </a:rPr>
              <a:t>: </a:t>
            </a:r>
            <a:r>
              <a:rPr lang="en-SG" dirty="0">
                <a:solidFill>
                  <a:schemeClr val="tx1"/>
                </a:solidFill>
              </a:rPr>
              <a:t>Method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3908-90EE-4711-A517-4E6513D97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714500"/>
            <a:ext cx="7290055" cy="590550"/>
          </a:xfrm>
        </p:spPr>
        <p:txBody>
          <a:bodyPr/>
          <a:lstStyle/>
          <a:p>
            <a:pPr marL="0" indent="0">
              <a:buNone/>
            </a:pPr>
            <a:r>
              <a:rPr lang="en-SG" i="1" dirty="0"/>
              <a:t>Word:</a:t>
            </a:r>
            <a:r>
              <a:rPr lang="en-SG" dirty="0"/>
              <a:t> "D</a:t>
            </a:r>
            <a:r>
              <a:rPr lang="en-SG" b="1" dirty="0"/>
              <a:t>R</a:t>
            </a:r>
            <a:r>
              <a:rPr lang="en-SG" dirty="0"/>
              <a:t>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2FFDC0-2225-4FEF-996A-1EBD6A430033}"/>
              </a:ext>
            </a:extLst>
          </p:cNvPr>
          <p:cNvSpPr/>
          <p:nvPr/>
        </p:nvSpPr>
        <p:spPr>
          <a:xfrm>
            <a:off x="2208809" y="2571370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9F43CE-03F4-4D82-ACE6-2A19813E6EC6}"/>
              </a:ext>
            </a:extLst>
          </p:cNvPr>
          <p:cNvSpPr/>
          <p:nvPr/>
        </p:nvSpPr>
        <p:spPr>
          <a:xfrm>
            <a:off x="2208809" y="3304795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i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73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1F3E-D8B2-414F-B6B6-185BE3A0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err="1">
                <a:solidFill>
                  <a:schemeClr val="accent1"/>
                </a:solidFill>
              </a:rPr>
              <a:t>subsequences</a:t>
            </a:r>
            <a:r>
              <a:rPr lang="en-SG" b="1" dirty="0">
                <a:solidFill>
                  <a:schemeClr val="accent1"/>
                </a:solidFill>
              </a:rPr>
              <a:t>: </a:t>
            </a:r>
            <a:r>
              <a:rPr lang="en-SG" dirty="0">
                <a:solidFill>
                  <a:schemeClr val="tx1"/>
                </a:solidFill>
              </a:rPr>
              <a:t>Method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3908-90EE-4711-A517-4E6513D97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714500"/>
            <a:ext cx="7290055" cy="590550"/>
          </a:xfrm>
        </p:spPr>
        <p:txBody>
          <a:bodyPr/>
          <a:lstStyle/>
          <a:p>
            <a:pPr marL="0" indent="0">
              <a:buNone/>
            </a:pPr>
            <a:r>
              <a:rPr lang="en-SG" i="1" dirty="0"/>
              <a:t>Word:</a:t>
            </a:r>
            <a:r>
              <a:rPr lang="en-SG" dirty="0"/>
              <a:t> "D</a:t>
            </a:r>
            <a:r>
              <a:rPr lang="en-SG" b="1" dirty="0"/>
              <a:t>R</a:t>
            </a:r>
            <a:r>
              <a:rPr lang="en-SG" dirty="0"/>
              <a:t>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2FFDC0-2225-4FEF-996A-1EBD6A430033}"/>
              </a:ext>
            </a:extLst>
          </p:cNvPr>
          <p:cNvSpPr/>
          <p:nvPr/>
        </p:nvSpPr>
        <p:spPr>
          <a:xfrm>
            <a:off x="2208809" y="2571370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9F43CE-03F4-4D82-ACE6-2A19813E6EC6}"/>
              </a:ext>
            </a:extLst>
          </p:cNvPr>
          <p:cNvSpPr/>
          <p:nvPr/>
        </p:nvSpPr>
        <p:spPr>
          <a:xfrm>
            <a:off x="2208809" y="3304795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i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60910A-6037-4BF8-9C63-B84425898A55}"/>
              </a:ext>
            </a:extLst>
          </p:cNvPr>
          <p:cNvSpPr/>
          <p:nvPr/>
        </p:nvSpPr>
        <p:spPr>
          <a:xfrm>
            <a:off x="5658843" y="2571370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3EF602-EACC-49BB-B29A-94B5A241A0D3}"/>
              </a:ext>
            </a:extLst>
          </p:cNvPr>
          <p:cNvSpPr/>
          <p:nvPr/>
        </p:nvSpPr>
        <p:spPr>
          <a:xfrm>
            <a:off x="5658843" y="3304795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924634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1F3E-D8B2-414F-B6B6-185BE3A0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err="1">
                <a:solidFill>
                  <a:schemeClr val="accent1"/>
                </a:solidFill>
              </a:rPr>
              <a:t>subsequences</a:t>
            </a:r>
            <a:r>
              <a:rPr lang="en-SG" b="1" dirty="0">
                <a:solidFill>
                  <a:schemeClr val="accent1"/>
                </a:solidFill>
              </a:rPr>
              <a:t>: </a:t>
            </a:r>
            <a:r>
              <a:rPr lang="en-SG" dirty="0">
                <a:solidFill>
                  <a:schemeClr val="tx1"/>
                </a:solidFill>
              </a:rPr>
              <a:t>Method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3908-90EE-4711-A517-4E6513D97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714500"/>
            <a:ext cx="7290055" cy="590550"/>
          </a:xfrm>
        </p:spPr>
        <p:txBody>
          <a:bodyPr/>
          <a:lstStyle/>
          <a:p>
            <a:pPr marL="0" indent="0">
              <a:buNone/>
            </a:pPr>
            <a:r>
              <a:rPr lang="en-SG" i="1" dirty="0"/>
              <a:t>Word:</a:t>
            </a:r>
            <a:r>
              <a:rPr lang="en-SG" dirty="0"/>
              <a:t> "DR</a:t>
            </a:r>
            <a:r>
              <a:rPr lang="en-SG" b="1" dirty="0"/>
              <a:t>A</a:t>
            </a:r>
            <a:r>
              <a:rPr lang="en-SG" dirty="0"/>
              <a:t>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2FFDC0-2225-4FEF-996A-1EBD6A430033}"/>
              </a:ext>
            </a:extLst>
          </p:cNvPr>
          <p:cNvSpPr/>
          <p:nvPr/>
        </p:nvSpPr>
        <p:spPr>
          <a:xfrm>
            <a:off x="2208809" y="2189417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9F43CE-03F4-4D82-ACE6-2A19813E6EC6}"/>
              </a:ext>
            </a:extLst>
          </p:cNvPr>
          <p:cNvSpPr/>
          <p:nvPr/>
        </p:nvSpPr>
        <p:spPr>
          <a:xfrm>
            <a:off x="2208809" y="2922842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i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60910A-6037-4BF8-9C63-B84425898A55}"/>
              </a:ext>
            </a:extLst>
          </p:cNvPr>
          <p:cNvSpPr/>
          <p:nvPr/>
        </p:nvSpPr>
        <p:spPr>
          <a:xfrm>
            <a:off x="2208809" y="3676270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3EF602-EACC-49BB-B29A-94B5A241A0D3}"/>
              </a:ext>
            </a:extLst>
          </p:cNvPr>
          <p:cNvSpPr/>
          <p:nvPr/>
        </p:nvSpPr>
        <p:spPr>
          <a:xfrm>
            <a:off x="2208809" y="4409695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702564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1F3E-D8B2-414F-B6B6-185BE3A0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err="1">
                <a:solidFill>
                  <a:schemeClr val="accent1"/>
                </a:solidFill>
              </a:rPr>
              <a:t>subsequences</a:t>
            </a:r>
            <a:r>
              <a:rPr lang="en-SG" b="1" dirty="0">
                <a:solidFill>
                  <a:schemeClr val="accent1"/>
                </a:solidFill>
              </a:rPr>
              <a:t>: </a:t>
            </a:r>
            <a:r>
              <a:rPr lang="en-SG" dirty="0">
                <a:solidFill>
                  <a:schemeClr val="tx1"/>
                </a:solidFill>
              </a:rPr>
              <a:t>Method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3908-90EE-4711-A517-4E6513D97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714500"/>
            <a:ext cx="7290055" cy="590550"/>
          </a:xfrm>
        </p:spPr>
        <p:txBody>
          <a:bodyPr/>
          <a:lstStyle/>
          <a:p>
            <a:pPr marL="0" indent="0">
              <a:buNone/>
            </a:pPr>
            <a:r>
              <a:rPr lang="en-SG" i="1" dirty="0"/>
              <a:t>Word:</a:t>
            </a:r>
            <a:r>
              <a:rPr lang="en-SG" dirty="0"/>
              <a:t> "DR</a:t>
            </a:r>
            <a:r>
              <a:rPr lang="en-SG" b="1" dirty="0"/>
              <a:t>A</a:t>
            </a:r>
            <a:r>
              <a:rPr lang="en-SG" dirty="0"/>
              <a:t>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2FFDC0-2225-4FEF-996A-1EBD6A430033}"/>
              </a:ext>
            </a:extLst>
          </p:cNvPr>
          <p:cNvSpPr/>
          <p:nvPr/>
        </p:nvSpPr>
        <p:spPr>
          <a:xfrm>
            <a:off x="2208809" y="2189417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9F43CE-03F4-4D82-ACE6-2A19813E6EC6}"/>
              </a:ext>
            </a:extLst>
          </p:cNvPr>
          <p:cNvSpPr/>
          <p:nvPr/>
        </p:nvSpPr>
        <p:spPr>
          <a:xfrm>
            <a:off x="2208809" y="2922842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60910A-6037-4BF8-9C63-B84425898A55}"/>
              </a:ext>
            </a:extLst>
          </p:cNvPr>
          <p:cNvSpPr/>
          <p:nvPr/>
        </p:nvSpPr>
        <p:spPr>
          <a:xfrm>
            <a:off x="2208809" y="3676270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3EF602-EACC-49BB-B29A-94B5A241A0D3}"/>
              </a:ext>
            </a:extLst>
          </p:cNvPr>
          <p:cNvSpPr/>
          <p:nvPr/>
        </p:nvSpPr>
        <p:spPr>
          <a:xfrm>
            <a:off x="2208809" y="4409695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68E3D3-4941-4CEC-A85D-5B16B47A96F8}"/>
              </a:ext>
            </a:extLst>
          </p:cNvPr>
          <p:cNvSpPr/>
          <p:nvPr/>
        </p:nvSpPr>
        <p:spPr>
          <a:xfrm>
            <a:off x="5658841" y="2189417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C31C8C-29A7-410C-B788-B7DC1430082E}"/>
              </a:ext>
            </a:extLst>
          </p:cNvPr>
          <p:cNvSpPr/>
          <p:nvPr/>
        </p:nvSpPr>
        <p:spPr>
          <a:xfrm>
            <a:off x="5658841" y="2922842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864BC-49B0-41D2-80C6-E56180379C5D}"/>
              </a:ext>
            </a:extLst>
          </p:cNvPr>
          <p:cNvSpPr/>
          <p:nvPr/>
        </p:nvSpPr>
        <p:spPr>
          <a:xfrm>
            <a:off x="5658841" y="3676270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8A9152-6864-4307-A9FD-B43A804F3936}"/>
              </a:ext>
            </a:extLst>
          </p:cNvPr>
          <p:cNvSpPr/>
          <p:nvPr/>
        </p:nvSpPr>
        <p:spPr>
          <a:xfrm>
            <a:off x="5658841" y="4409695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RA</a:t>
            </a:r>
          </a:p>
        </p:txBody>
      </p:sp>
    </p:spTree>
    <p:extLst>
      <p:ext uri="{BB962C8B-B14F-4D97-AF65-F5344CB8AC3E}">
        <p14:creationId xmlns:p14="http://schemas.microsoft.com/office/powerpoint/2010/main" val="3781751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1F3E-D8B2-414F-B6B6-185BE3A0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err="1">
                <a:solidFill>
                  <a:schemeClr val="accent1"/>
                </a:solidFill>
              </a:rPr>
              <a:t>subsequences</a:t>
            </a:r>
            <a:r>
              <a:rPr lang="en-SG" b="1" dirty="0">
                <a:solidFill>
                  <a:schemeClr val="accent1"/>
                </a:solidFill>
              </a:rPr>
              <a:t>: </a:t>
            </a:r>
            <a:r>
              <a:rPr lang="en-SG" dirty="0">
                <a:solidFill>
                  <a:schemeClr val="tx1"/>
                </a:solidFill>
              </a:rPr>
              <a:t>Method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3908-90EE-4711-A517-4E6513D97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714500"/>
            <a:ext cx="7290055" cy="590550"/>
          </a:xfrm>
        </p:spPr>
        <p:txBody>
          <a:bodyPr/>
          <a:lstStyle/>
          <a:p>
            <a:pPr marL="0" indent="0">
              <a:buNone/>
            </a:pPr>
            <a:r>
              <a:rPr lang="en-SG" i="1" dirty="0"/>
              <a:t>Word:</a:t>
            </a:r>
            <a:r>
              <a:rPr lang="en-SG" dirty="0"/>
              <a:t> "DRA</a:t>
            </a:r>
            <a:r>
              <a:rPr lang="en-SG" b="1" dirty="0"/>
              <a:t>G</a:t>
            </a:r>
            <a:r>
              <a:rPr lang="en-SG" dirty="0"/>
              <a:t>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2FFDC0-2225-4FEF-996A-1EBD6A430033}"/>
              </a:ext>
            </a:extLst>
          </p:cNvPr>
          <p:cNvSpPr/>
          <p:nvPr/>
        </p:nvSpPr>
        <p:spPr>
          <a:xfrm>
            <a:off x="1303934" y="2189417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9F43CE-03F4-4D82-ACE6-2A19813E6EC6}"/>
              </a:ext>
            </a:extLst>
          </p:cNvPr>
          <p:cNvSpPr/>
          <p:nvPr/>
        </p:nvSpPr>
        <p:spPr>
          <a:xfrm>
            <a:off x="1303934" y="2922842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60910A-6037-4BF8-9C63-B84425898A55}"/>
              </a:ext>
            </a:extLst>
          </p:cNvPr>
          <p:cNvSpPr/>
          <p:nvPr/>
        </p:nvSpPr>
        <p:spPr>
          <a:xfrm>
            <a:off x="1303934" y="3676270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3EF602-EACC-49BB-B29A-94B5A241A0D3}"/>
              </a:ext>
            </a:extLst>
          </p:cNvPr>
          <p:cNvSpPr/>
          <p:nvPr/>
        </p:nvSpPr>
        <p:spPr>
          <a:xfrm>
            <a:off x="1303934" y="4409695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68E3D3-4941-4CEC-A85D-5B16B47A96F8}"/>
              </a:ext>
            </a:extLst>
          </p:cNvPr>
          <p:cNvSpPr/>
          <p:nvPr/>
        </p:nvSpPr>
        <p:spPr>
          <a:xfrm>
            <a:off x="3028950" y="2189417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C31C8C-29A7-410C-B788-B7DC1430082E}"/>
              </a:ext>
            </a:extLst>
          </p:cNvPr>
          <p:cNvSpPr/>
          <p:nvPr/>
        </p:nvSpPr>
        <p:spPr>
          <a:xfrm>
            <a:off x="3028950" y="2922842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864BC-49B0-41D2-80C6-E56180379C5D}"/>
              </a:ext>
            </a:extLst>
          </p:cNvPr>
          <p:cNvSpPr/>
          <p:nvPr/>
        </p:nvSpPr>
        <p:spPr>
          <a:xfrm>
            <a:off x="3028950" y="3676270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8A9152-6864-4307-A9FD-B43A804F3936}"/>
              </a:ext>
            </a:extLst>
          </p:cNvPr>
          <p:cNvSpPr/>
          <p:nvPr/>
        </p:nvSpPr>
        <p:spPr>
          <a:xfrm>
            <a:off x="3028950" y="4409695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RA</a:t>
            </a:r>
          </a:p>
        </p:txBody>
      </p:sp>
    </p:spTree>
    <p:extLst>
      <p:ext uri="{BB962C8B-B14F-4D97-AF65-F5344CB8AC3E}">
        <p14:creationId xmlns:p14="http://schemas.microsoft.com/office/powerpoint/2010/main" val="4192681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1F3E-D8B2-414F-B6B6-185BE3A0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err="1">
                <a:solidFill>
                  <a:schemeClr val="accent1"/>
                </a:solidFill>
              </a:rPr>
              <a:t>subsequences</a:t>
            </a:r>
            <a:r>
              <a:rPr lang="en-SG" b="1" dirty="0">
                <a:solidFill>
                  <a:schemeClr val="accent1"/>
                </a:solidFill>
              </a:rPr>
              <a:t>: </a:t>
            </a:r>
            <a:r>
              <a:rPr lang="en-SG" dirty="0">
                <a:solidFill>
                  <a:schemeClr val="tx1"/>
                </a:solidFill>
              </a:rPr>
              <a:t>Method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3908-90EE-4711-A517-4E6513D97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714500"/>
            <a:ext cx="7290055" cy="590550"/>
          </a:xfrm>
        </p:spPr>
        <p:txBody>
          <a:bodyPr/>
          <a:lstStyle/>
          <a:p>
            <a:pPr marL="0" indent="0">
              <a:buNone/>
            </a:pPr>
            <a:r>
              <a:rPr lang="en-SG" i="1" dirty="0"/>
              <a:t>Word:</a:t>
            </a:r>
            <a:r>
              <a:rPr lang="en-SG" dirty="0"/>
              <a:t> "DRA</a:t>
            </a:r>
            <a:r>
              <a:rPr lang="en-SG" b="1" dirty="0"/>
              <a:t>G</a:t>
            </a:r>
            <a:r>
              <a:rPr lang="en-SG" dirty="0"/>
              <a:t>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2FFDC0-2225-4FEF-996A-1EBD6A430033}"/>
              </a:ext>
            </a:extLst>
          </p:cNvPr>
          <p:cNvSpPr/>
          <p:nvPr/>
        </p:nvSpPr>
        <p:spPr>
          <a:xfrm>
            <a:off x="1303934" y="2189417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9F43CE-03F4-4D82-ACE6-2A19813E6EC6}"/>
              </a:ext>
            </a:extLst>
          </p:cNvPr>
          <p:cNvSpPr/>
          <p:nvPr/>
        </p:nvSpPr>
        <p:spPr>
          <a:xfrm>
            <a:off x="1303934" y="2922842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60910A-6037-4BF8-9C63-B84425898A55}"/>
              </a:ext>
            </a:extLst>
          </p:cNvPr>
          <p:cNvSpPr/>
          <p:nvPr/>
        </p:nvSpPr>
        <p:spPr>
          <a:xfrm>
            <a:off x="1303934" y="3676270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3EF602-EACC-49BB-B29A-94B5A241A0D3}"/>
              </a:ext>
            </a:extLst>
          </p:cNvPr>
          <p:cNvSpPr/>
          <p:nvPr/>
        </p:nvSpPr>
        <p:spPr>
          <a:xfrm>
            <a:off x="1303934" y="4409695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68E3D3-4941-4CEC-A85D-5B16B47A96F8}"/>
              </a:ext>
            </a:extLst>
          </p:cNvPr>
          <p:cNvSpPr/>
          <p:nvPr/>
        </p:nvSpPr>
        <p:spPr>
          <a:xfrm>
            <a:off x="3028950" y="2189417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C31C8C-29A7-410C-B788-B7DC1430082E}"/>
              </a:ext>
            </a:extLst>
          </p:cNvPr>
          <p:cNvSpPr/>
          <p:nvPr/>
        </p:nvSpPr>
        <p:spPr>
          <a:xfrm>
            <a:off x="3028950" y="2922842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864BC-49B0-41D2-80C6-E56180379C5D}"/>
              </a:ext>
            </a:extLst>
          </p:cNvPr>
          <p:cNvSpPr/>
          <p:nvPr/>
        </p:nvSpPr>
        <p:spPr>
          <a:xfrm>
            <a:off x="3028950" y="3676270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8A9152-6864-4307-A9FD-B43A804F3936}"/>
              </a:ext>
            </a:extLst>
          </p:cNvPr>
          <p:cNvSpPr/>
          <p:nvPr/>
        </p:nvSpPr>
        <p:spPr>
          <a:xfrm>
            <a:off x="3028950" y="4409695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RA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396A08-AFBA-4EAD-B1FE-4350F2CAC077}"/>
              </a:ext>
            </a:extLst>
          </p:cNvPr>
          <p:cNvSpPr/>
          <p:nvPr/>
        </p:nvSpPr>
        <p:spPr>
          <a:xfrm>
            <a:off x="4753966" y="2189417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EFC2F1-6C9C-471F-B286-35997BC84E24}"/>
              </a:ext>
            </a:extLst>
          </p:cNvPr>
          <p:cNvSpPr/>
          <p:nvPr/>
        </p:nvSpPr>
        <p:spPr>
          <a:xfrm>
            <a:off x="4753966" y="2922842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47F46C-78BF-44CC-BAD7-39090200FF99}"/>
              </a:ext>
            </a:extLst>
          </p:cNvPr>
          <p:cNvSpPr/>
          <p:nvPr/>
        </p:nvSpPr>
        <p:spPr>
          <a:xfrm>
            <a:off x="4753966" y="3676270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DRG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6DBB10-BD1F-48BF-A655-918E95DAD152}"/>
              </a:ext>
            </a:extLst>
          </p:cNvPr>
          <p:cNvSpPr/>
          <p:nvPr/>
        </p:nvSpPr>
        <p:spPr>
          <a:xfrm>
            <a:off x="4753966" y="4409695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RG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394059-ADA8-4A71-AC6F-DBF23211B7A2}"/>
              </a:ext>
            </a:extLst>
          </p:cNvPr>
          <p:cNvSpPr/>
          <p:nvPr/>
        </p:nvSpPr>
        <p:spPr>
          <a:xfrm>
            <a:off x="6478982" y="2189417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DAG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C6BB2-7F23-4D0C-B204-9B0C3C5A476F}"/>
              </a:ext>
            </a:extLst>
          </p:cNvPr>
          <p:cNvSpPr/>
          <p:nvPr/>
        </p:nvSpPr>
        <p:spPr>
          <a:xfrm>
            <a:off x="6478982" y="2922842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chemeClr val="tx1"/>
                </a:solidFill>
              </a:rPr>
              <a:t>AG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42206A-C3B9-4B87-88DF-6DC9206D4A55}"/>
              </a:ext>
            </a:extLst>
          </p:cNvPr>
          <p:cNvSpPr/>
          <p:nvPr/>
        </p:nvSpPr>
        <p:spPr>
          <a:xfrm>
            <a:off x="6478982" y="3676270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DRAG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A8516B-A1DF-403F-96AA-B1F0D790CBB0}"/>
              </a:ext>
            </a:extLst>
          </p:cNvPr>
          <p:cNvSpPr/>
          <p:nvPr/>
        </p:nvSpPr>
        <p:spPr>
          <a:xfrm>
            <a:off x="6478982" y="4409695"/>
            <a:ext cx="1276350" cy="534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ysClr val="windowText" lastClr="000000"/>
                </a:solidFill>
              </a:rPr>
              <a:t>RAG</a:t>
            </a:r>
          </a:p>
        </p:txBody>
      </p:sp>
    </p:spTree>
    <p:extLst>
      <p:ext uri="{BB962C8B-B14F-4D97-AF65-F5344CB8AC3E}">
        <p14:creationId xmlns:p14="http://schemas.microsoft.com/office/powerpoint/2010/main" val="1932419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595800"/>
            <a:ext cx="8519400" cy="195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400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</a:rPr>
              <a:t>Recursion</a:t>
            </a:r>
          </a:p>
        </p:txBody>
      </p:sp>
      <p:sp>
        <p:nvSpPr>
          <p:cNvPr id="79" name="CustomShape 2"/>
          <p:cNvSpPr/>
          <p:nvPr/>
        </p:nvSpPr>
        <p:spPr>
          <a:xfrm>
            <a:off x="311760" y="3165840"/>
            <a:ext cx="8519400" cy="73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5274707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Generate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09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Given a word e.g. “ALGORITHM”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Generate all permutations of the word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 ALGORITHM, ALGORITMH, …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Sort all these permutations, then print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How many permutations?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Generate all sub-sequence of the word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 A, L, G, … AL, AG, … ALG, …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Sort all these permutations, then print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How many subsequences?</a:t>
            </a:r>
          </a:p>
        </p:txBody>
      </p:sp>
    </p:spTree>
    <p:extLst>
      <p:ext uri="{BB962C8B-B14F-4D97-AF65-F5344CB8AC3E}">
        <p14:creationId xmlns:p14="http://schemas.microsoft.com/office/powerpoint/2010/main" val="4824744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Generate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09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Use recursion.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Permutation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Maintain current string and used array.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Example: ABCD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“”, [0, 0, 0, 0]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“A”, [1, 0, 0, 0]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“B”, [0, 1, 0, 0]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“C”, [0, 0, 1, 0]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“D”, [0, 0, 0, 1]</a:t>
            </a:r>
          </a:p>
        </p:txBody>
      </p:sp>
    </p:spTree>
    <p:extLst>
      <p:ext uri="{BB962C8B-B14F-4D97-AF65-F5344CB8AC3E}">
        <p14:creationId xmlns:p14="http://schemas.microsoft.com/office/powerpoint/2010/main" val="17931263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Generate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09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Use recursion.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Permutation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Maintain current string and used array.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Example: ABCD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“”, [0, 0, 0, 0]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“A”, [1, 0, 0, 0]</a:t>
            </a:r>
          </a:p>
          <a:p>
            <a:pPr marL="1828800" lvl="3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“AB”, [1, 1, 0, 0]</a:t>
            </a:r>
          </a:p>
          <a:p>
            <a:pPr marL="1828800" lvl="3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“AC”, [1, 0, 1, 0]</a:t>
            </a:r>
          </a:p>
          <a:p>
            <a:pPr marL="1828800" lvl="3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“AD”, [1, 0, 0, 1]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“B”, [0, 1, 0, 0]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“C”, [0, 0, 1, 0]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“D”, [0, 0, 0, 1]</a:t>
            </a:r>
          </a:p>
        </p:txBody>
      </p:sp>
    </p:spTree>
    <p:extLst>
      <p:ext uri="{BB962C8B-B14F-4D97-AF65-F5344CB8AC3E}">
        <p14:creationId xmlns:p14="http://schemas.microsoft.com/office/powerpoint/2010/main" val="34886443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FE1A-8B22-410D-9503-16598BD4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0652B-DAE8-4A75-BB99-371D2A059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61533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Generate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09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Use recursion.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Permutation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Maintain current string and used array.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Example: ABCD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“”, [0, 0, 0, 0]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“A”, [1, 0, 0, 0]</a:t>
            </a:r>
          </a:p>
          <a:p>
            <a:pPr marL="1828800" lvl="3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“AB”, [1, 1, 0, 0]</a:t>
            </a:r>
          </a:p>
          <a:p>
            <a:pPr marL="2286000" lvl="4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“ABC”, [1, 1, 1, 0]</a:t>
            </a:r>
          </a:p>
          <a:p>
            <a:pPr marL="2286000" lvl="4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“ABD”, [1, 1, 0, 1]</a:t>
            </a:r>
          </a:p>
          <a:p>
            <a:pPr marL="1828800" lvl="3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“AC”, [1, 0, 1, 0]</a:t>
            </a:r>
          </a:p>
          <a:p>
            <a:pPr marL="1828800" lvl="3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“AD”, [1, 0, 0, 1]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“B”, [0, 1, 0, 0]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“C”, [0, 0, 1, 0]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“D”, [0, 0, 0, 1]</a:t>
            </a:r>
          </a:p>
        </p:txBody>
      </p:sp>
    </p:spTree>
    <p:extLst>
      <p:ext uri="{BB962C8B-B14F-4D97-AF65-F5344CB8AC3E}">
        <p14:creationId xmlns:p14="http://schemas.microsoft.com/office/powerpoint/2010/main" val="22891720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Generate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09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Use recursion.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Permutation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Maintain current string and used array.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Example: ABCD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“”, [0, 0, 0, 0]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“A”, [1, 0, 0, 0]</a:t>
            </a:r>
          </a:p>
          <a:p>
            <a:pPr marL="1828800" lvl="3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“AB”, [1, 1, 0, 0]</a:t>
            </a:r>
          </a:p>
          <a:p>
            <a:pPr marL="2286000" lvl="4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“ABC”, [1, 1, 1, 0]</a:t>
            </a:r>
          </a:p>
          <a:p>
            <a:pPr marL="2743200" lvl="5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“ABCD”, [1, 1, 1, 1]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 Base case!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2286000" lvl="4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“ABD”, [1, 1, 0, 1]</a:t>
            </a:r>
          </a:p>
          <a:p>
            <a:pPr marL="1828800" lvl="3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“AC”, [1, 0, 1, 0]</a:t>
            </a:r>
          </a:p>
          <a:p>
            <a:pPr marL="1828800" lvl="3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“AD”, [1, 0, 0, 1]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“B”, [0, 1, 0, 0]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“C”, [0, 0, 1, 0]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“D”, [0, 0, 0, 1]</a:t>
            </a:r>
          </a:p>
        </p:txBody>
      </p:sp>
    </p:spTree>
    <p:extLst>
      <p:ext uri="{BB962C8B-B14F-4D97-AF65-F5344CB8AC3E}">
        <p14:creationId xmlns:p14="http://schemas.microsoft.com/office/powerpoint/2010/main" val="25873841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Generate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09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Use recursion.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Permutation</a:t>
            </a:r>
          </a:p>
          <a:p>
            <a:pPr marL="77400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String original = “ABCD”;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&lt;String&gt; output;</a:t>
            </a:r>
          </a:p>
          <a:p>
            <a:pPr marL="77400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private void permute(String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[] used) {</a:t>
            </a:r>
          </a:p>
          <a:p>
            <a:pPr marL="77400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curr.length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used.length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77400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output.add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77400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return;</a:t>
            </a:r>
          </a:p>
          <a:p>
            <a:pPr marL="77400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77400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for (int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used.length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77400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if (used[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]) continue;</a:t>
            </a:r>
          </a:p>
          <a:p>
            <a:pPr marL="77400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used[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] = true;</a:t>
            </a:r>
          </a:p>
          <a:p>
            <a:pPr marL="77400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permute(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), used);</a:t>
            </a:r>
          </a:p>
          <a:p>
            <a:pPr marL="77400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used[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] = false;</a:t>
            </a:r>
          </a:p>
          <a:p>
            <a:pPr marL="77400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77400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50460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Generate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09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Use recursion.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Permutation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Subsequence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ABCD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 {All subsequences of BCD} + {“A” + All subsequences of BCD}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“”, B, C, D, BC, BD, CD, BCD,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A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,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 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C,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D,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BC,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BD,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CD,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BCD</a:t>
            </a:r>
          </a:p>
        </p:txBody>
      </p:sp>
    </p:spTree>
    <p:extLst>
      <p:ext uri="{BB962C8B-B14F-4D97-AF65-F5344CB8AC3E}">
        <p14:creationId xmlns:p14="http://schemas.microsoft.com/office/powerpoint/2010/main" val="12973223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Generate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09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Use recursion.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Permutation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Subsequence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ABCD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 {All subsequences of BCD} + {“A” + All subsequences of BCD}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“”, B, C, D, BC, BD, CD, BCD,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A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,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 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C,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D,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BC,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BD,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CD,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BCD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BCD  {All subsequences of CD} + {“B” + All subsequences of CD}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“”, C, D, CD,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C,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D,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CD </a:t>
            </a:r>
          </a:p>
        </p:txBody>
      </p:sp>
    </p:spTree>
    <p:extLst>
      <p:ext uri="{BB962C8B-B14F-4D97-AF65-F5344CB8AC3E}">
        <p14:creationId xmlns:p14="http://schemas.microsoft.com/office/powerpoint/2010/main" val="34366011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Generate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09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Use recursion.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Permutation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Subsequence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ABCD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 {All subsequences of BCD} + {“A” + All subsequences of BCD}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“”, B, C, D, BC, BD, CD, BCD,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A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,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 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C,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D,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BC,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BD,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CD,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BCD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BCD  {All subsequences of CD} + {“B” + All subsequences of CD}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“”, C, D, CD,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C,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D,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CD 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CD -&gt; {All subsequences of D} + {“C” + All subsequences of D}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“”, D,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804960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Generate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09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Use recursion.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Permutation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Subsequence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ABCD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 {All subsequences of BCD} + {“A” + All subsequences of BCD}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“”, B, C, D, BC, BD, CD, BCD,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A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,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 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C,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D,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BC,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BD,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CD,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BCD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BCD  {All subsequences of CD} + {“B” + All subsequences of CD}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“”, C, D, CD,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C,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D,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B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CD 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CD -&gt; {All subsequences of D} + {“C” + All subsequences of D}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“”, D,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D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D -&gt; Base case</a:t>
            </a:r>
          </a:p>
          <a:p>
            <a:pPr marL="1371600" lvl="2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“”, D</a:t>
            </a:r>
          </a:p>
        </p:txBody>
      </p:sp>
    </p:spTree>
    <p:extLst>
      <p:ext uri="{BB962C8B-B14F-4D97-AF65-F5344CB8AC3E}">
        <p14:creationId xmlns:p14="http://schemas.microsoft.com/office/powerpoint/2010/main" val="9155164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Generate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09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Use recursion.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Subsequence</a:t>
            </a:r>
          </a:p>
          <a:p>
            <a:pPr marL="77400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&lt;String&gt; subset(String s) {</a:t>
            </a:r>
          </a:p>
          <a:p>
            <a:pPr marL="77400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() == 0) {</a:t>
            </a:r>
          </a:p>
          <a:p>
            <a:pPr marL="77400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&lt;String&gt; answer = new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77400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answer.add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(""); return answer;</a:t>
            </a:r>
          </a:p>
          <a:p>
            <a:pPr marL="77400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77400">
              <a:buClr>
                <a:srgbClr val="000000"/>
              </a:buClr>
            </a:pPr>
            <a:endParaRPr lang="en-US" b="1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7400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&lt;String&gt; sub = subset(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s.substring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</a:p>
          <a:p>
            <a:pPr marL="77400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&lt;String&gt; answer = new 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&lt;&gt;(sub);</a:t>
            </a:r>
          </a:p>
          <a:p>
            <a:pPr marL="77400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for (String x:nxt) {</a:t>
            </a:r>
          </a:p>
          <a:p>
            <a:pPr marL="77400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answer.add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(0) + x);</a:t>
            </a:r>
          </a:p>
          <a:p>
            <a:pPr marL="77400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77400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return res;</a:t>
            </a:r>
          </a:p>
          <a:p>
            <a:pPr marL="77400">
              <a:buClr>
                <a:srgbClr val="000000"/>
              </a:buClr>
            </a:pPr>
            <a:r>
              <a:rPr lang="en-US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1950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595800"/>
            <a:ext cx="8519400" cy="195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400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</a:rPr>
              <a:t>Sorting</a:t>
            </a:r>
          </a:p>
        </p:txBody>
      </p:sp>
      <p:sp>
        <p:nvSpPr>
          <p:cNvPr id="79" name="CustomShape 2"/>
          <p:cNvSpPr/>
          <p:nvPr/>
        </p:nvSpPr>
        <p:spPr>
          <a:xfrm>
            <a:off x="311760" y="3165840"/>
            <a:ext cx="8519400" cy="73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479486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Ranking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Sort all students by score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Rank each student.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If two students have the same score, they should get the same rank.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Print ranks of all students in input order.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77400"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Things to note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Names are not unique: cannot map name to score</a:t>
            </a:r>
          </a:p>
          <a:p>
            <a:pPr marL="77400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77400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F2BC3-ED97-42F3-9B8C-CFB8D55284A2}"/>
              </a:ext>
            </a:extLst>
          </p:cNvPr>
          <p:cNvSpPr txBox="1"/>
          <p:nvPr/>
        </p:nvSpPr>
        <p:spPr>
          <a:xfrm>
            <a:off x="802104" y="2991853"/>
            <a:ext cx="4395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A: 300		Rank 1</a:t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B: 200		Rank 2</a:t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C: 200		Rank 2</a:t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D: 100		Rank 4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 not Rank 3!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06316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59843D-31CC-4DE4-932A-731BC33C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2CCEC63-DA31-4B85-9E2A-FC382CC35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dirty="0"/>
                  <a:t>You're given a word </a:t>
                </a:r>
                <a:r>
                  <a:rPr lang="en-SG" b="1" dirty="0"/>
                  <a:t>W</a:t>
                </a:r>
                <a:r>
                  <a:rPr lang="en-SG" dirty="0"/>
                  <a:t>, where all letters are distinct.</a:t>
                </a:r>
              </a:p>
              <a:p>
                <a:r>
                  <a:rPr lang="en-SG" dirty="0"/>
                  <a:t>You need to generate and print the following:</a:t>
                </a:r>
              </a:p>
              <a:p>
                <a:pPr lvl="1"/>
                <a:r>
                  <a:rPr lang="en-SG" dirty="0"/>
                  <a:t>All permutations of the word. A permutation of </a:t>
                </a:r>
                <a:r>
                  <a:rPr lang="en-SG" b="1" dirty="0"/>
                  <a:t>W</a:t>
                </a:r>
                <a:r>
                  <a:rPr lang="en-SG" dirty="0"/>
                  <a:t> is a rearranging of its letters.</a:t>
                </a:r>
              </a:p>
              <a:p>
                <a:pPr lvl="1"/>
                <a:r>
                  <a:rPr lang="en-SG" dirty="0"/>
                  <a:t>All </a:t>
                </a:r>
                <a:r>
                  <a:rPr lang="en-SG" dirty="0" err="1"/>
                  <a:t>subsequences</a:t>
                </a:r>
                <a:r>
                  <a:rPr lang="en-SG" dirty="0"/>
                  <a:t> of the word. A subsequence of </a:t>
                </a:r>
                <a:r>
                  <a:rPr lang="en-SG" b="1" dirty="0"/>
                  <a:t>W</a:t>
                </a:r>
                <a:r>
                  <a:rPr lang="en-SG" dirty="0"/>
                  <a:t> is a non-empty subset of its characters without changing their relative order in </a:t>
                </a:r>
                <a:r>
                  <a:rPr lang="en-SG" b="1" dirty="0"/>
                  <a:t>W</a:t>
                </a:r>
                <a:r>
                  <a:rPr lang="en-SG" dirty="0"/>
                  <a:t>.</a:t>
                </a:r>
              </a:p>
              <a:p>
                <a:r>
                  <a:rPr lang="en-SG" dirty="0"/>
                  <a:t>In both cases, the output should be printed in lexicographical order.</a:t>
                </a:r>
              </a:p>
              <a:p>
                <a:r>
                  <a:rPr lang="en-SG" dirty="0"/>
                  <a:t>1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SG" dirty="0"/>
                  <a:t> length(</a:t>
                </a:r>
                <a:r>
                  <a:rPr lang="en-SG" b="1" dirty="0"/>
                  <a:t>W</a:t>
                </a:r>
                <a:r>
                  <a:rPr lang="en-SG" dirty="0"/>
                  <a:t>)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SG" dirty="0"/>
                  <a:t> 9 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2CCEC63-DA31-4B85-9E2A-FC382CC35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8" t="-2020" r="-50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2566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Ranking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Solution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Create custom student class: Input order, Name, Score, Rank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Sort by score using custom comparator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Loop through to assign ranks.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If same score as previous person: same rank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Otherwise: rank = index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 why does this work?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Sort again by input order using custom comparator.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99740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292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Ranking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864360"/>
            <a:ext cx="8627288" cy="34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Solution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Create custom student class: Input order, Name, Score, Rank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Sort in decreasing order of score using custom comparator</a:t>
            </a:r>
          </a:p>
          <a:p>
            <a:pPr marL="77400">
              <a:buClr>
                <a:srgbClr val="000000"/>
              </a:buClr>
            </a:pPr>
            <a:r>
              <a:rPr lang="en-SG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en-SG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(students, (a, b) -&gt; </a:t>
            </a:r>
            <a:r>
              <a:rPr lang="en-SG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b.score</a:t>
            </a:r>
            <a:r>
              <a:rPr lang="en-SG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SG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a.score</a:t>
            </a:r>
            <a:r>
              <a:rPr lang="en-SG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77400">
              <a:buClr>
                <a:srgbClr val="000000"/>
              </a:buClr>
            </a:pPr>
            <a:endParaRPr lang="en-SG" b="1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7400"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Loop through to assign ranks.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If same score as previous person: same rank</a:t>
            </a:r>
          </a:p>
          <a:p>
            <a:pPr marL="914400" lvl="1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Otherwise: rank = index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 why does this work?</a:t>
            </a:r>
          </a:p>
          <a:p>
            <a:pPr marL="457200" indent="-379800">
              <a:buClr>
                <a:srgbClr val="000000"/>
              </a:buClr>
              <a:buFont typeface="Proxima Nova"/>
              <a:buChar char="●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sym typeface="Wingdings" panose="05000000000000000000" pitchFamily="2" charset="2"/>
              </a:rPr>
              <a:t>Sort again by increasing input order using custom comparator.</a:t>
            </a:r>
          </a:p>
          <a:p>
            <a:pPr marL="77400">
              <a:buClr>
                <a:srgbClr val="000000"/>
              </a:buClr>
            </a:pPr>
            <a:r>
              <a:rPr lang="en-SG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en-SG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(students, (a, b) -&gt; </a:t>
            </a:r>
            <a:r>
              <a:rPr lang="en-SG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a.inputOrder</a:t>
            </a:r>
            <a:r>
              <a:rPr lang="en-SG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SG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b.inputOrder</a:t>
            </a:r>
            <a:r>
              <a:rPr lang="en-SG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7400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1031186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595800"/>
            <a:ext cx="8519400" cy="195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400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</a:rPr>
              <a:t>Any Questions?</a:t>
            </a:r>
          </a:p>
        </p:txBody>
      </p:sp>
      <p:sp>
        <p:nvSpPr>
          <p:cNvPr id="79" name="CustomShape 2"/>
          <p:cNvSpPr/>
          <p:nvPr/>
        </p:nvSpPr>
        <p:spPr>
          <a:xfrm>
            <a:off x="311760" y="3165840"/>
            <a:ext cx="8519400" cy="73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51598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41DB-ED35-4A08-8AFC-2EB315CB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55BD0-6F2A-4B18-9AAB-AA75DA044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714500"/>
            <a:ext cx="7290055" cy="409575"/>
          </a:xfrm>
        </p:spPr>
        <p:txBody>
          <a:bodyPr/>
          <a:lstStyle/>
          <a:p>
            <a:r>
              <a:rPr lang="en-SG" dirty="0"/>
              <a:t>Example: </a:t>
            </a:r>
            <a:r>
              <a:rPr lang="en-SG" b="1" dirty="0"/>
              <a:t>W</a:t>
            </a:r>
            <a:r>
              <a:rPr lang="en-SG" dirty="0"/>
              <a:t> = "orb"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6BE0F-6D8B-44E7-9F4F-DDF60F84E214}"/>
              </a:ext>
            </a:extLst>
          </p:cNvPr>
          <p:cNvSpPr txBox="1"/>
          <p:nvPr/>
        </p:nvSpPr>
        <p:spPr>
          <a:xfrm>
            <a:off x="768096" y="2274951"/>
            <a:ext cx="13903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Permutations: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dirty="0" err="1"/>
              <a:t>obr</a:t>
            </a:r>
            <a:endParaRPr lang="en-S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dirty="0"/>
              <a:t>orb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dirty="0" err="1"/>
              <a:t>rbo</a:t>
            </a:r>
            <a:endParaRPr lang="en-S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dirty="0"/>
              <a:t>rob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dirty="0" err="1"/>
              <a:t>bor</a:t>
            </a:r>
            <a:endParaRPr lang="en-S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dirty="0"/>
              <a:t>bro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3E899-E9E5-4139-93BD-58F98EF998B6}"/>
              </a:ext>
            </a:extLst>
          </p:cNvPr>
          <p:cNvSpPr txBox="1"/>
          <p:nvPr/>
        </p:nvSpPr>
        <p:spPr>
          <a:xfrm>
            <a:off x="2377488" y="2274951"/>
            <a:ext cx="14959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Subsequences</a:t>
            </a:r>
            <a:r>
              <a:rPr lang="en-SG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dirty="0"/>
              <a:t>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dirty="0"/>
              <a:t>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dirty="0"/>
              <a:t>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dirty="0"/>
              <a:t>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dirty="0" err="1"/>
              <a:t>ob</a:t>
            </a:r>
            <a:endParaRPr lang="en-S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dirty="0" err="1"/>
              <a:t>rb</a:t>
            </a:r>
            <a:endParaRPr lang="en-S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dirty="0"/>
              <a:t>orb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91715-5F05-4751-B617-7435D62877E3}"/>
              </a:ext>
            </a:extLst>
          </p:cNvPr>
          <p:cNvSpPr txBox="1"/>
          <p:nvPr/>
        </p:nvSpPr>
        <p:spPr>
          <a:xfrm>
            <a:off x="5991225" y="923293"/>
            <a:ext cx="1905000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 err="1">
                <a:latin typeface="Consolas" panose="020B0609020204030204" pitchFamily="49" charset="0"/>
              </a:rPr>
              <a:t>bor</a:t>
            </a:r>
            <a:endParaRPr lang="en-SG" b="1" dirty="0">
              <a:latin typeface="Consolas" panose="020B0609020204030204" pitchFamily="49" charset="0"/>
            </a:endParaRPr>
          </a:p>
          <a:p>
            <a:r>
              <a:rPr lang="en-SG" b="1" dirty="0">
                <a:latin typeface="Consolas" panose="020B0609020204030204" pitchFamily="49" charset="0"/>
              </a:rPr>
              <a:t>bro</a:t>
            </a:r>
          </a:p>
          <a:p>
            <a:r>
              <a:rPr lang="en-SG" b="1" dirty="0" err="1">
                <a:latin typeface="Consolas" panose="020B0609020204030204" pitchFamily="49" charset="0"/>
              </a:rPr>
              <a:t>obr</a:t>
            </a:r>
            <a:endParaRPr lang="en-SG" b="1" dirty="0">
              <a:latin typeface="Consolas" panose="020B0609020204030204" pitchFamily="49" charset="0"/>
            </a:endParaRPr>
          </a:p>
          <a:p>
            <a:r>
              <a:rPr lang="en-SG" b="1" dirty="0">
                <a:latin typeface="Consolas" panose="020B0609020204030204" pitchFamily="49" charset="0"/>
              </a:rPr>
              <a:t>orb</a:t>
            </a:r>
          </a:p>
          <a:p>
            <a:r>
              <a:rPr lang="en-SG" b="1" dirty="0" err="1">
                <a:latin typeface="Consolas" panose="020B0609020204030204" pitchFamily="49" charset="0"/>
              </a:rPr>
              <a:t>rbo</a:t>
            </a:r>
            <a:endParaRPr lang="en-SG" b="1" dirty="0">
              <a:latin typeface="Consolas" panose="020B0609020204030204" pitchFamily="49" charset="0"/>
            </a:endParaRPr>
          </a:p>
          <a:p>
            <a:r>
              <a:rPr lang="en-SG" b="1" dirty="0">
                <a:latin typeface="Consolas" panose="020B0609020204030204" pitchFamily="49" charset="0"/>
              </a:rPr>
              <a:t>rob</a:t>
            </a:r>
          </a:p>
          <a:p>
            <a:r>
              <a:rPr lang="en-SG" b="1" dirty="0">
                <a:latin typeface="Consolas" panose="020B0609020204030204" pitchFamily="49" charset="0"/>
              </a:rPr>
              <a:t>b</a:t>
            </a:r>
          </a:p>
          <a:p>
            <a:r>
              <a:rPr lang="en-SG" b="1" dirty="0">
                <a:latin typeface="Consolas" panose="020B0609020204030204" pitchFamily="49" charset="0"/>
              </a:rPr>
              <a:t>o</a:t>
            </a:r>
          </a:p>
          <a:p>
            <a:r>
              <a:rPr lang="en-SG" b="1" dirty="0" err="1">
                <a:latin typeface="Consolas" panose="020B0609020204030204" pitchFamily="49" charset="0"/>
              </a:rPr>
              <a:t>ob</a:t>
            </a:r>
            <a:endParaRPr lang="en-SG" b="1" dirty="0">
              <a:latin typeface="Consolas" panose="020B0609020204030204" pitchFamily="49" charset="0"/>
            </a:endParaRPr>
          </a:p>
          <a:p>
            <a:r>
              <a:rPr lang="en-SG" b="1" dirty="0">
                <a:latin typeface="Consolas" panose="020B0609020204030204" pitchFamily="49" charset="0"/>
              </a:rPr>
              <a:t>or</a:t>
            </a:r>
          </a:p>
          <a:p>
            <a:r>
              <a:rPr lang="en-SG" b="1" dirty="0">
                <a:latin typeface="Consolas" panose="020B0609020204030204" pitchFamily="49" charset="0"/>
              </a:rPr>
              <a:t>orb</a:t>
            </a:r>
          </a:p>
          <a:p>
            <a:r>
              <a:rPr lang="en-SG" b="1" dirty="0">
                <a:latin typeface="Consolas" panose="020B0609020204030204" pitchFamily="49" charset="0"/>
              </a:rPr>
              <a:t>r</a:t>
            </a:r>
          </a:p>
          <a:p>
            <a:r>
              <a:rPr lang="en-SG" b="1" dirty="0" err="1">
                <a:latin typeface="Consolas" panose="020B0609020204030204" pitchFamily="49" charset="0"/>
              </a:rPr>
              <a:t>rb</a:t>
            </a:r>
            <a:endParaRPr lang="en-SG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A9F2A-8532-4DAD-BADE-8B7ACB164DA8}"/>
              </a:ext>
            </a:extLst>
          </p:cNvPr>
          <p:cNvSpPr txBox="1"/>
          <p:nvPr/>
        </p:nvSpPr>
        <p:spPr>
          <a:xfrm>
            <a:off x="5991225" y="54396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/>
              <a:t>Expected output</a:t>
            </a:r>
          </a:p>
        </p:txBody>
      </p:sp>
    </p:spTree>
    <p:extLst>
      <p:ext uri="{BB962C8B-B14F-4D97-AF65-F5344CB8AC3E}">
        <p14:creationId xmlns:p14="http://schemas.microsoft.com/office/powerpoint/2010/main" val="8031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F4EB-8750-441F-92F3-2F2C1237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accent1"/>
                </a:solidFill>
              </a:rPr>
              <a:t>First</a:t>
            </a:r>
            <a:r>
              <a:rPr lang="en-SG" dirty="0"/>
              <a:t> glance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1B42-A1FF-4A8B-8DE5-D56E3AA5D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We can use </a:t>
            </a:r>
            <a:r>
              <a:rPr lang="en-SG" dirty="0" err="1"/>
              <a:t>Collections.sort</a:t>
            </a:r>
            <a:r>
              <a:rPr lang="en-SG" dirty="0"/>
              <a:t>() to sort all the permutations and </a:t>
            </a:r>
            <a:r>
              <a:rPr lang="en-SG" dirty="0" err="1"/>
              <a:t>subsequences</a:t>
            </a:r>
            <a:r>
              <a:rPr lang="en-SG" dirty="0"/>
              <a:t> in lexicographical order.</a:t>
            </a:r>
          </a:p>
          <a:p>
            <a:r>
              <a:rPr lang="en-SG" dirty="0"/>
              <a:t>So, the main task is generating them.</a:t>
            </a:r>
          </a:p>
        </p:txBody>
      </p:sp>
    </p:spTree>
    <p:extLst>
      <p:ext uri="{BB962C8B-B14F-4D97-AF65-F5344CB8AC3E}">
        <p14:creationId xmlns:p14="http://schemas.microsoft.com/office/powerpoint/2010/main" val="371306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98F5-5911-4B00-9C4E-262344DC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Generating </a:t>
            </a:r>
            <a:r>
              <a:rPr lang="en-SG" b="1" dirty="0">
                <a:solidFill>
                  <a:schemeClr val="accent1"/>
                </a:solidFill>
              </a:rPr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50D9-3CF3-4361-BE43-02BE8DF04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There are a few ways to generate all the permutations of a word.</a:t>
            </a:r>
          </a:p>
          <a:p>
            <a:r>
              <a:rPr lang="en-SG" dirty="0"/>
              <a:t>The simplest is (probably) Recursion.</a:t>
            </a:r>
          </a:p>
        </p:txBody>
      </p:sp>
    </p:spTree>
    <p:extLst>
      <p:ext uri="{BB962C8B-B14F-4D97-AF65-F5344CB8AC3E}">
        <p14:creationId xmlns:p14="http://schemas.microsoft.com/office/powerpoint/2010/main" val="313287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8C2C-CA60-4405-BBA5-CB69CCAE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Recursion: </a:t>
            </a:r>
            <a:r>
              <a:rPr lang="en-SG" b="1" dirty="0">
                <a:solidFill>
                  <a:schemeClr val="accent1"/>
                </a:solidFill>
              </a:rPr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94F31-8A4F-4B0E-8E53-DAEC413FE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There are two basic ingredients for Recursion:</a:t>
            </a:r>
          </a:p>
          <a:p>
            <a:r>
              <a:rPr lang="en-SG" dirty="0"/>
              <a:t>Base case(s)</a:t>
            </a:r>
          </a:p>
          <a:p>
            <a:pPr lvl="1"/>
            <a:r>
              <a:rPr lang="en-SG" dirty="0"/>
              <a:t>When should you stop recursing?</a:t>
            </a:r>
          </a:p>
          <a:p>
            <a:r>
              <a:rPr lang="en-SG" dirty="0"/>
              <a:t>Transition:</a:t>
            </a:r>
          </a:p>
          <a:p>
            <a:pPr lvl="1"/>
            <a:r>
              <a:rPr lang="en-SG" dirty="0"/>
              <a:t>From any case, what is the next step(s)? How should you recurse?</a:t>
            </a:r>
          </a:p>
        </p:txBody>
      </p:sp>
    </p:spTree>
    <p:extLst>
      <p:ext uri="{BB962C8B-B14F-4D97-AF65-F5344CB8AC3E}">
        <p14:creationId xmlns:p14="http://schemas.microsoft.com/office/powerpoint/2010/main" val="4234310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2335</TotalTime>
  <Words>2136</Words>
  <Application>Microsoft Office PowerPoint</Application>
  <PresentationFormat>On-screen Show (16:9)</PresentationFormat>
  <Paragraphs>486</Paragraphs>
  <Slides>52</Slides>
  <Notes>2</Notes>
  <HiddenSlides>12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Alfa Slab One</vt:lpstr>
      <vt:lpstr>Proxima Nova</vt:lpstr>
      <vt:lpstr>Arial</vt:lpstr>
      <vt:lpstr>Cambria Math</vt:lpstr>
      <vt:lpstr>Consolas</vt:lpstr>
      <vt:lpstr>Courier New</vt:lpstr>
      <vt:lpstr>Times New Roman</vt:lpstr>
      <vt:lpstr>Tw Cen MT</vt:lpstr>
      <vt:lpstr>Tw Cen MT Condensed</vt:lpstr>
      <vt:lpstr>Wingdings</vt:lpstr>
      <vt:lpstr>Wingdings 3</vt:lpstr>
      <vt:lpstr>Integral</vt:lpstr>
      <vt:lpstr>Lab Session: Week 7</vt:lpstr>
      <vt:lpstr>Take-home Lab 2</vt:lpstr>
      <vt:lpstr>Take-home Lab 2</vt:lpstr>
      <vt:lpstr>Generate</vt:lpstr>
      <vt:lpstr>Problem statement</vt:lpstr>
      <vt:lpstr>Problem statement</vt:lpstr>
      <vt:lpstr>First glance</vt:lpstr>
      <vt:lpstr>Generating Permutations</vt:lpstr>
      <vt:lpstr>Recursion: Recall</vt:lpstr>
      <vt:lpstr>Generating Permutations</vt:lpstr>
      <vt:lpstr>Generating Permutations</vt:lpstr>
      <vt:lpstr>Generating Permutations</vt:lpstr>
      <vt:lpstr>Generating Permutations</vt:lpstr>
      <vt:lpstr>Generating Permutations</vt:lpstr>
      <vt:lpstr>PowerPoint Presentation</vt:lpstr>
      <vt:lpstr>PowerPoint Presentation</vt:lpstr>
      <vt:lpstr>PowerPoint Presentation</vt:lpstr>
      <vt:lpstr>PowerPoint Presentation</vt:lpstr>
      <vt:lpstr>Generating SUBSEQUENCES</vt:lpstr>
      <vt:lpstr>Generating SUBSEQUENCES</vt:lpstr>
      <vt:lpstr>Generating SUBSEQUENCES</vt:lpstr>
      <vt:lpstr>Generating SUBSEQUENCES</vt:lpstr>
      <vt:lpstr>PowerPoint Presentation</vt:lpstr>
      <vt:lpstr>PowerPoint Presentation</vt:lpstr>
      <vt:lpstr>PowerPoint Presentation</vt:lpstr>
      <vt:lpstr>PowerPoint Presentation</vt:lpstr>
      <vt:lpstr>Generating subsequences</vt:lpstr>
      <vt:lpstr>subsequences: Method #2</vt:lpstr>
      <vt:lpstr>subsequences: Method #2</vt:lpstr>
      <vt:lpstr>subsequences: Method #2</vt:lpstr>
      <vt:lpstr>subsequences: Method #2</vt:lpstr>
      <vt:lpstr>subsequences: Method #2</vt:lpstr>
      <vt:lpstr>subsequences: Method #2</vt:lpstr>
      <vt:lpstr>subsequences: Method #2</vt:lpstr>
      <vt:lpstr>subsequences: Method #2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Muhammad Irham Rasyidi Bin Zainal</cp:lastModifiedBy>
  <cp:revision>133</cp:revision>
  <dcterms:modified xsi:type="dcterms:W3CDTF">2019-03-13T05:31:40Z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29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