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38b90b7a0_2_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938b90b7a0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38b90b7a0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938b90b7a0_2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938b90b7a0_2_10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38b90b7a0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938b90b7a0_2_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938b90b7a0_2_10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38b90b7a0_2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938b90b7a0_2_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938b90b7a0_2_1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4e30ddac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4e30ddac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38b90b7a0_2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938b90b7a0_2_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938b90b7a0_2_1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38b90b7a0_2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938b90b7a0_2_1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938b90b7a0_2_1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89504" y="369651"/>
            <a:ext cx="7886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1" i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038640" y="1397576"/>
            <a:ext cx="74682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900"/>
              <a:buFont typeface="Arial"/>
              <a:buNone/>
              <a:defRPr sz="900">
                <a:solidFill>
                  <a:srgbClr val="002060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  <a:defRPr sz="800">
                <a:solidFill>
                  <a:srgbClr val="002060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  <a:defRPr sz="800">
                <a:solidFill>
                  <a:srgbClr val="002060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700"/>
              <a:buFont typeface="Arial"/>
              <a:buNone/>
              <a:defRPr sz="700">
                <a:solidFill>
                  <a:srgbClr val="002060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600"/>
              <a:buFont typeface="Arial"/>
              <a:buNone/>
              <a:defRPr sz="600">
                <a:solidFill>
                  <a:srgbClr val="002060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0" y="1101209"/>
            <a:ext cx="3378900" cy="0"/>
          </a:xfrm>
          <a:prstGeom prst="straightConnector1">
            <a:avLst/>
          </a:prstGeom>
          <a:noFill/>
          <a:ln cap="flat" cmpd="sng" w="12700">
            <a:solidFill>
              <a:srgbClr val="F3702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2" y="132466"/>
            <a:ext cx="81420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794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800"/>
              <a:buChar char="•"/>
              <a:defRPr b="1" i="0"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7143" y="1"/>
            <a:ext cx="472081" cy="35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3888" y="3442099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3" type="body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" name="Google Shape;105;p21"/>
          <p:cNvSpPr txBox="1"/>
          <p:nvPr>
            <p:ph idx="4" type="body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21" name="Google Shape;121;p24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/>
          <p:nvPr>
            <p:ph idx="2" type="pic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NA illustration" id="148" name="Google Shape;148;p28"/>
          <p:cNvPicPr preferRelativeResize="0"/>
          <p:nvPr/>
        </p:nvPicPr>
        <p:blipFill rotWithShape="1">
          <a:blip r:embed="rId3">
            <a:alphaModFix amt="50000"/>
          </a:blip>
          <a:srcRect b="0" l="17282" r="717" t="0"/>
          <a:stretch/>
        </p:blipFill>
        <p:spPr>
          <a:xfrm>
            <a:off x="1143015" y="1"/>
            <a:ext cx="68579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ctrTitle"/>
          </p:nvPr>
        </p:nvSpPr>
        <p:spPr>
          <a:xfrm>
            <a:off x="2000250" y="841772"/>
            <a:ext cx="5143500" cy="21753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>
                <a:solidFill>
                  <a:srgbClr val="FFFFFF"/>
                </a:solidFill>
              </a:rPr>
              <a:t>Analysis of the impact of B-chromosomes in </a:t>
            </a:r>
            <a:r>
              <a:rPr i="1" lang="en">
                <a:solidFill>
                  <a:srgbClr val="FFFFFF"/>
                </a:solidFill>
              </a:rPr>
              <a:t>Zea Mays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2000250" y="3119554"/>
            <a:ext cx="5143500" cy="8237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">
                <a:solidFill>
                  <a:srgbClr val="FFFFFF"/>
                </a:solidFill>
              </a:rPr>
              <a:t>Josh Halprin, Princeton Joseph, Larry Mason, Lucas Pereira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">
                <a:solidFill>
                  <a:srgbClr val="FFFFFF"/>
                </a:solidFill>
              </a:rPr>
              <a:t>December 5th, 2022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Group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489504" y="369651"/>
            <a:ext cx="7886700" cy="73155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1038640" y="1397576"/>
            <a:ext cx="7468200" cy="3507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was in the form of samples containing 0-7</a:t>
            </a:r>
            <a:br>
              <a:rPr lang="en" sz="1500"/>
            </a:br>
            <a:r>
              <a:rPr lang="en" sz="1500"/>
              <a:t>B-chromosomes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Counts were either tested based on sample,</a:t>
            </a:r>
            <a:br>
              <a:rPr lang="en" sz="1500"/>
            </a:br>
            <a:r>
              <a:rPr lang="en" sz="1500"/>
              <a:t>or based on testing group (# of B-chromosomes)</a:t>
            </a:r>
            <a:endParaRPr sz="1500"/>
          </a:p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50" y="3000183"/>
            <a:ext cx="3533350" cy="190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775" y="1831850"/>
            <a:ext cx="2791425" cy="27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5634863" y="1431650"/>
            <a:ext cx="25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UMAP Plot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89504" y="369651"/>
            <a:ext cx="7886700" cy="73155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1038640" y="1397576"/>
            <a:ext cx="7468200" cy="3507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We predicted that if 1 or more B chromosomes are present, then the gene expression of Zea mays will be affected.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 order to test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this, we examined clusters between samples and highly differentially expressed genes.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Motivation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B chromosome is non essential and irregular in that it develops from fragments of the A chromosome during meiosis and its inheritance is non-mendelian.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Many of the effects of the chromosome are unknown due to these factors, leaving this area of study open-ended.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89504" y="369651"/>
            <a:ext cx="7886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Differential Expression and Enrichment Analysis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698746" y="1407925"/>
            <a:ext cx="44343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Volcano plot of DE shows number of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significantly differentially expressed genes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DHH00002Zm00004b08114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DHH02246Zm00004b00001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Heatmap shows distinct “cuts” between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control &amp; other samples, as well as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other areas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Both suggest an impact of B-chromosomes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0" r="0" t="12762"/>
          <a:stretch/>
        </p:blipFill>
        <p:spPr>
          <a:xfrm>
            <a:off x="5797475" y="909367"/>
            <a:ext cx="2057400" cy="16623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100" y="2935612"/>
            <a:ext cx="2476151" cy="18606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31"/>
          <p:cNvSpPr txBox="1"/>
          <p:nvPr/>
        </p:nvSpPr>
        <p:spPr>
          <a:xfrm>
            <a:off x="6447536" y="2618775"/>
            <a:ext cx="7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Heatmap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6158317" y="608200"/>
            <a:ext cx="133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Volcano Plot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0" t="12762"/>
          <a:stretch/>
        </p:blipFill>
        <p:spPr>
          <a:xfrm>
            <a:off x="541375" y="1074150"/>
            <a:ext cx="3747100" cy="2995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32"/>
          <p:cNvPicPr preferRelativeResize="0"/>
          <p:nvPr/>
        </p:nvPicPr>
        <p:blipFill rotWithShape="1">
          <a:blip r:embed="rId4">
            <a:alphaModFix/>
          </a:blip>
          <a:srcRect b="12982" l="0" r="12982" t="0"/>
          <a:stretch/>
        </p:blipFill>
        <p:spPr>
          <a:xfrm>
            <a:off x="4629875" y="1074150"/>
            <a:ext cx="3986025" cy="299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489504" y="369651"/>
            <a:ext cx="7886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Clustering &amp; Enrichment Analysis</a:t>
            </a:r>
            <a:endParaRPr/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6639050" y="475691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188" y="1540875"/>
            <a:ext cx="2099950" cy="14940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4963" y="1540875"/>
            <a:ext cx="2237506" cy="1494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5300" y="3474450"/>
            <a:ext cx="2256735" cy="1494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" name="Google Shape;198;p33"/>
          <p:cNvPicPr preferRelativeResize="0"/>
          <p:nvPr/>
        </p:nvPicPr>
        <p:blipFill rotWithShape="1">
          <a:blip r:embed="rId6">
            <a:alphaModFix/>
          </a:blip>
          <a:srcRect b="0" l="0" r="2439" t="0"/>
          <a:stretch/>
        </p:blipFill>
        <p:spPr>
          <a:xfrm>
            <a:off x="6569150" y="3474450"/>
            <a:ext cx="1869157" cy="1494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33"/>
          <p:cNvSpPr txBox="1"/>
          <p:nvPr/>
        </p:nvSpPr>
        <p:spPr>
          <a:xfrm>
            <a:off x="4670075" y="1159400"/>
            <a:ext cx="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K-means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7214525" y="1159400"/>
            <a:ext cx="5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PAM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4882975" y="3078563"/>
            <a:ext cx="6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GMM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6886925" y="3078575"/>
            <a:ext cx="12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Hierarchical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371025" y="1490275"/>
            <a:ext cx="31494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Char char="●"/>
            </a:pPr>
            <a:r>
              <a:rPr lang="en" sz="1500">
                <a:solidFill>
                  <a:srgbClr val="002060"/>
                </a:solidFill>
              </a:rPr>
              <a:t>Fairly consistent clustering results based on mean and variance of gene counts data, although distributions of genes were slightly different</a:t>
            </a:r>
            <a:endParaRPr sz="1500">
              <a:solidFill>
                <a:srgbClr val="00206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206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Char char="●"/>
            </a:pPr>
            <a:r>
              <a:rPr lang="en" sz="1500">
                <a:solidFill>
                  <a:srgbClr val="002060"/>
                </a:solidFill>
              </a:rPr>
              <a:t>Indicative of relationship between B-chromosome count and sample gene counts</a:t>
            </a:r>
            <a:endParaRPr sz="15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489504" y="369651"/>
            <a:ext cx="7886700" cy="73155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Conclusions &amp; Future Work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1038640" y="1397576"/>
            <a:ext cx="7468200" cy="3507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Differential Analysis found significantly differentially expressed genes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Suggests impact of B-chromosomes on certain genes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Clustering found clear groupings of genes based on B-chromosome count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Clusters were relatively consistent between methods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Clusters were more clear with smaller selection of genes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Chi-sq testing inconclusive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be improved with alternate method of quantitatively determining similarity of clustering.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