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6"/>
  </p:sldMasterIdLst>
  <p:sldIdLst>
    <p:sldId id="265" r:id="rId7"/>
    <p:sldId id="266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6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00B7BF3-58D4-F84E-A59A-929F7798466E}">
          <p14:sldIdLst>
            <p14:sldId id="265"/>
          </p14:sldIdLst>
        </p14:section>
        <p14:section name="目录" id="{BCA00503-D31C-E44F-8C66-429315E97A5C}">
          <p14:sldIdLst>
            <p14:sldId id="266"/>
          </p14:sldIdLst>
        </p14:section>
        <p14:section name="正文" id="{404CB400-6E3D-0C46-BF5F-9ABCB0E77839}">
          <p14:sldIdLst>
            <p14:sldId id="261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  <p14:section name="封底" id="{54D028FF-3349-EA4D-A906-0A82749D755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6"/>
    <p:restoredTop sz="94714"/>
  </p:normalViewPr>
  <p:slideViewPr>
    <p:cSldViewPr snapToGrid="0" snapToObjects="1" showGuides="1">
      <p:cViewPr varScale="1">
        <p:scale>
          <a:sx n="153" d="100"/>
          <a:sy n="153" d="100"/>
        </p:scale>
        <p:origin x="-72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74ECDF-A3F5-834C-BA77-8923F0F9C9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7239" y="347836"/>
            <a:ext cx="1440000" cy="439199"/>
          </a:xfrm>
          <a:prstGeom prst="rect">
            <a:avLst/>
          </a:prstGeom>
        </p:spPr>
      </p:pic>
      <p:sp>
        <p:nvSpPr>
          <p:cNvPr id="13" name="文本占位符 10">
            <a:extLst>
              <a:ext uri="{FF2B5EF4-FFF2-40B4-BE49-F238E27FC236}">
                <a16:creationId xmlns:a16="http://schemas.microsoft.com/office/drawing/2014/main" xmlns="" id="{882A0066-DEDC-7243-B000-AF3B5E83C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85275"/>
            <a:ext cx="730800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标题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xmlns="" id="{B3D1555D-1C44-274C-91FD-94D882065B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05358"/>
            <a:ext cx="73080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200" rtl="0" eaLnBrk="1" latinLnBrk="0" hangingPunct="1">
              <a:buFontTx/>
              <a:buNone/>
              <a:defRPr kumimoji="1" lang="zh-CN" altLang="en-US" sz="1600" kern="1200" spc="150" dirty="0" smtClean="0">
                <a:solidFill>
                  <a:srgbClr val="CD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副标题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xmlns="" id="{C8DA5337-CF27-554F-9D48-F5769438E7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373" y="4379618"/>
            <a:ext cx="7308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200" rtl="0" eaLnBrk="1" latinLnBrk="0" hangingPunct="1">
              <a:buFontTx/>
              <a:buNone/>
              <a:defRPr kumimoji="1" lang="zh-CN" altLang="en-US" sz="1200" kern="1200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单击此处添加汇报人信息</a:t>
            </a:r>
          </a:p>
        </p:txBody>
      </p:sp>
      <p:sp>
        <p:nvSpPr>
          <p:cNvPr id="19" name="图片占位符 17">
            <a:extLst>
              <a:ext uri="{FF2B5EF4-FFF2-40B4-BE49-F238E27FC236}">
                <a16:creationId xmlns:a16="http://schemas.microsoft.com/office/drawing/2014/main" xmlns="" id="{2B0B95BB-B775-3E41-A376-5FA313A3C7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2314575"/>
            <a:ext cx="8229600" cy="16770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1" lang="zh-CN" altLang="en-U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单击中间的图片按钮插入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主题图片，使用裁剪工具可调整图片取景。建议选择简洁大气，与标题内容相符的图片。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10DDD62-62CE-4944-AA12-51639D094C0D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269"/>
          <a:stretch/>
        </p:blipFill>
        <p:spPr>
          <a:xfrm>
            <a:off x="914400" y="3991641"/>
            <a:ext cx="8229600" cy="136800"/>
          </a:xfrm>
          <a:prstGeom prst="rect">
            <a:avLst/>
          </a:prstGeom>
          <a:ln>
            <a:noFill/>
          </a:ln>
        </p:spPr>
      </p:pic>
      <p:sp>
        <p:nvSpPr>
          <p:cNvPr id="52" name="文本占位符 10">
            <a:extLst>
              <a:ext uri="{FF2B5EF4-FFF2-40B4-BE49-F238E27FC236}">
                <a16:creationId xmlns:a16="http://schemas.microsoft.com/office/drawing/2014/main" xmlns="" id="{67E3FB58-8C78-3E48-AB24-936A16C6B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0830" y="4594915"/>
            <a:ext cx="7308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200" rtl="0" eaLnBrk="1" latinLnBrk="0" hangingPunct="1">
              <a:buFontTx/>
              <a:buNone/>
              <a:defRPr kumimoji="1" lang="zh-CN" altLang="en-US" sz="1200" kern="1200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单击此处添加汇报时间信息</a:t>
            </a:r>
          </a:p>
        </p:txBody>
      </p:sp>
    </p:spTree>
    <p:extLst>
      <p:ext uri="{BB962C8B-B14F-4D97-AF65-F5344CB8AC3E}">
        <p14:creationId xmlns:p14="http://schemas.microsoft.com/office/powerpoint/2010/main" val="16173703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6D126E2-781D-794C-8F44-99DF16D9A349}"/>
              </a:ext>
            </a:extLst>
          </p:cNvPr>
          <p:cNvGrpSpPr/>
          <p:nvPr userDrawn="1"/>
        </p:nvGrpSpPr>
        <p:grpSpPr>
          <a:xfrm>
            <a:off x="717737" y="531982"/>
            <a:ext cx="931458" cy="659088"/>
            <a:chOff x="719804" y="531982"/>
            <a:chExt cx="931458" cy="6590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5296BA49-EC27-D24D-92EB-4A3FAC65CB54}"/>
                </a:ext>
              </a:extLst>
            </p:cNvPr>
            <p:cNvSpPr txBox="1"/>
            <p:nvPr/>
          </p:nvSpPr>
          <p:spPr>
            <a:xfrm>
              <a:off x="719804" y="531982"/>
              <a:ext cx="93145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zh-CN" altLang="en-US" sz="2800" b="1" spc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r>
                <a:rPr kumimoji="1"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A37FE6B9-6977-6D4D-BEA3-21BBC6D598F6}"/>
                </a:ext>
              </a:extLst>
            </p:cNvPr>
            <p:cNvSpPr txBox="1"/>
            <p:nvPr/>
          </p:nvSpPr>
          <p:spPr>
            <a:xfrm>
              <a:off x="769592" y="1007889"/>
              <a:ext cx="855902" cy="183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CONTENTS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2B21BA03-3DC9-7A46-B8AF-694B5A327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75" y="324000"/>
            <a:ext cx="1080000" cy="329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1142059-659B-F54B-A3E0-B90A683DC76D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r="11111"/>
          <a:stretch/>
        </p:blipFill>
        <p:spPr>
          <a:xfrm>
            <a:off x="1828801" y="1062294"/>
            <a:ext cx="7315199" cy="7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2D4F59C-7A10-4440-BEA2-03557132E54F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5123" r="78338"/>
          <a:stretch/>
        </p:blipFill>
        <p:spPr>
          <a:xfrm>
            <a:off x="0" y="1062294"/>
            <a:ext cx="538132" cy="72000"/>
          </a:xfrm>
          <a:prstGeom prst="rect">
            <a:avLst/>
          </a:prstGeom>
        </p:spPr>
      </p:pic>
      <p:sp>
        <p:nvSpPr>
          <p:cNvPr id="28" name="文本占位符 3">
            <a:extLst>
              <a:ext uri="{FF2B5EF4-FFF2-40B4-BE49-F238E27FC236}">
                <a16:creationId xmlns:a16="http://schemas.microsoft.com/office/drawing/2014/main" xmlns="" id="{138F0D38-A2F8-674C-9315-E8297F1852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734" y="1962010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9" name="文本占位符 5">
            <a:extLst>
              <a:ext uri="{FF2B5EF4-FFF2-40B4-BE49-F238E27FC236}">
                <a16:creationId xmlns:a16="http://schemas.microsoft.com/office/drawing/2014/main" xmlns="" id="{26187857-4D16-B048-8D9B-6423B6A378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49195" y="2109871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0" name="文本占位符 5">
            <a:extLst>
              <a:ext uri="{FF2B5EF4-FFF2-40B4-BE49-F238E27FC236}">
                <a16:creationId xmlns:a16="http://schemas.microsoft.com/office/drawing/2014/main" xmlns="" id="{72335DE5-5088-7341-B0EF-44548B1D6B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9195" y="2377159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xmlns="" id="{1295B3BA-4D0D-9F41-A3BB-37C77EE6D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732" y="3282273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2" name="文本占位符 5">
            <a:extLst>
              <a:ext uri="{FF2B5EF4-FFF2-40B4-BE49-F238E27FC236}">
                <a16:creationId xmlns:a16="http://schemas.microsoft.com/office/drawing/2014/main" xmlns="" id="{5ED93115-C56F-BE45-A99E-16BFCE0969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9195" y="3444927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3" name="文本占位符 5">
            <a:extLst>
              <a:ext uri="{FF2B5EF4-FFF2-40B4-BE49-F238E27FC236}">
                <a16:creationId xmlns:a16="http://schemas.microsoft.com/office/drawing/2014/main" xmlns="" id="{13AFE2A4-20F9-2A4B-BA89-F5E42F4F12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9195" y="3707846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34" name="文本占位符 3">
            <a:extLst>
              <a:ext uri="{FF2B5EF4-FFF2-40B4-BE49-F238E27FC236}">
                <a16:creationId xmlns:a16="http://schemas.microsoft.com/office/drawing/2014/main" xmlns="" id="{7BA70531-A9BC-2C4E-8608-D3D64D7E33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4807" y="1962010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5" name="文本占位符 5">
            <a:extLst>
              <a:ext uri="{FF2B5EF4-FFF2-40B4-BE49-F238E27FC236}">
                <a16:creationId xmlns:a16="http://schemas.microsoft.com/office/drawing/2014/main" xmlns="" id="{55C836FF-215F-2943-9FED-60411781BC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8658" y="2109871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6" name="文本占位符 5">
            <a:extLst>
              <a:ext uri="{FF2B5EF4-FFF2-40B4-BE49-F238E27FC236}">
                <a16:creationId xmlns:a16="http://schemas.microsoft.com/office/drawing/2014/main" xmlns="" id="{7D2D8A7E-850B-7345-BE12-AE898CD5E2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68658" y="2377160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37" name="文本占位符 3">
            <a:extLst>
              <a:ext uri="{FF2B5EF4-FFF2-40B4-BE49-F238E27FC236}">
                <a16:creationId xmlns:a16="http://schemas.microsoft.com/office/drawing/2014/main" xmlns="" id="{B095529C-DBB2-474F-A945-48B87F4B44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4807" y="3282273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8" name="文本占位符 5">
            <a:extLst>
              <a:ext uri="{FF2B5EF4-FFF2-40B4-BE49-F238E27FC236}">
                <a16:creationId xmlns:a16="http://schemas.microsoft.com/office/drawing/2014/main" xmlns="" id="{967FA6E8-B273-DC49-8E8A-52636E824B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8658" y="3444927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39" name="文本占位符 5">
            <a:extLst>
              <a:ext uri="{FF2B5EF4-FFF2-40B4-BE49-F238E27FC236}">
                <a16:creationId xmlns:a16="http://schemas.microsoft.com/office/drawing/2014/main" xmlns="" id="{6D83249C-A405-2E4C-97F2-F6E6706B82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8658" y="3707847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</p:spTree>
    <p:extLst>
      <p:ext uri="{BB962C8B-B14F-4D97-AF65-F5344CB8AC3E}">
        <p14:creationId xmlns:p14="http://schemas.microsoft.com/office/powerpoint/2010/main" val="2105380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4" orient="horz" pos="3026" userDrawn="1">
          <p15:clr>
            <a:srgbClr val="A4A3A4"/>
          </p15:clr>
        </p15:guide>
        <p15:guide id="5" orient="horz" pos="214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（单语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63D9960B-E892-4244-9C93-798E4CE9FE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153594"/>
            <a:ext cx="8280400" cy="36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单击此处添加正文内容</a:t>
            </a:r>
          </a:p>
        </p:txBody>
      </p:sp>
      <p:cxnSp>
        <p:nvCxnSpPr>
          <p:cNvPr id="3" name="直接连接符 15">
            <a:extLst>
              <a:ext uri="{FF2B5EF4-FFF2-40B4-BE49-F238E27FC236}">
                <a16:creationId xmlns:a16="http://schemas.microsoft.com/office/drawing/2014/main" xmlns="" id="{03F36A56-F886-8540-88C0-9C0686B70B16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862652"/>
            <a:ext cx="6641593" cy="1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8A2E75DC-B708-2847-90A1-BA05DCB7F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51694"/>
            <a:ext cx="6840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单击此处添加正文标题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B65DCF-A041-6145-9745-B0A228E76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75" y="324000"/>
            <a:ext cx="1080000" cy="3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82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4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（双语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CB65DCF-A041-6145-9745-B0A228E76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0775" y="324000"/>
            <a:ext cx="1080000" cy="3294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E00A688C-AA60-4B44-A647-F4AE9ADB3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52800"/>
            <a:ext cx="6840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单击此处添加正文标题中文</a:t>
            </a:r>
            <a:endParaRPr lang="en-US" dirty="0"/>
          </a:p>
        </p:txBody>
      </p: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xmlns="" id="{83055064-84EB-8642-8F0B-8751F4FE6A9F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030146"/>
            <a:ext cx="6641593" cy="1"/>
          </a:xfrm>
          <a:prstGeom prst="line">
            <a:avLst/>
          </a:prstGeom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>
            <a:extLst>
              <a:ext uri="{FF2B5EF4-FFF2-40B4-BE49-F238E27FC236}">
                <a16:creationId xmlns:a16="http://schemas.microsoft.com/office/drawing/2014/main" xmlns="" id="{EFF80CB8-9E86-0D4B-8DE7-AEF262AB13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49798"/>
            <a:ext cx="8280400" cy="34397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单击此处添加正文内容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xmlns="" id="{F66A4EB9-0BC7-BE43-9383-C3CA258FD3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94729"/>
            <a:ext cx="6840538" cy="18466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单击此处添加正文标题英文</a:t>
            </a:r>
          </a:p>
        </p:txBody>
      </p:sp>
    </p:spTree>
    <p:extLst>
      <p:ext uri="{BB962C8B-B14F-4D97-AF65-F5344CB8AC3E}">
        <p14:creationId xmlns:p14="http://schemas.microsoft.com/office/powerpoint/2010/main" val="84823639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4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8A8F114-AE90-B64A-8A08-0D0954725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2769" y="2334150"/>
            <a:ext cx="3198462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F28D3604-14E4-714A-A96D-EA57C2BFFA5E}"/>
              </a:ext>
            </a:extLst>
          </p:cNvPr>
          <p:cNvGrpSpPr/>
          <p:nvPr userDrawn="1"/>
        </p:nvGrpSpPr>
        <p:grpSpPr>
          <a:xfrm>
            <a:off x="-1" y="-450"/>
            <a:ext cx="9144002" cy="5144400"/>
            <a:chOff x="-2" y="-450"/>
            <a:chExt cx="9144002" cy="5144400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xmlns="" id="{BB271F01-ACFE-C941-AA03-DD71D7424DE2}"/>
                </a:ext>
              </a:extLst>
            </p:cNvPr>
            <p:cNvCxnSpPr/>
            <p:nvPr/>
          </p:nvCxnSpPr>
          <p:spPr>
            <a:xfrm>
              <a:off x="457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xmlns="" id="{ED9AD9DF-613A-A04C-A1CB-57ECBB6C5460}"/>
                </a:ext>
              </a:extLst>
            </p:cNvPr>
            <p:cNvCxnSpPr/>
            <p:nvPr/>
          </p:nvCxnSpPr>
          <p:spPr>
            <a:xfrm>
              <a:off x="914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xmlns="" id="{CBAFE889-9A02-A445-9CF5-4A519CC55DF6}"/>
                </a:ext>
              </a:extLst>
            </p:cNvPr>
            <p:cNvCxnSpPr/>
            <p:nvPr/>
          </p:nvCxnSpPr>
          <p:spPr>
            <a:xfrm>
              <a:off x="1371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xmlns="" id="{8401320E-E9BF-8040-9000-754C0043C412}"/>
                </a:ext>
              </a:extLst>
            </p:cNvPr>
            <p:cNvCxnSpPr/>
            <p:nvPr/>
          </p:nvCxnSpPr>
          <p:spPr>
            <a:xfrm>
              <a:off x="1828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xmlns="" id="{E98D6325-D1D8-464A-9A2B-12EC9E68F450}"/>
                </a:ext>
              </a:extLst>
            </p:cNvPr>
            <p:cNvCxnSpPr/>
            <p:nvPr/>
          </p:nvCxnSpPr>
          <p:spPr>
            <a:xfrm>
              <a:off x="22860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xmlns="" id="{B3A0A8BF-7C90-224A-BCA2-1930AD73BCC5}"/>
                </a:ext>
              </a:extLst>
            </p:cNvPr>
            <p:cNvCxnSpPr/>
            <p:nvPr/>
          </p:nvCxnSpPr>
          <p:spPr>
            <a:xfrm>
              <a:off x="2743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xmlns="" id="{1EA221B6-89D6-864D-9B64-69918D8C9A5B}"/>
                </a:ext>
              </a:extLst>
            </p:cNvPr>
            <p:cNvCxnSpPr/>
            <p:nvPr/>
          </p:nvCxnSpPr>
          <p:spPr>
            <a:xfrm>
              <a:off x="3200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xmlns="" id="{313E5704-FC26-D74B-A70D-D71DB7888ABE}"/>
                </a:ext>
              </a:extLst>
            </p:cNvPr>
            <p:cNvCxnSpPr/>
            <p:nvPr/>
          </p:nvCxnSpPr>
          <p:spPr>
            <a:xfrm>
              <a:off x="3657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xmlns="" id="{FA993F72-3F56-3741-B7B1-B2DAFBB61CBA}"/>
                </a:ext>
              </a:extLst>
            </p:cNvPr>
            <p:cNvCxnSpPr/>
            <p:nvPr/>
          </p:nvCxnSpPr>
          <p:spPr>
            <a:xfrm>
              <a:off x="4114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xmlns="" id="{D16C59A8-5D1A-5647-8794-936E58443099}"/>
                </a:ext>
              </a:extLst>
            </p:cNvPr>
            <p:cNvCxnSpPr/>
            <p:nvPr/>
          </p:nvCxnSpPr>
          <p:spPr>
            <a:xfrm>
              <a:off x="45720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xmlns="" id="{0D7EC408-A84C-DD4D-836D-52253D472F1C}"/>
                </a:ext>
              </a:extLst>
            </p:cNvPr>
            <p:cNvCxnSpPr/>
            <p:nvPr/>
          </p:nvCxnSpPr>
          <p:spPr>
            <a:xfrm>
              <a:off x="5029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xmlns="" id="{CFE04484-FB66-3B4F-9B45-437052287BF1}"/>
                </a:ext>
              </a:extLst>
            </p:cNvPr>
            <p:cNvCxnSpPr/>
            <p:nvPr/>
          </p:nvCxnSpPr>
          <p:spPr>
            <a:xfrm>
              <a:off x="5486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AA7F6C60-872D-5941-B733-10A25D807153}"/>
                </a:ext>
              </a:extLst>
            </p:cNvPr>
            <p:cNvCxnSpPr/>
            <p:nvPr/>
          </p:nvCxnSpPr>
          <p:spPr>
            <a:xfrm>
              <a:off x="5943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1AC1C43D-E7B8-4843-B44D-98EE188716CA}"/>
                </a:ext>
              </a:extLst>
            </p:cNvPr>
            <p:cNvCxnSpPr/>
            <p:nvPr/>
          </p:nvCxnSpPr>
          <p:spPr>
            <a:xfrm>
              <a:off x="6400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xmlns="" id="{9DE4BD13-7230-B04B-9700-A4D66F260A4D}"/>
                </a:ext>
              </a:extLst>
            </p:cNvPr>
            <p:cNvCxnSpPr/>
            <p:nvPr/>
          </p:nvCxnSpPr>
          <p:spPr>
            <a:xfrm>
              <a:off x="68580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14473E8D-9F3B-5444-8D20-B1A0C8B902BE}"/>
                </a:ext>
              </a:extLst>
            </p:cNvPr>
            <p:cNvCxnSpPr/>
            <p:nvPr/>
          </p:nvCxnSpPr>
          <p:spPr>
            <a:xfrm>
              <a:off x="73152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xmlns="" id="{78358007-BC4F-8C46-BA6B-7EBF61F8D761}"/>
                </a:ext>
              </a:extLst>
            </p:cNvPr>
            <p:cNvCxnSpPr/>
            <p:nvPr/>
          </p:nvCxnSpPr>
          <p:spPr>
            <a:xfrm>
              <a:off x="77724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xmlns="" id="{299DA9C5-F59A-A646-915E-FD865242265E}"/>
                </a:ext>
              </a:extLst>
            </p:cNvPr>
            <p:cNvCxnSpPr/>
            <p:nvPr/>
          </p:nvCxnSpPr>
          <p:spPr>
            <a:xfrm>
              <a:off x="82296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xmlns="" id="{3D7E0036-A4A9-CC4C-A919-E087FF7369DE}"/>
                </a:ext>
              </a:extLst>
            </p:cNvPr>
            <p:cNvCxnSpPr/>
            <p:nvPr/>
          </p:nvCxnSpPr>
          <p:spPr>
            <a:xfrm>
              <a:off x="8686800" y="-450"/>
              <a:ext cx="0" cy="51444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xmlns="" id="{C40C0072-467E-E143-9B7F-BCDFA4BAF8D8}"/>
                </a:ext>
              </a:extLst>
            </p:cNvPr>
            <p:cNvCxnSpPr/>
            <p:nvPr/>
          </p:nvCxnSpPr>
          <p:spPr>
            <a:xfrm rot="5400000">
              <a:off x="4571999" y="-43148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xmlns="" id="{2A5575A7-91DB-E148-9B50-7B70288A818F}"/>
                </a:ext>
              </a:extLst>
            </p:cNvPr>
            <p:cNvCxnSpPr/>
            <p:nvPr/>
          </p:nvCxnSpPr>
          <p:spPr>
            <a:xfrm rot="5400000">
              <a:off x="4571999" y="-40576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26B2B80-6AE4-0F45-BEC1-EE45D09E31E0}"/>
                </a:ext>
              </a:extLst>
            </p:cNvPr>
            <p:cNvCxnSpPr/>
            <p:nvPr/>
          </p:nvCxnSpPr>
          <p:spPr>
            <a:xfrm rot="5400000">
              <a:off x="4571999" y="-38004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xmlns="" id="{305937D5-2FCE-4F49-AD02-FF946722EFB1}"/>
                </a:ext>
              </a:extLst>
            </p:cNvPr>
            <p:cNvCxnSpPr/>
            <p:nvPr/>
          </p:nvCxnSpPr>
          <p:spPr>
            <a:xfrm rot="5400000">
              <a:off x="4571999" y="-35433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xmlns="" id="{6C6DB169-7387-FB4A-9365-1C64F5D47270}"/>
                </a:ext>
              </a:extLst>
            </p:cNvPr>
            <p:cNvCxnSpPr/>
            <p:nvPr/>
          </p:nvCxnSpPr>
          <p:spPr>
            <a:xfrm rot="5400000">
              <a:off x="4571999" y="-32861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BCA9CE72-3FC8-2244-89FB-94CF2D51AD1A}"/>
                </a:ext>
              </a:extLst>
            </p:cNvPr>
            <p:cNvCxnSpPr/>
            <p:nvPr/>
          </p:nvCxnSpPr>
          <p:spPr>
            <a:xfrm rot="5400000">
              <a:off x="4571999" y="-30289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xmlns="" id="{1C1EEB46-A29E-694A-9657-9F28D43B19AE}"/>
                </a:ext>
              </a:extLst>
            </p:cNvPr>
            <p:cNvCxnSpPr/>
            <p:nvPr/>
          </p:nvCxnSpPr>
          <p:spPr>
            <a:xfrm rot="5400000">
              <a:off x="4571999" y="-27717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xmlns="" id="{07AB36EA-5851-1F4A-95C4-0A632054AD6A}"/>
                </a:ext>
              </a:extLst>
            </p:cNvPr>
            <p:cNvCxnSpPr/>
            <p:nvPr/>
          </p:nvCxnSpPr>
          <p:spPr>
            <a:xfrm rot="5400000">
              <a:off x="4571999" y="-25146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xmlns="" id="{CB9599A8-B19E-7445-BDFB-AD3590548081}"/>
                </a:ext>
              </a:extLst>
            </p:cNvPr>
            <p:cNvCxnSpPr/>
            <p:nvPr/>
          </p:nvCxnSpPr>
          <p:spPr>
            <a:xfrm rot="5400000">
              <a:off x="4571999" y="-22574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xmlns="" id="{958C58CD-A59E-354F-97D2-E241B0A8F396}"/>
                </a:ext>
              </a:extLst>
            </p:cNvPr>
            <p:cNvCxnSpPr/>
            <p:nvPr/>
          </p:nvCxnSpPr>
          <p:spPr>
            <a:xfrm rot="5400000">
              <a:off x="4571999" y="-20002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xmlns="" id="{CC533164-772B-5A45-A2C1-849ECD881996}"/>
                </a:ext>
              </a:extLst>
            </p:cNvPr>
            <p:cNvCxnSpPr/>
            <p:nvPr/>
          </p:nvCxnSpPr>
          <p:spPr>
            <a:xfrm rot="5400000">
              <a:off x="4571999" y="-17430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xmlns="" id="{43DF150B-2BBB-5746-8CD8-19C44DEF1B1E}"/>
                </a:ext>
              </a:extLst>
            </p:cNvPr>
            <p:cNvCxnSpPr/>
            <p:nvPr/>
          </p:nvCxnSpPr>
          <p:spPr>
            <a:xfrm rot="5400000">
              <a:off x="4571999" y="-14859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xmlns="" id="{510AA182-B1F7-EB40-BD31-5EEACD59063B}"/>
                </a:ext>
              </a:extLst>
            </p:cNvPr>
            <p:cNvCxnSpPr/>
            <p:nvPr/>
          </p:nvCxnSpPr>
          <p:spPr>
            <a:xfrm rot="5400000">
              <a:off x="4571999" y="-12287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xmlns="" id="{89C756DB-C6CD-CE49-BFAF-7F143CBE7614}"/>
                </a:ext>
              </a:extLst>
            </p:cNvPr>
            <p:cNvCxnSpPr/>
            <p:nvPr/>
          </p:nvCxnSpPr>
          <p:spPr>
            <a:xfrm rot="5400000">
              <a:off x="4571999" y="-97155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xmlns="" id="{8C6AEB88-D382-DC4D-AA11-D31E3DA7FAD1}"/>
                </a:ext>
              </a:extLst>
            </p:cNvPr>
            <p:cNvCxnSpPr/>
            <p:nvPr/>
          </p:nvCxnSpPr>
          <p:spPr>
            <a:xfrm rot="5400000">
              <a:off x="4571999" y="-71437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xmlns="" id="{09F9BC27-0CF3-454A-A984-96960605234B}"/>
                </a:ext>
              </a:extLst>
            </p:cNvPr>
            <p:cNvCxnSpPr/>
            <p:nvPr/>
          </p:nvCxnSpPr>
          <p:spPr>
            <a:xfrm rot="5400000">
              <a:off x="4571999" y="-457201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xmlns="" id="{827384E4-C88C-1849-8CBE-45250709F8B3}"/>
                </a:ext>
              </a:extLst>
            </p:cNvPr>
            <p:cNvCxnSpPr/>
            <p:nvPr/>
          </p:nvCxnSpPr>
          <p:spPr>
            <a:xfrm rot="5400000">
              <a:off x="4571999" y="-200026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xmlns="" id="{60C1B543-249A-8E42-A361-CE90917376A8}"/>
                </a:ext>
              </a:extLst>
            </p:cNvPr>
            <p:cNvCxnSpPr/>
            <p:nvPr/>
          </p:nvCxnSpPr>
          <p:spPr>
            <a:xfrm rot="5400000">
              <a:off x="4571999" y="57149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xmlns="" id="{2A3287FC-7DBE-834F-8B5B-1F1D83AF517F}"/>
                </a:ext>
              </a:extLst>
            </p:cNvPr>
            <p:cNvCxnSpPr/>
            <p:nvPr/>
          </p:nvCxnSpPr>
          <p:spPr>
            <a:xfrm rot="5400000">
              <a:off x="4571999" y="314324"/>
              <a:ext cx="0" cy="914400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74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1389D117-1B2D-954D-BEE7-E0311FC9F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绿</a:t>
            </a:r>
            <a:r>
              <a:rPr kumimoji="1" lang="zh-CN" altLang="en-US" dirty="0" smtClean="0"/>
              <a:t>波控制的基本原理和应用</a:t>
            </a:r>
            <a:endParaRPr kumimoji="1" lang="zh-CN" altLang="en-US" dirty="0"/>
          </a:p>
        </p:txBody>
      </p:sp>
      <p:pic>
        <p:nvPicPr>
          <p:cNvPr id="8" name="图片占位符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696" b="34696"/>
          <a:stretch/>
        </p:blipFill>
        <p:spPr/>
      </p:pic>
    </p:spTree>
    <p:extLst>
      <p:ext uri="{BB962C8B-B14F-4D97-AF65-F5344CB8AC3E}">
        <p14:creationId xmlns:p14="http://schemas.microsoft.com/office/powerpoint/2010/main" val="2147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案例分享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3" y="1152041"/>
            <a:ext cx="3900487" cy="274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51" y="1152042"/>
            <a:ext cx="3520570" cy="274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8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案例分享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9" y="1158262"/>
            <a:ext cx="3949700" cy="274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46" y="1158263"/>
            <a:ext cx="3531589" cy="274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2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软件</a:t>
            </a:r>
            <a:r>
              <a:rPr lang="zh-CN" altLang="en-US" dirty="0"/>
              <a:t>实操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2072" y="2044625"/>
            <a:ext cx="499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https://20.2.37.234:8320/trafficJamRemissionWeb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1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1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49195" y="2109871"/>
            <a:ext cx="2520000" cy="19389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绿波控制的基本概念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649195" y="3444927"/>
            <a:ext cx="2520000" cy="193899"/>
          </a:xfrm>
        </p:spPr>
        <p:txBody>
          <a:bodyPr/>
          <a:lstStyle/>
          <a:p>
            <a:r>
              <a:rPr lang="zh-CN" altLang="en-US" dirty="0"/>
              <a:t>双向绿波的优化方法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5668658" y="2109871"/>
            <a:ext cx="2520000" cy="193899"/>
          </a:xfrm>
        </p:spPr>
        <p:txBody>
          <a:bodyPr/>
          <a:lstStyle/>
          <a:p>
            <a:r>
              <a:rPr lang="zh-CN" altLang="en-US" dirty="0" smtClean="0"/>
              <a:t>案例分享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5668658" y="3444927"/>
            <a:ext cx="2520000" cy="193899"/>
          </a:xfrm>
        </p:spPr>
        <p:txBody>
          <a:bodyPr/>
          <a:lstStyle/>
          <a:p>
            <a:r>
              <a:rPr lang="zh-CN" altLang="en-US" dirty="0" smtClean="0"/>
              <a:t>软件实操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绿</a:t>
            </a:r>
            <a:r>
              <a:rPr lang="zh-CN" altLang="en-US" dirty="0"/>
              <a:t>波控制的基本概念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9679" y="3092208"/>
            <a:ext cx="2806022" cy="55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97204" y="4163860"/>
            <a:ext cx="3294290" cy="523409"/>
            <a:chOff x="1897015" y="6167778"/>
            <a:chExt cx="3905970" cy="620595"/>
          </a:xfrm>
        </p:grpSpPr>
        <p:sp>
          <p:nvSpPr>
            <p:cNvPr id="7" name="矩形 6"/>
            <p:cNvSpPr/>
            <p:nvPr/>
          </p:nvSpPr>
          <p:spPr>
            <a:xfrm>
              <a:off x="1897015" y="6373241"/>
              <a:ext cx="3905970" cy="157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1952238" y="6396494"/>
              <a:ext cx="620592" cy="1631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2977763" y="6396495"/>
              <a:ext cx="620592" cy="1631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3967966" y="6396496"/>
              <a:ext cx="620592" cy="1631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4846839" y="6396497"/>
              <a:ext cx="620592" cy="1631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25911" y="914278"/>
            <a:ext cx="4085155" cy="3166863"/>
            <a:chOff x="1598585" y="2394787"/>
            <a:chExt cx="4843680" cy="3754881"/>
          </a:xfrm>
        </p:grpSpPr>
        <p:grpSp>
          <p:nvGrpSpPr>
            <p:cNvPr id="13" name="组合 12"/>
            <p:cNvGrpSpPr/>
            <p:nvPr/>
          </p:nvGrpSpPr>
          <p:grpSpPr>
            <a:xfrm>
              <a:off x="1598585" y="2394787"/>
              <a:ext cx="4843680" cy="3467793"/>
              <a:chOff x="3111627" y="2530801"/>
              <a:chExt cx="4843680" cy="3467793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="" xmlns:a16="http://schemas.microsoft.com/office/drawing/2014/main" id="{D09F4AA2-AA00-4E5C-A4C5-57D23DA27C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584" y="2635651"/>
                <a:ext cx="0" cy="334883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249">
                    <a:extLst>
                      <a:ext uri="{FF2B5EF4-FFF2-40B4-BE49-F238E27FC236}">
                        <a16:creationId xmlns="" xmlns:a16="http://schemas.microsoft.com/office/drawing/2014/main" id="{7D1927E9-660C-4021-8226-83A407918BA3}"/>
                      </a:ext>
                    </a:extLst>
                  </p:cNvPr>
                  <p:cNvSpPr txBox="1"/>
                  <p:nvPr/>
                </p:nvSpPr>
                <p:spPr>
                  <a:xfrm>
                    <a:off x="3111627" y="2530801"/>
                    <a:ext cx="2846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9" name="文本框 24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D1927E9-660C-4021-8226-83A407918B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1627" y="2530801"/>
                    <a:ext cx="284630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3" y="5605393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4" y="4647999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7575" y="3687573"/>
                <a:ext cx="438149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="" xmlns:a16="http://schemas.microsoft.com/office/drawing/2014/main" id="{3C6A4183-3178-4DEF-9062-07812E721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9584" y="5984488"/>
                <a:ext cx="4050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2" y="5345184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3" y="4358907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2174" y="3398481"/>
                <a:ext cx="36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5" y="5674805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6" y="4717411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2377" y="3756985"/>
                <a:ext cx="54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5" y="5333648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6" y="4376254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8727" y="3415828"/>
                <a:ext cx="468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652720" y="2858106"/>
                <a:ext cx="245722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604539" y="2939829"/>
                <a:ext cx="373536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3488336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3799924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462864" y="352442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2938908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3203599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216643" y="5007247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3910384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4175075"/>
                <a:ext cx="3265715" cy="1809413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4900106"/>
                <a:ext cx="1943100" cy="10766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5164797"/>
                <a:ext cx="1504877" cy="833797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382" y="2775920"/>
                <a:ext cx="2301172" cy="1274995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655" y="2775920"/>
                <a:ext cx="2778899" cy="1539686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777022"/>
                <a:ext cx="3227438" cy="1422851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854177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777022"/>
                <a:ext cx="1129915" cy="49813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777022"/>
                <a:ext cx="1836688" cy="8097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1804" y="4470993"/>
                <a:ext cx="3333750" cy="146971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9277" y="4782581"/>
                <a:ext cx="2726277" cy="120190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2000115" y="587266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路口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15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2998026" y="587266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2</a:t>
              </a:r>
              <a:endParaRPr lang="en-US" dirty="0"/>
            </a:p>
          </p:txBody>
        </p:sp>
        <p:sp>
          <p:nvSpPr>
            <p:cNvPr id="16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3979524" y="587266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3</a:t>
              </a:r>
              <a:endParaRPr lang="en-US" dirty="0"/>
            </a:p>
          </p:txBody>
        </p:sp>
        <p:sp>
          <p:nvSpPr>
            <p:cNvPr id="17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4854431" y="5872669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F2E5724F-1D4A-4FA2-AA8D-E89F1B05771A}"/>
              </a:ext>
            </a:extLst>
          </p:cNvPr>
          <p:cNvCxnSpPr>
            <a:cxnSpLocks/>
          </p:cNvCxnSpPr>
          <p:nvPr/>
        </p:nvCxnSpPr>
        <p:spPr>
          <a:xfrm flipV="1">
            <a:off x="4397053" y="1869106"/>
            <a:ext cx="3186107" cy="1404630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="" xmlns:a16="http://schemas.microsoft.com/office/drawing/2014/main" id="{ACBE34BE-4ECB-4C06-889B-C2822428A3B4}"/>
              </a:ext>
            </a:extLst>
          </p:cNvPr>
          <p:cNvCxnSpPr>
            <a:cxnSpLocks/>
          </p:cNvCxnSpPr>
          <p:nvPr/>
        </p:nvCxnSpPr>
        <p:spPr>
          <a:xfrm>
            <a:off x="4493367" y="1410551"/>
            <a:ext cx="3019390" cy="1672933"/>
          </a:xfrm>
          <a:prstGeom prst="line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40989" y="1553933"/>
            <a:ext cx="40049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绿波：车辆不停车通过的时空区域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带宽：绿波的时间跨度，带宽越大绿波效果越好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绿波车速：绿波中车辆保持不停车需要的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相位差：路口周期起点与参考位置的时间差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波时空轨迹图：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5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绿</a:t>
            </a:r>
            <a:r>
              <a:rPr lang="zh-CN" altLang="en-US" dirty="0"/>
              <a:t>波控制的基本概念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9679" y="3092208"/>
            <a:ext cx="2806022" cy="55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0989" y="1553933"/>
            <a:ext cx="40049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绿波：车辆不停车通过的时空区域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带宽：绿波的时间跨度，带宽越大绿波效果越好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绿波车速：绿波中车辆保持不停车需要的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相位差：路口周期起点与参考位置的时间差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波时空轨迹图：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1415" y="888006"/>
            <a:ext cx="3817314" cy="4221780"/>
            <a:chOff x="6504860" y="2219411"/>
            <a:chExt cx="4077604" cy="4509649"/>
          </a:xfrm>
        </p:grpSpPr>
        <p:grpSp>
          <p:nvGrpSpPr>
            <p:cNvPr id="56" name="组合 55"/>
            <p:cNvGrpSpPr/>
            <p:nvPr/>
          </p:nvGrpSpPr>
          <p:grpSpPr>
            <a:xfrm rot="5400000" flipH="1">
              <a:off x="6579972" y="2726569"/>
              <a:ext cx="4509649" cy="3495334"/>
              <a:chOff x="3091715" y="2503260"/>
              <a:chExt cx="4509649" cy="3495334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="" xmlns:a16="http://schemas.microsoft.com/office/drawing/2014/main" id="{D09F4AA2-AA00-4E5C-A4C5-57D23DA27C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584" y="2635651"/>
                <a:ext cx="0" cy="334883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249">
                    <a:extLst>
                      <a:ext uri="{FF2B5EF4-FFF2-40B4-BE49-F238E27FC236}">
                        <a16:creationId xmlns="" xmlns:a16="http://schemas.microsoft.com/office/drawing/2014/main" id="{7D1927E9-660C-4021-8226-83A407918BA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87900" y="2507075"/>
                    <a:ext cx="2846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3" name="文本框 24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D1927E9-660C-4021-8226-83A407918B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87900" y="2507075"/>
                    <a:ext cx="284630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矩形 6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3" y="5605393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4" y="4647999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7575" y="3687573"/>
                <a:ext cx="438149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="" xmlns:a16="http://schemas.microsoft.com/office/drawing/2014/main" id="{3C6A4183-3178-4DEF-9062-07812E721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9584" y="5984488"/>
                <a:ext cx="4050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2" y="5345184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3" y="4358907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2174" y="3398481"/>
                <a:ext cx="36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5" y="5674805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6" y="4717411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2377" y="3756985"/>
                <a:ext cx="54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5" y="5333648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6" y="4376254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8727" y="3415828"/>
                <a:ext cx="468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652720" y="2858106"/>
                <a:ext cx="245722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604539" y="2939829"/>
                <a:ext cx="373536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3488336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3799924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 rot="5400000">
                <a:off x="7184503" y="349394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</a:t>
                </a:r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2938908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3203599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400000">
                <a:off x="7216643" y="5007247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3910384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4175075"/>
                <a:ext cx="3265715" cy="1809413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4900106"/>
                <a:ext cx="1943100" cy="10766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5164797"/>
                <a:ext cx="1504877" cy="833797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382" y="2775920"/>
                <a:ext cx="2301172" cy="1274995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655" y="2775920"/>
                <a:ext cx="2778899" cy="1539686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777022"/>
                <a:ext cx="3227438" cy="1422851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854177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777022"/>
                <a:ext cx="1129915" cy="49813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2777022"/>
                <a:ext cx="1836688" cy="8097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1804" y="4470993"/>
                <a:ext cx="3333750" cy="146971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9277" y="4782581"/>
                <a:ext cx="2726277" cy="120190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6504919" y="590562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路口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58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6504861" y="484799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2</a:t>
              </a:r>
              <a:endParaRPr lang="en-US" dirty="0"/>
            </a:p>
          </p:txBody>
        </p:sp>
        <p:sp>
          <p:nvSpPr>
            <p:cNvPr id="60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6508733" y="390056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3</a:t>
              </a:r>
              <a:endParaRPr lang="en-US" dirty="0"/>
            </a:p>
          </p:txBody>
        </p:sp>
        <p:sp>
          <p:nvSpPr>
            <p:cNvPr id="61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6504860" y="30267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0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双向</a:t>
            </a:r>
            <a:r>
              <a:rPr lang="zh-CN" altLang="en-US" dirty="0"/>
              <a:t>绿波的优化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69200" y="1305405"/>
            <a:ext cx="3723566" cy="3072526"/>
            <a:chOff x="1158692" y="1767340"/>
            <a:chExt cx="4552571" cy="3756585"/>
          </a:xfrm>
        </p:grpSpPr>
        <p:grpSp>
          <p:nvGrpSpPr>
            <p:cNvPr id="47" name="组合 46"/>
            <p:cNvGrpSpPr/>
            <p:nvPr/>
          </p:nvGrpSpPr>
          <p:grpSpPr>
            <a:xfrm>
              <a:off x="1158692" y="1767340"/>
              <a:ext cx="4552571" cy="3756585"/>
              <a:chOff x="3111627" y="2530801"/>
              <a:chExt cx="4552571" cy="3756585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="" xmlns:a16="http://schemas.microsoft.com/office/drawing/2014/main" id="{D09F4AA2-AA00-4E5C-A4C5-57D23DA27C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584" y="2635651"/>
                <a:ext cx="0" cy="334883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文本框 249">
                    <a:extLst>
                      <a:ext uri="{FF2B5EF4-FFF2-40B4-BE49-F238E27FC236}">
                        <a16:creationId xmlns="" xmlns:a16="http://schemas.microsoft.com/office/drawing/2014/main" id="{7D1927E9-660C-4021-8226-83A407918BA3}"/>
                      </a:ext>
                    </a:extLst>
                  </p:cNvPr>
                  <p:cNvSpPr txBox="1"/>
                  <p:nvPr/>
                </p:nvSpPr>
                <p:spPr>
                  <a:xfrm>
                    <a:off x="3111627" y="2530801"/>
                    <a:ext cx="2846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01" name="文本框 24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D1927E9-660C-4021-8226-83A407918B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1627" y="2530801"/>
                    <a:ext cx="284630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3" y="5605393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4" y="4647999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7575" y="3687573"/>
                <a:ext cx="438149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直接连接符 104">
                <a:extLst>
                  <a:ext uri="{FF2B5EF4-FFF2-40B4-BE49-F238E27FC236}">
                    <a16:creationId xmlns="" xmlns:a16="http://schemas.microsoft.com/office/drawing/2014/main" id="{3C6A4183-3178-4DEF-9062-07812E721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9584" y="5984488"/>
                <a:ext cx="4050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3" y="5545107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4" y="4558830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2175" y="3598404"/>
                <a:ext cx="36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5" y="5674805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6" y="4717411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2377" y="3756985"/>
                <a:ext cx="54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6" y="5152317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7" y="4194923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8728" y="3234497"/>
                <a:ext cx="468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652720" y="2858106"/>
                <a:ext cx="245722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604539" y="2939829"/>
                <a:ext cx="373536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 flipV="1">
                <a:off x="3526354" y="4581690"/>
                <a:ext cx="1251891" cy="563930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7171754" y="287245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171755" y="557092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文本框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  </a:ext>
                </a:extLst>
              </p:cNvPr>
              <p:cNvSpPr txBox="1"/>
              <p:nvPr/>
            </p:nvSpPr>
            <p:spPr>
              <a:xfrm>
                <a:off x="3520790" y="6010387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路口</a:t>
                </a:r>
                <a:r>
                  <a:rPr lang="en-US" altLang="zh-CN" dirty="0"/>
                  <a:t>1</a:t>
                </a:r>
                <a:endParaRPr lang="en-US" dirty="0"/>
              </a:p>
            </p:txBody>
          </p:sp>
          <p:cxnSp>
            <p:nvCxnSpPr>
              <p:cNvPr id="121" name="直接连接符 120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896" y="3845778"/>
                <a:ext cx="1031876" cy="572183"/>
              </a:xfrm>
              <a:prstGeom prst="line">
                <a:avLst/>
              </a:prstGeom>
              <a:ln w="127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2554" y="3378076"/>
                <a:ext cx="198231" cy="109833"/>
              </a:xfrm>
              <a:prstGeom prst="line">
                <a:avLst/>
              </a:prstGeom>
              <a:ln w="127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矩形 122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728856" y="2826410"/>
                <a:ext cx="146640" cy="47862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8245" y="3981453"/>
                <a:ext cx="973338" cy="429107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3327" y="3143253"/>
                <a:ext cx="855699" cy="370838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591867" y="5891837"/>
                <a:ext cx="139582" cy="4572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直接连接符 126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48130" y="2758105"/>
                <a:ext cx="618374" cy="267985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009" y="4670163"/>
                <a:ext cx="2332748" cy="1292490"/>
              </a:xfrm>
              <a:prstGeom prst="line">
                <a:avLst/>
              </a:prstGeom>
              <a:ln w="127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  </a:ext>
                </a:extLst>
              </p:cNvPr>
              <p:cNvSpPr txBox="1"/>
              <p:nvPr/>
            </p:nvSpPr>
            <p:spPr>
              <a:xfrm>
                <a:off x="4518701" y="6010387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 smtClean="0"/>
                  <a:t>路口</a:t>
                </a:r>
                <a:r>
                  <a:rPr lang="en-US" altLang="zh-CN" dirty="0" smtClean="0"/>
                  <a:t>2</a:t>
                </a:r>
                <a:endParaRPr lang="en-US" dirty="0"/>
              </a:p>
            </p:txBody>
          </p:sp>
          <p:sp>
            <p:nvSpPr>
              <p:cNvPr id="130" name="文本框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  </a:ext>
                </a:extLst>
              </p:cNvPr>
              <p:cNvSpPr txBox="1"/>
              <p:nvPr/>
            </p:nvSpPr>
            <p:spPr>
              <a:xfrm>
                <a:off x="5500199" y="6010387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 smtClean="0"/>
                  <a:t>路口</a:t>
                </a:r>
                <a:r>
                  <a:rPr lang="en-US" altLang="zh-CN" dirty="0" smtClean="0"/>
                  <a:t>3</a:t>
                </a:r>
                <a:endParaRPr lang="en-US" dirty="0"/>
              </a:p>
            </p:txBody>
          </p:sp>
          <p:sp>
            <p:nvSpPr>
              <p:cNvPr id="131" name="文本框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  </a:ext>
                </a:extLst>
              </p:cNvPr>
              <p:cNvSpPr txBox="1"/>
              <p:nvPr/>
            </p:nvSpPr>
            <p:spPr>
              <a:xfrm>
                <a:off x="6375106" y="6010387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 smtClean="0"/>
                  <a:t>路口</a:t>
                </a:r>
                <a:r>
                  <a:rPr lang="en-US" altLang="zh-CN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419" y="2747454"/>
              <a:ext cx="0" cy="470538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610" y="3641858"/>
              <a:ext cx="0" cy="185734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932" y="2258429"/>
              <a:ext cx="0" cy="121363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661" y="3651384"/>
              <a:ext cx="0" cy="261934"/>
            </a:xfrm>
            <a:prstGeom prst="line">
              <a:avLst/>
            </a:prstGeom>
            <a:ln w="127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61" y="2728967"/>
              <a:ext cx="0" cy="346431"/>
            </a:xfrm>
            <a:prstGeom prst="line">
              <a:avLst/>
            </a:prstGeom>
            <a:ln w="127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435791" y="3957587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92D050"/>
                  </a:solidFill>
                </a:rPr>
                <a:t>停</a:t>
              </a:r>
              <a:r>
                <a:rPr lang="en-US" altLang="zh-CN" sz="1200" dirty="0" smtClean="0">
                  <a:solidFill>
                    <a:srgbClr val="92D050"/>
                  </a:solidFill>
                </a:rPr>
                <a:t>1</a:t>
              </a:r>
              <a:r>
                <a:rPr lang="zh-CN" altLang="en-US" sz="1200" dirty="0" smtClean="0">
                  <a:solidFill>
                    <a:srgbClr val="92D050"/>
                  </a:solidFill>
                </a:rPr>
                <a:t>次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47764" y="3263152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92D050"/>
                  </a:solidFill>
                </a:rPr>
                <a:t>停</a:t>
              </a:r>
              <a:r>
                <a:rPr lang="en-US" altLang="zh-CN" sz="1200" dirty="0" smtClean="0">
                  <a:solidFill>
                    <a:srgbClr val="92D050"/>
                  </a:solidFill>
                </a:rPr>
                <a:t>2</a:t>
              </a:r>
              <a:r>
                <a:rPr lang="zh-CN" altLang="en-US" sz="1200" dirty="0" smtClean="0">
                  <a:solidFill>
                    <a:srgbClr val="92D050"/>
                  </a:solidFill>
                </a:rPr>
                <a:t>次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18114" y="1948379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92D050"/>
                  </a:solidFill>
                </a:rPr>
                <a:t>停</a:t>
              </a:r>
              <a:r>
                <a:rPr lang="en-US" altLang="zh-CN" sz="1200" dirty="0" smtClean="0">
                  <a:solidFill>
                    <a:srgbClr val="92D050"/>
                  </a:solidFill>
                </a:rPr>
                <a:t>3</a:t>
              </a:r>
              <a:r>
                <a:rPr lang="zh-CN" altLang="en-US" sz="1200" dirty="0" smtClean="0">
                  <a:solidFill>
                    <a:srgbClr val="92D050"/>
                  </a:solidFill>
                </a:rPr>
                <a:t>次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05342" y="3299805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F0"/>
                  </a:solidFill>
                </a:rPr>
                <a:t>停</a:t>
              </a:r>
              <a:r>
                <a:rPr lang="en-US" altLang="zh-CN" sz="1200" dirty="0" smtClean="0">
                  <a:solidFill>
                    <a:srgbClr val="00B0F0"/>
                  </a:solidFill>
                </a:rPr>
                <a:t>1</a:t>
              </a:r>
              <a:r>
                <a:rPr lang="zh-CN" altLang="en-US" sz="1200" dirty="0" smtClean="0">
                  <a:solidFill>
                    <a:srgbClr val="00B0F0"/>
                  </a:solidFill>
                </a:rPr>
                <a:t>次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81529" y="2401873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F0"/>
                  </a:solidFill>
                </a:rPr>
                <a:t>停</a:t>
              </a:r>
              <a:r>
                <a:rPr lang="en-US" altLang="zh-CN" sz="1200" dirty="0" smtClean="0">
                  <a:solidFill>
                    <a:srgbClr val="00B0F0"/>
                  </a:solidFill>
                </a:rPr>
                <a:t>2</a:t>
              </a:r>
              <a:r>
                <a:rPr lang="zh-CN" altLang="en-US" sz="1200" dirty="0" smtClean="0">
                  <a:solidFill>
                    <a:srgbClr val="00B0F0"/>
                  </a:solidFill>
                </a:rPr>
                <a:t>次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167919" y="1305405"/>
            <a:ext cx="3816643" cy="3072526"/>
            <a:chOff x="6157412" y="1628841"/>
            <a:chExt cx="4666370" cy="3756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6157412" y="1628841"/>
              <a:ext cx="4666370" cy="3453687"/>
              <a:chOff x="3111627" y="2530801"/>
              <a:chExt cx="4666370" cy="3453687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="" xmlns:a16="http://schemas.microsoft.com/office/drawing/2014/main" id="{D09F4AA2-AA00-4E5C-A4C5-57D23DA27C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9584" y="2635651"/>
                <a:ext cx="0" cy="334883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文本框 249">
                    <a:extLst>
                      <a:ext uri="{FF2B5EF4-FFF2-40B4-BE49-F238E27FC236}">
                        <a16:creationId xmlns="" xmlns:a16="http://schemas.microsoft.com/office/drawing/2014/main" id="{7D1927E9-660C-4021-8226-83A407918BA3}"/>
                      </a:ext>
                    </a:extLst>
                  </p:cNvPr>
                  <p:cNvSpPr txBox="1"/>
                  <p:nvPr/>
                </p:nvSpPr>
                <p:spPr>
                  <a:xfrm>
                    <a:off x="3111627" y="2530801"/>
                    <a:ext cx="2846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39" name="文本框 24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D1927E9-660C-4021-8226-83A407918B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1627" y="2530801"/>
                    <a:ext cx="284630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0" name="矩形 139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3" y="5605393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6504" y="4647999"/>
                <a:ext cx="438149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557575" y="3687573"/>
                <a:ext cx="438149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直接连接符 142">
                <a:extLst>
                  <a:ext uri="{FF2B5EF4-FFF2-40B4-BE49-F238E27FC236}">
                    <a16:creationId xmlns="" xmlns:a16="http://schemas.microsoft.com/office/drawing/2014/main" id="{3C6A4183-3178-4DEF-9062-07812E721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9584" y="5984488"/>
                <a:ext cx="405003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2" y="5345184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1103" y="4358907"/>
                <a:ext cx="36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4622174" y="3398481"/>
                <a:ext cx="36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5" y="5674805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1306" y="4717411"/>
                <a:ext cx="540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522377" y="3756985"/>
                <a:ext cx="540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5" y="5333648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7656" y="4376254"/>
                <a:ext cx="468000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6428727" y="3415828"/>
                <a:ext cx="468000" cy="4786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3652720" y="2858106"/>
                <a:ext cx="245722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="" xmlns:a16="http://schemas.microsoft.com/office/drawing/2014/main" id="{68719973-5379-4E47-BD29-085CE56EAED3}"/>
                  </a:ext>
                </a:extLst>
              </p:cNvPr>
              <p:cNvSpPr/>
              <p:nvPr/>
            </p:nvSpPr>
            <p:spPr>
              <a:xfrm rot="16200000">
                <a:off x="5604539" y="2939829"/>
                <a:ext cx="373536" cy="45719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直接连接符 154">
                <a:extLst>
                  <a:ext uri="{FF2B5EF4-FFF2-40B4-BE49-F238E27FC236}">
                    <a16:creationId xmlns="" xmlns:a16="http://schemas.microsoft.com/office/drawing/2014/main" id="{F2E5724F-1D4A-4FA2-AA8D-E89F1B057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6354" y="3488336"/>
                <a:ext cx="3759200" cy="1657283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7285553" y="355538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285554" y="5559164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="" xmlns:a16="http://schemas.microsoft.com/office/drawing/2014/main" id="{ACBE34BE-4ECB-4C06-889B-C2822428A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3504" y="3910384"/>
                <a:ext cx="3702050" cy="2051170"/>
              </a:xfrm>
              <a:prstGeom prst="line">
                <a:avLst/>
              </a:prstGeom>
              <a:ln w="1270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6610097" y="510842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路口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135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7608008" y="510842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2</a:t>
              </a:r>
              <a:endParaRPr lang="en-US" dirty="0"/>
            </a:p>
          </p:txBody>
        </p:sp>
        <p:sp>
          <p:nvSpPr>
            <p:cNvPr id="136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8589506" y="510842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3</a:t>
              </a:r>
              <a:endParaRPr lang="en-US" dirty="0"/>
            </a:p>
          </p:txBody>
        </p:sp>
        <p:sp>
          <p:nvSpPr>
            <p:cNvPr id="137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9464413" y="510842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路口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363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双向</a:t>
            </a:r>
            <a:r>
              <a:rPr lang="zh-CN" altLang="en-US" dirty="0"/>
              <a:t>绿波的优化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310826" y="1710464"/>
                <a:ext cx="13485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≤1−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i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6" y="1710464"/>
                <a:ext cx="134857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310826" y="1993972"/>
                <a:ext cx="13485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≤1−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i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6" y="1993972"/>
                <a:ext cx="1348574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1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/>
          <p:cNvGrpSpPr/>
          <p:nvPr/>
        </p:nvGrpSpPr>
        <p:grpSpPr>
          <a:xfrm>
            <a:off x="586954" y="850972"/>
            <a:ext cx="4511005" cy="3506976"/>
            <a:chOff x="2680752" y="1772133"/>
            <a:chExt cx="4816906" cy="3744792"/>
          </a:xfrm>
        </p:grpSpPr>
        <p:cxnSp>
          <p:nvCxnSpPr>
            <p:cNvPr id="77" name="直接连接符 76">
              <a:extLst>
                <a:ext uri="{FF2B5EF4-FFF2-40B4-BE49-F238E27FC236}">
                  <a16:creationId xmlns="" xmlns:a16="http://schemas.microsoft.com/office/drawing/2014/main" id="{D09F4AA2-AA00-4E5C-A4C5-57D23DA27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186" y="1876983"/>
              <a:ext cx="0" cy="334883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249">
                  <a:extLst>
                    <a:ext uri="{FF2B5EF4-FFF2-40B4-BE49-F238E27FC236}">
                      <a16:creationId xmlns="" xmlns:a16="http://schemas.microsoft.com/office/drawing/2014/main" id="{7D1927E9-660C-4021-8226-83A407918BA3}"/>
                    </a:ext>
                  </a:extLst>
                </p:cNvPr>
                <p:cNvSpPr txBox="1"/>
                <p:nvPr/>
              </p:nvSpPr>
              <p:spPr>
                <a:xfrm>
                  <a:off x="2687229" y="1772133"/>
                  <a:ext cx="26795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8" name="文本框 24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D1927E9-660C-4021-8226-83A407918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229" y="1772133"/>
                  <a:ext cx="267957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3132105" y="4846725"/>
              <a:ext cx="438149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3132106" y="3889331"/>
              <a:ext cx="438149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3133177" y="2928905"/>
              <a:ext cx="438149" cy="4786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="" xmlns:a16="http://schemas.microsoft.com/office/drawing/2014/main" id="{3C6A4183-3178-4DEF-9062-07812E721A47}"/>
                </a:ext>
              </a:extLst>
            </p:cNvPr>
            <p:cNvCxnSpPr>
              <a:cxnSpLocks/>
            </p:cNvCxnSpPr>
            <p:nvPr/>
          </p:nvCxnSpPr>
          <p:spPr>
            <a:xfrm>
              <a:off x="2955186" y="5225820"/>
              <a:ext cx="405003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4196704" y="4602083"/>
              <a:ext cx="360000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4196705" y="3600239"/>
              <a:ext cx="360000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4197776" y="2639813"/>
              <a:ext cx="360000" cy="4786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5096907" y="4916137"/>
              <a:ext cx="540000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5096908" y="3958743"/>
              <a:ext cx="540000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5097979" y="2998317"/>
              <a:ext cx="540000" cy="4786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6003257" y="4574980"/>
              <a:ext cx="468000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6003258" y="3617586"/>
              <a:ext cx="468000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6004329" y="2657160"/>
              <a:ext cx="468000" cy="4786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3228322" y="2099438"/>
              <a:ext cx="245722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68719973-5379-4E47-BD29-085CE56EAED3}"/>
                </a:ext>
              </a:extLst>
            </p:cNvPr>
            <p:cNvSpPr/>
            <p:nvPr/>
          </p:nvSpPr>
          <p:spPr>
            <a:xfrm rot="16200000">
              <a:off x="5180141" y="2181161"/>
              <a:ext cx="373536" cy="45719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956" y="2729668"/>
              <a:ext cx="3759200" cy="165728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="" xmlns:a16="http://schemas.microsoft.com/office/drawing/2014/main" id="{F2E5724F-1D4A-4FA2-AA8D-E89F1B057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956" y="3041256"/>
              <a:ext cx="3759200" cy="1657283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005215" y="27296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</a:t>
              </a: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="" xmlns:a16="http://schemas.microsoft.com/office/drawing/2014/main" id="{ACBE34BE-4ECB-4C06-889B-C2822428A3B4}"/>
                </a:ext>
              </a:extLst>
            </p:cNvPr>
            <p:cNvCxnSpPr>
              <a:cxnSpLocks/>
            </p:cNvCxnSpPr>
            <p:nvPr/>
          </p:nvCxnSpPr>
          <p:spPr>
            <a:xfrm>
              <a:off x="3159106" y="2180240"/>
              <a:ext cx="3702050" cy="205117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="" xmlns:a16="http://schemas.microsoft.com/office/drawing/2014/main" id="{ACBE34BE-4ECB-4C06-889B-C2822428A3B4}"/>
                </a:ext>
              </a:extLst>
            </p:cNvPr>
            <p:cNvCxnSpPr>
              <a:cxnSpLocks/>
            </p:cNvCxnSpPr>
            <p:nvPr/>
          </p:nvCxnSpPr>
          <p:spPr>
            <a:xfrm>
              <a:off x="3159106" y="2444931"/>
              <a:ext cx="3702050" cy="205117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7005215" y="43034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="" xmlns:a16="http://schemas.microsoft.com/office/drawing/2014/main" id="{174D718F-4BD8-48CB-B0C6-BE5D9538AF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0582" y="4539535"/>
              <a:ext cx="0" cy="22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="" xmlns:a16="http://schemas.microsoft.com/office/drawing/2014/main" id="{FADFA6CC-0C6A-4002-8770-B56ACBC3FC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99196" y="4728133"/>
              <a:ext cx="1592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="" xmlns:a16="http://schemas.microsoft.com/office/drawing/2014/main" id="{A4077F97-49E1-4BB6-8032-C447219951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416522" y="4531481"/>
              <a:ext cx="1246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文本框 145">
                  <a:extLst>
                    <a:ext uri="{FF2B5EF4-FFF2-40B4-BE49-F238E27FC236}">
                      <a16:creationId xmlns="" xmlns:a16="http://schemas.microsoft.com/office/drawing/2014/main" id="{AB33783E-9C96-4500-8C55-EFE835CB5FF7}"/>
                    </a:ext>
                  </a:extLst>
                </p:cNvPr>
                <p:cNvSpPr txBox="1"/>
                <p:nvPr/>
              </p:nvSpPr>
              <p:spPr>
                <a:xfrm>
                  <a:off x="3474062" y="4477376"/>
                  <a:ext cx="3370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5" name="文本框 14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33783E-9C96-4500-8C55-EFE835CB5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062" y="4477376"/>
                  <a:ext cx="337015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直接连接符 165">
              <a:extLst>
                <a:ext uri="{FF2B5EF4-FFF2-40B4-BE49-F238E27FC236}">
                  <a16:creationId xmlns="" xmlns:a16="http://schemas.microsoft.com/office/drawing/2014/main" id="{174D718F-4BD8-48CB-B0C6-BE5D9538AF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07102" y="2625951"/>
              <a:ext cx="0" cy="22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="" xmlns:a16="http://schemas.microsoft.com/office/drawing/2014/main" id="{FADFA6CC-0C6A-4002-8770-B56ACBC3FC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41901" y="2814549"/>
              <a:ext cx="1592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="" xmlns:a16="http://schemas.microsoft.com/office/drawing/2014/main" id="{A4077F97-49E1-4BB6-8032-C4472199512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59227" y="2489894"/>
              <a:ext cx="1246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="" xmlns:a16="http://schemas.microsoft.com/office/drawing/2014/main" id="{FB9F8F7B-9713-4275-96CF-ED7EBBDD9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186" y="2556253"/>
              <a:ext cx="121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45">
                  <a:extLst>
                    <a:ext uri="{FF2B5EF4-FFF2-40B4-BE49-F238E27FC236}">
                      <a16:creationId xmlns="" xmlns:a16="http://schemas.microsoft.com/office/drawing/2014/main" id="{AB33783E-9C96-4500-8C55-EFE835CB5FF7}"/>
                    </a:ext>
                  </a:extLst>
                </p:cNvPr>
                <p:cNvSpPr txBox="1"/>
                <p:nvPr/>
              </p:nvSpPr>
              <p:spPr>
                <a:xfrm>
                  <a:off x="3189293" y="2497725"/>
                  <a:ext cx="3370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0" name="文本框 14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33783E-9C96-4500-8C55-EFE835CB5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293" y="2497725"/>
                  <a:ext cx="337015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24">
                  <a:extLst>
                    <a:ext uri="{FF2B5EF4-FFF2-40B4-BE49-F238E27FC236}">
                      <a16:creationId xmlns="" xmlns:a16="http://schemas.microsoft.com/office/drawing/2014/main" id="{E541E43A-48C5-4307-99ED-42017A967649}"/>
                    </a:ext>
                  </a:extLst>
                </p:cNvPr>
                <p:cNvSpPr txBox="1"/>
                <p:nvPr/>
              </p:nvSpPr>
              <p:spPr>
                <a:xfrm>
                  <a:off x="3056174" y="3772412"/>
                  <a:ext cx="2763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1" name="文本框 1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541E43A-48C5-4307-99ED-42017A967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174" y="3772412"/>
                  <a:ext cx="276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直接连接符 171">
              <a:extLst>
                <a:ext uri="{FF2B5EF4-FFF2-40B4-BE49-F238E27FC236}">
                  <a16:creationId xmlns="" xmlns:a16="http://schemas.microsoft.com/office/drawing/2014/main" id="{C4057CCA-EF04-4EA7-A8FD-01CA8015AE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3884" y="3600560"/>
              <a:ext cx="0" cy="185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="" xmlns:a16="http://schemas.microsoft.com/office/drawing/2014/main" id="{250F158A-2E57-4EFD-8D8F-46146375BE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6025" y="4029388"/>
              <a:ext cx="0" cy="189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="" xmlns:a16="http://schemas.microsoft.com/office/drawing/2014/main" id="{1A51E5CA-6485-4F57-97FE-C89E2246B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29" y="4019711"/>
              <a:ext cx="0" cy="103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="" xmlns:a16="http://schemas.microsoft.com/office/drawing/2014/main" id="{737C5221-894B-4340-A616-3576AA92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29" y="3693116"/>
              <a:ext cx="0" cy="109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="" xmlns:a16="http://schemas.microsoft.com/office/drawing/2014/main" id="{174D718F-4BD8-48CB-B0C6-BE5D9538A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5729" y="3109934"/>
              <a:ext cx="4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="" xmlns:a16="http://schemas.microsoft.com/office/drawing/2014/main" id="{737C5221-894B-4340-A616-3576AA92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175" y="4156667"/>
              <a:ext cx="0" cy="172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文本框 145">
                  <a:extLst>
                    <a:ext uri="{FF2B5EF4-FFF2-40B4-BE49-F238E27FC236}">
                      <a16:creationId xmlns="" xmlns:a16="http://schemas.microsoft.com/office/drawing/2014/main" id="{AB33783E-9C96-4500-8C55-EFE835CB5FF7}"/>
                    </a:ext>
                  </a:extLst>
                </p:cNvPr>
                <p:cNvSpPr txBox="1"/>
                <p:nvPr/>
              </p:nvSpPr>
              <p:spPr>
                <a:xfrm>
                  <a:off x="3430621" y="4238091"/>
                  <a:ext cx="3289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8" name="文本框 14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33783E-9C96-4500-8C55-EFE835CB5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621" y="4238091"/>
                  <a:ext cx="328936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组合 178"/>
            <p:cNvGrpSpPr/>
            <p:nvPr/>
          </p:nvGrpSpPr>
          <p:grpSpPr>
            <a:xfrm rot="5400000">
              <a:off x="4691311" y="3683226"/>
              <a:ext cx="330413" cy="195877"/>
              <a:chOff x="7979389" y="4445313"/>
              <a:chExt cx="280322" cy="195877"/>
            </a:xfrm>
          </p:grpSpPr>
          <p:cxnSp>
            <p:nvCxnSpPr>
              <p:cNvPr id="216" name="直接连接符 215">
                <a:extLst>
                  <a:ext uri="{FF2B5EF4-FFF2-40B4-BE49-F238E27FC236}">
                    <a16:creationId xmlns="" xmlns:a16="http://schemas.microsoft.com/office/drawing/2014/main" id="{FE4E3E84-3A14-4627-82CC-6AE3DE04D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0825" y="4566204"/>
                <a:ext cx="891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="" xmlns:a16="http://schemas.microsoft.com/office/drawing/2014/main" id="{938E4E36-C7B6-4024-9BC2-51A8B2A8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2398" y="4566204"/>
                <a:ext cx="873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文本框 218">
                    <a:extLst>
                      <a:ext uri="{FF2B5EF4-FFF2-40B4-BE49-F238E27FC236}">
                        <a16:creationId xmlns="" xmlns:a16="http://schemas.microsoft.com/office/drawing/2014/main" id="{73A3BE48-D582-4CC3-BC05-F7BBD25F2BD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998953" y="4425749"/>
                    <a:ext cx="195877" cy="2350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18" name="文本框 21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73A3BE48-D582-4CC3-BC05-F7BBD25F2B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998953" y="4425749"/>
                    <a:ext cx="195877" cy="23500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225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直接连接符 218">
                <a:extLst>
                  <a:ext uri="{FF2B5EF4-FFF2-40B4-BE49-F238E27FC236}">
                    <a16:creationId xmlns="" xmlns:a16="http://schemas.microsoft.com/office/drawing/2014/main" id="{976DF54B-6384-471F-80BE-0826FC908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2588" y="4503257"/>
                <a:ext cx="0" cy="1258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="" xmlns:a16="http://schemas.microsoft.com/office/drawing/2014/main" id="{B258A07E-8F7F-41F4-B3DB-66C2A9975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711" y="4503257"/>
                <a:ext cx="0" cy="1258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直接连接符 179">
              <a:extLst>
                <a:ext uri="{FF2B5EF4-FFF2-40B4-BE49-F238E27FC236}">
                  <a16:creationId xmlns="" xmlns:a16="http://schemas.microsoft.com/office/drawing/2014/main" id="{FE4E3E84-3A14-4627-82CC-6AE3DE04D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579" y="3056171"/>
              <a:ext cx="0" cy="76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="" xmlns:a16="http://schemas.microsoft.com/office/drawing/2014/main" id="{938E4E36-C7B6-4024-9BC2-51A8B2A88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581" y="3277957"/>
              <a:ext cx="0" cy="60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218">
                  <a:extLst>
                    <a:ext uri="{FF2B5EF4-FFF2-40B4-BE49-F238E27FC236}">
                      <a16:creationId xmlns="" xmlns:a16="http://schemas.microsoft.com/office/drawing/2014/main" id="{73A3BE48-D582-4CC3-BC05-F7BBD25F2BDB}"/>
                    </a:ext>
                  </a:extLst>
                </p:cNvPr>
                <p:cNvSpPr txBox="1"/>
                <p:nvPr/>
              </p:nvSpPr>
              <p:spPr>
                <a:xfrm>
                  <a:off x="4694356" y="3091503"/>
                  <a:ext cx="195877" cy="281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2" name="文本框 21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3A3BE48-D582-4CC3-BC05-F7BBD25F2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356" y="3091503"/>
                  <a:ext cx="195877" cy="28110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接连接符 182">
              <a:extLst>
                <a:ext uri="{FF2B5EF4-FFF2-40B4-BE49-F238E27FC236}">
                  <a16:creationId xmlns="" xmlns:a16="http://schemas.microsoft.com/office/drawing/2014/main" id="{976DF54B-6384-471F-80BE-0826FC908D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58581" y="2995302"/>
              <a:ext cx="0" cy="125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="" xmlns:a16="http://schemas.microsoft.com/office/drawing/2014/main" id="{B258A07E-8F7F-41F4-B3DB-66C2A9975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58581" y="3275427"/>
              <a:ext cx="0" cy="125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="" xmlns:a16="http://schemas.microsoft.com/office/drawing/2014/main" id="{4D1940A7-A283-4A83-9BCD-5515F6ABE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186" y="4881257"/>
              <a:ext cx="9505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本框 160">
                  <a:extLst>
                    <a:ext uri="{FF2B5EF4-FFF2-40B4-BE49-F238E27FC236}">
                      <a16:creationId xmlns="" xmlns:a16="http://schemas.microsoft.com/office/drawing/2014/main" id="{11E99B54-7322-4599-8A14-B6B919DB47C0}"/>
                    </a:ext>
                  </a:extLst>
                </p:cNvPr>
                <p:cNvSpPr txBox="1"/>
                <p:nvPr/>
              </p:nvSpPr>
              <p:spPr>
                <a:xfrm>
                  <a:off x="3743507" y="4599092"/>
                  <a:ext cx="376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6" name="文本框 16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1E99B54-7322-4599-8A14-B6B919DB4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507" y="4599092"/>
                  <a:ext cx="37606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直接连接符 186">
              <a:extLst>
                <a:ext uri="{FF2B5EF4-FFF2-40B4-BE49-F238E27FC236}">
                  <a16:creationId xmlns="" xmlns:a16="http://schemas.microsoft.com/office/drawing/2014/main" id="{9484F39A-04C9-48FD-BD32-41799B536BE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953" y="2972267"/>
              <a:ext cx="0" cy="25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="" xmlns:a16="http://schemas.microsoft.com/office/drawing/2014/main" id="{9484F39A-04C9-48FD-BD32-41799B536BE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953" y="4650034"/>
              <a:ext cx="0" cy="8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="" xmlns:a16="http://schemas.microsoft.com/office/drawing/2014/main" id="{4D1940A7-A283-4A83-9BCD-5515F6ABE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2127" y="2970696"/>
              <a:ext cx="5735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="" xmlns:a16="http://schemas.microsoft.com/office/drawing/2014/main" id="{9484F39A-04C9-48FD-BD32-41799B536BE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953" y="3406445"/>
              <a:ext cx="0" cy="231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="" xmlns:a16="http://schemas.microsoft.com/office/drawing/2014/main" id="{9484F39A-04C9-48FD-BD32-41799B536BE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953" y="4797895"/>
              <a:ext cx="0" cy="8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文本框 160">
                  <a:extLst>
                    <a:ext uri="{FF2B5EF4-FFF2-40B4-BE49-F238E27FC236}">
                      <a16:creationId xmlns="" xmlns:a16="http://schemas.microsoft.com/office/drawing/2014/main" id="{11E99B54-7322-4599-8A14-B6B919DB47C0}"/>
                    </a:ext>
                  </a:extLst>
                </p:cNvPr>
                <p:cNvSpPr txBox="1"/>
                <p:nvPr/>
              </p:nvSpPr>
              <p:spPr>
                <a:xfrm>
                  <a:off x="3743507" y="3199834"/>
                  <a:ext cx="376065" cy="2789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2" name="文本框 16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1E99B54-7322-4599-8A14-B6B919DB4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507" y="3199834"/>
                  <a:ext cx="376065" cy="27898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连接符 192">
              <a:extLst>
                <a:ext uri="{FF2B5EF4-FFF2-40B4-BE49-F238E27FC236}">
                  <a16:creationId xmlns="" xmlns:a16="http://schemas.microsoft.com/office/drawing/2014/main" id="{174D718F-4BD8-48CB-B0C6-BE5D9538A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186" y="4152791"/>
              <a:ext cx="15447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="" xmlns:a16="http://schemas.microsoft.com/office/drawing/2014/main" id="{1A51E5CA-6485-4F57-97FE-C89E2246B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174" y="2899556"/>
              <a:ext cx="0" cy="217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="" xmlns:a16="http://schemas.microsoft.com/office/drawing/2014/main" id="{737C5221-894B-4340-A616-3576AA92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174" y="2556253"/>
              <a:ext cx="0" cy="204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文本框 145">
                  <a:extLst>
                    <a:ext uri="{FF2B5EF4-FFF2-40B4-BE49-F238E27FC236}">
                      <a16:creationId xmlns="" xmlns:a16="http://schemas.microsoft.com/office/drawing/2014/main" id="{AB33783E-9C96-4500-8C55-EFE835CB5FF7}"/>
                    </a:ext>
                  </a:extLst>
                </p:cNvPr>
                <p:cNvSpPr txBox="1"/>
                <p:nvPr/>
              </p:nvSpPr>
              <p:spPr>
                <a:xfrm>
                  <a:off x="4017723" y="2700418"/>
                  <a:ext cx="3289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6" name="文本框 14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33783E-9C96-4500-8C55-EFE835CB5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723" y="2700418"/>
                  <a:ext cx="328936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24">
                  <a:extLst>
                    <a:ext uri="{FF2B5EF4-FFF2-40B4-BE49-F238E27FC236}">
                      <a16:creationId xmlns="" xmlns:a16="http://schemas.microsoft.com/office/drawing/2014/main" id="{E541E43A-48C5-4307-99ED-42017A967649}"/>
                    </a:ext>
                  </a:extLst>
                </p:cNvPr>
                <p:cNvSpPr txBox="1"/>
                <p:nvPr/>
              </p:nvSpPr>
              <p:spPr>
                <a:xfrm>
                  <a:off x="4387815" y="4460592"/>
                  <a:ext cx="2763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7" name="文本框 1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541E43A-48C5-4307-99ED-42017A967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815" y="4460592"/>
                  <a:ext cx="276358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52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直接连接符 197">
              <a:extLst>
                <a:ext uri="{FF2B5EF4-FFF2-40B4-BE49-F238E27FC236}">
                  <a16:creationId xmlns="" xmlns:a16="http://schemas.microsoft.com/office/drawing/2014/main" id="{250F158A-2E57-4EFD-8D8F-46146375BE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4245" y="4705521"/>
              <a:ext cx="0" cy="189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="" xmlns:a16="http://schemas.microsoft.com/office/drawing/2014/main" id="{1A51E5CA-6485-4F57-97FE-C89E2246B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049" y="4695844"/>
              <a:ext cx="0" cy="103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="" xmlns:a16="http://schemas.microsoft.com/office/drawing/2014/main" id="{737C5221-894B-4340-A616-3576AA92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049" y="4442568"/>
              <a:ext cx="0" cy="109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113">
                  <a:extLst>
                    <a:ext uri="{FF2B5EF4-FFF2-40B4-BE49-F238E27FC236}">
                      <a16:creationId xmlns="" xmlns:a16="http://schemas.microsoft.com/office/drawing/2014/main" id="{800D2828-76CB-4C11-9BDC-1FAEEA101791}"/>
                    </a:ext>
                  </a:extLst>
                </p:cNvPr>
                <p:cNvSpPr txBox="1"/>
                <p:nvPr/>
              </p:nvSpPr>
              <p:spPr>
                <a:xfrm>
                  <a:off x="3223433" y="5239926"/>
                  <a:ext cx="2728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01" name="文本框 1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00D2828-76CB-4C11-9BDC-1FAEEA10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433" y="5239926"/>
                  <a:ext cx="27289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文本框 113">
                  <a:extLst>
                    <a:ext uri="{FF2B5EF4-FFF2-40B4-BE49-F238E27FC236}">
                      <a16:creationId xmlns="" xmlns:a16="http://schemas.microsoft.com/office/drawing/2014/main" id="{800D2828-76CB-4C11-9BDC-1FAEEA101791}"/>
                    </a:ext>
                  </a:extLst>
                </p:cNvPr>
                <p:cNvSpPr txBox="1"/>
                <p:nvPr/>
              </p:nvSpPr>
              <p:spPr>
                <a:xfrm>
                  <a:off x="4249823" y="5239926"/>
                  <a:ext cx="3931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200" dirty="0" smtClean="0"/>
                    <a:t>+1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202" name="文本框 1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00D2828-76CB-4C11-9BDC-1FAEEA10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823" y="5239926"/>
                  <a:ext cx="39312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6557" b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文本框 113">
                  <a:extLst>
                    <a:ext uri="{FF2B5EF4-FFF2-40B4-BE49-F238E27FC236}">
                      <a16:creationId xmlns="" xmlns:a16="http://schemas.microsoft.com/office/drawing/2014/main" id="{800D2828-76CB-4C11-9BDC-1FAEEA101791}"/>
                    </a:ext>
                  </a:extLst>
                </p:cNvPr>
                <p:cNvSpPr txBox="1"/>
                <p:nvPr/>
              </p:nvSpPr>
              <p:spPr>
                <a:xfrm>
                  <a:off x="5188667" y="5239926"/>
                  <a:ext cx="3931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200" dirty="0" smtClean="0"/>
                    <a:t>+2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203" name="文本框 1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00D2828-76CB-4C11-9BDC-1FAEEA10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667" y="5239926"/>
                  <a:ext cx="39312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6667" b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113">
                  <a:extLst>
                    <a:ext uri="{FF2B5EF4-FFF2-40B4-BE49-F238E27FC236}">
                      <a16:creationId xmlns="" xmlns:a16="http://schemas.microsoft.com/office/drawing/2014/main" id="{800D2828-76CB-4C11-9BDC-1FAEEA101791}"/>
                    </a:ext>
                  </a:extLst>
                </p:cNvPr>
                <p:cNvSpPr txBox="1"/>
                <p:nvPr/>
              </p:nvSpPr>
              <p:spPr>
                <a:xfrm>
                  <a:off x="6059017" y="5239926"/>
                  <a:ext cx="3931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200" dirty="0" smtClean="0"/>
                    <a:t>+3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204" name="文本框 1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00D2828-76CB-4C11-9BDC-1FAEEA10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017" y="5239926"/>
                  <a:ext cx="39312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6557" b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2680752" y="476382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1200" dirty="0" smtClean="0"/>
                <a:t>A</a:t>
              </a:r>
              <a:endParaRPr lang="en-US" sz="1200" dirty="0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="" xmlns:a16="http://schemas.microsoft.com/office/drawing/2014/main" id="{39A62334-4C40-44C8-8654-2EEF62F7F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339" y="4640228"/>
              <a:ext cx="615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="" xmlns:a16="http://schemas.microsoft.com/office/drawing/2014/main" id="{39A62334-4C40-44C8-8654-2EEF62F7F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186" y="3637685"/>
              <a:ext cx="14443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="" xmlns:a16="http://schemas.microsoft.com/office/drawing/2014/main" id="{737C5221-894B-4340-A616-3576AA92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776" y="4156667"/>
              <a:ext cx="0" cy="86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="" xmlns:a16="http://schemas.microsoft.com/office/drawing/2014/main" id="{737C5221-894B-4340-A616-3576AA924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776" y="4352618"/>
              <a:ext cx="0" cy="86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本框 145">
                  <a:extLst>
                    <a:ext uri="{FF2B5EF4-FFF2-40B4-BE49-F238E27FC236}">
                      <a16:creationId xmlns="" xmlns:a16="http://schemas.microsoft.com/office/drawing/2014/main" id="{AB33783E-9C96-4500-8C55-EFE835CB5FF7}"/>
                    </a:ext>
                  </a:extLst>
                </p:cNvPr>
                <p:cNvSpPr txBox="1"/>
                <p:nvPr/>
              </p:nvSpPr>
              <p:spPr>
                <a:xfrm>
                  <a:off x="4301256" y="4140091"/>
                  <a:ext cx="4844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10" name="文本框 14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B33783E-9C96-4500-8C55-EFE835CB5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256" y="4140091"/>
                  <a:ext cx="484492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直接连接符 210">
              <a:extLst>
                <a:ext uri="{FF2B5EF4-FFF2-40B4-BE49-F238E27FC236}">
                  <a16:creationId xmlns="" xmlns:a16="http://schemas.microsoft.com/office/drawing/2014/main" id="{250F158A-2E57-4EFD-8D8F-46146375BE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256" y="4438211"/>
              <a:ext cx="297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2680752" y="405189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1200" dirty="0" smtClean="0"/>
                <a:t>B</a:t>
              </a:r>
              <a:endParaRPr lang="en-US" sz="1200" dirty="0"/>
            </a:p>
          </p:txBody>
        </p:sp>
        <p:cxnSp>
          <p:nvCxnSpPr>
            <p:cNvPr id="213" name="直接连接符 212">
              <a:extLst>
                <a:ext uri="{FF2B5EF4-FFF2-40B4-BE49-F238E27FC236}">
                  <a16:creationId xmlns="" xmlns:a16="http://schemas.microsoft.com/office/drawing/2014/main" id="{174D718F-4BD8-48CB-B0C6-BE5D9538AF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0582" y="4481525"/>
              <a:ext cx="0" cy="22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2680752" y="347806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1200" dirty="0" smtClean="0"/>
                <a:t>C</a:t>
              </a:r>
              <a:endParaRPr lang="en-US" sz="1200" dirty="0"/>
            </a:p>
          </p:txBody>
        </p:sp>
        <p:sp>
          <p:nvSpPr>
            <p:cNvPr id="215" name="文本框 113">
              <a:extLst>
                <a:ext uri="{FF2B5EF4-FFF2-40B4-BE49-F238E27FC236}">
                  <a16:creationId xmlns="" xmlns:a16="http://schemas.microsoft.com/office/drawing/2014/main" xmlns:a14="http://schemas.microsoft.com/office/drawing/2010/main" xmlns:mc="http://schemas.openxmlformats.org/markup-compatibility/2006" id="{800D2828-76CB-4C11-9BDC-1FAEEA101791}"/>
                </a:ext>
              </a:extLst>
            </p:cNvPr>
            <p:cNvSpPr txBox="1"/>
            <p:nvPr/>
          </p:nvSpPr>
          <p:spPr>
            <a:xfrm>
              <a:off x="2680752" y="2431874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sz="1200" dirty="0" smtClean="0"/>
                <a:t>D</a:t>
              </a:r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/>
              <p:cNvSpPr txBox="1"/>
              <p:nvPr/>
            </p:nvSpPr>
            <p:spPr>
              <a:xfrm>
                <a:off x="6330926" y="2498715"/>
                <a:ext cx="1246367" cy="310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i="1" dirty="0"/>
              </a:p>
            </p:txBody>
          </p:sp>
        </mc:Choice>
        <mc:Fallback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6" y="2498715"/>
                <a:ext cx="1246367" cy="310085"/>
              </a:xfrm>
              <a:prstGeom prst="rect">
                <a:avLst/>
              </a:prstGeom>
              <a:blipFill rotWithShape="1">
                <a:blip r:embed="rId2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6301560" y="2769051"/>
                <a:ext cx="27455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1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i="1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560" y="2769051"/>
                <a:ext cx="2745560" cy="49564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6310826" y="3198725"/>
                <a:ext cx="27455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i="1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6" y="3198725"/>
                <a:ext cx="2745560" cy="495649"/>
              </a:xfrm>
              <a:prstGeom prst="rect">
                <a:avLst/>
              </a:prstGeom>
              <a:blipFill rotWithShape="1">
                <a:blip r:embed="rId22"/>
                <a:stretch>
                  <a:fillRect r="-4656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矩形 223"/>
              <p:cNvSpPr/>
              <p:nvPr/>
            </p:nvSpPr>
            <p:spPr>
              <a:xfrm>
                <a:off x="6385467" y="4586628"/>
                <a:ext cx="867673" cy="537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zh-CN" altLang="en-US" sz="1400" i="1" dirty="0">
                  <a:latin typeface="Cambria Math"/>
                </a:endParaRPr>
              </a:p>
            </p:txBody>
          </p:sp>
        </mc:Choice>
        <mc:Fallback>
          <p:sp>
            <p:nvSpPr>
              <p:cNvPr id="224" name="矩形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67" y="4586628"/>
                <a:ext cx="867673" cy="53771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矩形 224"/>
              <p:cNvSpPr/>
              <p:nvPr/>
            </p:nvSpPr>
            <p:spPr>
              <a:xfrm>
                <a:off x="6334857" y="3856776"/>
                <a:ext cx="1126847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/>
                          </m:ctrlPr>
                        </m:fPr>
                        <m:num>
                          <m:r>
                            <a:rPr lang="en-US" altLang="zh-CN" sz="1400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400" i="1"/>
                              </m:ctrlPr>
                            </m:sSubPr>
                            <m:e>
                              <m:r>
                                <a:rPr lang="en-US" altLang="zh-CN" sz="1400" i="1"/>
                                <m:t>𝐶</m:t>
                              </m:r>
                            </m:e>
                            <m:sub>
                              <m:r>
                                <a:rPr lang="en-US" altLang="zh-CN" sz="1400" i="1"/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/>
                        <m:t>≤</m:t>
                      </m:r>
                      <m:r>
                        <a:rPr lang="en-US" altLang="zh-CN" sz="1400" i="1"/>
                        <m:t>𝑧</m:t>
                      </m:r>
                      <m:r>
                        <a:rPr lang="en-US" altLang="zh-CN" sz="1400" i="1"/>
                        <m:t>≤</m:t>
                      </m:r>
                      <m:f>
                        <m:fPr>
                          <m:ctrlPr>
                            <a:rPr lang="zh-CN" altLang="zh-CN" sz="1400" i="1"/>
                          </m:ctrlPr>
                        </m:fPr>
                        <m:num>
                          <m:r>
                            <a:rPr lang="en-US" altLang="zh-CN" sz="1400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400" i="1"/>
                              </m:ctrlPr>
                            </m:sSubPr>
                            <m:e>
                              <m:r>
                                <a:rPr lang="en-US" altLang="zh-CN" sz="1400" i="1"/>
                                <m:t>𝐶</m:t>
                              </m:r>
                            </m:e>
                            <m:sub>
                              <m:r>
                                <a:rPr lang="en-US" altLang="zh-CN" sz="1400" i="1"/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400" dirty="0"/>
              </a:p>
            </p:txBody>
          </p:sp>
        </mc:Choice>
        <mc:Fallback>
          <p:sp>
            <p:nvSpPr>
              <p:cNvPr id="225" name="矩形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57" y="3856776"/>
                <a:ext cx="1126847" cy="53328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矩形 225"/>
              <p:cNvSpPr/>
              <p:nvPr/>
            </p:nvSpPr>
            <p:spPr>
              <a:xfrm>
                <a:off x="6266343" y="1195600"/>
                <a:ext cx="1153521" cy="3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400" i="1" smtClean="0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/>
                            <m:t>max</m:t>
                          </m:r>
                        </m:fName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1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zh-CN" altLang="zh-CN" sz="1400" dirty="0"/>
              </a:p>
            </p:txBody>
          </p:sp>
        </mc:Choice>
        <mc:Fallback>
          <p:sp>
            <p:nvSpPr>
              <p:cNvPr id="226" name="矩形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43" y="1195600"/>
                <a:ext cx="1153521" cy="312521"/>
              </a:xfrm>
              <a:prstGeom prst="rect">
                <a:avLst/>
              </a:prstGeom>
              <a:blipFill rotWithShape="1">
                <a:blip r:embed="rId25"/>
                <a:stretch>
                  <a:fillRect r="-11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TextBox 226"/>
          <p:cNvSpPr txBox="1"/>
          <p:nvPr/>
        </p:nvSpPr>
        <p:spPr>
          <a:xfrm>
            <a:off x="5850155" y="9304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最大化绿波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850155" y="147080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带宽约束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850155" y="2264248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双向协调约束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850155" y="3637604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周期约束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5863220" y="434207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行程时间约束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矩形 231"/>
              <p:cNvSpPr/>
              <p:nvPr/>
            </p:nvSpPr>
            <p:spPr>
              <a:xfrm>
                <a:off x="542608" y="4538416"/>
                <a:ext cx="2148922" cy="263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1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1100" i="1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正向相位差，反向相位差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2" name="矩形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8" y="4538416"/>
                <a:ext cx="2148922" cy="263470"/>
              </a:xfrm>
              <a:prstGeom prst="rect">
                <a:avLst/>
              </a:prstGeom>
              <a:blipFill rotWithShape="1">
                <a:blip r:embed="rId2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矩形 232"/>
              <p:cNvSpPr/>
              <p:nvPr/>
            </p:nvSpPr>
            <p:spPr>
              <a:xfrm>
                <a:off x="2899124" y="4335983"/>
                <a:ext cx="92230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红灯时长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3" name="矩形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24" y="4335983"/>
                <a:ext cx="922304" cy="261610"/>
              </a:xfrm>
              <a:prstGeom prst="rect">
                <a:avLst/>
              </a:prstGeom>
              <a:blipFill rotWithShape="1">
                <a:blip r:embed="rId2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矩形 233"/>
              <p:cNvSpPr/>
              <p:nvPr/>
            </p:nvSpPr>
            <p:spPr>
              <a:xfrm>
                <a:off x="2897713" y="4538416"/>
                <a:ext cx="264534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1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1100" i="1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正向带宽前间隔，反向带宽前间隔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4" name="矩形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13" y="4538416"/>
                <a:ext cx="2645340" cy="261610"/>
              </a:xfrm>
              <a:prstGeom prst="rect">
                <a:avLst/>
              </a:prstGeom>
              <a:blipFill rotWithShape="1">
                <a:blip r:embed="rId2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矩形 234"/>
              <p:cNvSpPr/>
              <p:nvPr/>
            </p:nvSpPr>
            <p:spPr>
              <a:xfrm>
                <a:off x="555308" y="4798353"/>
                <a:ext cx="23467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11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1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CN" sz="11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正向行程时间，反向行程时间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5" name="矩形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8" y="4798353"/>
                <a:ext cx="2346796" cy="261610"/>
              </a:xfrm>
              <a:prstGeom prst="rect">
                <a:avLst/>
              </a:prstGeom>
              <a:blipFill rotWithShape="1">
                <a:blip r:embed="rId2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矩形 235"/>
              <p:cNvSpPr/>
              <p:nvPr/>
            </p:nvSpPr>
            <p:spPr>
              <a:xfrm>
                <a:off x="542608" y="4329634"/>
                <a:ext cx="1738809" cy="26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/>
                      </a:rPr>
                      <m:t>𝑏</m:t>
                    </m:r>
                    <m:r>
                      <a:rPr lang="en-US" altLang="zh-CN" sz="11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11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110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正向带宽，反向带宽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36" name="矩形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8" y="4329634"/>
                <a:ext cx="1738809" cy="265394"/>
              </a:xfrm>
              <a:prstGeom prst="rect">
                <a:avLst/>
              </a:prstGeom>
              <a:blipFill rotWithShape="1">
                <a:blip r:embed="rId30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1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双向</a:t>
            </a:r>
            <a:r>
              <a:rPr lang="zh-CN" altLang="en-US" dirty="0"/>
              <a:t>绿波的优化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6836" y="973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相序优化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图片 74"/>
          <p:cNvPicPr/>
          <p:nvPr/>
        </p:nvPicPr>
        <p:blipFill>
          <a:blip r:embed="rId2"/>
          <a:stretch>
            <a:fillRect/>
          </a:stretch>
        </p:blipFill>
        <p:spPr>
          <a:xfrm>
            <a:off x="431800" y="1665725"/>
            <a:ext cx="4064352" cy="3008384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5040796" y="1054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车速引导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26" y="1665725"/>
            <a:ext cx="1743074" cy="85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26" y="2676187"/>
            <a:ext cx="2227142" cy="85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 b="16415"/>
          <a:stretch/>
        </p:blipFill>
        <p:spPr bwMode="auto">
          <a:xfrm>
            <a:off x="5139726" y="3718521"/>
            <a:ext cx="3529881" cy="82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20890" y="1019394"/>
            <a:ext cx="2161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先左转后右转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先右转后左转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单口轮放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0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双向</a:t>
            </a:r>
            <a:r>
              <a:rPr lang="zh-CN" altLang="en-US" dirty="0"/>
              <a:t>绿波的优化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409721" y="13946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/>
              <a:t>固定绿信比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94062" y="1820489"/>
            <a:ext cx="2859661" cy="723888"/>
            <a:chOff x="4630958" y="1564426"/>
            <a:chExt cx="2859661" cy="723888"/>
          </a:xfrm>
        </p:grpSpPr>
        <p:sp>
          <p:nvSpPr>
            <p:cNvPr id="5" name="矩形 4"/>
            <p:cNvSpPr/>
            <p:nvPr/>
          </p:nvSpPr>
          <p:spPr>
            <a:xfrm>
              <a:off x="5145348" y="1570296"/>
              <a:ext cx="921756" cy="1252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31182" y="1564426"/>
              <a:ext cx="514165" cy="1311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30958" y="2150195"/>
              <a:ext cx="514389" cy="1381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6067104" y="1632931"/>
              <a:ext cx="1391047" cy="562027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3"/>
              <a:endCxn id="7" idx="3"/>
            </p:cNvCxnSpPr>
            <p:nvPr/>
          </p:nvCxnSpPr>
          <p:spPr>
            <a:xfrm>
              <a:off x="5145347" y="1629996"/>
              <a:ext cx="0" cy="5892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145348" y="2157258"/>
              <a:ext cx="2345271" cy="1310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1" name="直接箭头连接符 10"/>
            <p:cNvCxnSpPr>
              <a:stCxn id="6" idx="1"/>
              <a:endCxn id="7" idx="1"/>
            </p:cNvCxnSpPr>
            <p:nvPr/>
          </p:nvCxnSpPr>
          <p:spPr>
            <a:xfrm flipH="1">
              <a:off x="4630958" y="1629996"/>
              <a:ext cx="224" cy="5892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43213" y="1828096"/>
            <a:ext cx="3361022" cy="728248"/>
            <a:chOff x="6904927" y="2155349"/>
            <a:chExt cx="3361022" cy="728248"/>
          </a:xfrm>
        </p:grpSpPr>
        <p:sp>
          <p:nvSpPr>
            <p:cNvPr id="13" name="矩形 12"/>
            <p:cNvSpPr/>
            <p:nvPr/>
          </p:nvSpPr>
          <p:spPr>
            <a:xfrm>
              <a:off x="7811074" y="2155349"/>
              <a:ext cx="529775" cy="1311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04928" y="2155350"/>
              <a:ext cx="906146" cy="1311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37400" y="2748097"/>
              <a:ext cx="1228549" cy="135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04927" y="2752458"/>
              <a:ext cx="2132473" cy="1311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600" dirty="0">
                <a:solidFill>
                  <a:schemeClr val="accent5">
                    <a:alpha val="10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7" name="直接箭头连接符 16"/>
            <p:cNvCxnSpPr>
              <a:stCxn id="13" idx="3"/>
              <a:endCxn id="15" idx="3"/>
            </p:cNvCxnSpPr>
            <p:nvPr/>
          </p:nvCxnSpPr>
          <p:spPr>
            <a:xfrm>
              <a:off x="8340849" y="2220919"/>
              <a:ext cx="1925100" cy="594928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3"/>
              <a:endCxn id="16" idx="3"/>
            </p:cNvCxnSpPr>
            <p:nvPr/>
          </p:nvCxnSpPr>
          <p:spPr>
            <a:xfrm>
              <a:off x="7811074" y="2220920"/>
              <a:ext cx="1226326" cy="597108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1"/>
              <a:endCxn id="16" idx="1"/>
            </p:cNvCxnSpPr>
            <p:nvPr/>
          </p:nvCxnSpPr>
          <p:spPr>
            <a:xfrm flipH="1">
              <a:off x="6904927" y="2220920"/>
              <a:ext cx="1" cy="5971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1725" y="29419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绿波分区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9816" y="135675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/>
              <a:t>固定支路红灯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6836" y="9732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双优化策略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4"/>
          <a:stretch/>
        </p:blipFill>
        <p:spPr bwMode="auto">
          <a:xfrm>
            <a:off x="466309" y="3572767"/>
            <a:ext cx="4051520" cy="88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1853" b="27394"/>
          <a:stretch/>
        </p:blipFill>
        <p:spPr bwMode="auto">
          <a:xfrm>
            <a:off x="4894062" y="3572766"/>
            <a:ext cx="4051520" cy="88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箭头连接符 28"/>
          <p:cNvCxnSpPr/>
          <p:nvPr/>
        </p:nvCxnSpPr>
        <p:spPr>
          <a:xfrm>
            <a:off x="4894062" y="4293108"/>
            <a:ext cx="2025759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991533" y="4282894"/>
            <a:ext cx="1954048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5"/>
          <p:cNvSpPr txBox="1"/>
          <p:nvPr/>
        </p:nvSpPr>
        <p:spPr>
          <a:xfrm>
            <a:off x="5514457" y="4027247"/>
            <a:ext cx="784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2" name="文本框 45"/>
          <p:cNvSpPr txBox="1"/>
          <p:nvPr/>
        </p:nvSpPr>
        <p:spPr>
          <a:xfrm>
            <a:off x="7576073" y="4017033"/>
            <a:ext cx="784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02163" y="4338553"/>
            <a:ext cx="4015666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5"/>
          <p:cNvSpPr txBox="1"/>
          <p:nvPr/>
        </p:nvSpPr>
        <p:spPr>
          <a:xfrm>
            <a:off x="1932145" y="4083326"/>
            <a:ext cx="115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75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B3E36A-00D0-624A-B5AD-20B89202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案例分享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06325" y="1120946"/>
            <a:ext cx="3449161" cy="3781893"/>
            <a:chOff x="1898650" y="250989"/>
            <a:chExt cx="4540250" cy="4978236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650" y="250989"/>
              <a:ext cx="4540250" cy="497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015139" y="43546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蓝田路</a:t>
              </a:r>
              <a:r>
                <a:rPr lang="zh-CN" altLang="en-US" sz="1400" dirty="0">
                  <a:solidFill>
                    <a:srgbClr val="FF0000"/>
                  </a:solidFill>
                </a:rPr>
                <a:t>口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17950" y="38286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鸽巢路</a:t>
              </a:r>
              <a:r>
                <a:rPr lang="zh-CN" altLang="en-US" sz="1400" dirty="0">
                  <a:solidFill>
                    <a:srgbClr val="FF0000"/>
                  </a:solidFill>
                </a:rPr>
                <a:t>口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45000" y="301625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昌牌路口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02200" y="225573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万傲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路口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2811" y="4534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</a:rPr>
                <a:t>昆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熬大道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5217" y="12524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厚垟路口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222500" y="285750"/>
              <a:ext cx="3458904" cy="4591050"/>
            </a:xfrm>
            <a:custGeom>
              <a:avLst/>
              <a:gdLst>
                <a:gd name="connsiteX0" fmla="*/ 3448050 w 3473450"/>
                <a:gd name="connsiteY0" fmla="*/ 0 h 4591050"/>
                <a:gd name="connsiteX1" fmla="*/ 3473450 w 3473450"/>
                <a:gd name="connsiteY1" fmla="*/ 387350 h 4591050"/>
                <a:gd name="connsiteX2" fmla="*/ 3378200 w 3473450"/>
                <a:gd name="connsiteY2" fmla="*/ 660400 h 4591050"/>
                <a:gd name="connsiteX3" fmla="*/ 2692400 w 3473450"/>
                <a:gd name="connsiteY3" fmla="*/ 1949450 h 4591050"/>
                <a:gd name="connsiteX4" fmla="*/ 2228850 w 3473450"/>
                <a:gd name="connsiteY4" fmla="*/ 2724150 h 4591050"/>
                <a:gd name="connsiteX5" fmla="*/ 1682750 w 3473450"/>
                <a:gd name="connsiteY5" fmla="*/ 3536950 h 4591050"/>
                <a:gd name="connsiteX6" fmla="*/ 787400 w 3473450"/>
                <a:gd name="connsiteY6" fmla="*/ 4102100 h 4591050"/>
                <a:gd name="connsiteX7" fmla="*/ 0 w 3473450"/>
                <a:gd name="connsiteY7" fmla="*/ 4591050 h 4591050"/>
                <a:gd name="connsiteX0" fmla="*/ 3448050 w 3479800"/>
                <a:gd name="connsiteY0" fmla="*/ 0 h 4591050"/>
                <a:gd name="connsiteX1" fmla="*/ 3479800 w 3479800"/>
                <a:gd name="connsiteY1" fmla="*/ 355600 h 4591050"/>
                <a:gd name="connsiteX2" fmla="*/ 3378200 w 3479800"/>
                <a:gd name="connsiteY2" fmla="*/ 660400 h 4591050"/>
                <a:gd name="connsiteX3" fmla="*/ 2692400 w 3479800"/>
                <a:gd name="connsiteY3" fmla="*/ 1949450 h 4591050"/>
                <a:gd name="connsiteX4" fmla="*/ 2228850 w 3479800"/>
                <a:gd name="connsiteY4" fmla="*/ 2724150 h 4591050"/>
                <a:gd name="connsiteX5" fmla="*/ 1682750 w 3479800"/>
                <a:gd name="connsiteY5" fmla="*/ 3536950 h 4591050"/>
                <a:gd name="connsiteX6" fmla="*/ 787400 w 3479800"/>
                <a:gd name="connsiteY6" fmla="*/ 4102100 h 4591050"/>
                <a:gd name="connsiteX7" fmla="*/ 0 w 3479800"/>
                <a:gd name="connsiteY7" fmla="*/ 4591050 h 4591050"/>
                <a:gd name="connsiteX0" fmla="*/ 3448050 w 3481301"/>
                <a:gd name="connsiteY0" fmla="*/ 0 h 4591050"/>
                <a:gd name="connsiteX1" fmla="*/ 3479800 w 3481301"/>
                <a:gd name="connsiteY1" fmla="*/ 355600 h 4591050"/>
                <a:gd name="connsiteX2" fmla="*/ 3378200 w 3481301"/>
                <a:gd name="connsiteY2" fmla="*/ 660400 h 4591050"/>
                <a:gd name="connsiteX3" fmla="*/ 2692400 w 3481301"/>
                <a:gd name="connsiteY3" fmla="*/ 1949450 h 4591050"/>
                <a:gd name="connsiteX4" fmla="*/ 2228850 w 3481301"/>
                <a:gd name="connsiteY4" fmla="*/ 2724150 h 4591050"/>
                <a:gd name="connsiteX5" fmla="*/ 1682750 w 3481301"/>
                <a:gd name="connsiteY5" fmla="*/ 3536950 h 4591050"/>
                <a:gd name="connsiteX6" fmla="*/ 787400 w 3481301"/>
                <a:gd name="connsiteY6" fmla="*/ 4102100 h 4591050"/>
                <a:gd name="connsiteX7" fmla="*/ 0 w 3481301"/>
                <a:gd name="connsiteY7" fmla="*/ 4591050 h 4591050"/>
                <a:gd name="connsiteX0" fmla="*/ 3448050 w 3469393"/>
                <a:gd name="connsiteY0" fmla="*/ 0 h 4591050"/>
                <a:gd name="connsiteX1" fmla="*/ 3467100 w 3469393"/>
                <a:gd name="connsiteY1" fmla="*/ 406400 h 4591050"/>
                <a:gd name="connsiteX2" fmla="*/ 3378200 w 3469393"/>
                <a:gd name="connsiteY2" fmla="*/ 660400 h 4591050"/>
                <a:gd name="connsiteX3" fmla="*/ 2692400 w 3469393"/>
                <a:gd name="connsiteY3" fmla="*/ 1949450 h 4591050"/>
                <a:gd name="connsiteX4" fmla="*/ 2228850 w 3469393"/>
                <a:gd name="connsiteY4" fmla="*/ 2724150 h 4591050"/>
                <a:gd name="connsiteX5" fmla="*/ 1682750 w 3469393"/>
                <a:gd name="connsiteY5" fmla="*/ 3536950 h 4591050"/>
                <a:gd name="connsiteX6" fmla="*/ 787400 w 3469393"/>
                <a:gd name="connsiteY6" fmla="*/ 4102100 h 4591050"/>
                <a:gd name="connsiteX7" fmla="*/ 0 w 3469393"/>
                <a:gd name="connsiteY7" fmla="*/ 4591050 h 4591050"/>
                <a:gd name="connsiteX0" fmla="*/ 3448050 w 3469393"/>
                <a:gd name="connsiteY0" fmla="*/ 0 h 4591050"/>
                <a:gd name="connsiteX1" fmla="*/ 3467100 w 3469393"/>
                <a:gd name="connsiteY1" fmla="*/ 406400 h 4591050"/>
                <a:gd name="connsiteX2" fmla="*/ 3378200 w 3469393"/>
                <a:gd name="connsiteY2" fmla="*/ 660400 h 4591050"/>
                <a:gd name="connsiteX3" fmla="*/ 2692400 w 3469393"/>
                <a:gd name="connsiteY3" fmla="*/ 1949450 h 4591050"/>
                <a:gd name="connsiteX4" fmla="*/ 2228850 w 3469393"/>
                <a:gd name="connsiteY4" fmla="*/ 2724150 h 4591050"/>
                <a:gd name="connsiteX5" fmla="*/ 1682750 w 3469393"/>
                <a:gd name="connsiteY5" fmla="*/ 3536950 h 4591050"/>
                <a:gd name="connsiteX6" fmla="*/ 787400 w 3469393"/>
                <a:gd name="connsiteY6" fmla="*/ 4102100 h 4591050"/>
                <a:gd name="connsiteX7" fmla="*/ 0 w 3469393"/>
                <a:gd name="connsiteY7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06400 h 4591050"/>
                <a:gd name="connsiteX2" fmla="*/ 3378200 w 3458904"/>
                <a:gd name="connsiteY2" fmla="*/ 660400 h 4591050"/>
                <a:gd name="connsiteX3" fmla="*/ 2692400 w 3458904"/>
                <a:gd name="connsiteY3" fmla="*/ 1949450 h 4591050"/>
                <a:gd name="connsiteX4" fmla="*/ 2228850 w 3458904"/>
                <a:gd name="connsiteY4" fmla="*/ 2724150 h 4591050"/>
                <a:gd name="connsiteX5" fmla="*/ 1682750 w 3458904"/>
                <a:gd name="connsiteY5" fmla="*/ 3536950 h 4591050"/>
                <a:gd name="connsiteX6" fmla="*/ 787400 w 3458904"/>
                <a:gd name="connsiteY6" fmla="*/ 4102100 h 4591050"/>
                <a:gd name="connsiteX7" fmla="*/ 0 w 3458904"/>
                <a:gd name="connsiteY7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06400 h 4591050"/>
                <a:gd name="connsiteX2" fmla="*/ 2692400 w 3458904"/>
                <a:gd name="connsiteY2" fmla="*/ 1949450 h 4591050"/>
                <a:gd name="connsiteX3" fmla="*/ 2228850 w 3458904"/>
                <a:gd name="connsiteY3" fmla="*/ 2724150 h 4591050"/>
                <a:gd name="connsiteX4" fmla="*/ 1682750 w 3458904"/>
                <a:gd name="connsiteY4" fmla="*/ 3536950 h 4591050"/>
                <a:gd name="connsiteX5" fmla="*/ 787400 w 3458904"/>
                <a:gd name="connsiteY5" fmla="*/ 4102100 h 4591050"/>
                <a:gd name="connsiteX6" fmla="*/ 0 w 3458904"/>
                <a:gd name="connsiteY6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06400 h 4591050"/>
                <a:gd name="connsiteX2" fmla="*/ 2692400 w 3458904"/>
                <a:gd name="connsiteY2" fmla="*/ 1949450 h 4591050"/>
                <a:gd name="connsiteX3" fmla="*/ 2228850 w 3458904"/>
                <a:gd name="connsiteY3" fmla="*/ 2724150 h 4591050"/>
                <a:gd name="connsiteX4" fmla="*/ 1682750 w 3458904"/>
                <a:gd name="connsiteY4" fmla="*/ 3536950 h 4591050"/>
                <a:gd name="connsiteX5" fmla="*/ 787400 w 3458904"/>
                <a:gd name="connsiteY5" fmla="*/ 4102100 h 4591050"/>
                <a:gd name="connsiteX6" fmla="*/ 0 w 3458904"/>
                <a:gd name="connsiteY6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50850 h 4591050"/>
                <a:gd name="connsiteX2" fmla="*/ 2692400 w 3458904"/>
                <a:gd name="connsiteY2" fmla="*/ 1949450 h 4591050"/>
                <a:gd name="connsiteX3" fmla="*/ 2228850 w 3458904"/>
                <a:gd name="connsiteY3" fmla="*/ 2724150 h 4591050"/>
                <a:gd name="connsiteX4" fmla="*/ 1682750 w 3458904"/>
                <a:gd name="connsiteY4" fmla="*/ 3536950 h 4591050"/>
                <a:gd name="connsiteX5" fmla="*/ 787400 w 3458904"/>
                <a:gd name="connsiteY5" fmla="*/ 4102100 h 4591050"/>
                <a:gd name="connsiteX6" fmla="*/ 0 w 3458904"/>
                <a:gd name="connsiteY6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50850 h 4591050"/>
                <a:gd name="connsiteX2" fmla="*/ 2692400 w 3458904"/>
                <a:gd name="connsiteY2" fmla="*/ 1949450 h 4591050"/>
                <a:gd name="connsiteX3" fmla="*/ 2228850 w 3458904"/>
                <a:gd name="connsiteY3" fmla="*/ 2724150 h 4591050"/>
                <a:gd name="connsiteX4" fmla="*/ 1682750 w 3458904"/>
                <a:gd name="connsiteY4" fmla="*/ 3536950 h 4591050"/>
                <a:gd name="connsiteX5" fmla="*/ 787400 w 3458904"/>
                <a:gd name="connsiteY5" fmla="*/ 4102100 h 4591050"/>
                <a:gd name="connsiteX6" fmla="*/ 0 w 3458904"/>
                <a:gd name="connsiteY6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50850 h 4591050"/>
                <a:gd name="connsiteX2" fmla="*/ 2692400 w 3458904"/>
                <a:gd name="connsiteY2" fmla="*/ 1949450 h 4591050"/>
                <a:gd name="connsiteX3" fmla="*/ 2203450 w 3458904"/>
                <a:gd name="connsiteY3" fmla="*/ 2679700 h 4591050"/>
                <a:gd name="connsiteX4" fmla="*/ 1682750 w 3458904"/>
                <a:gd name="connsiteY4" fmla="*/ 3536950 h 4591050"/>
                <a:gd name="connsiteX5" fmla="*/ 787400 w 3458904"/>
                <a:gd name="connsiteY5" fmla="*/ 4102100 h 4591050"/>
                <a:gd name="connsiteX6" fmla="*/ 0 w 3458904"/>
                <a:gd name="connsiteY6" fmla="*/ 4591050 h 4591050"/>
                <a:gd name="connsiteX0" fmla="*/ 3448050 w 3458904"/>
                <a:gd name="connsiteY0" fmla="*/ 0 h 4591050"/>
                <a:gd name="connsiteX1" fmla="*/ 3454400 w 3458904"/>
                <a:gd name="connsiteY1" fmla="*/ 450850 h 4591050"/>
                <a:gd name="connsiteX2" fmla="*/ 2692400 w 3458904"/>
                <a:gd name="connsiteY2" fmla="*/ 1949450 h 4591050"/>
                <a:gd name="connsiteX3" fmla="*/ 2241550 w 3458904"/>
                <a:gd name="connsiteY3" fmla="*/ 2692400 h 4591050"/>
                <a:gd name="connsiteX4" fmla="*/ 1682750 w 3458904"/>
                <a:gd name="connsiteY4" fmla="*/ 3536950 h 4591050"/>
                <a:gd name="connsiteX5" fmla="*/ 787400 w 3458904"/>
                <a:gd name="connsiteY5" fmla="*/ 4102100 h 4591050"/>
                <a:gd name="connsiteX6" fmla="*/ 0 w 3458904"/>
                <a:gd name="connsiteY6" fmla="*/ 4591050 h 4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8904" h="4591050">
                  <a:moveTo>
                    <a:pt x="3448050" y="0"/>
                  </a:moveTo>
                  <a:cubicBezTo>
                    <a:pt x="3458633" y="118533"/>
                    <a:pt x="3462867" y="306917"/>
                    <a:pt x="3454400" y="450850"/>
                  </a:cubicBezTo>
                  <a:cubicBezTo>
                    <a:pt x="3303058" y="839258"/>
                    <a:pt x="2896658" y="1563158"/>
                    <a:pt x="2692400" y="1949450"/>
                  </a:cubicBezTo>
                  <a:lnTo>
                    <a:pt x="2241550" y="2692400"/>
                  </a:lnTo>
                  <a:lnTo>
                    <a:pt x="1682750" y="3536950"/>
                  </a:lnTo>
                  <a:lnTo>
                    <a:pt x="787400" y="4102100"/>
                  </a:lnTo>
                  <a:lnTo>
                    <a:pt x="0" y="459105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965450" y="4318000"/>
              <a:ext cx="114300" cy="114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860800" y="3752850"/>
              <a:ext cx="114300" cy="114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387850" y="2952750"/>
              <a:ext cx="114300" cy="114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869512" y="2159000"/>
              <a:ext cx="114300" cy="114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409089" y="1149350"/>
              <a:ext cx="114300" cy="1143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949190" y="1944436"/>
            <a:ext cx="3531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采集路口间距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设置各个路口的背景信号方案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配置优化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5773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Lock xmlns="ab9b7804-4cfa-4f17-b5c8-9b93398e6fb3" xsi:nil="true"/>
    <PublishingExpirationDate xmlns="http://schemas.microsoft.com/sharepoint/v3" xsi:nil="true"/>
    <PublishingStartDate xmlns="http://schemas.microsoft.com/sharepoint/v3" xsi:nil="true"/>
    <DLCPolicyLabelClientValue xmlns="ab9b7804-4cfa-4f17-b5c8-9b93398e6fb3">机密</DLCPolicyLabelClientValue>
    <_dlc_DocId xmlns="07d902fd-e8f4-4567-8d16-441992dda9d4">RRYSSSRXMWAY-923012291-156</_dlc_DocId>
    <_dlc_DocIdUrl xmlns="07d902fd-e8f4-4567-8d16-441992dda9d4">
      <Url>https://js.dahuatech.com/sites/Brand/_layouts/15/DocIdRedir.aspx?ID=RRYSSSRXMWAY-923012291-156</Url>
      <Description>RRYSSSRXMWAY-923012291-156</Description>
    </_dlc_DocIdUrl>
    <DLCPolicyLabelValue xmlns="ab9b7804-4cfa-4f17-b5c8-9b93398e6fb3">机密</DLCPolicyLabelValu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3FA16E201F0244DA0562A286120C032" ma:contentTypeVersion="13" ma:contentTypeDescription="新建文档。" ma:contentTypeScope="" ma:versionID="8a9901ee913ae2fb614318aff6f9ae17">
  <xsd:schema xmlns:xsd="http://www.w3.org/2001/XMLSchema" xmlns:xs="http://www.w3.org/2001/XMLSchema" xmlns:p="http://schemas.microsoft.com/office/2006/metadata/properties" xmlns:ns1="http://schemas.microsoft.com/sharepoint/v3" xmlns:ns2="07d902fd-e8f4-4567-8d16-441992dda9d4" xmlns:ns3="ab9b7804-4cfa-4f17-b5c8-9b93398e6fb3" targetNamespace="http://schemas.microsoft.com/office/2006/metadata/properties" ma:root="true" ma:fieldsID="a356339faaf72bcf276066ce19711ade" ns1:_="" ns2:_="" ns3:_="">
    <xsd:import namespace="http://schemas.microsoft.com/sharepoint/v3"/>
    <xsd:import namespace="07d902fd-e8f4-4567-8d16-441992dda9d4"/>
    <xsd:import namespace="ab9b7804-4cfa-4f17-b5c8-9b93398e6f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1:_dlc_Exempt" minOccurs="0"/>
                <xsd:element ref="ns3:DLCPolicyLabelValue" minOccurs="0"/>
                <xsd:element ref="ns3:DLCPolicyLabelClientValue" minOccurs="0"/>
                <xsd:element ref="ns3:DLCPolicyLabelLock" minOccurs="0"/>
                <xsd:element ref="ns1:_dlc_ExpireDateSaved" minOccurs="0"/>
                <xsd:element ref="ns1:_dlc_ExpireDat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策略例外" ma:description="" ma:hidden="true" ma:internalName="_dlc_Exempt" ma:readOnly="true">
      <xsd:simpleType>
        <xsd:restriction base="dms:Unknown"/>
      </xsd:simpleType>
    </xsd:element>
    <xsd:element name="_dlc_ExpireDateSaved" ma:index="16" nillable="true" ma:displayName="原始过期日期" ma:description="" ma:hidden="true" ma:internalName="_dlc_ExpireDateSaved" ma:readOnly="true">
      <xsd:simpleType>
        <xsd:restriction base="dms:DateTime"/>
      </xsd:simpleType>
    </xsd:element>
    <xsd:element name="_dlc_ExpireDate" ma:index="17" nillable="true" ma:displayName="到期日期" ma:description="" ma:hidden="true" ma:internalName="_dlc_ExpireDate" ma:readOnly="true">
      <xsd:simpleType>
        <xsd:restriction base="dms:DateTime"/>
      </xsd:simpleType>
    </xsd:element>
    <xsd:element name="PublishingStartDate" ma:index="18" nillable="true" ma:displayName="计划开始日期" ma:description="“计划开始日期”是由“发布”功能创建的网站栏。它用于指定第一次向网站访问者显示此页面的日期和时间。" ma:internalName="PublishingStartDate">
      <xsd:simpleType>
        <xsd:restriction base="dms:Unknown"/>
      </xsd:simpleType>
    </xsd:element>
    <xsd:element name="PublishingExpirationDate" ma:index="19" nillable="true" ma:displayName="计划结束日期" ma:description="“计划结束日期”是由“发布”功能创建的网站栏。它用于指定不再向网站访问者显示此页面的日期和时间。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902fd-e8f4-4567-8d16-441992dda9d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b7804-4cfa-4f17-b5c8-9b93398e6fb3" elementFormDefault="qualified">
    <xsd:import namespace="http://schemas.microsoft.com/office/2006/documentManagement/types"/>
    <xsd:import namespace="http://schemas.microsoft.com/office/infopath/2007/PartnerControls"/>
    <xsd:element name="DLCPolicyLabelValue" ma:index="13" nillable="true" ma:displayName="标签" ma:description="存储标签的当前值。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4" nillable="true" ma:displayName="客户端标签值" ma:description="存储客户端上计算的最后一个标签值。" ma:hidden="true" ma:internalName="DLCPolicyLabelClientValue" ma:readOnly="false">
      <xsd:simpleType>
        <xsd:restriction base="dms:Note"/>
      </xsd:simpleType>
    </xsd:element>
    <xsd:element name="DLCPolicyLabelLock" ma:index="15" nillable="true" ma:displayName="锁定的标签" ma:description="指示修改项目属性时是否应更新标签。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p:Policy xmlns:p="office.server.policy" id="" local="true">
  <p:Name>文档</p:Name>
  <p:Description/>
  <p:Statement/>
  <p:PolicyItems>
    <p:PolicyItem featureId="Microsoft.Office.RecordsManagement.PolicyFeatures.PolicyAudit" staticId="0x010100B3FA16E201F0244DA0562A286120C032|-1228385370" UniqueId="3624c48f-ab5d-450f-97f9-23355a9d7a9e">
      <p:Name>审核</p:Name>
      <p:Description>审核用户对文档和列表项所做的操作，并将审核结果写入审核日志。</p:Description>
      <p:CustomData>
        <Audit>
          <Update/>
          <View/>
          <CheckInOut/>
          <MoveCopy/>
          <DeleteRestore/>
        </Audit>
      </p:CustomData>
    </p:PolicyItem>
    <p:PolicyItem featureId="Microsoft.Office.RecordsManagement.PolicyFeatures.PolicyLabel" staticId="0x010100B3FA16E201F0244DA0562A286120C032|-1139221640" UniqueId="d6ab4173-8006-42e9-b83b-50e7a4b76667">
      <p:Name>标签</p:Name>
      <p:Description>生成可插入 Microsoft Office 文档的标签，以确保打印文档时包含文档属性或其他重要信息。也可使用标签来搜索文档。</p:Description>
      <p:CustomData>
        <label>
          <segment type="literal">机密</segment>
        </label>
      </p:CustomData>
    </p:PolicyItem>
  </p:PolicyItems>
</p:Polic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1C846-17C6-48D4-AE63-F47AF129E25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terms/"/>
    <ds:schemaRef ds:uri="ab9b7804-4cfa-4f17-b5c8-9b93398e6fb3"/>
    <ds:schemaRef ds:uri="07d902fd-e8f4-4567-8d16-441992dda9d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890213-CEBB-426C-9A24-6CAA2D65B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d902fd-e8f4-4567-8d16-441992dda9d4"/>
    <ds:schemaRef ds:uri="ab9b7804-4cfa-4f17-b5c8-9b93398e6f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F39ABF-DC84-4114-ACDE-89DE9410C16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889D890-F2D5-4940-8E9A-591B453483C2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5BC4AA9A-DBEC-4F3C-B5A3-A1D342CEB4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633</Words>
  <Application>Microsoft Office PowerPoint</Application>
  <PresentationFormat>全屏显示(16:9)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1. 绿波控制的基本概念</vt:lpstr>
      <vt:lpstr>1. 绿波控制的基本概念</vt:lpstr>
      <vt:lpstr>2. 双向绿波的优化方法</vt:lpstr>
      <vt:lpstr>2. 双向绿波的优化方法</vt:lpstr>
      <vt:lpstr>2. 双向绿波的优化方法</vt:lpstr>
      <vt:lpstr>2. 双向绿波的优化方法</vt:lpstr>
      <vt:lpstr>3. 案例分享</vt:lpstr>
      <vt:lpstr>3. 案例分享</vt:lpstr>
      <vt:lpstr>3. 案例分享</vt:lpstr>
      <vt:lpstr>4. 软件实操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larrymei</cp:lastModifiedBy>
  <cp:revision>54</cp:revision>
  <dcterms:created xsi:type="dcterms:W3CDTF">2019-11-18T07:26:02Z</dcterms:created>
  <dcterms:modified xsi:type="dcterms:W3CDTF">2020-07-16T08:53:46Z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HWMT_d46a6755">
    <vt:lpwstr>f245e44e_mFV0yz85Iyk0OcpOmXv8p4lvAqI=_8QYrr0VBXDAyOtJIkXb/rY5Kz8vfJS6qFF7rFAGq5S5yK0uWc7J0x9hFtC/6F295sqoub8loEo7siN0z9ZS63vIJBw==_6945a474</vt:lpwstr>
  </property>
  <property fmtid="{D5CDD505-2E9C-101B-9397-08002B2CF9AE}" pid="3" name="ContentTypeId">
    <vt:lpwstr>0x010100B3FA16E201F0244DA0562A286120C032</vt:lpwstr>
  </property>
  <property fmtid="{D5CDD505-2E9C-101B-9397-08002B2CF9AE}" pid="4" name="_dlc_policyId">
    <vt:lpwstr/>
  </property>
  <property fmtid="{D5CDD505-2E9C-101B-9397-08002B2CF9AE}" pid="5" name="ItemRetentionFormula">
    <vt:lpwstr/>
  </property>
  <property fmtid="{D5CDD505-2E9C-101B-9397-08002B2CF9AE}" pid="6" name="_dlc_DocIdItemGuid">
    <vt:lpwstr>b934304b-498f-494a-a2ee-53930aee299b</vt:lpwstr>
  </property>
</Properties>
</file>