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57" r:id="rId3"/>
    <p:sldId id="258" r:id="rId4"/>
    <p:sldId id="259" r:id="rId5"/>
    <p:sldId id="260" r:id="rId6"/>
    <p:sldId id="269" r:id="rId7"/>
    <p:sldId id="266" r:id="rId8"/>
    <p:sldId id="261" r:id="rId9"/>
    <p:sldId id="267" r:id="rId10"/>
    <p:sldId id="268" r:id="rId11"/>
    <p:sldId id="262" r:id="rId12"/>
    <p:sldId id="263" r:id="rId13"/>
    <p:sldId id="270" r:id="rId14"/>
    <p:sldId id="272" r:id="rId15"/>
    <p:sldId id="273" r:id="rId16"/>
    <p:sldId id="271" r:id="rId17"/>
    <p:sldId id="274" r:id="rId18"/>
    <p:sldId id="275" r:id="rId19"/>
    <p:sldId id="276" r:id="rId20"/>
    <p:sldId id="278" r:id="rId21"/>
    <p:sldId id="279"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0B607B-AC59-45E5-A0DB-2580E75A5C7F}">
          <p14:sldIdLst>
            <p14:sldId id="256"/>
            <p14:sldId id="257"/>
            <p14:sldId id="258"/>
            <p14:sldId id="259"/>
            <p14:sldId id="260"/>
            <p14:sldId id="269"/>
            <p14:sldId id="266"/>
            <p14:sldId id="261"/>
            <p14:sldId id="267"/>
            <p14:sldId id="268"/>
            <p14:sldId id="262"/>
            <p14:sldId id="263"/>
            <p14:sldId id="270"/>
            <p14:sldId id="272"/>
            <p14:sldId id="273"/>
            <p14:sldId id="271"/>
            <p14:sldId id="274"/>
            <p14:sldId id="275"/>
            <p14:sldId id="276"/>
            <p14:sldId id="278"/>
            <p14:sldId id="279"/>
            <p14:sldId id="27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039" autoAdjust="0"/>
  </p:normalViewPr>
  <p:slideViewPr>
    <p:cSldViewPr>
      <p:cViewPr varScale="1">
        <p:scale>
          <a:sx n="92" d="100"/>
          <a:sy n="92" d="100"/>
        </p:scale>
        <p:origin x="-159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7C378D-E35C-41B1-B31B-364BAECAF45B}" type="doc">
      <dgm:prSet loTypeId="urn:microsoft.com/office/officeart/2008/layout/AlternatingHexagons" loCatId="list" qsTypeId="urn:microsoft.com/office/officeart/2005/8/quickstyle/simple3" qsCatId="simple" csTypeId="urn:microsoft.com/office/officeart/2005/8/colors/accent1_2" csCatId="accent1"/>
      <dgm:spPr/>
      <dgm:t>
        <a:bodyPr/>
        <a:lstStyle/>
        <a:p>
          <a:endParaRPr lang="zh-TW" altLang="en-US"/>
        </a:p>
      </dgm:t>
    </dgm:pt>
    <dgm:pt modelId="{DA423BA0-B2F5-4788-8825-2797EB4500D8}">
      <dgm:prSet/>
      <dgm:spPr/>
      <dgm:t>
        <a:bodyPr/>
        <a:lstStyle/>
        <a:p>
          <a:pPr rtl="0"/>
          <a:r>
            <a:rPr lang="zh-TW" dirty="0" smtClean="0"/>
            <a:t>提升自動測試程度</a:t>
          </a:r>
          <a:endParaRPr lang="zh-TW" dirty="0"/>
        </a:p>
      </dgm:t>
    </dgm:pt>
    <dgm:pt modelId="{5A3E7004-D50D-4A2B-A171-E1C1BA8ED092}" type="parTrans" cxnId="{D985CAA9-82A6-4A3D-89F3-8F361CF41288}">
      <dgm:prSet/>
      <dgm:spPr/>
      <dgm:t>
        <a:bodyPr/>
        <a:lstStyle/>
        <a:p>
          <a:endParaRPr lang="zh-TW" altLang="en-US"/>
        </a:p>
      </dgm:t>
    </dgm:pt>
    <dgm:pt modelId="{DFB728BE-7EF3-4874-8BC9-ECCABDCCEE0E}" type="sibTrans" cxnId="{D985CAA9-82A6-4A3D-89F3-8F361CF41288}">
      <dgm:prSet/>
      <dgm:spPr/>
      <dgm:t>
        <a:bodyPr/>
        <a:lstStyle/>
        <a:p>
          <a:endParaRPr lang="zh-TW" altLang="en-US"/>
        </a:p>
      </dgm:t>
    </dgm:pt>
    <dgm:pt modelId="{143BE92D-2691-4B09-BD2A-6232586B2A0F}">
      <dgm:prSet/>
      <dgm:spPr/>
      <dgm:t>
        <a:bodyPr/>
        <a:lstStyle/>
        <a:p>
          <a:pPr rtl="0"/>
          <a:r>
            <a:rPr lang="zh-TW" smtClean="0"/>
            <a:t>靜態驗證</a:t>
          </a:r>
          <a:endParaRPr lang="zh-TW"/>
        </a:p>
      </dgm:t>
    </dgm:pt>
    <dgm:pt modelId="{82AA956B-774A-4712-8B8C-ACDF92238D77}" type="parTrans" cxnId="{F45C2A21-C7E4-4867-94F6-6264C1726EE7}">
      <dgm:prSet/>
      <dgm:spPr/>
      <dgm:t>
        <a:bodyPr/>
        <a:lstStyle/>
        <a:p>
          <a:endParaRPr lang="zh-TW" altLang="en-US"/>
        </a:p>
      </dgm:t>
    </dgm:pt>
    <dgm:pt modelId="{66578974-9B6C-40F7-9AE6-2804B1652EAD}" type="sibTrans" cxnId="{F45C2A21-C7E4-4867-94F6-6264C1726EE7}">
      <dgm:prSet/>
      <dgm:spPr/>
      <dgm:t>
        <a:bodyPr/>
        <a:lstStyle/>
        <a:p>
          <a:endParaRPr lang="zh-TW" altLang="en-US"/>
        </a:p>
      </dgm:t>
    </dgm:pt>
    <dgm:pt modelId="{09567B14-241E-4166-B1F7-CD556565EACA}">
      <dgm:prSet/>
      <dgm:spPr/>
      <dgm:t>
        <a:bodyPr/>
        <a:lstStyle/>
        <a:p>
          <a:pPr rtl="0"/>
          <a:r>
            <a:rPr lang="zh-TW" smtClean="0"/>
            <a:t>執行階段驗證</a:t>
          </a:r>
          <a:endParaRPr lang="zh-TW"/>
        </a:p>
      </dgm:t>
    </dgm:pt>
    <dgm:pt modelId="{8A4F06FB-DE00-441D-BC71-CB255568EEAC}" type="parTrans" cxnId="{282ABF3F-7C03-4090-8907-2EC2CBB80581}">
      <dgm:prSet/>
      <dgm:spPr/>
      <dgm:t>
        <a:bodyPr/>
        <a:lstStyle/>
        <a:p>
          <a:endParaRPr lang="zh-TW" altLang="en-US"/>
        </a:p>
      </dgm:t>
    </dgm:pt>
    <dgm:pt modelId="{196B24EC-0871-484F-8D01-4467FF6102F7}" type="sibTrans" cxnId="{282ABF3F-7C03-4090-8907-2EC2CBB80581}">
      <dgm:prSet/>
      <dgm:spPr/>
      <dgm:t>
        <a:bodyPr/>
        <a:lstStyle/>
        <a:p>
          <a:endParaRPr lang="zh-TW" altLang="en-US"/>
        </a:p>
      </dgm:t>
    </dgm:pt>
    <dgm:pt modelId="{CDB4B36E-07A1-41AC-909D-7D85A7D7B908}">
      <dgm:prSet/>
      <dgm:spPr/>
      <dgm:t>
        <a:bodyPr/>
        <a:lstStyle/>
        <a:p>
          <a:pPr rtl="0"/>
          <a:r>
            <a:rPr lang="zh-TW" smtClean="0"/>
            <a:t>文件產生</a:t>
          </a:r>
          <a:endParaRPr lang="zh-TW"/>
        </a:p>
      </dgm:t>
    </dgm:pt>
    <dgm:pt modelId="{AB600217-0401-4263-B63F-269019C93B46}" type="parTrans" cxnId="{48A6261A-FDB0-4E0F-85A4-C3443D2CE4C9}">
      <dgm:prSet/>
      <dgm:spPr/>
      <dgm:t>
        <a:bodyPr/>
        <a:lstStyle/>
        <a:p>
          <a:endParaRPr lang="zh-TW" altLang="en-US"/>
        </a:p>
      </dgm:t>
    </dgm:pt>
    <dgm:pt modelId="{33E3A7EC-26E7-43AC-B36C-E8BE08B52494}" type="sibTrans" cxnId="{48A6261A-FDB0-4E0F-85A4-C3443D2CE4C9}">
      <dgm:prSet/>
      <dgm:spPr/>
      <dgm:t>
        <a:bodyPr/>
        <a:lstStyle/>
        <a:p>
          <a:endParaRPr lang="zh-TW" altLang="en-US"/>
        </a:p>
      </dgm:t>
    </dgm:pt>
    <dgm:pt modelId="{2446C1D8-2504-46C7-8B41-8EA9514CECB0}" type="pres">
      <dgm:prSet presAssocID="{F67C378D-E35C-41B1-B31B-364BAECAF45B}" presName="Name0" presStyleCnt="0">
        <dgm:presLayoutVars>
          <dgm:chMax/>
          <dgm:chPref/>
          <dgm:dir/>
          <dgm:animLvl val="lvl"/>
        </dgm:presLayoutVars>
      </dgm:prSet>
      <dgm:spPr/>
    </dgm:pt>
    <dgm:pt modelId="{A9CDA0FC-25E8-42E7-A440-836D9E192B63}" type="pres">
      <dgm:prSet presAssocID="{DA423BA0-B2F5-4788-8825-2797EB4500D8}" presName="composite" presStyleCnt="0"/>
      <dgm:spPr/>
    </dgm:pt>
    <dgm:pt modelId="{8B1194FC-C0F2-439A-A69F-C8232C16DE0B}" type="pres">
      <dgm:prSet presAssocID="{DA423BA0-B2F5-4788-8825-2797EB4500D8}" presName="Parent1" presStyleLbl="node1" presStyleIdx="0" presStyleCnt="8">
        <dgm:presLayoutVars>
          <dgm:chMax val="1"/>
          <dgm:chPref val="1"/>
          <dgm:bulletEnabled val="1"/>
        </dgm:presLayoutVars>
      </dgm:prSet>
      <dgm:spPr/>
    </dgm:pt>
    <dgm:pt modelId="{ACF50E6B-C794-4F64-9BF7-F2F7E0C223F9}" type="pres">
      <dgm:prSet presAssocID="{DA423BA0-B2F5-4788-8825-2797EB4500D8}" presName="Childtext1" presStyleLbl="revTx" presStyleIdx="0" presStyleCnt="4">
        <dgm:presLayoutVars>
          <dgm:chMax val="0"/>
          <dgm:chPref val="0"/>
          <dgm:bulletEnabled val="1"/>
        </dgm:presLayoutVars>
      </dgm:prSet>
      <dgm:spPr/>
    </dgm:pt>
    <dgm:pt modelId="{2E4C42E4-736A-4747-ACFA-566C664DE343}" type="pres">
      <dgm:prSet presAssocID="{DA423BA0-B2F5-4788-8825-2797EB4500D8}" presName="BalanceSpacing" presStyleCnt="0"/>
      <dgm:spPr/>
    </dgm:pt>
    <dgm:pt modelId="{0147CDF2-5CA2-47E5-B8B8-A2B65F1C5690}" type="pres">
      <dgm:prSet presAssocID="{DA423BA0-B2F5-4788-8825-2797EB4500D8}" presName="BalanceSpacing1" presStyleCnt="0"/>
      <dgm:spPr/>
    </dgm:pt>
    <dgm:pt modelId="{65A1FEBA-91F0-45B5-8CF7-6319E1EFC475}" type="pres">
      <dgm:prSet presAssocID="{DFB728BE-7EF3-4874-8BC9-ECCABDCCEE0E}" presName="Accent1Text" presStyleLbl="node1" presStyleIdx="1" presStyleCnt="8"/>
      <dgm:spPr/>
    </dgm:pt>
    <dgm:pt modelId="{5929292C-EB19-40F0-8155-7D944DC597BC}" type="pres">
      <dgm:prSet presAssocID="{DFB728BE-7EF3-4874-8BC9-ECCABDCCEE0E}" presName="spaceBetweenRectangles" presStyleCnt="0"/>
      <dgm:spPr/>
    </dgm:pt>
    <dgm:pt modelId="{310AA9FD-FB80-4C55-A995-8DAE8BF09A1A}" type="pres">
      <dgm:prSet presAssocID="{143BE92D-2691-4B09-BD2A-6232586B2A0F}" presName="composite" presStyleCnt="0"/>
      <dgm:spPr/>
    </dgm:pt>
    <dgm:pt modelId="{D00418D2-94FF-41FE-A4A1-3441A3D60FE8}" type="pres">
      <dgm:prSet presAssocID="{143BE92D-2691-4B09-BD2A-6232586B2A0F}" presName="Parent1" presStyleLbl="node1" presStyleIdx="2" presStyleCnt="8">
        <dgm:presLayoutVars>
          <dgm:chMax val="1"/>
          <dgm:chPref val="1"/>
          <dgm:bulletEnabled val="1"/>
        </dgm:presLayoutVars>
      </dgm:prSet>
      <dgm:spPr/>
    </dgm:pt>
    <dgm:pt modelId="{9C06AF7E-AB37-4FF9-A3A2-7E45B0BFB4FF}" type="pres">
      <dgm:prSet presAssocID="{143BE92D-2691-4B09-BD2A-6232586B2A0F}" presName="Childtext1" presStyleLbl="revTx" presStyleIdx="1" presStyleCnt="4">
        <dgm:presLayoutVars>
          <dgm:chMax val="0"/>
          <dgm:chPref val="0"/>
          <dgm:bulletEnabled val="1"/>
        </dgm:presLayoutVars>
      </dgm:prSet>
      <dgm:spPr/>
    </dgm:pt>
    <dgm:pt modelId="{2DCA74EC-2523-4379-9508-A1D2DD4E426D}" type="pres">
      <dgm:prSet presAssocID="{143BE92D-2691-4B09-BD2A-6232586B2A0F}" presName="BalanceSpacing" presStyleCnt="0"/>
      <dgm:spPr/>
    </dgm:pt>
    <dgm:pt modelId="{AEF01874-3BE7-438B-9BA7-F70536D3528D}" type="pres">
      <dgm:prSet presAssocID="{143BE92D-2691-4B09-BD2A-6232586B2A0F}" presName="BalanceSpacing1" presStyleCnt="0"/>
      <dgm:spPr/>
    </dgm:pt>
    <dgm:pt modelId="{DD9E8E52-791F-4890-9878-5628EBCBCE26}" type="pres">
      <dgm:prSet presAssocID="{66578974-9B6C-40F7-9AE6-2804B1652EAD}" presName="Accent1Text" presStyleLbl="node1" presStyleIdx="3" presStyleCnt="8"/>
      <dgm:spPr/>
    </dgm:pt>
    <dgm:pt modelId="{F0C9015B-3F12-4654-9BD5-03368C4ED471}" type="pres">
      <dgm:prSet presAssocID="{66578974-9B6C-40F7-9AE6-2804B1652EAD}" presName="spaceBetweenRectangles" presStyleCnt="0"/>
      <dgm:spPr/>
    </dgm:pt>
    <dgm:pt modelId="{9105C4BC-B0EA-4579-BA55-BFF944214939}" type="pres">
      <dgm:prSet presAssocID="{09567B14-241E-4166-B1F7-CD556565EACA}" presName="composite" presStyleCnt="0"/>
      <dgm:spPr/>
    </dgm:pt>
    <dgm:pt modelId="{411CBEFD-3E1D-4EA1-8221-BECBE3057E6B}" type="pres">
      <dgm:prSet presAssocID="{09567B14-241E-4166-B1F7-CD556565EACA}" presName="Parent1" presStyleLbl="node1" presStyleIdx="4" presStyleCnt="8">
        <dgm:presLayoutVars>
          <dgm:chMax val="1"/>
          <dgm:chPref val="1"/>
          <dgm:bulletEnabled val="1"/>
        </dgm:presLayoutVars>
      </dgm:prSet>
      <dgm:spPr/>
    </dgm:pt>
    <dgm:pt modelId="{6A09DCA6-9939-43DF-A64E-9105AE002BB3}" type="pres">
      <dgm:prSet presAssocID="{09567B14-241E-4166-B1F7-CD556565EACA}" presName="Childtext1" presStyleLbl="revTx" presStyleIdx="2" presStyleCnt="4">
        <dgm:presLayoutVars>
          <dgm:chMax val="0"/>
          <dgm:chPref val="0"/>
          <dgm:bulletEnabled val="1"/>
        </dgm:presLayoutVars>
      </dgm:prSet>
      <dgm:spPr/>
    </dgm:pt>
    <dgm:pt modelId="{9DB8D615-E867-4E3D-A2F2-FBA208CC2EE1}" type="pres">
      <dgm:prSet presAssocID="{09567B14-241E-4166-B1F7-CD556565EACA}" presName="BalanceSpacing" presStyleCnt="0"/>
      <dgm:spPr/>
    </dgm:pt>
    <dgm:pt modelId="{AE408770-A0FA-42FE-9F35-353DEE81419B}" type="pres">
      <dgm:prSet presAssocID="{09567B14-241E-4166-B1F7-CD556565EACA}" presName="BalanceSpacing1" presStyleCnt="0"/>
      <dgm:spPr/>
    </dgm:pt>
    <dgm:pt modelId="{A619C35F-C10F-42B7-9E0B-8B4F2A423E64}" type="pres">
      <dgm:prSet presAssocID="{196B24EC-0871-484F-8D01-4467FF6102F7}" presName="Accent1Text" presStyleLbl="node1" presStyleIdx="5" presStyleCnt="8"/>
      <dgm:spPr/>
    </dgm:pt>
    <dgm:pt modelId="{B151D1A2-BF71-4CA6-A5C6-DBB8EA86EA4E}" type="pres">
      <dgm:prSet presAssocID="{196B24EC-0871-484F-8D01-4467FF6102F7}" presName="spaceBetweenRectangles" presStyleCnt="0"/>
      <dgm:spPr/>
    </dgm:pt>
    <dgm:pt modelId="{0FEE5EB6-54B1-4502-BCDD-2E3BA366CC86}" type="pres">
      <dgm:prSet presAssocID="{CDB4B36E-07A1-41AC-909D-7D85A7D7B908}" presName="composite" presStyleCnt="0"/>
      <dgm:spPr/>
    </dgm:pt>
    <dgm:pt modelId="{E4C17899-025E-4C3F-A976-02BEF4BC6F9A}" type="pres">
      <dgm:prSet presAssocID="{CDB4B36E-07A1-41AC-909D-7D85A7D7B908}" presName="Parent1" presStyleLbl="node1" presStyleIdx="6" presStyleCnt="8">
        <dgm:presLayoutVars>
          <dgm:chMax val="1"/>
          <dgm:chPref val="1"/>
          <dgm:bulletEnabled val="1"/>
        </dgm:presLayoutVars>
      </dgm:prSet>
      <dgm:spPr/>
    </dgm:pt>
    <dgm:pt modelId="{ADD94A33-FD3B-4F65-BD74-F64F51059C71}" type="pres">
      <dgm:prSet presAssocID="{CDB4B36E-07A1-41AC-909D-7D85A7D7B908}" presName="Childtext1" presStyleLbl="revTx" presStyleIdx="3" presStyleCnt="4">
        <dgm:presLayoutVars>
          <dgm:chMax val="0"/>
          <dgm:chPref val="0"/>
          <dgm:bulletEnabled val="1"/>
        </dgm:presLayoutVars>
      </dgm:prSet>
      <dgm:spPr/>
    </dgm:pt>
    <dgm:pt modelId="{536F31F6-DDDE-4B53-B666-03B3D1155C95}" type="pres">
      <dgm:prSet presAssocID="{CDB4B36E-07A1-41AC-909D-7D85A7D7B908}" presName="BalanceSpacing" presStyleCnt="0"/>
      <dgm:spPr/>
    </dgm:pt>
    <dgm:pt modelId="{4EA310D9-D293-4728-99D1-543C8FAC6E9B}" type="pres">
      <dgm:prSet presAssocID="{CDB4B36E-07A1-41AC-909D-7D85A7D7B908}" presName="BalanceSpacing1" presStyleCnt="0"/>
      <dgm:spPr/>
    </dgm:pt>
    <dgm:pt modelId="{483A2FB9-9CC8-4C8F-9B5E-AC74DCA44030}" type="pres">
      <dgm:prSet presAssocID="{33E3A7EC-26E7-43AC-B36C-E8BE08B52494}" presName="Accent1Text" presStyleLbl="node1" presStyleIdx="7" presStyleCnt="8"/>
      <dgm:spPr/>
    </dgm:pt>
  </dgm:ptLst>
  <dgm:cxnLst>
    <dgm:cxn modelId="{54F22FBF-4D80-4BC7-A066-1441A3FA1700}" type="presOf" srcId="{DA423BA0-B2F5-4788-8825-2797EB4500D8}" destId="{8B1194FC-C0F2-439A-A69F-C8232C16DE0B}" srcOrd="0" destOrd="0" presId="urn:microsoft.com/office/officeart/2008/layout/AlternatingHexagons"/>
    <dgm:cxn modelId="{D985CAA9-82A6-4A3D-89F3-8F361CF41288}" srcId="{F67C378D-E35C-41B1-B31B-364BAECAF45B}" destId="{DA423BA0-B2F5-4788-8825-2797EB4500D8}" srcOrd="0" destOrd="0" parTransId="{5A3E7004-D50D-4A2B-A171-E1C1BA8ED092}" sibTransId="{DFB728BE-7EF3-4874-8BC9-ECCABDCCEE0E}"/>
    <dgm:cxn modelId="{48A6261A-FDB0-4E0F-85A4-C3443D2CE4C9}" srcId="{F67C378D-E35C-41B1-B31B-364BAECAF45B}" destId="{CDB4B36E-07A1-41AC-909D-7D85A7D7B908}" srcOrd="3" destOrd="0" parTransId="{AB600217-0401-4263-B63F-269019C93B46}" sibTransId="{33E3A7EC-26E7-43AC-B36C-E8BE08B52494}"/>
    <dgm:cxn modelId="{404BBFC6-D1E1-4AF4-BD37-D3E0772CB0D5}" type="presOf" srcId="{33E3A7EC-26E7-43AC-B36C-E8BE08B52494}" destId="{483A2FB9-9CC8-4C8F-9B5E-AC74DCA44030}" srcOrd="0" destOrd="0" presId="urn:microsoft.com/office/officeart/2008/layout/AlternatingHexagons"/>
    <dgm:cxn modelId="{282ABF3F-7C03-4090-8907-2EC2CBB80581}" srcId="{F67C378D-E35C-41B1-B31B-364BAECAF45B}" destId="{09567B14-241E-4166-B1F7-CD556565EACA}" srcOrd="2" destOrd="0" parTransId="{8A4F06FB-DE00-441D-BC71-CB255568EEAC}" sibTransId="{196B24EC-0871-484F-8D01-4467FF6102F7}"/>
    <dgm:cxn modelId="{385349F2-A3FC-4FC4-AFE9-465524C0D5DF}" type="presOf" srcId="{DFB728BE-7EF3-4874-8BC9-ECCABDCCEE0E}" destId="{65A1FEBA-91F0-45B5-8CF7-6319E1EFC475}" srcOrd="0" destOrd="0" presId="urn:microsoft.com/office/officeart/2008/layout/AlternatingHexagons"/>
    <dgm:cxn modelId="{2C77C029-9B8D-4203-9730-177565F6CCBC}" type="presOf" srcId="{09567B14-241E-4166-B1F7-CD556565EACA}" destId="{411CBEFD-3E1D-4EA1-8221-BECBE3057E6B}" srcOrd="0" destOrd="0" presId="urn:microsoft.com/office/officeart/2008/layout/AlternatingHexagons"/>
    <dgm:cxn modelId="{9C3A4AEE-2379-4A27-A61F-79A9510F1357}" type="presOf" srcId="{F67C378D-E35C-41B1-B31B-364BAECAF45B}" destId="{2446C1D8-2504-46C7-8B41-8EA9514CECB0}" srcOrd="0" destOrd="0" presId="urn:microsoft.com/office/officeart/2008/layout/AlternatingHexagons"/>
    <dgm:cxn modelId="{31529F1A-FA0E-4EA3-9FCA-426AA526A1EA}" type="presOf" srcId="{196B24EC-0871-484F-8D01-4467FF6102F7}" destId="{A619C35F-C10F-42B7-9E0B-8B4F2A423E64}" srcOrd="0" destOrd="0" presId="urn:microsoft.com/office/officeart/2008/layout/AlternatingHexagons"/>
    <dgm:cxn modelId="{3C1C22DA-D02A-41D9-90C6-36CF1F95C84D}" type="presOf" srcId="{66578974-9B6C-40F7-9AE6-2804B1652EAD}" destId="{DD9E8E52-791F-4890-9878-5628EBCBCE26}" srcOrd="0" destOrd="0" presId="urn:microsoft.com/office/officeart/2008/layout/AlternatingHexagons"/>
    <dgm:cxn modelId="{B15B67D0-40B8-43EC-88B6-3C64E2F5585D}" type="presOf" srcId="{143BE92D-2691-4B09-BD2A-6232586B2A0F}" destId="{D00418D2-94FF-41FE-A4A1-3441A3D60FE8}" srcOrd="0" destOrd="0" presId="urn:microsoft.com/office/officeart/2008/layout/AlternatingHexagons"/>
    <dgm:cxn modelId="{F45C2A21-C7E4-4867-94F6-6264C1726EE7}" srcId="{F67C378D-E35C-41B1-B31B-364BAECAF45B}" destId="{143BE92D-2691-4B09-BD2A-6232586B2A0F}" srcOrd="1" destOrd="0" parTransId="{82AA956B-774A-4712-8B8C-ACDF92238D77}" sibTransId="{66578974-9B6C-40F7-9AE6-2804B1652EAD}"/>
    <dgm:cxn modelId="{D64081F3-7DD8-4EE9-BC85-F53F5D1D0B43}" type="presOf" srcId="{CDB4B36E-07A1-41AC-909D-7D85A7D7B908}" destId="{E4C17899-025E-4C3F-A976-02BEF4BC6F9A}" srcOrd="0" destOrd="0" presId="urn:microsoft.com/office/officeart/2008/layout/AlternatingHexagons"/>
    <dgm:cxn modelId="{289A2F2F-6A15-4039-BCCA-1663EDC61B80}" type="presParOf" srcId="{2446C1D8-2504-46C7-8B41-8EA9514CECB0}" destId="{A9CDA0FC-25E8-42E7-A440-836D9E192B63}" srcOrd="0" destOrd="0" presId="urn:microsoft.com/office/officeart/2008/layout/AlternatingHexagons"/>
    <dgm:cxn modelId="{01DAE142-68F4-4AA3-997D-04BABC092138}" type="presParOf" srcId="{A9CDA0FC-25E8-42E7-A440-836D9E192B63}" destId="{8B1194FC-C0F2-439A-A69F-C8232C16DE0B}" srcOrd="0" destOrd="0" presId="urn:microsoft.com/office/officeart/2008/layout/AlternatingHexagons"/>
    <dgm:cxn modelId="{D61FCD20-8C8A-4672-B455-7F8E021A8B18}" type="presParOf" srcId="{A9CDA0FC-25E8-42E7-A440-836D9E192B63}" destId="{ACF50E6B-C794-4F64-9BF7-F2F7E0C223F9}" srcOrd="1" destOrd="0" presId="urn:microsoft.com/office/officeart/2008/layout/AlternatingHexagons"/>
    <dgm:cxn modelId="{08899A80-48EA-4C43-B1F0-EC5F0E85F0E5}" type="presParOf" srcId="{A9CDA0FC-25E8-42E7-A440-836D9E192B63}" destId="{2E4C42E4-736A-4747-ACFA-566C664DE343}" srcOrd="2" destOrd="0" presId="urn:microsoft.com/office/officeart/2008/layout/AlternatingHexagons"/>
    <dgm:cxn modelId="{FEFC18D0-ABC7-48E5-AB6F-BAFB10186888}" type="presParOf" srcId="{A9CDA0FC-25E8-42E7-A440-836D9E192B63}" destId="{0147CDF2-5CA2-47E5-B8B8-A2B65F1C5690}" srcOrd="3" destOrd="0" presId="urn:microsoft.com/office/officeart/2008/layout/AlternatingHexagons"/>
    <dgm:cxn modelId="{EB4DDD64-BDFC-4AF5-8ECB-37B8C8E0DDC5}" type="presParOf" srcId="{A9CDA0FC-25E8-42E7-A440-836D9E192B63}" destId="{65A1FEBA-91F0-45B5-8CF7-6319E1EFC475}" srcOrd="4" destOrd="0" presId="urn:microsoft.com/office/officeart/2008/layout/AlternatingHexagons"/>
    <dgm:cxn modelId="{1EF89AEB-FFFD-4C59-A620-265AC5808409}" type="presParOf" srcId="{2446C1D8-2504-46C7-8B41-8EA9514CECB0}" destId="{5929292C-EB19-40F0-8155-7D944DC597BC}" srcOrd="1" destOrd="0" presId="urn:microsoft.com/office/officeart/2008/layout/AlternatingHexagons"/>
    <dgm:cxn modelId="{B4767C1F-30AC-4844-B03E-B10A9A24BE65}" type="presParOf" srcId="{2446C1D8-2504-46C7-8B41-8EA9514CECB0}" destId="{310AA9FD-FB80-4C55-A995-8DAE8BF09A1A}" srcOrd="2" destOrd="0" presId="urn:microsoft.com/office/officeart/2008/layout/AlternatingHexagons"/>
    <dgm:cxn modelId="{CC4D9647-C9D1-4E2C-98CE-978CCD7F5115}" type="presParOf" srcId="{310AA9FD-FB80-4C55-A995-8DAE8BF09A1A}" destId="{D00418D2-94FF-41FE-A4A1-3441A3D60FE8}" srcOrd="0" destOrd="0" presId="urn:microsoft.com/office/officeart/2008/layout/AlternatingHexagons"/>
    <dgm:cxn modelId="{B15E937A-375B-4C91-834A-E8609888469E}" type="presParOf" srcId="{310AA9FD-FB80-4C55-A995-8DAE8BF09A1A}" destId="{9C06AF7E-AB37-4FF9-A3A2-7E45B0BFB4FF}" srcOrd="1" destOrd="0" presId="urn:microsoft.com/office/officeart/2008/layout/AlternatingHexagons"/>
    <dgm:cxn modelId="{3E62C2AA-7C15-4DBC-9E77-EC4E473FB5E5}" type="presParOf" srcId="{310AA9FD-FB80-4C55-A995-8DAE8BF09A1A}" destId="{2DCA74EC-2523-4379-9508-A1D2DD4E426D}" srcOrd="2" destOrd="0" presId="urn:microsoft.com/office/officeart/2008/layout/AlternatingHexagons"/>
    <dgm:cxn modelId="{20D88910-860B-49C9-B2E4-8462E5597739}" type="presParOf" srcId="{310AA9FD-FB80-4C55-A995-8DAE8BF09A1A}" destId="{AEF01874-3BE7-438B-9BA7-F70536D3528D}" srcOrd="3" destOrd="0" presId="urn:microsoft.com/office/officeart/2008/layout/AlternatingHexagons"/>
    <dgm:cxn modelId="{097F43ED-60B6-4547-8C00-86ADB139AF43}" type="presParOf" srcId="{310AA9FD-FB80-4C55-A995-8DAE8BF09A1A}" destId="{DD9E8E52-791F-4890-9878-5628EBCBCE26}" srcOrd="4" destOrd="0" presId="urn:microsoft.com/office/officeart/2008/layout/AlternatingHexagons"/>
    <dgm:cxn modelId="{630B8FBF-BB5D-44A3-B8C9-F30920E09383}" type="presParOf" srcId="{2446C1D8-2504-46C7-8B41-8EA9514CECB0}" destId="{F0C9015B-3F12-4654-9BD5-03368C4ED471}" srcOrd="3" destOrd="0" presId="urn:microsoft.com/office/officeart/2008/layout/AlternatingHexagons"/>
    <dgm:cxn modelId="{87F14C88-2246-47B3-9024-DA2B91B2B232}" type="presParOf" srcId="{2446C1D8-2504-46C7-8B41-8EA9514CECB0}" destId="{9105C4BC-B0EA-4579-BA55-BFF944214939}" srcOrd="4" destOrd="0" presId="urn:microsoft.com/office/officeart/2008/layout/AlternatingHexagons"/>
    <dgm:cxn modelId="{110F7AE1-F642-42A1-A998-BB62FE8AF396}" type="presParOf" srcId="{9105C4BC-B0EA-4579-BA55-BFF944214939}" destId="{411CBEFD-3E1D-4EA1-8221-BECBE3057E6B}" srcOrd="0" destOrd="0" presId="urn:microsoft.com/office/officeart/2008/layout/AlternatingHexagons"/>
    <dgm:cxn modelId="{C2B21D88-4B62-4F08-A52D-FD5D71707AD3}" type="presParOf" srcId="{9105C4BC-B0EA-4579-BA55-BFF944214939}" destId="{6A09DCA6-9939-43DF-A64E-9105AE002BB3}" srcOrd="1" destOrd="0" presId="urn:microsoft.com/office/officeart/2008/layout/AlternatingHexagons"/>
    <dgm:cxn modelId="{7660A9DE-5897-41A6-AB44-3F7BF3E4F5EE}" type="presParOf" srcId="{9105C4BC-B0EA-4579-BA55-BFF944214939}" destId="{9DB8D615-E867-4E3D-A2F2-FBA208CC2EE1}" srcOrd="2" destOrd="0" presId="urn:microsoft.com/office/officeart/2008/layout/AlternatingHexagons"/>
    <dgm:cxn modelId="{953E8EE7-79E0-4987-9734-E5EA681AAF77}" type="presParOf" srcId="{9105C4BC-B0EA-4579-BA55-BFF944214939}" destId="{AE408770-A0FA-42FE-9F35-353DEE81419B}" srcOrd="3" destOrd="0" presId="urn:microsoft.com/office/officeart/2008/layout/AlternatingHexagons"/>
    <dgm:cxn modelId="{1D77E9C9-A154-4F69-B2CC-C4614D67A049}" type="presParOf" srcId="{9105C4BC-B0EA-4579-BA55-BFF944214939}" destId="{A619C35F-C10F-42B7-9E0B-8B4F2A423E64}" srcOrd="4" destOrd="0" presId="urn:microsoft.com/office/officeart/2008/layout/AlternatingHexagons"/>
    <dgm:cxn modelId="{D2E272EE-0B26-4334-88C4-BD1AD6B80F8E}" type="presParOf" srcId="{2446C1D8-2504-46C7-8B41-8EA9514CECB0}" destId="{B151D1A2-BF71-4CA6-A5C6-DBB8EA86EA4E}" srcOrd="5" destOrd="0" presId="urn:microsoft.com/office/officeart/2008/layout/AlternatingHexagons"/>
    <dgm:cxn modelId="{A960CD9D-0E5B-4334-B553-97E7877D1727}" type="presParOf" srcId="{2446C1D8-2504-46C7-8B41-8EA9514CECB0}" destId="{0FEE5EB6-54B1-4502-BCDD-2E3BA366CC86}" srcOrd="6" destOrd="0" presId="urn:microsoft.com/office/officeart/2008/layout/AlternatingHexagons"/>
    <dgm:cxn modelId="{92AED324-5033-4B56-803C-0908E3D8D2CE}" type="presParOf" srcId="{0FEE5EB6-54B1-4502-BCDD-2E3BA366CC86}" destId="{E4C17899-025E-4C3F-A976-02BEF4BC6F9A}" srcOrd="0" destOrd="0" presId="urn:microsoft.com/office/officeart/2008/layout/AlternatingHexagons"/>
    <dgm:cxn modelId="{65A9794D-30AC-4C8A-94C1-0860090350F8}" type="presParOf" srcId="{0FEE5EB6-54B1-4502-BCDD-2E3BA366CC86}" destId="{ADD94A33-FD3B-4F65-BD74-F64F51059C71}" srcOrd="1" destOrd="0" presId="urn:microsoft.com/office/officeart/2008/layout/AlternatingHexagons"/>
    <dgm:cxn modelId="{6F4E0957-84FC-4212-9FCE-7789DAC41C1C}" type="presParOf" srcId="{0FEE5EB6-54B1-4502-BCDD-2E3BA366CC86}" destId="{536F31F6-DDDE-4B53-B666-03B3D1155C95}" srcOrd="2" destOrd="0" presId="urn:microsoft.com/office/officeart/2008/layout/AlternatingHexagons"/>
    <dgm:cxn modelId="{830FEC5C-40B7-4127-B1B7-C47E22DC0A8A}" type="presParOf" srcId="{0FEE5EB6-54B1-4502-BCDD-2E3BA366CC86}" destId="{4EA310D9-D293-4728-99D1-543C8FAC6E9B}" srcOrd="3" destOrd="0" presId="urn:microsoft.com/office/officeart/2008/layout/AlternatingHexagons"/>
    <dgm:cxn modelId="{1017FC5E-B977-4FBF-8BD0-64F2000C562F}" type="presParOf" srcId="{0FEE5EB6-54B1-4502-BCDD-2E3BA366CC86}" destId="{483A2FB9-9CC8-4C8F-9B5E-AC74DCA44030}"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1194FC-C0F2-439A-A69F-C8232C16DE0B}">
      <dsp:nvSpPr>
        <dsp:cNvPr id="0" name=""/>
        <dsp:cNvSpPr/>
      </dsp:nvSpPr>
      <dsp:spPr>
        <a:xfrm rot="5400000">
          <a:off x="2405830" y="88200"/>
          <a:ext cx="1353529" cy="1177570"/>
        </a:xfrm>
        <a:prstGeom prst="hexagon">
          <a:avLst>
            <a:gd name="adj" fmla="val 25000"/>
            <a:gd name="vf" fmla="val 115470"/>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zh-TW" sz="1700" kern="1200" dirty="0" smtClean="0"/>
            <a:t>提升自動測試程度</a:t>
          </a:r>
          <a:endParaRPr lang="zh-TW" sz="1700" kern="1200" dirty="0"/>
        </a:p>
      </dsp:txBody>
      <dsp:txXfrm rot="-5400000">
        <a:off x="2677314" y="211146"/>
        <a:ext cx="810560" cy="931679"/>
      </dsp:txXfrm>
    </dsp:sp>
    <dsp:sp modelId="{ACF50E6B-C794-4F64-9BF7-F2F7E0C223F9}">
      <dsp:nvSpPr>
        <dsp:cNvPr id="0" name=""/>
        <dsp:cNvSpPr/>
      </dsp:nvSpPr>
      <dsp:spPr>
        <a:xfrm>
          <a:off x="3707114" y="270926"/>
          <a:ext cx="1510539" cy="812117"/>
        </a:xfrm>
        <a:prstGeom prst="rect">
          <a:avLst/>
        </a:prstGeom>
        <a:noFill/>
        <a:ln>
          <a:noFill/>
        </a:ln>
        <a:effectLst/>
      </dsp:spPr>
      <dsp:style>
        <a:lnRef idx="0">
          <a:scrgbClr r="0" g="0" b="0"/>
        </a:lnRef>
        <a:fillRef idx="0">
          <a:scrgbClr r="0" g="0" b="0"/>
        </a:fillRef>
        <a:effectRef idx="0">
          <a:scrgbClr r="0" g="0" b="0"/>
        </a:effectRef>
        <a:fontRef idx="minor"/>
      </dsp:style>
    </dsp:sp>
    <dsp:sp modelId="{65A1FEBA-91F0-45B5-8CF7-6319E1EFC475}">
      <dsp:nvSpPr>
        <dsp:cNvPr id="0" name=""/>
        <dsp:cNvSpPr/>
      </dsp:nvSpPr>
      <dsp:spPr>
        <a:xfrm rot="5400000">
          <a:off x="1134054" y="88200"/>
          <a:ext cx="1353529" cy="1177570"/>
        </a:xfrm>
        <a:prstGeom prst="hexagon">
          <a:avLst>
            <a:gd name="adj" fmla="val 25000"/>
            <a:gd name="vf" fmla="val 115470"/>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TW" altLang="en-US" sz="3600" kern="1200"/>
        </a:p>
      </dsp:txBody>
      <dsp:txXfrm rot="-5400000">
        <a:off x="1405538" y="211146"/>
        <a:ext cx="810560" cy="931679"/>
      </dsp:txXfrm>
    </dsp:sp>
    <dsp:sp modelId="{D00418D2-94FF-41FE-A4A1-3441A3D60FE8}">
      <dsp:nvSpPr>
        <dsp:cNvPr id="0" name=""/>
        <dsp:cNvSpPr/>
      </dsp:nvSpPr>
      <dsp:spPr>
        <a:xfrm rot="5400000">
          <a:off x="1767506" y="1237076"/>
          <a:ext cx="1353529" cy="1177570"/>
        </a:xfrm>
        <a:prstGeom prst="hexagon">
          <a:avLst>
            <a:gd name="adj" fmla="val 25000"/>
            <a:gd name="vf" fmla="val 115470"/>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zh-TW" sz="1700" kern="1200" smtClean="0"/>
            <a:t>靜態驗證</a:t>
          </a:r>
          <a:endParaRPr lang="zh-TW" sz="1700" kern="1200"/>
        </a:p>
      </dsp:txBody>
      <dsp:txXfrm rot="-5400000">
        <a:off x="2038990" y="1360022"/>
        <a:ext cx="810560" cy="931679"/>
      </dsp:txXfrm>
    </dsp:sp>
    <dsp:sp modelId="{9C06AF7E-AB37-4FF9-A3A2-7E45B0BFB4FF}">
      <dsp:nvSpPr>
        <dsp:cNvPr id="0" name=""/>
        <dsp:cNvSpPr/>
      </dsp:nvSpPr>
      <dsp:spPr>
        <a:xfrm>
          <a:off x="344946" y="1419803"/>
          <a:ext cx="1461812" cy="812117"/>
        </a:xfrm>
        <a:prstGeom prst="rect">
          <a:avLst/>
        </a:prstGeom>
        <a:noFill/>
        <a:ln>
          <a:noFill/>
        </a:ln>
        <a:effectLst/>
      </dsp:spPr>
      <dsp:style>
        <a:lnRef idx="0">
          <a:scrgbClr r="0" g="0" b="0"/>
        </a:lnRef>
        <a:fillRef idx="0">
          <a:scrgbClr r="0" g="0" b="0"/>
        </a:fillRef>
        <a:effectRef idx="0">
          <a:scrgbClr r="0" g="0" b="0"/>
        </a:effectRef>
        <a:fontRef idx="minor"/>
      </dsp:style>
    </dsp:sp>
    <dsp:sp modelId="{DD9E8E52-791F-4890-9878-5628EBCBCE26}">
      <dsp:nvSpPr>
        <dsp:cNvPr id="0" name=""/>
        <dsp:cNvSpPr/>
      </dsp:nvSpPr>
      <dsp:spPr>
        <a:xfrm rot="5400000">
          <a:off x="3039282" y="1237076"/>
          <a:ext cx="1353529" cy="1177570"/>
        </a:xfrm>
        <a:prstGeom prst="hexagon">
          <a:avLst>
            <a:gd name="adj" fmla="val 25000"/>
            <a:gd name="vf" fmla="val 115470"/>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TW" altLang="en-US" sz="3600" kern="1200"/>
        </a:p>
      </dsp:txBody>
      <dsp:txXfrm rot="-5400000">
        <a:off x="3310766" y="1360022"/>
        <a:ext cx="810560" cy="931679"/>
      </dsp:txXfrm>
    </dsp:sp>
    <dsp:sp modelId="{411CBEFD-3E1D-4EA1-8221-BECBE3057E6B}">
      <dsp:nvSpPr>
        <dsp:cNvPr id="0" name=""/>
        <dsp:cNvSpPr/>
      </dsp:nvSpPr>
      <dsp:spPr>
        <a:xfrm rot="5400000">
          <a:off x="2405830" y="2385952"/>
          <a:ext cx="1353529" cy="1177570"/>
        </a:xfrm>
        <a:prstGeom prst="hexagon">
          <a:avLst>
            <a:gd name="adj" fmla="val 25000"/>
            <a:gd name="vf" fmla="val 115470"/>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zh-TW" sz="1700" kern="1200" smtClean="0"/>
            <a:t>執行階段驗證</a:t>
          </a:r>
          <a:endParaRPr lang="zh-TW" sz="1700" kern="1200"/>
        </a:p>
      </dsp:txBody>
      <dsp:txXfrm rot="-5400000">
        <a:off x="2677314" y="2508898"/>
        <a:ext cx="810560" cy="931679"/>
      </dsp:txXfrm>
    </dsp:sp>
    <dsp:sp modelId="{6A09DCA6-9939-43DF-A64E-9105AE002BB3}">
      <dsp:nvSpPr>
        <dsp:cNvPr id="0" name=""/>
        <dsp:cNvSpPr/>
      </dsp:nvSpPr>
      <dsp:spPr>
        <a:xfrm>
          <a:off x="3707114" y="2568679"/>
          <a:ext cx="1510539" cy="812117"/>
        </a:xfrm>
        <a:prstGeom prst="rect">
          <a:avLst/>
        </a:prstGeom>
        <a:noFill/>
        <a:ln>
          <a:noFill/>
        </a:ln>
        <a:effectLst/>
      </dsp:spPr>
      <dsp:style>
        <a:lnRef idx="0">
          <a:scrgbClr r="0" g="0" b="0"/>
        </a:lnRef>
        <a:fillRef idx="0">
          <a:scrgbClr r="0" g="0" b="0"/>
        </a:fillRef>
        <a:effectRef idx="0">
          <a:scrgbClr r="0" g="0" b="0"/>
        </a:effectRef>
        <a:fontRef idx="minor"/>
      </dsp:style>
    </dsp:sp>
    <dsp:sp modelId="{A619C35F-C10F-42B7-9E0B-8B4F2A423E64}">
      <dsp:nvSpPr>
        <dsp:cNvPr id="0" name=""/>
        <dsp:cNvSpPr/>
      </dsp:nvSpPr>
      <dsp:spPr>
        <a:xfrm rot="5400000">
          <a:off x="1134054" y="2385952"/>
          <a:ext cx="1353529" cy="1177570"/>
        </a:xfrm>
        <a:prstGeom prst="hexagon">
          <a:avLst>
            <a:gd name="adj" fmla="val 25000"/>
            <a:gd name="vf" fmla="val 115470"/>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TW" altLang="en-US" sz="3600" kern="1200"/>
        </a:p>
      </dsp:txBody>
      <dsp:txXfrm rot="-5400000">
        <a:off x="1405538" y="2508898"/>
        <a:ext cx="810560" cy="931679"/>
      </dsp:txXfrm>
    </dsp:sp>
    <dsp:sp modelId="{E4C17899-025E-4C3F-A976-02BEF4BC6F9A}">
      <dsp:nvSpPr>
        <dsp:cNvPr id="0" name=""/>
        <dsp:cNvSpPr/>
      </dsp:nvSpPr>
      <dsp:spPr>
        <a:xfrm rot="5400000">
          <a:off x="1767506" y="3534828"/>
          <a:ext cx="1353529" cy="1177570"/>
        </a:xfrm>
        <a:prstGeom prst="hexagon">
          <a:avLst>
            <a:gd name="adj" fmla="val 25000"/>
            <a:gd name="vf" fmla="val 115470"/>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zh-TW" sz="1700" kern="1200" smtClean="0"/>
            <a:t>文件產生</a:t>
          </a:r>
          <a:endParaRPr lang="zh-TW" sz="1700" kern="1200"/>
        </a:p>
      </dsp:txBody>
      <dsp:txXfrm rot="-5400000">
        <a:off x="2038990" y="3657774"/>
        <a:ext cx="810560" cy="931679"/>
      </dsp:txXfrm>
    </dsp:sp>
    <dsp:sp modelId="{ADD94A33-FD3B-4F65-BD74-F64F51059C71}">
      <dsp:nvSpPr>
        <dsp:cNvPr id="0" name=""/>
        <dsp:cNvSpPr/>
      </dsp:nvSpPr>
      <dsp:spPr>
        <a:xfrm>
          <a:off x="344946" y="3717555"/>
          <a:ext cx="1461812" cy="812117"/>
        </a:xfrm>
        <a:prstGeom prst="rect">
          <a:avLst/>
        </a:prstGeom>
        <a:noFill/>
        <a:ln>
          <a:noFill/>
        </a:ln>
        <a:effectLst/>
      </dsp:spPr>
      <dsp:style>
        <a:lnRef idx="0">
          <a:scrgbClr r="0" g="0" b="0"/>
        </a:lnRef>
        <a:fillRef idx="0">
          <a:scrgbClr r="0" g="0" b="0"/>
        </a:fillRef>
        <a:effectRef idx="0">
          <a:scrgbClr r="0" g="0" b="0"/>
        </a:effectRef>
        <a:fontRef idx="minor"/>
      </dsp:style>
    </dsp:sp>
    <dsp:sp modelId="{483A2FB9-9CC8-4C8F-9B5E-AC74DCA44030}">
      <dsp:nvSpPr>
        <dsp:cNvPr id="0" name=""/>
        <dsp:cNvSpPr/>
      </dsp:nvSpPr>
      <dsp:spPr>
        <a:xfrm rot="5400000">
          <a:off x="3039282" y="3534828"/>
          <a:ext cx="1353529" cy="1177570"/>
        </a:xfrm>
        <a:prstGeom prst="hexagon">
          <a:avLst>
            <a:gd name="adj" fmla="val 25000"/>
            <a:gd name="vf" fmla="val 115470"/>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TW" altLang="en-US" sz="3600" kern="1200"/>
        </a:p>
      </dsp:txBody>
      <dsp:txXfrm rot="-5400000">
        <a:off x="3310766" y="3657774"/>
        <a:ext cx="810560" cy="931679"/>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39BBAC-DC96-4605-A6D5-90860F567B11}" type="datetimeFigureOut">
              <a:rPr lang="zh-TW" altLang="en-US" smtClean="0"/>
              <a:t>2012/6/25</a:t>
            </a:fld>
            <a:endParaRPr lang="zh-TW"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91BEF0-38BC-4FF3-B0EB-06FFB230C833}" type="slidenum">
              <a:rPr lang="zh-TW" altLang="en-US" smtClean="0"/>
              <a:t>‹#›</a:t>
            </a:fld>
            <a:endParaRPr lang="zh-TW" altLang="en-US"/>
          </a:p>
        </p:txBody>
      </p:sp>
    </p:spTree>
    <p:extLst>
      <p:ext uri="{BB962C8B-B14F-4D97-AF65-F5344CB8AC3E}">
        <p14:creationId xmlns:p14="http://schemas.microsoft.com/office/powerpoint/2010/main" val="436822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zh.wikipedia.org/wiki/%E5%9F%BA%E4%BA%8E%E7%BB%84%E4%BB%B6%E7%9A%84%E8%BD%AF%E4%BB%B6%E5%B7%A5%E7%A8%8B"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zh.wikipedia.org/w/index.php?title=%E5%90%8E%E9%AA%8C%E6%9D%A1%E4%BB%B6&amp;action=edit&amp;redlink=1" TargetMode="External"/><Relationship Id="rId5" Type="http://schemas.openxmlformats.org/officeDocument/2006/relationships/hyperlink" Target="http://zh.wikipedia.org/w/index.php?title=%E5%85%88%E9%AA%8C%E6%9D%A1%E4%BB%B6&amp;action=edit&amp;redlink=1" TargetMode="External"/><Relationship Id="rId4" Type="http://schemas.openxmlformats.org/officeDocument/2006/relationships/hyperlink" Target="http://zh.wikipedia.org/wiki/%E5%BD%A2%E5%BC%8F%E5%8C%96%E6%96%B9%E6%B3%95"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要求軟體設計者為</a:t>
            </a:r>
            <a:r>
              <a:rPr lang="zh-TW" altLang="en-US" sz="1200" b="0" i="0" u="none" strike="noStrike" kern="1200" dirty="0" smtClean="0">
                <a:solidFill>
                  <a:schemeClr val="tx1"/>
                </a:solidFill>
                <a:effectLst/>
                <a:latin typeface="+mn-lt"/>
                <a:ea typeface="+mn-ea"/>
                <a:cs typeface="+mn-cs"/>
                <a:hlinkClick r:id="rId3" tooltip="基於組件的軟體工程"/>
              </a:rPr>
              <a:t>軟體組件</a:t>
            </a:r>
            <a:r>
              <a:rPr lang="zh-TW" altLang="en-US" sz="1200" b="0" i="0" kern="1200" dirty="0" smtClean="0">
                <a:solidFill>
                  <a:schemeClr val="tx1"/>
                </a:solidFill>
                <a:effectLst/>
                <a:latin typeface="+mn-lt"/>
                <a:ea typeface="+mn-ea"/>
                <a:cs typeface="+mn-cs"/>
              </a:rPr>
              <a:t>定義</a:t>
            </a:r>
            <a:r>
              <a:rPr lang="zh-TW" altLang="en-US" sz="1200" b="0" i="0" u="none" strike="noStrike" kern="1200" dirty="0" smtClean="0">
                <a:solidFill>
                  <a:schemeClr val="tx1"/>
                </a:solidFill>
                <a:effectLst/>
                <a:latin typeface="+mn-lt"/>
                <a:ea typeface="+mn-ea"/>
                <a:cs typeface="+mn-cs"/>
                <a:hlinkClick r:id="rId4" tooltip="形式化方法"/>
              </a:rPr>
              <a:t>正式的</a:t>
            </a:r>
            <a:r>
              <a:rPr lang="zh-TW" altLang="en-US" sz="1200" b="0" i="0" kern="1200" dirty="0" smtClean="0">
                <a:solidFill>
                  <a:schemeClr val="tx1"/>
                </a:solidFill>
                <a:effectLst/>
                <a:latin typeface="+mn-lt"/>
                <a:ea typeface="+mn-ea"/>
                <a:cs typeface="+mn-cs"/>
              </a:rPr>
              <a:t>，精確的並且可驗證的介面</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核心思想是對軟體系統中的元素之間相互合作以及「責任」與「義務」的比喻</a:t>
            </a: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供應商必須提供某種產品（責任），並且他有權期望客戶已經付款（權利）。</a:t>
            </a:r>
          </a:p>
          <a:p>
            <a:pPr marL="0" indent="0">
              <a:buFontTx/>
              <a:buNone/>
            </a:pP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客戶必須付款（責任），並且有權得到產品（權利）。</a:t>
            </a:r>
            <a:endParaRPr lang="en-US" altLang="zh-TW" sz="1200" b="0" i="0" kern="1200" dirty="0" smtClean="0">
              <a:solidFill>
                <a:schemeClr val="tx1"/>
              </a:solidFill>
              <a:effectLst/>
              <a:latin typeface="+mn-lt"/>
              <a:ea typeface="+mn-ea"/>
              <a:cs typeface="+mn-cs"/>
            </a:endParaRPr>
          </a:p>
          <a:p>
            <a:pPr marL="171450" indent="-171450">
              <a:buFontTx/>
              <a:buChar char="-"/>
            </a:pP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套用在程式中</a:t>
            </a:r>
          </a:p>
          <a:p>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期望所有調用它的客戶模塊都保證一定的進入條件：這就是函數的</a:t>
            </a:r>
            <a:r>
              <a:rPr lang="zh-TW" altLang="en-US" sz="1200" b="0" i="0" u="none" strike="noStrike" kern="1200" dirty="0" smtClean="0">
                <a:solidFill>
                  <a:schemeClr val="tx1"/>
                </a:solidFill>
                <a:effectLst/>
                <a:latin typeface="+mn-lt"/>
                <a:ea typeface="+mn-ea"/>
                <a:cs typeface="+mn-cs"/>
                <a:hlinkClick r:id="rId5" tooltip="先驗條件"/>
              </a:rPr>
              <a:t>先驗條件</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客戶的義務和供應商的權利，這樣它就不用去處理不滿足先驗條件的情況。</a:t>
            </a:r>
          </a:p>
          <a:p>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保證退出時給出特定的屬性：這就是函數的</a:t>
            </a:r>
            <a:r>
              <a:rPr lang="zh-TW" altLang="en-US" sz="1200" b="0" i="0" u="none" strike="noStrike" kern="1200" dirty="0" smtClean="0">
                <a:solidFill>
                  <a:schemeClr val="tx1"/>
                </a:solidFill>
                <a:effectLst/>
                <a:latin typeface="+mn-lt"/>
                <a:ea typeface="+mn-ea"/>
                <a:cs typeface="+mn-cs"/>
                <a:hlinkClick r:id="rId6" tooltip="後驗條件"/>
              </a:rPr>
              <a:t>後驗條件</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供應商的義務，顯然也是客戶的權利。</a:t>
            </a:r>
          </a:p>
          <a:p>
            <a:pPr marL="171450" indent="-171450">
              <a:buFontTx/>
              <a:buChar char="-"/>
            </a:pPr>
            <a:r>
              <a:rPr lang="zh-TW" altLang="en-US" sz="1200" b="0" i="0" kern="1200" dirty="0" smtClean="0">
                <a:solidFill>
                  <a:schemeClr val="tx1"/>
                </a:solidFill>
                <a:effectLst/>
                <a:latin typeface="+mn-lt"/>
                <a:ea typeface="+mn-ea"/>
                <a:cs typeface="+mn-cs"/>
              </a:rPr>
              <a:t>在進入時假定，並在退出時保持一些特定的屬性：不變式。</a:t>
            </a:r>
            <a:endParaRPr lang="en-US" altLang="zh-TW" sz="1200" b="0" i="0" kern="1200" dirty="0" smtClean="0">
              <a:solidFill>
                <a:schemeClr val="tx1"/>
              </a:solidFill>
              <a:effectLst/>
              <a:latin typeface="+mn-lt"/>
              <a:ea typeface="+mn-ea"/>
              <a:cs typeface="+mn-cs"/>
            </a:endParaRPr>
          </a:p>
          <a:p>
            <a:pPr marL="171450" indent="-171450">
              <a:buFontTx/>
              <a:buChar char="-"/>
            </a:pPr>
            <a:endParaRPr lang="en-US" altLang="zh-TW" sz="1200" b="0" i="0" kern="1200" dirty="0" smtClean="0">
              <a:solidFill>
                <a:schemeClr val="tx1"/>
              </a:solidFill>
              <a:effectLst/>
              <a:latin typeface="+mn-lt"/>
              <a:ea typeface="+mn-ea"/>
              <a:cs typeface="+mn-cs"/>
            </a:endParaRPr>
          </a:p>
          <a:p>
            <a:r>
              <a:rPr lang="en-US" altLang="zh-TW" sz="1200" b="0" i="0" kern="1200" dirty="0" err="1" smtClean="0">
                <a:solidFill>
                  <a:schemeClr val="tx1"/>
                </a:solidFill>
                <a:effectLst/>
                <a:latin typeface="+mn-lt"/>
                <a:ea typeface="+mn-ea"/>
                <a:cs typeface="+mn-cs"/>
              </a:rPr>
              <a:t>DbC</a:t>
            </a:r>
            <a:r>
              <a:rPr lang="zh-TW" altLang="en-US" sz="1200" b="0" i="0" kern="1200" dirty="0" smtClean="0">
                <a:solidFill>
                  <a:schemeClr val="tx1"/>
                </a:solidFill>
                <a:effectLst/>
                <a:latin typeface="+mn-lt"/>
                <a:ea typeface="+mn-ea"/>
                <a:cs typeface="+mn-cs"/>
              </a:rPr>
              <a:t>同時也定義了軟體模塊的正確性條件：</a:t>
            </a:r>
          </a:p>
          <a:p>
            <a:r>
              <a:rPr lang="zh-TW" altLang="en-US" sz="1200" b="0" i="0" kern="1200" dirty="0" smtClean="0">
                <a:solidFill>
                  <a:schemeClr val="tx1"/>
                </a:solidFill>
                <a:effectLst/>
                <a:latin typeface="+mn-lt"/>
                <a:ea typeface="+mn-ea"/>
                <a:cs typeface="+mn-cs"/>
              </a:rPr>
              <a:t>如果對一個供應商的調用之前類的不變式和先驗條件是真，那麼在調用後不變式和後驗條件也為真。</a:t>
            </a:r>
          </a:p>
          <a:p>
            <a:r>
              <a:rPr lang="zh-TW" altLang="en-US" sz="1200" b="0" i="0" kern="1200" dirty="0" smtClean="0">
                <a:solidFill>
                  <a:schemeClr val="tx1"/>
                </a:solidFill>
                <a:effectLst/>
                <a:latin typeface="+mn-lt"/>
                <a:ea typeface="+mn-ea"/>
                <a:cs typeface="+mn-cs"/>
              </a:rPr>
              <a:t>當調用供應商時，軟體模塊應保證不違反供應商的先驗條件。</a:t>
            </a:r>
          </a:p>
          <a:p>
            <a:pPr marL="171450" indent="-171450">
              <a:buFontTx/>
              <a:buChar char="-"/>
            </a:pPr>
            <a:endParaRPr lang="zh-TW" altLang="en-US" sz="1200" b="0" i="0" kern="1200" dirty="0" smtClean="0">
              <a:solidFill>
                <a:schemeClr val="tx1"/>
              </a:solidFill>
              <a:effectLst/>
              <a:latin typeface="+mn-lt"/>
              <a:ea typeface="+mn-ea"/>
              <a:cs typeface="+mn-cs"/>
            </a:endParaRPr>
          </a:p>
          <a:p>
            <a:pPr marL="171450" indent="-171450">
              <a:buFontTx/>
              <a:buChar char="-"/>
            </a:pPr>
            <a:endParaRPr lang="zh-TW" altLang="en-US" sz="1200" b="0" i="0" kern="1200" dirty="0" smtClean="0">
              <a:solidFill>
                <a:schemeClr val="tx1"/>
              </a:solidFill>
              <a:effectLst/>
              <a:latin typeface="+mn-lt"/>
              <a:ea typeface="+mn-ea"/>
              <a:cs typeface="+mn-cs"/>
            </a:endParaRPr>
          </a:p>
          <a:p>
            <a:endParaRPr lang="zh-TW" altLang="en-US" dirty="0"/>
          </a:p>
        </p:txBody>
      </p:sp>
      <p:sp>
        <p:nvSpPr>
          <p:cNvPr id="4" name="Slide Number Placeholder 3"/>
          <p:cNvSpPr>
            <a:spLocks noGrp="1"/>
          </p:cNvSpPr>
          <p:nvPr>
            <p:ph type="sldNum" sz="quarter" idx="10"/>
          </p:nvPr>
        </p:nvSpPr>
        <p:spPr/>
        <p:txBody>
          <a:bodyPr/>
          <a:lstStyle/>
          <a:p>
            <a:fld id="{CD91BEF0-38BC-4FF3-B0EB-06FFB230C833}" type="slidenum">
              <a:rPr lang="zh-TW" altLang="en-US" smtClean="0"/>
              <a:t>4</a:t>
            </a:fld>
            <a:endParaRPr lang="zh-TW" altLang="en-US"/>
          </a:p>
        </p:txBody>
      </p:sp>
    </p:spTree>
    <p:extLst>
      <p:ext uri="{BB962C8B-B14F-4D97-AF65-F5344CB8AC3E}">
        <p14:creationId xmlns:p14="http://schemas.microsoft.com/office/powerpoint/2010/main" val="1214494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Feature</a:t>
            </a:r>
          </a:p>
          <a:p>
            <a:r>
              <a:rPr lang="zh-TW" altLang="en-US" sz="1200" b="0" i="0" kern="1200" dirty="0" smtClean="0">
                <a:solidFill>
                  <a:schemeClr val="tx1"/>
                </a:solidFill>
                <a:effectLst/>
                <a:latin typeface="+mn-lt"/>
                <a:ea typeface="+mn-ea"/>
                <a:cs typeface="+mn-cs"/>
              </a:rPr>
              <a:t>可以很容易的為程式碼加入驗證程式碼，降低程式的錯誤發生率，提高程式的品質，也可以整合單元測試，減少單元測試的工作量，甚至整合文件產生器，讓產出的程式文檔更為詳細。</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r>
              <a:rPr lang="zh-TW" altLang="en-US" sz="1200" b="1" i="0" u="none" strike="noStrike" kern="1200" dirty="0" smtClean="0">
                <a:solidFill>
                  <a:schemeClr val="tx1"/>
                </a:solidFill>
                <a:effectLst/>
                <a:latin typeface="+mn-lt"/>
                <a:ea typeface="+mn-ea"/>
                <a:cs typeface="+mn-cs"/>
              </a:rPr>
              <a:t>靜態驗證</a:t>
            </a:r>
          </a:p>
          <a:p>
            <a:r>
              <a:rPr lang="zh-TW" altLang="en-US" sz="1200" b="0" i="0" u="none" strike="noStrike" kern="1200" dirty="0" smtClean="0">
                <a:solidFill>
                  <a:schemeClr val="tx1"/>
                </a:solidFill>
                <a:effectLst/>
                <a:latin typeface="+mn-lt"/>
                <a:ea typeface="+mn-ea"/>
                <a:cs typeface="+mn-cs"/>
              </a:rPr>
              <a:t>靜態驗證功能只在專業版的</a:t>
            </a:r>
            <a:r>
              <a:rPr lang="en-US" altLang="zh-TW" sz="1200" b="0" i="0" u="none" strike="noStrike" kern="1200" dirty="0" smtClean="0">
                <a:solidFill>
                  <a:schemeClr val="tx1"/>
                </a:solidFill>
                <a:effectLst/>
                <a:latin typeface="+mn-lt"/>
                <a:ea typeface="+mn-ea"/>
                <a:cs typeface="+mn-cs"/>
              </a:rPr>
              <a:t>Code Contract</a:t>
            </a:r>
            <a:r>
              <a:rPr lang="zh-TW" altLang="en-US" sz="1200" b="0" i="0" u="none" strike="noStrike" kern="1200" dirty="0" smtClean="0">
                <a:solidFill>
                  <a:schemeClr val="tx1"/>
                </a:solidFill>
                <a:effectLst/>
                <a:latin typeface="+mn-lt"/>
                <a:ea typeface="+mn-ea"/>
                <a:cs typeface="+mn-cs"/>
              </a:rPr>
              <a:t>才支援。該功能能在編譯階段檢查隱含合約及明確合約，可判斷合約違規與否，甚至進一步給予建議。</a:t>
            </a:r>
          </a:p>
          <a:p>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r>
              <a:rPr lang="zh-TW" altLang="en-US" sz="1200" b="1" i="0" u="none" strike="noStrike" kern="1200" dirty="0" smtClean="0">
                <a:solidFill>
                  <a:schemeClr val="tx1"/>
                </a:solidFill>
                <a:effectLst/>
                <a:latin typeface="+mn-lt"/>
                <a:ea typeface="+mn-ea"/>
                <a:cs typeface="+mn-cs"/>
              </a:rPr>
              <a:t>執行階段驗證</a:t>
            </a:r>
          </a:p>
          <a:p>
            <a:r>
              <a:rPr lang="zh-TW" altLang="en-US" sz="1200" b="0" i="0" u="none" strike="noStrike" kern="1200" dirty="0" smtClean="0">
                <a:solidFill>
                  <a:schemeClr val="tx1"/>
                </a:solidFill>
                <a:effectLst/>
                <a:latin typeface="+mn-lt"/>
                <a:ea typeface="+mn-ea"/>
                <a:cs typeface="+mn-cs"/>
              </a:rPr>
              <a:t>執行階段驗證顧名思義該功能可提供運行階段下的檢查，可依據程式中撰寫的明確合約，判斷是否存在任何合約違規。</a:t>
            </a:r>
          </a:p>
          <a:p>
            <a:r>
              <a:rPr lang="zh-TW" altLang="en-US" sz="1200" b="0" i="0" u="none" strike="noStrike" kern="1200" dirty="0" smtClean="0">
                <a:solidFill>
                  <a:schemeClr val="tx1"/>
                </a:solidFill>
                <a:effectLst/>
                <a:latin typeface="+mn-lt"/>
                <a:ea typeface="+mn-ea"/>
                <a:cs typeface="+mn-cs"/>
              </a:rPr>
              <a:t> </a:t>
            </a:r>
          </a:p>
          <a:p>
            <a:r>
              <a:rPr lang="zh-TW" altLang="en-US" sz="1200" b="0" i="0" u="none" strike="noStrike" kern="1200" dirty="0" smtClean="0">
                <a:solidFill>
                  <a:schemeClr val="tx1"/>
                </a:solidFill>
                <a:effectLst/>
                <a:latin typeface="+mn-lt"/>
                <a:ea typeface="+mn-ea"/>
                <a:cs typeface="+mn-cs"/>
              </a:rPr>
              <a:t>這邊值得注意的是，若在屬性頁中未勾選</a:t>
            </a:r>
            <a:r>
              <a:rPr lang="en-US" altLang="zh-TW" sz="1200" b="0" i="0" u="none" strike="noStrike" kern="1200" dirty="0" smtClean="0">
                <a:solidFill>
                  <a:schemeClr val="tx1"/>
                </a:solidFill>
                <a:effectLst/>
                <a:latin typeface="+mn-lt"/>
                <a:ea typeface="+mn-ea"/>
                <a:cs typeface="+mn-cs"/>
              </a:rPr>
              <a:t>Assert On Contract Failure</a:t>
            </a:r>
            <a:r>
              <a:rPr lang="zh-TW" altLang="en-US" sz="1200" b="0" i="0" u="none" strike="noStrike" kern="1200" dirty="0" smtClean="0">
                <a:solidFill>
                  <a:schemeClr val="tx1"/>
                </a:solidFill>
                <a:effectLst/>
                <a:latin typeface="+mn-lt"/>
                <a:ea typeface="+mn-ea"/>
                <a:cs typeface="+mn-cs"/>
              </a:rPr>
              <a:t>選項，執行階段驗證失敗時會觸發例外。而若有勾選該選項，執行階段驗證失敗時則會彈出斷言錯誤對話框。</a:t>
            </a:r>
          </a:p>
          <a:p>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r>
              <a:rPr lang="zh-TW" altLang="en-US" sz="1200" b="1" i="0" u="none" strike="noStrike" kern="1200" dirty="0" smtClean="0">
                <a:solidFill>
                  <a:schemeClr val="tx1"/>
                </a:solidFill>
                <a:effectLst/>
                <a:latin typeface="+mn-lt"/>
                <a:ea typeface="+mn-ea"/>
                <a:cs typeface="+mn-cs"/>
              </a:rPr>
              <a:t>文件產生</a:t>
            </a:r>
          </a:p>
          <a:p>
            <a:r>
              <a:rPr lang="zh-TW" altLang="en-US" sz="1200" b="0" i="0" u="none" strike="noStrike" kern="1200" dirty="0" smtClean="0">
                <a:solidFill>
                  <a:schemeClr val="tx1"/>
                </a:solidFill>
                <a:effectLst/>
                <a:latin typeface="+mn-lt"/>
                <a:ea typeface="+mn-ea"/>
                <a:cs typeface="+mn-cs"/>
              </a:rPr>
              <a:t>在文件產生方面，跟自動測試功能相似，</a:t>
            </a:r>
            <a:r>
              <a:rPr lang="en-US" altLang="zh-TW" sz="1200" b="0" i="0" u="none" strike="noStrike" kern="1200" dirty="0" smtClean="0">
                <a:solidFill>
                  <a:schemeClr val="tx1"/>
                </a:solidFill>
                <a:effectLst/>
                <a:latin typeface="+mn-lt"/>
                <a:ea typeface="+mn-ea"/>
                <a:cs typeface="+mn-cs"/>
              </a:rPr>
              <a:t>Code Contract</a:t>
            </a:r>
            <a:r>
              <a:rPr lang="zh-TW" altLang="en-US" sz="1200" b="0" i="0" u="none" strike="noStrike" kern="1200" dirty="0" smtClean="0">
                <a:solidFill>
                  <a:schemeClr val="tx1"/>
                </a:solidFill>
                <a:effectLst/>
                <a:latin typeface="+mn-lt"/>
                <a:ea typeface="+mn-ea"/>
                <a:cs typeface="+mn-cs"/>
              </a:rPr>
              <a:t>的設定可以提供文件產生器一些額外的資訊，讓支援</a:t>
            </a:r>
            <a:r>
              <a:rPr lang="en-US" altLang="zh-TW" sz="1200" b="0" i="0" u="none" strike="noStrike" kern="1200" dirty="0" smtClean="0">
                <a:solidFill>
                  <a:schemeClr val="tx1"/>
                </a:solidFill>
                <a:effectLst/>
                <a:latin typeface="+mn-lt"/>
                <a:ea typeface="+mn-ea"/>
                <a:cs typeface="+mn-cs"/>
              </a:rPr>
              <a:t>Code Contract</a:t>
            </a:r>
            <a:r>
              <a:rPr lang="zh-TW" altLang="en-US" sz="1200" b="0" i="0" u="none" strike="noStrike" kern="1200" dirty="0" smtClean="0">
                <a:solidFill>
                  <a:schemeClr val="tx1"/>
                </a:solidFill>
                <a:effectLst/>
                <a:latin typeface="+mn-lt"/>
                <a:ea typeface="+mn-ea"/>
                <a:cs typeface="+mn-cs"/>
              </a:rPr>
              <a:t>的文件產生器能透過</a:t>
            </a:r>
            <a:r>
              <a:rPr lang="en-US" altLang="zh-TW" sz="1200" b="0" i="0" u="none" strike="noStrike" kern="1200" dirty="0" smtClean="0">
                <a:solidFill>
                  <a:schemeClr val="tx1"/>
                </a:solidFill>
                <a:effectLst/>
                <a:latin typeface="+mn-lt"/>
                <a:ea typeface="+mn-ea"/>
                <a:cs typeface="+mn-cs"/>
              </a:rPr>
              <a:t>Code Contract</a:t>
            </a:r>
            <a:r>
              <a:rPr lang="zh-TW" altLang="en-US" sz="1200" b="0" i="0" u="none" strike="noStrike" kern="1200" dirty="0" smtClean="0">
                <a:solidFill>
                  <a:schemeClr val="tx1"/>
                </a:solidFill>
                <a:effectLst/>
                <a:latin typeface="+mn-lt"/>
                <a:ea typeface="+mn-ea"/>
                <a:cs typeface="+mn-cs"/>
              </a:rPr>
              <a:t>所提供的合約資訊，產生較為詳細的文件，像是</a:t>
            </a:r>
            <a:r>
              <a:rPr lang="en-US" altLang="zh-TW" sz="1200" b="0" i="0" u="none" strike="noStrike" kern="1200" dirty="0" smtClean="0">
                <a:solidFill>
                  <a:schemeClr val="tx1"/>
                </a:solidFill>
                <a:effectLst/>
                <a:latin typeface="+mn-lt"/>
                <a:ea typeface="+mn-ea"/>
                <a:cs typeface="+mn-cs"/>
              </a:rPr>
              <a:t>Sandcastle</a:t>
            </a:r>
            <a:r>
              <a:rPr lang="zh-TW" altLang="en-US" sz="1200" b="0" i="0" u="none" strike="noStrike" kern="1200" dirty="0" smtClean="0">
                <a:solidFill>
                  <a:schemeClr val="tx1"/>
                </a:solidFill>
                <a:effectLst/>
                <a:latin typeface="+mn-lt"/>
                <a:ea typeface="+mn-ea"/>
                <a:cs typeface="+mn-cs"/>
              </a:rPr>
              <a:t>就是支援</a:t>
            </a:r>
            <a:r>
              <a:rPr lang="en-US" altLang="zh-TW" sz="1200" b="0" i="0" u="none" strike="noStrike" kern="1200" dirty="0" smtClean="0">
                <a:solidFill>
                  <a:schemeClr val="tx1"/>
                </a:solidFill>
                <a:effectLst/>
                <a:latin typeface="+mn-lt"/>
                <a:ea typeface="+mn-ea"/>
                <a:cs typeface="+mn-cs"/>
              </a:rPr>
              <a:t>Code Contract</a:t>
            </a:r>
            <a:r>
              <a:rPr lang="zh-TW" altLang="en-US" sz="1200" b="0" i="0" u="none" strike="noStrike" kern="1200" dirty="0" smtClean="0">
                <a:solidFill>
                  <a:schemeClr val="tx1"/>
                </a:solidFill>
                <a:effectLst/>
                <a:latin typeface="+mn-lt"/>
                <a:ea typeface="+mn-ea"/>
                <a:cs typeface="+mn-cs"/>
              </a:rPr>
              <a:t>的文件產生器。   </a:t>
            </a:r>
          </a:p>
          <a:p>
            <a:endParaRPr lang="zh-TW" altLang="en-US" dirty="0"/>
          </a:p>
        </p:txBody>
      </p:sp>
      <p:sp>
        <p:nvSpPr>
          <p:cNvPr id="4" name="Slide Number Placeholder 3"/>
          <p:cNvSpPr>
            <a:spLocks noGrp="1"/>
          </p:cNvSpPr>
          <p:nvPr>
            <p:ph type="sldNum" sz="quarter" idx="10"/>
          </p:nvPr>
        </p:nvSpPr>
        <p:spPr/>
        <p:txBody>
          <a:bodyPr/>
          <a:lstStyle/>
          <a:p>
            <a:fld id="{CD91BEF0-38BC-4FF3-B0EB-06FFB230C833}" type="slidenum">
              <a:rPr lang="zh-TW" altLang="en-US" smtClean="0"/>
              <a:t>5</a:t>
            </a:fld>
            <a:endParaRPr lang="zh-TW" altLang="en-US"/>
          </a:p>
        </p:txBody>
      </p:sp>
    </p:spTree>
    <p:extLst>
      <p:ext uri="{BB962C8B-B14F-4D97-AF65-F5344CB8AC3E}">
        <p14:creationId xmlns:p14="http://schemas.microsoft.com/office/powerpoint/2010/main" val="3277569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CD91BEF0-38BC-4FF3-B0EB-06FFB230C833}" type="slidenum">
              <a:rPr lang="zh-TW" altLang="en-US" smtClean="0"/>
              <a:t>7</a:t>
            </a:fld>
            <a:endParaRPr lang="zh-TW" altLang="en-US"/>
          </a:p>
        </p:txBody>
      </p:sp>
    </p:spTree>
    <p:extLst>
      <p:ext uri="{BB962C8B-B14F-4D97-AF65-F5344CB8AC3E}">
        <p14:creationId xmlns:p14="http://schemas.microsoft.com/office/powerpoint/2010/main" val="737871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CD91BEF0-38BC-4FF3-B0EB-06FFB230C833}" type="slidenum">
              <a:rPr lang="zh-TW" altLang="en-US" smtClean="0"/>
              <a:t>8</a:t>
            </a:fld>
            <a:endParaRPr lang="zh-TW" altLang="en-US"/>
          </a:p>
        </p:txBody>
      </p:sp>
    </p:spTree>
    <p:extLst>
      <p:ext uri="{BB962C8B-B14F-4D97-AF65-F5344CB8AC3E}">
        <p14:creationId xmlns:p14="http://schemas.microsoft.com/office/powerpoint/2010/main" val="3277569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CD91BEF0-38BC-4FF3-B0EB-06FFB230C833}" type="slidenum">
              <a:rPr lang="zh-TW" altLang="en-US" smtClean="0"/>
              <a:t>12</a:t>
            </a:fld>
            <a:endParaRPr lang="zh-TW" altLang="en-US"/>
          </a:p>
        </p:txBody>
      </p:sp>
    </p:spTree>
    <p:extLst>
      <p:ext uri="{BB962C8B-B14F-4D97-AF65-F5344CB8AC3E}">
        <p14:creationId xmlns:p14="http://schemas.microsoft.com/office/powerpoint/2010/main" val="3277569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標準後置條件是用來驗證方法或屬性正常中止時所需滿足的需求條件</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例外後置條件是用來驗證方法或屬性在擲回特定例外狀況時所需滿足的需求條件</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特殊後置條件則是指方法傳回值、前置狀態值、與輸出參數這三種輔助後置條件用的語法</a:t>
            </a:r>
            <a:endParaRPr lang="zh-TW" altLang="en-US" dirty="0"/>
          </a:p>
        </p:txBody>
      </p:sp>
      <p:sp>
        <p:nvSpPr>
          <p:cNvPr id="4" name="Slide Number Placeholder 3"/>
          <p:cNvSpPr>
            <a:spLocks noGrp="1"/>
          </p:cNvSpPr>
          <p:nvPr>
            <p:ph type="sldNum" sz="quarter" idx="10"/>
          </p:nvPr>
        </p:nvSpPr>
        <p:spPr/>
        <p:txBody>
          <a:bodyPr/>
          <a:lstStyle/>
          <a:p>
            <a:fld id="{CD91BEF0-38BC-4FF3-B0EB-06FFB230C833}" type="slidenum">
              <a:rPr lang="zh-TW" altLang="en-US" smtClean="0"/>
              <a:t>13</a:t>
            </a:fld>
            <a:endParaRPr lang="zh-TW" altLang="en-US"/>
          </a:p>
        </p:txBody>
      </p:sp>
    </p:spTree>
    <p:extLst>
      <p:ext uri="{BB962C8B-B14F-4D97-AF65-F5344CB8AC3E}">
        <p14:creationId xmlns:p14="http://schemas.microsoft.com/office/powerpoint/2010/main" val="1344944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b="1" i="0" u="none" strike="noStrike" kern="1200" dirty="0" smtClean="0">
                <a:solidFill>
                  <a:schemeClr val="tx1"/>
                </a:solidFill>
                <a:effectLst/>
                <a:latin typeface="+mn-lt"/>
                <a:ea typeface="+mn-ea"/>
                <a:cs typeface="+mn-cs"/>
              </a:rPr>
              <a:t>物件非變異</a:t>
            </a:r>
            <a:r>
              <a:rPr lang="en-US" altLang="zh-TW" sz="1200" b="1" i="0" u="none" strike="noStrike" kern="1200" dirty="0" smtClean="0">
                <a:solidFill>
                  <a:schemeClr val="tx1"/>
                </a:solidFill>
                <a:effectLst/>
                <a:latin typeface="+mn-lt"/>
                <a:ea typeface="+mn-ea"/>
                <a:cs typeface="+mn-cs"/>
              </a:rPr>
              <a:t>(Object Invariants)</a:t>
            </a:r>
          </a:p>
          <a:p>
            <a:r>
              <a:rPr lang="zh-TW" altLang="en-US" sz="1200" b="0" i="0" u="none" strike="noStrike" kern="1200" dirty="0" smtClean="0">
                <a:solidFill>
                  <a:schemeClr val="tx1"/>
                </a:solidFill>
                <a:effectLst/>
                <a:latin typeface="+mn-lt"/>
                <a:ea typeface="+mn-ea"/>
                <a:cs typeface="+mn-cs"/>
              </a:rPr>
              <a:t>物件非變異是用來描述類別執行個體總是需要滿足的不變條件，使用上只要在方法上附加</a:t>
            </a:r>
            <a:r>
              <a:rPr lang="en-US" altLang="zh-TW" sz="1200" b="0" i="0" u="none" strike="noStrike" kern="1200" dirty="0" err="1" smtClean="0">
                <a:solidFill>
                  <a:schemeClr val="tx1"/>
                </a:solidFill>
                <a:effectLst/>
                <a:latin typeface="+mn-lt"/>
                <a:ea typeface="+mn-ea"/>
                <a:cs typeface="+mn-cs"/>
              </a:rPr>
              <a:t>ContractInvariantMethodAttribute</a:t>
            </a:r>
            <a:r>
              <a:rPr lang="en-US" altLang="zh-TW" sz="1200" b="0" i="0" u="none" strike="noStrike" kern="1200" dirty="0" smtClean="0">
                <a:solidFill>
                  <a:schemeClr val="tx1"/>
                </a:solidFill>
                <a:effectLst/>
                <a:latin typeface="+mn-lt"/>
                <a:ea typeface="+mn-ea"/>
                <a:cs typeface="+mn-cs"/>
              </a:rPr>
              <a:t> </a:t>
            </a:r>
            <a:r>
              <a:rPr lang="zh-TW" altLang="en-US" sz="1200" b="0" i="0" u="none" strike="noStrike" kern="1200" dirty="0" smtClean="0">
                <a:solidFill>
                  <a:schemeClr val="tx1"/>
                </a:solidFill>
                <a:effectLst/>
                <a:latin typeface="+mn-lt"/>
                <a:ea typeface="+mn-ea"/>
                <a:cs typeface="+mn-cs"/>
              </a:rPr>
              <a:t>屬性標記，並在方法中使用</a:t>
            </a:r>
            <a:r>
              <a:rPr lang="en-US" altLang="zh-TW" sz="1200" b="0" i="0" u="none" strike="noStrike" kern="1200" dirty="0" smtClean="0">
                <a:solidFill>
                  <a:schemeClr val="tx1"/>
                </a:solidFill>
                <a:effectLst/>
                <a:latin typeface="+mn-lt"/>
                <a:ea typeface="+mn-ea"/>
                <a:cs typeface="+mn-cs"/>
              </a:rPr>
              <a:t>Contract .Invariant</a:t>
            </a:r>
            <a:r>
              <a:rPr lang="zh-TW" altLang="en-US" sz="1200" b="0" i="0" u="none" strike="noStrike" kern="1200" dirty="0" smtClean="0">
                <a:solidFill>
                  <a:schemeClr val="tx1"/>
                </a:solidFill>
                <a:effectLst/>
                <a:latin typeface="+mn-lt"/>
                <a:ea typeface="+mn-ea"/>
                <a:cs typeface="+mn-cs"/>
              </a:rPr>
              <a:t>方法做一連串的驗證即可。值得注意的是該方法內只能包含</a:t>
            </a:r>
            <a:r>
              <a:rPr lang="en-US" altLang="zh-TW" sz="1200" b="0" i="0" u="none" strike="noStrike" kern="1200" dirty="0" smtClean="0">
                <a:solidFill>
                  <a:schemeClr val="tx1"/>
                </a:solidFill>
                <a:effectLst/>
                <a:latin typeface="+mn-lt"/>
                <a:ea typeface="+mn-ea"/>
                <a:cs typeface="+mn-cs"/>
              </a:rPr>
              <a:t>Invariant</a:t>
            </a:r>
            <a:r>
              <a:rPr lang="zh-TW" altLang="en-US" sz="1200" b="0" i="0" u="none" strike="noStrike" kern="1200" dirty="0" smtClean="0">
                <a:solidFill>
                  <a:schemeClr val="tx1"/>
                </a:solidFill>
                <a:effectLst/>
                <a:latin typeface="+mn-lt"/>
                <a:ea typeface="+mn-ea"/>
                <a:cs typeface="+mn-cs"/>
              </a:rPr>
              <a:t>契约，不得包含任何其它程式碼。</a:t>
            </a:r>
          </a:p>
          <a:p>
            <a:endParaRPr lang="zh-TW" altLang="en-US" dirty="0"/>
          </a:p>
        </p:txBody>
      </p:sp>
      <p:sp>
        <p:nvSpPr>
          <p:cNvPr id="4" name="Slide Number Placeholder 3"/>
          <p:cNvSpPr>
            <a:spLocks noGrp="1"/>
          </p:cNvSpPr>
          <p:nvPr>
            <p:ph type="sldNum" sz="quarter" idx="10"/>
          </p:nvPr>
        </p:nvSpPr>
        <p:spPr/>
        <p:txBody>
          <a:bodyPr/>
          <a:lstStyle/>
          <a:p>
            <a:fld id="{CD91BEF0-38BC-4FF3-B0EB-06FFB230C833}" type="slidenum">
              <a:rPr lang="zh-TW" altLang="en-US" smtClean="0"/>
              <a:t>16</a:t>
            </a:fld>
            <a:endParaRPr lang="zh-TW" altLang="en-US"/>
          </a:p>
        </p:txBody>
      </p:sp>
    </p:spTree>
    <p:extLst>
      <p:ext uri="{BB962C8B-B14F-4D97-AF65-F5344CB8AC3E}">
        <p14:creationId xmlns:p14="http://schemas.microsoft.com/office/powerpoint/2010/main" val="3497408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介面合約主要功用為為實作介面的類別提供統一的驗證合約，當我們為介面定義好了介面合約以後，所有實作該介面的類別都會享有到合約驗證的好處，不需每個類別各自撰寫，可減少撰寫重覆的驗證合約程式、增加程式中合約驗證覆蓋完整度、與加快實現合約式編程。</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方法回傳值須用</a:t>
            </a:r>
            <a:r>
              <a:rPr lang="en-US" altLang="zh-TW" sz="1200" b="0" i="0" kern="1200" dirty="0" smtClean="0">
                <a:solidFill>
                  <a:schemeClr val="tx1"/>
                </a:solidFill>
                <a:effectLst/>
                <a:latin typeface="+mn-lt"/>
                <a:ea typeface="+mn-ea"/>
                <a:cs typeface="+mn-cs"/>
              </a:rPr>
              <a:t>default(T)</a:t>
            </a:r>
            <a:r>
              <a:rPr lang="zh-TW" altLang="en-US" sz="1200" b="0" i="0" kern="1200" dirty="0" smtClean="0">
                <a:solidFill>
                  <a:schemeClr val="tx1"/>
                </a:solidFill>
                <a:effectLst/>
                <a:latin typeface="+mn-lt"/>
                <a:ea typeface="+mn-ea"/>
                <a:cs typeface="+mn-cs"/>
              </a:rPr>
              <a:t>替代回傳</a:t>
            </a:r>
            <a:endParaRPr lang="zh-TW" altLang="en-US" dirty="0"/>
          </a:p>
        </p:txBody>
      </p:sp>
      <p:sp>
        <p:nvSpPr>
          <p:cNvPr id="4" name="Slide Number Placeholder 3"/>
          <p:cNvSpPr>
            <a:spLocks noGrp="1"/>
          </p:cNvSpPr>
          <p:nvPr>
            <p:ph type="sldNum" sz="quarter" idx="10"/>
          </p:nvPr>
        </p:nvSpPr>
        <p:spPr/>
        <p:txBody>
          <a:bodyPr/>
          <a:lstStyle/>
          <a:p>
            <a:fld id="{CD91BEF0-38BC-4FF3-B0EB-06FFB230C833}" type="slidenum">
              <a:rPr lang="zh-TW" altLang="en-US" smtClean="0"/>
              <a:t>19</a:t>
            </a:fld>
            <a:endParaRPr lang="zh-TW" altLang="en-US"/>
          </a:p>
        </p:txBody>
      </p:sp>
    </p:spTree>
    <p:extLst>
      <p:ext uri="{BB962C8B-B14F-4D97-AF65-F5344CB8AC3E}">
        <p14:creationId xmlns:p14="http://schemas.microsoft.com/office/powerpoint/2010/main" val="3309099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ltLang="zh-TW"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ltLang="zh-TW"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6/25/2012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TW"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ltLang="zh-TW"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TW"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ltLang="zh-TW"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ltLang="zh-TW"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ltLang="zh-TW"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ltLang="zh-TW"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TW"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TW"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6/25/2012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ltLang="zh-TW"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6/25/2012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ltLang="zh-TW"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ltLang="zh-TW"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ltLang="zh-TW" smtClean="0"/>
              <a:t>Click to edit Master text styles</a:t>
            </a:r>
          </a:p>
          <a:p>
            <a:pPr lvl="1" eaLnBrk="1" latinLnBrk="0" hangingPunct="1"/>
            <a:r>
              <a:rPr lang="en-US" altLang="zh-TW" smtClean="0"/>
              <a:t>Second level</a:t>
            </a:r>
          </a:p>
          <a:p>
            <a:pPr lvl="2" eaLnBrk="1" latinLnBrk="0" hangingPunct="1"/>
            <a:r>
              <a:rPr lang="en-US" altLang="zh-TW" smtClean="0"/>
              <a:t>Third level</a:t>
            </a:r>
          </a:p>
          <a:p>
            <a:pPr lvl="3" eaLnBrk="1" latinLnBrk="0" hangingPunct="1"/>
            <a:r>
              <a:rPr lang="en-US" altLang="zh-TW" smtClean="0"/>
              <a:t>Fourth level</a:t>
            </a:r>
          </a:p>
          <a:p>
            <a:pPr lvl="4" eaLnBrk="1" latinLnBrk="0" hangingPunct="1"/>
            <a:r>
              <a:rPr lang="en-US" altLang="zh-TW"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ltLang="zh-TW"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ltLang="zh-TW"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ltLang="zh-TW"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ltLang="zh-TW"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ltLang="zh-TW" smtClean="0"/>
              <a:t>Click to edit Master text styles</a:t>
            </a:r>
          </a:p>
          <a:p>
            <a:pPr lvl="1" eaLnBrk="1" latinLnBrk="0" hangingPunct="1"/>
            <a:r>
              <a:rPr kumimoji="0" lang="en-US" altLang="zh-TW" smtClean="0"/>
              <a:t>Second level</a:t>
            </a:r>
          </a:p>
          <a:p>
            <a:pPr lvl="2" eaLnBrk="1" latinLnBrk="0" hangingPunct="1"/>
            <a:r>
              <a:rPr kumimoji="0" lang="en-US" altLang="zh-TW" smtClean="0"/>
              <a:t>Third level</a:t>
            </a:r>
          </a:p>
          <a:p>
            <a:pPr lvl="3" eaLnBrk="1" latinLnBrk="0" hangingPunct="1"/>
            <a:r>
              <a:rPr kumimoji="0" lang="en-US" altLang="zh-TW" smtClean="0"/>
              <a:t>Fourth level</a:t>
            </a:r>
          </a:p>
          <a:p>
            <a:pPr lvl="4" eaLnBrk="1" latinLnBrk="0" hangingPunct="1"/>
            <a:r>
              <a:rPr kumimoji="0" lang="en-US" altLang="zh-TW"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6/25/2012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zh.wikipedia.org/wiki/%E5%9F%BA%E4%BA%8E%E7%BB%84%E4%BB%B6%E7%9A%84%E8%BD%AF%E4%BB%B6%E5%B7%A5%E7%A8%8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zh.wikipedia.org/wiki/%E5%BD%A2%E5%BC%8F%E5%8C%96%E6%96%B9%E6%B3%95"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5.png"/><Relationship Id="rId5" Type="http://schemas.openxmlformats.org/officeDocument/2006/relationships/diagramQuickStyle" Target="../diagrams/quickStyle1.xml"/><Relationship Id="rId10" Type="http://schemas.openxmlformats.org/officeDocument/2006/relationships/image" Target="../media/image4.jpeg"/><Relationship Id="rId4" Type="http://schemas.openxmlformats.org/officeDocument/2006/relationships/diagramLayout" Target="../diagrams/layout1.xml"/><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Code Contract</a:t>
            </a:r>
            <a:endParaRPr lang="zh-TW" altLang="en-US" dirty="0"/>
          </a:p>
        </p:txBody>
      </p:sp>
      <p:sp>
        <p:nvSpPr>
          <p:cNvPr id="3" name="Subtitle 2"/>
          <p:cNvSpPr>
            <a:spLocks noGrp="1"/>
          </p:cNvSpPr>
          <p:nvPr>
            <p:ph type="subTitle" idx="1"/>
          </p:nvPr>
        </p:nvSpPr>
        <p:spPr/>
        <p:txBody>
          <a:bodyPr/>
          <a:lstStyle/>
          <a:p>
            <a:r>
              <a:rPr lang="en-US" altLang="zh-TW" dirty="0" smtClean="0"/>
              <a:t>Larry </a:t>
            </a:r>
            <a:r>
              <a:rPr lang="en-US" altLang="zh-TW" dirty="0" err="1" smtClean="0"/>
              <a:t>Nung</a:t>
            </a:r>
            <a:endParaRPr lang="zh-TW" altLang="en-US" dirty="0"/>
          </a:p>
        </p:txBody>
      </p:sp>
    </p:spTree>
    <p:extLst>
      <p:ext uri="{BB962C8B-B14F-4D97-AF65-F5344CB8AC3E}">
        <p14:creationId xmlns:p14="http://schemas.microsoft.com/office/powerpoint/2010/main" val="38221107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Code Contract</a:t>
            </a:r>
            <a:endParaRPr lang="zh-TW" altLang="en-US" dirty="0"/>
          </a:p>
        </p:txBody>
      </p:sp>
      <p:sp>
        <p:nvSpPr>
          <p:cNvPr id="3" name="Content Placeholder 2"/>
          <p:cNvSpPr>
            <a:spLocks noGrp="1"/>
          </p:cNvSpPr>
          <p:nvPr>
            <p:ph idx="1"/>
          </p:nvPr>
        </p:nvSpPr>
        <p:spPr/>
        <p:txBody>
          <a:bodyPr/>
          <a:lstStyle/>
          <a:p>
            <a:endParaRPr lang="zh-TW" alt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05000"/>
            <a:ext cx="6934200" cy="4852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03269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Contracts</a:t>
            </a:r>
            <a:endParaRPr lang="zh-TW" altLang="en-US" dirty="0"/>
          </a:p>
        </p:txBody>
      </p:sp>
      <p:sp>
        <p:nvSpPr>
          <p:cNvPr id="3" name="Text Placeholder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7181481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a:t>Preconditions</a:t>
            </a:r>
            <a:endParaRPr lang="zh-TW" altLang="en-US" dirty="0"/>
          </a:p>
        </p:txBody>
      </p:sp>
      <p:sp>
        <p:nvSpPr>
          <p:cNvPr id="3" name="Content Placeholder 2"/>
          <p:cNvSpPr>
            <a:spLocks noGrp="1"/>
          </p:cNvSpPr>
          <p:nvPr>
            <p:ph idx="1"/>
          </p:nvPr>
        </p:nvSpPr>
        <p:spPr/>
        <p:txBody>
          <a:bodyPr/>
          <a:lstStyle/>
          <a:p>
            <a:r>
              <a:rPr lang="zh-TW" altLang="en-US" dirty="0" smtClean="0"/>
              <a:t>用來驗</a:t>
            </a:r>
            <a:r>
              <a:rPr lang="zh-TW" altLang="en-US" dirty="0"/>
              <a:t>證進入方法或是屬性時所必須滿足的需求條</a:t>
            </a:r>
            <a:r>
              <a:rPr lang="zh-TW" altLang="en-US" dirty="0" smtClean="0"/>
              <a:t>件</a:t>
            </a:r>
            <a:endParaRPr lang="en-US" altLang="zh-TW" dirty="0" smtClean="0"/>
          </a:p>
          <a:p>
            <a:endParaRPr lang="en-US" altLang="zh-TW" dirty="0" smtClean="0"/>
          </a:p>
          <a:p>
            <a:r>
              <a:rPr lang="zh-TW" altLang="en-US" dirty="0"/>
              <a:t>使用</a:t>
            </a:r>
            <a:r>
              <a:rPr lang="en-US" altLang="zh-TW" dirty="0" err="1" smtClean="0"/>
              <a:t>Contract.Requires</a:t>
            </a:r>
            <a:r>
              <a:rPr lang="zh-TW" altLang="en-US" dirty="0"/>
              <a:t>方法表</a:t>
            </a:r>
            <a:r>
              <a:rPr lang="zh-TW" altLang="en-US" dirty="0" smtClean="0"/>
              <a:t>示</a:t>
            </a:r>
            <a:endParaRPr lang="en-US" altLang="zh-TW" dirty="0" smtClean="0"/>
          </a:p>
          <a:p>
            <a:endParaRPr lang="zh-TW" alt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999" y="3532293"/>
            <a:ext cx="4419600" cy="372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999" y="4343400"/>
            <a:ext cx="8153400" cy="318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1999" y="5181600"/>
            <a:ext cx="593015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12311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err="1"/>
              <a:t>Postconditions</a:t>
            </a:r>
            <a:endParaRPr lang="zh-TW" altLang="en-US" dirty="0"/>
          </a:p>
        </p:txBody>
      </p:sp>
      <p:sp>
        <p:nvSpPr>
          <p:cNvPr id="3" name="Content Placeholder 2"/>
          <p:cNvSpPr>
            <a:spLocks noGrp="1"/>
          </p:cNvSpPr>
          <p:nvPr>
            <p:ph idx="1"/>
          </p:nvPr>
        </p:nvSpPr>
        <p:spPr/>
        <p:txBody>
          <a:bodyPr/>
          <a:lstStyle/>
          <a:p>
            <a:r>
              <a:rPr lang="zh-TW" altLang="en-US" dirty="0"/>
              <a:t>用來驗證方法或屬</a:t>
            </a:r>
            <a:r>
              <a:rPr lang="zh-TW" altLang="en-US" dirty="0" smtClean="0"/>
              <a:t>性中</a:t>
            </a:r>
            <a:r>
              <a:rPr lang="zh-TW" altLang="en-US" dirty="0"/>
              <a:t>止時所需滿足的需求條</a:t>
            </a:r>
            <a:r>
              <a:rPr lang="zh-TW" altLang="en-US" dirty="0" smtClean="0"/>
              <a:t>件</a:t>
            </a:r>
            <a:endParaRPr lang="en-US" altLang="zh-TW" dirty="0" smtClean="0"/>
          </a:p>
          <a:p>
            <a:endParaRPr lang="en-US" altLang="zh-TW" dirty="0" smtClean="0"/>
          </a:p>
          <a:p>
            <a:r>
              <a:rPr lang="zh-TW" altLang="en-US" dirty="0"/>
              <a:t>標準後置條</a:t>
            </a:r>
            <a:r>
              <a:rPr lang="zh-TW" altLang="en-US" dirty="0" smtClean="0"/>
              <a:t>件</a:t>
            </a:r>
            <a:endParaRPr lang="en-US" altLang="zh-TW" dirty="0" smtClean="0"/>
          </a:p>
          <a:p>
            <a:pPr marL="0" indent="0">
              <a:buNone/>
            </a:pPr>
            <a:endParaRPr lang="en-US" altLang="zh-TW" dirty="0" smtClean="0"/>
          </a:p>
          <a:p>
            <a:r>
              <a:rPr lang="zh-TW" altLang="en-US" dirty="0" smtClean="0"/>
              <a:t>例</a:t>
            </a:r>
            <a:r>
              <a:rPr lang="zh-TW" altLang="en-US" dirty="0"/>
              <a:t>外後置條</a:t>
            </a:r>
            <a:r>
              <a:rPr lang="zh-TW" altLang="en-US" dirty="0" smtClean="0"/>
              <a:t>件</a:t>
            </a:r>
            <a:endParaRPr lang="en-US" altLang="zh-TW" dirty="0" smtClean="0"/>
          </a:p>
          <a:p>
            <a:pPr marL="0" indent="0">
              <a:buNone/>
            </a:pPr>
            <a:endParaRPr lang="en-US" altLang="zh-TW" dirty="0" smtClean="0"/>
          </a:p>
          <a:p>
            <a:r>
              <a:rPr lang="zh-TW" altLang="en-US" dirty="0" smtClean="0"/>
              <a:t>特</a:t>
            </a:r>
            <a:r>
              <a:rPr lang="zh-TW" altLang="en-US" dirty="0"/>
              <a:t>殊後置條</a:t>
            </a:r>
            <a:r>
              <a:rPr lang="zh-TW" altLang="en-US" dirty="0" smtClean="0"/>
              <a:t>件</a:t>
            </a:r>
            <a:r>
              <a:rPr lang="en-US" altLang="zh-TW" dirty="0" smtClean="0"/>
              <a:t>(</a:t>
            </a:r>
            <a:r>
              <a:rPr lang="zh-TW" altLang="en-US" dirty="0" smtClean="0"/>
              <a:t>方</a:t>
            </a:r>
            <a:r>
              <a:rPr lang="zh-TW" altLang="en-US" dirty="0"/>
              <a:t>法傳回值、前置狀態值、與輸出參</a:t>
            </a:r>
            <a:r>
              <a:rPr lang="zh-TW" altLang="en-US" dirty="0" smtClean="0"/>
              <a:t>數</a:t>
            </a:r>
            <a:r>
              <a:rPr lang="en-US" altLang="zh-TW" dirty="0" smtClean="0"/>
              <a:t>)</a:t>
            </a:r>
            <a:endParaRPr lang="en-US" altLang="zh-TW"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429000"/>
            <a:ext cx="3943350" cy="364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267199"/>
            <a:ext cx="4248150" cy="39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5288047"/>
            <a:ext cx="8305800" cy="1065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20851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err="1"/>
              <a:t>Postconditions</a:t>
            </a:r>
            <a:endParaRPr lang="zh-TW" altLang="en-US" dirty="0"/>
          </a:p>
        </p:txBody>
      </p:sp>
      <p:sp>
        <p:nvSpPr>
          <p:cNvPr id="3" name="Content Placeholder 2"/>
          <p:cNvSpPr>
            <a:spLocks noGrp="1"/>
          </p:cNvSpPr>
          <p:nvPr>
            <p:ph idx="1"/>
          </p:nvPr>
        </p:nvSpPr>
        <p:spPr/>
        <p:txBody>
          <a:bodyPr/>
          <a:lstStyle/>
          <a:p>
            <a:r>
              <a:rPr lang="zh-TW" altLang="en-US" dirty="0"/>
              <a:t>前置狀態值不得參考方法的傳回值與用傳址方式帶入的參</a:t>
            </a:r>
            <a:r>
              <a:rPr lang="zh-TW" altLang="en-US" dirty="0" smtClean="0"/>
              <a:t>數</a:t>
            </a:r>
            <a:endParaRPr lang="en-US" altLang="zh-TW" dirty="0" smtClean="0"/>
          </a:p>
          <a:p>
            <a:endParaRPr lang="en-US" altLang="zh-TW" dirty="0"/>
          </a:p>
          <a:p>
            <a:endParaRPr lang="en-US" altLang="zh-TW" dirty="0" smtClean="0"/>
          </a:p>
          <a:p>
            <a:r>
              <a:rPr lang="zh-TW" altLang="en-US" dirty="0"/>
              <a:t>如數量詞範圍相依於方法傳回值，</a:t>
            </a:r>
            <a:r>
              <a:rPr lang="zh-TW" altLang="en-US" dirty="0" smtClean="0"/>
              <a:t>前</a:t>
            </a:r>
            <a:r>
              <a:rPr lang="zh-TW" altLang="en-US" dirty="0"/>
              <a:t>置狀態</a:t>
            </a:r>
            <a:r>
              <a:rPr lang="zh-TW" altLang="en-US" dirty="0" smtClean="0"/>
              <a:t>值不</a:t>
            </a:r>
            <a:r>
              <a:rPr lang="zh-TW" altLang="en-US" dirty="0"/>
              <a:t>得相依於數量詞的繫結變</a:t>
            </a:r>
            <a:r>
              <a:rPr lang="zh-TW" altLang="en-US" dirty="0" smtClean="0"/>
              <a:t>數</a:t>
            </a:r>
            <a:endParaRPr lang="zh-TW"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2914106"/>
            <a:ext cx="7086601" cy="438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4724400"/>
            <a:ext cx="7924801" cy="292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75701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err="1"/>
              <a:t>Postconditions</a:t>
            </a:r>
            <a:endParaRPr lang="zh-TW" altLang="en-US" dirty="0"/>
          </a:p>
        </p:txBody>
      </p:sp>
      <p:sp>
        <p:nvSpPr>
          <p:cNvPr id="3" name="Content Placeholder 2"/>
          <p:cNvSpPr>
            <a:spLocks noGrp="1"/>
          </p:cNvSpPr>
          <p:nvPr>
            <p:ph idx="1"/>
          </p:nvPr>
        </p:nvSpPr>
        <p:spPr/>
        <p:txBody>
          <a:bodyPr/>
          <a:lstStyle/>
          <a:p>
            <a:r>
              <a:rPr lang="zh-TW" altLang="en-US" dirty="0" smtClean="0"/>
              <a:t>除 </a:t>
            </a:r>
            <a:r>
              <a:rPr lang="en-US" altLang="zh-TW" dirty="0" err="1"/>
              <a:t>ForAll</a:t>
            </a:r>
            <a:r>
              <a:rPr lang="en-US" altLang="zh-TW" dirty="0"/>
              <a:t> </a:t>
            </a:r>
            <a:r>
              <a:rPr lang="zh-TW" altLang="en-US" dirty="0"/>
              <a:t>或 </a:t>
            </a:r>
            <a:r>
              <a:rPr lang="en-US" altLang="zh-TW" dirty="0"/>
              <a:t>Exists </a:t>
            </a:r>
            <a:r>
              <a:rPr lang="zh-TW" altLang="en-US" dirty="0" smtClean="0"/>
              <a:t>外，前</a:t>
            </a:r>
            <a:r>
              <a:rPr lang="zh-TW" altLang="en-US" dirty="0"/>
              <a:t>置狀態值不得出現在匿名委派的主體</a:t>
            </a:r>
            <a:r>
              <a:rPr lang="zh-TW" altLang="en-US" dirty="0" smtClean="0"/>
              <a:t>中</a:t>
            </a:r>
            <a:endParaRPr lang="en-US" altLang="zh-TW" dirty="0" smtClean="0"/>
          </a:p>
          <a:p>
            <a:endParaRPr lang="en-US" altLang="zh-TW" dirty="0" smtClean="0"/>
          </a:p>
          <a:p>
            <a:endParaRPr lang="en-US" altLang="zh-TW" dirty="0"/>
          </a:p>
          <a:p>
            <a:r>
              <a:rPr lang="zh-TW" altLang="en-US" dirty="0" smtClean="0"/>
              <a:t>前</a:t>
            </a:r>
            <a:r>
              <a:rPr lang="zh-TW" altLang="en-US" dirty="0"/>
              <a:t>置狀態值除非是當方法呼叫的索引子或引數使用，否則不得在 </a:t>
            </a:r>
            <a:r>
              <a:rPr lang="en-US" altLang="zh-TW" dirty="0" err="1"/>
              <a:t>ForAll</a:t>
            </a:r>
            <a:r>
              <a:rPr lang="en-US" altLang="zh-TW" dirty="0"/>
              <a:t> </a:t>
            </a:r>
            <a:r>
              <a:rPr lang="zh-TW" altLang="en-US" dirty="0"/>
              <a:t>或 </a:t>
            </a:r>
            <a:r>
              <a:rPr lang="en-US" altLang="zh-TW" dirty="0"/>
              <a:t>Exists </a:t>
            </a:r>
            <a:r>
              <a:rPr lang="zh-TW" altLang="en-US" dirty="0"/>
              <a:t>呼叫中參考匿名委派的參數</a:t>
            </a:r>
            <a:endParaRPr lang="zh-TW" altLang="en-US"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259" y="5257800"/>
            <a:ext cx="753687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259" y="2895600"/>
            <a:ext cx="801756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44005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a:t>Object </a:t>
            </a:r>
            <a:r>
              <a:rPr lang="en-US" altLang="zh-TW" dirty="0" smtClean="0"/>
              <a:t>Invariants</a:t>
            </a:r>
            <a:endParaRPr lang="zh-TW" altLang="en-US" dirty="0"/>
          </a:p>
        </p:txBody>
      </p:sp>
      <p:sp>
        <p:nvSpPr>
          <p:cNvPr id="3" name="Content Placeholder 2"/>
          <p:cNvSpPr>
            <a:spLocks noGrp="1"/>
          </p:cNvSpPr>
          <p:nvPr>
            <p:ph idx="1"/>
          </p:nvPr>
        </p:nvSpPr>
        <p:spPr/>
        <p:txBody>
          <a:bodyPr/>
          <a:lstStyle/>
          <a:p>
            <a:r>
              <a:rPr lang="zh-TW" altLang="en-US" dirty="0" smtClean="0"/>
              <a:t>用來驗證總</a:t>
            </a:r>
            <a:r>
              <a:rPr lang="zh-TW" altLang="en-US" dirty="0"/>
              <a:t>是需要滿足的不變條</a:t>
            </a:r>
            <a:r>
              <a:rPr lang="zh-TW" altLang="en-US" dirty="0" smtClean="0"/>
              <a:t>件</a:t>
            </a:r>
            <a:endParaRPr lang="en-US" altLang="zh-TW" dirty="0" smtClean="0"/>
          </a:p>
          <a:p>
            <a:endParaRPr lang="en-US" altLang="zh-TW" dirty="0"/>
          </a:p>
          <a:p>
            <a:r>
              <a:rPr lang="zh-TW" altLang="en-US" dirty="0" smtClean="0"/>
              <a:t>使用</a:t>
            </a:r>
            <a:r>
              <a:rPr lang="en-US" altLang="zh-TW" dirty="0" err="1"/>
              <a:t>ContractInvariantMethodAttribute</a:t>
            </a:r>
            <a:r>
              <a:rPr lang="en-US" altLang="zh-TW" dirty="0"/>
              <a:t> </a:t>
            </a:r>
            <a:r>
              <a:rPr lang="zh-TW" altLang="en-US" dirty="0" smtClean="0"/>
              <a:t>屬性搭配</a:t>
            </a:r>
            <a:r>
              <a:rPr lang="en-US" altLang="zh-TW" dirty="0"/>
              <a:t>Contract .</a:t>
            </a:r>
            <a:r>
              <a:rPr lang="en-US" altLang="zh-TW" dirty="0" smtClean="0"/>
              <a:t>Invariant</a:t>
            </a:r>
            <a:r>
              <a:rPr lang="zh-TW" altLang="en-US" dirty="0" smtClean="0"/>
              <a:t>去做驗證</a:t>
            </a:r>
            <a:endParaRPr lang="zh-TW" altLang="en-US" dirty="0"/>
          </a:p>
        </p:txBody>
      </p:sp>
      <p:pic>
        <p:nvPicPr>
          <p:cNvPr id="1331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50000"/>
          <a:stretch/>
        </p:blipFill>
        <p:spPr bwMode="auto">
          <a:xfrm>
            <a:off x="838200" y="4038600"/>
            <a:ext cx="5257800" cy="148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1425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Object Invariants</a:t>
            </a:r>
            <a:endParaRPr lang="zh-TW" altLang="en-US" dirty="0"/>
          </a:p>
        </p:txBody>
      </p:sp>
      <p:sp>
        <p:nvSpPr>
          <p:cNvPr id="3" name="Content Placeholder 2"/>
          <p:cNvSpPr>
            <a:spLocks noGrp="1"/>
          </p:cNvSpPr>
          <p:nvPr>
            <p:ph idx="1"/>
          </p:nvPr>
        </p:nvSpPr>
        <p:spPr/>
        <p:txBody>
          <a:bodyPr/>
          <a:lstStyle/>
          <a:p>
            <a:endParaRPr lang="zh-TW" altLang="en-US"/>
          </a:p>
        </p:txBody>
      </p:sp>
      <p:pic>
        <p:nvPicPr>
          <p:cNvPr id="14338" name="Picture 2" descr="http://files.dotblogs.com.tw/larrynung/1008/05e43f5a5b67_144F3/clip_image002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981200"/>
            <a:ext cx="517912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2100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Object Invariants</a:t>
            </a:r>
            <a:endParaRPr lang="zh-TW" altLang="en-US" dirty="0"/>
          </a:p>
        </p:txBody>
      </p:sp>
      <p:sp>
        <p:nvSpPr>
          <p:cNvPr id="3" name="Content Placeholder 2"/>
          <p:cNvSpPr>
            <a:spLocks noGrp="1"/>
          </p:cNvSpPr>
          <p:nvPr>
            <p:ph idx="1"/>
          </p:nvPr>
        </p:nvSpPr>
        <p:spPr/>
        <p:txBody>
          <a:bodyPr/>
          <a:lstStyle/>
          <a:p>
            <a:endParaRPr lang="zh-TW" alt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018830"/>
            <a:ext cx="7391400" cy="4391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04379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dirty="0"/>
              <a:t>Interface And Abstract Method </a:t>
            </a:r>
            <a:r>
              <a:rPr lang="en-US" altLang="zh-TW" dirty="0" smtClean="0"/>
              <a:t>Contracts</a:t>
            </a:r>
            <a:endParaRPr lang="zh-TW" altLang="en-US" dirty="0"/>
          </a:p>
        </p:txBody>
      </p:sp>
      <p:sp>
        <p:nvSpPr>
          <p:cNvPr id="3" name="Content Placeholder 2"/>
          <p:cNvSpPr>
            <a:spLocks noGrp="1"/>
          </p:cNvSpPr>
          <p:nvPr>
            <p:ph idx="1"/>
          </p:nvPr>
        </p:nvSpPr>
        <p:spPr/>
        <p:txBody>
          <a:bodyPr/>
          <a:lstStyle/>
          <a:p>
            <a:endParaRPr lang="zh-TW" altLang="en-US"/>
          </a:p>
        </p:txBody>
      </p:sp>
      <p:pic>
        <p:nvPicPr>
          <p:cNvPr id="16386" name="Picture 2" descr="clip_image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778963"/>
            <a:ext cx="6477000" cy="5076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8363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dirty="0" smtClean="0"/>
              <a:t>Agenda</a:t>
            </a:r>
            <a:endParaRPr lang="zh-TW" altLang="en-US" dirty="0"/>
          </a:p>
        </p:txBody>
      </p:sp>
      <p:sp>
        <p:nvSpPr>
          <p:cNvPr id="5" name="Content Placeholder 4"/>
          <p:cNvSpPr>
            <a:spLocks noGrp="1"/>
          </p:cNvSpPr>
          <p:nvPr>
            <p:ph idx="1"/>
          </p:nvPr>
        </p:nvSpPr>
        <p:spPr/>
        <p:txBody>
          <a:bodyPr>
            <a:normAutofit/>
          </a:bodyPr>
          <a:lstStyle/>
          <a:p>
            <a:r>
              <a:rPr lang="en-US" altLang="zh-TW" dirty="0" smtClean="0"/>
              <a:t>Introduction</a:t>
            </a:r>
          </a:p>
          <a:p>
            <a:pPr lvl="1"/>
            <a:r>
              <a:rPr lang="en-US" altLang="zh-TW" dirty="0" smtClean="0"/>
              <a:t>Design </a:t>
            </a:r>
            <a:r>
              <a:rPr lang="en-US" altLang="zh-TW" dirty="0"/>
              <a:t>By </a:t>
            </a:r>
            <a:r>
              <a:rPr lang="en-US" altLang="zh-TW" dirty="0" smtClean="0"/>
              <a:t>Contract(</a:t>
            </a:r>
            <a:r>
              <a:rPr lang="en-US" altLang="zh-TW" dirty="0" err="1" smtClean="0"/>
              <a:t>DbC</a:t>
            </a:r>
            <a:r>
              <a:rPr lang="en-US" altLang="zh-TW" dirty="0" smtClean="0"/>
              <a:t>)</a:t>
            </a:r>
            <a:endParaRPr lang="en-US" altLang="zh-TW" dirty="0" smtClean="0"/>
          </a:p>
          <a:p>
            <a:pPr lvl="1"/>
            <a:r>
              <a:rPr lang="en-US" altLang="zh-TW" dirty="0" smtClean="0"/>
              <a:t>Code Contract</a:t>
            </a:r>
            <a:endParaRPr lang="zh-TW" altLang="en-US" dirty="0"/>
          </a:p>
          <a:p>
            <a:r>
              <a:rPr lang="en-US" altLang="zh-TW" dirty="0" smtClean="0"/>
              <a:t>Contracts</a:t>
            </a:r>
          </a:p>
          <a:p>
            <a:pPr lvl="1"/>
            <a:r>
              <a:rPr lang="en-US" altLang="zh-TW" dirty="0" smtClean="0"/>
              <a:t>Preconditions</a:t>
            </a:r>
          </a:p>
          <a:p>
            <a:pPr lvl="1"/>
            <a:r>
              <a:rPr lang="en-US" altLang="zh-TW" dirty="0" err="1" smtClean="0"/>
              <a:t>Postconditions</a:t>
            </a:r>
            <a:endParaRPr lang="en-US" altLang="zh-TW" dirty="0" smtClean="0"/>
          </a:p>
          <a:p>
            <a:pPr lvl="1"/>
            <a:r>
              <a:rPr lang="en-US" altLang="zh-TW" dirty="0"/>
              <a:t>Object </a:t>
            </a:r>
            <a:r>
              <a:rPr lang="en-US" altLang="zh-TW" dirty="0" smtClean="0"/>
              <a:t>Invariants</a:t>
            </a:r>
          </a:p>
          <a:p>
            <a:pPr lvl="1"/>
            <a:r>
              <a:rPr lang="en-US" altLang="zh-TW" dirty="0" smtClean="0"/>
              <a:t>Interface And Abstract Method Contracts</a:t>
            </a:r>
            <a:endParaRPr lang="zh-TW" altLang="en-US" dirty="0"/>
          </a:p>
        </p:txBody>
      </p:sp>
    </p:spTree>
    <p:extLst>
      <p:ext uri="{BB962C8B-B14F-4D97-AF65-F5344CB8AC3E}">
        <p14:creationId xmlns:p14="http://schemas.microsoft.com/office/powerpoint/2010/main" val="37360813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dirty="0"/>
              <a:t>Interface And Abstract Method Contracts</a:t>
            </a:r>
            <a:endParaRPr lang="zh-TW" altLang="en-US" dirty="0"/>
          </a:p>
        </p:txBody>
      </p:sp>
      <p:sp>
        <p:nvSpPr>
          <p:cNvPr id="3" name="Content Placeholder 2"/>
          <p:cNvSpPr>
            <a:spLocks noGrp="1"/>
          </p:cNvSpPr>
          <p:nvPr>
            <p:ph idx="1"/>
          </p:nvPr>
        </p:nvSpPr>
        <p:spPr/>
        <p:txBody>
          <a:bodyPr/>
          <a:lstStyle/>
          <a:p>
            <a:endParaRPr lang="zh-TW" alt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972681"/>
            <a:ext cx="6561514" cy="4885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71010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dirty="0"/>
              <a:t>Interface And Abstract Method Contracts</a:t>
            </a:r>
            <a:endParaRPr lang="zh-TW" altLang="en-US" dirty="0"/>
          </a:p>
        </p:txBody>
      </p:sp>
      <p:sp>
        <p:nvSpPr>
          <p:cNvPr id="3" name="Content Placeholder 2"/>
          <p:cNvSpPr>
            <a:spLocks noGrp="1"/>
          </p:cNvSpPr>
          <p:nvPr>
            <p:ph idx="1"/>
          </p:nvPr>
        </p:nvSpPr>
        <p:spPr/>
        <p:txBody>
          <a:bodyPr/>
          <a:lstStyle/>
          <a:p>
            <a:endParaRPr lang="zh-TW" altLang="en-US"/>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947256"/>
            <a:ext cx="6509591" cy="4910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26071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dirty="0" smtClean="0"/>
              <a:t>The End</a:t>
            </a:r>
            <a:endParaRPr lang="zh-TW" altLang="en-US" dirty="0"/>
          </a:p>
        </p:txBody>
      </p:sp>
      <p:sp>
        <p:nvSpPr>
          <p:cNvPr id="5" name="Text Placeholder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0240272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Introduction</a:t>
            </a:r>
            <a:endParaRPr lang="zh-TW" altLang="en-US" dirty="0"/>
          </a:p>
        </p:txBody>
      </p:sp>
      <p:sp>
        <p:nvSpPr>
          <p:cNvPr id="3" name="Text Placeholder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3221507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lvl="1" algn="l" rtl="0">
              <a:spcBef>
                <a:spcPct val="0"/>
              </a:spcBef>
            </a:pPr>
            <a:r>
              <a:rPr lang="en-US" altLang="zh-TW" sz="5000" kern="1200" dirty="0">
                <a:solidFill>
                  <a:schemeClr val="tx2"/>
                </a:solidFill>
                <a:latin typeface="+mj-lt"/>
                <a:ea typeface="+mj-ea"/>
                <a:cs typeface="+mj-cs"/>
              </a:rPr>
              <a:t>Design By Contract(</a:t>
            </a:r>
            <a:r>
              <a:rPr lang="en-US" altLang="zh-TW" sz="5000" kern="1200" dirty="0" err="1">
                <a:solidFill>
                  <a:schemeClr val="tx2"/>
                </a:solidFill>
                <a:latin typeface="+mj-lt"/>
                <a:ea typeface="+mj-ea"/>
                <a:cs typeface="+mj-cs"/>
              </a:rPr>
              <a:t>DbC</a:t>
            </a:r>
            <a:r>
              <a:rPr lang="en-US" altLang="zh-TW" sz="5000" kern="1200" dirty="0">
                <a:solidFill>
                  <a:schemeClr val="tx2"/>
                </a:solidFill>
                <a:latin typeface="+mj-lt"/>
                <a:ea typeface="+mj-ea"/>
                <a:cs typeface="+mj-cs"/>
              </a:rPr>
              <a:t>)</a:t>
            </a:r>
            <a:endParaRPr lang="zh-TW" altLang="en-US" sz="5000" kern="1200" dirty="0">
              <a:solidFill>
                <a:schemeClr val="tx2"/>
              </a:solidFill>
              <a:latin typeface="+mj-lt"/>
              <a:ea typeface="+mj-ea"/>
              <a:cs typeface="+mj-cs"/>
            </a:endParaRPr>
          </a:p>
        </p:txBody>
      </p:sp>
      <p:sp>
        <p:nvSpPr>
          <p:cNvPr id="5" name="Content Placeholder 4"/>
          <p:cNvSpPr>
            <a:spLocks noGrp="1"/>
          </p:cNvSpPr>
          <p:nvPr>
            <p:ph idx="1"/>
          </p:nvPr>
        </p:nvSpPr>
        <p:spPr/>
        <p:txBody>
          <a:bodyPr/>
          <a:lstStyle/>
          <a:p>
            <a:r>
              <a:rPr lang="zh-TW" altLang="en-US" sz="2800" dirty="0"/>
              <a:t>要求軟體設計者為</a:t>
            </a:r>
            <a:r>
              <a:rPr lang="zh-TW" altLang="en-US" sz="2800" dirty="0">
                <a:hlinkClick r:id="rId3" tooltip="基於組件的軟體工程"/>
              </a:rPr>
              <a:t>軟體組件</a:t>
            </a:r>
            <a:r>
              <a:rPr lang="zh-TW" altLang="en-US" sz="2800" dirty="0"/>
              <a:t>定義</a:t>
            </a:r>
            <a:r>
              <a:rPr lang="zh-TW" altLang="en-US" sz="2800" dirty="0">
                <a:hlinkClick r:id="rId4" tooltip="形式化方法"/>
              </a:rPr>
              <a:t>正式的</a:t>
            </a:r>
            <a:r>
              <a:rPr lang="zh-TW" altLang="en-US" sz="2800" dirty="0"/>
              <a:t>，精確的並且可驗證的介</a:t>
            </a:r>
            <a:r>
              <a:rPr lang="zh-TW" altLang="en-US" sz="2800" dirty="0" smtClean="0"/>
              <a:t>面。</a:t>
            </a:r>
            <a:endParaRPr lang="en-US" altLang="zh-TW" sz="2800" dirty="0" smtClean="0"/>
          </a:p>
          <a:p>
            <a:r>
              <a:rPr lang="zh-TW" altLang="en-US" sz="2800" dirty="0"/>
              <a:t>明確描述雙方的權利與義</a:t>
            </a:r>
            <a:r>
              <a:rPr lang="zh-TW" altLang="en-US" sz="2800" dirty="0" smtClean="0"/>
              <a:t>務。</a:t>
            </a:r>
            <a:endParaRPr lang="en-US" altLang="zh-TW" sz="2800" dirty="0" smtClean="0"/>
          </a:p>
          <a:p>
            <a:r>
              <a:rPr lang="zh-TW" altLang="en-US" sz="2800" dirty="0"/>
              <a:t>降低程式的錯誤發生</a:t>
            </a:r>
            <a:r>
              <a:rPr lang="zh-TW" altLang="en-US" sz="2800" dirty="0" smtClean="0"/>
              <a:t>率。</a:t>
            </a:r>
            <a:endParaRPr lang="en-US" altLang="zh-TW" sz="2800" dirty="0" smtClean="0"/>
          </a:p>
          <a:p>
            <a:r>
              <a:rPr lang="zh-TW" altLang="en-US" sz="2800" dirty="0" smtClean="0"/>
              <a:t>提</a:t>
            </a:r>
            <a:r>
              <a:rPr lang="zh-TW" altLang="en-US" sz="2800" dirty="0"/>
              <a:t>高程式的品</a:t>
            </a:r>
            <a:r>
              <a:rPr lang="zh-TW" altLang="en-US" sz="2800" dirty="0" smtClean="0"/>
              <a:t>質</a:t>
            </a:r>
            <a:r>
              <a:rPr lang="zh-TW" altLang="en-US" sz="2800" dirty="0"/>
              <a:t>。</a:t>
            </a:r>
            <a:endParaRPr lang="en-US" altLang="zh-TW" sz="2800" dirty="0"/>
          </a:p>
          <a:p>
            <a:endParaRPr lang="en-US" altLang="zh-TW" sz="2800" dirty="0" smtClean="0"/>
          </a:p>
        </p:txBody>
      </p:sp>
    </p:spTree>
    <p:extLst>
      <p:ext uri="{BB962C8B-B14F-4D97-AF65-F5344CB8AC3E}">
        <p14:creationId xmlns:p14="http://schemas.microsoft.com/office/powerpoint/2010/main" val="27036733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ontent Placeholder 4"/>
          <p:cNvGraphicFramePr>
            <a:graphicFrameLocks/>
          </p:cNvGraphicFramePr>
          <p:nvPr>
            <p:extLst>
              <p:ext uri="{D42A27DB-BD31-4B8C-83A1-F6EECF244321}">
                <p14:modId xmlns:p14="http://schemas.microsoft.com/office/powerpoint/2010/main" val="1077200140"/>
              </p:ext>
            </p:extLst>
          </p:nvPr>
        </p:nvGraphicFramePr>
        <p:xfrm>
          <a:off x="-838200" y="1905000"/>
          <a:ext cx="55626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normAutofit/>
          </a:bodyPr>
          <a:lstStyle/>
          <a:p>
            <a:r>
              <a:rPr lang="en-US" altLang="zh-TW" dirty="0" smtClean="0"/>
              <a:t>Code Contract</a:t>
            </a:r>
            <a:endParaRPr lang="zh-TW" altLang="en-US" dirty="0"/>
          </a:p>
        </p:txBody>
      </p:sp>
      <p:pic>
        <p:nvPicPr>
          <p:cNvPr id="12" name="Picture 2" descr="imag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68038" y="916438"/>
            <a:ext cx="4067175" cy="596372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1" descr="imag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55715" y="2438400"/>
            <a:ext cx="5359685" cy="302938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9" descr="clip_image002[6]"/>
          <p:cNvPicPr>
            <a:picLocks noChangeAspect="1" noChangeArrowheads="1"/>
          </p:cNvPicPr>
          <p:nvPr/>
        </p:nvPicPr>
        <p:blipFill rotWithShape="1">
          <a:blip r:embed="rId10">
            <a:extLst>
              <a:ext uri="{28A0092B-C50C-407E-A947-70E740481C1C}">
                <a14:useLocalDpi xmlns:a14="http://schemas.microsoft.com/office/drawing/2010/main" val="0"/>
              </a:ext>
            </a:extLst>
          </a:blip>
          <a:srcRect r="33942"/>
          <a:stretch/>
        </p:blipFill>
        <p:spPr bwMode="auto">
          <a:xfrm>
            <a:off x="3886200" y="2975739"/>
            <a:ext cx="4920413" cy="2206509"/>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98668" y="2218482"/>
            <a:ext cx="5149013" cy="3359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834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84"/>
                                        </p:tgtEl>
                                        <p:attrNameLst>
                                          <p:attrName>style.visibility</p:attrName>
                                        </p:attrNameLst>
                                      </p:cBhvr>
                                      <p:to>
                                        <p:strVal val="visible"/>
                                      </p:to>
                                    </p:set>
                                    <p:animEffect transition="in" filter="fade">
                                      <p:cBhvr>
                                        <p:cTn id="22" dur="500"/>
                                        <p:tgtEl>
                                          <p:spTgt spid="308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3084"/>
                                        </p:tgtEl>
                                      </p:cBhvr>
                                    </p:animEffect>
                                    <p:set>
                                      <p:cBhvr>
                                        <p:cTn id="27" dur="1" fill="hold">
                                          <p:stCondLst>
                                            <p:cond delay="499"/>
                                          </p:stCondLst>
                                        </p:cTn>
                                        <p:tgtEl>
                                          <p:spTgt spid="308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Code Contract</a:t>
            </a:r>
            <a:endParaRPr lang="zh-TW" altLang="en-US" dirty="0"/>
          </a:p>
        </p:txBody>
      </p:sp>
      <p:sp>
        <p:nvSpPr>
          <p:cNvPr id="3" name="Content Placeholder 2"/>
          <p:cNvSpPr>
            <a:spLocks noGrp="1"/>
          </p:cNvSpPr>
          <p:nvPr>
            <p:ph idx="1"/>
          </p:nvPr>
        </p:nvSpPr>
        <p:spPr/>
        <p:txBody>
          <a:bodyPr/>
          <a:lstStyle/>
          <a:p>
            <a:r>
              <a:rPr lang="zh-TW" altLang="en-US" dirty="0" smtClean="0"/>
              <a:t>可</a:t>
            </a:r>
            <a:r>
              <a:rPr lang="zh-TW" altLang="en-US" dirty="0"/>
              <a:t>以透過設</a:t>
            </a:r>
            <a:r>
              <a:rPr lang="zh-TW" altLang="en-US" dirty="0" smtClean="0"/>
              <a:t>定啟用</a:t>
            </a:r>
            <a:r>
              <a:rPr lang="en-US" altLang="zh-TW" dirty="0" smtClean="0"/>
              <a:t>/</a:t>
            </a:r>
            <a:r>
              <a:rPr lang="zh-TW" altLang="en-US" dirty="0" smtClean="0"/>
              <a:t>關閉</a:t>
            </a:r>
            <a:endParaRPr lang="en-US" altLang="zh-TW" dirty="0" smtClean="0"/>
          </a:p>
          <a:p>
            <a:r>
              <a:rPr lang="en-US" altLang="zh-TW" dirty="0" err="1" smtClean="0"/>
              <a:t>Intellisense</a:t>
            </a:r>
            <a:r>
              <a:rPr lang="zh-TW" altLang="en-US" dirty="0" smtClean="0"/>
              <a:t>提示強化</a:t>
            </a:r>
            <a:endParaRPr lang="en-US" altLang="zh-TW"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048000"/>
            <a:ext cx="7848600" cy="3453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98712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Code Contract</a:t>
            </a:r>
            <a:endParaRPr lang="zh-TW" altLang="en-US" dirty="0"/>
          </a:p>
        </p:txBody>
      </p:sp>
      <p:sp>
        <p:nvSpPr>
          <p:cNvPr id="3" name="Content Placeholder 2"/>
          <p:cNvSpPr>
            <a:spLocks noGrp="1"/>
          </p:cNvSpPr>
          <p:nvPr>
            <p:ph idx="1"/>
          </p:nvPr>
        </p:nvSpPr>
        <p:spPr/>
        <p:txBody>
          <a:bodyPr/>
          <a:lstStyle/>
          <a:p>
            <a:r>
              <a:rPr lang="en-US" altLang="zh-TW" dirty="0" err="1" smtClean="0"/>
              <a:t>Framewrok</a:t>
            </a:r>
            <a:endParaRPr lang="en-US" altLang="zh-TW" dirty="0" smtClean="0"/>
          </a:p>
          <a:p>
            <a:pPr lvl="1"/>
            <a:r>
              <a:rPr lang="en-US" altLang="zh-TW" dirty="0" smtClean="0"/>
              <a:t>4.0+</a:t>
            </a:r>
          </a:p>
          <a:p>
            <a:pPr lvl="1"/>
            <a:endParaRPr lang="en-US" altLang="zh-TW" dirty="0" smtClean="0"/>
          </a:p>
          <a:p>
            <a:r>
              <a:rPr lang="en-US" altLang="zh-TW" dirty="0" smtClean="0"/>
              <a:t>Namespace</a:t>
            </a:r>
          </a:p>
          <a:p>
            <a:pPr lvl="1"/>
            <a:r>
              <a:rPr lang="en-US" altLang="zh-TW" dirty="0" err="1" smtClean="0"/>
              <a:t>System.Diagnostics.Contracts</a:t>
            </a:r>
            <a:endParaRPr lang="en-US" altLang="zh-TW" dirty="0" smtClean="0"/>
          </a:p>
          <a:p>
            <a:endParaRPr lang="en-US" altLang="zh-TW" dirty="0"/>
          </a:p>
          <a:p>
            <a:r>
              <a:rPr lang="en-US" altLang="zh-TW" dirty="0" smtClean="0"/>
              <a:t>Assemble</a:t>
            </a:r>
            <a:endParaRPr lang="zh-TW"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5105400"/>
            <a:ext cx="8108706"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8224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814414"/>
            <a:ext cx="6019800" cy="514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r>
              <a:rPr lang="en-US" altLang="zh-TW" dirty="0" smtClean="0"/>
              <a:t>Code Contract</a:t>
            </a:r>
            <a:endParaRPr lang="zh-TW" altLang="en-US" dirty="0"/>
          </a:p>
        </p:txBody>
      </p:sp>
      <p:sp>
        <p:nvSpPr>
          <p:cNvPr id="3" name="Content Placeholder 2"/>
          <p:cNvSpPr>
            <a:spLocks noGrp="1"/>
          </p:cNvSpPr>
          <p:nvPr>
            <p:ph idx="1"/>
          </p:nvPr>
        </p:nvSpPr>
        <p:spPr/>
        <p:txBody>
          <a:bodyPr/>
          <a:lstStyle/>
          <a:p>
            <a:endParaRPr lang="zh-TW" altLang="en-US" dirty="0"/>
          </a:p>
        </p:txBody>
      </p:sp>
      <p:pic>
        <p:nvPicPr>
          <p:cNvPr id="1026" name="Picture 2" descr="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839629"/>
            <a:ext cx="6019800" cy="4946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85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Code Contract</a:t>
            </a:r>
            <a:endParaRPr lang="zh-TW"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345" y="5105400"/>
            <a:ext cx="8229600" cy="134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image"/>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r="58391" b="11712"/>
          <a:stretch/>
        </p:blipFill>
        <p:spPr bwMode="auto">
          <a:xfrm>
            <a:off x="2209800" y="1969221"/>
            <a:ext cx="1934095" cy="276398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p:cNvPicPr>
            <a:picLocks noChangeAspect="1" noChangeArrowheads="1"/>
          </p:cNvPicPr>
          <p:nvPr/>
        </p:nvPicPr>
        <p:blipFill rotWithShape="1">
          <a:blip r:embed="rId3">
            <a:extLst>
              <a:ext uri="{28A0092B-C50C-407E-A947-70E740481C1C}">
                <a14:useLocalDpi xmlns:a14="http://schemas.microsoft.com/office/drawing/2010/main" val="0"/>
              </a:ext>
            </a:extLst>
          </a:blip>
          <a:srcRect l="42772"/>
          <a:stretch/>
        </p:blipFill>
        <p:spPr bwMode="auto">
          <a:xfrm>
            <a:off x="4206237" y="1969221"/>
            <a:ext cx="2660073" cy="3130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200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6766</TotalTime>
  <Words>1308</Words>
  <Application>Microsoft Office PowerPoint</Application>
  <PresentationFormat>On-screen Show (4:3)</PresentationFormat>
  <Paragraphs>115</Paragraphs>
  <Slides>22</Slides>
  <Notes>8</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Code Contract</vt:lpstr>
      <vt:lpstr>Agenda</vt:lpstr>
      <vt:lpstr>Introduction</vt:lpstr>
      <vt:lpstr>Design By Contract(DbC)</vt:lpstr>
      <vt:lpstr>Code Contract</vt:lpstr>
      <vt:lpstr>Code Contract</vt:lpstr>
      <vt:lpstr>Code Contract</vt:lpstr>
      <vt:lpstr>Code Contract</vt:lpstr>
      <vt:lpstr>Code Contract</vt:lpstr>
      <vt:lpstr>Code Contract</vt:lpstr>
      <vt:lpstr>Contracts</vt:lpstr>
      <vt:lpstr>Preconditions</vt:lpstr>
      <vt:lpstr>Postconditions</vt:lpstr>
      <vt:lpstr>Postconditions</vt:lpstr>
      <vt:lpstr>Postconditions</vt:lpstr>
      <vt:lpstr>Object Invariants</vt:lpstr>
      <vt:lpstr>Object Invariants</vt:lpstr>
      <vt:lpstr>Object Invariants</vt:lpstr>
      <vt:lpstr>Interface And Abstract Method Contracts</vt:lpstr>
      <vt:lpstr>Interface And Abstract Method Contracts</vt:lpstr>
      <vt:lpstr>Interface And Abstract Method Contracts</vt:lpstr>
      <vt:lpstr>The End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Contract</dc:title>
  <dc:creator>larry</dc:creator>
  <cp:lastModifiedBy>larry</cp:lastModifiedBy>
  <cp:revision>59</cp:revision>
  <dcterms:created xsi:type="dcterms:W3CDTF">2006-08-16T00:00:00Z</dcterms:created>
  <dcterms:modified xsi:type="dcterms:W3CDTF">2012-06-29T08:42:53Z</dcterms:modified>
</cp:coreProperties>
</file>