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5800" autoAdjust="0"/>
  </p:normalViewPr>
  <p:slideViewPr>
    <p:cSldViewPr>
      <p:cViewPr>
        <p:scale>
          <a:sx n="87" d="100"/>
          <a:sy n="87" d="100"/>
        </p:scale>
        <p:origin x="-13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25" d="100"/>
          <a:sy n="125" d="100"/>
        </p:scale>
        <p:origin x="-1968" y="4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F29D4-E38B-44B0-A1AA-770C7B2D7D61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23729-AC42-4F54-BBEE-85B1B2722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8049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48A69-FB40-446B-896D-09BD6F1A57F8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E7355-DEEE-4A49-8306-06964CDF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46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HTML, CSS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PHP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err="1" smtClean="0"/>
              <a:t>div.relative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position: relative;</a:t>
            </a:r>
          </a:p>
          <a:p>
            <a:r>
              <a:rPr lang="en-US" dirty="0" smtClean="0"/>
              <a:t>    width: 400px;</a:t>
            </a:r>
          </a:p>
          <a:p>
            <a:r>
              <a:rPr lang="en-US" dirty="0" smtClean="0"/>
              <a:t>    height: 200px;</a:t>
            </a:r>
          </a:p>
          <a:p>
            <a:r>
              <a:rPr lang="en-US" dirty="0" smtClean="0"/>
              <a:t>    border: 3px solid #73AD21;</a:t>
            </a:r>
          </a:p>
          <a:p>
            <a:r>
              <a:rPr lang="en-US" dirty="0" smtClean="0"/>
              <a:t>} </a:t>
            </a:r>
          </a:p>
          <a:p>
            <a:endParaRPr lang="en-US" dirty="0" smtClean="0"/>
          </a:p>
          <a:p>
            <a:r>
              <a:rPr lang="en-US" dirty="0" err="1" smtClean="0"/>
              <a:t>div.absolute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position: absolute;</a:t>
            </a:r>
          </a:p>
          <a:p>
            <a:r>
              <a:rPr lang="en-US" dirty="0" smtClean="0"/>
              <a:t>    top: 80px;</a:t>
            </a:r>
          </a:p>
          <a:p>
            <a:r>
              <a:rPr lang="en-US" dirty="0" smtClean="0"/>
              <a:t>    right: 0;</a:t>
            </a:r>
          </a:p>
          <a:p>
            <a:r>
              <a:rPr lang="en-US" dirty="0" smtClean="0"/>
              <a:t>    width: 200px;</a:t>
            </a:r>
          </a:p>
          <a:p>
            <a:r>
              <a:rPr lang="en-US" dirty="0" smtClean="0"/>
              <a:t>    height: 100px;</a:t>
            </a:r>
          </a:p>
          <a:p>
            <a:r>
              <a:rPr lang="en-US" dirty="0" smtClean="0"/>
              <a:t>    border: 3px solid #73AD21;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&lt;h2&gt;position: absolute;&lt;/h2&gt;</a:t>
            </a:r>
          </a:p>
          <a:p>
            <a:endParaRPr lang="en-US" dirty="0" smtClean="0"/>
          </a:p>
          <a:p>
            <a:r>
              <a:rPr lang="en-US" dirty="0" smtClean="0"/>
              <a:t>&lt;p&gt;An element with position: absolute; is positioned relative to the nearest positioned ancestor (instead of positioned relative to the viewport, like fixed):&lt;/p&gt;</a:t>
            </a:r>
          </a:p>
          <a:p>
            <a:endParaRPr lang="en-US" dirty="0" smtClean="0"/>
          </a:p>
          <a:p>
            <a:r>
              <a:rPr lang="en-US" dirty="0" smtClean="0"/>
              <a:t>&lt;div class="relative"&gt;This div element has position: relative;</a:t>
            </a:r>
          </a:p>
          <a:p>
            <a:r>
              <a:rPr lang="en-US" dirty="0" smtClean="0"/>
              <a:t>  &lt;div class="absolute"&gt;This div element has position: absolute;&lt;/div&gt;</a:t>
            </a:r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1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err="1" smtClean="0"/>
              <a:t>img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float: right;</a:t>
            </a:r>
          </a:p>
          <a:p>
            <a:r>
              <a:rPr lang="en-US" dirty="0" smtClean="0"/>
              <a:t>    margin: 0 0 10px </a:t>
            </a:r>
            <a:r>
              <a:rPr lang="en-US" dirty="0" err="1" smtClean="0"/>
              <a:t>10px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&lt;p&gt;In this example, the image will float to the right in the paragraph, and the text in the paragraph will wrap around the image.&lt;/p&gt;</a:t>
            </a:r>
          </a:p>
          <a:p>
            <a:endParaRPr lang="en-US" dirty="0" smtClean="0"/>
          </a:p>
          <a:p>
            <a:r>
              <a:rPr lang="en-US" dirty="0" smtClean="0"/>
              <a:t>&lt;p&gt;&lt;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="w3css.gif" alt="W3Schools.com" width="100" height="140"&gt;</a:t>
            </a:r>
          </a:p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Phasellus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, </a:t>
            </a:r>
            <a:r>
              <a:rPr lang="en-US" dirty="0" err="1" smtClean="0"/>
              <a:t>nulla</a:t>
            </a:r>
            <a:r>
              <a:rPr lang="en-US" dirty="0" smtClean="0"/>
              <a:t> et dictum </a:t>
            </a:r>
            <a:r>
              <a:rPr lang="en-US" dirty="0" err="1" smtClean="0"/>
              <a:t>interdum</a:t>
            </a:r>
            <a:r>
              <a:rPr lang="en-US" dirty="0" smtClean="0"/>
              <a:t>, nisi lorem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, vitae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ligula </a:t>
            </a:r>
            <a:r>
              <a:rPr lang="en-US" dirty="0" err="1" smtClean="0"/>
              <a:t>venenatis</a:t>
            </a:r>
            <a:r>
              <a:rPr lang="en-US" dirty="0" smtClean="0"/>
              <a:t> dolor. Maecenas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,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, </a:t>
            </a:r>
            <a:r>
              <a:rPr lang="en-US" dirty="0" err="1" smtClean="0"/>
              <a:t>auctor</a:t>
            </a:r>
            <a:r>
              <a:rPr lang="en-US" dirty="0" smtClean="0"/>
              <a:t> vitae </a:t>
            </a:r>
            <a:r>
              <a:rPr lang="en-US" dirty="0" err="1" smtClean="0"/>
              <a:t>massa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ante ligula,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ornare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, </a:t>
            </a:r>
            <a:r>
              <a:rPr lang="en-US" dirty="0" err="1" smtClean="0"/>
              <a:t>lobortis</a:t>
            </a:r>
            <a:r>
              <a:rPr lang="en-US" dirty="0" smtClean="0"/>
              <a:t> in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convallis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a lacus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 dictum nisi,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ipsum </a:t>
            </a:r>
            <a:r>
              <a:rPr lang="en-US" dirty="0" err="1" smtClean="0"/>
              <a:t>dignissim</a:t>
            </a:r>
            <a:r>
              <a:rPr lang="en-US" dirty="0" smtClean="0"/>
              <a:t> ac. In at libero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ornare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vitae dui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gravida </a:t>
            </a:r>
            <a:r>
              <a:rPr lang="en-US" dirty="0" err="1" smtClean="0"/>
              <a:t>venenatis</a:t>
            </a:r>
            <a:r>
              <a:rPr lang="en-US" dirty="0" smtClean="0"/>
              <a:t>. Integer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non </a:t>
            </a:r>
            <a:r>
              <a:rPr lang="en-US" dirty="0" err="1" smtClean="0"/>
              <a:t>fermentum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porta. </a:t>
            </a:r>
            <a:r>
              <a:rPr lang="en-US" dirty="0" err="1" smtClean="0"/>
              <a:t>Cras</a:t>
            </a:r>
            <a:r>
              <a:rPr lang="en-US" dirty="0" smtClean="0"/>
              <a:t> ac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62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div {</a:t>
            </a:r>
          </a:p>
          <a:p>
            <a:r>
              <a:rPr lang="en-US" dirty="0" smtClean="0"/>
              <a:t>    border: 3px solid #73AD21;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.img1 {</a:t>
            </a:r>
          </a:p>
          <a:p>
            <a:r>
              <a:rPr lang="en-US" dirty="0" smtClean="0"/>
              <a:t>    float: right;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clearfix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overflow: auto;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.img2 {</a:t>
            </a:r>
          </a:p>
          <a:p>
            <a:r>
              <a:rPr lang="en-US" dirty="0" smtClean="0"/>
              <a:t>    float: right;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&lt;p&gt;In this example, the image is taller than the element containing it, and it is floated, so it overflows outside of its container:&lt;/p&gt;</a:t>
            </a:r>
          </a:p>
          <a:p>
            <a:endParaRPr lang="en-US" dirty="0" smtClean="0"/>
          </a:p>
          <a:p>
            <a:r>
              <a:rPr lang="en-US" dirty="0" smtClean="0"/>
              <a:t>&lt;div&gt;&lt;</a:t>
            </a:r>
            <a:r>
              <a:rPr lang="en-US" dirty="0" err="1" smtClean="0"/>
              <a:t>img</a:t>
            </a:r>
            <a:r>
              <a:rPr lang="en-US" dirty="0" smtClean="0"/>
              <a:t> class="img1" </a:t>
            </a:r>
            <a:r>
              <a:rPr lang="en-US" dirty="0" err="1" smtClean="0"/>
              <a:t>src</a:t>
            </a:r>
            <a:r>
              <a:rPr lang="en-US" dirty="0" smtClean="0"/>
              <a:t>="w3css.gif" alt="W3Schools.com" width="100" height="140"&gt;</a:t>
            </a:r>
          </a:p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Phasellus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, </a:t>
            </a:r>
            <a:r>
              <a:rPr lang="en-US" dirty="0" err="1" smtClean="0"/>
              <a:t>nulla</a:t>
            </a:r>
            <a:r>
              <a:rPr lang="en-US" dirty="0" smtClean="0"/>
              <a:t> et dictum </a:t>
            </a:r>
            <a:r>
              <a:rPr lang="en-US" dirty="0" err="1" smtClean="0"/>
              <a:t>interdum</a:t>
            </a:r>
            <a:r>
              <a:rPr lang="en-US" dirty="0" smtClean="0"/>
              <a:t>...&lt;/div&gt;</a:t>
            </a:r>
          </a:p>
          <a:p>
            <a:endParaRPr lang="en-US" dirty="0" smtClean="0"/>
          </a:p>
          <a:p>
            <a:r>
              <a:rPr lang="en-US" dirty="0" smtClean="0"/>
              <a:t>&lt;p style="</a:t>
            </a:r>
            <a:r>
              <a:rPr lang="en-US" dirty="0" err="1" smtClean="0"/>
              <a:t>clear:right</a:t>
            </a:r>
            <a:r>
              <a:rPr lang="en-US" dirty="0" smtClean="0"/>
              <a:t>"&gt;Add a </a:t>
            </a:r>
            <a:r>
              <a:rPr lang="en-US" dirty="0" err="1" smtClean="0"/>
              <a:t>clearfix</a:t>
            </a:r>
            <a:r>
              <a:rPr lang="en-US" dirty="0" smtClean="0"/>
              <a:t> class with overflow: auto; to the containing element, to fix this problem:&lt;/p&gt;</a:t>
            </a:r>
          </a:p>
          <a:p>
            <a:endParaRPr lang="en-US" dirty="0" smtClean="0"/>
          </a:p>
          <a:p>
            <a:r>
              <a:rPr lang="en-US" dirty="0" smtClean="0"/>
              <a:t>&lt;div class="</a:t>
            </a:r>
            <a:r>
              <a:rPr lang="en-US" dirty="0" err="1" smtClean="0"/>
              <a:t>clearfix</a:t>
            </a:r>
            <a:r>
              <a:rPr lang="en-US" dirty="0" smtClean="0"/>
              <a:t>"&gt;&lt;</a:t>
            </a:r>
            <a:r>
              <a:rPr lang="en-US" dirty="0" err="1" smtClean="0"/>
              <a:t>img</a:t>
            </a:r>
            <a:r>
              <a:rPr lang="en-US" dirty="0" smtClean="0"/>
              <a:t> class="img2" </a:t>
            </a:r>
            <a:r>
              <a:rPr lang="en-US" dirty="0" err="1" smtClean="0"/>
              <a:t>src</a:t>
            </a:r>
            <a:r>
              <a:rPr lang="en-US" dirty="0" smtClean="0"/>
              <a:t>="w3css.gif" alt="W3Schools.com" width="100" height="140"&gt;</a:t>
            </a:r>
          </a:p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Phasellus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, </a:t>
            </a:r>
            <a:r>
              <a:rPr lang="en-US" dirty="0" err="1" smtClean="0"/>
              <a:t>nulla</a:t>
            </a:r>
            <a:r>
              <a:rPr lang="en-US" dirty="0" smtClean="0"/>
              <a:t> et dictum </a:t>
            </a:r>
            <a:r>
              <a:rPr lang="en-US" dirty="0" err="1" smtClean="0"/>
              <a:t>interdum</a:t>
            </a:r>
            <a:r>
              <a:rPr lang="en-US" dirty="0" smtClean="0"/>
              <a:t>...&lt;/div&gt;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23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div {</a:t>
            </a:r>
          </a:p>
          <a:p>
            <a:r>
              <a:rPr lang="en-US" dirty="0" smtClean="0"/>
              <a:t>    border: 3px solid blue;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clearfix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overflow: auto;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nav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float: left;</a:t>
            </a:r>
          </a:p>
          <a:p>
            <a:r>
              <a:rPr lang="en-US" dirty="0" smtClean="0"/>
              <a:t>    width: 200px;</a:t>
            </a:r>
          </a:p>
          <a:p>
            <a:r>
              <a:rPr lang="en-US" dirty="0" smtClean="0"/>
              <a:t>    border: 3px solid #73AD21;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section {</a:t>
            </a:r>
          </a:p>
          <a:p>
            <a:r>
              <a:rPr lang="en-US" dirty="0" smtClean="0"/>
              <a:t>    margin-left: 206px;</a:t>
            </a:r>
          </a:p>
          <a:p>
            <a:r>
              <a:rPr lang="en-US" dirty="0" smtClean="0"/>
              <a:t>    border: 3px solid red;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&lt;div class="</a:t>
            </a:r>
            <a:r>
              <a:rPr lang="en-US" dirty="0" err="1" smtClean="0"/>
              <a:t>clearfix</a:t>
            </a:r>
            <a:r>
              <a:rPr lang="en-US" dirty="0" smtClean="0"/>
              <a:t>"&gt;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&lt;span&gt;</a:t>
            </a:r>
            <a:r>
              <a:rPr lang="en-US" dirty="0" err="1" smtClean="0"/>
              <a:t>nav</a:t>
            </a:r>
            <a:r>
              <a:rPr lang="en-US" dirty="0" smtClean="0"/>
              <a:t>&lt;/span&gt;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&lt;li&gt;&lt;a target="_blank" </a:t>
            </a:r>
            <a:r>
              <a:rPr lang="en-US" dirty="0" err="1" smtClean="0"/>
              <a:t>href</a:t>
            </a:r>
            <a:r>
              <a:rPr lang="en-US" dirty="0" smtClean="0"/>
              <a:t>="/default.asp"&gt;Home&lt;/a&gt;&lt;/li&gt;</a:t>
            </a:r>
          </a:p>
          <a:p>
            <a:r>
              <a:rPr lang="en-US" dirty="0" smtClean="0"/>
              <a:t>      &lt;li&gt;&lt;a target="_blank" </a:t>
            </a:r>
            <a:r>
              <a:rPr lang="en-US" dirty="0" err="1" smtClean="0"/>
              <a:t>href</a:t>
            </a:r>
            <a:r>
              <a:rPr lang="en-US" dirty="0" smtClean="0"/>
              <a:t>="default.asp"&gt;CSS&lt;/a&gt;&lt;/li&gt;</a:t>
            </a:r>
          </a:p>
          <a:p>
            <a:r>
              <a:rPr lang="en-US" dirty="0" smtClean="0"/>
              <a:t>      &lt;li&gt;&lt;a target="_blank" </a:t>
            </a:r>
            <a:r>
              <a:rPr lang="en-US" dirty="0" err="1" smtClean="0"/>
              <a:t>href</a:t>
            </a:r>
            <a:r>
              <a:rPr lang="en-US" dirty="0" smtClean="0"/>
              <a:t>="/html/default.asp"&gt;HTML&lt;/a&gt;&lt;/li&gt;</a:t>
            </a:r>
          </a:p>
          <a:p>
            <a:r>
              <a:rPr lang="en-US" dirty="0" smtClean="0"/>
              <a:t>      &lt;li&gt;&lt;a target="_blank" </a:t>
            </a:r>
            <a:r>
              <a:rPr lang="en-US" dirty="0" err="1" smtClean="0"/>
              <a:t>href</a:t>
            </a:r>
            <a:r>
              <a:rPr lang="en-US" dirty="0" smtClean="0"/>
              <a:t>="/</a:t>
            </a:r>
            <a:r>
              <a:rPr lang="en-US" dirty="0" err="1" smtClean="0"/>
              <a:t>js</a:t>
            </a:r>
            <a:r>
              <a:rPr lang="en-US" dirty="0" smtClean="0"/>
              <a:t>/default.asp"&gt;JavaScript&lt;/a&gt;&lt;/li&gt;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  &lt;section&gt;</a:t>
            </a:r>
          </a:p>
          <a:p>
            <a:r>
              <a:rPr lang="en-US" dirty="0" smtClean="0"/>
              <a:t>    &lt;span&gt;section&lt;/span&gt;</a:t>
            </a:r>
          </a:p>
          <a:p>
            <a:r>
              <a:rPr lang="en-US" dirty="0" smtClean="0"/>
              <a:t>    &lt;p&gt;Notice we have put a </a:t>
            </a:r>
            <a:r>
              <a:rPr lang="en-US" dirty="0" err="1" smtClean="0"/>
              <a:t>clearfix</a:t>
            </a:r>
            <a:r>
              <a:rPr lang="en-US" dirty="0" smtClean="0"/>
              <a:t> on the div container. It is not needed in this example, but it would be if the </a:t>
            </a:r>
            <a:r>
              <a:rPr lang="en-US" dirty="0" err="1" smtClean="0"/>
              <a:t>nav</a:t>
            </a:r>
            <a:r>
              <a:rPr lang="en-US" dirty="0" smtClean="0"/>
              <a:t> element was longer than the non-floated section content.&lt;/p&gt;</a:t>
            </a:r>
          </a:p>
          <a:p>
            <a:r>
              <a:rPr lang="en-US" dirty="0" smtClean="0"/>
              <a:t>  &lt;/section&gt;</a:t>
            </a:r>
          </a:p>
          <a:p>
            <a:endParaRPr lang="en-US" dirty="0" smtClean="0"/>
          </a:p>
          <a:p>
            <a:r>
              <a:rPr lang="en-US" dirty="0" smtClean="0"/>
              <a:t>  &lt;section&gt;</a:t>
            </a:r>
          </a:p>
          <a:p>
            <a:r>
              <a:rPr lang="en-US" dirty="0" smtClean="0"/>
              <a:t>    &lt;span&gt;section&lt;/span&gt;</a:t>
            </a:r>
          </a:p>
          <a:p>
            <a:r>
              <a:rPr lang="en-US" dirty="0" smtClean="0"/>
              <a:t>    &lt;p&gt;Lorem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Phasellus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, </a:t>
            </a:r>
            <a:r>
              <a:rPr lang="en-US" dirty="0" err="1" smtClean="0"/>
              <a:t>nulla</a:t>
            </a:r>
            <a:r>
              <a:rPr lang="en-US" dirty="0" smtClean="0"/>
              <a:t> et dictum </a:t>
            </a:r>
            <a:r>
              <a:rPr lang="en-US" dirty="0" err="1" smtClean="0"/>
              <a:t>interdum</a:t>
            </a:r>
            <a:r>
              <a:rPr lang="en-US" dirty="0" smtClean="0"/>
              <a:t>, nisi lorem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, vitae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ligula </a:t>
            </a:r>
            <a:r>
              <a:rPr lang="en-US" dirty="0" err="1" smtClean="0"/>
              <a:t>venenatis</a:t>
            </a:r>
            <a:r>
              <a:rPr lang="en-US" dirty="0" smtClean="0"/>
              <a:t> dolor. Maecenas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,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, </a:t>
            </a:r>
            <a:r>
              <a:rPr lang="en-US" dirty="0" err="1" smtClean="0"/>
              <a:t>auctor</a:t>
            </a:r>
            <a:r>
              <a:rPr lang="en-US" dirty="0" smtClean="0"/>
              <a:t> vitae </a:t>
            </a:r>
            <a:r>
              <a:rPr lang="en-US" dirty="0" err="1" smtClean="0"/>
              <a:t>massa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.&lt;/p&gt;</a:t>
            </a:r>
          </a:p>
          <a:p>
            <a:r>
              <a:rPr lang="en-US" dirty="0" smtClean="0"/>
              <a:t>  &lt;/section&gt;</a:t>
            </a:r>
          </a:p>
          <a:p>
            <a:endParaRPr lang="en-US" dirty="0" smtClean="0"/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24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.floating-box {</a:t>
            </a:r>
          </a:p>
          <a:p>
            <a:r>
              <a:rPr lang="en-US" dirty="0" smtClean="0"/>
              <a:t>    float: left;</a:t>
            </a:r>
          </a:p>
          <a:p>
            <a:r>
              <a:rPr lang="en-US" dirty="0" smtClean="0"/>
              <a:t>    width: 150px;</a:t>
            </a:r>
          </a:p>
          <a:p>
            <a:r>
              <a:rPr lang="en-US" dirty="0" smtClean="0"/>
              <a:t>    height: 75px;</a:t>
            </a:r>
          </a:p>
          <a:p>
            <a:r>
              <a:rPr lang="en-US" dirty="0" smtClean="0"/>
              <a:t>    margin: 10px;</a:t>
            </a:r>
          </a:p>
          <a:p>
            <a:r>
              <a:rPr lang="en-US" dirty="0" smtClean="0"/>
              <a:t>    border: 3px solid #73AD21; 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.after-box {</a:t>
            </a:r>
          </a:p>
          <a:p>
            <a:r>
              <a:rPr lang="en-US" dirty="0" smtClean="0"/>
              <a:t>    clear: left;</a:t>
            </a:r>
          </a:p>
          <a:p>
            <a:r>
              <a:rPr lang="en-US" dirty="0" smtClean="0"/>
              <a:t>    border: 3px solid red;     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&lt;h2&gt;The Old Way - using float&lt;/h2&gt;</a:t>
            </a:r>
          </a:p>
          <a:p>
            <a:endParaRPr lang="en-US" dirty="0" smtClean="0"/>
          </a:p>
          <a:p>
            <a:r>
              <a:rPr lang="en-US" dirty="0" smtClean="0"/>
              <a:t>&lt;div class="floating-box"&gt;Floating box&lt;/div&gt;</a:t>
            </a:r>
          </a:p>
          <a:p>
            <a:r>
              <a:rPr lang="en-US" dirty="0" smtClean="0"/>
              <a:t>&lt;div class="floating-box"&gt;Floating box&lt;/div&gt;</a:t>
            </a:r>
          </a:p>
          <a:p>
            <a:r>
              <a:rPr lang="en-US" dirty="0" smtClean="0"/>
              <a:t>&lt;div class="floating-box"&gt;Floating box&lt;/div&gt;</a:t>
            </a:r>
          </a:p>
          <a:p>
            <a:r>
              <a:rPr lang="en-US" dirty="0" smtClean="0"/>
              <a:t>&lt;div class="floating-box"&gt;Floating box&lt;/div&gt;</a:t>
            </a:r>
          </a:p>
          <a:p>
            <a:r>
              <a:rPr lang="en-US" dirty="0" smtClean="0"/>
              <a:t>&lt;div class="floating-box"&gt;Floating box&lt;/div&gt;</a:t>
            </a:r>
          </a:p>
          <a:p>
            <a:r>
              <a:rPr lang="en-US" dirty="0" smtClean="0"/>
              <a:t>&lt;div class="floating-box"&gt;Floating box&lt;/div&gt;</a:t>
            </a:r>
          </a:p>
          <a:p>
            <a:r>
              <a:rPr lang="en-US" dirty="0" smtClean="0"/>
              <a:t>&lt;div class="floating-box"&gt;Floating box&lt;/div&gt;</a:t>
            </a:r>
          </a:p>
          <a:p>
            <a:r>
              <a:rPr lang="en-US" dirty="0" smtClean="0"/>
              <a:t>&lt;div class="floating-box"&gt;Floating box&lt;/div&gt;</a:t>
            </a:r>
          </a:p>
          <a:p>
            <a:endParaRPr lang="en-US" dirty="0" smtClean="0"/>
          </a:p>
          <a:p>
            <a:r>
              <a:rPr lang="en-US" dirty="0" smtClean="0"/>
              <a:t>&lt;div class="after-box"&gt;Another box, after the floating boxes...&lt;/div&gt;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 smtClean="0"/>
          </a:p>
          <a:p>
            <a:r>
              <a:rPr lang="en-US" dirty="0" smtClean="0"/>
              <a:t>--------------</a:t>
            </a:r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.floating-box {</a:t>
            </a:r>
          </a:p>
          <a:p>
            <a:r>
              <a:rPr lang="en-US" dirty="0" smtClean="0"/>
              <a:t>    display: inline-block;</a:t>
            </a:r>
          </a:p>
          <a:p>
            <a:r>
              <a:rPr lang="en-US" dirty="0" smtClean="0"/>
              <a:t>    width: 150px;</a:t>
            </a:r>
          </a:p>
          <a:p>
            <a:r>
              <a:rPr lang="en-US" dirty="0" smtClean="0"/>
              <a:t>    height: 75px;</a:t>
            </a:r>
          </a:p>
          <a:p>
            <a:r>
              <a:rPr lang="en-US" dirty="0" smtClean="0"/>
              <a:t>    margin: 10px;</a:t>
            </a:r>
          </a:p>
          <a:p>
            <a:r>
              <a:rPr lang="en-US" dirty="0" smtClean="0"/>
              <a:t>    border: 3px solid #73AD21; 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.after-box {</a:t>
            </a:r>
          </a:p>
          <a:p>
            <a:r>
              <a:rPr lang="en-US" dirty="0" smtClean="0"/>
              <a:t>    border: 3px solid red;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&lt;h2&gt;The New Way - using inline-block&lt;/h2&gt;</a:t>
            </a:r>
          </a:p>
          <a:p>
            <a:endParaRPr lang="en-US" dirty="0" smtClean="0"/>
          </a:p>
          <a:p>
            <a:r>
              <a:rPr lang="en-US" dirty="0" smtClean="0"/>
              <a:t>&lt;div class="floating-box"&gt;Floating box&lt;/div&gt;</a:t>
            </a:r>
          </a:p>
          <a:p>
            <a:r>
              <a:rPr lang="en-US" dirty="0" smtClean="0"/>
              <a:t>&lt;div class="floating-box"&gt;Floating box&lt;/div&gt;</a:t>
            </a:r>
          </a:p>
          <a:p>
            <a:r>
              <a:rPr lang="en-US" dirty="0" smtClean="0"/>
              <a:t>&lt;div class="floating-box"&gt;Floating box&lt;/div&gt;</a:t>
            </a:r>
          </a:p>
          <a:p>
            <a:r>
              <a:rPr lang="en-US" dirty="0" smtClean="0"/>
              <a:t>&lt;div class="floating-box"&gt;Floating box&lt;/div&gt;</a:t>
            </a:r>
          </a:p>
          <a:p>
            <a:r>
              <a:rPr lang="en-US" dirty="0" smtClean="0"/>
              <a:t>&lt;div class="floating-box"&gt;Floating box&lt;/div&gt;</a:t>
            </a:r>
          </a:p>
          <a:p>
            <a:r>
              <a:rPr lang="en-US" dirty="0" smtClean="0"/>
              <a:t>&lt;div class="floating-box"&gt;Floating box&lt;/div&gt;</a:t>
            </a:r>
          </a:p>
          <a:p>
            <a:r>
              <a:rPr lang="en-US" dirty="0" smtClean="0"/>
              <a:t>&lt;div class="floating-box"&gt;Floating box&lt;/div&gt;</a:t>
            </a:r>
          </a:p>
          <a:p>
            <a:r>
              <a:rPr lang="en-US" dirty="0" smtClean="0"/>
              <a:t>&lt;div class="floating-box"&gt;Floating box&lt;/div&gt;</a:t>
            </a:r>
          </a:p>
          <a:p>
            <a:endParaRPr lang="en-US" dirty="0" smtClean="0"/>
          </a:p>
          <a:p>
            <a:r>
              <a:rPr lang="en-US" dirty="0" smtClean="0"/>
              <a:t>&lt;div class="after-box"&gt;Another box, after the floating boxes...&lt;/div&gt;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21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div p {</a:t>
            </a:r>
          </a:p>
          <a:p>
            <a:r>
              <a:rPr lang="en-US" dirty="0" smtClean="0"/>
              <a:t>    background-color: yellow;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&lt;div&gt;</a:t>
            </a:r>
          </a:p>
          <a:p>
            <a:r>
              <a:rPr lang="en-US" dirty="0" smtClean="0"/>
              <a:t>  &lt;p&gt;Paragraph 1 in the div.&lt;/p&gt;</a:t>
            </a:r>
          </a:p>
          <a:p>
            <a:r>
              <a:rPr lang="en-US" dirty="0" smtClean="0"/>
              <a:t>  &lt;p&gt;Paragraph 2 in the div.&lt;/p&gt;</a:t>
            </a:r>
          </a:p>
          <a:p>
            <a:r>
              <a:rPr lang="en-US" dirty="0" smtClean="0"/>
              <a:t>  &lt;span&gt;&lt;p&gt;Paragraph 3 in the div.&lt;/p&gt;&lt;/span&gt;</a:t>
            </a:r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&lt;p&gt;Paragraph 4. Not in a div.&lt;/p&gt;</a:t>
            </a:r>
          </a:p>
          <a:p>
            <a:r>
              <a:rPr lang="en-US" dirty="0" smtClean="0"/>
              <a:t>&lt;p&gt;Paragraph 5. Not in a div.&lt;/p&gt;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88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div &gt; p {</a:t>
            </a:r>
          </a:p>
          <a:p>
            <a:r>
              <a:rPr lang="en-US" dirty="0" smtClean="0"/>
              <a:t>    background-color: yellow;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&lt;div&gt;</a:t>
            </a:r>
          </a:p>
          <a:p>
            <a:r>
              <a:rPr lang="en-US" dirty="0" smtClean="0"/>
              <a:t>  &lt;p&gt;Paragraph 1 in the div.&lt;/p&gt;</a:t>
            </a:r>
          </a:p>
          <a:p>
            <a:r>
              <a:rPr lang="en-US" dirty="0" smtClean="0"/>
              <a:t>  &lt;p&gt;Paragraph 2 in the div.&lt;/p&gt;</a:t>
            </a:r>
          </a:p>
          <a:p>
            <a:r>
              <a:rPr lang="en-US" dirty="0" smtClean="0"/>
              <a:t>  &lt;span&gt;&lt;p&gt;Paragraph 3 in the div.&lt;/p&gt;&lt;/span&gt; &lt;!-- not Child but Descendant --&gt;</a:t>
            </a:r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&lt;p&gt;Paragraph 4. Not in a div.&lt;/p&gt;</a:t>
            </a:r>
          </a:p>
          <a:p>
            <a:r>
              <a:rPr lang="en-US" dirty="0" smtClean="0"/>
              <a:t>&lt;p&gt;Paragraph 5. Not in a div.&lt;/p&gt;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95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div + p {</a:t>
            </a:r>
          </a:p>
          <a:p>
            <a:r>
              <a:rPr lang="en-US" dirty="0" smtClean="0"/>
              <a:t>    background-color: yellow;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&lt;div&gt;</a:t>
            </a:r>
          </a:p>
          <a:p>
            <a:r>
              <a:rPr lang="en-US" dirty="0" smtClean="0"/>
              <a:t>&lt;p&gt;Paragraph 1 in the div.&lt;/p&gt;</a:t>
            </a:r>
          </a:p>
          <a:p>
            <a:r>
              <a:rPr lang="en-US" dirty="0" smtClean="0"/>
              <a:t>&lt;p&gt;Paragraph 2 in the div.&lt;/p&gt;</a:t>
            </a:r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&lt;p&gt;Paragraph 3. Not in a div.&lt;/p&gt;</a:t>
            </a:r>
          </a:p>
          <a:p>
            <a:r>
              <a:rPr lang="en-US" dirty="0" smtClean="0"/>
              <a:t>&lt;p&gt;Paragraph 4. Not in a div.&lt;/p&gt;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5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div ~ p {</a:t>
            </a:r>
          </a:p>
          <a:p>
            <a:r>
              <a:rPr lang="en-US" dirty="0" smtClean="0"/>
              <a:t>    background-color: yellow;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&lt;div&gt;</a:t>
            </a:r>
          </a:p>
          <a:p>
            <a:r>
              <a:rPr lang="en-US" dirty="0" smtClean="0"/>
              <a:t>&lt;p&gt;Paragraph 1 in the div.&lt;/p&gt;</a:t>
            </a:r>
          </a:p>
          <a:p>
            <a:r>
              <a:rPr lang="en-US" dirty="0" smtClean="0"/>
              <a:t>&lt;p&gt;Paragraph 2 in the div.&lt;/p&gt;</a:t>
            </a:r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&lt;p&gt;Paragraph 3. Not in a div.&lt;/p&gt;</a:t>
            </a:r>
          </a:p>
          <a:p>
            <a:r>
              <a:rPr lang="en-US" dirty="0" smtClean="0"/>
              <a:t>&lt;p&gt;Paragraph 4. Not in a div.&lt;/p&gt;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71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p:first-child {</a:t>
            </a:r>
          </a:p>
          <a:p>
            <a:r>
              <a:rPr lang="en-US" dirty="0" smtClean="0"/>
              <a:t>    color: blue;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&lt;p&gt;This is some text.&lt;/p&gt;</a:t>
            </a:r>
          </a:p>
          <a:p>
            <a:r>
              <a:rPr lang="en-US" dirty="0" smtClean="0"/>
              <a:t>&lt;p&gt;This is some text.&lt;/p&gt;</a:t>
            </a:r>
          </a:p>
          <a:p>
            <a:r>
              <a:rPr lang="en-US" dirty="0" smtClean="0"/>
              <a:t>&lt;p&gt;&lt;b&gt;Note:&lt;/b&gt; For :first-child to work in IE8 and earlier, a DOCTYPE must be declared.&lt;/p&gt;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r>
              <a:rPr lang="en-US" dirty="0" smtClean="0"/>
              <a:t>------------------------</a:t>
            </a:r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p i:first-child {</a:t>
            </a:r>
          </a:p>
          <a:p>
            <a:r>
              <a:rPr lang="en-US" dirty="0" smtClean="0"/>
              <a:t>    color: blue;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&lt;p&gt;I am a &lt;</a:t>
            </a:r>
            <a:r>
              <a:rPr lang="en-US" dirty="0" err="1" smtClean="0"/>
              <a:t>i</a:t>
            </a:r>
            <a:r>
              <a:rPr lang="en-US" dirty="0" smtClean="0"/>
              <a:t>&gt;strong&lt;/</a:t>
            </a:r>
            <a:r>
              <a:rPr lang="en-US" dirty="0" err="1" smtClean="0"/>
              <a:t>i</a:t>
            </a:r>
            <a:r>
              <a:rPr lang="en-US" dirty="0" smtClean="0"/>
              <a:t>&gt; person. I am a &lt;</a:t>
            </a:r>
            <a:r>
              <a:rPr lang="en-US" dirty="0" err="1" smtClean="0"/>
              <a:t>i</a:t>
            </a:r>
            <a:r>
              <a:rPr lang="en-US" dirty="0" smtClean="0"/>
              <a:t>&gt;strong&lt;/</a:t>
            </a:r>
            <a:r>
              <a:rPr lang="en-US" dirty="0" err="1" smtClean="0"/>
              <a:t>i</a:t>
            </a:r>
            <a:r>
              <a:rPr lang="en-US" dirty="0" smtClean="0"/>
              <a:t>&gt; person.&lt;/p&gt;</a:t>
            </a:r>
          </a:p>
          <a:p>
            <a:r>
              <a:rPr lang="en-US" dirty="0" smtClean="0"/>
              <a:t>&lt;p&gt;I am a &lt;</a:t>
            </a:r>
            <a:r>
              <a:rPr lang="en-US" dirty="0" err="1" smtClean="0"/>
              <a:t>i</a:t>
            </a:r>
            <a:r>
              <a:rPr lang="en-US" dirty="0" smtClean="0"/>
              <a:t>&gt;strong&lt;/</a:t>
            </a:r>
            <a:r>
              <a:rPr lang="en-US" dirty="0" err="1" smtClean="0"/>
              <a:t>i</a:t>
            </a:r>
            <a:r>
              <a:rPr lang="en-US" dirty="0" smtClean="0"/>
              <a:t>&gt; person. I am a &lt;</a:t>
            </a:r>
            <a:r>
              <a:rPr lang="en-US" dirty="0" err="1" smtClean="0"/>
              <a:t>i</a:t>
            </a:r>
            <a:r>
              <a:rPr lang="en-US" dirty="0" smtClean="0"/>
              <a:t>&gt;strong&lt;/</a:t>
            </a:r>
            <a:r>
              <a:rPr lang="en-US" dirty="0" err="1" smtClean="0"/>
              <a:t>i</a:t>
            </a:r>
            <a:r>
              <a:rPr lang="en-US" dirty="0" smtClean="0"/>
              <a:t>&gt; person.&lt;/p&gt;</a:t>
            </a:r>
          </a:p>
          <a:p>
            <a:r>
              <a:rPr lang="en-US" dirty="0" smtClean="0"/>
              <a:t>&lt;p&gt;&lt;b&gt;Note:&lt;/b&gt; For :first-child to work in IE8 and earlier, a DOCTYPE must be declared.&lt;/p&gt;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r>
              <a:rPr lang="en-US" dirty="0" smtClean="0"/>
              <a:t>----------------------</a:t>
            </a:r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p:first-child </a:t>
            </a:r>
            <a:r>
              <a:rPr lang="en-US" dirty="0" err="1" smtClean="0"/>
              <a:t>i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color: blue;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&lt;p&gt;I am a &lt;</a:t>
            </a:r>
            <a:r>
              <a:rPr lang="en-US" dirty="0" err="1" smtClean="0"/>
              <a:t>i</a:t>
            </a:r>
            <a:r>
              <a:rPr lang="en-US" dirty="0" smtClean="0"/>
              <a:t>&gt;strong&lt;/</a:t>
            </a:r>
            <a:r>
              <a:rPr lang="en-US" dirty="0" err="1" smtClean="0"/>
              <a:t>i</a:t>
            </a:r>
            <a:r>
              <a:rPr lang="en-US" dirty="0" smtClean="0"/>
              <a:t>&gt; person. I am a &lt;</a:t>
            </a:r>
            <a:r>
              <a:rPr lang="en-US" dirty="0" err="1" smtClean="0"/>
              <a:t>i</a:t>
            </a:r>
            <a:r>
              <a:rPr lang="en-US" dirty="0" smtClean="0"/>
              <a:t>&gt;strong&lt;/</a:t>
            </a:r>
            <a:r>
              <a:rPr lang="en-US" dirty="0" err="1" smtClean="0"/>
              <a:t>i</a:t>
            </a:r>
            <a:r>
              <a:rPr lang="en-US" dirty="0" smtClean="0"/>
              <a:t>&gt; person.&lt;/p&gt;</a:t>
            </a:r>
          </a:p>
          <a:p>
            <a:r>
              <a:rPr lang="en-US" dirty="0" smtClean="0"/>
              <a:t>&lt;p&gt;I am a &lt;</a:t>
            </a:r>
            <a:r>
              <a:rPr lang="en-US" dirty="0" err="1" smtClean="0"/>
              <a:t>i</a:t>
            </a:r>
            <a:r>
              <a:rPr lang="en-US" dirty="0" smtClean="0"/>
              <a:t>&gt;strong&lt;/</a:t>
            </a:r>
            <a:r>
              <a:rPr lang="en-US" dirty="0" err="1" smtClean="0"/>
              <a:t>i</a:t>
            </a:r>
            <a:r>
              <a:rPr lang="en-US" dirty="0" smtClean="0"/>
              <a:t>&gt; person. I am a &lt;</a:t>
            </a:r>
            <a:r>
              <a:rPr lang="en-US" dirty="0" err="1" smtClean="0"/>
              <a:t>i</a:t>
            </a:r>
            <a:r>
              <a:rPr lang="en-US" dirty="0" smtClean="0"/>
              <a:t>&gt;strong&lt;/</a:t>
            </a:r>
            <a:r>
              <a:rPr lang="en-US" dirty="0" err="1" smtClean="0"/>
              <a:t>i</a:t>
            </a:r>
            <a:r>
              <a:rPr lang="en-US" dirty="0" smtClean="0"/>
              <a:t>&gt; person.&lt;/p&gt;</a:t>
            </a:r>
          </a:p>
          <a:p>
            <a:r>
              <a:rPr lang="en-US" dirty="0" smtClean="0"/>
              <a:t>&lt;p&gt;&lt;b&gt;Note:&lt;/b&gt; For :first-child to work in IE8 and earlier, a DOCTYPE must be declared.&lt;/p&gt;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79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92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p::first-line {</a:t>
            </a:r>
          </a:p>
          <a:p>
            <a:r>
              <a:rPr lang="en-US" dirty="0" smtClean="0"/>
              <a:t>    color: #ff0000;</a:t>
            </a:r>
          </a:p>
          <a:p>
            <a:r>
              <a:rPr lang="en-US" dirty="0" smtClean="0"/>
              <a:t>    font-variant: small-caps;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&lt;p&gt;You can use the ::first-line pseudo-element to add a special effect to the first line of a text. Some more text. And even more, and more, and more, and more, and more, and more, and more, and more, and more, and more, and more, and more.&lt;/p&gt;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50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p::first-letter {</a:t>
            </a:r>
          </a:p>
          <a:p>
            <a:r>
              <a:rPr lang="en-US" dirty="0" smtClean="0"/>
              <a:t>    color: #ff0000;</a:t>
            </a:r>
          </a:p>
          <a:p>
            <a:r>
              <a:rPr lang="en-US" dirty="0" smtClean="0"/>
              <a:t>    font-size: xx-large;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&lt;p&gt;You can use the ::first-letter pseudo-element to add a special effect to the first character of a text!&lt;/p&gt;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47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h1::before {</a:t>
            </a:r>
          </a:p>
          <a:p>
            <a:r>
              <a:rPr lang="en-US" dirty="0" smtClean="0"/>
              <a:t>    content: </a:t>
            </a:r>
            <a:r>
              <a:rPr lang="en-US" dirty="0" err="1" smtClean="0"/>
              <a:t>url</a:t>
            </a:r>
            <a:r>
              <a:rPr lang="en-US" dirty="0" smtClean="0"/>
              <a:t>(smiley.gif);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&lt;h1&gt;This is a heading&lt;/h1&gt;</a:t>
            </a:r>
          </a:p>
          <a:p>
            <a:r>
              <a:rPr lang="en-US" dirty="0" smtClean="0"/>
              <a:t>&lt;p&gt;The ::before pseudo-element inserts content before the content of an element.&lt;/p&gt;</a:t>
            </a:r>
          </a:p>
          <a:p>
            <a:endParaRPr lang="en-US" dirty="0" smtClean="0"/>
          </a:p>
          <a:p>
            <a:r>
              <a:rPr lang="en-US" dirty="0" smtClean="0"/>
              <a:t>&lt;h1&gt;This is a heading&lt;/h1&gt;</a:t>
            </a:r>
          </a:p>
          <a:p>
            <a:r>
              <a:rPr lang="en-US" dirty="0" smtClean="0"/>
              <a:t>&lt;p&gt;&lt;b&gt;Note:&lt;/b&gt; IE8 supports the content property only if a !DOCTYPE is specified.&lt;/p&gt;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r>
              <a:rPr lang="en-US" dirty="0" smtClean="0"/>
              <a:t>------------------------</a:t>
            </a:r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h1::after {</a:t>
            </a:r>
          </a:p>
          <a:p>
            <a:r>
              <a:rPr lang="en-US" dirty="0" smtClean="0"/>
              <a:t>    content: </a:t>
            </a:r>
            <a:r>
              <a:rPr lang="en-US" dirty="0" err="1" smtClean="0"/>
              <a:t>url</a:t>
            </a:r>
            <a:r>
              <a:rPr lang="en-US" dirty="0" smtClean="0"/>
              <a:t>(smiley.gif);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&lt;h1&gt;This is a heading&lt;/h1&gt;</a:t>
            </a:r>
          </a:p>
          <a:p>
            <a:r>
              <a:rPr lang="en-US" dirty="0" smtClean="0"/>
              <a:t>&lt;p&gt;The ::after pseudo-element inserts content after the content of an element.&lt;/p&gt;</a:t>
            </a:r>
          </a:p>
          <a:p>
            <a:endParaRPr lang="en-US" dirty="0" smtClean="0"/>
          </a:p>
          <a:p>
            <a:r>
              <a:rPr lang="en-US" dirty="0" smtClean="0"/>
              <a:t>&lt;h1&gt;This is a heading&lt;/h1&gt;</a:t>
            </a:r>
          </a:p>
          <a:p>
            <a:r>
              <a:rPr lang="en-US" dirty="0" smtClean="0"/>
              <a:t>&lt;p&gt;&lt;b&gt;Note:&lt;/b&gt; IE8 supports the content property only if a !DOCTYPE is specified.&lt;/p&gt;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36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::-</a:t>
            </a:r>
            <a:r>
              <a:rPr lang="en-US" dirty="0" err="1" smtClean="0"/>
              <a:t>moz</a:t>
            </a:r>
            <a:r>
              <a:rPr lang="en-US" dirty="0" smtClean="0"/>
              <a:t>-selection { /* Code for Firefox */</a:t>
            </a:r>
          </a:p>
          <a:p>
            <a:r>
              <a:rPr lang="en-US" dirty="0" smtClean="0"/>
              <a:t>    color: red;</a:t>
            </a:r>
          </a:p>
          <a:p>
            <a:r>
              <a:rPr lang="en-US" dirty="0" smtClean="0"/>
              <a:t>    background: yellow;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::selection {</a:t>
            </a:r>
          </a:p>
          <a:p>
            <a:r>
              <a:rPr lang="en-US" dirty="0" smtClean="0"/>
              <a:t>    color: red;</a:t>
            </a:r>
          </a:p>
          <a:p>
            <a:r>
              <a:rPr lang="en-US" dirty="0" smtClean="0"/>
              <a:t>    background: yellow;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&lt;h1&gt;Select some text on this page:&lt;/h1&gt;</a:t>
            </a:r>
          </a:p>
          <a:p>
            <a:endParaRPr lang="en-US" dirty="0" smtClean="0"/>
          </a:p>
          <a:p>
            <a:r>
              <a:rPr lang="en-US" dirty="0" smtClean="0"/>
              <a:t>&lt;p&gt;This is a paragraph.&lt;/p&gt;</a:t>
            </a:r>
          </a:p>
          <a:p>
            <a:r>
              <a:rPr lang="en-US" dirty="0" smtClean="0"/>
              <a:t>&lt;div&gt;This is some text in a div element.&lt;/div&gt;</a:t>
            </a:r>
          </a:p>
          <a:p>
            <a:endParaRPr lang="en-US" dirty="0" smtClean="0"/>
          </a:p>
          <a:p>
            <a:r>
              <a:rPr lang="en-US" dirty="0" smtClean="0"/>
              <a:t>&lt;p&gt;&lt;strong&gt;Note:&lt;/strong&gt; ::selection is not supported in Internet Explorer 8 and earlier versions.&lt;/p&gt;</a:t>
            </a:r>
          </a:p>
          <a:p>
            <a:r>
              <a:rPr lang="en-US" dirty="0" smtClean="0"/>
              <a:t>&lt;p&gt;&lt;strong&gt;Note:&lt;/strong&gt; Firefox supports an alternative, the ::-</a:t>
            </a:r>
            <a:r>
              <a:rPr lang="en-US" dirty="0" err="1" smtClean="0"/>
              <a:t>moz</a:t>
            </a:r>
            <a:r>
              <a:rPr lang="en-US" dirty="0" smtClean="0"/>
              <a:t>-selection property.&lt;/p&gt;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69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err="1" smtClean="0"/>
              <a:t>ul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list-style-type: none;</a:t>
            </a:r>
          </a:p>
          <a:p>
            <a:r>
              <a:rPr lang="en-US" dirty="0" smtClean="0"/>
              <a:t>    margin: 0;</a:t>
            </a:r>
          </a:p>
          <a:p>
            <a:r>
              <a:rPr lang="en-US" dirty="0" smtClean="0"/>
              <a:t>    padding: 0;</a:t>
            </a:r>
          </a:p>
          <a:p>
            <a:r>
              <a:rPr lang="en-US" dirty="0" smtClean="0"/>
              <a:t>    width: 200px;</a:t>
            </a:r>
          </a:p>
          <a:p>
            <a:r>
              <a:rPr lang="en-US" dirty="0" smtClean="0"/>
              <a:t>    background-color: #f1f1f1;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li a {</a:t>
            </a:r>
          </a:p>
          <a:p>
            <a:r>
              <a:rPr lang="en-US" dirty="0" smtClean="0"/>
              <a:t>    display: block;</a:t>
            </a:r>
          </a:p>
          <a:p>
            <a:r>
              <a:rPr lang="en-US" dirty="0" smtClean="0"/>
              <a:t>    color: #000;</a:t>
            </a:r>
          </a:p>
          <a:p>
            <a:r>
              <a:rPr lang="en-US" dirty="0" smtClean="0"/>
              <a:t>    padding: 8px 0 8px 16px;</a:t>
            </a:r>
          </a:p>
          <a:p>
            <a:r>
              <a:rPr lang="en-US" dirty="0" smtClean="0"/>
              <a:t>    text-decoration: none;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/* Change the link color on hover */</a:t>
            </a:r>
          </a:p>
          <a:p>
            <a:r>
              <a:rPr lang="en-US" dirty="0" smtClean="0"/>
              <a:t>li a:hover {</a:t>
            </a:r>
          </a:p>
          <a:p>
            <a:r>
              <a:rPr lang="en-US" dirty="0" smtClean="0"/>
              <a:t>    background-color: #555;</a:t>
            </a:r>
          </a:p>
          <a:p>
            <a:r>
              <a:rPr lang="en-US" dirty="0" smtClean="0"/>
              <a:t>    color: white;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&lt;h2&gt;Vertical Navigation Bar&lt;/h2&gt;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&lt;li&gt;&lt;a </a:t>
            </a:r>
            <a:r>
              <a:rPr lang="en-US" dirty="0" err="1" smtClean="0"/>
              <a:t>href</a:t>
            </a:r>
            <a:r>
              <a:rPr lang="en-US" dirty="0" smtClean="0"/>
              <a:t>="#home"&gt;Home&lt;/a&gt;&lt;/li&gt;</a:t>
            </a:r>
          </a:p>
          <a:p>
            <a:r>
              <a:rPr lang="en-US" dirty="0" smtClean="0"/>
              <a:t>  &lt;li&gt;&lt;a </a:t>
            </a:r>
            <a:r>
              <a:rPr lang="en-US" dirty="0" err="1" smtClean="0"/>
              <a:t>href</a:t>
            </a:r>
            <a:r>
              <a:rPr lang="en-US" dirty="0" smtClean="0"/>
              <a:t>="#news"&gt;News&lt;/a&gt;&lt;/li&gt;</a:t>
            </a:r>
          </a:p>
          <a:p>
            <a:r>
              <a:rPr lang="en-US" dirty="0" smtClean="0"/>
              <a:t>  &lt;li&gt;&lt;a </a:t>
            </a:r>
            <a:r>
              <a:rPr lang="en-US" dirty="0" err="1" smtClean="0"/>
              <a:t>href</a:t>
            </a:r>
            <a:r>
              <a:rPr lang="en-US" dirty="0" smtClean="0"/>
              <a:t>="#contact"&gt;Contact&lt;/a&gt;&lt;/li&gt;</a:t>
            </a:r>
          </a:p>
          <a:p>
            <a:r>
              <a:rPr lang="en-US" dirty="0" smtClean="0"/>
              <a:t>  &lt;li&gt;&lt;a </a:t>
            </a:r>
            <a:r>
              <a:rPr lang="en-US" dirty="0" err="1" smtClean="0"/>
              <a:t>href</a:t>
            </a:r>
            <a:r>
              <a:rPr lang="en-US" dirty="0" smtClean="0"/>
              <a:t>="#about"&gt;About&lt;/a&gt;&lt;/li&gt;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r>
              <a:rPr lang="en-US" dirty="0" smtClean="0"/>
              <a:t>-------------------------------</a:t>
            </a:r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body {</a:t>
            </a:r>
          </a:p>
          <a:p>
            <a:r>
              <a:rPr lang="en-US" dirty="0" smtClean="0"/>
              <a:t>    margin: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ul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list-style-type: none;</a:t>
            </a:r>
          </a:p>
          <a:p>
            <a:r>
              <a:rPr lang="en-US" dirty="0" smtClean="0"/>
              <a:t>    margin: 0;</a:t>
            </a:r>
          </a:p>
          <a:p>
            <a:r>
              <a:rPr lang="en-US" dirty="0" smtClean="0"/>
              <a:t>    padding: 0;</a:t>
            </a:r>
          </a:p>
          <a:p>
            <a:r>
              <a:rPr lang="en-US" dirty="0" smtClean="0"/>
              <a:t>    width: 25%;</a:t>
            </a:r>
          </a:p>
          <a:p>
            <a:r>
              <a:rPr lang="en-US" dirty="0" smtClean="0"/>
              <a:t>    background-color: #f1f1f1;</a:t>
            </a:r>
          </a:p>
          <a:p>
            <a:r>
              <a:rPr lang="en-US" dirty="0" smtClean="0"/>
              <a:t>    position: fixed;</a:t>
            </a:r>
          </a:p>
          <a:p>
            <a:r>
              <a:rPr lang="en-US" dirty="0" smtClean="0"/>
              <a:t>    height: 100%;</a:t>
            </a:r>
          </a:p>
          <a:p>
            <a:r>
              <a:rPr lang="en-US" dirty="0" smtClean="0"/>
              <a:t>    overflow: auto;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li a {</a:t>
            </a:r>
          </a:p>
          <a:p>
            <a:r>
              <a:rPr lang="en-US" dirty="0" smtClean="0"/>
              <a:t>    display: block;</a:t>
            </a:r>
          </a:p>
          <a:p>
            <a:r>
              <a:rPr lang="en-US" dirty="0" smtClean="0"/>
              <a:t>    color: #000;</a:t>
            </a:r>
          </a:p>
          <a:p>
            <a:r>
              <a:rPr lang="en-US" dirty="0" smtClean="0"/>
              <a:t>    padding: 8px 0 8px 16px;</a:t>
            </a:r>
          </a:p>
          <a:p>
            <a:r>
              <a:rPr lang="en-US" dirty="0" smtClean="0"/>
              <a:t>    text-decoration: none;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li </a:t>
            </a:r>
            <a:r>
              <a:rPr lang="en-US" dirty="0" err="1" smtClean="0"/>
              <a:t>a.active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background-color: #4CAF50;</a:t>
            </a:r>
          </a:p>
          <a:p>
            <a:r>
              <a:rPr lang="en-US" dirty="0" smtClean="0"/>
              <a:t>    color: white;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li a:hover:not(.active) {</a:t>
            </a:r>
          </a:p>
          <a:p>
            <a:r>
              <a:rPr lang="en-US" dirty="0" smtClean="0"/>
              <a:t>    background-color: #555;</a:t>
            </a:r>
          </a:p>
          <a:p>
            <a:r>
              <a:rPr lang="en-US" dirty="0" smtClean="0"/>
              <a:t>    color: white;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&lt;li&gt;&lt;a class="active" </a:t>
            </a:r>
            <a:r>
              <a:rPr lang="en-US" dirty="0" err="1" smtClean="0"/>
              <a:t>href</a:t>
            </a:r>
            <a:r>
              <a:rPr lang="en-US" dirty="0" smtClean="0"/>
              <a:t>="#home"&gt;Home&lt;/a&gt;&lt;/li&gt;</a:t>
            </a:r>
          </a:p>
          <a:p>
            <a:r>
              <a:rPr lang="en-US" dirty="0" smtClean="0"/>
              <a:t>  &lt;li&gt;&lt;a </a:t>
            </a:r>
            <a:r>
              <a:rPr lang="en-US" dirty="0" err="1" smtClean="0"/>
              <a:t>href</a:t>
            </a:r>
            <a:r>
              <a:rPr lang="en-US" dirty="0" smtClean="0"/>
              <a:t>="#news"&gt;News&lt;/a&gt;&lt;/li&gt;</a:t>
            </a:r>
          </a:p>
          <a:p>
            <a:r>
              <a:rPr lang="en-US" dirty="0" smtClean="0"/>
              <a:t>  &lt;li&gt;&lt;a </a:t>
            </a:r>
            <a:r>
              <a:rPr lang="en-US" dirty="0" err="1" smtClean="0"/>
              <a:t>href</a:t>
            </a:r>
            <a:r>
              <a:rPr lang="en-US" dirty="0" smtClean="0"/>
              <a:t>="#contact"&gt;Contact&lt;/a&gt;&lt;/li&gt;</a:t>
            </a:r>
          </a:p>
          <a:p>
            <a:r>
              <a:rPr lang="en-US" dirty="0" smtClean="0"/>
              <a:t>  &lt;li&gt;&lt;a </a:t>
            </a:r>
            <a:r>
              <a:rPr lang="en-US" dirty="0" err="1" smtClean="0"/>
              <a:t>href</a:t>
            </a:r>
            <a:r>
              <a:rPr lang="en-US" dirty="0" smtClean="0"/>
              <a:t>="#about"&gt;About&lt;/a&gt;&lt;/li&gt;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&lt;div style="margin-left:25%;padding:1px 16px;height:1000px;"&gt;</a:t>
            </a:r>
          </a:p>
          <a:p>
            <a:r>
              <a:rPr lang="en-US" dirty="0" smtClean="0"/>
              <a:t>  &lt;h2&gt;Fixed Full-height Side </a:t>
            </a:r>
            <a:r>
              <a:rPr lang="en-US" dirty="0" err="1" smtClean="0"/>
              <a:t>Nav</a:t>
            </a:r>
            <a:r>
              <a:rPr lang="en-US" dirty="0" smtClean="0"/>
              <a:t>&lt;/h2&gt;</a:t>
            </a:r>
          </a:p>
          <a:p>
            <a:r>
              <a:rPr lang="en-US" dirty="0" smtClean="0"/>
              <a:t>  &lt;h3&gt;Try to scroll this area, and see how the </a:t>
            </a:r>
            <a:r>
              <a:rPr lang="en-US" dirty="0" err="1" smtClean="0"/>
              <a:t>sidenav</a:t>
            </a:r>
            <a:r>
              <a:rPr lang="en-US" dirty="0" smtClean="0"/>
              <a:t> sticks to the page&lt;/h3&gt;</a:t>
            </a:r>
          </a:p>
          <a:p>
            <a:r>
              <a:rPr lang="en-US" dirty="0" smtClean="0"/>
              <a:t>  &lt;p&gt;Notice that this div element has a left margin of 25%. This is because the side navigation is set to 25% width. If you remove the margin, the </a:t>
            </a:r>
            <a:r>
              <a:rPr lang="en-US" dirty="0" err="1" smtClean="0"/>
              <a:t>sidenav</a:t>
            </a:r>
            <a:r>
              <a:rPr lang="en-US" dirty="0" smtClean="0"/>
              <a:t> will overlay/sit on top of this div.&lt;/p&gt;</a:t>
            </a:r>
          </a:p>
          <a:p>
            <a:r>
              <a:rPr lang="en-US" dirty="0" smtClean="0"/>
              <a:t>  &lt;p&gt;Also notice that we have set </a:t>
            </a:r>
            <a:r>
              <a:rPr lang="en-US" dirty="0" err="1" smtClean="0"/>
              <a:t>overflow:auto</a:t>
            </a:r>
            <a:r>
              <a:rPr lang="en-US" dirty="0" smtClean="0"/>
              <a:t> to </a:t>
            </a:r>
            <a:r>
              <a:rPr lang="en-US" dirty="0" err="1" smtClean="0"/>
              <a:t>sidenav</a:t>
            </a:r>
            <a:r>
              <a:rPr lang="en-US" dirty="0" smtClean="0"/>
              <a:t>. This will add a scrollbar when the </a:t>
            </a:r>
            <a:r>
              <a:rPr lang="en-US" dirty="0" err="1" smtClean="0"/>
              <a:t>sidenav</a:t>
            </a:r>
            <a:r>
              <a:rPr lang="en-US" dirty="0" smtClean="0"/>
              <a:t> is too long (for example if it has over 50 links inside of it).&lt;/p&gt;</a:t>
            </a:r>
          </a:p>
          <a:p>
            <a:r>
              <a:rPr lang="en-US" dirty="0" smtClean="0"/>
              <a:t>  &lt;p&gt;Some text..&lt;/p&gt;</a:t>
            </a:r>
          </a:p>
          <a:p>
            <a:r>
              <a:rPr lang="en-US" dirty="0" smtClean="0"/>
              <a:t>  &lt;p&gt;Some text..&lt;/p&gt;</a:t>
            </a:r>
          </a:p>
          <a:p>
            <a:r>
              <a:rPr lang="en-US" dirty="0" smtClean="0"/>
              <a:t>  &lt;p&gt;Some text..&lt;/p&gt;</a:t>
            </a:r>
          </a:p>
          <a:p>
            <a:r>
              <a:rPr lang="en-US" dirty="0" smtClean="0"/>
              <a:t>  &lt;p&gt;Some text..&lt;/p&gt;</a:t>
            </a:r>
          </a:p>
          <a:p>
            <a:r>
              <a:rPr lang="en-US" dirty="0" smtClean="0"/>
              <a:t>  &lt;p&gt;Some text..&lt;/p&gt;</a:t>
            </a:r>
          </a:p>
          <a:p>
            <a:r>
              <a:rPr lang="en-US" dirty="0" smtClean="0"/>
              <a:t>  &lt;p&gt;Some text..&lt;/p&gt;</a:t>
            </a:r>
          </a:p>
          <a:p>
            <a:r>
              <a:rPr lang="en-US" dirty="0" smtClean="0"/>
              <a:t>  &lt;p&gt;Some text..&lt;/p&gt;</a:t>
            </a:r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42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err="1" smtClean="0"/>
              <a:t>ul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list-style-type: none;</a:t>
            </a:r>
          </a:p>
          <a:p>
            <a:r>
              <a:rPr lang="en-US" dirty="0" smtClean="0"/>
              <a:t>    margin: 0;</a:t>
            </a:r>
          </a:p>
          <a:p>
            <a:r>
              <a:rPr lang="en-US" dirty="0" smtClean="0"/>
              <a:t>    padding: 0;</a:t>
            </a:r>
          </a:p>
          <a:p>
            <a:r>
              <a:rPr lang="en-US" dirty="0" smtClean="0"/>
              <a:t>    overflow: hidden;</a:t>
            </a:r>
          </a:p>
          <a:p>
            <a:r>
              <a:rPr lang="en-US" dirty="0" smtClean="0"/>
              <a:t>    background-color: #333;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li {</a:t>
            </a:r>
          </a:p>
          <a:p>
            <a:r>
              <a:rPr lang="en-US" dirty="0" smtClean="0"/>
              <a:t>    float: left;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li a {</a:t>
            </a:r>
          </a:p>
          <a:p>
            <a:r>
              <a:rPr lang="en-US" dirty="0" smtClean="0"/>
              <a:t>    display: block;</a:t>
            </a:r>
          </a:p>
          <a:p>
            <a:r>
              <a:rPr lang="en-US" dirty="0" smtClean="0"/>
              <a:t>    color: white;</a:t>
            </a:r>
          </a:p>
          <a:p>
            <a:r>
              <a:rPr lang="en-US" dirty="0" smtClean="0"/>
              <a:t>    text-align: center;</a:t>
            </a:r>
          </a:p>
          <a:p>
            <a:r>
              <a:rPr lang="en-US" dirty="0" smtClean="0"/>
              <a:t>    padding: 14px 16px;</a:t>
            </a:r>
          </a:p>
          <a:p>
            <a:r>
              <a:rPr lang="en-US" dirty="0" smtClean="0"/>
              <a:t>    text-decoration: none;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li a:hover:not(.active) {</a:t>
            </a:r>
          </a:p>
          <a:p>
            <a:r>
              <a:rPr lang="en-US" dirty="0" smtClean="0"/>
              <a:t>    background-color: #111;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.active {</a:t>
            </a:r>
          </a:p>
          <a:p>
            <a:r>
              <a:rPr lang="en-US" dirty="0" smtClean="0"/>
              <a:t>    background-color: #4CAF50;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&lt;li&gt;&lt;a class="active" </a:t>
            </a:r>
            <a:r>
              <a:rPr lang="en-US" dirty="0" err="1" smtClean="0"/>
              <a:t>href</a:t>
            </a:r>
            <a:r>
              <a:rPr lang="en-US" dirty="0" smtClean="0"/>
              <a:t>="#home"&gt;Home&lt;/a&gt;&lt;/li&gt;</a:t>
            </a:r>
          </a:p>
          <a:p>
            <a:r>
              <a:rPr lang="en-US" dirty="0" smtClean="0"/>
              <a:t>  &lt;li&gt;&lt;a </a:t>
            </a:r>
            <a:r>
              <a:rPr lang="en-US" dirty="0" err="1" smtClean="0"/>
              <a:t>href</a:t>
            </a:r>
            <a:r>
              <a:rPr lang="en-US" dirty="0" smtClean="0"/>
              <a:t>="#news"&gt;News&lt;/a&gt;&lt;/li&gt;</a:t>
            </a:r>
          </a:p>
          <a:p>
            <a:r>
              <a:rPr lang="en-US" dirty="0" smtClean="0"/>
              <a:t>  &lt;li&gt;&lt;a </a:t>
            </a:r>
            <a:r>
              <a:rPr lang="en-US" dirty="0" err="1" smtClean="0"/>
              <a:t>href</a:t>
            </a:r>
            <a:r>
              <a:rPr lang="en-US" dirty="0" smtClean="0"/>
              <a:t>="#contact"&gt;Contact&lt;/a&gt;&lt;/li&gt;</a:t>
            </a:r>
          </a:p>
          <a:p>
            <a:r>
              <a:rPr lang="en-US" dirty="0" smtClean="0"/>
              <a:t>  &lt;li&gt;&lt;a </a:t>
            </a:r>
            <a:r>
              <a:rPr lang="en-US" dirty="0" err="1" smtClean="0"/>
              <a:t>href</a:t>
            </a:r>
            <a:r>
              <a:rPr lang="en-US" dirty="0" smtClean="0"/>
              <a:t>="#about"&gt;About&lt;/a&gt;&lt;/li&gt;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 smtClean="0"/>
          </a:p>
          <a:p>
            <a:r>
              <a:rPr lang="en-US" dirty="0" smtClean="0"/>
              <a:t>------------------------------</a:t>
            </a:r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err="1" smtClean="0"/>
              <a:t>ul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list-style-type: none;</a:t>
            </a:r>
          </a:p>
          <a:p>
            <a:r>
              <a:rPr lang="en-US" dirty="0" smtClean="0"/>
              <a:t>    margin: 0;</a:t>
            </a:r>
          </a:p>
          <a:p>
            <a:r>
              <a:rPr lang="en-US" dirty="0" smtClean="0"/>
              <a:t>    padding: 0;</a:t>
            </a:r>
          </a:p>
          <a:p>
            <a:r>
              <a:rPr lang="en-US" dirty="0" smtClean="0"/>
              <a:t>    overflow: hidden;</a:t>
            </a:r>
          </a:p>
          <a:p>
            <a:r>
              <a:rPr lang="en-US" dirty="0" smtClean="0"/>
              <a:t>    background-color: #333;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li {</a:t>
            </a:r>
          </a:p>
          <a:p>
            <a:r>
              <a:rPr lang="en-US" dirty="0" smtClean="0"/>
              <a:t>    float: left;</a:t>
            </a:r>
          </a:p>
          <a:p>
            <a:r>
              <a:rPr lang="en-US" dirty="0" smtClean="0"/>
              <a:t>    border-right:1px solid #</a:t>
            </a:r>
            <a:r>
              <a:rPr lang="en-US" dirty="0" err="1" smtClean="0"/>
              <a:t>bbb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li:last-child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border-right: none;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li a {</a:t>
            </a:r>
          </a:p>
          <a:p>
            <a:r>
              <a:rPr lang="en-US" dirty="0" smtClean="0"/>
              <a:t>    display: block;</a:t>
            </a:r>
          </a:p>
          <a:p>
            <a:r>
              <a:rPr lang="en-US" dirty="0" smtClean="0"/>
              <a:t>    color: white;</a:t>
            </a:r>
          </a:p>
          <a:p>
            <a:r>
              <a:rPr lang="en-US" dirty="0" smtClean="0"/>
              <a:t>    text-align: center;</a:t>
            </a:r>
          </a:p>
          <a:p>
            <a:r>
              <a:rPr lang="en-US" dirty="0" smtClean="0"/>
              <a:t>    padding: 14px 16px;</a:t>
            </a:r>
          </a:p>
          <a:p>
            <a:r>
              <a:rPr lang="en-US" dirty="0" smtClean="0"/>
              <a:t>    text-decoration: none;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li a:hover:not(.active) {</a:t>
            </a:r>
          </a:p>
          <a:p>
            <a:r>
              <a:rPr lang="en-US" dirty="0" smtClean="0"/>
              <a:t>    background-color: #111;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.active {</a:t>
            </a:r>
          </a:p>
          <a:p>
            <a:r>
              <a:rPr lang="en-US" dirty="0" smtClean="0"/>
              <a:t>    background-color: #4CAF50;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&lt;li&gt;&lt;a class="active" </a:t>
            </a:r>
            <a:r>
              <a:rPr lang="en-US" dirty="0" err="1" smtClean="0"/>
              <a:t>href</a:t>
            </a:r>
            <a:r>
              <a:rPr lang="en-US" dirty="0" smtClean="0"/>
              <a:t>="#home"&gt;Home&lt;/a&gt;&lt;/li&gt;</a:t>
            </a:r>
          </a:p>
          <a:p>
            <a:r>
              <a:rPr lang="en-US" dirty="0" smtClean="0"/>
              <a:t>  &lt;li&gt;&lt;a </a:t>
            </a:r>
            <a:r>
              <a:rPr lang="en-US" dirty="0" err="1" smtClean="0"/>
              <a:t>href</a:t>
            </a:r>
            <a:r>
              <a:rPr lang="en-US" dirty="0" smtClean="0"/>
              <a:t>="#news"&gt;News&lt;/a&gt;&lt;/li&gt;</a:t>
            </a:r>
          </a:p>
          <a:p>
            <a:r>
              <a:rPr lang="en-US" dirty="0" smtClean="0"/>
              <a:t>  &lt;li&gt;&lt;a </a:t>
            </a:r>
            <a:r>
              <a:rPr lang="en-US" dirty="0" err="1" smtClean="0"/>
              <a:t>href</a:t>
            </a:r>
            <a:r>
              <a:rPr lang="en-US" dirty="0" smtClean="0"/>
              <a:t>="#contact"&gt;Contact&lt;/a&gt;&lt;/li&gt;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ul</a:t>
            </a:r>
            <a:r>
              <a:rPr lang="en-US" dirty="0" smtClean="0"/>
              <a:t> style="</a:t>
            </a:r>
            <a:r>
              <a:rPr lang="en-US" dirty="0" err="1" smtClean="0"/>
              <a:t>float:right;list-style-type:none</a:t>
            </a:r>
            <a:r>
              <a:rPr lang="en-US" dirty="0" smtClean="0"/>
              <a:t>;"&gt;</a:t>
            </a:r>
          </a:p>
          <a:p>
            <a:r>
              <a:rPr lang="en-US" dirty="0" smtClean="0"/>
              <a:t>    &lt;li&gt;&lt;a </a:t>
            </a:r>
            <a:r>
              <a:rPr lang="en-US" dirty="0" err="1" smtClean="0"/>
              <a:t>href</a:t>
            </a:r>
            <a:r>
              <a:rPr lang="en-US" dirty="0" smtClean="0"/>
              <a:t>="#about"&gt;About&lt;/a&gt;&lt;/li&gt;</a:t>
            </a:r>
          </a:p>
          <a:p>
            <a:r>
              <a:rPr lang="en-US" dirty="0" smtClean="0"/>
              <a:t>    &lt;li&gt;&lt;a </a:t>
            </a:r>
            <a:r>
              <a:rPr lang="en-US" dirty="0" err="1" smtClean="0"/>
              <a:t>href</a:t>
            </a:r>
            <a:r>
              <a:rPr lang="en-US" dirty="0" smtClean="0"/>
              <a:t>="#login"&gt;Login&lt;/a&gt;&lt;/li&gt;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7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input[type=text], select {</a:t>
            </a:r>
          </a:p>
          <a:p>
            <a:r>
              <a:rPr lang="en-US" dirty="0" smtClean="0"/>
              <a:t>    width: 100%;</a:t>
            </a:r>
          </a:p>
          <a:p>
            <a:r>
              <a:rPr lang="en-US" dirty="0" smtClean="0"/>
              <a:t>    padding: 12px 20px;</a:t>
            </a:r>
          </a:p>
          <a:p>
            <a:r>
              <a:rPr lang="en-US" dirty="0" smtClean="0"/>
              <a:t>    margin: 8px 0;</a:t>
            </a:r>
          </a:p>
          <a:p>
            <a:r>
              <a:rPr lang="en-US" dirty="0" smtClean="0"/>
              <a:t>    display: inline-block;</a:t>
            </a:r>
          </a:p>
          <a:p>
            <a:r>
              <a:rPr lang="en-US" dirty="0" smtClean="0"/>
              <a:t>    border: 1px solid #ccc;</a:t>
            </a:r>
          </a:p>
          <a:p>
            <a:r>
              <a:rPr lang="en-US" dirty="0" smtClean="0"/>
              <a:t>    border-radius: 4px;</a:t>
            </a:r>
          </a:p>
          <a:p>
            <a:r>
              <a:rPr lang="en-US" dirty="0" smtClean="0"/>
              <a:t>    box-sizing: border-box;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input[type=submit] {</a:t>
            </a:r>
          </a:p>
          <a:p>
            <a:r>
              <a:rPr lang="en-US" dirty="0" smtClean="0"/>
              <a:t>    width: 100%;</a:t>
            </a:r>
          </a:p>
          <a:p>
            <a:r>
              <a:rPr lang="en-US" dirty="0" smtClean="0"/>
              <a:t>    background-color: #4CAF50;</a:t>
            </a:r>
          </a:p>
          <a:p>
            <a:r>
              <a:rPr lang="en-US" dirty="0" smtClean="0"/>
              <a:t>    color: white;</a:t>
            </a:r>
          </a:p>
          <a:p>
            <a:r>
              <a:rPr lang="en-US" dirty="0" smtClean="0"/>
              <a:t>    padding: 14px 20px;</a:t>
            </a:r>
          </a:p>
          <a:p>
            <a:r>
              <a:rPr lang="en-US" dirty="0" smtClean="0"/>
              <a:t>    margin: 8px 0;</a:t>
            </a:r>
          </a:p>
          <a:p>
            <a:r>
              <a:rPr lang="en-US" dirty="0" smtClean="0"/>
              <a:t>    border: none;</a:t>
            </a:r>
          </a:p>
          <a:p>
            <a:r>
              <a:rPr lang="en-US" dirty="0" smtClean="0"/>
              <a:t>    border-radius: 4px;</a:t>
            </a:r>
          </a:p>
          <a:p>
            <a:r>
              <a:rPr lang="en-US" dirty="0" smtClean="0"/>
              <a:t>    cursor: pointer;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input[type=submit]:hover {</a:t>
            </a:r>
          </a:p>
          <a:p>
            <a:r>
              <a:rPr lang="en-US" dirty="0" smtClean="0"/>
              <a:t>    background-color: #45a049;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input[type=text]:focus {</a:t>
            </a:r>
          </a:p>
          <a:p>
            <a:r>
              <a:rPr lang="en-US" dirty="0" smtClean="0"/>
              <a:t>    background-color: </a:t>
            </a:r>
            <a:r>
              <a:rPr lang="en-US" dirty="0" err="1" smtClean="0"/>
              <a:t>lightblue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/*input[type=text]:focus {</a:t>
            </a:r>
          </a:p>
          <a:p>
            <a:r>
              <a:rPr lang="en-US" dirty="0" smtClean="0"/>
              <a:t>    border: 3px solid #555;</a:t>
            </a:r>
          </a:p>
          <a:p>
            <a:r>
              <a:rPr lang="en-US" dirty="0" smtClean="0"/>
              <a:t>}*/</a:t>
            </a:r>
          </a:p>
          <a:p>
            <a:r>
              <a:rPr lang="en-US" dirty="0" smtClean="0"/>
              <a:t>/*input[type=text] {</a:t>
            </a:r>
          </a:p>
          <a:p>
            <a:r>
              <a:rPr lang="en-US" dirty="0" smtClean="0"/>
              <a:t>    background-color: #3CBC8D;</a:t>
            </a:r>
          </a:p>
          <a:p>
            <a:r>
              <a:rPr lang="en-US" dirty="0" smtClean="0"/>
              <a:t>    color: white;</a:t>
            </a:r>
          </a:p>
          <a:p>
            <a:r>
              <a:rPr lang="en-US" dirty="0" smtClean="0"/>
              <a:t>}*/</a:t>
            </a:r>
          </a:p>
          <a:p>
            <a:r>
              <a:rPr lang="en-US" dirty="0" smtClean="0"/>
              <a:t>div {</a:t>
            </a:r>
          </a:p>
          <a:p>
            <a:r>
              <a:rPr lang="en-US" dirty="0" smtClean="0"/>
              <a:t>    border-radius: 5px;</a:t>
            </a:r>
          </a:p>
          <a:p>
            <a:r>
              <a:rPr lang="en-US" dirty="0" smtClean="0"/>
              <a:t>    background-color: #f2f2f2;</a:t>
            </a:r>
          </a:p>
          <a:p>
            <a:r>
              <a:rPr lang="en-US" dirty="0" smtClean="0"/>
              <a:t>    padding: 40px;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textarea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width: 100%;</a:t>
            </a:r>
          </a:p>
          <a:p>
            <a:r>
              <a:rPr lang="en-US" dirty="0" smtClean="0"/>
              <a:t>    height: 150px;</a:t>
            </a:r>
          </a:p>
          <a:p>
            <a:r>
              <a:rPr lang="en-US" dirty="0" smtClean="0"/>
              <a:t>    padding: 12px 20px;</a:t>
            </a:r>
          </a:p>
          <a:p>
            <a:r>
              <a:rPr lang="en-US" dirty="0" smtClean="0"/>
              <a:t>    box-sizing: border-box;</a:t>
            </a:r>
          </a:p>
          <a:p>
            <a:r>
              <a:rPr lang="en-US" dirty="0" smtClean="0"/>
              <a:t>    border: 2px solid #ccc;</a:t>
            </a:r>
          </a:p>
          <a:p>
            <a:r>
              <a:rPr lang="en-US" dirty="0" smtClean="0"/>
              <a:t>    border-radius: 4px;</a:t>
            </a:r>
          </a:p>
          <a:p>
            <a:r>
              <a:rPr lang="en-US" dirty="0" smtClean="0"/>
              <a:t>    background-color: #f8f8f8;</a:t>
            </a:r>
          </a:p>
          <a:p>
            <a:r>
              <a:rPr lang="en-US" dirty="0" smtClean="0"/>
              <a:t>    font-size: 16px;</a:t>
            </a:r>
          </a:p>
          <a:p>
            <a:r>
              <a:rPr lang="en-US" dirty="0" smtClean="0"/>
              <a:t>    resize: none;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&lt;h3&gt;Using CSS to style a HTML Form&lt;/h3&gt;</a:t>
            </a:r>
          </a:p>
          <a:p>
            <a:endParaRPr lang="en-US" dirty="0" smtClean="0"/>
          </a:p>
          <a:p>
            <a:r>
              <a:rPr lang="en-US" dirty="0" smtClean="0"/>
              <a:t>&lt;div&gt;</a:t>
            </a:r>
          </a:p>
          <a:p>
            <a:r>
              <a:rPr lang="en-US" dirty="0" smtClean="0"/>
              <a:t>  &lt;form action="</a:t>
            </a:r>
            <a:r>
              <a:rPr lang="en-US" dirty="0" err="1" smtClean="0"/>
              <a:t>action_page.php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&lt;label for="</a:t>
            </a:r>
            <a:r>
              <a:rPr lang="en-US" dirty="0" err="1" smtClean="0"/>
              <a:t>fname</a:t>
            </a:r>
            <a:r>
              <a:rPr lang="en-US" dirty="0" smtClean="0"/>
              <a:t>"&gt;First Name&lt;/label&gt;</a:t>
            </a:r>
          </a:p>
          <a:p>
            <a:r>
              <a:rPr lang="en-US" dirty="0" smtClean="0"/>
              <a:t>    &lt;input type="text" id="</a:t>
            </a:r>
            <a:r>
              <a:rPr lang="en-US" dirty="0" err="1" smtClean="0"/>
              <a:t>fname</a:t>
            </a:r>
            <a:r>
              <a:rPr lang="en-US" dirty="0" smtClean="0"/>
              <a:t>" name="</a:t>
            </a:r>
            <a:r>
              <a:rPr lang="en-US" dirty="0" err="1" smtClean="0"/>
              <a:t>firstname</a:t>
            </a:r>
            <a:r>
              <a:rPr lang="en-US" dirty="0" smtClean="0"/>
              <a:t>"&gt;</a:t>
            </a:r>
          </a:p>
          <a:p>
            <a:endParaRPr lang="en-US" dirty="0" smtClean="0"/>
          </a:p>
          <a:p>
            <a:r>
              <a:rPr lang="en-US" dirty="0" smtClean="0"/>
              <a:t>    &lt;label for="</a:t>
            </a:r>
            <a:r>
              <a:rPr lang="en-US" dirty="0" err="1" smtClean="0"/>
              <a:t>lname</a:t>
            </a:r>
            <a:r>
              <a:rPr lang="en-US" dirty="0" smtClean="0"/>
              <a:t>"&gt;Last Name&lt;/label&gt;</a:t>
            </a:r>
          </a:p>
          <a:p>
            <a:r>
              <a:rPr lang="en-US" dirty="0" smtClean="0"/>
              <a:t>    &lt;input type="text" id="</a:t>
            </a:r>
            <a:r>
              <a:rPr lang="en-US" dirty="0" err="1" smtClean="0"/>
              <a:t>lname</a:t>
            </a:r>
            <a:r>
              <a:rPr lang="en-US" dirty="0" smtClean="0"/>
              <a:t>" name="</a:t>
            </a:r>
            <a:r>
              <a:rPr lang="en-US" dirty="0" err="1" smtClean="0"/>
              <a:t>lastname</a:t>
            </a:r>
            <a:r>
              <a:rPr lang="en-US" dirty="0" smtClean="0"/>
              <a:t>"&gt;</a:t>
            </a:r>
          </a:p>
          <a:p>
            <a:endParaRPr lang="en-US" dirty="0" smtClean="0"/>
          </a:p>
          <a:p>
            <a:r>
              <a:rPr lang="en-US" dirty="0" smtClean="0"/>
              <a:t>    &lt;label for="country"&gt;State&lt;/label&gt;</a:t>
            </a:r>
          </a:p>
          <a:p>
            <a:r>
              <a:rPr lang="en-US" dirty="0" smtClean="0"/>
              <a:t>    &lt;select id="country" name="country"&gt;</a:t>
            </a:r>
          </a:p>
          <a:p>
            <a:r>
              <a:rPr lang="en-US" dirty="0" smtClean="0"/>
              <a:t>      &lt;option value="</a:t>
            </a:r>
            <a:r>
              <a:rPr lang="en-US" dirty="0" err="1" smtClean="0"/>
              <a:t>australia</a:t>
            </a:r>
            <a:r>
              <a:rPr lang="en-US" dirty="0" smtClean="0"/>
              <a:t>"&gt;Australia&lt;/option&gt;</a:t>
            </a:r>
          </a:p>
          <a:p>
            <a:r>
              <a:rPr lang="en-US" dirty="0" smtClean="0"/>
              <a:t>      &lt;option value="</a:t>
            </a:r>
            <a:r>
              <a:rPr lang="en-US" dirty="0" err="1" smtClean="0"/>
              <a:t>canada</a:t>
            </a:r>
            <a:r>
              <a:rPr lang="en-US" dirty="0" smtClean="0"/>
              <a:t>"&gt;Canada&lt;/option&gt;</a:t>
            </a:r>
          </a:p>
          <a:p>
            <a:r>
              <a:rPr lang="en-US" dirty="0" smtClean="0"/>
              <a:t>      &lt;option value="</a:t>
            </a:r>
            <a:r>
              <a:rPr lang="en-US" dirty="0" err="1" smtClean="0"/>
              <a:t>usa</a:t>
            </a:r>
            <a:r>
              <a:rPr lang="en-US" dirty="0" smtClean="0"/>
              <a:t>"&gt;USA&lt;/option&gt;</a:t>
            </a:r>
          </a:p>
          <a:p>
            <a:r>
              <a:rPr lang="en-US" dirty="0" smtClean="0"/>
              <a:t>    &lt;/select&gt;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textarea</a:t>
            </a:r>
            <a:r>
              <a:rPr lang="en-US" dirty="0" smtClean="0"/>
              <a:t>&gt;Some text...&lt;/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  &lt;input type="submit" value="Submit"&gt;</a:t>
            </a:r>
          </a:p>
          <a:p>
            <a:r>
              <a:rPr lang="en-US" dirty="0" smtClean="0"/>
              <a:t>  &lt;/form&gt;</a:t>
            </a:r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smtClean="0"/>
              <a:t>&lt;/html&gt;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71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3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background-image: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("paper.gif");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background-image: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("gradient_bg.png");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background-repeat: repeat-x;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12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background-image: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("img_tree.png");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background-repeat: no-repeat;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background-position: right top;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background-attachment: fixed;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background: #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ffffff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("img_tree.png") no-repeat right top;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23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err="1" smtClean="0"/>
              <a:t>p.dotted</a:t>
            </a:r>
            <a:r>
              <a:rPr lang="en-US" dirty="0" smtClean="0"/>
              <a:t> {border-style: dotted;}</a:t>
            </a:r>
          </a:p>
          <a:p>
            <a:r>
              <a:rPr lang="en-US" dirty="0" err="1" smtClean="0"/>
              <a:t>p.dashed</a:t>
            </a:r>
            <a:r>
              <a:rPr lang="en-US" dirty="0" smtClean="0"/>
              <a:t> {border-style: dashed;}</a:t>
            </a:r>
          </a:p>
          <a:p>
            <a:r>
              <a:rPr lang="en-US" dirty="0" err="1" smtClean="0"/>
              <a:t>p.solid</a:t>
            </a:r>
            <a:r>
              <a:rPr lang="en-US" dirty="0" smtClean="0"/>
              <a:t> {border-style: solid;}</a:t>
            </a:r>
          </a:p>
          <a:p>
            <a:r>
              <a:rPr lang="en-US" dirty="0" err="1" smtClean="0"/>
              <a:t>p.double</a:t>
            </a:r>
            <a:r>
              <a:rPr lang="en-US" dirty="0" smtClean="0"/>
              <a:t> {border-style: double;}</a:t>
            </a:r>
          </a:p>
          <a:p>
            <a:r>
              <a:rPr lang="en-US" dirty="0" err="1" smtClean="0"/>
              <a:t>p.groove</a:t>
            </a:r>
            <a:r>
              <a:rPr lang="en-US" dirty="0" smtClean="0"/>
              <a:t> {border-style: groove;}</a:t>
            </a:r>
          </a:p>
          <a:p>
            <a:r>
              <a:rPr lang="en-US" dirty="0" err="1" smtClean="0"/>
              <a:t>p.ridge</a:t>
            </a:r>
            <a:r>
              <a:rPr lang="en-US" dirty="0" smtClean="0"/>
              <a:t> {border-style: ridge;}</a:t>
            </a:r>
          </a:p>
          <a:p>
            <a:r>
              <a:rPr lang="en-US" dirty="0" err="1" smtClean="0"/>
              <a:t>p.inset</a:t>
            </a:r>
            <a:r>
              <a:rPr lang="en-US" dirty="0" smtClean="0"/>
              <a:t> {border-style: inset;}</a:t>
            </a:r>
          </a:p>
          <a:p>
            <a:r>
              <a:rPr lang="en-US" dirty="0" err="1" smtClean="0"/>
              <a:t>p.outset</a:t>
            </a:r>
            <a:r>
              <a:rPr lang="en-US" dirty="0" smtClean="0"/>
              <a:t> {border-style: outset;}</a:t>
            </a:r>
          </a:p>
          <a:p>
            <a:r>
              <a:rPr lang="en-US" dirty="0" err="1" smtClean="0"/>
              <a:t>p.none</a:t>
            </a:r>
            <a:r>
              <a:rPr lang="en-US" dirty="0" smtClean="0"/>
              <a:t> {border-style: none;}</a:t>
            </a:r>
          </a:p>
          <a:p>
            <a:r>
              <a:rPr lang="en-US" dirty="0" err="1" smtClean="0"/>
              <a:t>p.hidden</a:t>
            </a:r>
            <a:r>
              <a:rPr lang="en-US" dirty="0" smtClean="0"/>
              <a:t> {border-style: hidden;}</a:t>
            </a:r>
          </a:p>
          <a:p>
            <a:r>
              <a:rPr lang="en-US" dirty="0" err="1" smtClean="0"/>
              <a:t>p.mix</a:t>
            </a:r>
            <a:r>
              <a:rPr lang="en-US" dirty="0" smtClean="0"/>
              <a:t> {border-style: dotted dashed solid double;}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&lt;h2&gt;The border-style Property&lt;/h2&gt;</a:t>
            </a:r>
          </a:p>
          <a:p>
            <a:r>
              <a:rPr lang="en-US" dirty="0" smtClean="0"/>
              <a:t>&lt;p&gt;This property specifies what kind of border to display:&lt;/p&gt;</a:t>
            </a:r>
          </a:p>
          <a:p>
            <a:endParaRPr lang="en-US" dirty="0" smtClean="0"/>
          </a:p>
          <a:p>
            <a:r>
              <a:rPr lang="en-US" dirty="0" smtClean="0"/>
              <a:t>&lt;p class="dotted"&gt;A dotted border.&lt;/p&gt;</a:t>
            </a:r>
          </a:p>
          <a:p>
            <a:r>
              <a:rPr lang="en-US" dirty="0" smtClean="0"/>
              <a:t>&lt;p class="dashed"&gt;A dashed border.&lt;/p&gt;</a:t>
            </a:r>
          </a:p>
          <a:p>
            <a:r>
              <a:rPr lang="en-US" dirty="0" smtClean="0"/>
              <a:t>&lt;p class="solid"&gt;A solid border.&lt;/p&gt;</a:t>
            </a:r>
          </a:p>
          <a:p>
            <a:r>
              <a:rPr lang="en-US" dirty="0" smtClean="0"/>
              <a:t>&lt;p class="double"&gt;A double border.&lt;/p&gt;</a:t>
            </a:r>
          </a:p>
          <a:p>
            <a:r>
              <a:rPr lang="en-US" dirty="0" smtClean="0"/>
              <a:t>&lt;p class="groove"&gt;A groove border.&lt;/p&gt;</a:t>
            </a:r>
          </a:p>
          <a:p>
            <a:r>
              <a:rPr lang="en-US" dirty="0" smtClean="0"/>
              <a:t>&lt;p class="ridge"&gt;A ridge border.&lt;/p&gt;</a:t>
            </a:r>
          </a:p>
          <a:p>
            <a:r>
              <a:rPr lang="en-US" dirty="0" smtClean="0"/>
              <a:t>&lt;p class="inset"&gt;An inset border.&lt;/p&gt;</a:t>
            </a:r>
          </a:p>
          <a:p>
            <a:r>
              <a:rPr lang="en-US" dirty="0" smtClean="0"/>
              <a:t>&lt;p class="outset"&gt;An outset border.&lt;/p&gt;</a:t>
            </a:r>
          </a:p>
          <a:p>
            <a:r>
              <a:rPr lang="en-US" dirty="0" smtClean="0"/>
              <a:t>&lt;p class="none"&gt;No border.&lt;/p&gt;</a:t>
            </a:r>
          </a:p>
          <a:p>
            <a:r>
              <a:rPr lang="en-US" dirty="0" smtClean="0"/>
              <a:t>&lt;p class="hidden"&gt;A hidden border.&lt;/p&gt;</a:t>
            </a:r>
          </a:p>
          <a:p>
            <a:r>
              <a:rPr lang="en-US" dirty="0" smtClean="0"/>
              <a:t>&lt;p class="mix"&gt;A mixed border.&lt;/p&gt;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2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71A0-751B-41AC-9C34-83ECB9EAA3A4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6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D3BD-405E-42D2-B6B6-C663B2B084BD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F414-B276-4BFD-A979-EE5B3A55E6B6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0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CACF-C62E-4922-B9E6-A1041AF7AC9B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4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2CE2-4021-4E5F-A485-1BAE3D9B6351}" type="datetime1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6A41-551B-4249-A153-7056A160D38D}" type="datetime1">
              <a:rPr lang="en-US" smtClean="0"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8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11B8-B007-4320-AC1C-52056544EAC6}" type="datetime1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5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2922-3B64-493E-8ACC-AEF396CC7C53}" type="datetime1">
              <a:rPr lang="en-US" smtClean="0"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6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6B5C-8AA9-4138-A923-569C4B97646C}" type="datetime1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7658-7159-4B75-AF0F-B3A4ACB35E74}" type="datetime1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9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93CA-8151-4CFA-950D-A780AB853FE1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6248400"/>
            <a:ext cx="8229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4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HTML/CSS/PHP CƠ 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0DE0-E9BF-4910-A58E-72E5BFE1842A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Borders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Border - Shorthand Property</a:t>
            </a:r>
          </a:p>
          <a:p>
            <a:pPr marL="0" indent="0">
              <a:buNone/>
            </a:pP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  border: 5px solid red;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 </a:t>
            </a:r>
            <a:r>
              <a:rPr lang="en-US" dirty="0" smtClean="0"/>
              <a:t>Margins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  margin: 100px 150px 100px 80px;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/>
              <a:t>div {</a:t>
            </a:r>
            <a:br>
              <a:rPr lang="en-US" dirty="0"/>
            </a:br>
            <a:r>
              <a:rPr lang="en-US" dirty="0"/>
              <a:t>    width: 300px;</a:t>
            </a:r>
            <a:br>
              <a:rPr lang="en-US" dirty="0"/>
            </a:br>
            <a:r>
              <a:rPr lang="en-US" dirty="0"/>
              <a:t>    margin: auto;</a:t>
            </a:r>
            <a:br>
              <a:rPr lang="en-US" dirty="0"/>
            </a:br>
            <a:r>
              <a:rPr lang="en-US" dirty="0"/>
              <a:t>    border: 1px solid red;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 Height and </a:t>
            </a:r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 {</a:t>
            </a:r>
            <a:br>
              <a:rPr lang="en-US" dirty="0"/>
            </a:br>
            <a:r>
              <a:rPr lang="en-US" dirty="0"/>
              <a:t>    width: 500px;</a:t>
            </a:r>
            <a:br>
              <a:rPr lang="en-US" dirty="0"/>
            </a:br>
            <a:r>
              <a:rPr lang="en-US" dirty="0"/>
              <a:t>    height: 100px;</a:t>
            </a:r>
            <a:br>
              <a:rPr lang="en-US" dirty="0"/>
            </a:br>
            <a:r>
              <a:rPr lang="en-US" dirty="0"/>
              <a:t>    border: 3px solid #73AD21;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</a:t>
            </a:r>
            <a:r>
              <a:rPr lang="en-US" dirty="0" smtClean="0"/>
              <a:t>Max-width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 {</a:t>
            </a:r>
            <a:br>
              <a:rPr lang="en-US" dirty="0"/>
            </a:br>
            <a:r>
              <a:rPr lang="en-US" dirty="0"/>
              <a:t>    max-width: 500px;</a:t>
            </a:r>
            <a:br>
              <a:rPr lang="en-US" dirty="0"/>
            </a:br>
            <a:r>
              <a:rPr lang="en-US" dirty="0"/>
              <a:t>    height: 100px;</a:t>
            </a:r>
            <a:br>
              <a:rPr lang="en-US" dirty="0"/>
            </a:br>
            <a:r>
              <a:rPr lang="en-US" dirty="0"/>
              <a:t>    border: 3px solid #73AD21;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 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olor</a:t>
            </a:r>
            <a:endParaRPr lang="en-US" dirty="0"/>
          </a:p>
          <a:p>
            <a:r>
              <a:rPr lang="en-US" dirty="0" smtClean="0"/>
              <a:t>text-align</a:t>
            </a:r>
          </a:p>
          <a:p>
            <a:r>
              <a:rPr lang="en-US" dirty="0" smtClean="0"/>
              <a:t>text-decoration [</a:t>
            </a:r>
            <a:r>
              <a:rPr lang="en-US" dirty="0" err="1" smtClean="0"/>
              <a:t>overline</a:t>
            </a:r>
            <a:r>
              <a:rPr lang="en-US" dirty="0" smtClean="0"/>
              <a:t>, line-through, </a:t>
            </a:r>
            <a:r>
              <a:rPr lang="en-US" dirty="0"/>
              <a:t>underline</a:t>
            </a:r>
            <a:r>
              <a:rPr lang="en-US" dirty="0" smtClean="0"/>
              <a:t>]</a:t>
            </a:r>
          </a:p>
          <a:p>
            <a:r>
              <a:rPr lang="en-US" dirty="0" smtClean="0"/>
              <a:t>text-transform</a:t>
            </a:r>
            <a:r>
              <a:rPr lang="en-US" dirty="0"/>
              <a:t> [uppercase, lowercase, capitalize]</a:t>
            </a:r>
            <a:endParaRPr lang="en-US" dirty="0" smtClean="0"/>
          </a:p>
          <a:p>
            <a:r>
              <a:rPr lang="en-US" dirty="0" smtClean="0"/>
              <a:t>text-indent</a:t>
            </a:r>
          </a:p>
          <a:p>
            <a:r>
              <a:rPr lang="en-US" dirty="0" smtClean="0"/>
              <a:t>letter-spacing</a:t>
            </a:r>
          </a:p>
          <a:p>
            <a:r>
              <a:rPr lang="en-US" dirty="0" smtClean="0"/>
              <a:t>line-height</a:t>
            </a:r>
          </a:p>
          <a:p>
            <a:r>
              <a:rPr lang="en-US" dirty="0" smtClean="0"/>
              <a:t>Direction</a:t>
            </a:r>
          </a:p>
          <a:p>
            <a:r>
              <a:rPr lang="en-US" dirty="0"/>
              <a:t>word-spacing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 </a:t>
            </a:r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font-family</a:t>
            </a:r>
          </a:p>
          <a:p>
            <a:r>
              <a:rPr lang="en-US" dirty="0" smtClean="0"/>
              <a:t>font-style [normal, italic, </a:t>
            </a:r>
            <a:r>
              <a:rPr lang="en-US" dirty="0"/>
              <a:t>oblique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font-size</a:t>
            </a:r>
          </a:p>
          <a:p>
            <a:r>
              <a:rPr lang="en-US" dirty="0" smtClean="0"/>
              <a:t>font-weight [normal, bold]</a:t>
            </a:r>
          </a:p>
          <a:p>
            <a:r>
              <a:rPr lang="en-US" dirty="0" smtClean="0"/>
              <a:t>font-variant [normal, variant]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 </a:t>
            </a:r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/* unvisited link */</a:t>
            </a:r>
            <a:br>
              <a:rPr lang="en-US" dirty="0"/>
            </a:br>
            <a:r>
              <a:rPr lang="en-US" dirty="0"/>
              <a:t>a:link {</a:t>
            </a:r>
            <a:br>
              <a:rPr lang="en-US" dirty="0"/>
            </a:br>
            <a:r>
              <a:rPr lang="en-US" dirty="0"/>
              <a:t>    color: red;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/* visited link */</a:t>
            </a:r>
            <a:br>
              <a:rPr lang="en-US" dirty="0"/>
            </a:br>
            <a:r>
              <a:rPr lang="en-US" dirty="0"/>
              <a:t>a:visited {</a:t>
            </a:r>
            <a:br>
              <a:rPr lang="en-US" dirty="0"/>
            </a:br>
            <a:r>
              <a:rPr lang="en-US" dirty="0"/>
              <a:t>    color: green;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/* mouse over link */</a:t>
            </a:r>
            <a:br>
              <a:rPr lang="en-US" dirty="0"/>
            </a:br>
            <a:r>
              <a:rPr lang="en-US" dirty="0"/>
              <a:t>a:hover {</a:t>
            </a:r>
            <a:br>
              <a:rPr lang="en-US" dirty="0"/>
            </a:br>
            <a:r>
              <a:rPr lang="en-US" dirty="0"/>
              <a:t>    color: </a:t>
            </a:r>
            <a:r>
              <a:rPr lang="en-US" dirty="0" err="1"/>
              <a:t>hotpink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/* selected link */</a:t>
            </a:r>
            <a:br>
              <a:rPr lang="en-US" dirty="0"/>
            </a:br>
            <a:r>
              <a:rPr lang="en-US" dirty="0"/>
              <a:t>a:active {</a:t>
            </a:r>
            <a:br>
              <a:rPr lang="en-US" dirty="0"/>
            </a:br>
            <a:r>
              <a:rPr lang="en-US" dirty="0"/>
              <a:t>    color: blue;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 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ul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 list-style-image: </a:t>
            </a:r>
            <a:r>
              <a:rPr lang="en-US" dirty="0" err="1"/>
              <a:t>url</a:t>
            </a:r>
            <a:r>
              <a:rPr lang="en-US" dirty="0"/>
              <a:t>('sqpurple.gif');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8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  <a:p>
            <a:r>
              <a:rPr lang="en-US" dirty="0"/>
              <a:t>relative</a:t>
            </a:r>
          </a:p>
          <a:p>
            <a:r>
              <a:rPr lang="en-US" dirty="0"/>
              <a:t>fixed</a:t>
            </a:r>
          </a:p>
          <a:p>
            <a:r>
              <a:rPr lang="en-US" dirty="0"/>
              <a:t>absolute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8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</a:t>
            </a:r>
          </a:p>
          <a:p>
            <a:r>
              <a:rPr lang="en-US" dirty="0" smtClean="0"/>
              <a:t>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KHÓA 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: 120</a:t>
            </a:r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: 2 </a:t>
            </a:r>
            <a:r>
              <a:rPr lang="en-US" dirty="0" err="1" smtClean="0"/>
              <a:t>buổi</a:t>
            </a:r>
            <a:r>
              <a:rPr lang="en-US" dirty="0" smtClean="0"/>
              <a:t>/</a:t>
            </a:r>
            <a:r>
              <a:rPr lang="en-US" dirty="0" err="1" smtClean="0"/>
              <a:t>tuần</a:t>
            </a:r>
            <a:endParaRPr lang="en-US" dirty="0" smtClean="0"/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: </a:t>
            </a:r>
            <a:r>
              <a:rPr lang="en-US" dirty="0" err="1" smtClean="0"/>
              <a:t>Tối</a:t>
            </a:r>
            <a:r>
              <a:rPr lang="en-US" dirty="0" smtClean="0"/>
              <a:t> 3, 5 (6h30 – 8h45)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A95-5E71-469B-A60C-66F942B68C63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clearfix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 overflow: auto;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8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Layout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8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Inline-block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Float:left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Display:inline-block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98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</a:t>
            </a:r>
            <a:r>
              <a:rPr lang="en-US" dirty="0" err="1" smtClean="0"/>
              <a:t>Combinators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descendant selector (space)</a:t>
            </a:r>
          </a:p>
          <a:p>
            <a:r>
              <a:rPr lang="en-US" dirty="0"/>
              <a:t>child selector (&gt;)</a:t>
            </a:r>
          </a:p>
          <a:p>
            <a:r>
              <a:rPr lang="en-US" dirty="0"/>
              <a:t>adjacent sibling selector (+)</a:t>
            </a:r>
          </a:p>
          <a:p>
            <a:r>
              <a:rPr lang="en-US" dirty="0"/>
              <a:t>general sibling selector (~)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89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Descendant Selector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36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</a:t>
            </a:r>
            <a:r>
              <a:rPr lang="en-US" dirty="0" err="1" smtClean="0"/>
              <a:t>Combinators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</a:t>
            </a:r>
            <a:r>
              <a:rPr lang="en-US" dirty="0"/>
              <a:t>selector (&gt;)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7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</a:t>
            </a:r>
            <a:r>
              <a:rPr lang="en-US" dirty="0" err="1" smtClean="0"/>
              <a:t>Combinators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adjacent </a:t>
            </a:r>
            <a:r>
              <a:rPr lang="en-US" dirty="0"/>
              <a:t>sibling selector </a:t>
            </a:r>
            <a:r>
              <a:rPr lang="en-US" dirty="0" smtClean="0"/>
              <a:t>(+)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49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</a:t>
            </a:r>
            <a:r>
              <a:rPr lang="en-US" dirty="0" err="1" smtClean="0"/>
              <a:t>Combinators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/>
              <a:t>sibling selector (~)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78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 </a:t>
            </a:r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- The :</a:t>
            </a:r>
            <a:r>
              <a:rPr lang="en-US" dirty="0" smtClean="0"/>
              <a:t>first-child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/>
              <a:t>Match the first &lt;p&gt; element</a:t>
            </a:r>
          </a:p>
          <a:p>
            <a:pPr lvl="1"/>
            <a:r>
              <a:rPr lang="en-US" dirty="0"/>
              <a:t>Match the first &lt;</a:t>
            </a:r>
            <a:r>
              <a:rPr lang="en-US" dirty="0" err="1"/>
              <a:t>i</a:t>
            </a:r>
            <a:r>
              <a:rPr lang="en-US" dirty="0"/>
              <a:t>&gt; element in all &lt;p&gt; elements</a:t>
            </a:r>
          </a:p>
          <a:p>
            <a:pPr lvl="1"/>
            <a:r>
              <a:rPr lang="en-US" dirty="0"/>
              <a:t>Match all &lt;</a:t>
            </a:r>
            <a:r>
              <a:rPr lang="en-US" dirty="0" err="1"/>
              <a:t>i</a:t>
            </a:r>
            <a:r>
              <a:rPr lang="en-US" dirty="0"/>
              <a:t>&gt; elements in all first child &lt;p&gt; elements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98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 </a:t>
            </a:r>
            <a:r>
              <a:rPr lang="en-US" dirty="0" smtClean="0"/>
              <a:t>Pseudo-elements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::</a:t>
            </a:r>
            <a:r>
              <a:rPr lang="en-US" dirty="0" smtClean="0"/>
              <a:t>first-line</a:t>
            </a:r>
          </a:p>
          <a:p>
            <a:r>
              <a:rPr lang="en-US" dirty="0"/>
              <a:t>The ::first-letter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1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NỘI DUNG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Pseudo-elements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::</a:t>
            </a:r>
            <a:r>
              <a:rPr lang="en-US" dirty="0" smtClean="0"/>
              <a:t>first-line</a:t>
            </a:r>
          </a:p>
          <a:p>
            <a:pPr lvl="1"/>
            <a:r>
              <a:rPr lang="en-US" dirty="0"/>
              <a:t>font properties</a:t>
            </a:r>
          </a:p>
          <a:p>
            <a:pPr lvl="1"/>
            <a:r>
              <a:rPr lang="en-US" dirty="0"/>
              <a:t>color properties</a:t>
            </a:r>
          </a:p>
          <a:p>
            <a:pPr lvl="1"/>
            <a:r>
              <a:rPr lang="en-US" dirty="0"/>
              <a:t>background properties</a:t>
            </a:r>
          </a:p>
          <a:p>
            <a:pPr lvl="1"/>
            <a:r>
              <a:rPr lang="en-US" dirty="0"/>
              <a:t>word-spacing</a:t>
            </a:r>
          </a:p>
          <a:p>
            <a:pPr lvl="1"/>
            <a:r>
              <a:rPr lang="en-US" dirty="0"/>
              <a:t>letter-spacing</a:t>
            </a:r>
          </a:p>
          <a:p>
            <a:pPr lvl="1"/>
            <a:r>
              <a:rPr lang="en-US" dirty="0"/>
              <a:t>text-decoration</a:t>
            </a:r>
          </a:p>
          <a:p>
            <a:pPr lvl="1"/>
            <a:r>
              <a:rPr lang="en-US" dirty="0"/>
              <a:t>vertical-align</a:t>
            </a:r>
          </a:p>
          <a:p>
            <a:pPr lvl="1"/>
            <a:r>
              <a:rPr lang="en-US" dirty="0"/>
              <a:t>text-transform</a:t>
            </a:r>
          </a:p>
          <a:p>
            <a:pPr lvl="1"/>
            <a:r>
              <a:rPr lang="en-US" dirty="0"/>
              <a:t>line-height</a:t>
            </a:r>
          </a:p>
          <a:p>
            <a:pPr lvl="1"/>
            <a:r>
              <a:rPr lang="en-US" dirty="0"/>
              <a:t>clear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14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Pseudo-elements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 ::</a:t>
            </a:r>
            <a:r>
              <a:rPr lang="en-US" dirty="0" smtClean="0"/>
              <a:t>first-letter</a:t>
            </a:r>
          </a:p>
          <a:p>
            <a:pPr lvl="1"/>
            <a:r>
              <a:rPr lang="en-US" dirty="0"/>
              <a:t>font properties</a:t>
            </a:r>
          </a:p>
          <a:p>
            <a:pPr lvl="1"/>
            <a:r>
              <a:rPr lang="en-US" dirty="0"/>
              <a:t>color properties </a:t>
            </a:r>
          </a:p>
          <a:p>
            <a:pPr lvl="1"/>
            <a:r>
              <a:rPr lang="en-US" dirty="0"/>
              <a:t>background properties</a:t>
            </a:r>
          </a:p>
          <a:p>
            <a:pPr lvl="1"/>
            <a:r>
              <a:rPr lang="en-US" dirty="0"/>
              <a:t>margin properties</a:t>
            </a:r>
          </a:p>
          <a:p>
            <a:pPr lvl="1"/>
            <a:r>
              <a:rPr lang="en-US" dirty="0"/>
              <a:t>padding properties</a:t>
            </a:r>
          </a:p>
          <a:p>
            <a:pPr lvl="1"/>
            <a:r>
              <a:rPr lang="en-US" dirty="0"/>
              <a:t>border properties</a:t>
            </a:r>
          </a:p>
          <a:p>
            <a:pPr lvl="1"/>
            <a:r>
              <a:rPr lang="en-US" dirty="0"/>
              <a:t>text-decoration</a:t>
            </a:r>
          </a:p>
          <a:p>
            <a:pPr lvl="1"/>
            <a:r>
              <a:rPr lang="en-US" dirty="0"/>
              <a:t>vertical-align (only if "float" is "none")</a:t>
            </a:r>
          </a:p>
          <a:p>
            <a:pPr lvl="1"/>
            <a:r>
              <a:rPr lang="en-US" dirty="0"/>
              <a:t>text-transform</a:t>
            </a:r>
          </a:p>
          <a:p>
            <a:pPr lvl="1"/>
            <a:r>
              <a:rPr lang="en-US" dirty="0"/>
              <a:t>line-height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clear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14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Pseudo-elements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::</a:t>
            </a:r>
            <a:r>
              <a:rPr lang="en-US" dirty="0" smtClean="0"/>
              <a:t>before</a:t>
            </a:r>
          </a:p>
          <a:p>
            <a:r>
              <a:rPr lang="en-US" dirty="0"/>
              <a:t>The ::after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14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Pseudo-elements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::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/>
              <a:t>color, background, cursor, and outline.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14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Vertical</a:t>
            </a:r>
          </a:p>
          <a:p>
            <a:r>
              <a:rPr lang="en-US" dirty="0" smtClean="0"/>
              <a:t>Add border</a:t>
            </a:r>
          </a:p>
          <a:p>
            <a:r>
              <a:rPr lang="en-US" dirty="0" smtClean="0"/>
              <a:t>Fixed</a:t>
            </a:r>
          </a:p>
          <a:p>
            <a:pPr marL="0" indent="0">
              <a:buNone/>
            </a:pPr>
            <a:r>
              <a:rPr lang="en-US" dirty="0"/>
              <a:t>li a:hover:not(.active) {</a:t>
            </a:r>
          </a:p>
          <a:p>
            <a:pPr marL="0" indent="0">
              <a:buNone/>
            </a:pPr>
            <a:r>
              <a:rPr lang="en-US" dirty="0"/>
              <a:t>    background-color: #555;</a:t>
            </a:r>
          </a:p>
          <a:p>
            <a:pPr marL="0" indent="0">
              <a:buNone/>
            </a:pPr>
            <a:r>
              <a:rPr lang="en-US" dirty="0"/>
              <a:t>    color: white;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ul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border: 1px solid #555;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 {</a:t>
            </a:r>
          </a:p>
          <a:p>
            <a:pPr marL="0" indent="0">
              <a:buNone/>
            </a:pPr>
            <a:r>
              <a:rPr lang="en-US" dirty="0"/>
              <a:t>    text-align: center;</a:t>
            </a:r>
          </a:p>
          <a:p>
            <a:pPr marL="0" indent="0">
              <a:buNone/>
            </a:pPr>
            <a:r>
              <a:rPr lang="en-US" dirty="0"/>
              <a:t>    border-bottom: 1px solid #555;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li:last-child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border-bottom: none;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93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</a:t>
            </a:r>
          </a:p>
          <a:p>
            <a:pPr lvl="1"/>
            <a:r>
              <a:rPr lang="en-US" dirty="0" smtClean="0"/>
              <a:t>Align Left</a:t>
            </a:r>
          </a:p>
          <a:p>
            <a:pPr lvl="1"/>
            <a:r>
              <a:rPr lang="en-US" dirty="0" smtClean="0"/>
              <a:t>Align Right</a:t>
            </a:r>
          </a:p>
          <a:p>
            <a:pPr lvl="1"/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04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Dropdown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4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Dropdown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dropdown</a:t>
            </a:r>
          </a:p>
          <a:p>
            <a:r>
              <a:rPr lang="en-US" dirty="0" smtClean="0"/>
              <a:t>Dropdown navigation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22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92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 Attribute </a:t>
            </a:r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[attribute] Selector</a:t>
            </a:r>
          </a:p>
          <a:p>
            <a:r>
              <a:rPr lang="en-US" dirty="0"/>
              <a:t>CSS [attribute="value"] Selector</a:t>
            </a:r>
          </a:p>
          <a:p>
            <a:r>
              <a:rPr lang="en-US" dirty="0"/>
              <a:t>CSS [attribute~="value"] Selector</a:t>
            </a:r>
          </a:p>
          <a:p>
            <a:r>
              <a:rPr lang="en-US" dirty="0"/>
              <a:t>CSS [attribute|="value"] Selector</a:t>
            </a:r>
          </a:p>
          <a:p>
            <a:r>
              <a:rPr lang="en-US" dirty="0"/>
              <a:t>CSS [attribute^="value"] Selector</a:t>
            </a:r>
          </a:p>
          <a:p>
            <a:r>
              <a:rPr lang="en-US" dirty="0"/>
              <a:t>CSS [attribute$="value"] Selector</a:t>
            </a:r>
          </a:p>
          <a:p>
            <a:r>
              <a:rPr lang="en-US" dirty="0"/>
              <a:t>CSS [attribute*="value"] Selector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7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HTML/CSS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HTML.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1 </a:t>
            </a:r>
            <a:r>
              <a:rPr lang="en-US" dirty="0" err="1" smtClean="0"/>
              <a:t>trang</a:t>
            </a:r>
            <a:r>
              <a:rPr lang="en-US" dirty="0" smtClean="0"/>
              <a:t> HTML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CSS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HTML.</a:t>
            </a:r>
          </a:p>
          <a:p>
            <a:pPr lvl="1"/>
            <a:r>
              <a:rPr lang="en-US" dirty="0" smtClean="0"/>
              <a:t>Inspect code 1 template web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responsive web.</a:t>
            </a:r>
          </a:p>
          <a:p>
            <a:pPr lvl="1"/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Bootstrap (*).</a:t>
            </a:r>
          </a:p>
          <a:p>
            <a:pPr lvl="1"/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và</a:t>
            </a:r>
            <a:r>
              <a:rPr lang="en-US" dirty="0" smtClean="0"/>
              <a:t> CSS.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Box-sizing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5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</a:t>
            </a:r>
          </a:p>
          <a:p>
            <a:pPr lvl="1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local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PHP/MySQL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PHP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PHP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sỡ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Viết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PHP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rgbClr val="C00000"/>
                </a:solidFill>
              </a:rPr>
              <a:t>PHẦN 2: TÌM HIỂU VỀ CSS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background-color</a:t>
            </a:r>
            <a:endParaRPr lang="en-US" dirty="0"/>
          </a:p>
          <a:p>
            <a:r>
              <a:rPr lang="en-US" dirty="0" smtClean="0"/>
              <a:t>background-image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Image - Set position and no-repeat</a:t>
            </a:r>
          </a:p>
          <a:p>
            <a:r>
              <a:rPr lang="en-US" dirty="0" smtClean="0"/>
              <a:t>Background </a:t>
            </a:r>
            <a:r>
              <a:rPr lang="en-US" dirty="0"/>
              <a:t>Image - Fixed </a:t>
            </a:r>
            <a:r>
              <a:rPr lang="en-US" dirty="0" smtClean="0"/>
              <a:t>position</a:t>
            </a:r>
          </a:p>
          <a:p>
            <a:r>
              <a:rPr lang="en-US" dirty="0"/>
              <a:t>Background - Shorthand property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 </a:t>
            </a:r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BORDER-STYLE</a:t>
            </a:r>
          </a:p>
          <a:p>
            <a:r>
              <a:rPr lang="en-US" dirty="0" smtClean="0"/>
              <a:t>dotted</a:t>
            </a:r>
          </a:p>
          <a:p>
            <a:r>
              <a:rPr lang="en-US" dirty="0" smtClean="0"/>
              <a:t>dashed</a:t>
            </a:r>
          </a:p>
          <a:p>
            <a:r>
              <a:rPr lang="en-US" dirty="0" smtClean="0"/>
              <a:t>solid</a:t>
            </a:r>
            <a:endParaRPr lang="en-US" dirty="0"/>
          </a:p>
          <a:p>
            <a:r>
              <a:rPr lang="en-US" dirty="0" smtClean="0"/>
              <a:t>double</a:t>
            </a:r>
            <a:endParaRPr lang="en-US" dirty="0"/>
          </a:p>
          <a:p>
            <a:r>
              <a:rPr lang="en-US" dirty="0" smtClean="0"/>
              <a:t>groove</a:t>
            </a:r>
          </a:p>
          <a:p>
            <a:r>
              <a:rPr lang="en-US" dirty="0" smtClean="0"/>
              <a:t>ridge</a:t>
            </a:r>
          </a:p>
          <a:p>
            <a:r>
              <a:rPr lang="en-US" dirty="0" smtClean="0"/>
              <a:t>inset</a:t>
            </a:r>
            <a:endParaRPr lang="en-US" dirty="0"/>
          </a:p>
          <a:p>
            <a:r>
              <a:rPr lang="en-US" dirty="0"/>
              <a:t>outset </a:t>
            </a:r>
          </a:p>
          <a:p>
            <a:r>
              <a:rPr lang="en-US" dirty="0" smtClean="0"/>
              <a:t>none</a:t>
            </a:r>
            <a:endParaRPr lang="en-US" dirty="0"/>
          </a:p>
          <a:p>
            <a:r>
              <a:rPr lang="en-US" dirty="0" smtClean="0"/>
              <a:t>hidden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5058</Words>
  <Application>Microsoft Office PowerPoint</Application>
  <PresentationFormat>On-screen Show (4:3)</PresentationFormat>
  <Paragraphs>1125</Paragraphs>
  <Slides>40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HTML/CSS/PHP CƠ BẢN</vt:lpstr>
      <vt:lpstr>GIỚI THIỆU KHÓA HỌC</vt:lpstr>
      <vt:lpstr>NỘI DUNG CHÍNH</vt:lpstr>
      <vt:lpstr>MỤC TIÊU ĐẠT ĐƯỢC</vt:lpstr>
      <vt:lpstr>MỤC TIÊU ĐẠT ĐƯỢC</vt:lpstr>
      <vt:lpstr>PowerPoint Presentation</vt:lpstr>
      <vt:lpstr>BACKGROUND</vt:lpstr>
      <vt:lpstr>BACKGROUND</vt:lpstr>
      <vt:lpstr>CSS Borders</vt:lpstr>
      <vt:lpstr>CSS Borders</vt:lpstr>
      <vt:lpstr>CSS Margins</vt:lpstr>
      <vt:lpstr>CSS Height and Width</vt:lpstr>
      <vt:lpstr>CSS Max-width</vt:lpstr>
      <vt:lpstr>CSS Text</vt:lpstr>
      <vt:lpstr>CSS Fonts</vt:lpstr>
      <vt:lpstr>CSS Links</vt:lpstr>
      <vt:lpstr>CSS Lists</vt:lpstr>
      <vt:lpstr>CSS Position</vt:lpstr>
      <vt:lpstr>CSS Float</vt:lpstr>
      <vt:lpstr>CSS Float</vt:lpstr>
      <vt:lpstr>Web Layout Example</vt:lpstr>
      <vt:lpstr>CSS Inline-block</vt:lpstr>
      <vt:lpstr>CSS Combinators</vt:lpstr>
      <vt:lpstr>PowerPoint Presentation</vt:lpstr>
      <vt:lpstr>CSS Combinators</vt:lpstr>
      <vt:lpstr>CSS Combinators</vt:lpstr>
      <vt:lpstr>CSS Combinators</vt:lpstr>
      <vt:lpstr>CSS Pseudo-classes</vt:lpstr>
      <vt:lpstr>CSS Pseudo-elements</vt:lpstr>
      <vt:lpstr>CSS Pseudo-elements</vt:lpstr>
      <vt:lpstr>CSS Pseudo-elements</vt:lpstr>
      <vt:lpstr>CSS Pseudo-elements</vt:lpstr>
      <vt:lpstr>CSS Pseudo-elements</vt:lpstr>
      <vt:lpstr>Navigation</vt:lpstr>
      <vt:lpstr>Navigation</vt:lpstr>
      <vt:lpstr>Dropdown Picture</vt:lpstr>
      <vt:lpstr>Dropdown menu</vt:lpstr>
      <vt:lpstr>Image Gallery</vt:lpstr>
      <vt:lpstr>CSS Attribute Selectors</vt:lpstr>
      <vt:lpstr>Advanced 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HTML/CSS/PHP CƠ BẢN</dc:title>
  <dc:creator>Huy Pham Linh</dc:creator>
  <cp:lastModifiedBy>Huy Pham Linh</cp:lastModifiedBy>
  <cp:revision>59</cp:revision>
  <dcterms:created xsi:type="dcterms:W3CDTF">2015-10-26T08:15:20Z</dcterms:created>
  <dcterms:modified xsi:type="dcterms:W3CDTF">2015-12-17T10:07:34Z</dcterms:modified>
</cp:coreProperties>
</file>