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handoutMasterIdLst>
    <p:handoutMasterId r:id="rId10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89" r:id="rId30"/>
    <p:sldId id="292" r:id="rId31"/>
    <p:sldId id="295" r:id="rId32"/>
    <p:sldId id="294" r:id="rId33"/>
    <p:sldId id="293" r:id="rId34"/>
    <p:sldId id="299" r:id="rId35"/>
    <p:sldId id="298" r:id="rId36"/>
    <p:sldId id="305" r:id="rId37"/>
    <p:sldId id="275" r:id="rId38"/>
    <p:sldId id="277" r:id="rId39"/>
    <p:sldId id="278" r:id="rId40"/>
    <p:sldId id="280" r:id="rId41"/>
    <p:sldId id="279" r:id="rId42"/>
    <p:sldId id="281" r:id="rId43"/>
    <p:sldId id="317" r:id="rId44"/>
    <p:sldId id="300" r:id="rId45"/>
    <p:sldId id="301" r:id="rId46"/>
    <p:sldId id="304" r:id="rId47"/>
    <p:sldId id="306" r:id="rId48"/>
    <p:sldId id="302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9" r:id="rId60"/>
    <p:sldId id="320" r:id="rId61"/>
    <p:sldId id="322" r:id="rId62"/>
    <p:sldId id="321" r:id="rId63"/>
    <p:sldId id="324" r:id="rId64"/>
    <p:sldId id="323" r:id="rId65"/>
    <p:sldId id="325" r:id="rId66"/>
    <p:sldId id="331" r:id="rId67"/>
    <p:sldId id="330" r:id="rId68"/>
    <p:sldId id="329" r:id="rId69"/>
    <p:sldId id="328" r:id="rId70"/>
    <p:sldId id="327" r:id="rId71"/>
    <p:sldId id="326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43" r:id="rId80"/>
    <p:sldId id="344" r:id="rId81"/>
    <p:sldId id="339" r:id="rId82"/>
    <p:sldId id="340" r:id="rId83"/>
    <p:sldId id="341" r:id="rId84"/>
    <p:sldId id="342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18" r:id="rId105"/>
    <p:sldId id="366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6263" autoAdjust="0"/>
  </p:normalViewPr>
  <p:slideViewPr>
    <p:cSldViewPr>
      <p:cViewPr>
        <p:scale>
          <a:sx n="87" d="100"/>
          <a:sy n="87" d="100"/>
        </p:scale>
        <p:origin x="-1380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25" d="100"/>
          <a:sy n="125" d="100"/>
        </p:scale>
        <p:origin x="-1968" y="4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F29D4-E38B-44B0-A1AA-770C7B2D7D61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23729-AC42-4F54-BBEE-85B1B27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04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48A69-FB40-446B-896D-09BD6F1A57F8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E7355-DEEE-4A49-8306-06964CDF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46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HTML, CSS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or Double Quotes?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 title="John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ShotGun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Nelson"&gt;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 title='John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ShotGun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Nelson'&gt;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6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Tip - How to View HTML Source</a:t>
            </a:r>
          </a:p>
          <a:p>
            <a:r>
              <a:rPr lang="en-US" dirty="0" smtClean="0"/>
              <a:t>DO EXERCISES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23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&lt;form action="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action_page.php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autocomplete="on"&gt;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First name:&lt;input type="text" name="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Last name: &lt;input type="text" name="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E-mail: &lt;input type="email" name="email" autocomplete="off"&gt;&lt;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&lt;input type="submit"&gt;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&lt;/form&gt;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9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&lt;form action="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action_page.php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novalidate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E-mail: &lt;input type="email" name="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user_email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&lt;input type="submit"&gt;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&lt;/form&gt;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7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name:&lt;input type="text" name="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autofocus&gt;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39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&lt;form action="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action_page.php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id="form1"&gt;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First name: &lt;input type="text" name="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&lt;input type="submit" value="Submit"&gt;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&lt;/form&gt;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name: &lt;input type="text" name="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form="form1"&gt;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53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&lt;form action="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action_page.php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First name: &lt;input type="text" name="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Last name: &lt;input type="text" name="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&lt;input type="submit" value="Submit"&gt;&lt;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&lt;input type="submit"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="demo_admin.asp"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value="Submit as admin"&gt;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&lt;/form&gt;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45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 code: &lt;input type="text" name="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country_code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pattern="[A-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-z]{3}" title="Three letter country code"&gt;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1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 type="text" name="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placeholder="First name"&gt;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0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88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7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71A0-751B-41AC-9C34-83ECB9EAA3A4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3BD-405E-42D2-B6B6-C663B2B084BD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F414-B276-4BFD-A979-EE5B3A55E6B6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CACF-C62E-4922-B9E6-A1041AF7AC9B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2CE2-4021-4E5F-A485-1BAE3D9B6351}" type="datetime1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6A41-551B-4249-A153-7056A160D38D}" type="datetime1">
              <a:rPr lang="en-US" smtClean="0"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1B8-B007-4320-AC1C-52056544EAC6}" type="datetime1">
              <a:rPr lang="en-US" smtClean="0"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2922-3B64-493E-8ACC-AEF396CC7C53}" type="datetime1">
              <a:rPr lang="en-US" smtClean="0"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6B5C-8AA9-4138-A923-569C4B97646C}" type="datetime1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7658-7159-4B75-AF0F-B3A4ACB35E74}" type="datetime1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3CA-8151-4CFA-950D-A780AB853FE1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4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html.asp" TargetMode="External"/><Relationship Id="rId7" Type="http://schemas.openxmlformats.org/officeDocument/2006/relationships/hyperlink" Target="http://www.w3schools.com/tags/tag_hr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hn.asp" TargetMode="External"/><Relationship Id="rId5" Type="http://schemas.openxmlformats.org/officeDocument/2006/relationships/hyperlink" Target="http://www.w3schools.com/tags/tag_head.asp" TargetMode="External"/><Relationship Id="rId4" Type="http://schemas.openxmlformats.org/officeDocument/2006/relationships/hyperlink" Target="http://www.w3schools.com/tags/tag_body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HTML/CSS/PHP CƠ 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0DE0-E9BF-4910-A58E-72E5BFE1842A}" type="datetime1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&lt;p&gt;This is a paragraph.</a:t>
            </a:r>
          </a:p>
          <a:p>
            <a:pPr marL="0" indent="0">
              <a:buNone/>
            </a:pPr>
            <a:r>
              <a:rPr lang="en-US" dirty="0"/>
              <a:t>&lt;p&gt;This is a paragraph.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49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Input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formaction</a:t>
            </a:r>
            <a:r>
              <a:rPr lang="en-US" dirty="0"/>
              <a:t> Attribute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150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Input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pattern </a:t>
            </a:r>
            <a:r>
              <a:rPr lang="en-US" dirty="0" smtClean="0"/>
              <a:t>Attribute</a:t>
            </a:r>
          </a:p>
          <a:p>
            <a:pPr marL="0" indent="0">
              <a:buNone/>
            </a:pPr>
            <a:r>
              <a:rPr lang="en-US" dirty="0"/>
              <a:t> &lt;input type="text" name="</a:t>
            </a:r>
            <a:r>
              <a:rPr lang="en-US" dirty="0" err="1"/>
              <a:t>country_code</a:t>
            </a:r>
            <a:r>
              <a:rPr lang="en-US" dirty="0"/>
              <a:t>" pattern="[A-</a:t>
            </a:r>
            <a:r>
              <a:rPr lang="en-US" dirty="0" err="1"/>
              <a:t>Za</a:t>
            </a:r>
            <a:r>
              <a:rPr lang="en-US" dirty="0"/>
              <a:t>-z]{3}" title="Three letter country code"&gt;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150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Input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placeholder Attribute</a:t>
            </a:r>
          </a:p>
          <a:p>
            <a:pPr marL="0" indent="0">
              <a:buNone/>
            </a:pPr>
            <a:r>
              <a:rPr lang="en-US" dirty="0"/>
              <a:t>&lt;input type="text" name="</a:t>
            </a:r>
            <a:r>
              <a:rPr lang="en-US" dirty="0" err="1"/>
              <a:t>fname</a:t>
            </a:r>
            <a:r>
              <a:rPr lang="en-US" dirty="0"/>
              <a:t>" placeholder="First name"&gt;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43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Input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required Attribute</a:t>
            </a:r>
          </a:p>
          <a:p>
            <a:pPr marL="0" indent="0">
              <a:buNone/>
            </a:pPr>
            <a:r>
              <a:rPr lang="en-US" dirty="0"/>
              <a:t>Username: &lt;input type="text" name="</a:t>
            </a:r>
            <a:r>
              <a:rPr lang="en-US" dirty="0" err="1"/>
              <a:t>usrname</a:t>
            </a:r>
            <a:r>
              <a:rPr lang="en-US" dirty="0"/>
              <a:t>" required&gt;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92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105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457200"/>
            <a:ext cx="74676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TRƯỜNG CAO ĐẲNG NGHỀ SỐ 7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1524000"/>
            <a:ext cx="7467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981200"/>
            <a:ext cx="7467600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1524000"/>
            <a:ext cx="1828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ĐĂNG NHẬP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19400" y="1524000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ĐĂNG KÝ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00600" y="1524000"/>
            <a:ext cx="1981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LIÊN HE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3600" y="2514600"/>
            <a:ext cx="5334000" cy="28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2732314"/>
            <a:ext cx="373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ĐIỀN THÔNG TIN ĐĂNG NHẬP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429000"/>
            <a:ext cx="2971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33800" y="3984171"/>
            <a:ext cx="2971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00300" y="4572000"/>
            <a:ext cx="13335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 IN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24100" y="33909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24100" y="3912632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The </a:t>
            </a:r>
            <a:r>
              <a:rPr lang="en-US" u="sng" dirty="0" err="1"/>
              <a:t>lang</a:t>
            </a:r>
            <a:r>
              <a:rPr lang="en-US" u="sng" dirty="0"/>
              <a:t> Attribute</a:t>
            </a:r>
          </a:p>
          <a:p>
            <a:pPr marL="0" indent="0">
              <a:buNone/>
            </a:pP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 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-US"&gt;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Heading&lt;/h1&gt;</a:t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9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The title Attribute</a:t>
            </a:r>
          </a:p>
          <a:p>
            <a:pPr marL="0" indent="0">
              <a:buNone/>
            </a:pPr>
            <a:r>
              <a:rPr lang="en-US" dirty="0"/>
              <a:t>&lt;p title="About W3Schools"&gt;</a:t>
            </a:r>
            <a:br>
              <a:rPr lang="en-US" dirty="0"/>
            </a:br>
            <a:r>
              <a:rPr lang="en-US" dirty="0"/>
              <a:t>W3Schools is a web developer's site.</a:t>
            </a:r>
            <a:br>
              <a:rPr lang="en-US" dirty="0"/>
            </a:br>
            <a:r>
              <a:rPr lang="en-US" dirty="0"/>
              <a:t>It provides tutorials and references covering</a:t>
            </a:r>
            <a:br>
              <a:rPr lang="en-US" dirty="0"/>
            </a:br>
            <a:r>
              <a:rPr lang="en-US" dirty="0"/>
              <a:t>many aspects of web programming,</a:t>
            </a:r>
            <a:br>
              <a:rPr lang="en-US" dirty="0"/>
            </a:br>
            <a:r>
              <a:rPr lang="en-US" dirty="0"/>
              <a:t>including HTML, CSS, JavaScript, XML, SQL, PHP, ASP, etc.</a:t>
            </a:r>
            <a:br>
              <a:rPr lang="en-US" dirty="0"/>
            </a:br>
            <a:r>
              <a:rPr lang="en-US" dirty="0"/>
              <a:t>&lt;/p&gt;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The </a:t>
            </a:r>
            <a:r>
              <a:rPr lang="en-US" u="sng" dirty="0" err="1"/>
              <a:t>href</a:t>
            </a:r>
            <a:r>
              <a:rPr lang="en-US" u="sng" dirty="0"/>
              <a:t> Attribute</a:t>
            </a:r>
          </a:p>
          <a:p>
            <a:pPr marL="0" indent="0">
              <a:buNone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="http://www.w3schools.com"&gt;This is a link&lt;/a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u="sng" dirty="0"/>
              <a:t>Size Attributes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="w3schools.jpg" width="104" height="142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u="sng" dirty="0"/>
              <a:t>The alt Attribute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="w3schools.jpg" alt="W3Schools.com" width="104" height="142"&gt;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Headings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308578"/>
              </p:ext>
            </p:extLst>
          </p:nvPr>
        </p:nvGraphicFramePr>
        <p:xfrm>
          <a:off x="457200" y="1371593"/>
          <a:ext cx="8229600" cy="464820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74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Tag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74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3"/>
                        </a:rPr>
                        <a:t>&lt;html&gt;</a:t>
                      </a:r>
                      <a:endParaRPr lang="en-US" sz="1500">
                        <a:effectLst/>
                      </a:endParaRP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an HTML document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74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4"/>
                        </a:rPr>
                        <a:t>&lt;body&gt;</a:t>
                      </a:r>
                      <a:endParaRPr lang="en-US" sz="1500">
                        <a:effectLst/>
                      </a:endParaRP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the document's body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74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5"/>
                        </a:rPr>
                        <a:t>&lt;head&gt;</a:t>
                      </a:r>
                      <a:endParaRPr lang="en-US" sz="1500">
                        <a:effectLst/>
                      </a:endParaRP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the document's head element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74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6"/>
                        </a:rPr>
                        <a:t>&lt;h1&gt; to &lt;h6&gt;</a:t>
                      </a:r>
                      <a:endParaRPr lang="en-US" sz="1500">
                        <a:effectLst/>
                      </a:endParaRP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HTML headings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74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7"/>
                        </a:rPr>
                        <a:t>&lt;hr&gt;</a:t>
                      </a:r>
                      <a:endParaRPr lang="en-US" sz="1500">
                        <a:effectLst/>
                      </a:endParaRP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Defines a horizontal line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5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 Paragraphs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&lt;p&gt;This poem will display as one line:&lt;/p&gt;</a:t>
            </a:r>
            <a:br>
              <a:rPr lang="en-US" dirty="0"/>
            </a:br>
            <a:r>
              <a:rPr lang="en-US" dirty="0"/>
              <a:t>&lt;p&gt;</a:t>
            </a:r>
            <a:br>
              <a:rPr lang="en-US" dirty="0"/>
            </a:br>
            <a:r>
              <a:rPr lang="en-US" dirty="0"/>
              <a:t>  My Bonnie lies over the ocean.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My Bonnie lies over the sea.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My Bonnie lies over the ocean.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Oh, bring back my Bonnie to me.</a:t>
            </a:r>
            <a:br>
              <a:rPr lang="en-US" dirty="0"/>
            </a:br>
            <a:r>
              <a:rPr lang="en-US" dirty="0"/>
              <a:t>&lt;/p&gt;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Paragraphs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&lt;pre&gt;</a:t>
            </a:r>
            <a:br>
              <a:rPr lang="en-US" dirty="0"/>
            </a:br>
            <a:r>
              <a:rPr lang="en-US" dirty="0"/>
              <a:t>  My Bonnie lies over the ocean.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My Bonnie lies over the sea.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My Bonnie lies over the ocean.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Oh, bring back my Bonnie to me.</a:t>
            </a:r>
            <a:br>
              <a:rPr lang="en-US" dirty="0"/>
            </a:br>
            <a:r>
              <a:rPr lang="en-US" dirty="0"/>
              <a:t>&lt;/pre&gt;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6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</a:t>
            </a:r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&lt;body style="</a:t>
            </a:r>
            <a:r>
              <a:rPr lang="en-US" dirty="0" err="1"/>
              <a:t>background-color:lightgrey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smtClean="0"/>
              <a:t>h1 </a:t>
            </a:r>
            <a:r>
              <a:rPr lang="en-US" dirty="0" smtClean="0">
                <a:solidFill>
                  <a:schemeClr val="tx2"/>
                </a:solidFill>
              </a:rPr>
              <a:t>style</a:t>
            </a:r>
            <a:r>
              <a:rPr lang="en-US" dirty="0">
                <a:solidFill>
                  <a:schemeClr val="tx2"/>
                </a:solidFill>
              </a:rPr>
              <a:t>="</a:t>
            </a:r>
            <a:r>
              <a:rPr lang="en-US" dirty="0" err="1">
                <a:solidFill>
                  <a:schemeClr val="tx2"/>
                </a:solidFill>
              </a:rPr>
              <a:t>color:blue</a:t>
            </a:r>
            <a:r>
              <a:rPr lang="en-US" dirty="0">
                <a:solidFill>
                  <a:schemeClr val="tx2"/>
                </a:solidFill>
              </a:rPr>
              <a:t>"</a:t>
            </a:r>
            <a:r>
              <a:rPr lang="en-US" dirty="0" smtClean="0"/>
              <a:t>&gt;</a:t>
            </a:r>
            <a:r>
              <a:rPr lang="en-US" dirty="0"/>
              <a:t>This is a heading&lt;/h1&gt;</a:t>
            </a:r>
            <a:br>
              <a:rPr lang="en-US" dirty="0"/>
            </a:br>
            <a:r>
              <a:rPr lang="en-US" dirty="0"/>
              <a:t>&lt;p&gt;This is a paragraph.&lt;/p&gt;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Text Formatting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Bold text</a:t>
            </a:r>
          </a:p>
          <a:p>
            <a:r>
              <a:rPr lang="en-US" dirty="0"/>
              <a:t>Important text</a:t>
            </a:r>
          </a:p>
          <a:p>
            <a:r>
              <a:rPr lang="en-US" dirty="0"/>
              <a:t>Italic text</a:t>
            </a:r>
          </a:p>
          <a:p>
            <a:r>
              <a:rPr lang="en-US" dirty="0"/>
              <a:t>Emphasized text</a:t>
            </a:r>
          </a:p>
          <a:p>
            <a:r>
              <a:rPr lang="en-US" dirty="0"/>
              <a:t>Marked text</a:t>
            </a:r>
          </a:p>
          <a:p>
            <a:r>
              <a:rPr lang="en-US" dirty="0"/>
              <a:t>Small text</a:t>
            </a:r>
          </a:p>
          <a:p>
            <a:r>
              <a:rPr lang="en-US" dirty="0"/>
              <a:t>Deleted text</a:t>
            </a:r>
          </a:p>
          <a:p>
            <a:r>
              <a:rPr lang="en-US" dirty="0"/>
              <a:t>Inserted text</a:t>
            </a:r>
          </a:p>
          <a:p>
            <a:r>
              <a:rPr lang="en-US" dirty="0"/>
              <a:t>Subscripts</a:t>
            </a:r>
          </a:p>
          <a:p>
            <a:r>
              <a:rPr lang="en-US" dirty="0" smtClean="0"/>
              <a:t>Superscripts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8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1 page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0995"/>
              </p:ext>
            </p:extLst>
          </p:nvPr>
        </p:nvGraphicFramePr>
        <p:xfrm>
          <a:off x="1143000" y="2819400"/>
          <a:ext cx="73914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655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BANNER ẢNH</a:t>
                      </a:r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/>
                        <a:t>GIỚI</a:t>
                      </a:r>
                      <a:r>
                        <a:rPr lang="en-US" baseline="0" dirty="0" smtClean="0"/>
                        <a:t> THIỆU HỌ TÊN BẢN THÂN VÀ CÓ HÌNH ẢNH AVATAR</a:t>
                      </a:r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/>
                        <a:t>GIỚI</a:t>
                      </a:r>
                      <a:r>
                        <a:rPr lang="en-US" baseline="0" dirty="0" smtClean="0"/>
                        <a:t> THIỆU CÁC SỞ THÍCH</a:t>
                      </a:r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/>
                        <a:t>ĐỊA</a:t>
                      </a:r>
                      <a:r>
                        <a:rPr lang="en-US" baseline="0" dirty="0" smtClean="0"/>
                        <a:t> CHỈ LIÊN HỆ</a:t>
                      </a:r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KHÓA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: 120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2 </a:t>
            </a:r>
            <a:r>
              <a:rPr lang="en-US" dirty="0" err="1" smtClean="0"/>
              <a:t>buổi</a:t>
            </a:r>
            <a:r>
              <a:rPr lang="en-US" dirty="0" smtClean="0"/>
              <a:t>/</a:t>
            </a:r>
            <a:r>
              <a:rPr lang="en-US" dirty="0" err="1" smtClean="0"/>
              <a:t>tuần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: </a:t>
            </a:r>
            <a:r>
              <a:rPr lang="en-US" dirty="0" err="1" smtClean="0"/>
              <a:t>Tối</a:t>
            </a:r>
            <a:r>
              <a:rPr lang="en-US" dirty="0" smtClean="0"/>
              <a:t> 3, 5 (6h30 – 8h45)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A95-5E71-469B-A60C-66F942B68C63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Styles -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Inline Styling (Inline CSS)</a:t>
            </a:r>
          </a:p>
          <a:p>
            <a:pPr marL="0" indent="0">
              <a:buNone/>
            </a:pPr>
            <a:r>
              <a:rPr lang="en-US" dirty="0"/>
              <a:t>&lt;h1 style="</a:t>
            </a:r>
            <a:r>
              <a:rPr lang="en-US" dirty="0" err="1"/>
              <a:t>color:blue</a:t>
            </a:r>
            <a:r>
              <a:rPr lang="en-US" dirty="0"/>
              <a:t>"&gt;This is a Blue Heading&lt;/h1</a:t>
            </a:r>
            <a:r>
              <a:rPr lang="en-US" dirty="0" smtClean="0"/>
              <a:t>&gt;</a:t>
            </a:r>
          </a:p>
          <a:p>
            <a:r>
              <a:rPr lang="en-US" dirty="0"/>
              <a:t>Internal Styling (Internal CSS)</a:t>
            </a:r>
          </a:p>
          <a:p>
            <a:pPr marL="0" indent="0"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&lt;style&gt;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body {</a:t>
            </a:r>
            <a:r>
              <a:rPr lang="en-US" dirty="0" err="1">
                <a:solidFill>
                  <a:srgbClr val="0070C0"/>
                </a:solidFill>
              </a:rPr>
              <a:t>background-color:lightgrey</a:t>
            </a:r>
            <a:r>
              <a:rPr lang="en-US" dirty="0">
                <a:solidFill>
                  <a:srgbClr val="0070C0"/>
                </a:solidFill>
              </a:rPr>
              <a:t>}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h1   {</a:t>
            </a:r>
            <a:r>
              <a:rPr lang="en-US" dirty="0" err="1">
                <a:solidFill>
                  <a:srgbClr val="0070C0"/>
                </a:solidFill>
              </a:rPr>
              <a:t>color:blue</a:t>
            </a:r>
            <a:r>
              <a:rPr lang="en-US" dirty="0">
                <a:solidFill>
                  <a:srgbClr val="0070C0"/>
                </a:solidFill>
              </a:rPr>
              <a:t>}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p    {</a:t>
            </a:r>
            <a:r>
              <a:rPr lang="en-US" dirty="0" err="1">
                <a:solidFill>
                  <a:srgbClr val="0070C0"/>
                </a:solidFill>
              </a:rPr>
              <a:t>color:green</a:t>
            </a:r>
            <a:r>
              <a:rPr lang="en-US" dirty="0">
                <a:solidFill>
                  <a:srgbClr val="0070C0"/>
                </a:solidFill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&lt;/style&gt;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Styles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External Styling (External CSS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FF0000"/>
                </a:solidFill>
              </a:rPr>
              <a:t>&lt;link </a:t>
            </a:r>
            <a:r>
              <a:rPr lang="en-US" dirty="0" err="1">
                <a:solidFill>
                  <a:srgbClr val="FF0000"/>
                </a:solidFill>
              </a:rPr>
              <a:t>rel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stylesheet</a:t>
            </a:r>
            <a:r>
              <a:rPr lang="en-US" dirty="0">
                <a:solidFill>
                  <a:srgbClr val="FF0000"/>
                </a:solidFill>
              </a:rPr>
              <a:t>" 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="styles.css"&gt;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&lt;h1&gt;This is a heading&lt;/h1&gt;</a:t>
            </a:r>
            <a:br>
              <a:rPr lang="en-US" dirty="0"/>
            </a:br>
            <a:r>
              <a:rPr lang="en-US" dirty="0"/>
              <a:t>&lt;p&gt;This is a paragraph.&lt;/p&gt;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Styles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CSS Fonts</a:t>
            </a:r>
          </a:p>
          <a:p>
            <a:pPr marL="0" indent="0">
              <a:buNone/>
            </a:pPr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h1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color:blue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font-family:verdana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font-size:300%;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 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color:red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font-family:courier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font-size:160%;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&lt;/style&gt;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96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Styles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CSS Box Model</a:t>
            </a:r>
          </a:p>
          <a:p>
            <a:pPr marL="0" indent="0">
              <a:buNone/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 border:1px solid black;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PADDING, MARGIN</a:t>
            </a:r>
          </a:p>
          <a:p>
            <a:pPr marL="0" indent="0">
              <a:buNone/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 border:1px solid black;</a:t>
            </a:r>
            <a:br>
              <a:rPr lang="en-US" dirty="0"/>
            </a:br>
            <a:r>
              <a:rPr lang="en-US" dirty="0"/>
              <a:t>    padding:10px;</a:t>
            </a:r>
            <a:br>
              <a:rPr lang="en-US" dirty="0"/>
            </a:br>
            <a:r>
              <a:rPr lang="en-US" dirty="0"/>
              <a:t>    margin:30px;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Styles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 Attribute</a:t>
            </a:r>
          </a:p>
          <a:p>
            <a:pPr marL="0" indent="0">
              <a:buNone/>
            </a:pPr>
            <a:r>
              <a:rPr lang="en-US" dirty="0"/>
              <a:t>&lt;p id="p01"&gt;I am different&lt;/p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p#p01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color:blue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Styles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Attribute</a:t>
            </a:r>
          </a:p>
          <a:p>
            <a:pPr marL="0" indent="0">
              <a:buNone/>
            </a:pPr>
            <a:r>
              <a:rPr lang="en-US" dirty="0"/>
              <a:t>&lt;p class="error"&gt;I am different&lt;/p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/>
              <a:t>p.error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color:red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25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Styles </a:t>
            </a:r>
            <a:r>
              <a:rPr lang="en-US" dirty="0" smtClean="0"/>
              <a:t>– CSS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the HTML </a:t>
            </a:r>
            <a:r>
              <a:rPr lang="en-US" b="1" dirty="0"/>
              <a:t>style</a:t>
            </a:r>
            <a:r>
              <a:rPr lang="en-US" dirty="0"/>
              <a:t> attribute for inline styling</a:t>
            </a:r>
          </a:p>
          <a:p>
            <a:r>
              <a:rPr lang="en-US" dirty="0"/>
              <a:t>Use the HTML </a:t>
            </a:r>
            <a:r>
              <a:rPr lang="en-US" b="1" dirty="0"/>
              <a:t>&lt;style&gt;</a:t>
            </a:r>
            <a:r>
              <a:rPr lang="en-US" dirty="0"/>
              <a:t> element to define internal CSS</a:t>
            </a:r>
          </a:p>
          <a:p>
            <a:r>
              <a:rPr lang="en-US" dirty="0"/>
              <a:t>Use the HTML </a:t>
            </a:r>
            <a:r>
              <a:rPr lang="en-US" b="1" dirty="0"/>
              <a:t>&lt;link&gt;</a:t>
            </a:r>
            <a:r>
              <a:rPr lang="en-US" dirty="0"/>
              <a:t> element to refer to an external CSS file</a:t>
            </a:r>
          </a:p>
          <a:p>
            <a:r>
              <a:rPr lang="en-US" dirty="0"/>
              <a:t>Use the HTML </a:t>
            </a:r>
            <a:r>
              <a:rPr lang="en-US" b="1" dirty="0"/>
              <a:t>&lt;head&gt;</a:t>
            </a:r>
            <a:r>
              <a:rPr lang="en-US" dirty="0"/>
              <a:t> element to store &lt;style&gt; and &lt;link&gt; elements</a:t>
            </a:r>
          </a:p>
          <a:p>
            <a:r>
              <a:rPr lang="en-US" dirty="0"/>
              <a:t>Use the CSS </a:t>
            </a:r>
            <a:r>
              <a:rPr lang="en-US" b="1" dirty="0"/>
              <a:t>color</a:t>
            </a:r>
            <a:r>
              <a:rPr lang="en-US" dirty="0"/>
              <a:t> property for text colors</a:t>
            </a:r>
          </a:p>
          <a:p>
            <a:r>
              <a:rPr lang="en-US" dirty="0"/>
              <a:t>Use the CSS </a:t>
            </a:r>
            <a:r>
              <a:rPr lang="en-US" b="1" dirty="0"/>
              <a:t>font-family</a:t>
            </a:r>
            <a:r>
              <a:rPr lang="en-US" dirty="0"/>
              <a:t> property for text fonts</a:t>
            </a:r>
          </a:p>
          <a:p>
            <a:r>
              <a:rPr lang="en-US" dirty="0"/>
              <a:t>Use the CSS </a:t>
            </a:r>
            <a:r>
              <a:rPr lang="en-US" b="1" dirty="0"/>
              <a:t>font-size</a:t>
            </a:r>
            <a:r>
              <a:rPr lang="en-US" dirty="0"/>
              <a:t> property for text sizes</a:t>
            </a:r>
          </a:p>
          <a:p>
            <a:r>
              <a:rPr lang="en-US" dirty="0"/>
              <a:t>Use the CSS </a:t>
            </a:r>
            <a:r>
              <a:rPr lang="en-US" b="1" dirty="0"/>
              <a:t>border</a:t>
            </a:r>
            <a:r>
              <a:rPr lang="en-US" dirty="0"/>
              <a:t> property for visible element borders</a:t>
            </a:r>
          </a:p>
          <a:p>
            <a:r>
              <a:rPr lang="en-US" dirty="0"/>
              <a:t>Use the CSS </a:t>
            </a:r>
            <a:r>
              <a:rPr lang="en-US" b="1" dirty="0"/>
              <a:t>padding</a:t>
            </a:r>
            <a:r>
              <a:rPr lang="en-US" dirty="0"/>
              <a:t> property for space inside the border</a:t>
            </a:r>
          </a:p>
          <a:p>
            <a:r>
              <a:rPr lang="en-US" dirty="0"/>
              <a:t>Use the CSS </a:t>
            </a:r>
            <a:r>
              <a:rPr lang="en-US" b="1" dirty="0"/>
              <a:t>margin</a:t>
            </a:r>
            <a:r>
              <a:rPr lang="en-US" dirty="0"/>
              <a:t> property for space outside the </a:t>
            </a:r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 smtClean="0"/>
              <a:t>=“#"&gt;</a:t>
            </a:r>
            <a:r>
              <a:rPr lang="en-US" dirty="0"/>
              <a:t>Visit our HTML tutorial&lt;/a</a:t>
            </a:r>
            <a:r>
              <a:rPr lang="en-US" dirty="0" smtClean="0"/>
              <a:t>&gt;</a:t>
            </a:r>
          </a:p>
          <a:p>
            <a:r>
              <a:rPr lang="en-US" b="1" dirty="0"/>
              <a:t>HTML Links </a:t>
            </a:r>
            <a:r>
              <a:rPr lang="en-US" b="1" dirty="0" smtClean="0"/>
              <a:t>– Colors</a:t>
            </a:r>
          </a:p>
          <a:p>
            <a:pPr marL="0" indent="0">
              <a:buNone/>
            </a:pPr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a:link    {</a:t>
            </a:r>
            <a:r>
              <a:rPr lang="en-US" dirty="0" err="1"/>
              <a:t>color:green</a:t>
            </a:r>
            <a:r>
              <a:rPr lang="en-US" dirty="0"/>
              <a:t>; </a:t>
            </a:r>
            <a:r>
              <a:rPr lang="en-US" dirty="0" err="1" smtClean="0"/>
              <a:t>text-decoration:none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>a:visited{color:pink; </a:t>
            </a:r>
            <a:r>
              <a:rPr lang="en-US" dirty="0" err="1" smtClean="0"/>
              <a:t>text-decoration:none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a:hover </a:t>
            </a:r>
            <a:r>
              <a:rPr lang="en-US" dirty="0" smtClean="0"/>
              <a:t>{</a:t>
            </a:r>
            <a:r>
              <a:rPr lang="en-US" dirty="0" err="1"/>
              <a:t>color:red</a:t>
            </a:r>
            <a:r>
              <a:rPr lang="en-US" dirty="0"/>
              <a:t>; </a:t>
            </a:r>
            <a:r>
              <a:rPr lang="en-US" dirty="0" err="1" smtClean="0"/>
              <a:t>text-decoration:underline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>a:active {</a:t>
            </a:r>
            <a:r>
              <a:rPr lang="en-US" dirty="0" err="1" smtClean="0"/>
              <a:t>color:yellow</a:t>
            </a:r>
            <a:r>
              <a:rPr lang="en-US" dirty="0"/>
              <a:t>; </a:t>
            </a:r>
            <a:r>
              <a:rPr lang="en-US" dirty="0" err="1" smtClean="0"/>
              <a:t>text-decoration:underline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&lt;/style&gt;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 Links - Image as Link</a:t>
            </a:r>
          </a:p>
          <a:p>
            <a:pPr marL="0" indent="0">
              <a:buNone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="default.asp"&gt;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alt="HTML tutorial" style="width:42px;height:42px;border:0"&gt;</a:t>
            </a:r>
            <a:br>
              <a:rPr lang="en-US" dirty="0"/>
            </a:br>
            <a:r>
              <a:rPr lang="en-US" dirty="0"/>
              <a:t>&lt;/a&gt;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49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 Links - The target Attribute</a:t>
            </a:r>
          </a:p>
          <a:p>
            <a:pPr marL="0" indent="0">
              <a:buNone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 smtClean="0"/>
              <a:t>=“#"</a:t>
            </a:r>
            <a:r>
              <a:rPr lang="en-US" dirty="0"/>
              <a:t> target</a:t>
            </a:r>
            <a:r>
              <a:rPr lang="en-US" dirty="0" smtClean="0"/>
              <a:t>="_blank"&gt;</a:t>
            </a:r>
            <a:r>
              <a:rPr lang="en-US" dirty="0"/>
              <a:t>HTML5 tutorial!&lt;/a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=“#" target</a:t>
            </a:r>
            <a:r>
              <a:rPr lang="en-US" dirty="0" smtClean="0"/>
              <a:t>="_self"&gt;</a:t>
            </a:r>
            <a:r>
              <a:rPr lang="en-US" dirty="0"/>
              <a:t>HTML5 tutorial!&lt;/a&gt;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 Links - Create a Bookmark</a:t>
            </a:r>
          </a:p>
          <a:p>
            <a:pPr marL="0" indent="0">
              <a:buNone/>
            </a:pPr>
            <a:r>
              <a:rPr lang="en-US" dirty="0"/>
              <a:t>&lt;h2 id="tips"&gt;Useful Tips Section&lt;/h2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="#tips"&gt;Visit the Useful Tips Section&lt;/a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Exercise</a:t>
            </a:r>
            <a:r>
              <a:rPr lang="en-US" dirty="0" smtClean="0"/>
              <a:t>: Create a chapter Menu.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11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&lt;h2&gt;Spectacular Mountain&lt;/h2&gt;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="pic_mountain.jpg" alt="Mountain View" style="width:304px;height:228px;"&gt;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33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Image Size - Width and Height</a:t>
            </a:r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="html5.gif" alt="HTML5 Icon" style="width:128px;height:128px</a:t>
            </a:r>
            <a:r>
              <a:rPr lang="en-US" dirty="0" smtClean="0"/>
              <a:t>;"&gt;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="html5.gif" alt="HTML5 Icon" width="128" height="128"&gt;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76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Image Link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a </a:t>
            </a:r>
            <a:r>
              <a:rPr lang="en-US" dirty="0" err="1"/>
              <a:t>href</a:t>
            </a:r>
            <a:r>
              <a:rPr lang="en-US" dirty="0" smtClean="0"/>
              <a:t>=“hello.html"&gt;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alt="HTML tutorial" style="width:42px;height:42px;border:0;"&gt;</a:t>
            </a:r>
            <a:br>
              <a:rPr lang="en-US" dirty="0"/>
            </a:br>
            <a:r>
              <a:rPr lang="en-US" dirty="0"/>
              <a:t>&lt;/a&gt;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47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Image </a:t>
            </a:r>
            <a:r>
              <a:rPr lang="en-US" b="1" dirty="0" smtClean="0"/>
              <a:t>Floating</a:t>
            </a:r>
          </a:p>
          <a:p>
            <a:pPr marL="0" indent="0">
              <a:buNone/>
            </a:pPr>
            <a:r>
              <a:rPr lang="en-US" dirty="0"/>
              <a:t>&lt;p&gt;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alt="Smiley face" style="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:right;width:42px;height:42px</a:t>
            </a:r>
            <a:r>
              <a:rPr lang="en-US" dirty="0" smtClean="0"/>
              <a:t>;"&gt;paragraph goes here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&lt;/</a:t>
            </a:r>
            <a:r>
              <a:rPr lang="en-US" dirty="0"/>
              <a:t>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alt="Smiley face" style="</a:t>
            </a:r>
            <a:r>
              <a:rPr lang="en-US" dirty="0">
                <a:solidFill>
                  <a:srgbClr val="FF0000"/>
                </a:solidFill>
              </a:rPr>
              <a:t>float:left</a:t>
            </a:r>
            <a:r>
              <a:rPr lang="en-US" dirty="0"/>
              <a:t>;width:42px;height:42px</a:t>
            </a:r>
            <a:r>
              <a:rPr lang="en-US" dirty="0" smtClean="0"/>
              <a:t>;"&gt;</a:t>
            </a:r>
          </a:p>
          <a:p>
            <a:pPr marL="0" indent="0">
              <a:buNone/>
            </a:pPr>
            <a:r>
              <a:rPr lang="en-US" dirty="0"/>
              <a:t>paragraph goes here</a:t>
            </a:r>
            <a:br>
              <a:rPr lang="en-US" dirty="0"/>
            </a:br>
            <a:r>
              <a:rPr lang="en-US" dirty="0" smtClean="0"/>
              <a:t>&lt;/</a:t>
            </a:r>
            <a:r>
              <a:rPr lang="en-US" dirty="0"/>
              <a:t>p&gt;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05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Image Maps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&lt;p&gt;Click on the sun or on one of the planets to watch it closer:&lt;/p&gt;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="planets.gif" alt="Planets" </a:t>
            </a:r>
            <a:r>
              <a:rPr lang="en-US" dirty="0" err="1"/>
              <a:t>usemap</a:t>
            </a:r>
            <a:r>
              <a:rPr lang="en-US" dirty="0"/>
              <a:t>="#</a:t>
            </a:r>
            <a:r>
              <a:rPr lang="en-US" dirty="0" err="1"/>
              <a:t>planetmap</a:t>
            </a:r>
            <a:r>
              <a:rPr lang="en-US" dirty="0"/>
              <a:t>" style="width:145px;height:126px;"&gt;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&lt;map name="</a:t>
            </a:r>
            <a:r>
              <a:rPr lang="en-US" dirty="0" err="1"/>
              <a:t>planetmap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&lt;area shape="</a:t>
            </a:r>
            <a:r>
              <a:rPr lang="en-US" dirty="0" err="1"/>
              <a:t>rect</a:t>
            </a:r>
            <a:r>
              <a:rPr lang="en-US" dirty="0"/>
              <a:t>" </a:t>
            </a:r>
            <a:r>
              <a:rPr lang="en-US" dirty="0" err="1"/>
              <a:t>coords</a:t>
            </a:r>
            <a:r>
              <a:rPr lang="en-US" dirty="0"/>
              <a:t>="0,0,82,126" alt="Sun" </a:t>
            </a:r>
            <a:r>
              <a:rPr lang="en-US" dirty="0" err="1"/>
              <a:t>href</a:t>
            </a:r>
            <a:r>
              <a:rPr lang="en-US" dirty="0"/>
              <a:t>="sun.htm"&gt;</a:t>
            </a:r>
          </a:p>
          <a:p>
            <a:pPr marL="0" indent="0">
              <a:buNone/>
            </a:pPr>
            <a:r>
              <a:rPr lang="en-US" dirty="0"/>
              <a:t>  &lt;area shape="circle" </a:t>
            </a:r>
            <a:r>
              <a:rPr lang="en-US" dirty="0" err="1"/>
              <a:t>coords</a:t>
            </a:r>
            <a:r>
              <a:rPr lang="en-US" dirty="0"/>
              <a:t>="90,58,3" alt="Mercury" </a:t>
            </a:r>
            <a:r>
              <a:rPr lang="en-US" dirty="0" err="1"/>
              <a:t>href</a:t>
            </a:r>
            <a:r>
              <a:rPr lang="en-US" dirty="0"/>
              <a:t>="mercur.htm"&gt;</a:t>
            </a:r>
          </a:p>
          <a:p>
            <a:pPr marL="0" indent="0">
              <a:buNone/>
            </a:pPr>
            <a:r>
              <a:rPr lang="en-US" dirty="0"/>
              <a:t>  &lt;area shape="circle" </a:t>
            </a:r>
            <a:r>
              <a:rPr lang="en-US" dirty="0" err="1"/>
              <a:t>coords</a:t>
            </a:r>
            <a:r>
              <a:rPr lang="en-US" dirty="0"/>
              <a:t>="124,58,8" alt="Venus" </a:t>
            </a:r>
            <a:r>
              <a:rPr lang="en-US" dirty="0" err="1"/>
              <a:t>href</a:t>
            </a:r>
            <a:r>
              <a:rPr lang="en-US" dirty="0"/>
              <a:t>="venus.htm"&gt;</a:t>
            </a:r>
          </a:p>
          <a:p>
            <a:pPr marL="0" indent="0">
              <a:buNone/>
            </a:pPr>
            <a:r>
              <a:rPr lang="en-US" dirty="0"/>
              <a:t>&lt;/map&gt;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37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Image map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18228" y="2579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7774" y="22214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99251" y="48445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38400" y="2775466"/>
            <a:ext cx="0" cy="2253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38400" y="2775466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47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&lt;table </a:t>
            </a:r>
            <a:r>
              <a:rPr lang="en-US" dirty="0" smtClean="0"/>
              <a:t>border =“1” style</a:t>
            </a:r>
            <a:r>
              <a:rPr lang="en-US" dirty="0"/>
              <a:t>="width:100%"&gt;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  &lt;td&gt;Jill&lt;/td&gt;</a:t>
            </a:r>
            <a:br>
              <a:rPr lang="en-US" dirty="0"/>
            </a:br>
            <a:r>
              <a:rPr lang="en-US" dirty="0"/>
              <a:t>    &lt;td&gt;Smith&lt;/td&gt; </a:t>
            </a:r>
            <a:br>
              <a:rPr lang="en-US" dirty="0"/>
            </a:br>
            <a:r>
              <a:rPr lang="en-US" dirty="0"/>
              <a:t>    &lt;td&gt;50&lt;/td&gt;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&lt;td&gt;Eve&lt;/td&gt;</a:t>
            </a:r>
            <a:br>
              <a:rPr lang="en-US" dirty="0"/>
            </a:br>
            <a:r>
              <a:rPr lang="en-US" dirty="0"/>
              <a:t>    &lt;td&gt;Jackson&lt;/td&gt; </a:t>
            </a:r>
            <a:br>
              <a:rPr lang="en-US" dirty="0"/>
            </a:br>
            <a:r>
              <a:rPr lang="en-US" dirty="0"/>
              <a:t>    &lt;td&gt;94&lt;/td&gt;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&lt;ul&gt;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</a:t>
            </a:r>
            <a:r>
              <a:rPr lang="it-IT" dirty="0" smtClean="0"/>
              <a:t>&gt;</a:t>
            </a:r>
          </a:p>
          <a:p>
            <a:pPr marL="0" indent="0">
              <a:buNone/>
            </a:pPr>
            <a:r>
              <a:rPr lang="it-IT" dirty="0"/>
              <a:t>&lt;ul style="list-style-type:disc"&gt;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Lists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49586"/>
              </p:ext>
            </p:extLst>
          </p:nvPr>
        </p:nvGraphicFramePr>
        <p:xfrm>
          <a:off x="457200" y="1828801"/>
          <a:ext cx="8229600" cy="37338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4676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Style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list-style-type:disc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list items will be marked with bullets (default)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list-style-type:circle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list items will be marked with circles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list-style-type:square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list items will be marked with squares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list-style-type:none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The list items will not be marked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2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HTML/CSS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HTML.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</a:t>
            </a:r>
            <a:r>
              <a:rPr lang="en-US" dirty="0" err="1" smtClean="0"/>
              <a:t>trang</a:t>
            </a:r>
            <a:r>
              <a:rPr lang="en-US" dirty="0" smtClean="0"/>
              <a:t> HTML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CSS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HTML.</a:t>
            </a:r>
          </a:p>
          <a:p>
            <a:pPr lvl="1"/>
            <a:r>
              <a:rPr lang="en-US" dirty="0" smtClean="0"/>
              <a:t>Inspect code 1 template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responsive web.</a:t>
            </a:r>
          </a:p>
          <a:p>
            <a:pPr lvl="1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Bootstrap (*).</a:t>
            </a:r>
          </a:p>
          <a:p>
            <a:pPr lvl="1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CSS.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&lt;ol type="1"&gt;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Lists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235663"/>
          <a:ext cx="8229600" cy="325503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4553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Type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7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type="1"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list items will be numbered with numbers (default)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67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type="A"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list items will be numbered with uppercase letters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7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type="a"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list items will be numbered with lowercase letters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67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type="I"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The list items will be numbered with uppercase roman numbers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7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type="i"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The list items will be numbered with lowercase roman numbers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28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&lt;ul&gt;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</a:t>
            </a:r>
            <a:br>
              <a:rPr lang="it-IT" dirty="0"/>
            </a:br>
            <a:r>
              <a:rPr lang="it-IT" dirty="0"/>
              <a:t>    &lt;ul&gt;</a:t>
            </a:r>
            <a:br>
              <a:rPr lang="it-IT" dirty="0"/>
            </a:br>
            <a:r>
              <a:rPr lang="it-IT" dirty="0"/>
              <a:t>      &lt;li&gt;Black tea&lt;/li&gt;</a:t>
            </a:r>
            <a:br>
              <a:rPr lang="it-IT" dirty="0"/>
            </a:br>
            <a:r>
              <a:rPr lang="it-IT" dirty="0"/>
              <a:t>      &lt;li&gt;Green tea&lt;/li&gt;</a:t>
            </a:r>
            <a:br>
              <a:rPr lang="it-IT" dirty="0"/>
            </a:br>
            <a:r>
              <a:rPr lang="it-IT" dirty="0"/>
              <a:t>    &lt;/ul&gt;</a:t>
            </a:r>
            <a:br>
              <a:rPr lang="it-IT" dirty="0"/>
            </a:br>
            <a:r>
              <a:rPr lang="it-IT" dirty="0"/>
              <a:t>  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02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2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 Block and Inline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Block</a:t>
            </a:r>
          </a:p>
          <a:p>
            <a:pPr lvl="1"/>
            <a:r>
              <a:rPr lang="pt-BR" dirty="0" smtClean="0"/>
              <a:t>&lt;</a:t>
            </a:r>
            <a:r>
              <a:rPr lang="pt-BR" dirty="0"/>
              <a:t>div&gt;</a:t>
            </a:r>
          </a:p>
          <a:p>
            <a:pPr lvl="1"/>
            <a:r>
              <a:rPr lang="pt-BR" dirty="0"/>
              <a:t>&lt;h1&gt; - &lt;h6&gt;</a:t>
            </a:r>
          </a:p>
          <a:p>
            <a:pPr lvl="1"/>
            <a:r>
              <a:rPr lang="pt-BR" dirty="0"/>
              <a:t>&lt;p&gt;</a:t>
            </a:r>
          </a:p>
          <a:p>
            <a:pPr lvl="1"/>
            <a:r>
              <a:rPr lang="pt-BR" dirty="0"/>
              <a:t>&lt;form&gt;</a:t>
            </a:r>
          </a:p>
          <a:p>
            <a:r>
              <a:rPr lang="en-US" b="1" dirty="0"/>
              <a:t>Inline Elements</a:t>
            </a:r>
          </a:p>
          <a:p>
            <a:pPr lvl="1"/>
            <a:r>
              <a:rPr lang="en-US" dirty="0"/>
              <a:t>&lt;span&gt;</a:t>
            </a:r>
          </a:p>
          <a:p>
            <a:pPr lvl="1"/>
            <a:r>
              <a:rPr lang="en-US" dirty="0"/>
              <a:t>&lt;a&gt;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1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 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DIV</a:t>
            </a:r>
          </a:p>
          <a:p>
            <a:pPr marL="0" indent="0">
              <a:buNone/>
            </a:pPr>
            <a:r>
              <a:rPr lang="en-US" dirty="0"/>
              <a:t>&lt;div style="</a:t>
            </a:r>
            <a:r>
              <a:rPr lang="en-US" dirty="0" err="1"/>
              <a:t>background-color:black</a:t>
            </a:r>
            <a:r>
              <a:rPr lang="en-US" dirty="0"/>
              <a:t>; </a:t>
            </a:r>
            <a:r>
              <a:rPr lang="en-US" dirty="0" err="1"/>
              <a:t>color:white</a:t>
            </a:r>
            <a:r>
              <a:rPr lang="en-US" dirty="0"/>
              <a:t>; padding:20px;"&gt;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&lt;h2&gt;London&lt;/h2&gt;</a:t>
            </a:r>
            <a:br>
              <a:rPr lang="en-US" dirty="0"/>
            </a:br>
            <a:r>
              <a:rPr lang="en-US" dirty="0"/>
              <a:t>&lt;p&gt;London is the capital city of England. It is the most populous city in the United Kingdom, with a metropolitan area of over 13 million inhabitants.&lt;/p&gt;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6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&lt;span&gt;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&lt;h1&gt;My &lt;span style="</a:t>
            </a:r>
            <a:r>
              <a:rPr lang="en-US" dirty="0" err="1"/>
              <a:t>color:red</a:t>
            </a:r>
            <a:r>
              <a:rPr lang="en-US" dirty="0"/>
              <a:t>"&gt;Important&lt;/span&gt; Heading&lt;/h1&gt;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2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6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9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Iframe</a:t>
            </a:r>
            <a:r>
              <a:rPr lang="en-US" b="1" dirty="0"/>
              <a:t> - Set Height and Width</a:t>
            </a:r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="demo_iframe.htm" width="200" height="200"&gt;&lt;/</a:t>
            </a:r>
            <a:r>
              <a:rPr lang="en-US" dirty="0" err="1"/>
              <a:t>iframe</a:t>
            </a:r>
            <a:r>
              <a:rPr lang="en-US" dirty="0" smtClean="0"/>
              <a:t>&gt;</a:t>
            </a:r>
          </a:p>
          <a:p>
            <a:r>
              <a:rPr lang="en-US" b="1" dirty="0" err="1"/>
              <a:t>Iframe</a:t>
            </a:r>
            <a:r>
              <a:rPr lang="en-US" b="1" dirty="0"/>
              <a:t> - Remove the Border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="demo_iframe.htm" style="</a:t>
            </a:r>
            <a:r>
              <a:rPr lang="en-US" dirty="0" err="1"/>
              <a:t>border:none</a:t>
            </a:r>
            <a:r>
              <a:rPr lang="en-US" dirty="0"/>
              <a:t>"&gt;&lt;/</a:t>
            </a:r>
            <a:r>
              <a:rPr lang="en-US" dirty="0" err="1"/>
              <a:t>iframe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="demo_iframe.htm" style="border:5px dotted red"&gt;&lt;/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</a:t>
            </a:r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local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PHP/MySQL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PHP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PHP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Viết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PHP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</a:t>
            </a:r>
            <a:r>
              <a:rPr lang="en-US" b="1" dirty="0" err="1"/>
              <a:t>iframe</a:t>
            </a:r>
            <a:r>
              <a:rPr lang="en-US" b="1" dirty="0"/>
              <a:t> as a Target for a Link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smtClean="0"/>
              <a:t>demo_iframe.html"</a:t>
            </a:r>
            <a:r>
              <a:rPr lang="en-US" dirty="0"/>
              <a:t> name="</a:t>
            </a:r>
            <a:r>
              <a:rPr lang="en-US" dirty="0" err="1"/>
              <a:t>iframe_a</a:t>
            </a:r>
            <a:r>
              <a:rPr lang="en-US" dirty="0"/>
              <a:t>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&lt;p&gt;&lt;a 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smtClean="0"/>
              <a:t>www.vnexpress.net"</a:t>
            </a:r>
            <a:r>
              <a:rPr lang="en-US" dirty="0"/>
              <a:t> target="</a:t>
            </a:r>
            <a:r>
              <a:rPr lang="en-US" dirty="0" err="1"/>
              <a:t>iframe_a</a:t>
            </a:r>
            <a:r>
              <a:rPr lang="en-US" dirty="0" smtClean="0"/>
              <a:t>"&gt;VNEXPRESS&lt;/</a:t>
            </a:r>
            <a:r>
              <a:rPr lang="en-US" dirty="0"/>
              <a:t>a&gt;&lt;/p&gt;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6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Meta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&lt;meta name="keywords" content="HTML, CSS, XML, XHTML, JavaScript</a:t>
            </a:r>
            <a:r>
              <a:rPr lang="en-US" dirty="0" smtClean="0"/>
              <a:t>"&gt;</a:t>
            </a:r>
          </a:p>
          <a:p>
            <a:r>
              <a:rPr lang="en-US" dirty="0"/>
              <a:t>&lt;meta name="description" content="Free Web tutorials on HTML and CSS</a:t>
            </a:r>
            <a:r>
              <a:rPr lang="en-US" dirty="0" smtClean="0"/>
              <a:t>"&gt;</a:t>
            </a:r>
          </a:p>
          <a:p>
            <a:r>
              <a:rPr lang="en-US" dirty="0"/>
              <a:t>&lt;meta charset="UTF-8</a:t>
            </a:r>
            <a:r>
              <a:rPr lang="en-US" dirty="0" smtClean="0"/>
              <a:t>"&gt;</a:t>
            </a:r>
          </a:p>
          <a:p>
            <a:r>
              <a:rPr lang="en-US" dirty="0"/>
              <a:t>&lt;meta name="author" content="</a:t>
            </a:r>
            <a:r>
              <a:rPr lang="en-US" dirty="0" err="1"/>
              <a:t>Hege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 smtClean="0"/>
              <a:t>"&gt;</a:t>
            </a:r>
          </a:p>
          <a:p>
            <a:r>
              <a:rPr lang="en-US" dirty="0"/>
              <a:t>&lt;meta http-</a:t>
            </a:r>
            <a:r>
              <a:rPr lang="en-US" dirty="0" err="1"/>
              <a:t>equiv</a:t>
            </a:r>
            <a:r>
              <a:rPr lang="en-US" dirty="0"/>
              <a:t>="refresh" content="30"&gt;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  <a:r>
              <a:rPr lang="en-US" i="1" dirty="0" err="1" smtClean="0"/>
              <a:t>entity_name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&amp;#</a:t>
            </a:r>
            <a:r>
              <a:rPr lang="en-US" i="1" dirty="0" err="1"/>
              <a:t>entity_number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27266"/>
              </p:ext>
            </p:extLst>
          </p:nvPr>
        </p:nvGraphicFramePr>
        <p:xfrm>
          <a:off x="457200" y="2743200"/>
          <a:ext cx="8229600" cy="341121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Result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Entity Name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Entity Number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non-breaking space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&amp;nbsp;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&amp;#160;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&lt;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less than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&amp;lt;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&amp;#60;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&gt;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greater than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&amp;gt;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&amp;#62;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ampersand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&amp;amp;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&amp;#38;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¢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cent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&amp;cent;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&amp;#162;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£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pound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&amp;pound;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&amp;#163;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¥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yen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&amp;yen;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&amp;#165;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€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euro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&amp;euro;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&amp;#8364;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©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copyright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&amp;copy;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&amp;#169;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®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registered trademark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&amp;reg;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&amp;#174;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8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Entities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855954"/>
              </p:ext>
            </p:extLst>
          </p:nvPr>
        </p:nvGraphicFramePr>
        <p:xfrm>
          <a:off x="457200" y="1524002"/>
          <a:ext cx="8229600" cy="4578189"/>
        </p:xfrm>
        <a:graphic>
          <a:graphicData uri="http://schemas.openxmlformats.org/drawingml/2006/table">
            <a:tbl>
              <a:tblPr/>
              <a:tblGrid>
                <a:gridCol w="815269"/>
                <a:gridCol w="815269"/>
                <a:gridCol w="1230595"/>
                <a:gridCol w="5368467"/>
              </a:tblGrid>
              <a:tr h="416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Number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Entity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6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∀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&amp;#8704;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&amp;forall;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FOR ALL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16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∂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&amp;#8706;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&amp;part;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PARTIAL DIFFERENTIAL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6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∃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&amp;#8707;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&amp;exist;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THERE EXISTS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16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∅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&amp;#8709;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&amp;empty;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EMPTY SETS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6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∇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&amp;#8711;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&amp;nabla;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NABLA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16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∈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&amp;#8712;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&amp;isin;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ELEMENT OF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6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∉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&amp;#8713;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&amp;notin;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NOT AN ELEMENT OF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16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∋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&amp;#8715;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&amp;ni;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CONTAINS AS MEMBER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6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∏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&amp;#8719;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&amp;prod;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N-ARY PRODUCT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16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∑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&amp;#8721;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&amp;sum;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N-ARY SUMMATION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0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Entities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729886"/>
              </p:ext>
            </p:extLst>
          </p:nvPr>
        </p:nvGraphicFramePr>
        <p:xfrm>
          <a:off x="457200" y="1219202"/>
          <a:ext cx="8229600" cy="4659694"/>
        </p:xfrm>
        <a:graphic>
          <a:graphicData uri="http://schemas.openxmlformats.org/drawingml/2006/table">
            <a:tbl>
              <a:tblPr/>
              <a:tblGrid>
                <a:gridCol w="815269"/>
                <a:gridCol w="815269"/>
                <a:gridCol w="1230595"/>
                <a:gridCol w="5368467"/>
              </a:tblGrid>
              <a:tr h="3584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Number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Entity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84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©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&amp;#169;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&amp;copy;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COPYRIGHT SIGN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584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®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&amp;#174;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&amp;reg;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REGISTERED SIGN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84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€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&amp;#8364;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&amp;euro;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EURO SIGN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584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™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&amp;#8482;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&amp;trade;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TRADEMARK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84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←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&amp;#8592;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&amp;larr;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LEFTWARDS ARROW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584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↑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&amp;#8593;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&amp;uarr;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UPWARDS ARROW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84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→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&amp;#8594;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&amp;rarr;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RIGHTWARDS ARROW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584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↓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&amp;#8595;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&amp;darr;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DOWNWARDS ARROW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84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♠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&amp;#9824;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&amp;spades;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BLACK SPADE SUIT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584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♣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&amp;#9827;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&amp;clubs;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BLACK CLUB SUIT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84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♥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&amp;#9829;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&amp;hearts;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BLACK HEART SUIT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584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♦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&amp;#9830;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&amp;diams;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BLACK DIAMOND SUIT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878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 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&lt;video width="320" height="240" controls&gt;</a:t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="movie.mp4" type="video/mp4"&gt;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Your </a:t>
            </a:r>
            <a:r>
              <a:rPr lang="en-US" dirty="0"/>
              <a:t>browser does not support the video tag.</a:t>
            </a:r>
            <a:br>
              <a:rPr lang="en-US" dirty="0"/>
            </a:br>
            <a:r>
              <a:rPr lang="en-US" dirty="0"/>
              <a:t>&lt;/video&gt;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94418"/>
            <a:ext cx="8077200" cy="64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263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Video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MP4, </a:t>
            </a:r>
            <a:r>
              <a:rPr lang="en-US" dirty="0" err="1"/>
              <a:t>WebM</a:t>
            </a:r>
            <a:r>
              <a:rPr lang="en-US" dirty="0"/>
              <a:t>, and </a:t>
            </a:r>
            <a:r>
              <a:rPr lang="en-US" dirty="0" err="1"/>
              <a:t>Ogg</a:t>
            </a:r>
            <a:r>
              <a:rPr lang="en-US" dirty="0"/>
              <a:t> </a:t>
            </a:r>
            <a:r>
              <a:rPr lang="en-US" dirty="0" smtClean="0"/>
              <a:t>video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686"/>
              </p:ext>
            </p:extLst>
          </p:nvPr>
        </p:nvGraphicFramePr>
        <p:xfrm>
          <a:off x="457200" y="2362200"/>
          <a:ext cx="8229601" cy="1860660"/>
        </p:xfrm>
        <a:graphic>
          <a:graphicData uri="http://schemas.openxmlformats.org/drawingml/2006/table">
            <a:tbl>
              <a:tblPr/>
              <a:tblGrid>
                <a:gridCol w="2063173"/>
                <a:gridCol w="2055476"/>
                <a:gridCol w="2055476"/>
                <a:gridCol w="2055476"/>
              </a:tblGrid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Browser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MP4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WebM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Ogg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Internet Explorer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Chrome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Firefox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Safari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Opera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 (from Opera 25)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23692"/>
              </p:ext>
            </p:extLst>
          </p:nvPr>
        </p:nvGraphicFramePr>
        <p:xfrm>
          <a:off x="381000" y="4648200"/>
          <a:ext cx="8229600" cy="1240436"/>
        </p:xfrm>
        <a:graphic>
          <a:graphicData uri="http://schemas.openxmlformats.org/drawingml/2006/table">
            <a:tbl>
              <a:tblPr/>
              <a:tblGrid>
                <a:gridCol w="4118649"/>
                <a:gridCol w="4110951"/>
              </a:tblGrid>
              <a:tr h="3101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File Format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Media Type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MP4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video/mp4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1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WebM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video/webm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Ogg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video/</a:t>
                      </a:r>
                      <a:r>
                        <a:rPr lang="en-US" sz="1300" dirty="0" err="1">
                          <a:effectLst/>
                        </a:rPr>
                        <a:t>ogg</a:t>
                      </a:r>
                      <a:endParaRPr lang="en-US" sz="1300" dirty="0">
                        <a:effectLst/>
                      </a:endParaRP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 </a:t>
            </a:r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&lt;audio controls&gt;</a:t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="horse.ogg" type="audio/</a:t>
            </a:r>
            <a:r>
              <a:rPr lang="en-US" dirty="0" err="1"/>
              <a:t>ogg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="horse.mp3" type="audio/mpeg"&gt;</a:t>
            </a:r>
            <a:br>
              <a:rPr lang="en-US" dirty="0"/>
            </a:br>
            <a:r>
              <a:rPr lang="en-US" dirty="0"/>
              <a:t>Your browser does not support the audio element.</a:t>
            </a:r>
            <a:br>
              <a:rPr lang="en-US" dirty="0"/>
            </a:br>
            <a:r>
              <a:rPr lang="en-US" dirty="0"/>
              <a:t>&lt;/audio&gt;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5562600"/>
            <a:ext cx="8229600" cy="70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7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smtClean="0"/>
              <a:t>Audio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Mp3, </a:t>
            </a:r>
            <a:r>
              <a:rPr lang="en-US" dirty="0" err="1" smtClean="0"/>
              <a:t>ogg</a:t>
            </a:r>
            <a:r>
              <a:rPr lang="en-US" dirty="0" smtClean="0"/>
              <a:t>, wav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30345"/>
              </p:ext>
            </p:extLst>
          </p:nvPr>
        </p:nvGraphicFramePr>
        <p:xfrm>
          <a:off x="473034" y="2362200"/>
          <a:ext cx="8229601" cy="1860660"/>
        </p:xfrm>
        <a:graphic>
          <a:graphicData uri="http://schemas.openxmlformats.org/drawingml/2006/table">
            <a:tbl>
              <a:tblPr/>
              <a:tblGrid>
                <a:gridCol w="2063173"/>
                <a:gridCol w="2055476"/>
                <a:gridCol w="2055476"/>
                <a:gridCol w="2055476"/>
              </a:tblGrid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Browser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MP3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Wav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Ogg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Internet Explorer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Chrome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Firefox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Safari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Opera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YES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293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40107"/>
              </p:ext>
            </p:extLst>
          </p:nvPr>
        </p:nvGraphicFramePr>
        <p:xfrm>
          <a:off x="457200" y="4703164"/>
          <a:ext cx="8229600" cy="1240436"/>
        </p:xfrm>
        <a:graphic>
          <a:graphicData uri="http://schemas.openxmlformats.org/drawingml/2006/table">
            <a:tbl>
              <a:tblPr/>
              <a:tblGrid>
                <a:gridCol w="4118649"/>
                <a:gridCol w="4110951"/>
              </a:tblGrid>
              <a:tr h="3101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File Format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Media Type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MP3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audio/mpeg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101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Ogg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audio/ogg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01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Wav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audio/wav</a:t>
                      </a:r>
                    </a:p>
                  </a:txBody>
                  <a:tcPr marL="55377" marR="55377" marT="55377" marB="553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5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Youtube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video file to </a:t>
            </a:r>
            <a:r>
              <a:rPr lang="en-US" dirty="0" err="1" smtClean="0"/>
              <a:t>youtube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&lt;</a:t>
            </a:r>
            <a:r>
              <a:rPr lang="en-US" dirty="0" err="1"/>
              <a:t>iframe</a:t>
            </a:r>
            <a:r>
              <a:rPr lang="en-US" dirty="0"/>
              <a:t> width="420" height="315"</a:t>
            </a:r>
            <a:br>
              <a:rPr lang="en-US" dirty="0"/>
            </a:br>
            <a:r>
              <a:rPr lang="en-US" dirty="0" err="1"/>
              <a:t>src</a:t>
            </a:r>
            <a:r>
              <a:rPr lang="en-US" dirty="0"/>
              <a:t>="http://www.youtube.com/embed/XGSy3_Czz8k?autoplay=1"&gt;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C00000"/>
                </a:solidFill>
              </a:rPr>
              <a:t>PHẦN 1: TÌM HIỂU VỀ HTML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Youtube</a:t>
            </a:r>
            <a:r>
              <a:rPr lang="en-US" dirty="0"/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autohide</a:t>
            </a:r>
            <a:endParaRPr lang="en-US" dirty="0"/>
          </a:p>
          <a:p>
            <a:r>
              <a:rPr lang="en-US" dirty="0"/>
              <a:t>Value 0: The player controls are always visible.</a:t>
            </a:r>
          </a:p>
          <a:p>
            <a:r>
              <a:rPr lang="en-US" dirty="0"/>
              <a:t>Value 1: The player controls hides automatically when the video plays.</a:t>
            </a:r>
          </a:p>
          <a:p>
            <a:r>
              <a:rPr lang="en-US" dirty="0"/>
              <a:t>Value 2 (default): If the player has 16:9 or 4:3 ratio, same as 1, otherwise same as 0.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Youtube</a:t>
            </a:r>
            <a:r>
              <a:rPr lang="en-US" dirty="0"/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autoplay</a:t>
            </a:r>
            <a:endParaRPr lang="en-US" dirty="0"/>
          </a:p>
          <a:p>
            <a:r>
              <a:rPr lang="en-US" dirty="0"/>
              <a:t>Value 0 (default): The video will not play automatically when the player loads.</a:t>
            </a:r>
          </a:p>
          <a:p>
            <a:r>
              <a:rPr lang="en-US" dirty="0"/>
              <a:t>Value 1: The video will play automatically when the player loads.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Youtube</a:t>
            </a:r>
            <a:r>
              <a:rPr lang="en-US" dirty="0"/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controls</a:t>
            </a:r>
            <a:endParaRPr lang="en-US" dirty="0"/>
          </a:p>
          <a:p>
            <a:r>
              <a:rPr lang="en-US" dirty="0"/>
              <a:t>Value 0: Player controls does not display. The video loads immediately.</a:t>
            </a:r>
          </a:p>
          <a:p>
            <a:r>
              <a:rPr lang="en-US" dirty="0"/>
              <a:t>Value 1 (default): Player controls display. The video loads immediately.</a:t>
            </a:r>
          </a:p>
          <a:p>
            <a:r>
              <a:rPr lang="en-US" dirty="0"/>
              <a:t>Value 2: Player controls display, but the video does not load before the user initiates playback.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Youtube</a:t>
            </a:r>
            <a:r>
              <a:rPr lang="en-US" dirty="0"/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loop</a:t>
            </a:r>
          </a:p>
          <a:p>
            <a:r>
              <a:rPr lang="en-US" dirty="0"/>
              <a:t>Value 0 (default): The video will play only once.</a:t>
            </a:r>
          </a:p>
          <a:p>
            <a:r>
              <a:rPr lang="en-US" dirty="0"/>
              <a:t>Value 1: The video will loop (forever).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Youtube</a:t>
            </a:r>
            <a:r>
              <a:rPr lang="en-US" dirty="0"/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controls</a:t>
            </a:r>
            <a:endParaRPr lang="en-US" dirty="0"/>
          </a:p>
          <a:p>
            <a:r>
              <a:rPr lang="en-US" dirty="0"/>
              <a:t>Value 0: Player controls does not display. The video loads immediately.</a:t>
            </a:r>
          </a:p>
          <a:p>
            <a:r>
              <a:rPr lang="en-US" dirty="0"/>
              <a:t>Value 1 (default): Player controls display. The video loads immediately.</a:t>
            </a:r>
          </a:p>
          <a:p>
            <a:r>
              <a:rPr lang="en-US" dirty="0"/>
              <a:t>Value 2: Player controls display, but the video does not load before the user initiates playback.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Form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i="1" dirty="0" smtClean="0"/>
              <a:t>form elements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Action attribute</a:t>
            </a:r>
          </a:p>
          <a:p>
            <a:pPr marL="0" indent="0">
              <a:buNone/>
            </a:pPr>
            <a:r>
              <a:rPr lang="en-US" dirty="0"/>
              <a:t>&lt;form </a:t>
            </a:r>
            <a:r>
              <a:rPr lang="en-US" b="1" dirty="0"/>
              <a:t>action="</a:t>
            </a:r>
            <a:r>
              <a:rPr lang="en-US" b="1" dirty="0" err="1"/>
              <a:t>action_page.php</a:t>
            </a:r>
            <a:r>
              <a:rPr lang="en-US" dirty="0"/>
              <a:t>"&gt;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Method </a:t>
            </a:r>
            <a:r>
              <a:rPr lang="en-US" dirty="0" smtClean="0"/>
              <a:t>Attribute</a:t>
            </a:r>
          </a:p>
          <a:p>
            <a:pPr marL="0" indent="0">
              <a:buNone/>
            </a:pPr>
            <a:r>
              <a:rPr lang="en-US" dirty="0"/>
              <a:t>&lt;form action="</a:t>
            </a:r>
            <a:r>
              <a:rPr lang="en-US" dirty="0" err="1"/>
              <a:t>action_page.php</a:t>
            </a:r>
            <a:r>
              <a:rPr lang="en-US" dirty="0"/>
              <a:t>" </a:t>
            </a:r>
            <a:r>
              <a:rPr lang="en-US" b="1" dirty="0"/>
              <a:t>method</a:t>
            </a:r>
            <a:r>
              <a:rPr lang="en-US" b="1" dirty="0" smtClean="0"/>
              <a:t>= "</a:t>
            </a:r>
            <a:r>
              <a:rPr lang="en-US" b="1" dirty="0"/>
              <a:t>get</a:t>
            </a:r>
            <a:r>
              <a:rPr lang="en-US" b="1" dirty="0" smtClean="0"/>
              <a:t>"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&lt;form action="</a:t>
            </a:r>
            <a:r>
              <a:rPr lang="en-US" dirty="0" err="1"/>
              <a:t>action_page.php</a:t>
            </a:r>
            <a:r>
              <a:rPr lang="en-US" dirty="0"/>
              <a:t>" </a:t>
            </a:r>
            <a:r>
              <a:rPr lang="en-US" b="1" dirty="0"/>
              <a:t>method</a:t>
            </a:r>
            <a:r>
              <a:rPr lang="en-US" b="1" dirty="0" smtClean="0"/>
              <a:t>= "</a:t>
            </a:r>
            <a:r>
              <a:rPr lang="en-US" b="1" dirty="0"/>
              <a:t>post</a:t>
            </a:r>
            <a:r>
              <a:rPr lang="en-US" b="1" dirty="0" smtClean="0"/>
              <a:t>"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GET: </a:t>
            </a:r>
            <a:r>
              <a:rPr lang="en-US" dirty="0" err="1"/>
              <a:t>action_page.php?firstname</a:t>
            </a:r>
            <a:r>
              <a:rPr lang="en-US" dirty="0"/>
              <a:t>=</a:t>
            </a:r>
            <a:r>
              <a:rPr lang="en-US" dirty="0" err="1"/>
              <a:t>Mickey&amp;lastname</a:t>
            </a:r>
            <a:r>
              <a:rPr lang="en-US" dirty="0"/>
              <a:t>=Mouse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Input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59848"/>
              </p:ext>
            </p:extLst>
          </p:nvPr>
        </p:nvGraphicFramePr>
        <p:xfrm>
          <a:off x="457200" y="2285999"/>
          <a:ext cx="8229600" cy="3009901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60960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Type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Description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text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Defines normal text input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radio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Defines radio button input (for selecting one of many choices)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submit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Defines a submit button (for submitting the form)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0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Text input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firstname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Last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lastname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b="1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b="1" dirty="0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anguage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20"/>
              </p:ext>
            </p:extLst>
          </p:nvPr>
        </p:nvGraphicFramePr>
        <p:xfrm>
          <a:off x="457200" y="2286000"/>
          <a:ext cx="7620000" cy="3872066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298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Version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Year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8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Tim Berners-Lee invented www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1989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8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Tim Berners-Lee invented HTML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1991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8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Dave Raggett drafted HTML+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1993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8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HTML Working Group defined HTML 2.0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1995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8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W3C Recommended HTML 3.2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1997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8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W3C Recommended HTML 4.01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1999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8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W3C Recommended XHTML 1.0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2000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8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HTML5 WHATWG First Public Draft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2008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8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HTML5 WHATWG Living Standard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2012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86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HTML5 W3C Final Recommendation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2014</a:t>
                      </a:r>
                    </a:p>
                  </a:txBody>
                  <a:tcPr marL="61703" marR="61703" marT="61703" marB="617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2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Radio Button </a:t>
            </a:r>
            <a:r>
              <a:rPr lang="en-US" b="1" dirty="0" smtClean="0"/>
              <a:t>Input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 &lt;input type="radio" name="sex" value="male" checked&gt;Male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type="radio" name="sex" value="female"&gt;Female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The Submit </a:t>
            </a:r>
            <a:r>
              <a:rPr lang="en-US" b="1" dirty="0" smtClean="0"/>
              <a:t>Button</a:t>
            </a:r>
          </a:p>
          <a:p>
            <a:pPr marL="0" indent="0">
              <a:buNone/>
            </a:pPr>
            <a:r>
              <a:rPr lang="en-US" dirty="0"/>
              <a:t>&lt;form action="</a:t>
            </a:r>
            <a:r>
              <a:rPr lang="en-US" dirty="0" err="1"/>
              <a:t>action_page.php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 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firstname</a:t>
            </a:r>
            <a:r>
              <a:rPr lang="en-US" dirty="0"/>
              <a:t>" value="Mickey"&gt;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Last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lastname</a:t>
            </a:r>
            <a:r>
              <a:rPr lang="en-US" dirty="0"/>
              <a:t>" value="Mouse"&gt;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type="submit" value="Submit"&gt;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Fieldset</a:t>
            </a:r>
            <a:endParaRPr lang="en-US" b="1" dirty="0" smtClean="0"/>
          </a:p>
          <a:p>
            <a:r>
              <a:rPr lang="en-US" dirty="0"/>
              <a:t>The </a:t>
            </a:r>
            <a:r>
              <a:rPr lang="en-US" b="1" dirty="0"/>
              <a:t>&lt;</a:t>
            </a:r>
            <a:r>
              <a:rPr lang="en-US" b="1" dirty="0" err="1"/>
              <a:t>fieldset</a:t>
            </a:r>
            <a:r>
              <a:rPr lang="en-US" b="1" dirty="0"/>
              <a:t>&gt;</a:t>
            </a:r>
            <a:r>
              <a:rPr lang="en-US" dirty="0"/>
              <a:t> element groups related data in a form.</a:t>
            </a:r>
          </a:p>
          <a:p>
            <a:r>
              <a:rPr lang="en-US" dirty="0"/>
              <a:t>The </a:t>
            </a:r>
            <a:r>
              <a:rPr lang="en-US" b="1" dirty="0"/>
              <a:t>&lt;legend&gt;</a:t>
            </a:r>
            <a:r>
              <a:rPr lang="en-US" dirty="0"/>
              <a:t> element defines a caption for the &lt;</a:t>
            </a:r>
            <a:r>
              <a:rPr lang="en-US" dirty="0" err="1"/>
              <a:t>fieldset</a:t>
            </a:r>
            <a:r>
              <a:rPr lang="en-US" dirty="0"/>
              <a:t>&gt; element</a:t>
            </a:r>
            <a:r>
              <a:rPr lang="en-US" dirty="0" smtClean="0"/>
              <a:t>.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&lt;form action="</a:t>
            </a:r>
            <a:r>
              <a:rPr lang="en-US" dirty="0" err="1"/>
              <a:t>action_page.php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fieldset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&lt;legend&gt;Personal information:&lt;/legend&gt;</a:t>
            </a:r>
            <a:br>
              <a:rPr lang="en-US" dirty="0"/>
            </a:br>
            <a:r>
              <a:rPr lang="en-US" dirty="0"/>
              <a:t>    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&lt;input type="text" name="</a:t>
            </a:r>
            <a:r>
              <a:rPr lang="en-US" dirty="0" err="1"/>
              <a:t>firstname</a:t>
            </a:r>
            <a:r>
              <a:rPr lang="en-US" dirty="0"/>
              <a:t>" value="Mickey"&gt;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Last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&lt;input type="text" name="</a:t>
            </a:r>
            <a:r>
              <a:rPr lang="en-US" dirty="0" err="1"/>
              <a:t>lastname</a:t>
            </a:r>
            <a:r>
              <a:rPr lang="en-US" dirty="0"/>
              <a:t>" value="Mouse"&gt;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&lt;input type="submit" value="Submit"&gt;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fieldset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 Form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&lt;select&gt;</a:t>
            </a:r>
          </a:p>
          <a:p>
            <a:r>
              <a:rPr lang="en-US" dirty="0" smtClean="0"/>
              <a:t>&lt;option&gt;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&lt;button&gt;</a:t>
            </a:r>
          </a:p>
          <a:p>
            <a:r>
              <a:rPr lang="en-US" dirty="0"/>
              <a:t>&lt;</a:t>
            </a:r>
            <a:r>
              <a:rPr lang="en-US" dirty="0" err="1"/>
              <a:t>datalist</a:t>
            </a:r>
            <a:r>
              <a:rPr lang="en-US" dirty="0" smtClean="0"/>
              <a:t>&gt; (HTML 5)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&lt;select name="cars"&gt;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volvo</a:t>
            </a:r>
            <a:r>
              <a:rPr lang="en-US" dirty="0"/>
              <a:t>"&gt;Volvo&lt;/option&gt;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saab</a:t>
            </a:r>
            <a:r>
              <a:rPr lang="en-US" dirty="0"/>
              <a:t>"&gt;Saab&lt;/option&gt;</a:t>
            </a:r>
            <a:br>
              <a:rPr lang="en-US" dirty="0"/>
            </a:br>
            <a:r>
              <a:rPr lang="en-US" dirty="0"/>
              <a:t>  &lt;option value="fiat"&gt;Fiat&lt;/option&gt;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  <a:br>
              <a:rPr lang="en-US" dirty="0"/>
            </a:br>
            <a:r>
              <a:rPr lang="en-US" dirty="0"/>
              <a:t>&lt;/select&gt;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 name="message" rows="10" cols="30"&gt;</a:t>
            </a:r>
            <a:br>
              <a:rPr lang="en-US" dirty="0"/>
            </a:br>
            <a:r>
              <a:rPr lang="en-US" dirty="0"/>
              <a:t>The cat was playing in the garden.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 type="button" </a:t>
            </a:r>
            <a:r>
              <a:rPr lang="en-US" dirty="0" err="1"/>
              <a:t>onclick</a:t>
            </a:r>
            <a:r>
              <a:rPr lang="en-US" dirty="0"/>
              <a:t>="alert('Hello World!')"&gt;Click Me!&lt;/button&gt;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&lt;form action="</a:t>
            </a:r>
            <a:r>
              <a:rPr lang="en-US" dirty="0" err="1"/>
              <a:t>action_page.php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&lt;input list="browsers"&gt;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datalist</a:t>
            </a:r>
            <a:r>
              <a:rPr lang="en-US" dirty="0"/>
              <a:t> id="browsers"&gt;</a:t>
            </a:r>
            <a:br>
              <a:rPr lang="en-US" dirty="0"/>
            </a:br>
            <a:r>
              <a:rPr lang="en-US" dirty="0"/>
              <a:t>    &lt;option value="Internet Explorer"&gt;</a:t>
            </a:r>
            <a:br>
              <a:rPr lang="en-US" dirty="0"/>
            </a:br>
            <a:r>
              <a:rPr lang="en-US" dirty="0"/>
              <a:t>    &lt;option value="Firefox"&gt;</a:t>
            </a:r>
            <a:br>
              <a:rPr lang="en-US" dirty="0"/>
            </a:br>
            <a:r>
              <a:rPr lang="en-US" dirty="0"/>
              <a:t>    &lt;option value="Chrome"&gt;</a:t>
            </a:r>
            <a:br>
              <a:rPr lang="en-US" dirty="0"/>
            </a:br>
            <a:r>
              <a:rPr lang="en-US" dirty="0"/>
              <a:t>    &lt;option value="Opera"&gt;</a:t>
            </a:r>
            <a:br>
              <a:rPr lang="en-US" dirty="0"/>
            </a:br>
            <a:r>
              <a:rPr lang="en-US" dirty="0"/>
              <a:t>    &lt;option value="Safari"&gt;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datalist</a:t>
            </a:r>
            <a:r>
              <a:rPr lang="en-US" dirty="0"/>
              <a:t>&gt; 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– Input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Submit</a:t>
            </a:r>
          </a:p>
          <a:p>
            <a:r>
              <a:rPr lang="en-US" dirty="0" smtClean="0"/>
              <a:t>Radio</a:t>
            </a:r>
          </a:p>
          <a:p>
            <a:r>
              <a:rPr lang="en-US" dirty="0" smtClean="0"/>
              <a:t>Checkbox</a:t>
            </a:r>
          </a:p>
          <a:p>
            <a:r>
              <a:rPr lang="en-US" dirty="0" smtClean="0"/>
              <a:t>Button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–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&lt;input type="checkbox" name="vehicle1" value="Bike"&gt; I have a bike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&lt;input type="checkbox" name="vehicle2" value="Car"&gt; I have a car 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&lt;!DOCTYPE 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&lt;title&gt;Page Title&lt;/title&gt;</a:t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&lt;h1&gt;My First Heading&lt;/h1&gt;</a:t>
            </a:r>
            <a:br>
              <a:rPr lang="en-US" dirty="0" smtClean="0"/>
            </a:br>
            <a:r>
              <a:rPr lang="en-US" dirty="0" smtClean="0"/>
              <a:t>&lt;p&gt;My first paragraph.&lt;/p&gt;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–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 type="button" </a:t>
            </a:r>
            <a:r>
              <a:rPr lang="en-US" dirty="0" err="1"/>
              <a:t>onclick</a:t>
            </a:r>
            <a:r>
              <a:rPr lang="en-US" dirty="0"/>
              <a:t>="alert('Hello World!')" value="Click Me!"&gt;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Form – HTML5 Input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date</a:t>
            </a:r>
          </a:p>
          <a:p>
            <a:r>
              <a:rPr lang="en-US" dirty="0" err="1"/>
              <a:t>datetime</a:t>
            </a:r>
            <a:endParaRPr lang="en-US" dirty="0"/>
          </a:p>
          <a:p>
            <a:r>
              <a:rPr lang="en-US" dirty="0" err="1"/>
              <a:t>datetime</a:t>
            </a:r>
            <a:r>
              <a:rPr lang="en-US" dirty="0"/>
              <a:t>-local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search</a:t>
            </a:r>
          </a:p>
          <a:p>
            <a:r>
              <a:rPr lang="en-US" dirty="0" err="1"/>
              <a:t>tel</a:t>
            </a:r>
            <a:endParaRPr lang="en-US" dirty="0"/>
          </a:p>
          <a:p>
            <a:r>
              <a:rPr lang="en-US" dirty="0"/>
              <a:t>time</a:t>
            </a:r>
          </a:p>
          <a:p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week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Form – HTML5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 Type: number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Quantity (between 1 and 5):</a:t>
            </a:r>
            <a:br>
              <a:rPr lang="en-US" dirty="0"/>
            </a:br>
            <a:r>
              <a:rPr lang="en-US" dirty="0"/>
              <a:t>  &lt;input type="number" name="quantity" min="1" max="5"&gt;</a:t>
            </a:r>
            <a:br>
              <a:rPr lang="en-US" dirty="0"/>
            </a:br>
            <a:r>
              <a:rPr lang="en-US" dirty="0"/>
              <a:t>&lt;/form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Quantity:</a:t>
            </a:r>
            <a:br>
              <a:rPr lang="en-US" dirty="0"/>
            </a:br>
            <a:r>
              <a:rPr lang="en-US" dirty="0"/>
              <a:t>  &lt;input type="number" name="points" min="0" max="100" step="10" value="30"&gt;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Form – HTML5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Type: date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Birthday:</a:t>
            </a:r>
            <a:br>
              <a:rPr lang="en-US" dirty="0"/>
            </a:br>
            <a:r>
              <a:rPr lang="en-US" dirty="0"/>
              <a:t>  &lt;input type="date" name="</a:t>
            </a:r>
            <a:r>
              <a:rPr lang="en-US" dirty="0" err="1"/>
              <a:t>bday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Form – HTML5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Enter a date before 1980-01-01:</a:t>
            </a:r>
            <a:br>
              <a:rPr lang="en-US" dirty="0"/>
            </a:br>
            <a:r>
              <a:rPr lang="en-US" dirty="0"/>
              <a:t>  &lt;input type="date" name="</a:t>
            </a:r>
            <a:r>
              <a:rPr lang="en-US" dirty="0" err="1"/>
              <a:t>bday</a:t>
            </a:r>
            <a:r>
              <a:rPr lang="en-US" dirty="0"/>
              <a:t>" max="1979-12-31"&gt;&lt;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Enter a date after 2000-01-01:</a:t>
            </a:r>
            <a:br>
              <a:rPr lang="en-US" dirty="0"/>
            </a:br>
            <a:r>
              <a:rPr lang="en-US" dirty="0"/>
              <a:t>  &lt;input type="date" name="</a:t>
            </a:r>
            <a:r>
              <a:rPr lang="en-US" dirty="0" err="1"/>
              <a:t>bday</a:t>
            </a:r>
            <a:r>
              <a:rPr lang="en-US" dirty="0"/>
              <a:t>" min="2000-01-02"&gt;&lt;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Form – HTML5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Type: color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Select your favorite color:</a:t>
            </a:r>
            <a:br>
              <a:rPr lang="en-US" dirty="0"/>
            </a:br>
            <a:r>
              <a:rPr lang="en-US" dirty="0"/>
              <a:t>  &lt;input type="color" name="</a:t>
            </a:r>
            <a:r>
              <a:rPr lang="en-US" dirty="0" err="1"/>
              <a:t>favcolor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Form – HTML5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Type: range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 &lt;input type="range" name="points" min="0" max="10"&gt;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Form – HTML5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Type: month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Birthday (month and year):</a:t>
            </a:r>
            <a:br>
              <a:rPr lang="en-US" dirty="0"/>
            </a:br>
            <a:r>
              <a:rPr lang="en-US" dirty="0"/>
              <a:t>  &lt;input type="month" name="</a:t>
            </a:r>
            <a:r>
              <a:rPr lang="en-US" dirty="0" err="1"/>
              <a:t>bdaymonth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Form – HTML5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Type: week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Select a week:</a:t>
            </a:r>
            <a:br>
              <a:rPr lang="en-US" dirty="0"/>
            </a:br>
            <a:r>
              <a:rPr lang="en-US" dirty="0"/>
              <a:t>  &lt;input type="week" name="</a:t>
            </a:r>
            <a:r>
              <a:rPr lang="en-US" dirty="0" err="1"/>
              <a:t>week_year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Form – HTML5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Type: time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Select a time:</a:t>
            </a:r>
            <a:br>
              <a:rPr lang="en-US" dirty="0"/>
            </a:br>
            <a:r>
              <a:rPr lang="en-US" dirty="0"/>
              <a:t>  &lt;input type="time" name="</a:t>
            </a:r>
            <a:r>
              <a:rPr lang="en-US" dirty="0" err="1"/>
              <a:t>usr_time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Notepad++</a:t>
            </a:r>
          </a:p>
          <a:p>
            <a:r>
              <a:rPr lang="en-US" dirty="0" smtClean="0"/>
              <a:t>Sublime text</a:t>
            </a:r>
          </a:p>
          <a:p>
            <a:r>
              <a:rPr lang="en-US" dirty="0" smtClean="0"/>
              <a:t>Dreamweaver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Form – HTML5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Type: </a:t>
            </a:r>
            <a:r>
              <a:rPr lang="en-US" dirty="0" err="1"/>
              <a:t>datetime</a:t>
            </a:r>
            <a:r>
              <a:rPr lang="en-US" dirty="0"/>
              <a:t>-local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Birthday (date and time):</a:t>
            </a:r>
            <a:br>
              <a:rPr lang="en-US" dirty="0"/>
            </a:br>
            <a:r>
              <a:rPr lang="en-US" dirty="0"/>
              <a:t>  &lt;input type</a:t>
            </a:r>
            <a:r>
              <a:rPr lang="en-US" dirty="0" smtClean="0"/>
              <a:t>= "</a:t>
            </a:r>
            <a:r>
              <a:rPr lang="en-US" dirty="0" err="1"/>
              <a:t>datetime</a:t>
            </a:r>
            <a:r>
              <a:rPr lang="en-US" dirty="0"/>
              <a:t>-local" name</a:t>
            </a:r>
            <a:r>
              <a:rPr lang="en-US" dirty="0" smtClean="0"/>
              <a:t>= "</a:t>
            </a:r>
            <a:r>
              <a:rPr lang="en-US" dirty="0" err="1"/>
              <a:t>bdaytime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Form – HTML5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Type: email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E-mail:</a:t>
            </a:r>
            <a:br>
              <a:rPr lang="en-US" dirty="0"/>
            </a:br>
            <a:r>
              <a:rPr lang="en-US" dirty="0"/>
              <a:t>  &lt;input type="email" name="email"&gt;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Form – HTML5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Type: search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Search Google:</a:t>
            </a:r>
            <a:br>
              <a:rPr lang="en-US" dirty="0"/>
            </a:br>
            <a:r>
              <a:rPr lang="en-US" dirty="0"/>
              <a:t>  &lt;input type="search" name="</a:t>
            </a:r>
            <a:r>
              <a:rPr lang="en-US" dirty="0" err="1"/>
              <a:t>googlesearch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</a:t>
            </a:r>
            <a:r>
              <a:rPr lang="en-US" dirty="0" smtClean="0"/>
              <a:t>&gt;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Form – HTML5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Type: </a:t>
            </a:r>
            <a:r>
              <a:rPr lang="en-US" dirty="0" err="1"/>
              <a:t>url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Add your homepage:</a:t>
            </a:r>
            <a:br>
              <a:rPr lang="en-US" dirty="0"/>
            </a:br>
            <a:r>
              <a:rPr lang="en-US" dirty="0"/>
              <a:t>  &lt;input type="</a:t>
            </a:r>
            <a:r>
              <a:rPr lang="en-US" dirty="0" err="1"/>
              <a:t>url</a:t>
            </a:r>
            <a:r>
              <a:rPr lang="en-US" dirty="0"/>
              <a:t>" name="homepage"&gt;</a:t>
            </a:r>
            <a:br>
              <a:rPr lang="en-US" dirty="0"/>
            </a:br>
            <a:r>
              <a:rPr lang="en-US" dirty="0"/>
              <a:t>&lt;/form&gt;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Input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value Attribute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readonly</a:t>
            </a:r>
            <a:r>
              <a:rPr lang="en-US" dirty="0"/>
              <a:t> Attribute</a:t>
            </a:r>
          </a:p>
          <a:p>
            <a:pPr marL="0" indent="0">
              <a:buNone/>
            </a:pPr>
            <a:r>
              <a:rPr lang="en-US" dirty="0"/>
              <a:t>The disabled Attribute</a:t>
            </a:r>
          </a:p>
          <a:p>
            <a:pPr marL="0" indent="0">
              <a:buNone/>
            </a:pPr>
            <a:r>
              <a:rPr lang="en-US" dirty="0"/>
              <a:t>The size Attribute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maxlength</a:t>
            </a:r>
            <a:r>
              <a:rPr lang="en-US" dirty="0"/>
              <a:t> Attribute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Input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autocomplete</a:t>
            </a:r>
          </a:p>
          <a:p>
            <a:r>
              <a:rPr lang="en-US" dirty="0"/>
              <a:t>autofocus</a:t>
            </a:r>
          </a:p>
          <a:p>
            <a:r>
              <a:rPr lang="en-US" dirty="0"/>
              <a:t>form</a:t>
            </a:r>
          </a:p>
          <a:p>
            <a:r>
              <a:rPr lang="en-US" dirty="0" err="1"/>
              <a:t>formaction</a:t>
            </a:r>
            <a:endParaRPr lang="en-US" dirty="0"/>
          </a:p>
          <a:p>
            <a:r>
              <a:rPr lang="en-US" dirty="0" err="1"/>
              <a:t>formenctype</a:t>
            </a:r>
            <a:endParaRPr lang="en-US" dirty="0"/>
          </a:p>
          <a:p>
            <a:r>
              <a:rPr lang="en-US" dirty="0" err="1"/>
              <a:t>formmethod</a:t>
            </a:r>
            <a:endParaRPr lang="en-US" dirty="0"/>
          </a:p>
          <a:p>
            <a:r>
              <a:rPr lang="en-US" dirty="0" err="1"/>
              <a:t>formnovalidate</a:t>
            </a:r>
            <a:endParaRPr lang="en-US" dirty="0"/>
          </a:p>
          <a:p>
            <a:r>
              <a:rPr lang="en-US" dirty="0" err="1"/>
              <a:t>formtarget</a:t>
            </a:r>
            <a:endParaRPr lang="en-US" dirty="0"/>
          </a:p>
          <a:p>
            <a:r>
              <a:rPr lang="en-US" dirty="0"/>
              <a:t>height and width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min and max</a:t>
            </a:r>
          </a:p>
          <a:p>
            <a:r>
              <a:rPr lang="en-US" dirty="0"/>
              <a:t>multiple</a:t>
            </a:r>
          </a:p>
          <a:p>
            <a:r>
              <a:rPr lang="en-US" dirty="0"/>
              <a:t>pattern 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required</a:t>
            </a:r>
          </a:p>
          <a:p>
            <a:r>
              <a:rPr lang="en-US" dirty="0"/>
              <a:t>step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704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Input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autocomplete Attribute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87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Input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novalidate</a:t>
            </a:r>
            <a:r>
              <a:rPr lang="en-US" dirty="0"/>
              <a:t> Attribute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150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Input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autofocus Attribute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150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Input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 Attribute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1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2774</Words>
  <Application>Microsoft Office PowerPoint</Application>
  <PresentationFormat>On-screen Show (4:3)</PresentationFormat>
  <Paragraphs>1045</Paragraphs>
  <Slides>105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6" baseType="lpstr">
      <vt:lpstr>Office Theme</vt:lpstr>
      <vt:lpstr>HTML/CSS/PHP CƠ BẢN</vt:lpstr>
      <vt:lpstr>GIỚI THIỆU KHÓA HỌC</vt:lpstr>
      <vt:lpstr>NỘI DUNG CHÍNH</vt:lpstr>
      <vt:lpstr>MỤC TIÊU ĐẠT ĐƯỢC</vt:lpstr>
      <vt:lpstr>MỤC TIÊU ĐẠT ĐƯỢC</vt:lpstr>
      <vt:lpstr>PowerPoint Presentation</vt:lpstr>
      <vt:lpstr>GIỚI THIỆU HTML</vt:lpstr>
      <vt:lpstr>PowerPoint Presentation</vt:lpstr>
      <vt:lpstr>HTML EDITOR</vt:lpstr>
      <vt:lpstr>HTML Elements</vt:lpstr>
      <vt:lpstr>HTML Attributes</vt:lpstr>
      <vt:lpstr>HTML Attributes</vt:lpstr>
      <vt:lpstr>HTML Attributes</vt:lpstr>
      <vt:lpstr>HTML Headings</vt:lpstr>
      <vt:lpstr>HTML Paragraphs</vt:lpstr>
      <vt:lpstr>HTML Paragraphs</vt:lpstr>
      <vt:lpstr>HTML Styles</vt:lpstr>
      <vt:lpstr>HTML Text Formatting Elements</vt:lpstr>
      <vt:lpstr>EXERCISE</vt:lpstr>
      <vt:lpstr>HTML Styles - CSS</vt:lpstr>
      <vt:lpstr>HTML Styles - CSS</vt:lpstr>
      <vt:lpstr>HTML Styles - CSS</vt:lpstr>
      <vt:lpstr>HTML Styles - CSS</vt:lpstr>
      <vt:lpstr>HTML Styles - CSS</vt:lpstr>
      <vt:lpstr>HTML Styles - CSS</vt:lpstr>
      <vt:lpstr>HTML Styles – CSS - Summary</vt:lpstr>
      <vt:lpstr>HTML Links</vt:lpstr>
      <vt:lpstr>HTML Links</vt:lpstr>
      <vt:lpstr>HTML Links</vt:lpstr>
      <vt:lpstr>HTML Links</vt:lpstr>
      <vt:lpstr>HTML Images</vt:lpstr>
      <vt:lpstr>HTML Images</vt:lpstr>
      <vt:lpstr>HTML Images</vt:lpstr>
      <vt:lpstr>HTML Images</vt:lpstr>
      <vt:lpstr>HTML Images</vt:lpstr>
      <vt:lpstr>HTML Images</vt:lpstr>
      <vt:lpstr>HTML Tables</vt:lpstr>
      <vt:lpstr>HTML Lists</vt:lpstr>
      <vt:lpstr>HTML Lists</vt:lpstr>
      <vt:lpstr>HTML Lists</vt:lpstr>
      <vt:lpstr>HTML Lists</vt:lpstr>
      <vt:lpstr>HTML Lists</vt:lpstr>
      <vt:lpstr>HTML Lists</vt:lpstr>
      <vt:lpstr>HTML Block and Inline Elements</vt:lpstr>
      <vt:lpstr>HTML Block and Inline Elements</vt:lpstr>
      <vt:lpstr>The &lt;span&gt; Element</vt:lpstr>
      <vt:lpstr>HTML Classes</vt:lpstr>
      <vt:lpstr>HTML Layout</vt:lpstr>
      <vt:lpstr>HTML Iframe</vt:lpstr>
      <vt:lpstr>HTML Iframe</vt:lpstr>
      <vt:lpstr>HTML Meta</vt:lpstr>
      <vt:lpstr>HTML Entities</vt:lpstr>
      <vt:lpstr>HTML Entities</vt:lpstr>
      <vt:lpstr>HTML Entities</vt:lpstr>
      <vt:lpstr>HTML5 Video</vt:lpstr>
      <vt:lpstr>HTML5 Video supported</vt:lpstr>
      <vt:lpstr>HTML5 Audio</vt:lpstr>
      <vt:lpstr>HTML5 Audio supported</vt:lpstr>
      <vt:lpstr>HTML Youtube video</vt:lpstr>
      <vt:lpstr>HTML Youtube video</vt:lpstr>
      <vt:lpstr>HTML Youtube video</vt:lpstr>
      <vt:lpstr>HTML Youtube video</vt:lpstr>
      <vt:lpstr>HTML Youtube video</vt:lpstr>
      <vt:lpstr>HTML Youtube video</vt:lpstr>
      <vt:lpstr>HTML Form</vt:lpstr>
      <vt:lpstr>HTML Form</vt:lpstr>
      <vt:lpstr>HTML Form</vt:lpstr>
      <vt:lpstr>HTML Form</vt:lpstr>
      <vt:lpstr>HTML Form</vt:lpstr>
      <vt:lpstr>HTML Form</vt:lpstr>
      <vt:lpstr>HTML Form</vt:lpstr>
      <vt:lpstr>HTML Form</vt:lpstr>
      <vt:lpstr>HTML Form</vt:lpstr>
      <vt:lpstr>HTML Form</vt:lpstr>
      <vt:lpstr>HTML Form</vt:lpstr>
      <vt:lpstr>HTML Form</vt:lpstr>
      <vt:lpstr>HTML Form</vt:lpstr>
      <vt:lpstr>HTML Form – Input Type</vt:lpstr>
      <vt:lpstr>HTML Form – Input Type</vt:lpstr>
      <vt:lpstr>HTML Form – Input Type</vt:lpstr>
      <vt:lpstr>HTML Form – HTML5 Input Type</vt:lpstr>
      <vt:lpstr>HTML Form – HTML5 Input Type</vt:lpstr>
      <vt:lpstr>HTML Form – HTML5 Input Type</vt:lpstr>
      <vt:lpstr>HTML Form – HTML5 Input Type</vt:lpstr>
      <vt:lpstr>HTML Form – HTML5 Input Type</vt:lpstr>
      <vt:lpstr>HTML Form – HTML5 Input Type</vt:lpstr>
      <vt:lpstr>HTML Form – HTML5 Input Type</vt:lpstr>
      <vt:lpstr>HTML Form – HTML5 Input Type</vt:lpstr>
      <vt:lpstr>HTML Form – HTML5 Input Type</vt:lpstr>
      <vt:lpstr>HTML Form – HTML5 Input Type</vt:lpstr>
      <vt:lpstr>HTML Form – HTML5 Input Type</vt:lpstr>
      <vt:lpstr>HTML Form – HTML5 Input Type</vt:lpstr>
      <vt:lpstr>HTML Form – HTML5 Input Type</vt:lpstr>
      <vt:lpstr>HTML Input Attributes</vt:lpstr>
      <vt:lpstr>HTML5 Input Attributes</vt:lpstr>
      <vt:lpstr>HTML5 Input Attributes</vt:lpstr>
      <vt:lpstr>HTML5 Input Attributes</vt:lpstr>
      <vt:lpstr>HTML5 Input Attributes</vt:lpstr>
      <vt:lpstr>HTML5 Input Attributes</vt:lpstr>
      <vt:lpstr>HTML5 Input Attributes</vt:lpstr>
      <vt:lpstr>HTML5 Input Attributes</vt:lpstr>
      <vt:lpstr>HTML5 Input Attributes</vt:lpstr>
      <vt:lpstr>HTML5 Input Attributes</vt:lpstr>
      <vt:lpstr>HTML REVIEW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HTML/CSS/PHP CƠ BẢN</dc:title>
  <dc:creator>Huy Pham Linh</dc:creator>
  <cp:lastModifiedBy>Huy Pham Linh</cp:lastModifiedBy>
  <cp:revision>40</cp:revision>
  <dcterms:created xsi:type="dcterms:W3CDTF">2015-10-26T08:15:20Z</dcterms:created>
  <dcterms:modified xsi:type="dcterms:W3CDTF">2015-11-26T10:17:21Z</dcterms:modified>
</cp:coreProperties>
</file>