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4" r:id="rId37"/>
    <p:sldId id="292" r:id="rId38"/>
    <p:sldId id="293" r:id="rId39"/>
    <p:sldId id="296" r:id="rId40"/>
    <p:sldId id="295" r:id="rId41"/>
    <p:sldId id="297" r:id="rId42"/>
    <p:sldId id="298" r:id="rId43"/>
    <p:sldId id="299" r:id="rId44"/>
    <p:sldId id="300" r:id="rId45"/>
    <p:sldId id="301" r:id="rId46"/>
    <p:sldId id="302" r:id="rId47"/>
    <p:sldId id="303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76682" autoAdjust="0"/>
  </p:normalViewPr>
  <p:slideViewPr>
    <p:cSldViewPr>
      <p:cViewPr>
        <p:scale>
          <a:sx n="87" d="100"/>
          <a:sy n="87" d="100"/>
        </p:scale>
        <p:origin x="-1380" y="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25" d="100"/>
          <a:sy n="125" d="100"/>
        </p:scale>
        <p:origin x="-1968" y="4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Cao Đẳng Nghề Số 7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0F29D4-E38B-44B0-A1AA-770C7B2D7D61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B23729-AC42-4F54-BBEE-85B1B2722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80490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Cao Đẳng Nghề Số 7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A48A69-FB40-446B-896D-09BD6F1A57F8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DE7355-DEEE-4A49-8306-06964CDF6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0468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HTML, CSS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PHP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E7355-DEEE-4A49-8306-06964CDF67D9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Cao Đẳng Nghề Số 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71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&lt;?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$x = 10; </a:t>
            </a:r>
            <a:b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 ++$x;</a:t>
            </a:r>
            <a:b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?&gt;   </a:t>
            </a:r>
          </a:p>
          <a:p>
            <a:r>
              <a:rPr lang="es-ES" dirty="0" smtClean="0"/>
              <a:t/>
            </a:r>
            <a:br>
              <a:rPr lang="es-ES" dirty="0" smtClean="0"/>
            </a:b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&lt;?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$x = 10; </a:t>
            </a:r>
            <a:b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 --$x;</a:t>
            </a:r>
            <a:b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?&gt;   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Cao Đẳng Nghề Số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DE7355-DEEE-4A49-8306-06964CDF67D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924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&lt;?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$x = 100; 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$y = 50;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($x == 100 and $y == 50) {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 echo "Hello world!";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?&gt; 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&lt;?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$x = 100; 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$y = 50;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($x == 100 or $y == 80) {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 echo "Hello world!";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?&gt;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&lt;?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$x = 100; 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$y = 50;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($x == 100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$y == 80) {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 echo "Hello world!";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?&gt;  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Cao Đẳng Nghề Số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DE7355-DEEE-4A49-8306-06964CDF67D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370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r>
              <a:rPr lang="en-US" dirty="0" smtClean="0"/>
              <a:t>$t = 12;</a:t>
            </a:r>
          </a:p>
          <a:p>
            <a:endParaRPr lang="en-US" dirty="0" smtClean="0"/>
          </a:p>
          <a:p>
            <a:r>
              <a:rPr lang="en-US" dirty="0" smtClean="0"/>
              <a:t>if ($t &lt;= 6) {</a:t>
            </a:r>
          </a:p>
          <a:p>
            <a:r>
              <a:rPr lang="en-US" dirty="0" smtClean="0"/>
              <a:t>    echo "</a:t>
            </a:r>
            <a:r>
              <a:rPr lang="en-US" dirty="0" err="1" smtClean="0"/>
              <a:t>Ấu</a:t>
            </a:r>
            <a:r>
              <a:rPr lang="en-US" dirty="0" smtClean="0"/>
              <a:t> </a:t>
            </a:r>
            <a:r>
              <a:rPr lang="en-US" dirty="0" err="1" smtClean="0"/>
              <a:t>nhi</a:t>
            </a:r>
            <a:r>
              <a:rPr lang="en-US" dirty="0" smtClean="0"/>
              <a:t>";</a:t>
            </a:r>
          </a:p>
          <a:p>
            <a:r>
              <a:rPr lang="en-US" dirty="0" smtClean="0"/>
              <a:t>} </a:t>
            </a:r>
            <a:r>
              <a:rPr lang="en-US" dirty="0" err="1" smtClean="0"/>
              <a:t>elseif</a:t>
            </a:r>
            <a:r>
              <a:rPr lang="en-US" dirty="0" smtClean="0"/>
              <a:t> ($t &lt;=12) {</a:t>
            </a:r>
          </a:p>
          <a:p>
            <a:r>
              <a:rPr lang="en-US" dirty="0" smtClean="0"/>
              <a:t>    echo "</a:t>
            </a:r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nhi</a:t>
            </a:r>
            <a:r>
              <a:rPr lang="en-US" dirty="0" smtClean="0"/>
              <a:t>";</a:t>
            </a:r>
          </a:p>
          <a:p>
            <a:r>
              <a:rPr lang="en-US" dirty="0" smtClean="0"/>
              <a:t>} else {</a:t>
            </a:r>
          </a:p>
          <a:p>
            <a:r>
              <a:rPr lang="en-US" dirty="0" smtClean="0"/>
              <a:t>    echo "Thanh </a:t>
            </a:r>
            <a:r>
              <a:rPr lang="en-US" dirty="0" err="1" smtClean="0"/>
              <a:t>niên</a:t>
            </a:r>
            <a:r>
              <a:rPr lang="en-US" dirty="0" smtClean="0"/>
              <a:t>";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?&gt;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Cao Đẳng Nghề Số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DE7355-DEEE-4A49-8306-06964CDF67D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752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Cao Đẳng Nghề Số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DE7355-DEEE-4A49-8306-06964CDF67D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156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Name: &lt;input type="text" name="name"&gt;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E-mail: &lt;input type="text" name="email"&gt;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Website: &lt;input type="text" name="website"&gt;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Comment: &lt;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textarea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name="comment" rows="5" cols="40"&gt;&lt;/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textarea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Gender: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&lt;input type="radio" name="gender" value="female"&gt;Female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&lt;input type="radio" name="gender" value="male"&gt;Male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Cao Đẳng Nghề Số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DE7355-DEEE-4A49-8306-06964CDF67D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12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&lt;!DOCTYPE HTML&gt;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&lt;html&gt;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&lt;head&gt;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&lt;style&gt;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.error {color: #FF0000;}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&lt;/style&gt;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&lt;/head&gt;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&lt;body&gt;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&lt;?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define variables and set to empty values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nameErr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$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emailErr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$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genderErr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$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websiteErr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"";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$name = $email = $gender = $comment = $website = "";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($_SERVER["REQUEST_METHOD"] == "POST") {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if (empty($_POST["name"])) {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 $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nameErr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"Name is required";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} else {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 $name =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test_input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($_POST["name"]);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}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if (empty($_POST["email"])) {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 $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emailErr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"Email is required";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} else {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 $email =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test_input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($_POST["email"]);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}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if (empty($_POST["website"])) {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 $website = "";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} else {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 $website =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test_input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($_POST["website"]);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}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if (empty($_POST["comment"])) {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 $comment = "";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} else {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 $comment =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test_input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($_POST["comment"]);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}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if (empty($_POST["gender"])) {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 $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genderErr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"Gender is required";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} else {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 $gender =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test_input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($_POST["gender"]);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}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test_input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($data) {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$data = trim($data);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$data =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stripslashes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($data);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$data =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htmlspecialchars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($data);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return $data;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&lt;h2&gt;PHP Form Validation Example&lt;/h2&gt;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&lt;p&gt;&lt;span class="error"&gt;* required field.&lt;/span&gt;&lt;/p&gt;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&lt;form method="post" action="&lt;?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echo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htmlspecialchars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($_SERVER["PHP_SELF"]);?&gt;"&gt;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Name: &lt;input type="text" name="name"&gt;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&lt;span class="error"&gt;* &lt;?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echo $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nameErr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;?&gt;&lt;/span&gt;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&lt;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&gt;&lt;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E-mail: &lt;input type="text" name="email"&gt;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&lt;span class="error"&gt;* &lt;?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echo $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emailErr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;?&gt;&lt;/span&gt;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&lt;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&gt;&lt;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Website: &lt;input type="text" name="website"&gt;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&lt;span class="error"&gt;&lt;?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echo $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websiteErr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;?&gt;&lt;/span&gt;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&lt;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&gt;&lt;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Comment: &lt;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textarea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name="comment" rows="5" cols="40"&gt;&lt;/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textarea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&lt;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&gt;&lt;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Gender: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&lt;input type="radio" name="gender" value="female"&gt;Female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&lt;input type="radio" name="gender" value="male"&gt;Male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&lt;span class="error"&gt;* &lt;?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echo $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genderErr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;?&gt;&lt;/span&gt;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&lt;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&gt;&lt;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&lt;input type="submit" name="submit" value="Submit"&gt;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&lt;/form&gt;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&lt;?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 "&lt;h2&gt;Your Input:&lt;/h2&gt;";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 $name;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 "&lt;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&gt;";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 $email;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 "&lt;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&gt;";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 $website;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 "&lt;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&gt;";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 $comment;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 "&lt;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&gt;";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 $gender;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&lt;/body&gt;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&lt;/html&gt;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Cao Đẳng Nghề Số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DE7355-DEEE-4A49-8306-06964CDF67D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282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&lt;?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$d=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strtotime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("tomorrow");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 date("Y-m-d h:i:sa", $d) . "&lt;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&gt;";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$d=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strtotime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("next Saturday");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 date("Y-m-d h:i:sa", $d) . "&lt;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&gt;";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$d=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strtotime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("+3 Months");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 date("Y-m-d h:i:sa", $d) . "&lt;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&gt;";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?&gt;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Cao Đẳng Nghề Số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DE7355-DEEE-4A49-8306-06964CDF67D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62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Cao Đẳng Nghề Số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DE7355-DEEE-4A49-8306-06964CDF67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592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Cao Đẳng Nghề Số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DE7355-DEEE-4A49-8306-06964CDF67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59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Cao Đẳng Nghề Số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DE7355-DEEE-4A49-8306-06964CDF67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7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Cao Đẳng Nghề Số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DE7355-DEEE-4A49-8306-06964CDF67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271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Cao Đẳng Nghề Số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DE7355-DEEE-4A49-8306-06964CDF67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336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&lt;?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strlen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("Hello world!"); // outputs 12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?&gt;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&lt;?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str_word_count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("Hello world!"); // outputs 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?&gt;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&lt;?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strrev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("Hello world!"); // outputs !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dlrow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olleH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?&gt;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&lt;?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strpos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("Hello world!", "world"); // outputs 6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?&gt;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&lt;?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str_replace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("world", "Dolly", "Hello world!"); // outputs Hello Dolly!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?&gt;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Cao Đẳng Nghề Số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DE7355-DEEE-4A49-8306-06964CDF67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55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&lt;?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$x = 10; </a:t>
            </a:r>
            <a:b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 $x;</a:t>
            </a:r>
            <a:b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?&gt;  </a:t>
            </a: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&lt;?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$x = 20; </a:t>
            </a:r>
            <a:b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$x += 100;</a:t>
            </a:r>
            <a:b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 $x;</a:t>
            </a:r>
            <a:b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?&gt;   </a:t>
            </a:r>
          </a:p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&lt;?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$x = 15;</a:t>
            </a:r>
            <a:b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$x %= 4;</a:t>
            </a:r>
            <a:b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 $x;</a:t>
            </a:r>
            <a:b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?&gt;  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Cao Đẳng Nghề Số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DE7355-DEEE-4A49-8306-06964CDF67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6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&lt;?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$x = 100; 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$y = "100";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var_dump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($x == $y); // returns true because values are equal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?&gt;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&lt;?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$x = 100; 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$y = "100";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var_dump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($x === $y); // returns false because types are not equal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?&gt;  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&lt;?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$x = 100; 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$y = "100";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var_dump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($x != $y); // returns false because values are equal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?&gt; 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Cao Đẳng Nghề Số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DE7355-DEEE-4A49-8306-06964CDF67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27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D71A0-751B-41AC-9C34-83ECB9EAA3A4}" type="datetime1">
              <a:rPr lang="en-US" smtClean="0"/>
              <a:t>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865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D3BD-405E-42D2-B6B6-C663B2B084BD}" type="datetime1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87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8F414-B276-4BFD-A979-EE5B3A55E6B6}" type="datetime1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06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51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CACF-C62E-4922-B9E6-A1041AF7AC9B}" type="datetime1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49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92CE2-4021-4E5F-A485-1BAE3D9B6351}" type="datetime1">
              <a:rPr lang="en-US" smtClean="0"/>
              <a:t>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4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6A41-551B-4249-A153-7056A160D38D}" type="datetime1">
              <a:rPr lang="en-US" smtClean="0"/>
              <a:t>1/14/2016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85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D11B8-B007-4320-AC1C-52056544EAC6}" type="datetime1">
              <a:rPr lang="en-US" smtClean="0"/>
              <a:t>1/14/2016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59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2922-3B64-493E-8ACC-AEF396CC7C53}" type="datetime1">
              <a:rPr lang="en-US" smtClean="0"/>
              <a:t>1/14/2016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65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66B5C-8AA9-4138-A923-569C4B97646C}" type="datetime1">
              <a:rPr lang="en-US" smtClean="0"/>
              <a:t>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0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57658-7159-4B75-AF0F-B3A4ACB35E74}" type="datetime1">
              <a:rPr lang="en-US" smtClean="0"/>
              <a:t>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90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193CA-8151-4CFA-950D-A780AB853FE1}" type="datetime1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5AA68-9AC4-4281-94D7-C40BEFF93EC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6248400"/>
            <a:ext cx="82296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340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php_webview_online.php" TargetMode="External"/><Relationship Id="rId2" Type="http://schemas.openxmlformats.org/officeDocument/2006/relationships/hyperlink" Target="http://phpfiddle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HTML/CSS/PHP CƠ BẢN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30DE0-E9BF-4910-A58E-72E5BFE1842A}" type="datetime1">
              <a:rPr lang="en-US" smtClean="0"/>
              <a:t>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3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: echo - print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>
                <a:solidFill>
                  <a:schemeClr val="tx2"/>
                </a:solidFill>
              </a:rPr>
              <a:t>&lt;?</a:t>
            </a:r>
            <a:r>
              <a:rPr lang="es-ES" dirty="0" err="1">
                <a:solidFill>
                  <a:schemeClr val="tx2"/>
                </a:solidFill>
              </a:rPr>
              <a:t>php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$x = 5;</a:t>
            </a:r>
            <a:br>
              <a:rPr lang="es-ES" dirty="0"/>
            </a:br>
            <a:r>
              <a:rPr lang="es-ES" dirty="0"/>
              <a:t>$y = 4;</a:t>
            </a:r>
            <a:br>
              <a:rPr lang="es-ES" dirty="0"/>
            </a:br>
            <a:r>
              <a:rPr lang="es-ES" dirty="0"/>
              <a:t>echo $x + $y;</a:t>
            </a:r>
            <a:br>
              <a:rPr lang="es-ES" dirty="0"/>
            </a:br>
            <a:r>
              <a:rPr lang="es-ES" dirty="0" smtClean="0">
                <a:solidFill>
                  <a:schemeClr val="tx2"/>
                </a:solidFill>
              </a:rPr>
              <a:t>?&gt;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$txt = </a:t>
            </a:r>
            <a:r>
              <a:rPr lang="en-US" dirty="0" smtClean="0"/>
              <a:t>“PHP";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echo "I love " . $txt . "!";</a:t>
            </a:r>
            <a:br>
              <a:rPr lang="en-US" dirty="0"/>
            </a:br>
            <a:r>
              <a:rPr lang="en-US" dirty="0">
                <a:solidFill>
                  <a:schemeClr val="tx2"/>
                </a:solidFill>
              </a:rPr>
              <a:t>?&gt;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59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: </a:t>
            </a:r>
            <a:r>
              <a:rPr lang="en-US" dirty="0" smtClean="0"/>
              <a:t>echo - print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echo "&lt;h2&gt;PHP is Fun!&lt;/h2&gt;";</a:t>
            </a:r>
            <a:br>
              <a:rPr lang="en-US" dirty="0"/>
            </a:br>
            <a:r>
              <a:rPr lang="en-US" dirty="0"/>
              <a:t>echo "Hello world!&lt;</a:t>
            </a:r>
            <a:r>
              <a:rPr lang="en-US" dirty="0" err="1"/>
              <a:t>br</a:t>
            </a:r>
            <a:r>
              <a:rPr lang="en-US" dirty="0"/>
              <a:t>&gt;";</a:t>
            </a:r>
            <a:br>
              <a:rPr lang="en-US" dirty="0"/>
            </a:br>
            <a:r>
              <a:rPr lang="en-US" dirty="0"/>
              <a:t>echo "I'm about to learn PHP!&lt;</a:t>
            </a:r>
            <a:r>
              <a:rPr lang="en-US" dirty="0" err="1"/>
              <a:t>br</a:t>
            </a:r>
            <a:r>
              <a:rPr lang="en-US" dirty="0"/>
              <a:t>&gt;";</a:t>
            </a:r>
            <a:br>
              <a:rPr lang="en-US" dirty="0"/>
            </a:br>
            <a:r>
              <a:rPr lang="en-US" dirty="0"/>
              <a:t>echo "This ", "string ", "was ", "made ", "with multiple parameters.";</a:t>
            </a:r>
            <a:br>
              <a:rPr lang="en-US" dirty="0"/>
            </a:br>
            <a:r>
              <a:rPr lang="en-US" dirty="0">
                <a:solidFill>
                  <a:schemeClr val="tx2"/>
                </a:solidFill>
              </a:rPr>
              <a:t>?&gt;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81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String</a:t>
            </a:r>
          </a:p>
          <a:p>
            <a:r>
              <a:rPr lang="en-US" dirty="0"/>
              <a:t>Integer</a:t>
            </a:r>
          </a:p>
          <a:p>
            <a:r>
              <a:rPr lang="en-US" dirty="0"/>
              <a:t>Float </a:t>
            </a:r>
            <a:endParaRPr lang="en-US" dirty="0" smtClean="0"/>
          </a:p>
          <a:p>
            <a:r>
              <a:rPr lang="en-US" dirty="0" smtClean="0"/>
              <a:t>Boolean</a:t>
            </a:r>
            <a:endParaRPr lang="en-US" dirty="0"/>
          </a:p>
          <a:p>
            <a:r>
              <a:rPr lang="en-US" dirty="0"/>
              <a:t>Array</a:t>
            </a:r>
          </a:p>
          <a:p>
            <a:r>
              <a:rPr lang="en-US" dirty="0"/>
              <a:t>Object</a:t>
            </a:r>
          </a:p>
          <a:p>
            <a:r>
              <a:rPr lang="en-US" dirty="0"/>
              <a:t>NULL</a:t>
            </a:r>
          </a:p>
          <a:p>
            <a:r>
              <a:rPr lang="en-US" dirty="0" smtClean="0"/>
              <a:t>Resource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endParaRPr lang="en-US" dirty="0" smtClean="0"/>
          </a:p>
          <a:p>
            <a:r>
              <a:rPr lang="en-US" dirty="0" err="1" smtClean="0"/>
              <a:t>Đếm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 smtClean="0"/>
          </a:p>
          <a:p>
            <a:r>
              <a:rPr lang="en-US" dirty="0" err="1" smtClean="0"/>
              <a:t>Đảo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endParaRPr lang="en-US" dirty="0" smtClean="0"/>
          </a:p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1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endParaRPr lang="en-US" dirty="0" smtClean="0"/>
          </a:p>
          <a:p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39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hằng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: </a:t>
            </a:r>
            <a:r>
              <a:rPr lang="en-US" dirty="0"/>
              <a:t>define(</a:t>
            </a:r>
            <a:r>
              <a:rPr lang="en-US" i="1" dirty="0"/>
              <a:t>name</a:t>
            </a:r>
            <a:r>
              <a:rPr lang="en-US" dirty="0"/>
              <a:t>, </a:t>
            </a:r>
            <a:r>
              <a:rPr lang="en-US" i="1" dirty="0"/>
              <a:t>value</a:t>
            </a:r>
            <a:r>
              <a:rPr lang="en-US" dirty="0"/>
              <a:t>, </a:t>
            </a:r>
            <a:r>
              <a:rPr lang="en-US" i="1" dirty="0"/>
              <a:t>case-insensitive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define("GREETING", "Welcome to W3Schools.com!");</a:t>
            </a:r>
            <a:br>
              <a:rPr lang="en-US" dirty="0"/>
            </a:br>
            <a:r>
              <a:rPr lang="en-US" dirty="0"/>
              <a:t>echo GREETING;</a:t>
            </a:r>
            <a:br>
              <a:rPr lang="en-US" dirty="0"/>
            </a:br>
            <a:r>
              <a:rPr lang="en-US" dirty="0">
                <a:solidFill>
                  <a:schemeClr val="tx2"/>
                </a:solidFill>
              </a:rPr>
              <a:t>?&gt;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793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(operator)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+: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cộng</a:t>
            </a:r>
            <a:endParaRPr lang="en-US" dirty="0" smtClean="0"/>
          </a:p>
          <a:p>
            <a:r>
              <a:rPr lang="en-US" dirty="0" smtClean="0"/>
              <a:t>-: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trừ</a:t>
            </a:r>
            <a:endParaRPr lang="en-US" dirty="0" smtClean="0"/>
          </a:p>
          <a:p>
            <a:r>
              <a:rPr lang="en-US" dirty="0" smtClean="0"/>
              <a:t>*: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endParaRPr lang="en-US" dirty="0" smtClean="0"/>
          </a:p>
          <a:p>
            <a:r>
              <a:rPr lang="en-US" dirty="0" smtClean="0"/>
              <a:t>/ : </a:t>
            </a:r>
            <a:r>
              <a:rPr lang="en-US" dirty="0" err="1" smtClean="0"/>
              <a:t>Phép</a:t>
            </a:r>
            <a:r>
              <a:rPr lang="en-US" dirty="0" smtClean="0"/>
              <a:t> chia</a:t>
            </a:r>
          </a:p>
          <a:p>
            <a:r>
              <a:rPr lang="en-US" dirty="0" smtClean="0"/>
              <a:t>% :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chia </a:t>
            </a:r>
            <a:r>
              <a:rPr lang="en-US" dirty="0" err="1" smtClean="0"/>
              <a:t>dư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87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212617"/>
              </p:ext>
            </p:extLst>
          </p:nvPr>
        </p:nvGraphicFramePr>
        <p:xfrm>
          <a:off x="609600" y="1524000"/>
          <a:ext cx="7924800" cy="4151784"/>
        </p:xfrm>
        <a:graphic>
          <a:graphicData uri="http://schemas.openxmlformats.org/drawingml/2006/table">
            <a:tbl>
              <a:tblPr/>
              <a:tblGrid>
                <a:gridCol w="3399219"/>
                <a:gridCol w="4525581"/>
              </a:tblGrid>
              <a:tr h="295211">
                <a:tc>
                  <a:txBody>
                    <a:bodyPr/>
                    <a:lstStyle/>
                    <a:p>
                      <a:pPr algn="ctr" fontAlgn="t"/>
                      <a:r>
                        <a:rPr lang="en-US" sz="3200" b="1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Phép</a:t>
                      </a:r>
                      <a:r>
                        <a:rPr lang="en-US" sz="3200" b="1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3200" b="1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gán</a:t>
                      </a:r>
                      <a:endParaRPr lang="en-US" sz="3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716" marR="52716" marT="52716" marB="527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3200" b="1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Diễn</a:t>
                      </a:r>
                      <a:r>
                        <a:rPr lang="en-US" sz="3200" b="1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3200" b="1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giải</a:t>
                      </a:r>
                      <a:endParaRPr lang="en-US" sz="3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716" marR="52716" marT="52716" marB="527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84990">
                <a:tc>
                  <a:txBody>
                    <a:bodyPr/>
                    <a:lstStyle/>
                    <a:p>
                      <a:pPr algn="ctr" fontAlgn="t"/>
                      <a:r>
                        <a:rPr lang="en-US" sz="3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= y</a:t>
                      </a:r>
                    </a:p>
                  </a:txBody>
                  <a:tcPr marL="52716" marR="52716" marT="52716" marB="527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3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= y</a:t>
                      </a:r>
                    </a:p>
                  </a:txBody>
                  <a:tcPr marL="52716" marR="52716" marT="52716" marB="527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484990">
                <a:tc>
                  <a:txBody>
                    <a:bodyPr/>
                    <a:lstStyle/>
                    <a:p>
                      <a:pPr algn="ctr" fontAlgn="t"/>
                      <a:r>
                        <a:rPr lang="en-US" sz="3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+= y</a:t>
                      </a:r>
                    </a:p>
                  </a:txBody>
                  <a:tcPr marL="52716" marR="52716" marT="52716" marB="527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3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= x + y</a:t>
                      </a:r>
                    </a:p>
                  </a:txBody>
                  <a:tcPr marL="52716" marR="52716" marT="52716" marB="527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84990">
                <a:tc>
                  <a:txBody>
                    <a:bodyPr/>
                    <a:lstStyle/>
                    <a:p>
                      <a:pPr algn="ctr" fontAlgn="t"/>
                      <a:r>
                        <a:rPr lang="en-US" sz="3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-= y</a:t>
                      </a:r>
                    </a:p>
                  </a:txBody>
                  <a:tcPr marL="52716" marR="52716" marT="52716" marB="527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3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= x - y</a:t>
                      </a:r>
                    </a:p>
                  </a:txBody>
                  <a:tcPr marL="52716" marR="52716" marT="52716" marB="527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484990">
                <a:tc>
                  <a:txBody>
                    <a:bodyPr/>
                    <a:lstStyle/>
                    <a:p>
                      <a:pPr algn="ctr" fontAlgn="t"/>
                      <a:r>
                        <a:rPr lang="en-US" sz="3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*= y</a:t>
                      </a:r>
                    </a:p>
                  </a:txBody>
                  <a:tcPr marL="52716" marR="52716" marT="52716" marB="527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3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= x * y</a:t>
                      </a:r>
                    </a:p>
                  </a:txBody>
                  <a:tcPr marL="52716" marR="52716" marT="52716" marB="527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84990">
                <a:tc>
                  <a:txBody>
                    <a:bodyPr/>
                    <a:lstStyle/>
                    <a:p>
                      <a:pPr algn="ctr" fontAlgn="t"/>
                      <a:r>
                        <a:rPr lang="en-US" sz="3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/= y</a:t>
                      </a:r>
                    </a:p>
                  </a:txBody>
                  <a:tcPr marL="52716" marR="52716" marT="52716" marB="527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3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= x / y</a:t>
                      </a:r>
                    </a:p>
                  </a:txBody>
                  <a:tcPr marL="52716" marR="52716" marT="52716" marB="527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484990">
                <a:tc>
                  <a:txBody>
                    <a:bodyPr/>
                    <a:lstStyle/>
                    <a:p>
                      <a:pPr algn="ctr" fontAlgn="t"/>
                      <a:r>
                        <a:rPr lang="en-US" sz="3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%= y</a:t>
                      </a:r>
                    </a:p>
                  </a:txBody>
                  <a:tcPr marL="52716" marR="52716" marT="52716" marB="527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3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= x % y</a:t>
                      </a:r>
                    </a:p>
                  </a:txBody>
                  <a:tcPr marL="52716" marR="52716" marT="52716" marB="527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8825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so </a:t>
            </a:r>
            <a:r>
              <a:rPr lang="en-US" dirty="0" err="1" smtClean="0"/>
              <a:t>sánh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2203252"/>
              </p:ext>
            </p:extLst>
          </p:nvPr>
        </p:nvGraphicFramePr>
        <p:xfrm>
          <a:off x="572102" y="1295400"/>
          <a:ext cx="8038497" cy="4942640"/>
        </p:xfrm>
        <a:graphic>
          <a:graphicData uri="http://schemas.openxmlformats.org/drawingml/2006/table">
            <a:tbl>
              <a:tblPr/>
              <a:tblGrid>
                <a:gridCol w="1342398"/>
                <a:gridCol w="1969911"/>
                <a:gridCol w="1334456"/>
                <a:gridCol w="3391732"/>
              </a:tblGrid>
              <a:tr h="28671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Toán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tử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Diễn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giải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Ví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dụ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Kết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quả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7102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==</a:t>
                      </a: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Equal</a:t>
                      </a: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$x == $y</a:t>
                      </a: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Trả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về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true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nếu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 = y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47102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===</a:t>
                      </a: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Identical</a:t>
                      </a: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$x === $y</a:t>
                      </a: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Trả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vể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true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nếu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 = y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cùng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loại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7102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!=</a:t>
                      </a: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equal</a:t>
                      </a: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$x != $y</a:t>
                      </a: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Trả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về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true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nếu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khác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y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47102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&lt;&gt;</a:t>
                      </a: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equal</a:t>
                      </a: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$x &lt;&gt; $y</a:t>
                      </a: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Trả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về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true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nếu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khác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y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7102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!==</a:t>
                      </a: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identical</a:t>
                      </a: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$x !== $y</a:t>
                      </a: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Trả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về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true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nếu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khác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y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hoặc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khác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loại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47102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Greater than</a:t>
                      </a: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$x &gt; $y</a:t>
                      </a: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Trả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về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true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nếu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x&gt;y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7102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</a:t>
                      </a: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Less than</a:t>
                      </a: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$x &lt; $y</a:t>
                      </a: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Trả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về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true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nếu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x&lt;y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47102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</a:t>
                      </a: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Greater than or equal to</a:t>
                      </a: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$x &gt;= $y</a:t>
                      </a: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Trả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về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true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nếu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x&gt;=y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7102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Less than or equal to</a:t>
                      </a: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$x &lt;= $y</a:t>
                      </a: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Trả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về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true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nếu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x&lt;=y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199" marR="51199" marT="51199" marB="511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26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/</a:t>
            </a:r>
            <a:r>
              <a:rPr lang="en-US" dirty="0" err="1" smtClean="0"/>
              <a:t>giảm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1688047"/>
              </p:ext>
            </p:extLst>
          </p:nvPr>
        </p:nvGraphicFramePr>
        <p:xfrm>
          <a:off x="533400" y="1676400"/>
          <a:ext cx="8077200" cy="3581401"/>
        </p:xfrm>
        <a:graphic>
          <a:graphicData uri="http://schemas.openxmlformats.org/drawingml/2006/table">
            <a:tbl>
              <a:tblPr/>
              <a:tblGrid>
                <a:gridCol w="1348861"/>
                <a:gridCol w="1795819"/>
                <a:gridCol w="4932520"/>
              </a:tblGrid>
              <a:tr h="522797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Toán</a:t>
                      </a:r>
                      <a:r>
                        <a:rPr lang="en-US" sz="20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tử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716" marR="52716" marT="52716" marB="527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Tên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716" marR="52716" marT="52716" marB="527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Diễn</a:t>
                      </a:r>
                      <a:r>
                        <a:rPr lang="en-US" sz="20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giải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716" marR="52716" marT="52716" marB="527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18069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++$x</a:t>
                      </a:r>
                    </a:p>
                  </a:txBody>
                  <a:tcPr marL="52716" marR="52716" marT="52716" marB="527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Tăng</a:t>
                      </a:r>
                      <a:r>
                        <a:rPr lang="en-US" sz="20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trước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716" marR="52716" marT="52716" marB="527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Tăng</a:t>
                      </a:r>
                      <a:r>
                        <a:rPr lang="en-US" sz="20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 </a:t>
                      </a:r>
                      <a:r>
                        <a:rPr lang="en-US" sz="20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lên</a:t>
                      </a:r>
                      <a:r>
                        <a:rPr lang="en-US" sz="20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 </a:t>
                      </a:r>
                      <a:r>
                        <a:rPr lang="en-US" sz="20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rồi</a:t>
                      </a:r>
                      <a:r>
                        <a:rPr lang="en-US" sz="20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trả</a:t>
                      </a:r>
                      <a:r>
                        <a:rPr lang="en-US" sz="20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về</a:t>
                      </a:r>
                      <a:r>
                        <a:rPr lang="en-US" sz="20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716" marR="52716" marT="52716" marB="527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91123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$x++</a:t>
                      </a:r>
                    </a:p>
                  </a:txBody>
                  <a:tcPr marL="52716" marR="52716" marT="52716" marB="527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Tăng</a:t>
                      </a:r>
                      <a:r>
                        <a:rPr lang="en-US" sz="20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sau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716" marR="52716" marT="52716" marB="527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Trả</a:t>
                      </a:r>
                      <a:r>
                        <a:rPr lang="en-US" sz="20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về</a:t>
                      </a:r>
                      <a:r>
                        <a:rPr lang="en-US" sz="20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 </a:t>
                      </a:r>
                      <a:r>
                        <a:rPr lang="en-US" sz="20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rồi</a:t>
                      </a:r>
                      <a:r>
                        <a:rPr lang="en-US" sz="20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tăng</a:t>
                      </a:r>
                      <a:r>
                        <a:rPr lang="en-US" sz="20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lên</a:t>
                      </a:r>
                      <a:r>
                        <a:rPr lang="en-US" sz="20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716" marR="52716" marT="52716" marB="527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18069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--$x</a:t>
                      </a:r>
                    </a:p>
                  </a:txBody>
                  <a:tcPr marL="52716" marR="52716" marT="52716" marB="527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Giảm</a:t>
                      </a:r>
                      <a:r>
                        <a:rPr lang="en-US" sz="20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trước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716" marR="52716" marT="52716" marB="527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Giảm</a:t>
                      </a:r>
                      <a:r>
                        <a:rPr lang="en-US" sz="20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 </a:t>
                      </a:r>
                      <a:r>
                        <a:rPr lang="en-US" sz="20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rồi</a:t>
                      </a:r>
                      <a:r>
                        <a:rPr lang="en-US" sz="20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trả</a:t>
                      </a:r>
                      <a:r>
                        <a:rPr lang="en-US" sz="20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về</a:t>
                      </a:r>
                      <a:r>
                        <a:rPr lang="en-US" sz="20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716" marR="52716" marT="52716" marB="527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91123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$x--</a:t>
                      </a:r>
                    </a:p>
                  </a:txBody>
                  <a:tcPr marL="52716" marR="52716" marT="52716" marB="527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Giảm</a:t>
                      </a:r>
                      <a:r>
                        <a:rPr lang="en-US" sz="20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sau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716" marR="52716" marT="52716" marB="527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Trả</a:t>
                      </a:r>
                      <a:r>
                        <a:rPr lang="en-US" sz="20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về</a:t>
                      </a:r>
                      <a:r>
                        <a:rPr lang="en-US" sz="20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 </a:t>
                      </a:r>
                      <a:r>
                        <a:rPr lang="en-US" sz="20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rồi</a:t>
                      </a:r>
                      <a:r>
                        <a:rPr lang="en-US" sz="20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giảm</a:t>
                      </a:r>
                      <a:r>
                        <a:rPr lang="en-US" sz="20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716" marR="52716" marT="52716" marB="527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70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logic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7066405"/>
              </p:ext>
            </p:extLst>
          </p:nvPr>
        </p:nvGraphicFramePr>
        <p:xfrm>
          <a:off x="457200" y="1524002"/>
          <a:ext cx="8305800" cy="4103019"/>
        </p:xfrm>
        <a:graphic>
          <a:graphicData uri="http://schemas.openxmlformats.org/drawingml/2006/table">
            <a:tbl>
              <a:tblPr/>
              <a:tblGrid>
                <a:gridCol w="1387037"/>
                <a:gridCol w="1846644"/>
                <a:gridCol w="1846644"/>
                <a:gridCol w="3225475"/>
              </a:tblGrid>
              <a:tr h="42576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Toán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tử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669" marR="52669" marT="52669" marB="526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Tên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669" marR="52669" marT="52669" marB="526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Ví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dụ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669" marR="52669" marT="52669" marB="526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Kết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quả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669" marR="52669" marT="52669" marB="526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9083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</a:t>
                      </a:r>
                    </a:p>
                  </a:txBody>
                  <a:tcPr marL="52669" marR="52669" marT="52669" marB="526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</a:t>
                      </a:r>
                    </a:p>
                  </a:txBody>
                  <a:tcPr marL="52669" marR="52669" marT="52669" marB="526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$x and $y</a:t>
                      </a:r>
                    </a:p>
                  </a:txBody>
                  <a:tcPr marL="52669" marR="52669" marT="52669" marB="526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nếu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y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đều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đúng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669" marR="52669" marT="52669" marB="526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59083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</a:t>
                      </a:r>
                    </a:p>
                  </a:txBody>
                  <a:tcPr marL="52669" marR="52669" marT="52669" marB="526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</a:t>
                      </a:r>
                    </a:p>
                  </a:txBody>
                  <a:tcPr marL="52669" marR="52669" marT="52669" marB="526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$x or $y</a:t>
                      </a:r>
                    </a:p>
                  </a:txBody>
                  <a:tcPr marL="52669" marR="52669" marT="52669" marB="526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 </a:t>
                      </a:r>
                      <a:r>
                        <a:rPr lang="en-US" sz="16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nếu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hoặc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y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hoặc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cả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đúng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669" marR="52669" marT="52669" marB="526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72308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xor</a:t>
                      </a:r>
                    </a:p>
                  </a:txBody>
                  <a:tcPr marL="52669" marR="52669" marT="52669" marB="526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Xor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669" marR="52669" marT="52669" marB="526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$x xor $y</a:t>
                      </a:r>
                    </a:p>
                  </a:txBody>
                  <a:tcPr marL="52669" marR="52669" marT="52669" marB="526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 </a:t>
                      </a:r>
                      <a:r>
                        <a:rPr lang="en-US" sz="16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nếu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hoặc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y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đúng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False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nếu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cả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cùng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đúng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669" marR="52669" marT="52669" marB="526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59083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&amp;&amp;</a:t>
                      </a:r>
                    </a:p>
                  </a:txBody>
                  <a:tcPr marL="52669" marR="52669" marT="52669" marB="526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</a:t>
                      </a:r>
                    </a:p>
                  </a:txBody>
                  <a:tcPr marL="52669" marR="52669" marT="52669" marB="526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$x &amp;&amp; $y</a:t>
                      </a:r>
                    </a:p>
                  </a:txBody>
                  <a:tcPr marL="52669" marR="52669" marT="52669" marB="526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nếu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y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đều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đúng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669" marR="52669" marT="52669" marB="526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9083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||</a:t>
                      </a:r>
                    </a:p>
                  </a:txBody>
                  <a:tcPr marL="52669" marR="52669" marT="52669" marB="526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</a:t>
                      </a:r>
                    </a:p>
                  </a:txBody>
                  <a:tcPr marL="52669" marR="52669" marT="52669" marB="526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$x || $y</a:t>
                      </a:r>
                    </a:p>
                  </a:txBody>
                  <a:tcPr marL="52669" marR="52669" marT="52669" marB="526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 </a:t>
                      </a:r>
                      <a:r>
                        <a:rPr lang="en-US" sz="16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nếu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hoặc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y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hoặc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cả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đúng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669" marR="52669" marT="52669" marB="526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59083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!</a:t>
                      </a:r>
                    </a:p>
                  </a:txBody>
                  <a:tcPr marL="52669" marR="52669" marT="52669" marB="526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</a:t>
                      </a:r>
                    </a:p>
                  </a:txBody>
                  <a:tcPr marL="52669" marR="52669" marT="52669" marB="526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!$x</a:t>
                      </a:r>
                    </a:p>
                  </a:txBody>
                  <a:tcPr marL="52669" marR="52669" marT="52669" marB="526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 </a:t>
                      </a:r>
                      <a:r>
                        <a:rPr lang="en-US" sz="16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nếu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x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không</a:t>
                      </a:r>
                      <a:r>
                        <a:rPr lang="en-US" sz="16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đúng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669" marR="52669" marT="52669" marB="526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86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GIỚI THIỆU KHÓA HỌC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tiết</a:t>
            </a:r>
            <a:r>
              <a:rPr lang="en-US" dirty="0" smtClean="0"/>
              <a:t>: 90</a:t>
            </a:r>
          </a:p>
          <a:p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: 2 </a:t>
            </a:r>
            <a:r>
              <a:rPr lang="en-US" dirty="0" err="1" smtClean="0"/>
              <a:t>buổi</a:t>
            </a:r>
            <a:r>
              <a:rPr lang="en-US" dirty="0" smtClean="0"/>
              <a:t>/</a:t>
            </a:r>
            <a:r>
              <a:rPr lang="en-US" dirty="0" err="1" smtClean="0"/>
              <a:t>tuần</a:t>
            </a:r>
            <a:endParaRPr lang="en-US" dirty="0" smtClean="0"/>
          </a:p>
          <a:p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: </a:t>
            </a:r>
            <a:r>
              <a:rPr lang="en-US" dirty="0" err="1" smtClean="0"/>
              <a:t>Tối</a:t>
            </a:r>
            <a:r>
              <a:rPr lang="en-US" dirty="0" smtClean="0"/>
              <a:t> 3, 5 (6h30 – 8h45)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54A95-5E71-469B-A60C-66F942B68C63}" type="datetime1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$txt1 = "Hello";</a:t>
            </a:r>
            <a:br>
              <a:rPr lang="en-US" dirty="0"/>
            </a:br>
            <a:r>
              <a:rPr lang="en-US" dirty="0"/>
              <a:t>$txt2 = " world!";</a:t>
            </a:r>
            <a:br>
              <a:rPr lang="en-US" dirty="0"/>
            </a:br>
            <a:r>
              <a:rPr lang="en-US" dirty="0"/>
              <a:t>echo $txt1 . $txt2;</a:t>
            </a:r>
            <a:br>
              <a:rPr lang="en-US" dirty="0"/>
            </a:br>
            <a:r>
              <a:rPr lang="en-US" dirty="0">
                <a:solidFill>
                  <a:schemeClr val="tx2"/>
                </a:solidFill>
              </a:rPr>
              <a:t>?&gt; </a:t>
            </a:r>
            <a:r>
              <a:rPr lang="en-US" dirty="0"/>
              <a:t> 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$txt1 = "Hello";</a:t>
            </a:r>
            <a:br>
              <a:rPr lang="en-US" dirty="0"/>
            </a:br>
            <a:r>
              <a:rPr lang="en-US" dirty="0"/>
              <a:t>$txt2 = " world!";</a:t>
            </a:r>
            <a:br>
              <a:rPr lang="en-US" dirty="0"/>
            </a:br>
            <a:r>
              <a:rPr lang="en-US" dirty="0"/>
              <a:t>$txt1 .= $txt2;</a:t>
            </a:r>
            <a:br>
              <a:rPr lang="en-US" dirty="0"/>
            </a:br>
            <a:r>
              <a:rPr lang="en-US" dirty="0"/>
              <a:t>echo $txt1;</a:t>
            </a:r>
            <a:br>
              <a:rPr lang="en-US" dirty="0"/>
            </a:br>
            <a:r>
              <a:rPr lang="en-US" dirty="0">
                <a:solidFill>
                  <a:schemeClr val="tx2"/>
                </a:solidFill>
              </a:rPr>
              <a:t>?&gt; </a:t>
            </a:r>
            <a:r>
              <a:rPr lang="en-US" dirty="0"/>
              <a:t>   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70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If…else…</a:t>
            </a:r>
            <a:r>
              <a:rPr lang="en-US" dirty="0" err="1" smtClean="0"/>
              <a:t>elseif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</a:t>
            </a:r>
          </a:p>
          <a:p>
            <a:r>
              <a:rPr lang="en-US" dirty="0" smtClean="0"/>
              <a:t>If…else</a:t>
            </a:r>
          </a:p>
          <a:p>
            <a:r>
              <a:rPr lang="en-US" dirty="0" smtClean="0"/>
              <a:t>If…</a:t>
            </a:r>
            <a:r>
              <a:rPr lang="en-US" dirty="0" err="1" smtClean="0"/>
              <a:t>elseif</a:t>
            </a:r>
            <a:r>
              <a:rPr lang="en-US" dirty="0" smtClean="0"/>
              <a:t>…else</a:t>
            </a:r>
          </a:p>
          <a:p>
            <a:r>
              <a:rPr lang="en-US" dirty="0" smtClean="0"/>
              <a:t>Switch</a:t>
            </a:r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lứa</a:t>
            </a:r>
            <a:r>
              <a:rPr lang="en-US" dirty="0" smtClean="0"/>
              <a:t> </a:t>
            </a:r>
            <a:r>
              <a:rPr lang="en-US" dirty="0" err="1" smtClean="0"/>
              <a:t>tuổi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tuổi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4916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vi-VN" dirty="0">
                <a:solidFill>
                  <a:schemeClr val="tx2"/>
                </a:solidFill>
              </a:rPr>
              <a:t>&lt;?php</a:t>
            </a:r>
          </a:p>
          <a:p>
            <a:pPr marL="0" indent="0">
              <a:buNone/>
            </a:pPr>
            <a:r>
              <a:rPr lang="vi-VN" dirty="0"/>
              <a:t>$d = 9;</a:t>
            </a:r>
          </a:p>
          <a:p>
            <a:pPr marL="0" indent="0">
              <a:buNone/>
            </a:pPr>
            <a:r>
              <a:rPr lang="vi-VN" dirty="0"/>
              <a:t>switch ($d) {</a:t>
            </a:r>
          </a:p>
          <a:p>
            <a:pPr marL="0" indent="0">
              <a:buNone/>
            </a:pPr>
            <a:r>
              <a:rPr lang="vi-VN" dirty="0"/>
              <a:t>     case 10:</a:t>
            </a:r>
          </a:p>
          <a:p>
            <a:pPr marL="0" indent="0">
              <a:buNone/>
            </a:pPr>
            <a:r>
              <a:rPr lang="vi-VN" dirty="0"/>
              <a:t>         echo "Xuất xắc";</a:t>
            </a:r>
          </a:p>
          <a:p>
            <a:pPr marL="0" indent="0">
              <a:buNone/>
            </a:pPr>
            <a:r>
              <a:rPr lang="vi-VN" dirty="0"/>
              <a:t>         break;</a:t>
            </a:r>
          </a:p>
          <a:p>
            <a:pPr marL="0" indent="0">
              <a:buNone/>
            </a:pPr>
            <a:r>
              <a:rPr lang="vi-VN" dirty="0"/>
              <a:t>     case 9:</a:t>
            </a:r>
          </a:p>
          <a:p>
            <a:pPr marL="0" indent="0">
              <a:buNone/>
            </a:pPr>
            <a:r>
              <a:rPr lang="vi-VN" dirty="0"/>
              <a:t>         echo "Giỏi";</a:t>
            </a:r>
          </a:p>
          <a:p>
            <a:pPr marL="0" indent="0">
              <a:buNone/>
            </a:pPr>
            <a:r>
              <a:rPr lang="vi-VN" dirty="0"/>
              <a:t>         break;</a:t>
            </a:r>
          </a:p>
          <a:p>
            <a:pPr marL="0" indent="0">
              <a:buNone/>
            </a:pPr>
            <a:r>
              <a:rPr lang="vi-VN" dirty="0"/>
              <a:t>     case "8":</a:t>
            </a:r>
          </a:p>
          <a:p>
            <a:pPr marL="0" indent="0">
              <a:buNone/>
            </a:pPr>
            <a:r>
              <a:rPr lang="vi-VN" dirty="0"/>
              <a:t>         echo "Khá";</a:t>
            </a:r>
          </a:p>
          <a:p>
            <a:pPr marL="0" indent="0">
              <a:buNone/>
            </a:pPr>
            <a:r>
              <a:rPr lang="vi-VN" dirty="0"/>
              <a:t>         break;</a:t>
            </a:r>
          </a:p>
          <a:p>
            <a:pPr marL="0" indent="0">
              <a:buNone/>
            </a:pPr>
            <a:r>
              <a:rPr lang="vi-VN" dirty="0"/>
              <a:t>     default:</a:t>
            </a:r>
          </a:p>
          <a:p>
            <a:pPr marL="0" indent="0">
              <a:buNone/>
            </a:pPr>
            <a:r>
              <a:rPr lang="vi-VN" dirty="0"/>
              <a:t>         echo "Chưa biết";</a:t>
            </a:r>
          </a:p>
          <a:p>
            <a:pPr marL="0" indent="0">
              <a:buNone/>
            </a:pPr>
            <a:r>
              <a:rPr lang="vi-VN" dirty="0"/>
              <a:t>}</a:t>
            </a:r>
          </a:p>
          <a:p>
            <a:pPr marL="0" indent="0">
              <a:buNone/>
            </a:pPr>
            <a:r>
              <a:rPr lang="vi-VN" dirty="0">
                <a:solidFill>
                  <a:schemeClr val="tx2"/>
                </a:solidFill>
              </a:rPr>
              <a:t>?&gt;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718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while </a:t>
            </a:r>
            <a:endParaRPr lang="en-US" b="1" dirty="0" smtClean="0"/>
          </a:p>
          <a:p>
            <a:r>
              <a:rPr lang="en-US" b="1" dirty="0"/>
              <a:t>do...</a:t>
            </a:r>
            <a:r>
              <a:rPr lang="en-US" b="1" dirty="0" smtClean="0"/>
              <a:t>while</a:t>
            </a:r>
          </a:p>
          <a:p>
            <a:r>
              <a:rPr lang="en-US" b="1" dirty="0"/>
              <a:t>for </a:t>
            </a:r>
            <a:endParaRPr lang="en-US" b="1" dirty="0" smtClean="0"/>
          </a:p>
          <a:p>
            <a:r>
              <a:rPr lang="en-US" b="1" dirty="0" err="1"/>
              <a:t>foreach</a:t>
            </a:r>
            <a:r>
              <a:rPr lang="en-US" b="1" dirty="0"/>
              <a:t> 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96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$x = 1; 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while($x &lt;= 5) {</a:t>
            </a:r>
            <a:br>
              <a:rPr lang="en-US" dirty="0"/>
            </a:br>
            <a:r>
              <a:rPr lang="en-US" dirty="0"/>
              <a:t>    echo "The number is: $x &lt;</a:t>
            </a:r>
            <a:r>
              <a:rPr lang="en-US" dirty="0" err="1"/>
              <a:t>br</a:t>
            </a:r>
            <a:r>
              <a:rPr lang="en-US" dirty="0"/>
              <a:t>&gt;";</a:t>
            </a:r>
            <a:br>
              <a:rPr lang="en-US" dirty="0"/>
            </a:br>
            <a:r>
              <a:rPr lang="en-US" dirty="0"/>
              <a:t>    $x++;</a:t>
            </a:r>
            <a:br>
              <a:rPr lang="en-US" dirty="0"/>
            </a:br>
            <a:r>
              <a:rPr lang="en-US" dirty="0"/>
              <a:t>} </a:t>
            </a:r>
            <a:br>
              <a:rPr lang="en-US" dirty="0"/>
            </a:br>
            <a:r>
              <a:rPr lang="en-US" dirty="0">
                <a:solidFill>
                  <a:schemeClr val="tx2"/>
                </a:solidFill>
              </a:rPr>
              <a:t>?&gt;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632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Do…while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$x = 1; 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do {</a:t>
            </a:r>
            <a:br>
              <a:rPr lang="en-US" dirty="0"/>
            </a:br>
            <a:r>
              <a:rPr lang="en-US" dirty="0"/>
              <a:t>    echo "The number is: $x &lt;</a:t>
            </a:r>
            <a:r>
              <a:rPr lang="en-US" dirty="0" err="1"/>
              <a:t>br</a:t>
            </a:r>
            <a:r>
              <a:rPr lang="en-US" dirty="0"/>
              <a:t>&gt;";</a:t>
            </a:r>
            <a:br>
              <a:rPr lang="en-US" dirty="0"/>
            </a:br>
            <a:r>
              <a:rPr lang="en-US" dirty="0"/>
              <a:t>    $x++;</a:t>
            </a:r>
            <a:br>
              <a:rPr lang="en-US" dirty="0"/>
            </a:br>
            <a:r>
              <a:rPr lang="en-US" dirty="0"/>
              <a:t>} while ($x &lt;= 5);</a:t>
            </a:r>
            <a:br>
              <a:rPr lang="en-US" dirty="0"/>
            </a:br>
            <a:r>
              <a:rPr lang="en-US" dirty="0"/>
              <a:t>?&gt;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03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Do…while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$x = 6;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do {</a:t>
            </a:r>
            <a:br>
              <a:rPr lang="en-US" dirty="0"/>
            </a:br>
            <a:r>
              <a:rPr lang="en-US" dirty="0"/>
              <a:t>    echo "The number is: $x &lt;</a:t>
            </a:r>
            <a:r>
              <a:rPr lang="en-US" dirty="0" err="1"/>
              <a:t>br</a:t>
            </a:r>
            <a:r>
              <a:rPr lang="en-US" dirty="0"/>
              <a:t>&gt;";</a:t>
            </a:r>
            <a:br>
              <a:rPr lang="en-US" dirty="0"/>
            </a:br>
            <a:r>
              <a:rPr lang="en-US" dirty="0"/>
              <a:t>    $x++;</a:t>
            </a:r>
            <a:br>
              <a:rPr lang="en-US" dirty="0"/>
            </a:br>
            <a:r>
              <a:rPr lang="en-US" dirty="0"/>
              <a:t>} while ($x&lt;=5);</a:t>
            </a:r>
            <a:br>
              <a:rPr lang="en-US" dirty="0"/>
            </a:br>
            <a:r>
              <a:rPr lang="en-US" dirty="0"/>
              <a:t>?&gt;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8191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for ($x = 0; $x &lt;= 10; $x++) {</a:t>
            </a:r>
            <a:br>
              <a:rPr lang="en-US" dirty="0"/>
            </a:br>
            <a:r>
              <a:rPr lang="en-US" dirty="0"/>
              <a:t>    echo "The number is: $x &lt;</a:t>
            </a:r>
            <a:r>
              <a:rPr lang="en-US" dirty="0" err="1"/>
              <a:t>br</a:t>
            </a:r>
            <a:r>
              <a:rPr lang="en-US" dirty="0"/>
              <a:t>&gt;";</a:t>
            </a:r>
            <a:br>
              <a:rPr lang="en-US" dirty="0"/>
            </a:br>
            <a:r>
              <a:rPr lang="en-US" dirty="0"/>
              <a:t>} </a:t>
            </a:r>
            <a:br>
              <a:rPr lang="en-US" dirty="0"/>
            </a:br>
            <a:r>
              <a:rPr lang="en-US" dirty="0">
                <a:solidFill>
                  <a:schemeClr val="tx2"/>
                </a:solidFill>
              </a:rPr>
              <a:t>?&gt;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8532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foreach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$colors = array("red", "green", "blue", "yellow"); 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foreach</a:t>
            </a:r>
            <a:r>
              <a:rPr lang="en-US" dirty="0"/>
              <a:t> ($colors as $value) {</a:t>
            </a:r>
            <a:br>
              <a:rPr lang="en-US" dirty="0"/>
            </a:br>
            <a:r>
              <a:rPr lang="en-US" dirty="0"/>
              <a:t>    echo "$value &lt;</a:t>
            </a:r>
            <a:r>
              <a:rPr lang="en-US" dirty="0" err="1"/>
              <a:t>br</a:t>
            </a:r>
            <a:r>
              <a:rPr lang="en-US" dirty="0"/>
              <a:t>&gt;";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>
                <a:solidFill>
                  <a:schemeClr val="tx2"/>
                </a:solidFill>
              </a:rPr>
              <a:t>?&gt;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323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Hàm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writeMsg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    echo "Hello world!";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writeMsg</a:t>
            </a:r>
            <a:r>
              <a:rPr lang="en-US" dirty="0"/>
              <a:t>(); // call the function</a:t>
            </a:r>
            <a:br>
              <a:rPr lang="en-US" dirty="0"/>
            </a:br>
            <a:r>
              <a:rPr lang="en-US" dirty="0"/>
              <a:t>?&gt;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84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NỘI DUNG CHÍNH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HTML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PHP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0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familyName</a:t>
            </a:r>
            <a:r>
              <a:rPr lang="en-US" dirty="0"/>
              <a:t>($</a:t>
            </a:r>
            <a:r>
              <a:rPr lang="en-US" dirty="0" err="1"/>
              <a:t>fname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    echo "$</a:t>
            </a:r>
            <a:r>
              <a:rPr lang="en-US" dirty="0" err="1"/>
              <a:t>fname</a:t>
            </a:r>
            <a:r>
              <a:rPr lang="en-US" dirty="0"/>
              <a:t> </a:t>
            </a:r>
            <a:r>
              <a:rPr lang="en-US" dirty="0" err="1"/>
              <a:t>Refsnes</a:t>
            </a:r>
            <a:r>
              <a:rPr lang="en-US" dirty="0"/>
              <a:t>.&lt;</a:t>
            </a:r>
            <a:r>
              <a:rPr lang="en-US" dirty="0" err="1"/>
              <a:t>br</a:t>
            </a:r>
            <a:r>
              <a:rPr lang="en-US" dirty="0"/>
              <a:t>&gt;";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familyName</a:t>
            </a:r>
            <a:r>
              <a:rPr lang="en-US" dirty="0"/>
              <a:t>("</a:t>
            </a:r>
            <a:r>
              <a:rPr lang="en-US" dirty="0" err="1"/>
              <a:t>Jani</a:t>
            </a:r>
            <a:r>
              <a:rPr lang="en-US" dirty="0"/>
              <a:t>");</a:t>
            </a:r>
            <a:br>
              <a:rPr lang="en-US" dirty="0"/>
            </a:br>
            <a:r>
              <a:rPr lang="en-US" dirty="0" err="1"/>
              <a:t>familyName</a:t>
            </a:r>
            <a:r>
              <a:rPr lang="en-US" dirty="0"/>
              <a:t>("</a:t>
            </a:r>
            <a:r>
              <a:rPr lang="en-US" dirty="0" err="1"/>
              <a:t>Hege</a:t>
            </a:r>
            <a:r>
              <a:rPr lang="en-US" dirty="0"/>
              <a:t>");</a:t>
            </a:r>
            <a:br>
              <a:rPr lang="en-US" dirty="0"/>
            </a:br>
            <a:r>
              <a:rPr lang="en-US" dirty="0" err="1"/>
              <a:t>familyName</a:t>
            </a:r>
            <a:r>
              <a:rPr lang="en-US" dirty="0"/>
              <a:t>("Stale");</a:t>
            </a:r>
            <a:br>
              <a:rPr lang="en-US" dirty="0"/>
            </a:br>
            <a:r>
              <a:rPr lang="en-US" dirty="0" err="1"/>
              <a:t>familyName</a:t>
            </a:r>
            <a:r>
              <a:rPr lang="en-US" dirty="0"/>
              <a:t>("Kai Jim");</a:t>
            </a:r>
            <a:br>
              <a:rPr lang="en-US" dirty="0"/>
            </a:br>
            <a:r>
              <a:rPr lang="en-US" dirty="0" err="1"/>
              <a:t>familyName</a:t>
            </a:r>
            <a:r>
              <a:rPr lang="en-US" dirty="0"/>
              <a:t>("</a:t>
            </a:r>
            <a:r>
              <a:rPr lang="en-US" dirty="0" err="1"/>
              <a:t>Borge</a:t>
            </a:r>
            <a:r>
              <a:rPr lang="en-US" dirty="0"/>
              <a:t>");</a:t>
            </a:r>
            <a:br>
              <a:rPr lang="en-US" dirty="0"/>
            </a:br>
            <a:r>
              <a:rPr lang="en-US" dirty="0">
                <a:solidFill>
                  <a:schemeClr val="tx2"/>
                </a:solidFill>
              </a:rPr>
              <a:t>?&gt;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663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Hàm</a:t>
            </a:r>
            <a:r>
              <a:rPr lang="en-US" dirty="0" smtClean="0"/>
              <a:t>: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function sum($x, $y) {</a:t>
            </a:r>
            <a:br>
              <a:rPr lang="en-US" dirty="0"/>
            </a:br>
            <a:r>
              <a:rPr lang="en-US" dirty="0"/>
              <a:t>    $z = $x + $y;</a:t>
            </a:r>
            <a:br>
              <a:rPr lang="en-US" dirty="0"/>
            </a:br>
            <a:r>
              <a:rPr lang="en-US" dirty="0"/>
              <a:t>    return $z;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echo "5 + 10 = " . sum(5, 10) . "&lt;</a:t>
            </a:r>
            <a:r>
              <a:rPr lang="en-US" dirty="0" err="1"/>
              <a:t>br</a:t>
            </a:r>
            <a:r>
              <a:rPr lang="en-US" dirty="0"/>
              <a:t>&gt;";</a:t>
            </a:r>
            <a:br>
              <a:rPr lang="en-US" dirty="0"/>
            </a:br>
            <a:r>
              <a:rPr lang="en-US" dirty="0"/>
              <a:t>echo "7 + 13 = " . sum(7, 13) . "&lt;</a:t>
            </a:r>
            <a:r>
              <a:rPr lang="en-US" dirty="0" err="1"/>
              <a:t>br</a:t>
            </a:r>
            <a:r>
              <a:rPr lang="en-US" dirty="0"/>
              <a:t>&gt;";</a:t>
            </a:r>
            <a:br>
              <a:rPr lang="en-US" dirty="0"/>
            </a:br>
            <a:r>
              <a:rPr lang="en-US" dirty="0"/>
              <a:t>echo "2 + 4 = " . sum(2, 4);</a:t>
            </a:r>
            <a:br>
              <a:rPr lang="en-US" dirty="0"/>
            </a:br>
            <a:r>
              <a:rPr lang="en-US" dirty="0">
                <a:solidFill>
                  <a:schemeClr val="tx2"/>
                </a:solidFill>
              </a:rPr>
              <a:t>?&gt;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194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Mảng</a:t>
            </a:r>
            <a:r>
              <a:rPr lang="en-US" dirty="0" smtClean="0"/>
              <a:t>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$cars = array("Volvo", "BMW", "Toyota");</a:t>
            </a:r>
            <a:br>
              <a:rPr lang="en-US" dirty="0"/>
            </a:br>
            <a:r>
              <a:rPr lang="en-US" dirty="0"/>
              <a:t>echo "I like " . $cars[0] . ", " . $cars[1] . " and " . $cars[2] . ".";</a:t>
            </a:r>
            <a:br>
              <a:rPr lang="en-US" dirty="0"/>
            </a:br>
            <a:r>
              <a:rPr lang="en-US" dirty="0">
                <a:solidFill>
                  <a:schemeClr val="tx2"/>
                </a:solidFill>
              </a:rPr>
              <a:t>?&gt;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0898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Array: </a:t>
            </a:r>
            <a:r>
              <a:rPr lang="en-US" dirty="0" err="1" smtClean="0"/>
              <a:t>Đếm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$cars = array("Volvo", "BMW", "Toyota");</a:t>
            </a:r>
            <a:br>
              <a:rPr lang="en-US" dirty="0"/>
            </a:br>
            <a:r>
              <a:rPr lang="en-US" dirty="0"/>
              <a:t>echo count($cars);</a:t>
            </a:r>
            <a:br>
              <a:rPr lang="en-US" dirty="0"/>
            </a:br>
            <a:r>
              <a:rPr lang="en-US" dirty="0">
                <a:solidFill>
                  <a:schemeClr val="tx2"/>
                </a:solidFill>
              </a:rPr>
              <a:t>?&gt;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757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$cars = array("Volvo", "BMW", "Toyota");</a:t>
            </a:r>
            <a:br>
              <a:rPr lang="en-US" dirty="0"/>
            </a:br>
            <a:r>
              <a:rPr lang="en-US" dirty="0"/>
              <a:t>$</a:t>
            </a:r>
            <a:r>
              <a:rPr lang="en-US" dirty="0" err="1"/>
              <a:t>arrlength</a:t>
            </a:r>
            <a:r>
              <a:rPr lang="en-US" dirty="0"/>
              <a:t> = count($cars);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for($x = 0; $x &lt; $</a:t>
            </a:r>
            <a:r>
              <a:rPr lang="en-US" dirty="0" err="1"/>
              <a:t>arrlength</a:t>
            </a:r>
            <a:r>
              <a:rPr lang="en-US" dirty="0"/>
              <a:t>; $x++) {</a:t>
            </a:r>
            <a:br>
              <a:rPr lang="en-US" dirty="0"/>
            </a:br>
            <a:r>
              <a:rPr lang="en-US" dirty="0"/>
              <a:t>    echo $cars[$x];</a:t>
            </a:r>
            <a:br>
              <a:rPr lang="en-US" dirty="0"/>
            </a:br>
            <a:r>
              <a:rPr lang="en-US" dirty="0"/>
              <a:t>    echo "&lt;</a:t>
            </a:r>
            <a:r>
              <a:rPr lang="en-US" dirty="0" err="1"/>
              <a:t>br</a:t>
            </a:r>
            <a:r>
              <a:rPr lang="en-US" dirty="0"/>
              <a:t>&gt;";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>
                <a:solidFill>
                  <a:schemeClr val="tx2"/>
                </a:solidFill>
              </a:rPr>
              <a:t>?&gt;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1974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$colors = array("red", "green", "blue", "yellow"); 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foreach</a:t>
            </a:r>
            <a:r>
              <a:rPr lang="en-US" dirty="0"/>
              <a:t> ($colors as $value) {</a:t>
            </a:r>
            <a:br>
              <a:rPr lang="en-US" dirty="0"/>
            </a:br>
            <a:r>
              <a:rPr lang="en-US" dirty="0"/>
              <a:t>    echo "$value &lt;</a:t>
            </a:r>
            <a:r>
              <a:rPr lang="en-US" dirty="0" err="1"/>
              <a:t>br</a:t>
            </a:r>
            <a:r>
              <a:rPr lang="en-US" dirty="0"/>
              <a:t>&gt;";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>
                <a:solidFill>
                  <a:schemeClr val="tx2"/>
                </a:solidFill>
              </a:rPr>
              <a:t>?&gt;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99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tùy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&lt;?</a:t>
            </a:r>
            <a:r>
              <a:rPr lang="en-US" b="1" dirty="0" err="1">
                <a:solidFill>
                  <a:schemeClr val="tx2"/>
                </a:solidFill>
              </a:rPr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$age = array("Peter"=&gt;"35", "Ben"=&gt;"37", "Joe"=&gt;"43");</a:t>
            </a:r>
            <a:br>
              <a:rPr lang="en-US" dirty="0"/>
            </a:br>
            <a:r>
              <a:rPr lang="en-US" dirty="0"/>
              <a:t>echo "Peter is " . $age['Peter'] . " years old.";</a:t>
            </a:r>
            <a:br>
              <a:rPr lang="en-US" dirty="0"/>
            </a:br>
            <a:r>
              <a:rPr lang="en-US" b="1" dirty="0">
                <a:solidFill>
                  <a:schemeClr val="tx2"/>
                </a:solidFill>
              </a:rPr>
              <a:t>?&gt;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833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&lt;form action="</a:t>
            </a:r>
            <a:r>
              <a:rPr lang="en-US" dirty="0" err="1"/>
              <a:t>welcome.php</a:t>
            </a:r>
            <a:r>
              <a:rPr lang="en-US" dirty="0"/>
              <a:t>" method="post"&gt;</a:t>
            </a:r>
            <a:br>
              <a:rPr lang="en-US" dirty="0"/>
            </a:br>
            <a:r>
              <a:rPr lang="en-US" dirty="0"/>
              <a:t>Name: &lt;input type="text" name="name"&gt;&lt;</a:t>
            </a:r>
            <a:r>
              <a:rPr lang="en-US" dirty="0" err="1"/>
              <a:t>br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E-mail: &lt;input type="text" name="email"&gt;&lt;</a:t>
            </a:r>
            <a:r>
              <a:rPr lang="en-US" dirty="0" err="1"/>
              <a:t>br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&lt;input type="submit"&gt;</a:t>
            </a:r>
            <a:br>
              <a:rPr lang="en-US" dirty="0"/>
            </a:br>
            <a:r>
              <a:rPr lang="en-US" dirty="0"/>
              <a:t>&lt;/form&gt;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791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Welcome &lt;?</a:t>
            </a:r>
            <a:r>
              <a:rPr lang="en-US" dirty="0" err="1"/>
              <a:t>php</a:t>
            </a:r>
            <a:r>
              <a:rPr lang="en-US" dirty="0"/>
              <a:t> echo $_POST["name"]; ?&gt;&lt;</a:t>
            </a:r>
            <a:r>
              <a:rPr lang="en-US" dirty="0" err="1"/>
              <a:t>br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Your email address is: &lt;?</a:t>
            </a:r>
            <a:r>
              <a:rPr lang="en-US" dirty="0" err="1"/>
              <a:t>php</a:t>
            </a:r>
            <a:r>
              <a:rPr lang="en-US" dirty="0"/>
              <a:t> echo $_POST["email"]; ?&gt;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2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</a:t>
            </a:r>
            <a:r>
              <a:rPr lang="en-US" dirty="0" err="1" smtClean="0"/>
              <a:t>và</a:t>
            </a:r>
            <a:r>
              <a:rPr lang="en-US" dirty="0" smtClean="0"/>
              <a:t> POST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GET</a:t>
            </a:r>
          </a:p>
          <a:p>
            <a:pPr marL="0" indent="0">
              <a:buNone/>
            </a:pP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Welcome &lt;?</a:t>
            </a:r>
            <a:r>
              <a:rPr lang="en-US" dirty="0" err="1"/>
              <a:t>php</a:t>
            </a:r>
            <a:r>
              <a:rPr lang="en-US" dirty="0"/>
              <a:t> echo $_GET["name"]; ?&gt;&lt;</a:t>
            </a:r>
            <a:r>
              <a:rPr lang="en-US" dirty="0" err="1"/>
              <a:t>br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Your email address is: &lt;?</a:t>
            </a:r>
            <a:r>
              <a:rPr lang="en-US" dirty="0" err="1"/>
              <a:t>php</a:t>
            </a:r>
            <a:r>
              <a:rPr lang="en-US" dirty="0"/>
              <a:t> echo $_GET["email"]; ?&gt;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06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MỤC TIÊU ĐẠT ĐƯỢC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HTML/CSS</a:t>
            </a:r>
          </a:p>
          <a:p>
            <a:pPr lvl="1"/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HTML.</a:t>
            </a:r>
          </a:p>
          <a:p>
            <a:pPr lvl="1"/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1 </a:t>
            </a:r>
            <a:r>
              <a:rPr lang="en-US" dirty="0" err="1" smtClean="0"/>
              <a:t>trang</a:t>
            </a:r>
            <a:r>
              <a:rPr lang="en-US" dirty="0" smtClean="0"/>
              <a:t> HTML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CSS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HTML.</a:t>
            </a:r>
          </a:p>
          <a:p>
            <a:pPr lvl="1"/>
            <a:r>
              <a:rPr lang="en-US" dirty="0" smtClean="0"/>
              <a:t>Inspect code 1 template web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. </a:t>
            </a:r>
          </a:p>
          <a:p>
            <a:pPr lvl="1"/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responsive web.</a:t>
            </a:r>
          </a:p>
          <a:p>
            <a:pPr lvl="1"/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Bootstrap (*).</a:t>
            </a:r>
          </a:p>
          <a:p>
            <a:pPr lvl="1"/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HTML </a:t>
            </a:r>
            <a:r>
              <a:rPr lang="en-US" dirty="0" err="1" smtClean="0"/>
              <a:t>và</a:t>
            </a:r>
            <a:r>
              <a:rPr lang="en-US" dirty="0" smtClean="0"/>
              <a:t> CSS.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8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40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646" y="1600200"/>
            <a:ext cx="581025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107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&lt;form method="post" action="&lt;?</a:t>
            </a:r>
            <a:r>
              <a:rPr lang="en-US" b="1" dirty="0" err="1">
                <a:solidFill>
                  <a:schemeClr val="tx2"/>
                </a:solidFill>
              </a:rPr>
              <a:t>php</a:t>
            </a:r>
            <a:r>
              <a:rPr lang="en-US" b="1" dirty="0">
                <a:solidFill>
                  <a:schemeClr val="tx2"/>
                </a:solidFill>
              </a:rPr>
              <a:t> echo </a:t>
            </a:r>
            <a:r>
              <a:rPr lang="en-US" b="1" dirty="0" err="1">
                <a:solidFill>
                  <a:schemeClr val="tx2"/>
                </a:solidFill>
              </a:rPr>
              <a:t>htmlspecialchars</a:t>
            </a:r>
            <a:r>
              <a:rPr lang="en-US" b="1" dirty="0">
                <a:solidFill>
                  <a:schemeClr val="tx2"/>
                </a:solidFill>
              </a:rPr>
              <a:t>($_SERVER["PHP_SELF</a:t>
            </a:r>
            <a:r>
              <a:rPr lang="en-US" b="1" dirty="0" smtClean="0">
                <a:solidFill>
                  <a:schemeClr val="tx2"/>
                </a:solidFill>
              </a:rPr>
              <a:t>"]);?&gt;"&gt;</a:t>
            </a:r>
          </a:p>
          <a:p>
            <a:r>
              <a:rPr lang="en-US" dirty="0" smtClean="0"/>
              <a:t>method=“post”</a:t>
            </a:r>
          </a:p>
          <a:p>
            <a:r>
              <a:rPr lang="en-US" dirty="0"/>
              <a:t>action="&lt;?</a:t>
            </a:r>
            <a:r>
              <a:rPr lang="en-US" dirty="0" err="1"/>
              <a:t>php</a:t>
            </a:r>
            <a:r>
              <a:rPr lang="en-US" dirty="0"/>
              <a:t> echo </a:t>
            </a:r>
            <a:r>
              <a:rPr lang="en-US" dirty="0" err="1">
                <a:solidFill>
                  <a:schemeClr val="tx2"/>
                </a:solidFill>
              </a:rPr>
              <a:t>htmlspecialchars</a:t>
            </a:r>
            <a:r>
              <a:rPr lang="en-US" dirty="0"/>
              <a:t>($_SERVER["PHP_SELF"]);?&gt;"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544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$_SERVER["PHP_SELF"]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submit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Htmlspecialchars</a:t>
            </a:r>
            <a:r>
              <a:rPr lang="en-US" b="1" dirty="0" smtClean="0"/>
              <a:t>: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&lt; </a:t>
            </a:r>
            <a:r>
              <a:rPr lang="en-US" dirty="0" err="1" smtClean="0"/>
              <a:t>hoặc</a:t>
            </a:r>
            <a:r>
              <a:rPr lang="en-US" dirty="0" smtClean="0"/>
              <a:t> &gt; </a:t>
            </a:r>
            <a:r>
              <a:rPr lang="en-US" dirty="0" err="1" smtClean="0"/>
              <a:t>thành</a:t>
            </a:r>
            <a:r>
              <a:rPr lang="en-US" dirty="0" smtClean="0"/>
              <a:t> &amp;</a:t>
            </a:r>
            <a:r>
              <a:rPr lang="en-US" dirty="0" err="1" smtClean="0"/>
              <a:t>lt</a:t>
            </a:r>
            <a:r>
              <a:rPr lang="en-US" dirty="0" smtClean="0"/>
              <a:t>; </a:t>
            </a:r>
            <a:r>
              <a:rPr lang="en-US" dirty="0" err="1" smtClean="0"/>
              <a:t>hoặc</a:t>
            </a:r>
            <a:r>
              <a:rPr lang="en-US" dirty="0" smtClean="0"/>
              <a:t> &amp;</a:t>
            </a:r>
            <a:r>
              <a:rPr lang="en-US" dirty="0" err="1" smtClean="0"/>
              <a:t>gt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985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echo "Today is " . date("Y/m/d") . "&lt;</a:t>
            </a:r>
            <a:r>
              <a:rPr lang="en-US" dirty="0" err="1"/>
              <a:t>br</a:t>
            </a:r>
            <a:r>
              <a:rPr lang="en-US" dirty="0"/>
              <a:t>&gt;";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echo "Today is " . date("</a:t>
            </a:r>
            <a:r>
              <a:rPr lang="en-US" dirty="0" err="1"/>
              <a:t>Y.m.d</a:t>
            </a:r>
            <a:r>
              <a:rPr lang="en-US" dirty="0"/>
              <a:t>") . "&lt;</a:t>
            </a:r>
            <a:r>
              <a:rPr lang="en-US" dirty="0" err="1"/>
              <a:t>br</a:t>
            </a:r>
            <a:r>
              <a:rPr lang="en-US" dirty="0"/>
              <a:t>&gt;";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echo "Today is " . date("Y-m-d") . "&lt;</a:t>
            </a:r>
            <a:r>
              <a:rPr lang="en-US" dirty="0" err="1"/>
              <a:t>br</a:t>
            </a:r>
            <a:r>
              <a:rPr lang="en-US" dirty="0"/>
              <a:t>&gt;";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echo "Today is " . date("l");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?&gt;</a:t>
            </a:r>
          </a:p>
          <a:p>
            <a:pPr marL="0" indent="0">
              <a:buNone/>
            </a:pPr>
            <a:r>
              <a:rPr lang="es-ES" dirty="0"/>
              <a:t>&amp;</a:t>
            </a:r>
            <a:r>
              <a:rPr lang="es-ES" dirty="0" err="1"/>
              <a:t>copy</a:t>
            </a:r>
            <a:r>
              <a:rPr lang="es-ES" dirty="0"/>
              <a:t>; 2010-&lt;?</a:t>
            </a:r>
            <a:r>
              <a:rPr lang="es-ES" dirty="0" err="1"/>
              <a:t>php</a:t>
            </a:r>
            <a:r>
              <a:rPr lang="es-ES" dirty="0"/>
              <a:t> echo date("Y");?&gt;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910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echo "The time is " . date("</a:t>
            </a:r>
            <a:r>
              <a:rPr lang="en-US" dirty="0" err="1"/>
              <a:t>h:i:sa</a:t>
            </a:r>
            <a:r>
              <a:rPr lang="en-US" dirty="0"/>
              <a:t>");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?&gt;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933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strtotime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: </a:t>
            </a:r>
            <a:r>
              <a:rPr lang="en-US" dirty="0" err="1"/>
              <a:t>strtotime</a:t>
            </a:r>
            <a:r>
              <a:rPr lang="en-US" dirty="0"/>
              <a:t>(</a:t>
            </a:r>
            <a:r>
              <a:rPr lang="en-US" i="1" dirty="0" err="1"/>
              <a:t>time,now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$d=</a:t>
            </a:r>
            <a:r>
              <a:rPr lang="en-US" dirty="0" err="1"/>
              <a:t>strtotime</a:t>
            </a:r>
            <a:r>
              <a:rPr lang="en-US" dirty="0"/>
              <a:t>("10:30pm April 15 2014");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echo "Created date is " . date("Y-m-d h:i:sa", $d);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?&gt;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003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Include/require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load 1 file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file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Include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file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cảnh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file include </a:t>
            </a:r>
            <a:r>
              <a:rPr lang="en-US" dirty="0" err="1" smtClean="0"/>
              <a:t>hoặc</a:t>
            </a:r>
            <a:r>
              <a:rPr lang="en-US" dirty="0" smtClean="0"/>
              <a:t> file include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 smtClean="0"/>
          </a:p>
          <a:p>
            <a:r>
              <a:rPr lang="en-US" dirty="0" smtClean="0"/>
              <a:t>Require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file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file require </a:t>
            </a:r>
            <a:r>
              <a:rPr lang="en-US" dirty="0" err="1" smtClean="0"/>
              <a:t>hoặc</a:t>
            </a:r>
            <a:r>
              <a:rPr lang="en-US" dirty="0" smtClean="0"/>
              <a:t> file require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119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Include/Require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File PHP</a:t>
            </a:r>
          </a:p>
          <a:p>
            <a:pPr marL="0" indent="0">
              <a:buNone/>
            </a:pPr>
            <a:r>
              <a:rPr lang="en-US" dirty="0" smtClean="0"/>
              <a:t>&lt;?</a:t>
            </a:r>
            <a:r>
              <a:rPr lang="en-US" dirty="0" err="1"/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echo "&lt;p&gt;Copyright &amp;copy; 1999-" . date("Y") . " W3Schools.com&lt;/p&gt;";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?&gt;</a:t>
            </a:r>
          </a:p>
          <a:p>
            <a:pPr marL="0" indent="0">
              <a:buNone/>
            </a:pPr>
            <a:r>
              <a:rPr lang="en-US" b="1" dirty="0" smtClean="0"/>
              <a:t>File HTML</a:t>
            </a:r>
          </a:p>
          <a:p>
            <a:pPr marL="0" indent="0">
              <a:buNone/>
            </a:pPr>
            <a:r>
              <a:rPr lang="en-US" dirty="0"/>
              <a:t>&lt;html&gt;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&lt;body&gt;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&lt;h1&gt;Welcome to my home page!&lt;/h1&gt;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&lt;p&gt;Some text.&lt;/p&gt;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&lt;p&gt;Some more text.&lt;/p&gt;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> include '</a:t>
            </a:r>
            <a:r>
              <a:rPr lang="en-US" dirty="0" err="1"/>
              <a:t>footer.php</a:t>
            </a:r>
            <a:r>
              <a:rPr lang="en-US" dirty="0"/>
              <a:t>';?&gt;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&lt;/body&gt;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&lt;/html&gt;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23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MỤC TIÊU ĐẠT ĐƯỢC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PHP</a:t>
            </a:r>
          </a:p>
          <a:p>
            <a:pPr lvl="1"/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local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tảng</a:t>
            </a:r>
            <a:r>
              <a:rPr lang="en-US" dirty="0" smtClean="0"/>
              <a:t> PHP/MySQL</a:t>
            </a:r>
          </a:p>
          <a:p>
            <a:pPr lvl="1"/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PHP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PHP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sỡ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MySql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sql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Viết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PHP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>
                <a:solidFill>
                  <a:srgbClr val="C00000"/>
                </a:solidFill>
              </a:rPr>
              <a:t>PHẦN 3: TÌM HIỂU VỀ PHP</a:t>
            </a:r>
            <a:endParaRPr lang="en-US" sz="4400" dirty="0">
              <a:solidFill>
                <a:srgbClr val="C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// PHP </a:t>
            </a:r>
            <a:r>
              <a:rPr lang="en-US" dirty="0" smtClean="0"/>
              <a:t>code</a:t>
            </a:r>
          </a:p>
          <a:p>
            <a:pPr marL="0" indent="0">
              <a:buNone/>
            </a:pPr>
            <a:r>
              <a:rPr lang="en-US" dirty="0" smtClean="0"/>
              <a:t># </a:t>
            </a:r>
            <a:r>
              <a:rPr lang="en-US" dirty="0"/>
              <a:t>PHP code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chemeClr val="tx2"/>
                </a:solidFill>
              </a:rPr>
              <a:t>?&gt;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C00000"/>
                </a:solidFill>
              </a:rPr>
              <a:t>Chạy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php</a:t>
            </a:r>
            <a:r>
              <a:rPr lang="en-US" dirty="0" smtClean="0">
                <a:solidFill>
                  <a:srgbClr val="C00000"/>
                </a:solidFill>
              </a:rPr>
              <a:t> online: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hlinkClick r:id="rId2"/>
              </a:rPr>
              <a:t>http</a:t>
            </a:r>
            <a:r>
              <a:rPr lang="en-US" dirty="0">
                <a:solidFill>
                  <a:srgbClr val="FF0000"/>
                </a:solidFill>
                <a:hlinkClick r:id="rId2"/>
              </a:rPr>
              <a:t>://phpfiddle.org</a:t>
            </a:r>
            <a:r>
              <a:rPr lang="en-US" dirty="0" smtClean="0">
                <a:solidFill>
                  <a:srgbClr val="FF0000"/>
                </a:solidFill>
                <a:hlinkClick r:id="rId2"/>
              </a:rPr>
              <a:t>/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hlinkClick r:id="rId3"/>
              </a:rPr>
              <a:t>http://www.tutorialspoint.com/php_webview_online.php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http://www.writephponline.com/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1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Biến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$txt = "Hello world!";</a:t>
            </a:r>
            <a:br>
              <a:rPr lang="en-US" dirty="0"/>
            </a:br>
            <a:r>
              <a:rPr lang="en-US" dirty="0"/>
              <a:t>$x = 5;</a:t>
            </a:r>
            <a:br>
              <a:rPr lang="en-US" dirty="0"/>
            </a:br>
            <a:r>
              <a:rPr lang="en-US" dirty="0"/>
              <a:t>$y = 10.5;</a:t>
            </a:r>
            <a:br>
              <a:rPr lang="en-US" dirty="0"/>
            </a:br>
            <a:r>
              <a:rPr lang="en-US" dirty="0">
                <a:solidFill>
                  <a:schemeClr val="tx2"/>
                </a:solidFill>
              </a:rPr>
              <a:t>?&gt;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88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Biến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$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endParaRPr lang="en-US" dirty="0"/>
          </a:p>
          <a:p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1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_</a:t>
            </a:r>
            <a:endParaRPr lang="en-US" dirty="0"/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/>
          </a:p>
          <a:p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hoa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 smtClean="0"/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A8BA-F01F-4FDA-B1AB-79EA6C2D3C2F}" type="datetime1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Edited by Phạm Linh Huy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AA68-9AC4-4281-94D7-C40BEFF93EC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53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1701</TotalTime>
  <Words>1506</Words>
  <Application>Microsoft Office PowerPoint</Application>
  <PresentationFormat>On-screen Show (4:3)</PresentationFormat>
  <Paragraphs>470</Paragraphs>
  <Slides>47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HTML/CSS/PHP CƠ BẢN</vt:lpstr>
      <vt:lpstr>GIỚI THIỆU KHÓA HỌC</vt:lpstr>
      <vt:lpstr>NỘI DUNG CHÍNH</vt:lpstr>
      <vt:lpstr>MỤC TIÊU ĐẠT ĐƯỢC</vt:lpstr>
      <vt:lpstr>MỤC TIÊU ĐẠT ĐƯỢC</vt:lpstr>
      <vt:lpstr>PowerPoint Presentation</vt:lpstr>
      <vt:lpstr>Cú pháp</vt:lpstr>
      <vt:lpstr>Biến</vt:lpstr>
      <vt:lpstr>Biến</vt:lpstr>
      <vt:lpstr>Xuất dữ liệu: echo - print</vt:lpstr>
      <vt:lpstr>Xuất dữ liệu: echo - print</vt:lpstr>
      <vt:lpstr>Kiểu dữ liệu</vt:lpstr>
      <vt:lpstr>Kiểu chuỗi</vt:lpstr>
      <vt:lpstr>Biến hằng</vt:lpstr>
      <vt:lpstr>Toán tử (operator)</vt:lpstr>
      <vt:lpstr>Toán tử gán biến</vt:lpstr>
      <vt:lpstr>Toán tử so sánh</vt:lpstr>
      <vt:lpstr>Toán tử tăng/giảm</vt:lpstr>
      <vt:lpstr>Toán tử logic</vt:lpstr>
      <vt:lpstr>Toán tử nối chuỗi</vt:lpstr>
      <vt:lpstr>If…else…elseif</vt:lpstr>
      <vt:lpstr>switch</vt:lpstr>
      <vt:lpstr>While loops</vt:lpstr>
      <vt:lpstr>while</vt:lpstr>
      <vt:lpstr>Do…while</vt:lpstr>
      <vt:lpstr>Do…while</vt:lpstr>
      <vt:lpstr>for</vt:lpstr>
      <vt:lpstr>foreach</vt:lpstr>
      <vt:lpstr>Hàm</vt:lpstr>
      <vt:lpstr>Truyền biến vào Hàm</vt:lpstr>
      <vt:lpstr>Hàm: Trị trả về</vt:lpstr>
      <vt:lpstr>Mảng Array</vt:lpstr>
      <vt:lpstr>Array: Đếm số phần tử</vt:lpstr>
      <vt:lpstr>Duyệt phần tử mảng</vt:lpstr>
      <vt:lpstr>Duyệt phần tử mảng</vt:lpstr>
      <vt:lpstr>Mảng tùy biến</vt:lpstr>
      <vt:lpstr>Form</vt:lpstr>
      <vt:lpstr>Form</vt:lpstr>
      <vt:lpstr>GET và POST</vt:lpstr>
      <vt:lpstr>Form Validation</vt:lpstr>
      <vt:lpstr>Khai báo phương thức form</vt:lpstr>
      <vt:lpstr>$_SERVER["PHP_SELF"]</vt:lpstr>
      <vt:lpstr>Date</vt:lpstr>
      <vt:lpstr>Time</vt:lpstr>
      <vt:lpstr>strtotime()</vt:lpstr>
      <vt:lpstr>Include/require</vt:lpstr>
      <vt:lpstr>Include/Require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HTML/CSS/PHP CƠ BẢN</dc:title>
  <dc:creator>Huy Pham Linh</dc:creator>
  <cp:lastModifiedBy>Huy Pham Linh</cp:lastModifiedBy>
  <cp:revision>81</cp:revision>
  <dcterms:created xsi:type="dcterms:W3CDTF">2015-10-26T08:15:20Z</dcterms:created>
  <dcterms:modified xsi:type="dcterms:W3CDTF">2016-01-14T09:48:57Z</dcterms:modified>
</cp:coreProperties>
</file>