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4" r:id="rId37"/>
    <p:sldId id="292" r:id="rId38"/>
    <p:sldId id="293" r:id="rId39"/>
    <p:sldId id="296" r:id="rId40"/>
    <p:sldId id="295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6682" autoAdjust="0"/>
  </p:normalViewPr>
  <p:slideViewPr>
    <p:cSldViewPr>
      <p:cViewPr>
        <p:scale>
          <a:sx n="87" d="100"/>
          <a:sy n="87" d="100"/>
        </p:scale>
        <p:origin x="-1380" y="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25" d="100"/>
          <a:sy n="125" d="100"/>
        </p:scale>
        <p:origin x="-1968" y="4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F29D4-E38B-44B0-A1AA-770C7B2D7D6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23729-AC42-4F54-BBEE-85B1B272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04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48A69-FB40-446B-896D-09BD6F1A57F8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E7355-DEEE-4A49-8306-06964CDF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46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HTML, CSS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10; 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++$x;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 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10; 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--$x;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92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50;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($x == 100 and $y == 50)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echo "Hello world!";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50;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($x == 100 or $y == 80)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echo "Hello world!";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50;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($x == 100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$y == 80)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echo "Hello world!";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37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$t = 12;</a:t>
            </a:r>
          </a:p>
          <a:p>
            <a:endParaRPr lang="en-US" dirty="0" smtClean="0"/>
          </a:p>
          <a:p>
            <a:r>
              <a:rPr lang="en-US" dirty="0" smtClean="0"/>
              <a:t>if ($t &lt;= 6) {</a:t>
            </a:r>
          </a:p>
          <a:p>
            <a:r>
              <a:rPr lang="en-US" dirty="0" smtClean="0"/>
              <a:t>    echo "</a:t>
            </a:r>
            <a:r>
              <a:rPr lang="en-US" dirty="0" err="1" smtClean="0"/>
              <a:t>Ấu</a:t>
            </a:r>
            <a:r>
              <a:rPr lang="en-US" dirty="0" smtClean="0"/>
              <a:t> </a:t>
            </a:r>
            <a:r>
              <a:rPr lang="en-US" dirty="0" err="1" smtClean="0"/>
              <a:t>nhi</a:t>
            </a:r>
            <a:r>
              <a:rPr lang="en-US" dirty="0" smtClean="0"/>
              <a:t>";</a:t>
            </a:r>
          </a:p>
          <a:p>
            <a:r>
              <a:rPr lang="en-US" dirty="0" smtClean="0"/>
              <a:t>} </a:t>
            </a:r>
            <a:r>
              <a:rPr lang="en-US" dirty="0" err="1" smtClean="0"/>
              <a:t>elseif</a:t>
            </a:r>
            <a:r>
              <a:rPr lang="en-US" dirty="0" smtClean="0"/>
              <a:t> ($t &lt;=12) {</a:t>
            </a:r>
          </a:p>
          <a:p>
            <a:r>
              <a:rPr lang="en-US" dirty="0" smtClean="0"/>
              <a:t>    echo "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nhi</a:t>
            </a:r>
            <a:r>
              <a:rPr lang="en-US" dirty="0" smtClean="0"/>
              <a:t>";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    echo "Thanh </a:t>
            </a:r>
            <a:r>
              <a:rPr lang="en-US" dirty="0" err="1" smtClean="0"/>
              <a:t>niên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5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&lt;input type="text" name="name"&gt;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E-mail: &lt;input type="text" name="email"&gt;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Website: &lt;input type="text" name="website"&gt;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Comment: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name="comment" rows="5" cols="40"&gt;&lt;/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type="radio" name="gender" value="female"&gt;Female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type="radio" name="gender" value="male"&gt;Male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1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9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71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3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strlen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world!"); // outputs 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str_word_count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world!"); // outputs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strrev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world!"); // outputs !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dlrow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olleH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strpos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world!", "world"); // outputs 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str_replace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("world", "Dolly", "Hello world!"); // outputs Hello Dolly!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5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10; 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20; 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+= 100;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 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15;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%= 4;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"100";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var_dump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($x == $y); // returns true because values are equal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"100";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var_dump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($x === $y); // returns false because types are not equal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"100";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var_dump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($x != $y); // returns false because values are equal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2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71A0-751B-41AC-9C34-83ECB9EAA3A4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6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3BD-405E-42D2-B6B6-C663B2B084BD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F414-B276-4BFD-A979-EE5B3A55E6B6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0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CACF-C62E-4922-B9E6-A1041AF7AC9B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2CE2-4021-4E5F-A485-1BAE3D9B6351}" type="datetime1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6A41-551B-4249-A153-7056A160D38D}" type="datetime1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11B8-B007-4320-AC1C-52056544EAC6}" type="datetime1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5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2922-3B64-493E-8ACC-AEF396CC7C53}" type="datetime1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6B5C-8AA9-4138-A923-569C4B97646C}" type="datetime1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7658-7159-4B75-AF0F-B3A4ACB35E74}" type="datetime1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93CA-8151-4CFA-950D-A780AB853FE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248400"/>
            <a:ext cx="8229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4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hp_webview_online.php" TargetMode="External"/><Relationship Id="rId2" Type="http://schemas.openxmlformats.org/officeDocument/2006/relationships/hyperlink" Target="http://phpfiddl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HTML/CSS/PHP CƠ BẢN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0DE0-E9BF-4910-A58E-72E5BFE1842A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echo -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2"/>
                </a:solidFill>
              </a:rPr>
              <a:t>&lt;?</a:t>
            </a:r>
            <a:r>
              <a:rPr lang="es-ES" dirty="0" err="1">
                <a:solidFill>
                  <a:schemeClr val="tx2"/>
                </a:solidFill>
              </a:rPr>
              <a:t>php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$x = 5;</a:t>
            </a:r>
            <a:br>
              <a:rPr lang="es-ES" dirty="0"/>
            </a:br>
            <a:r>
              <a:rPr lang="es-ES" dirty="0"/>
              <a:t>$y = 4;</a:t>
            </a:r>
            <a:br>
              <a:rPr lang="es-ES" dirty="0"/>
            </a:br>
            <a:r>
              <a:rPr lang="es-ES" dirty="0"/>
              <a:t>echo $x + $y;</a:t>
            </a:r>
            <a:br>
              <a:rPr lang="es-ES" dirty="0"/>
            </a:br>
            <a:r>
              <a:rPr lang="es-ES" dirty="0" smtClean="0">
                <a:solidFill>
                  <a:schemeClr val="tx2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$txt = </a:t>
            </a:r>
            <a:r>
              <a:rPr lang="en-US" dirty="0" smtClean="0"/>
              <a:t>“PHP";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"I love " . $txt . "!";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smtClean="0"/>
              <a:t>echo -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"&lt;h2&gt;PHP is Fun!&lt;/h2&gt;";</a:t>
            </a:r>
            <a:br>
              <a:rPr lang="en-US" dirty="0"/>
            </a:br>
            <a:r>
              <a:rPr lang="en-US" dirty="0"/>
              <a:t>echo "Hello world!&lt;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"I'm about to learn PHP!&lt;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"This ", "string ", "was ", "made ", "with multiple parameters.";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8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Float </a:t>
            </a:r>
            <a:endParaRPr lang="en-US" dirty="0" smtClean="0"/>
          </a:p>
          <a:p>
            <a:r>
              <a:rPr lang="en-US" dirty="0" smtClean="0"/>
              <a:t>Boolean</a:t>
            </a:r>
            <a:endParaRPr lang="en-US" dirty="0"/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</a:t>
            </a:r>
          </a:p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1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3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/>
              <a:t>define(</a:t>
            </a:r>
            <a:r>
              <a:rPr lang="en-US" i="1" dirty="0"/>
              <a:t>name</a:t>
            </a:r>
            <a:r>
              <a:rPr lang="en-US" dirty="0"/>
              <a:t>, </a:t>
            </a:r>
            <a:r>
              <a:rPr lang="en-US" i="1" dirty="0"/>
              <a:t>value</a:t>
            </a:r>
            <a:r>
              <a:rPr lang="en-US" dirty="0"/>
              <a:t>, </a:t>
            </a:r>
            <a:r>
              <a:rPr lang="en-US" i="1" dirty="0"/>
              <a:t>case-insensitive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define("GREETING", "Welcome to W3Schools.com!");</a:t>
            </a:r>
            <a:br>
              <a:rPr lang="en-US" dirty="0"/>
            </a:br>
            <a:r>
              <a:rPr lang="en-US" dirty="0"/>
              <a:t>echo GREETING;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9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(operator)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+: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endParaRPr lang="en-US" dirty="0" smtClean="0"/>
          </a:p>
          <a:p>
            <a:r>
              <a:rPr lang="en-US" dirty="0" smtClean="0"/>
              <a:t>-: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endParaRPr lang="en-US" dirty="0" smtClean="0"/>
          </a:p>
          <a:p>
            <a:r>
              <a:rPr lang="en-US" dirty="0" smtClean="0"/>
              <a:t>*: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r>
              <a:rPr lang="en-US" dirty="0" smtClean="0"/>
              <a:t>/ : </a:t>
            </a:r>
            <a:r>
              <a:rPr lang="en-US" dirty="0" err="1" smtClean="0"/>
              <a:t>Phép</a:t>
            </a:r>
            <a:r>
              <a:rPr lang="en-US" dirty="0" smtClean="0"/>
              <a:t> chia</a:t>
            </a:r>
          </a:p>
          <a:p>
            <a:r>
              <a:rPr lang="en-US" dirty="0" smtClean="0"/>
              <a:t>% 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chia </a:t>
            </a:r>
            <a:r>
              <a:rPr lang="en-US" dirty="0" err="1" smtClean="0"/>
              <a:t>dư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12617"/>
              </p:ext>
            </p:extLst>
          </p:nvPr>
        </p:nvGraphicFramePr>
        <p:xfrm>
          <a:off x="609600" y="1524000"/>
          <a:ext cx="7924800" cy="4151784"/>
        </p:xfrm>
        <a:graphic>
          <a:graphicData uri="http://schemas.openxmlformats.org/drawingml/2006/table">
            <a:tbl>
              <a:tblPr/>
              <a:tblGrid>
                <a:gridCol w="3399219"/>
                <a:gridCol w="4525581"/>
              </a:tblGrid>
              <a:tr h="2952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b="1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Phép</a:t>
                      </a:r>
                      <a:r>
                        <a:rPr lang="en-US" sz="3200" b="1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1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gán</a:t>
                      </a:r>
                      <a:endParaRPr lang="en-US" sz="3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b="1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</a:t>
                      </a:r>
                      <a:r>
                        <a:rPr lang="en-US" sz="3200" b="1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1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endParaRPr lang="en-US" sz="3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+=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+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-=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-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*=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*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/=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/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%=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%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82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203252"/>
              </p:ext>
            </p:extLst>
          </p:nvPr>
        </p:nvGraphicFramePr>
        <p:xfrm>
          <a:off x="572102" y="1295400"/>
          <a:ext cx="8038497" cy="4942640"/>
        </p:xfrm>
        <a:graphic>
          <a:graphicData uri="http://schemas.openxmlformats.org/drawingml/2006/table">
            <a:tbl>
              <a:tblPr/>
              <a:tblGrid>
                <a:gridCol w="1342398"/>
                <a:gridCol w="1969911"/>
                <a:gridCol w="1334456"/>
                <a:gridCol w="3391732"/>
              </a:tblGrid>
              <a:tr h="28671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==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= 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Identical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===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vể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=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cùng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!=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&lt;&gt;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&lt;&gt;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identical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!==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&gt;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x&gt;y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&lt;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x&lt;y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 or equal to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&gt;=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x&gt;=y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 or equal to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&lt;=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x&lt;=y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6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/</a:t>
            </a:r>
            <a:r>
              <a:rPr lang="en-US" dirty="0" err="1" smtClean="0"/>
              <a:t>giảm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688047"/>
              </p:ext>
            </p:extLst>
          </p:nvPr>
        </p:nvGraphicFramePr>
        <p:xfrm>
          <a:off x="533400" y="1676400"/>
          <a:ext cx="8077200" cy="3581401"/>
        </p:xfrm>
        <a:graphic>
          <a:graphicData uri="http://schemas.openxmlformats.org/drawingml/2006/table">
            <a:tbl>
              <a:tblPr/>
              <a:tblGrid>
                <a:gridCol w="1348861"/>
                <a:gridCol w="1795819"/>
                <a:gridCol w="4932520"/>
              </a:tblGrid>
              <a:tr h="52279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1806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++$x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rồi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91123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$x++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rồi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1806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--$x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rồi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91123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$x--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rồi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logic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066405"/>
              </p:ext>
            </p:extLst>
          </p:nvPr>
        </p:nvGraphicFramePr>
        <p:xfrm>
          <a:off x="457200" y="1524002"/>
          <a:ext cx="8305800" cy="4103019"/>
        </p:xfrm>
        <a:graphic>
          <a:graphicData uri="http://schemas.openxmlformats.org/drawingml/2006/table">
            <a:tbl>
              <a:tblPr/>
              <a:tblGrid>
                <a:gridCol w="1387037"/>
                <a:gridCol w="1846644"/>
                <a:gridCol w="1846644"/>
                <a:gridCol w="3225475"/>
              </a:tblGrid>
              <a:tr h="4257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and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or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</a:t>
                      </a:r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2308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xor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Xor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xor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</a:t>
                      </a:r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False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cùng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&amp;&amp;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||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</a:t>
                      </a:r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!$x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</a:t>
                      </a:r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8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KHÓA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: 90</a:t>
            </a:r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 2 </a:t>
            </a:r>
            <a:r>
              <a:rPr lang="en-US" dirty="0" err="1" smtClean="0"/>
              <a:t>buổi</a:t>
            </a:r>
            <a:r>
              <a:rPr lang="en-US" dirty="0" smtClean="0"/>
              <a:t>/</a:t>
            </a:r>
            <a:r>
              <a:rPr lang="en-US" dirty="0" err="1" smtClean="0"/>
              <a:t>tuần</a:t>
            </a:r>
            <a:endParaRPr lang="en-US" dirty="0" smtClean="0"/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: </a:t>
            </a:r>
            <a:r>
              <a:rPr lang="en-US" dirty="0" err="1" smtClean="0"/>
              <a:t>Tối</a:t>
            </a:r>
            <a:r>
              <a:rPr lang="en-US" dirty="0" smtClean="0"/>
              <a:t> 3, 5 (6h30 – 8h45)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A95-5E71-469B-A60C-66F942B68C63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$txt1 = "Hello";</a:t>
            </a:r>
            <a:br>
              <a:rPr lang="en-US" dirty="0"/>
            </a:br>
            <a:r>
              <a:rPr lang="en-US" dirty="0"/>
              <a:t>$txt2 = " world!";</a:t>
            </a:r>
            <a:br>
              <a:rPr lang="en-US" dirty="0"/>
            </a:br>
            <a:r>
              <a:rPr lang="en-US" dirty="0"/>
              <a:t>echo $txt1 . $txt2;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 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$txt1 = "Hello";</a:t>
            </a:r>
            <a:br>
              <a:rPr lang="en-US" dirty="0"/>
            </a:br>
            <a:r>
              <a:rPr lang="en-US" dirty="0"/>
              <a:t>$txt2 = " world!";</a:t>
            </a:r>
            <a:br>
              <a:rPr lang="en-US" dirty="0"/>
            </a:br>
            <a:r>
              <a:rPr lang="en-US" dirty="0"/>
              <a:t>$txt1 .= $txt2;</a:t>
            </a:r>
            <a:br>
              <a:rPr lang="en-US" dirty="0"/>
            </a:br>
            <a:r>
              <a:rPr lang="en-US" dirty="0"/>
              <a:t>echo $txt1;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 </a:t>
            </a:r>
            <a:r>
              <a:rPr lang="en-US" dirty="0"/>
              <a:t>  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70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If…else…</a:t>
            </a:r>
            <a:r>
              <a:rPr lang="en-US" dirty="0" err="1" smtClean="0"/>
              <a:t>elseif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</a:p>
          <a:p>
            <a:r>
              <a:rPr lang="en-US" dirty="0" smtClean="0"/>
              <a:t>If…else</a:t>
            </a:r>
          </a:p>
          <a:p>
            <a:r>
              <a:rPr lang="en-US" dirty="0" smtClean="0"/>
              <a:t>If…</a:t>
            </a:r>
            <a:r>
              <a:rPr lang="en-US" dirty="0" err="1" smtClean="0"/>
              <a:t>elseif</a:t>
            </a:r>
            <a:r>
              <a:rPr lang="en-US" dirty="0" smtClean="0"/>
              <a:t>…else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lứa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91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vi-VN" dirty="0">
                <a:solidFill>
                  <a:schemeClr val="tx2"/>
                </a:solidFill>
              </a:rPr>
              <a:t>&lt;?php</a:t>
            </a:r>
          </a:p>
          <a:p>
            <a:pPr marL="0" indent="0">
              <a:buNone/>
            </a:pPr>
            <a:r>
              <a:rPr lang="vi-VN" dirty="0"/>
              <a:t>$d = 9;</a:t>
            </a:r>
          </a:p>
          <a:p>
            <a:pPr marL="0" indent="0">
              <a:buNone/>
            </a:pPr>
            <a:r>
              <a:rPr lang="vi-VN" dirty="0"/>
              <a:t>switch ($d) {</a:t>
            </a:r>
          </a:p>
          <a:p>
            <a:pPr marL="0" indent="0">
              <a:buNone/>
            </a:pPr>
            <a:r>
              <a:rPr lang="vi-VN" dirty="0"/>
              <a:t>     case 10:</a:t>
            </a:r>
          </a:p>
          <a:p>
            <a:pPr marL="0" indent="0">
              <a:buNone/>
            </a:pPr>
            <a:r>
              <a:rPr lang="vi-VN" dirty="0"/>
              <a:t>         echo "Xuất xắc";</a:t>
            </a:r>
          </a:p>
          <a:p>
            <a:pPr marL="0" indent="0">
              <a:buNone/>
            </a:pPr>
            <a:r>
              <a:rPr lang="vi-VN" dirty="0"/>
              <a:t>         break;</a:t>
            </a:r>
          </a:p>
          <a:p>
            <a:pPr marL="0" indent="0">
              <a:buNone/>
            </a:pPr>
            <a:r>
              <a:rPr lang="vi-VN" dirty="0"/>
              <a:t>     case 9:</a:t>
            </a:r>
          </a:p>
          <a:p>
            <a:pPr marL="0" indent="0">
              <a:buNone/>
            </a:pPr>
            <a:r>
              <a:rPr lang="vi-VN" dirty="0"/>
              <a:t>         echo "Giỏi";</a:t>
            </a:r>
          </a:p>
          <a:p>
            <a:pPr marL="0" indent="0">
              <a:buNone/>
            </a:pPr>
            <a:r>
              <a:rPr lang="vi-VN" dirty="0"/>
              <a:t>         break;</a:t>
            </a:r>
          </a:p>
          <a:p>
            <a:pPr marL="0" indent="0">
              <a:buNone/>
            </a:pPr>
            <a:r>
              <a:rPr lang="vi-VN" dirty="0"/>
              <a:t>     case "8":</a:t>
            </a:r>
          </a:p>
          <a:p>
            <a:pPr marL="0" indent="0">
              <a:buNone/>
            </a:pPr>
            <a:r>
              <a:rPr lang="vi-VN" dirty="0"/>
              <a:t>         echo "Khá";</a:t>
            </a:r>
          </a:p>
          <a:p>
            <a:pPr marL="0" indent="0">
              <a:buNone/>
            </a:pPr>
            <a:r>
              <a:rPr lang="vi-VN" dirty="0"/>
              <a:t>         break;</a:t>
            </a:r>
          </a:p>
          <a:p>
            <a:pPr marL="0" indent="0">
              <a:buNone/>
            </a:pPr>
            <a:r>
              <a:rPr lang="vi-VN" dirty="0"/>
              <a:t>     default:</a:t>
            </a:r>
          </a:p>
          <a:p>
            <a:pPr marL="0" indent="0">
              <a:buNone/>
            </a:pPr>
            <a:r>
              <a:rPr lang="vi-VN" dirty="0"/>
              <a:t>         echo "Chưa biết";</a:t>
            </a:r>
          </a:p>
          <a:p>
            <a:pPr marL="0" indent="0">
              <a:buNone/>
            </a:pPr>
            <a:r>
              <a:rPr lang="vi-VN" dirty="0"/>
              <a:t>}</a:t>
            </a:r>
          </a:p>
          <a:p>
            <a:pPr marL="0" indent="0">
              <a:buNone/>
            </a:pPr>
            <a:r>
              <a:rPr lang="vi-VN" dirty="0">
                <a:solidFill>
                  <a:schemeClr val="tx2"/>
                </a:solidFill>
              </a:rPr>
              <a:t>?&gt;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1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while </a:t>
            </a:r>
            <a:endParaRPr lang="en-US" b="1" dirty="0" smtClean="0"/>
          </a:p>
          <a:p>
            <a:r>
              <a:rPr lang="en-US" b="1" dirty="0"/>
              <a:t>do...</a:t>
            </a:r>
            <a:r>
              <a:rPr lang="en-US" b="1" dirty="0" smtClean="0"/>
              <a:t>while</a:t>
            </a:r>
          </a:p>
          <a:p>
            <a:r>
              <a:rPr lang="en-US" b="1" dirty="0"/>
              <a:t>for </a:t>
            </a:r>
            <a:endParaRPr lang="en-US" b="1" dirty="0" smtClean="0"/>
          </a:p>
          <a:p>
            <a:r>
              <a:rPr lang="en-US" b="1" dirty="0" err="1"/>
              <a:t>foreach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96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$x = 1;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while($x &lt;= 5) {</a:t>
            </a:r>
            <a:br>
              <a:rPr lang="en-US" dirty="0"/>
            </a:br>
            <a:r>
              <a:rPr lang="en-US" dirty="0"/>
              <a:t>  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   $x++;</a:t>
            </a:r>
            <a:br>
              <a:rPr lang="en-US" dirty="0"/>
            </a:br>
            <a:r>
              <a:rPr lang="en-US" dirty="0"/>
              <a:t>} 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63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$x = 1;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do {</a:t>
            </a:r>
            <a:br>
              <a:rPr lang="en-US" dirty="0"/>
            </a:br>
            <a:r>
              <a:rPr lang="en-US" dirty="0"/>
              <a:t>  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   $x++;</a:t>
            </a:r>
            <a:br>
              <a:rPr lang="en-US" dirty="0"/>
            </a:br>
            <a:r>
              <a:rPr lang="en-US" dirty="0"/>
              <a:t>} while ($x &lt;= 5);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$x = 6;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do {</a:t>
            </a:r>
            <a:br>
              <a:rPr lang="en-US" dirty="0"/>
            </a:br>
            <a:r>
              <a:rPr lang="en-US" dirty="0"/>
              <a:t>  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   $x++;</a:t>
            </a:r>
            <a:br>
              <a:rPr lang="en-US" dirty="0"/>
            </a:br>
            <a:r>
              <a:rPr lang="en-US" dirty="0"/>
              <a:t>} while ($x&lt;=5);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19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for ($x = 0; $x &lt;= 10; $x++) {</a:t>
            </a:r>
            <a:br>
              <a:rPr lang="en-US" dirty="0"/>
            </a:br>
            <a:r>
              <a:rPr lang="en-US" dirty="0"/>
              <a:t>  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 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53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$colors = array("red", "green", "blue", "yellow");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foreach</a:t>
            </a:r>
            <a:r>
              <a:rPr lang="en-US" dirty="0"/>
              <a:t> ($colors as $value) {</a:t>
            </a:r>
            <a:br>
              <a:rPr lang="en-US" dirty="0"/>
            </a:br>
            <a:r>
              <a:rPr lang="en-US" dirty="0"/>
              <a:t>    echo "$value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2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writeMsg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 echo "Hello world!";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writeMsg</a:t>
            </a:r>
            <a:r>
              <a:rPr lang="en-US" dirty="0"/>
              <a:t>(); // call the function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NỘI DUNG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familyName</a:t>
            </a:r>
            <a:r>
              <a:rPr lang="en-US" dirty="0"/>
              <a:t>($</a:t>
            </a:r>
            <a:r>
              <a:rPr lang="en-US" dirty="0" err="1"/>
              <a:t>fname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 echo "$</a:t>
            </a:r>
            <a:r>
              <a:rPr lang="en-US" dirty="0" err="1"/>
              <a:t>fname</a:t>
            </a:r>
            <a:r>
              <a:rPr lang="en-US" dirty="0"/>
              <a:t> </a:t>
            </a:r>
            <a:r>
              <a:rPr lang="en-US" dirty="0" err="1"/>
              <a:t>Refsnes</a:t>
            </a:r>
            <a:r>
              <a:rPr lang="en-US" dirty="0"/>
              <a:t>.&lt;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</a:t>
            </a:r>
            <a:r>
              <a:rPr lang="en-US" dirty="0" err="1"/>
              <a:t>Jani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</a:t>
            </a:r>
            <a:r>
              <a:rPr lang="en-US" dirty="0" err="1"/>
              <a:t>Hege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("Stale");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("Kai Jim");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</a:t>
            </a:r>
            <a:r>
              <a:rPr lang="en-US" dirty="0" err="1"/>
              <a:t>Borge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6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: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sum($x, $y) {</a:t>
            </a:r>
            <a:br>
              <a:rPr lang="en-US" dirty="0"/>
            </a:br>
            <a:r>
              <a:rPr lang="en-US" dirty="0"/>
              <a:t>    $z = $x + $y;</a:t>
            </a:r>
            <a:br>
              <a:rPr lang="en-US" dirty="0"/>
            </a:br>
            <a:r>
              <a:rPr lang="en-US" dirty="0"/>
              <a:t>    return $z;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"5 + 10 = " . sum(5, 10) .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"7 + 13 = " . sum(7, 13) .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"2 + 4 = " . sum(2, 4);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9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 = array("Volvo", "BMW", "Toyota");</a:t>
            </a:r>
            <a:br>
              <a:rPr lang="en-US" dirty="0"/>
            </a:br>
            <a:r>
              <a:rPr lang="en-US" dirty="0"/>
              <a:t>echo "I like " . $cars[0] . ", " . $cars[1] . " and " . $cars[2] . ".";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89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Array: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 = array("Volvo", "BMW", "Toyota");</a:t>
            </a:r>
            <a:br>
              <a:rPr lang="en-US" dirty="0"/>
            </a:br>
            <a:r>
              <a:rPr lang="en-US" dirty="0"/>
              <a:t>echo count($cars);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75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 = array("Volvo", "BMW", "Toyota");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arrlength</a:t>
            </a:r>
            <a:r>
              <a:rPr lang="en-US" dirty="0"/>
              <a:t> = count($cars);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for($x = 0; $x &lt; $</a:t>
            </a:r>
            <a:r>
              <a:rPr lang="en-US" dirty="0" err="1"/>
              <a:t>arrlength</a:t>
            </a:r>
            <a:r>
              <a:rPr lang="en-US" dirty="0"/>
              <a:t>; $x++) {</a:t>
            </a:r>
            <a:br>
              <a:rPr lang="en-US" dirty="0"/>
            </a:br>
            <a:r>
              <a:rPr lang="en-US" dirty="0"/>
              <a:t>    echo $cars[$x];</a:t>
            </a:r>
            <a:br>
              <a:rPr lang="en-US" dirty="0"/>
            </a:br>
            <a:r>
              <a:rPr lang="en-US" dirty="0"/>
              <a:t>    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97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$colors = array("red", "green", "blue", "yellow");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foreach</a:t>
            </a:r>
            <a:r>
              <a:rPr lang="en-US" dirty="0"/>
              <a:t> ($colors as $value) {</a:t>
            </a:r>
            <a:br>
              <a:rPr lang="en-US" dirty="0"/>
            </a:br>
            <a:r>
              <a:rPr lang="en-US" dirty="0"/>
              <a:t>    echo "$value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9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&lt;?</a:t>
            </a:r>
            <a:r>
              <a:rPr lang="en-US" b="1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$age = array("Peter"=&gt;"35", "Ben"=&gt;"37", "Joe"=&gt;"43");</a:t>
            </a:r>
            <a:br>
              <a:rPr lang="en-US" dirty="0"/>
            </a:br>
            <a:r>
              <a:rPr lang="en-US" dirty="0"/>
              <a:t>echo "Peter is " . $age['Peter'] . " years old.";</a:t>
            </a: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83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&lt;form action="</a:t>
            </a:r>
            <a:r>
              <a:rPr lang="en-US" dirty="0" err="1"/>
              <a:t>welcome.php</a:t>
            </a:r>
            <a:r>
              <a:rPr lang="en-US" dirty="0"/>
              <a:t>" method="post"&gt;</a:t>
            </a:r>
            <a:br>
              <a:rPr lang="en-US" dirty="0"/>
            </a:br>
            <a:r>
              <a:rPr lang="en-US" dirty="0"/>
              <a:t>Name: &lt;input type="text" name="name"&gt;&lt;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E-mail: &lt;input type="text" name="email"&gt;&lt;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&lt;input type="submit"&gt;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79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Welcome &lt;?</a:t>
            </a:r>
            <a:r>
              <a:rPr lang="en-US" dirty="0" err="1"/>
              <a:t>php</a:t>
            </a:r>
            <a:r>
              <a:rPr lang="en-US" dirty="0"/>
              <a:t> echo $_POST["name"]; ?&gt;&lt;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Your email address is: &lt;?</a:t>
            </a:r>
            <a:r>
              <a:rPr lang="en-US" dirty="0" err="1"/>
              <a:t>php</a:t>
            </a:r>
            <a:r>
              <a:rPr lang="en-US" dirty="0"/>
              <a:t> echo $_POST["email"]; ?&gt;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và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</a:t>
            </a:r>
          </a:p>
          <a:p>
            <a:pPr marL="0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Welcome &lt;?</a:t>
            </a:r>
            <a:r>
              <a:rPr lang="en-US" dirty="0" err="1"/>
              <a:t>php</a:t>
            </a:r>
            <a:r>
              <a:rPr lang="en-US" dirty="0"/>
              <a:t> echo $_GET["name"]; ?&gt;&lt;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Your email address is: &lt;?</a:t>
            </a:r>
            <a:r>
              <a:rPr lang="en-US" dirty="0" err="1"/>
              <a:t>php</a:t>
            </a:r>
            <a:r>
              <a:rPr lang="en-US" dirty="0"/>
              <a:t> echo $_GET["email"]; ?&gt;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0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HTML/CSS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HTML.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 </a:t>
            </a:r>
            <a:r>
              <a:rPr lang="en-US" dirty="0" err="1" smtClean="0"/>
              <a:t>trang</a:t>
            </a:r>
            <a:r>
              <a:rPr lang="en-US" dirty="0" smtClean="0"/>
              <a:t> HTML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CSS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HTML.</a:t>
            </a:r>
          </a:p>
          <a:p>
            <a:pPr lvl="1"/>
            <a:r>
              <a:rPr lang="en-US" dirty="0" smtClean="0"/>
              <a:t>Inspect code 1 template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responsive web.</a:t>
            </a:r>
          </a:p>
          <a:p>
            <a:pPr lvl="1"/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Bootstrap (*).</a:t>
            </a:r>
          </a:p>
          <a:p>
            <a:pPr lvl="1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và</a:t>
            </a:r>
            <a:r>
              <a:rPr lang="en-US" dirty="0" smtClean="0"/>
              <a:t> CSS.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46" y="1600200"/>
            <a:ext cx="58102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0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&lt;form method="post" action="&lt;?</a:t>
            </a:r>
            <a:r>
              <a:rPr lang="en-US" b="1" dirty="0" err="1">
                <a:solidFill>
                  <a:schemeClr val="tx2"/>
                </a:solidFill>
              </a:rPr>
              <a:t>php</a:t>
            </a:r>
            <a:r>
              <a:rPr lang="en-US" b="1" dirty="0">
                <a:solidFill>
                  <a:schemeClr val="tx2"/>
                </a:solidFill>
              </a:rPr>
              <a:t> echo </a:t>
            </a:r>
            <a:r>
              <a:rPr lang="en-US" b="1" dirty="0" err="1">
                <a:solidFill>
                  <a:schemeClr val="tx2"/>
                </a:solidFill>
              </a:rPr>
              <a:t>htmlspecialchars</a:t>
            </a:r>
            <a:r>
              <a:rPr lang="en-US" b="1" dirty="0">
                <a:solidFill>
                  <a:schemeClr val="tx2"/>
                </a:solidFill>
              </a:rPr>
              <a:t>($_SERVER["PHP_SELF</a:t>
            </a:r>
            <a:r>
              <a:rPr lang="en-US" b="1" dirty="0" smtClean="0">
                <a:solidFill>
                  <a:schemeClr val="tx2"/>
                </a:solidFill>
              </a:rPr>
              <a:t>"]);?&gt;"&gt;</a:t>
            </a:r>
          </a:p>
          <a:p>
            <a:r>
              <a:rPr lang="en-US" dirty="0" smtClean="0"/>
              <a:t>method=“post”</a:t>
            </a:r>
          </a:p>
          <a:p>
            <a:r>
              <a:rPr lang="en-US" dirty="0"/>
              <a:t>action="&lt;?</a:t>
            </a:r>
            <a:r>
              <a:rPr lang="en-US" dirty="0" err="1"/>
              <a:t>php</a:t>
            </a:r>
            <a:r>
              <a:rPr lang="en-US" dirty="0"/>
              <a:t> echo </a:t>
            </a:r>
            <a:r>
              <a:rPr lang="en-US" dirty="0" err="1">
                <a:solidFill>
                  <a:schemeClr val="tx2"/>
                </a:solidFill>
              </a:rPr>
              <a:t>htmlspecialchars</a:t>
            </a:r>
            <a:r>
              <a:rPr lang="en-US" dirty="0"/>
              <a:t>($_SERVER["PHP_SELF"]);?&gt;"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54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$_SERVER["PHP_SELF"]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submit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Htmlspecialchars</a:t>
            </a:r>
            <a:r>
              <a:rPr lang="en-US" b="1" dirty="0" smtClean="0"/>
              <a:t>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&lt; </a:t>
            </a:r>
            <a:r>
              <a:rPr lang="en-US" dirty="0" err="1" smtClean="0"/>
              <a:t>hoặc</a:t>
            </a:r>
            <a:r>
              <a:rPr lang="en-US" dirty="0" smtClean="0"/>
              <a:t> &gt; </a:t>
            </a:r>
            <a:r>
              <a:rPr lang="en-US" dirty="0" err="1" smtClean="0"/>
              <a:t>thành</a:t>
            </a:r>
            <a:r>
              <a:rPr lang="en-US" dirty="0" smtClean="0"/>
              <a:t> &amp;</a:t>
            </a:r>
            <a:r>
              <a:rPr lang="en-US" dirty="0" err="1" smtClean="0"/>
              <a:t>lt</a:t>
            </a:r>
            <a:r>
              <a:rPr lang="en-US" dirty="0" smtClean="0"/>
              <a:t>; </a:t>
            </a:r>
            <a:r>
              <a:rPr lang="en-US" dirty="0" err="1" smtClean="0"/>
              <a:t>hoặc</a:t>
            </a:r>
            <a:r>
              <a:rPr lang="en-US" dirty="0" smtClean="0"/>
              <a:t> &amp;</a:t>
            </a:r>
            <a:r>
              <a:rPr lang="en-US" dirty="0" err="1" smtClean="0"/>
              <a:t>gt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9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</a:t>
            </a:r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local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PHP/MySQL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PHP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PHP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sỡ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Viết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PHP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C00000"/>
                </a:solidFill>
              </a:rPr>
              <a:t>PHẦN 3: TÌM HIỂU VỀ PHP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// PHP </a:t>
            </a:r>
            <a:r>
              <a:rPr lang="en-US" dirty="0" smtClean="0"/>
              <a:t>code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PHP code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Chạy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php</a:t>
            </a:r>
            <a:r>
              <a:rPr lang="en-US" dirty="0" smtClean="0">
                <a:solidFill>
                  <a:srgbClr val="C00000"/>
                </a:solidFill>
              </a:rPr>
              <a:t> online: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hlinkClick r:id="rId2"/>
              </a:rPr>
              <a:t>http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://phpfiddle.org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/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hlinkClick r:id="rId3"/>
              </a:rPr>
              <a:t>http://www.tutorialspoint.com/php_webview_online.php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http</a:t>
            </a:r>
            <a:r>
              <a:rPr lang="en-US" dirty="0">
                <a:solidFill>
                  <a:srgbClr val="C00000"/>
                </a:solidFill>
              </a:rPr>
              <a:t>://www.writephponline.com/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$txt = "Hello world!";</a:t>
            </a:r>
            <a:br>
              <a:rPr lang="en-US" dirty="0"/>
            </a:br>
            <a:r>
              <a:rPr lang="en-US" dirty="0"/>
              <a:t>$x = 5;</a:t>
            </a:r>
            <a:br>
              <a:rPr lang="en-US" dirty="0"/>
            </a:br>
            <a:r>
              <a:rPr lang="en-US" dirty="0"/>
              <a:t>$y = 10.5;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8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$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1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_</a:t>
            </a:r>
            <a:endParaRPr lang="en-US" dirty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  <a:p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5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1375</Words>
  <Application>Microsoft Office PowerPoint</Application>
  <PresentationFormat>On-screen Show (4:3)</PresentationFormat>
  <Paragraphs>432</Paragraphs>
  <Slides>42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HTML/CSS/PHP CƠ BẢN</vt:lpstr>
      <vt:lpstr>GIỚI THIỆU KHÓA HỌC</vt:lpstr>
      <vt:lpstr>NỘI DUNG CHÍNH</vt:lpstr>
      <vt:lpstr>MỤC TIÊU ĐẠT ĐƯỢC</vt:lpstr>
      <vt:lpstr>MỤC TIÊU ĐẠT ĐƯỢC</vt:lpstr>
      <vt:lpstr>PowerPoint Presentation</vt:lpstr>
      <vt:lpstr>Cú pháp</vt:lpstr>
      <vt:lpstr>Biến</vt:lpstr>
      <vt:lpstr>Biến</vt:lpstr>
      <vt:lpstr>Xuất dữ liệu: echo - print</vt:lpstr>
      <vt:lpstr>Xuất dữ liệu: echo - print</vt:lpstr>
      <vt:lpstr>Kiểu dữ liệu</vt:lpstr>
      <vt:lpstr>Kiểu chuỗi</vt:lpstr>
      <vt:lpstr>Biến hằng</vt:lpstr>
      <vt:lpstr>Toán tử (operator)</vt:lpstr>
      <vt:lpstr>Toán tử gán biến</vt:lpstr>
      <vt:lpstr>Toán tử so sánh</vt:lpstr>
      <vt:lpstr>Toán tử tăng/giảm</vt:lpstr>
      <vt:lpstr>Toán tử logic</vt:lpstr>
      <vt:lpstr>Toán tử nối chuỗi</vt:lpstr>
      <vt:lpstr>If…else…elseif</vt:lpstr>
      <vt:lpstr>switch</vt:lpstr>
      <vt:lpstr>While loops</vt:lpstr>
      <vt:lpstr>while</vt:lpstr>
      <vt:lpstr>Do…while</vt:lpstr>
      <vt:lpstr>Do…while</vt:lpstr>
      <vt:lpstr>for</vt:lpstr>
      <vt:lpstr>foreach</vt:lpstr>
      <vt:lpstr>Hàm</vt:lpstr>
      <vt:lpstr>Truyền biến vào Hàm</vt:lpstr>
      <vt:lpstr>Hàm: Trị trả về</vt:lpstr>
      <vt:lpstr>Mảng Array</vt:lpstr>
      <vt:lpstr>Array: Đếm số phần tử</vt:lpstr>
      <vt:lpstr>Duyệt phần tử mảng</vt:lpstr>
      <vt:lpstr>Duyệt phần tử mảng</vt:lpstr>
      <vt:lpstr>Mảng tùy biến</vt:lpstr>
      <vt:lpstr>Form</vt:lpstr>
      <vt:lpstr>Form</vt:lpstr>
      <vt:lpstr>GET và POST</vt:lpstr>
      <vt:lpstr>Form Validation</vt:lpstr>
      <vt:lpstr>Khai báo phương thức form</vt:lpstr>
      <vt:lpstr>$_SERVER["PHP_SELF"]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HTML/CSS/PHP CƠ BẢN</dc:title>
  <dc:creator>Huy Pham Linh</dc:creator>
  <cp:lastModifiedBy>Huy Pham Linh</cp:lastModifiedBy>
  <cp:revision>79</cp:revision>
  <dcterms:created xsi:type="dcterms:W3CDTF">2015-10-26T08:15:20Z</dcterms:created>
  <dcterms:modified xsi:type="dcterms:W3CDTF">2016-01-05T09:56:39Z</dcterms:modified>
</cp:coreProperties>
</file>