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3"/>
    <p:restoredTop sz="57504"/>
  </p:normalViewPr>
  <p:slideViewPr>
    <p:cSldViewPr snapToGrid="0">
      <p:cViewPr>
        <p:scale>
          <a:sx n="54" d="100"/>
          <a:sy n="54" d="100"/>
        </p:scale>
        <p:origin x="5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8372F-70EA-B242-9CA0-DCEF719A2077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EC33-D2AB-A24C-A418-1AA628C0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2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changes to source code on local machine.</a:t>
            </a:r>
          </a:p>
          <a:p>
            <a:r>
              <a:rPr lang="en-US" dirty="0"/>
              <a:t>Source code includes </a:t>
            </a:r>
            <a:r>
              <a:rPr lang="en-US" dirty="0" err="1"/>
              <a:t>Dockerfile</a:t>
            </a:r>
            <a:r>
              <a:rPr lang="en-US" dirty="0"/>
              <a:t>, a set of instructions on how to take code and build it in a docker container.</a:t>
            </a:r>
          </a:p>
          <a:p>
            <a:r>
              <a:rPr lang="en-US" dirty="0"/>
              <a:t>Includes </a:t>
            </a:r>
            <a:r>
              <a:rPr lang="en-US" dirty="0" err="1"/>
              <a:t>dockerignore</a:t>
            </a:r>
            <a:r>
              <a:rPr lang="en-US" dirty="0"/>
              <a:t>, the files to ignore when building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Includes </a:t>
            </a:r>
            <a:r>
              <a:rPr lang="en-US" dirty="0" err="1"/>
              <a:t>buildspec.yml</a:t>
            </a:r>
            <a:r>
              <a:rPr lang="en-US" dirty="0"/>
              <a:t>, a set of instructions for </a:t>
            </a:r>
            <a:r>
              <a:rPr lang="en-US" dirty="0" err="1"/>
              <a:t>CodePipeline</a:t>
            </a:r>
            <a:r>
              <a:rPr lang="en-US" dirty="0"/>
              <a:t> on how to handle the image inside AWS.</a:t>
            </a:r>
          </a:p>
          <a:p>
            <a:r>
              <a:rPr lang="en-US" dirty="0"/>
              <a:t>When done developing, push code to GitHub.</a:t>
            </a:r>
          </a:p>
          <a:p>
            <a:endParaRPr lang="en-US" dirty="0"/>
          </a:p>
          <a:p>
            <a:r>
              <a:rPr lang="en-US" dirty="0"/>
              <a:t>GitHub: Serves as the code repository for the </a:t>
            </a:r>
            <a:r>
              <a:rPr lang="en-US" dirty="0" err="1"/>
              <a:t>Next.js</a:t>
            </a:r>
            <a:r>
              <a:rPr lang="en-US" dirty="0"/>
              <a:t> application.</a:t>
            </a:r>
          </a:p>
          <a:p>
            <a:r>
              <a:rPr lang="en-US" dirty="0"/>
              <a:t>Any code commit triggers a Webhook linked to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AWS </a:t>
            </a:r>
            <a:r>
              <a:rPr lang="en-US" dirty="0" err="1"/>
              <a:t>CodePipeline</a:t>
            </a:r>
            <a:r>
              <a:rPr lang="en-US" dirty="0"/>
              <a:t>: acts as the orchestrator for the entire deployment process. It stitches various AWS services into a unified workflow.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**: Upon activation by </a:t>
            </a:r>
            <a:r>
              <a:rPr lang="en-US" dirty="0" err="1"/>
              <a:t>CodePipeline</a:t>
            </a:r>
            <a:r>
              <a:rPr lang="en-US" dirty="0"/>
              <a:t>, it fetches the code, builds a Docker image, and pushes this to AWS S3 as a temporary cache which is then retrieved by ECR.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Elastic Container Registry(ECR): Repository for all Docker images.</a:t>
            </a:r>
          </a:p>
          <a:p>
            <a:endParaRPr lang="en-US" dirty="0"/>
          </a:p>
          <a:p>
            <a:r>
              <a:rPr lang="en-US" dirty="0"/>
              <a:t>Elastic Container Service (ECS): Container management service. It provides orchestration, scheduling, and deployment of Containers.</a:t>
            </a:r>
          </a:p>
          <a:p>
            <a:r>
              <a:rPr lang="en-US" dirty="0" err="1"/>
              <a:t>Fargate</a:t>
            </a:r>
            <a:r>
              <a:rPr lang="en-US" dirty="0"/>
              <a:t>: A serverless server for containers, eliminating the need to manage underlying infrastructure. When deploying with ECS, you select </a:t>
            </a:r>
            <a:r>
              <a:rPr lang="en-US" dirty="0" err="1"/>
              <a:t>Fargate</a:t>
            </a:r>
            <a:r>
              <a:rPr lang="en-US" dirty="0"/>
              <a:t> as your launch type.</a:t>
            </a:r>
          </a:p>
          <a:p>
            <a:r>
              <a:rPr lang="en-US" dirty="0"/>
              <a:t>“Serverless” means that the server’s resources are managed by the provider, in this case AWS.</a:t>
            </a:r>
          </a:p>
          <a:p>
            <a:r>
              <a:rPr lang="en-US" dirty="0"/>
              <a:t>So serverless server means that </a:t>
            </a:r>
            <a:r>
              <a:rPr lang="en-US" dirty="0" err="1"/>
              <a:t>Fargate</a:t>
            </a:r>
            <a:r>
              <a:rPr lang="en-US" dirty="0"/>
              <a:t> is a server that is managed by AWS.</a:t>
            </a:r>
          </a:p>
          <a:p>
            <a:r>
              <a:rPr lang="en-US" dirty="0"/>
              <a:t>Upon receiving notification that there is a new image in ECR, ECS will trigger building of the image and deploy it on the </a:t>
            </a:r>
            <a:r>
              <a:rPr lang="en-US" dirty="0" err="1"/>
              <a:t>Fargate</a:t>
            </a:r>
            <a:r>
              <a:rPr lang="en-US" dirty="0"/>
              <a:t> server.</a:t>
            </a:r>
          </a:p>
          <a:p>
            <a:r>
              <a:rPr lang="en-US" dirty="0"/>
              <a:t>Upon successful deployment, you will get a server IP address, with your app deployed there!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BEC33-D2AB-A24C-A418-1AA628C017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BEC33-D2AB-A24C-A418-1AA628C017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0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.239.79.36:3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2814-5B3F-41FD-46A8-6E7BEDEB9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Creating an AWS CI/CD Pipeline for </a:t>
            </a:r>
            <a:r>
              <a:rPr lang="en-US" sz="4000" dirty="0" err="1"/>
              <a:t>Next.js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497-BA9C-EBFC-5579-EA7C6B8A1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Larry Thng</a:t>
            </a:r>
          </a:p>
          <a:p>
            <a:r>
              <a:rPr lang="en-US" dirty="0"/>
              <a:t>20/10/2023</a:t>
            </a:r>
          </a:p>
        </p:txBody>
      </p:sp>
    </p:spTree>
    <p:extLst>
      <p:ext uri="{BB962C8B-B14F-4D97-AF65-F5344CB8AC3E}">
        <p14:creationId xmlns:p14="http://schemas.microsoft.com/office/powerpoint/2010/main" val="30706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7308-DA7F-39F4-794F-EA017B6C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 err="1"/>
              <a:t>Next.js</a:t>
            </a:r>
            <a:r>
              <a:rPr lang="en-US" dirty="0"/>
              <a:t> &amp;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94CC-A6B9-0665-8181-DFD7D60F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NextJS</a:t>
            </a:r>
            <a:r>
              <a:rPr lang="en-US" dirty="0"/>
              <a:t>? </a:t>
            </a:r>
            <a:r>
              <a:rPr lang="en-US" dirty="0" err="1"/>
              <a:t>NextJS</a:t>
            </a:r>
            <a:r>
              <a:rPr lang="en-US" dirty="0"/>
              <a:t> is a framework used to build applications, built on top of React and Node.</a:t>
            </a:r>
          </a:p>
          <a:p>
            <a:r>
              <a:rPr lang="en-US" dirty="0"/>
              <a:t>Traditional Deployment: Historically, </a:t>
            </a:r>
            <a:r>
              <a:rPr lang="en-US" dirty="0" err="1"/>
              <a:t>Next.js</a:t>
            </a:r>
            <a:r>
              <a:rPr lang="en-US" dirty="0"/>
              <a:t> applications are predominantly deployed using </a:t>
            </a:r>
            <a:r>
              <a:rPr lang="en-US" dirty="0" err="1"/>
              <a:t>Vercel</a:t>
            </a:r>
            <a:r>
              <a:rPr lang="en-US" dirty="0"/>
              <a:t>.</a:t>
            </a:r>
          </a:p>
          <a:p>
            <a:r>
              <a:rPr lang="en-US" dirty="0" err="1"/>
              <a:t>Vercel's</a:t>
            </a:r>
            <a:r>
              <a:rPr lang="en-US" dirty="0"/>
              <a:t> Strength: An out-of-the-box CI/CD platform, </a:t>
            </a:r>
            <a:r>
              <a:rPr lang="en-US" dirty="0" err="1"/>
              <a:t>Vercel</a:t>
            </a:r>
            <a:r>
              <a:rPr lang="en-US" dirty="0"/>
              <a:t> is tailored to facilitate seamless deployment of serverless </a:t>
            </a:r>
            <a:r>
              <a:rPr lang="en-US" dirty="0" err="1"/>
              <a:t>Next.js</a:t>
            </a:r>
            <a:r>
              <a:rPr lang="en-US" dirty="0"/>
              <a:t> applications, especially for developers without an operations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3B13-BDEB-8395-7491-CFD50D6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relying on </a:t>
            </a:r>
            <a:r>
              <a:rPr lang="en-US" dirty="0" err="1"/>
              <a:t>vercel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2D6C-F81B-5DCE-7E72-A251BB19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Cost: Despite its initial cost-effectiveness, </a:t>
            </a:r>
            <a:r>
              <a:rPr lang="en-US" dirty="0" err="1"/>
              <a:t>Vercel's</a:t>
            </a:r>
            <a:r>
              <a:rPr lang="en-US" dirty="0"/>
              <a:t> pricing can surge substantially upon scaling – particularly once the application exceeds ~200 daily visitors (depending on project complexity).</a:t>
            </a:r>
          </a:p>
          <a:p>
            <a:r>
              <a:rPr lang="en-US" dirty="0"/>
              <a:t>Vendor Lock-in: There's a strategic need to sidestep potential vendor lock-in when building </a:t>
            </a:r>
            <a:r>
              <a:rPr lang="en-US" dirty="0" err="1"/>
              <a:t>Next.js</a:t>
            </a:r>
            <a:r>
              <a:rPr lang="en-US" dirty="0"/>
              <a:t> applications for real-world applications.</a:t>
            </a:r>
          </a:p>
          <a:p>
            <a:r>
              <a:rPr lang="en-US" dirty="0"/>
              <a:t>Infrastructure Insight: By relying solely on </a:t>
            </a:r>
            <a:r>
              <a:rPr lang="en-US" dirty="0" err="1"/>
              <a:t>Vercel</a:t>
            </a:r>
            <a:r>
              <a:rPr lang="en-US" dirty="0"/>
              <a:t>, businesses may lack granular insights and control over the underlying AWS infrastructure.</a:t>
            </a:r>
          </a:p>
          <a:p>
            <a:r>
              <a:rPr lang="en-US" dirty="0"/>
              <a:t>Underlying Infrastructure:  </a:t>
            </a:r>
            <a:r>
              <a:rPr lang="en-US" dirty="0" err="1"/>
              <a:t>Vercel</a:t>
            </a:r>
            <a:r>
              <a:rPr lang="en-US" dirty="0"/>
              <a:t> fundamentally operates on AWS, hinting that the same infrastructure capabilities are accessible directly via AWS, if you know how to do it.</a:t>
            </a:r>
          </a:p>
        </p:txBody>
      </p:sp>
    </p:spTree>
    <p:extLst>
      <p:ext uri="{BB962C8B-B14F-4D97-AF65-F5344CB8AC3E}">
        <p14:creationId xmlns:p14="http://schemas.microsoft.com/office/powerpoint/2010/main" val="9960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15DA-8032-3E28-A2CD-D92AAA5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CB59-5114-5084-2E2A-ACD4DC62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I'm planning to launch a </a:t>
            </a:r>
            <a:r>
              <a:rPr lang="en-US" dirty="0" err="1"/>
              <a:t>Next.js</a:t>
            </a:r>
            <a:r>
              <a:rPr lang="en-US" dirty="0"/>
              <a:t> project soon. Currently tied to </a:t>
            </a:r>
            <a:r>
              <a:rPr lang="en-US" dirty="0" err="1"/>
              <a:t>Vercel</a:t>
            </a:r>
            <a:r>
              <a:rPr lang="en-US" dirty="0"/>
              <a:t> for deployment, this is an opportune moment to try deploying into AWS instead.</a:t>
            </a:r>
          </a:p>
          <a:p>
            <a:r>
              <a:rPr lang="en-US" dirty="0"/>
              <a:t>Project's Aim: Explore a self-managed AWS-based deployment approach for </a:t>
            </a:r>
            <a:r>
              <a:rPr lang="en-US" dirty="0" err="1"/>
              <a:t>Next.js</a:t>
            </a:r>
            <a:r>
              <a:rPr lang="en-US" dirty="0"/>
              <a:t> that mimics </a:t>
            </a:r>
            <a:r>
              <a:rPr lang="en-US" dirty="0" err="1"/>
              <a:t>Vercel's</a:t>
            </a:r>
            <a:r>
              <a:rPr lang="en-US" dirty="0"/>
              <a:t> efficiency.</a:t>
            </a:r>
          </a:p>
          <a:p>
            <a:r>
              <a:rPr lang="en-US" dirty="0"/>
              <a:t>Challenge: A lack of comprehensive online resources on this topic underscores the novelty and importance of this undertaking (especially on serverless apps).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C3FC-CA4A-9FE4-576D-7E798080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0"/>
            <a:ext cx="9603275" cy="1049235"/>
          </a:xfrm>
        </p:spPr>
        <p:txBody>
          <a:bodyPr/>
          <a:lstStyle/>
          <a:p>
            <a:r>
              <a:rPr lang="en-US" dirty="0"/>
              <a:t>Aws ci/cd pipeline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16C21-6E18-20F3-194A-972130D591B4}"/>
              </a:ext>
            </a:extLst>
          </p:cNvPr>
          <p:cNvSpPr/>
          <p:nvPr/>
        </p:nvSpPr>
        <p:spPr>
          <a:xfrm>
            <a:off x="0" y="795130"/>
            <a:ext cx="12192000" cy="6062869"/>
          </a:xfrm>
          <a:prstGeom prst="rect">
            <a:avLst/>
          </a:prstGeom>
          <a:solidFill>
            <a:srgbClr val="E1DEDA"/>
          </a:solidFill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91CB-7411-58C6-686E-2F703D77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3" y="5416538"/>
            <a:ext cx="1049235" cy="1049235"/>
          </a:xfrm>
          <a:prstGeom prst="rect">
            <a:avLst/>
          </a:prstGeom>
        </p:spPr>
      </p:pic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EB26F020-B42A-6736-CB6C-0F98CA65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7" y="3278648"/>
            <a:ext cx="1049235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push docker image to ECR. ECR stands for Amazon Elastic Container… |  by Mousab Aidoud | Medium">
            <a:extLst>
              <a:ext uri="{FF2B5EF4-FFF2-40B4-BE49-F238E27FC236}">
                <a16:creationId xmlns:a16="http://schemas.microsoft.com/office/drawing/2014/main" id="{D7A8759D-D88A-EA84-58B7-8C2F03F7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8"/>
          <a:stretch/>
        </p:blipFill>
        <p:spPr bwMode="auto">
          <a:xfrm>
            <a:off x="7203664" y="2922154"/>
            <a:ext cx="1190763" cy="12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Elastic Container Service | AWS News Blog">
            <a:extLst>
              <a:ext uri="{FF2B5EF4-FFF2-40B4-BE49-F238E27FC236}">
                <a16:creationId xmlns:a16="http://schemas.microsoft.com/office/drawing/2014/main" id="{1F7FCB52-68F5-18C4-81C6-CA5C338D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054" y="5367425"/>
            <a:ext cx="1249127" cy="10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6F692FEA-E8BE-4BB1-CBB4-6322F00691D1}"/>
              </a:ext>
            </a:extLst>
          </p:cNvPr>
          <p:cNvSpPr/>
          <p:nvPr/>
        </p:nvSpPr>
        <p:spPr>
          <a:xfrm>
            <a:off x="1010059" y="4564436"/>
            <a:ext cx="303838" cy="6159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438BD0A-7948-08E8-DAD9-1949A162E5AC}"/>
              </a:ext>
            </a:extLst>
          </p:cNvPr>
          <p:cNvSpPr/>
          <p:nvPr/>
        </p:nvSpPr>
        <p:spPr>
          <a:xfrm>
            <a:off x="1010059" y="2465394"/>
            <a:ext cx="303838" cy="61593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40355-D9DC-8CC5-081D-A732E740BF27}"/>
              </a:ext>
            </a:extLst>
          </p:cNvPr>
          <p:cNvSpPr txBox="1"/>
          <p:nvPr/>
        </p:nvSpPr>
        <p:spPr>
          <a:xfrm>
            <a:off x="1340711" y="4735965"/>
            <a:ext cx="38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commit to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E49A-ABC6-6AC8-5B2E-71D9598AB77F}"/>
              </a:ext>
            </a:extLst>
          </p:cNvPr>
          <p:cNvSpPr txBox="1"/>
          <p:nvPr/>
        </p:nvSpPr>
        <p:spPr>
          <a:xfrm>
            <a:off x="1830639" y="5416538"/>
            <a:ext cx="46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Dockerfile</a:t>
            </a:r>
            <a:r>
              <a:rPr lang="en-US" dirty="0"/>
              <a:t> + .</a:t>
            </a:r>
            <a:r>
              <a:rPr lang="en-US" dirty="0" err="1"/>
              <a:t>dockerignore</a:t>
            </a:r>
            <a:r>
              <a:rPr lang="en-US" dirty="0"/>
              <a:t> (for AWS </a:t>
            </a:r>
            <a:r>
              <a:rPr lang="en-US" dirty="0" err="1"/>
              <a:t>Codebuild</a:t>
            </a:r>
            <a:r>
              <a:rPr lang="en-US" dirty="0"/>
              <a:t> later 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0309D-1222-2EEF-E70B-8A5CD8F8F75D}"/>
              </a:ext>
            </a:extLst>
          </p:cNvPr>
          <p:cNvSpPr txBox="1"/>
          <p:nvPr/>
        </p:nvSpPr>
        <p:spPr>
          <a:xfrm>
            <a:off x="1830639" y="6062869"/>
            <a:ext cx="384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buildspec.yml</a:t>
            </a:r>
            <a:r>
              <a:rPr lang="en-US" dirty="0"/>
              <a:t> (for AWS Code Pipeline later on)</a:t>
            </a:r>
          </a:p>
        </p:txBody>
      </p:sp>
      <p:pic>
        <p:nvPicPr>
          <p:cNvPr id="1042" name="Picture 18" descr="AWS Codebuild | Conviso Platform Docs">
            <a:extLst>
              <a:ext uri="{FF2B5EF4-FFF2-40B4-BE49-F238E27FC236}">
                <a16:creationId xmlns:a16="http://schemas.microsoft.com/office/drawing/2014/main" id="{6589F460-B315-96D0-CD8B-BE1CB17A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37" y="1212173"/>
            <a:ext cx="2072030" cy="11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peline Deployment with AWS CodePipeline — a Use Case">
            <a:extLst>
              <a:ext uri="{FF2B5EF4-FFF2-40B4-BE49-F238E27FC236}">
                <a16:creationId xmlns:a16="http://schemas.microsoft.com/office/drawing/2014/main" id="{81F6EADF-FE65-DBA2-4917-A903992E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4" y="1309275"/>
            <a:ext cx="2884462" cy="9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5FA3F9-28B3-2893-BB45-685B45B8E775}"/>
              </a:ext>
            </a:extLst>
          </p:cNvPr>
          <p:cNvSpPr txBox="1"/>
          <p:nvPr/>
        </p:nvSpPr>
        <p:spPr>
          <a:xfrm>
            <a:off x="1417385" y="2593251"/>
            <a:ext cx="42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triggers </a:t>
            </a:r>
            <a:r>
              <a:rPr lang="en-US" dirty="0" err="1"/>
              <a:t>CodePipeline</a:t>
            </a:r>
            <a:r>
              <a:rPr lang="en-US" dirty="0"/>
              <a:t> Webhook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947A778-9297-A172-A599-CDD0AFD89BA9}"/>
              </a:ext>
            </a:extLst>
          </p:cNvPr>
          <p:cNvSpPr/>
          <p:nvPr/>
        </p:nvSpPr>
        <p:spPr>
          <a:xfrm>
            <a:off x="5466521" y="1148625"/>
            <a:ext cx="395212" cy="5609985"/>
          </a:xfrm>
          <a:prstGeom prst="leftBrace">
            <a:avLst>
              <a:gd name="adj1" fmla="val 50527"/>
              <a:gd name="adj2" fmla="val 1566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B0A7140-AB70-4558-7BE7-7EBB9D7F4D65}"/>
              </a:ext>
            </a:extLst>
          </p:cNvPr>
          <p:cNvSpPr/>
          <p:nvPr/>
        </p:nvSpPr>
        <p:spPr>
          <a:xfrm rot="5400000">
            <a:off x="3958105" y="1031399"/>
            <a:ext cx="349252" cy="14869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BCA71-0AC0-F680-EF2A-A00824BC9423}"/>
              </a:ext>
            </a:extLst>
          </p:cNvPr>
          <p:cNvSpPr txBox="1"/>
          <p:nvPr/>
        </p:nvSpPr>
        <p:spPr>
          <a:xfrm>
            <a:off x="8328108" y="4439684"/>
            <a:ext cx="22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image trigger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0E995C70-41FC-5FB2-AFFE-80063FBEC4B1}"/>
              </a:ext>
            </a:extLst>
          </p:cNvPr>
          <p:cNvSpPr/>
          <p:nvPr/>
        </p:nvSpPr>
        <p:spPr>
          <a:xfrm>
            <a:off x="8666172" y="1957343"/>
            <a:ext cx="740191" cy="158459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8" name="Picture 24" descr="Amazon S3 + Amazon CloudFront">
            <a:extLst>
              <a:ext uri="{FF2B5EF4-FFF2-40B4-BE49-F238E27FC236}">
                <a16:creationId xmlns:a16="http://schemas.microsoft.com/office/drawing/2014/main" id="{BAF830FA-F1F8-2E16-8869-EE7419E2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79" y="1348162"/>
            <a:ext cx="3239974" cy="11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cker Logo and symbol, meaning, history, PNG, brand">
            <a:extLst>
              <a:ext uri="{FF2B5EF4-FFF2-40B4-BE49-F238E27FC236}">
                <a16:creationId xmlns:a16="http://schemas.microsoft.com/office/drawing/2014/main" id="{6370D09C-8177-BA92-BF6F-A0A309FE9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69" y="2626293"/>
            <a:ext cx="1195698" cy="67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421DE1-938E-C4C8-25C9-5F0A11700A3B}"/>
              </a:ext>
            </a:extLst>
          </p:cNvPr>
          <p:cNvSpPr txBox="1"/>
          <p:nvPr/>
        </p:nvSpPr>
        <p:spPr>
          <a:xfrm>
            <a:off x="3717235" y="-1649896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D84D2E39-42AE-D92B-98A8-45EC64E8EBCB}"/>
              </a:ext>
            </a:extLst>
          </p:cNvPr>
          <p:cNvSpPr/>
          <p:nvPr/>
        </p:nvSpPr>
        <p:spPr>
          <a:xfrm>
            <a:off x="9715820" y="2547132"/>
            <a:ext cx="1677471" cy="861804"/>
          </a:xfrm>
          <a:prstGeom prst="frame">
            <a:avLst>
              <a:gd name="adj1" fmla="val 2165"/>
            </a:avLst>
          </a:prstGeom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2" name="Picture 28" descr="Fargate :: Amazon ECS Workshop">
            <a:extLst>
              <a:ext uri="{FF2B5EF4-FFF2-40B4-BE49-F238E27FC236}">
                <a16:creationId xmlns:a16="http://schemas.microsoft.com/office/drawing/2014/main" id="{EE0B4AF8-0754-A029-726B-6346F8921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r="17989" b="7200"/>
          <a:stretch/>
        </p:blipFill>
        <p:spPr bwMode="auto">
          <a:xfrm>
            <a:off x="8352756" y="5486154"/>
            <a:ext cx="2494398" cy="6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9C4929-7F07-71D4-9AEB-37A2560D3B6E}"/>
              </a:ext>
            </a:extLst>
          </p:cNvPr>
          <p:cNvSpPr txBox="1"/>
          <p:nvPr/>
        </p:nvSpPr>
        <p:spPr>
          <a:xfrm>
            <a:off x="7668397" y="5632407"/>
            <a:ext cx="582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D28E70BC-6451-A07A-DF8C-79CE4BD16589}"/>
              </a:ext>
            </a:extLst>
          </p:cNvPr>
          <p:cNvSpPr/>
          <p:nvPr/>
        </p:nvSpPr>
        <p:spPr>
          <a:xfrm rot="10800000">
            <a:off x="7668397" y="4336494"/>
            <a:ext cx="395211" cy="76026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530F3-66C3-9682-A5C1-BB69CB18BF64}"/>
              </a:ext>
            </a:extLst>
          </p:cNvPr>
          <p:cNvSpPr txBox="1"/>
          <p:nvPr/>
        </p:nvSpPr>
        <p:spPr>
          <a:xfrm>
            <a:off x="3347561" y="1307929"/>
            <a:ext cx="22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Triggers process</a:t>
            </a:r>
          </a:p>
        </p:txBody>
      </p:sp>
    </p:spTree>
    <p:extLst>
      <p:ext uri="{BB962C8B-B14F-4D97-AF65-F5344CB8AC3E}">
        <p14:creationId xmlns:p14="http://schemas.microsoft.com/office/powerpoint/2010/main" val="291682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65C-48C8-0ACB-2270-01DEDF7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938F-5FEF-5ACD-3955-A663953C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IP Address: </a:t>
            </a:r>
            <a:r>
              <a:rPr lang="en-US" dirty="0">
                <a:hlinkClick r:id="rId2"/>
              </a:rPr>
              <a:t>http://3.239.79.36:3000/</a:t>
            </a:r>
            <a:endParaRPr lang="en-US" dirty="0"/>
          </a:p>
          <a:p>
            <a:r>
              <a:rPr lang="en-US" dirty="0"/>
              <a:t>GitHub Repo: https://</a:t>
            </a:r>
            <a:r>
              <a:rPr lang="en-US" dirty="0" err="1"/>
              <a:t>github.com</a:t>
            </a:r>
            <a:r>
              <a:rPr lang="en-US" dirty="0"/>
              <a:t>/larrythng96/blog-starter-app</a:t>
            </a:r>
          </a:p>
        </p:txBody>
      </p:sp>
    </p:spTree>
    <p:extLst>
      <p:ext uri="{BB962C8B-B14F-4D97-AF65-F5344CB8AC3E}">
        <p14:creationId xmlns:p14="http://schemas.microsoft.com/office/powerpoint/2010/main" val="5382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C65C-48C8-0ACB-2270-01DEDF7D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968" y="1189530"/>
            <a:ext cx="9603275" cy="10492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938F-5FEF-5ACD-3955-A663953C4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75" y="2644160"/>
            <a:ext cx="9603275" cy="1569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5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24511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639</Words>
  <Application>Microsoft Macintosh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Creating an AWS CI/CD Pipeline for Next.js</vt:lpstr>
      <vt:lpstr>Background: Next.js &amp; VErcel</vt:lpstr>
      <vt:lpstr>Limitations of relying on vercel</vt:lpstr>
      <vt:lpstr>Project objective</vt:lpstr>
      <vt:lpstr>Aws ci/cd pipeline architecture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AWS CI/CD Pipeline for Next.js</dc:title>
  <dc:creator>Larry Thng</dc:creator>
  <cp:lastModifiedBy>Larry Thng</cp:lastModifiedBy>
  <cp:revision>3</cp:revision>
  <dcterms:created xsi:type="dcterms:W3CDTF">2023-10-20T03:17:22Z</dcterms:created>
  <dcterms:modified xsi:type="dcterms:W3CDTF">2023-10-20T04:23:13Z</dcterms:modified>
</cp:coreProperties>
</file>