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2076138278" r:id="rId5"/>
    <p:sldId id="257" r:id="rId6"/>
    <p:sldId id="2076138530" r:id="rId7"/>
    <p:sldId id="2076138469" r:id="rId8"/>
    <p:sldId id="2076138472" r:id="rId9"/>
    <p:sldId id="2147307749" r:id="rId10"/>
    <p:sldId id="2147307750" r:id="rId11"/>
    <p:sldId id="2147307752" r:id="rId12"/>
    <p:sldId id="2147307751" r:id="rId13"/>
    <p:sldId id="2147307754" r:id="rId14"/>
    <p:sldId id="2147307755" r:id="rId15"/>
    <p:sldId id="2147307753" r:id="rId16"/>
    <p:sldId id="2076138492" r:id="rId17"/>
    <p:sldId id="2147307756" r:id="rId18"/>
    <p:sldId id="2147307757" r:id="rId19"/>
    <p:sldId id="2147307758" r:id="rId20"/>
    <p:sldId id="2147307759" r:id="rId21"/>
    <p:sldId id="2147307760" r:id="rId22"/>
    <p:sldId id="2147307778" r:id="rId23"/>
    <p:sldId id="2147307761" r:id="rId24"/>
    <p:sldId id="2147307762" r:id="rId25"/>
    <p:sldId id="2147307763" r:id="rId26"/>
    <p:sldId id="2147307764" r:id="rId27"/>
    <p:sldId id="2147307765" r:id="rId28"/>
    <p:sldId id="2147307766" r:id="rId29"/>
    <p:sldId id="2147307768" r:id="rId30"/>
    <p:sldId id="2147307769" r:id="rId31"/>
    <p:sldId id="2147307770" r:id="rId32"/>
    <p:sldId id="2147307771" r:id="rId33"/>
    <p:sldId id="2147307772" r:id="rId34"/>
    <p:sldId id="2147307773" r:id="rId35"/>
    <p:sldId id="2147307774" r:id="rId36"/>
    <p:sldId id="2147307767" r:id="rId37"/>
    <p:sldId id="2147307775" r:id="rId38"/>
    <p:sldId id="2147307777" r:id="rId39"/>
    <p:sldId id="362" r:id="rId40"/>
    <p:sldId id="2147307779" r:id="rId41"/>
    <p:sldId id="2076138579" r:id="rId42"/>
    <p:sldId id="2076138508" r:id="rId4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ocker Containers" id="{CC7C7E9C-B598-4964-AD49-64A0C04671C3}">
          <p14:sldIdLst>
            <p14:sldId id="2076138278"/>
            <p14:sldId id="257"/>
            <p14:sldId id="2076138530"/>
            <p14:sldId id="2076138469"/>
            <p14:sldId id="2076138472"/>
            <p14:sldId id="2147307749"/>
            <p14:sldId id="2147307750"/>
            <p14:sldId id="2147307752"/>
            <p14:sldId id="2147307751"/>
            <p14:sldId id="2147307754"/>
            <p14:sldId id="2147307755"/>
            <p14:sldId id="2147307753"/>
            <p14:sldId id="2076138492"/>
            <p14:sldId id="2147307756"/>
            <p14:sldId id="2147307757"/>
            <p14:sldId id="2147307758"/>
            <p14:sldId id="2147307759"/>
            <p14:sldId id="2147307760"/>
            <p14:sldId id="2147307778"/>
            <p14:sldId id="2147307761"/>
            <p14:sldId id="2147307762"/>
            <p14:sldId id="2147307763"/>
            <p14:sldId id="2147307764"/>
            <p14:sldId id="2147307765"/>
            <p14:sldId id="2147307766"/>
            <p14:sldId id="2147307768"/>
            <p14:sldId id="2147307769"/>
            <p14:sldId id="2147307770"/>
            <p14:sldId id="2147307771"/>
            <p14:sldId id="2147307772"/>
            <p14:sldId id="2147307773"/>
            <p14:sldId id="2147307774"/>
            <p14:sldId id="2147307767"/>
            <p14:sldId id="2147307775"/>
            <p14:sldId id="2147307777"/>
            <p14:sldId id="362"/>
            <p14:sldId id="2147307779"/>
            <p14:sldId id="2076138579"/>
          </p14:sldIdLst>
        </p14:section>
        <p14:section name="Windows Containers" id="{25BD7DD8-6485-4622-9CEE-31D0B6152325}">
          <p14:sldIdLst>
            <p14:sldId id="2076138508"/>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 id="6" name="Guy Northee" initials="GN" lastIdx="1" clrIdx="6">
    <p:extLst>
      <p:ext uri="{19B8F6BF-5375-455C-9EA6-DF929625EA0E}">
        <p15:presenceInfo xmlns:p15="http://schemas.microsoft.com/office/powerpoint/2012/main" userId="S-1-12-1-2417701869-1325549942-4059518367-5818020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73561" autoAdjust="0"/>
  </p:normalViewPr>
  <p:slideViewPr>
    <p:cSldViewPr snapToGrid="0">
      <p:cViewPr varScale="1">
        <p:scale>
          <a:sx n="90" d="100"/>
          <a:sy n="90" d="100"/>
        </p:scale>
        <p:origin x="1536" y="84"/>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11/28/2022 2:52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11/28/2022 2:50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virtualization/windowscontainers/container-networking/network-drivers-topologi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docker.com/engine/tutorials/networkingcontainers/"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docs.microsoft.com/en-us/virtualization/windowscontainers/container-networking/architecture" TargetMode="External"/><Relationship Id="rId4" Type="http://schemas.openxmlformats.org/officeDocument/2006/relationships/hyperlink" Target="https://docs.docker.com/network/bridg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docker.com/develop/scan-images/#choose-the-right-base-imag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docker.com/develop/scan-images/#use-multi-stage-build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docker.com/develop/scan-images/#rebuild-image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docker.com/develop/scan-images/#scan-images-during-development"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defender-for-cloud/defender-for-container-registries-usag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docker.com/engine/userguide/eng-image/multistage-build/"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docker.com/storag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docker.com/storage/tmpf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ocs.microsoft.com/en-us/windows/desktop/ipc/named-pipes" TargetMode="External"/><Relationship Id="rId4" Type="http://schemas.openxmlformats.org/officeDocument/2006/relationships/hyperlink" Target="https://docs.docker.com/engine/swarm/secret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windows/win32/ipc/named-pip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docker.com/storag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11/28/2022 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241818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43241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0014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20103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Mounting the bind mount with </a:t>
            </a:r>
            <a:r>
              <a:rPr lang="en-US" dirty="0" err="1"/>
              <a:t>nanoserver</a:t>
            </a:r>
            <a:r>
              <a:rPr lang="en-US" dirty="0"/>
              <a:t> or </a:t>
            </a:r>
            <a:r>
              <a:rPr lang="en-US" dirty="0" err="1"/>
              <a:t>servercore</a:t>
            </a:r>
            <a:r>
              <a:rPr lang="en-US" dirty="0"/>
              <a:t> images.</a:t>
            </a:r>
          </a:p>
          <a:p>
            <a:r>
              <a:rPr lang="en-US" dirty="0"/>
              <a:t>Mounting the volume with </a:t>
            </a:r>
            <a:r>
              <a:rPr lang="en-US" dirty="0" err="1"/>
              <a:t>nanoserver</a:t>
            </a:r>
            <a:r>
              <a:rPr lang="en-US" dirty="0"/>
              <a:t> or </a:t>
            </a:r>
            <a:r>
              <a:rPr lang="en-US" dirty="0" err="1"/>
              <a:t>servercore</a:t>
            </a:r>
            <a:r>
              <a:rPr lang="en-US" dirty="0"/>
              <a:t> images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68635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42832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OOME – Out of memory exception</a:t>
            </a:r>
          </a:p>
          <a:p>
            <a:endParaRPr lang="en-US" dirty="0"/>
          </a:p>
          <a:p>
            <a:r>
              <a:rPr lang="en-US" dirty="0"/>
              <a:t>https://docs.docker.com/config/containers/resource_constraints/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24060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OOME – Out of memory exception</a:t>
            </a:r>
          </a:p>
          <a:p>
            <a:endParaRPr lang="en-US" dirty="0"/>
          </a:p>
          <a:p>
            <a:r>
              <a:rPr lang="en-US" dirty="0"/>
              <a:t>https://docs.docker.com/config/containers/resource_constraints/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68531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OOME – Out of memory exception</a:t>
            </a:r>
          </a:p>
          <a:p>
            <a:endParaRPr lang="en-US" dirty="0"/>
          </a:p>
          <a:p>
            <a:r>
              <a:rPr lang="en-US" dirty="0"/>
              <a:t>https://docs.docker.com/config/containers/resource_constraints/</a:t>
            </a:r>
          </a:p>
          <a:p>
            <a:endParaRPr lang="en-US" dirty="0"/>
          </a:p>
          <a:p>
            <a:r>
              <a:rPr lang="en-US" dirty="0"/>
              <a:t>https://www.nvidia.com/Download/index.aspx</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34999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Lauch</a:t>
            </a:r>
            <a:r>
              <a:rPr lang="en-US" dirty="0"/>
              <a:t> the containers with the memory and CPU constraints.</a:t>
            </a:r>
          </a:p>
          <a:p>
            <a:r>
              <a:rPr lang="en-US" dirty="0"/>
              <a:t>Check the docker stats to show the memory/</a:t>
            </a:r>
            <a:r>
              <a:rPr lang="en-US" dirty="0" err="1"/>
              <a:t>cpu</a:t>
            </a:r>
            <a:r>
              <a:rPr lang="en-US" dirty="0"/>
              <a:t> usage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05006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5785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F161E"/>
                </a:solidFill>
                <a:effectLst/>
                <a:latin typeface="Open Sans" panose="020B0606030504020204" pitchFamily="34" charset="0"/>
              </a:rPr>
              <a:t>Network driver summary</a:t>
            </a:r>
          </a:p>
          <a:p>
            <a:pPr algn="l">
              <a:buFont typeface="Arial" panose="020B0604020202020204" pitchFamily="34" charset="0"/>
              <a:buChar char="•"/>
            </a:pPr>
            <a:r>
              <a:rPr lang="en-US" b="1" i="0" dirty="0">
                <a:solidFill>
                  <a:srgbClr val="0F161E"/>
                </a:solidFill>
                <a:effectLst/>
                <a:latin typeface="Open Sans" panose="020B0606030504020204" pitchFamily="34" charset="0"/>
              </a:rPr>
              <a:t>User-defined bridge networks</a:t>
            </a:r>
            <a:r>
              <a:rPr lang="en-US" b="0" i="0" dirty="0">
                <a:solidFill>
                  <a:srgbClr val="0F161E"/>
                </a:solidFill>
                <a:effectLst/>
                <a:latin typeface="Open Sans" panose="020B0606030504020204" pitchFamily="34" charset="0"/>
              </a:rPr>
              <a:t> are best when you need multiple containers to communicate on the same Docker host.</a:t>
            </a:r>
          </a:p>
          <a:p>
            <a:pPr algn="l">
              <a:buFont typeface="Arial" panose="020B0604020202020204" pitchFamily="34" charset="0"/>
              <a:buChar char="•"/>
            </a:pPr>
            <a:r>
              <a:rPr lang="en-US" b="1" i="0" dirty="0">
                <a:solidFill>
                  <a:srgbClr val="0F161E"/>
                </a:solidFill>
                <a:effectLst/>
                <a:latin typeface="Open Sans" panose="020B0606030504020204" pitchFamily="34" charset="0"/>
              </a:rPr>
              <a:t>Host networks</a:t>
            </a:r>
            <a:r>
              <a:rPr lang="en-US" b="0" i="0" dirty="0">
                <a:solidFill>
                  <a:srgbClr val="0F161E"/>
                </a:solidFill>
                <a:effectLst/>
                <a:latin typeface="Open Sans" panose="020B0606030504020204" pitchFamily="34" charset="0"/>
              </a:rPr>
              <a:t> are best when the network stack should not be isolated from the Docker host, but you want other aspects of the container to be isolated.</a:t>
            </a:r>
          </a:p>
          <a:p>
            <a:pPr algn="l">
              <a:buFont typeface="Arial" panose="020B0604020202020204" pitchFamily="34" charset="0"/>
              <a:buChar char="•"/>
            </a:pPr>
            <a:r>
              <a:rPr lang="en-US" b="1" i="0" dirty="0">
                <a:solidFill>
                  <a:srgbClr val="0F161E"/>
                </a:solidFill>
                <a:effectLst/>
                <a:latin typeface="Open Sans" panose="020B0606030504020204" pitchFamily="34" charset="0"/>
              </a:rPr>
              <a:t>Overlay networks</a:t>
            </a:r>
            <a:r>
              <a:rPr lang="en-US" b="0" i="0" dirty="0">
                <a:solidFill>
                  <a:srgbClr val="0F161E"/>
                </a:solidFill>
                <a:effectLst/>
                <a:latin typeface="Open Sans" panose="020B0606030504020204" pitchFamily="34" charset="0"/>
              </a:rPr>
              <a:t> are best when you need containers running on different Docker hosts to communicate, or when multiple applications work together using swarm services.</a:t>
            </a:r>
          </a:p>
          <a:p>
            <a:pPr algn="l">
              <a:buFont typeface="Arial" panose="020B0604020202020204" pitchFamily="34" charset="0"/>
              <a:buChar char="•"/>
            </a:pPr>
            <a:r>
              <a:rPr lang="en-US" b="1" i="0" dirty="0" err="1">
                <a:solidFill>
                  <a:srgbClr val="0F161E"/>
                </a:solidFill>
                <a:effectLst/>
                <a:latin typeface="Open Sans" panose="020B0606030504020204" pitchFamily="34" charset="0"/>
              </a:rPr>
              <a:t>Macvlan</a:t>
            </a:r>
            <a:r>
              <a:rPr lang="en-US" b="1" i="0" dirty="0">
                <a:solidFill>
                  <a:srgbClr val="0F161E"/>
                </a:solidFill>
                <a:effectLst/>
                <a:latin typeface="Open Sans" panose="020B0606030504020204" pitchFamily="34" charset="0"/>
              </a:rPr>
              <a:t> networks</a:t>
            </a:r>
            <a:r>
              <a:rPr lang="en-US" b="0" i="0" dirty="0">
                <a:solidFill>
                  <a:srgbClr val="0F161E"/>
                </a:solidFill>
                <a:effectLst/>
                <a:latin typeface="Open Sans" panose="020B0606030504020204" pitchFamily="34" charset="0"/>
              </a:rPr>
              <a:t> are best when you are migrating from a VM setup or need your containers to look like physical hosts on your network, each with a unique MAC address.</a:t>
            </a:r>
          </a:p>
          <a:p>
            <a:pPr algn="l">
              <a:buFont typeface="Arial" panose="020B0604020202020204" pitchFamily="34" charset="0"/>
              <a:buChar char="•"/>
            </a:pPr>
            <a:r>
              <a:rPr lang="en-US" b="1" i="0" dirty="0">
                <a:solidFill>
                  <a:srgbClr val="0F161E"/>
                </a:solidFill>
                <a:effectLst/>
                <a:latin typeface="Open Sans" panose="020B0606030504020204" pitchFamily="34" charset="0"/>
              </a:rPr>
              <a:t>Third-party network plugins</a:t>
            </a:r>
            <a:r>
              <a:rPr lang="en-US" b="0" i="0" dirty="0">
                <a:solidFill>
                  <a:srgbClr val="0F161E"/>
                </a:solidFill>
                <a:effectLst/>
                <a:latin typeface="Open Sans" panose="020B0606030504020204" pitchFamily="34" charset="0"/>
              </a:rPr>
              <a:t> allow you to integrate Docker with specialized network stacks.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980460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hlinkClick r:id="rId3"/>
              </a:rPr>
              <a:t>Windows container network drivers | Microsoft Docs</a:t>
            </a:r>
            <a:endParaRPr lang="en-US" dirty="0"/>
          </a:p>
          <a:p>
            <a:pPr algn="l"/>
            <a:endParaRPr lang="en-US" dirty="0"/>
          </a:p>
          <a:p>
            <a:pPr algn="l"/>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3259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hlinkClick r:id="rId3"/>
              </a:rPr>
              <a:t>Network containers | Docker Documentation</a:t>
            </a:r>
            <a:endParaRPr lang="en-US" dirty="0"/>
          </a:p>
          <a:p>
            <a:pPr algn="l"/>
            <a:endParaRPr lang="en-US" dirty="0"/>
          </a:p>
          <a:p>
            <a:pPr algn="l"/>
            <a:r>
              <a:rPr lang="en-US" dirty="0">
                <a:hlinkClick r:id="rId4"/>
              </a:rPr>
              <a:t>Use bridge networks | Docker Documentation</a:t>
            </a:r>
            <a:endParaRPr lang="en-US" dirty="0"/>
          </a:p>
          <a:p>
            <a:pPr algn="l"/>
            <a:endParaRPr lang="en-US" dirty="0"/>
          </a:p>
          <a:p>
            <a:pPr algn="l"/>
            <a:r>
              <a:rPr lang="en-US" dirty="0">
                <a:hlinkClick r:id="rId5"/>
              </a:rPr>
              <a:t>Windows container networking | Microsoft Docs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39218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Best practices for scanning images | Docker Documentation</a:t>
            </a:r>
            <a:endParaRPr lang="en-US" dirty="0"/>
          </a:p>
          <a:p>
            <a:endParaRPr lang="en-US" dirty="0"/>
          </a:p>
          <a:p>
            <a:endParaRPr lang="en-US" dirty="0"/>
          </a:p>
          <a:p>
            <a:r>
              <a:rPr lang="en-US" b="0" i="0" dirty="0">
                <a:solidFill>
                  <a:srgbClr val="0F161E"/>
                </a:solidFill>
                <a:effectLst/>
                <a:latin typeface="Open Sans" panose="020B0606030504020204" pitchFamily="34" charset="0"/>
              </a:rPr>
              <a:t> In the later stages of development, your image may not even require some build tools such as compilers, build systems, or any debugging tools. A small image with minimal dependencies can considerably lower the attack surface.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86795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Best practices for scanning images | Docker Documentation</a:t>
            </a:r>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16577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Best practices for scanning images | Docker Documentation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551162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Best practices for scanning images | Docker Documentation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839659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054200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How to use Defender for Containers | Microsoft Docs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22929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5747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11/28/2022 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17668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28584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Compose caches the configuration used to create a container. When you restart a service that has not changed, Compose re-uses the existing containers. Re-using containers means that you can make changes to your environment very quickly.</a:t>
            </a:r>
          </a:p>
          <a:p>
            <a:pPr marL="171450" indent="-171450">
              <a:buFont typeface="Arial" panose="020B0604020202020204" pitchFamily="34" charset="0"/>
              <a:buChar char="•"/>
            </a:pPr>
            <a:endParaRPr lang="en-US" sz="900"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Compose supports variables in the Compose file. You can use these variables to customize your composition for different environments, or different users.</a:t>
            </a:r>
          </a:p>
          <a:p>
            <a:pPr marL="171450" indent="-171450">
              <a:buFont typeface="Arial" panose="020B0604020202020204" pitchFamily="34" charset="0"/>
              <a:buChar char="•"/>
            </a:pPr>
            <a:endParaRPr lang="en-US" sz="900"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900"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b="0" i="0" kern="1200" dirty="0">
                <a:solidFill>
                  <a:schemeClr val="tx1"/>
                </a:solidFill>
                <a:effectLst/>
                <a:latin typeface="Segoe UI Light" pitchFamily="34" charset="0"/>
                <a:ea typeface="+mn-ea"/>
                <a:cs typeface="+mn-cs"/>
              </a:rPr>
              <a:t>Build &gt; Target: Build the specified stage as defined inside the </a:t>
            </a:r>
            <a:r>
              <a:rPr lang="en-US" dirty="0"/>
              <a:t>Dockerfile</a:t>
            </a:r>
            <a:r>
              <a:rPr lang="en-US" sz="900" b="0" i="0" kern="1200" dirty="0">
                <a:solidFill>
                  <a:schemeClr val="tx1"/>
                </a:solidFill>
                <a:effectLst/>
                <a:latin typeface="Segoe UI Light" pitchFamily="34" charset="0"/>
                <a:ea typeface="+mn-ea"/>
                <a:cs typeface="+mn-cs"/>
              </a:rPr>
              <a:t>. See the </a:t>
            </a:r>
            <a:r>
              <a:rPr lang="en-US" sz="900" b="0" i="0" u="none" strike="noStrike" kern="1200" dirty="0">
                <a:solidFill>
                  <a:schemeClr val="tx1"/>
                </a:solidFill>
                <a:effectLst/>
                <a:latin typeface="Segoe UI Light" pitchFamily="34" charset="0"/>
                <a:ea typeface="+mn-ea"/>
                <a:cs typeface="+mn-cs"/>
                <a:hlinkClick r:id="rId3"/>
              </a:rPr>
              <a:t>multi-stage build docs</a:t>
            </a:r>
            <a:r>
              <a:rPr lang="en-US" sz="900" b="0" i="0" kern="1200" dirty="0">
                <a:solidFill>
                  <a:schemeClr val="tx1"/>
                </a:solidFill>
                <a:effectLst/>
                <a:latin typeface="Segoe UI Light" pitchFamily="34" charset="0"/>
                <a:ea typeface="+mn-ea"/>
                <a:cs typeface="+mn-cs"/>
              </a:rPr>
              <a:t> for details.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101605F0-F4FA-453C-99F4-6D9D6C769866}" type="datetime8">
              <a:rPr lang="en-US" smtClean="0"/>
              <a:t>11/28/2022 2:50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282519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docker compose to launch microservices app locally</a:t>
            </a:r>
          </a:p>
          <a:p>
            <a:r>
              <a:rPr lang="en-US" dirty="0"/>
              <a:t>List containers using  the</a:t>
            </a:r>
            <a:r>
              <a:rPr lang="en-US" b="1" dirty="0"/>
              <a:t> docker </a:t>
            </a:r>
            <a:r>
              <a:rPr lang="en-US" b="1" dirty="0" err="1"/>
              <a:t>ps</a:t>
            </a:r>
            <a:r>
              <a:rPr lang="en-US" b="1" dirty="0"/>
              <a:t> </a:t>
            </a:r>
            <a:r>
              <a:rPr lang="en-US" dirty="0"/>
              <a:t>command</a:t>
            </a:r>
          </a:p>
          <a:p>
            <a:r>
              <a:rPr lang="en-US" dirty="0"/>
              <a:t>Open up the front end with the port exposed.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1085827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25FF2B-9848-40D4-A961-E928D17E1660}" type="slidenum">
              <a:rPr lang="en-US" smtClean="0"/>
              <a:t>38</a:t>
            </a:fld>
            <a:endParaRPr lang="en-US"/>
          </a:p>
        </p:txBody>
      </p:sp>
    </p:spTree>
    <p:extLst>
      <p:ext uri="{BB962C8B-B14F-4D97-AF65-F5344CB8AC3E}">
        <p14:creationId xmlns:p14="http://schemas.microsoft.com/office/powerpoint/2010/main" val="142818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743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Manage data in Docker | Docker Documentation</a:t>
            </a:r>
            <a:br>
              <a:rPr lang="en-US" dirty="0"/>
            </a:b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04849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err="1">
                <a:solidFill>
                  <a:srgbClr val="1282D7"/>
                </a:solidFill>
                <a:effectLst/>
                <a:latin typeface="Open Sans" panose="020B0606030504020204" pitchFamily="34" charset="0"/>
                <a:hlinkClick r:id="rId3"/>
              </a:rPr>
              <a:t>tmpfs</a:t>
            </a:r>
            <a:r>
              <a:rPr lang="en-US" b="1" i="0" u="none" strike="noStrike" dirty="0">
                <a:solidFill>
                  <a:srgbClr val="1282D7"/>
                </a:solidFill>
                <a:effectLst/>
                <a:latin typeface="Open Sans" panose="020B0606030504020204" pitchFamily="34" charset="0"/>
                <a:hlinkClick r:id="rId3"/>
              </a:rPr>
              <a:t> mounts</a:t>
            </a:r>
            <a:r>
              <a:rPr lang="en-US" b="0" i="0" dirty="0">
                <a:solidFill>
                  <a:srgbClr val="0F161E"/>
                </a:solidFill>
                <a:effectLst/>
                <a:latin typeface="Open Sans" panose="020B0606030504020204" pitchFamily="34" charset="0"/>
              </a:rPr>
              <a:t>: A </a:t>
            </a:r>
            <a:r>
              <a:rPr lang="en-US" b="0" i="0" dirty="0" err="1">
                <a:solidFill>
                  <a:srgbClr val="0F161E"/>
                </a:solidFill>
                <a:effectLst/>
                <a:latin typeface="Open Sans" panose="020B0606030504020204" pitchFamily="34" charset="0"/>
              </a:rPr>
              <a:t>tmpfs</a:t>
            </a:r>
            <a:r>
              <a:rPr lang="en-US" b="0" i="0" dirty="0">
                <a:solidFill>
                  <a:srgbClr val="0F161E"/>
                </a:solidFill>
                <a:effectLst/>
                <a:latin typeface="Open Sans" panose="020B0606030504020204" pitchFamily="34" charset="0"/>
              </a:rPr>
              <a:t> mount is not persisted on disk, either on the Docker host or within a container. It can be used by a container during the lifetime of the container, to store non-persistent state or sensitive information. For instance, internally, swarm services use </a:t>
            </a:r>
            <a:r>
              <a:rPr lang="en-US" b="0" i="0" dirty="0" err="1">
                <a:solidFill>
                  <a:srgbClr val="0F161E"/>
                </a:solidFill>
                <a:effectLst/>
                <a:latin typeface="Open Sans" panose="020B0606030504020204" pitchFamily="34" charset="0"/>
              </a:rPr>
              <a:t>tmpfs</a:t>
            </a:r>
            <a:r>
              <a:rPr lang="en-US" b="0" i="0" dirty="0">
                <a:solidFill>
                  <a:srgbClr val="0F161E"/>
                </a:solidFill>
                <a:effectLst/>
                <a:latin typeface="Open Sans" panose="020B0606030504020204" pitchFamily="34" charset="0"/>
              </a:rPr>
              <a:t> mounts to mount </a:t>
            </a:r>
            <a:r>
              <a:rPr lang="en-US" b="0" i="0" u="none" strike="noStrike" dirty="0">
                <a:solidFill>
                  <a:srgbClr val="1282D7"/>
                </a:solidFill>
                <a:effectLst/>
                <a:latin typeface="Open Sans" panose="020B0606030504020204" pitchFamily="34" charset="0"/>
                <a:hlinkClick r:id="rId4"/>
              </a:rPr>
              <a:t>secrets</a:t>
            </a:r>
            <a:r>
              <a:rPr lang="en-US" b="0" i="0" dirty="0">
                <a:solidFill>
                  <a:srgbClr val="0F161E"/>
                </a:solidFill>
                <a:effectLst/>
                <a:latin typeface="Open Sans" panose="020B0606030504020204" pitchFamily="34" charset="0"/>
              </a:rPr>
              <a:t> into a service’s containers.</a:t>
            </a:r>
          </a:p>
          <a:p>
            <a:pPr algn="l">
              <a:buFont typeface="Arial" panose="020B0604020202020204" pitchFamily="34" charset="0"/>
              <a:buChar char="•"/>
            </a:pPr>
            <a:r>
              <a:rPr lang="en-US" b="1" i="0" u="none" strike="noStrike" dirty="0">
                <a:solidFill>
                  <a:srgbClr val="1282D7"/>
                </a:solidFill>
                <a:effectLst/>
                <a:latin typeface="Open Sans" panose="020B0606030504020204" pitchFamily="34" charset="0"/>
                <a:hlinkClick r:id="rId5"/>
              </a:rPr>
              <a:t>named pipes</a:t>
            </a:r>
            <a:r>
              <a:rPr lang="en-US" b="0" i="0" dirty="0">
                <a:solidFill>
                  <a:srgbClr val="0F161E"/>
                </a:solidFill>
                <a:effectLst/>
                <a:latin typeface="Open Sans" panose="020B0606030504020204" pitchFamily="34" charset="0"/>
              </a:rPr>
              <a:t>: An </a:t>
            </a:r>
            <a:r>
              <a:rPr lang="en-US" b="0" i="0" dirty="0" err="1">
                <a:solidFill>
                  <a:srgbClr val="0F161E"/>
                </a:solidFill>
                <a:effectLst/>
                <a:latin typeface="Open Sans" panose="020B0606030504020204" pitchFamily="34" charset="0"/>
              </a:rPr>
              <a:t>npipe</a:t>
            </a:r>
            <a:r>
              <a:rPr lang="en-US" b="0" i="0" dirty="0">
                <a:solidFill>
                  <a:srgbClr val="0F161E"/>
                </a:solidFill>
                <a:effectLst/>
                <a:latin typeface="Open Sans" panose="020B0606030504020204" pitchFamily="34" charset="0"/>
              </a:rPr>
              <a:t> mount can be used for communication between the Docker host and a container. Common use case is to run a third-party tool inside of a container and connect to the Docker Engine API using a named pipe.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62089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7593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Named Pipes - Win32 apps | Microsoft Docs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0891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Manage data in Docker | Docker Documentation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11/28/2022 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84409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288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endParaRPr lang="en-US" dirty="0"/>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3"/>
          <p:cNvSpPr txBox="1">
            <a:spLocks/>
          </p:cNvSpPr>
          <p:nvPr/>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24462608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2"/>
          <p:cNvSpPr>
            <a:spLocks noGrp="1"/>
          </p:cNvSpPr>
          <p:nvPr>
            <p:ph type="title"/>
          </p:nvPr>
        </p:nvSpPr>
        <p:spPr>
          <a:xfrm>
            <a:off x="268927" y="286381"/>
            <a:ext cx="11653523" cy="927940"/>
          </a:xfrm>
          <a:prstGeom prst="rect">
            <a:avLst/>
          </a:prstGeom>
        </p:spPr>
        <p:txBody>
          <a:bodyPr/>
          <a:lstStyle>
            <a:lvl1pPr algn="l">
              <a:defRPr sz="5096">
                <a:solidFill>
                  <a:schemeClr val="tx2"/>
                </a:solidFill>
              </a:defRPr>
            </a:lvl1pPr>
          </a:lstStyle>
          <a:p>
            <a:r>
              <a:rPr lang="en-US"/>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a:p>
        </p:txBody>
      </p:sp>
    </p:spTree>
    <p:extLst>
      <p:ext uri="{BB962C8B-B14F-4D97-AF65-F5344CB8AC3E}">
        <p14:creationId xmlns:p14="http://schemas.microsoft.com/office/powerpoint/2010/main" val="215357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82188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6"/>
            <a:ext cx="11653523" cy="2250104"/>
          </a:xfrm>
        </p:spPr>
        <p:txBody>
          <a:bodyPr>
            <a:spAutoFit/>
          </a:bodyPr>
          <a:lstStyle>
            <a:lvl1pPr marL="0" indent="0">
              <a:buClr>
                <a:schemeClr val="bg1"/>
              </a:buClr>
              <a:buFontTx/>
              <a:buNone/>
              <a:defRPr>
                <a:solidFill>
                  <a:srgbClr val="0072C6"/>
                </a:solidFill>
              </a:defRPr>
            </a:lvl1pPr>
            <a:lvl2pPr marL="572058" indent="-236285">
              <a:buClr>
                <a:schemeClr val="bg1"/>
              </a:buClr>
              <a:buFont typeface="Symbol" panose="05050102010706020507" pitchFamily="18" charset="2"/>
              <a:buChar char="-"/>
              <a:defRPr/>
            </a:lvl2pPr>
            <a:lvl3pPr marL="783471" indent="-223849">
              <a:buClr>
                <a:schemeClr val="bg1"/>
              </a:buClr>
              <a:buFont typeface="Segoe UI" panose="020B0502040204020203" pitchFamily="34" charset="0"/>
              <a:buChar char="&gt;"/>
              <a:defRPr sz="2350"/>
            </a:lvl3pPr>
            <a:lvl4pPr marL="1007319" indent="-223849">
              <a:buClr>
                <a:schemeClr val="bg1"/>
              </a:buClr>
              <a:buFont typeface="Segoe UI" panose="020B0502040204020203" pitchFamily="34" charset="0"/>
              <a:buChar char="-"/>
              <a:defRPr sz="1959"/>
            </a:lvl4pPr>
            <a:lvl5pPr marL="1231168" indent="-223849">
              <a:buClr>
                <a:schemeClr val="bg1"/>
              </a:buClr>
              <a:buFont typeface="Arial" panose="020B0604020202020204" pitchFamily="34" charset="0"/>
              <a:buChar char="•"/>
              <a:defRPr sz="195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a:extLst>
              <a:ext uri="{FF2B5EF4-FFF2-40B4-BE49-F238E27FC236}">
                <a16:creationId xmlns:a16="http://schemas.microsoft.com/office/drawing/2014/main" id="{4F9C1E80-73F0-489F-AEAB-D1838A95683E}"/>
              </a:ext>
            </a:extLst>
          </p:cNvPr>
          <p:cNvSpPr txBox="1">
            <a:spLocks/>
          </p:cNvSpPr>
          <p:nvPr userDrawn="1"/>
        </p:nvSpPr>
        <p:spPr>
          <a:xfrm>
            <a:off x="4673600" y="6366934"/>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858004613"/>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2016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21284928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Title + Sub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11277599" cy="594360"/>
          </a:xfrm>
        </p:spPr>
        <p:txBody>
          <a:bodyPr>
            <a:normAutofit/>
          </a:bodyPr>
          <a:lstStyle>
            <a:lvl1pPr>
              <a:defRPr sz="4400"/>
            </a:lvl1pPr>
          </a:lstStyle>
          <a:p>
            <a:r>
              <a:rPr lang="en-US"/>
              <a:t>Click to edit Master title style</a:t>
            </a:r>
          </a:p>
        </p:txBody>
      </p:sp>
      <p:sp>
        <p:nvSpPr>
          <p:cNvPr id="5" name="Subtitle 2">
            <a:extLst>
              <a:ext uri="{FF2B5EF4-FFF2-40B4-BE49-F238E27FC236}">
                <a16:creationId xmlns:a16="http://schemas.microsoft.com/office/drawing/2014/main" id="{7D5C19BA-6DD0-2341-932F-962FA328D5D7}"/>
              </a:ext>
            </a:extLst>
          </p:cNvPr>
          <p:cNvSpPr>
            <a:spLocks noGrp="1"/>
          </p:cNvSpPr>
          <p:nvPr>
            <p:ph type="subTitle" idx="27"/>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AF9386A6-1B24-F24E-ACF1-EA03F8741407}"/>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536328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7710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66254"/>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32812095"/>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01" indent="0" algn="ctr">
              <a:buNone/>
              <a:defRPr sz="2000"/>
            </a:lvl2pPr>
            <a:lvl3pPr marL="914202" indent="0" algn="ctr">
              <a:buNone/>
              <a:defRPr sz="1800"/>
            </a:lvl3pPr>
            <a:lvl4pPr marL="1371303" indent="0" algn="ctr">
              <a:buNone/>
              <a:defRPr sz="1600"/>
            </a:lvl4pPr>
            <a:lvl5pPr marL="1828404" indent="0" algn="ctr">
              <a:buNone/>
              <a:defRPr sz="1600"/>
            </a:lvl5pPr>
            <a:lvl6pPr marL="2285504" indent="0" algn="ctr">
              <a:buNone/>
              <a:defRPr sz="1600"/>
            </a:lvl6pPr>
            <a:lvl7pPr marL="2742606" indent="0" algn="ctr">
              <a:buNone/>
              <a:defRPr sz="1600"/>
            </a:lvl7pPr>
            <a:lvl8pPr marL="3199705" indent="0" algn="ctr">
              <a:buNone/>
              <a:defRPr sz="1600"/>
            </a:lvl8pPr>
            <a:lvl9pPr marL="3656806"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D4DD7E-EE1C-400C-9060-766A6BA6E372}"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ACBA7-D34F-4E85-AFC5-8459997DF9FA}" type="slidenum">
              <a:rPr lang="en-US" smtClean="0"/>
              <a:t>‹#›</a:t>
            </a:fld>
            <a:endParaRPr lang="en-US"/>
          </a:p>
        </p:txBody>
      </p:sp>
    </p:spTree>
    <p:extLst>
      <p:ext uri="{BB962C8B-B14F-4D97-AF65-F5344CB8AC3E}">
        <p14:creationId xmlns:p14="http://schemas.microsoft.com/office/powerpoint/2010/main" val="2908093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9</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image" Target="../media/image1.emf"/><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3"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137" r:id="rId94"/>
    <p:sldLayoutId id="2147485138" r:id="rId95"/>
    <p:sldLayoutId id="2147485139" r:id="rId96"/>
    <p:sldLayoutId id="2147485140" r:id="rId97"/>
    <p:sldLayoutId id="2147485141" r:id="rId98"/>
    <p:sldLayoutId id="2147485142" r:id="rId99"/>
    <p:sldLayoutId id="2147484249" r:id="rId100"/>
    <p:sldLayoutId id="2147484640" r:id="rId101"/>
    <p:sldLayoutId id="2147485288" r:id="rId102"/>
    <p:sldLayoutId id="2147485290" r:id="rId103"/>
    <p:sldLayoutId id="2147485289" r:id="rId104"/>
    <p:sldLayoutId id="2147485291" r:id="rId105"/>
    <p:sldLayoutId id="2147484584" r:id="rId106"/>
    <p:sldLayoutId id="2147484583" r:id="rId107"/>
    <p:sldLayoutId id="2147484671" r:id="rId108"/>
    <p:sldLayoutId id="2147484673" r:id="rId109"/>
    <p:sldLayoutId id="2147485391" r:id="rId110"/>
    <p:sldLayoutId id="2147484299" r:id="rId111"/>
    <p:sldLayoutId id="2147484263" r:id="rId112"/>
    <p:sldLayoutId id="2147485397" r:id="rId113"/>
    <p:sldLayoutId id="2147485398" r:id="rId114"/>
    <p:sldLayoutId id="2147485399" r:id="rId115"/>
    <p:sldLayoutId id="2147485400" r:id="rId116"/>
    <p:sldLayoutId id="2147485401" r:id="rId117"/>
    <p:sldLayoutId id="2147485403" r:id="rId118"/>
    <p:sldLayoutId id="2147485404" r:id="rId119"/>
    <p:sldLayoutId id="2147485405" r:id="rId120"/>
    <p:sldLayoutId id="2147485406" r:id="rId1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VIDIA/nvidia-docker" TargetMode="External"/><Relationship Id="rId2" Type="http://schemas.openxmlformats.org/officeDocument/2006/relationships/notesSlide" Target="../notesSlides/notesSlide17.xml"/><Relationship Id="rId1" Type="http://schemas.openxmlformats.org/officeDocument/2006/relationships/slideLayout" Target="../slideLayouts/slideLayout28.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8.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8.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8.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89.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3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0.xml"/></Relationships>
</file>

<file path=ppt/slides/_rels/slide3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33.xml"/><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317785"/>
            <a:ext cx="5509754" cy="2215991"/>
          </a:xfrm>
        </p:spPr>
        <p:txBody>
          <a:bodyPr/>
          <a:lstStyle/>
          <a:p>
            <a:r>
              <a:rPr lang="en-US" dirty="0"/>
              <a:t>WorkshopPLUS - Building Cloud-native Applications using Microservices Architecture</a:t>
            </a:r>
          </a:p>
        </p:txBody>
      </p:sp>
      <p:pic>
        <p:nvPicPr>
          <p:cNvPr id="2050" name="Picture 2" descr="Logo&#10;&#10;Description automatically generated">
            <a:extLst>
              <a:ext uri="{FF2B5EF4-FFF2-40B4-BE49-F238E27FC236}">
                <a16:creationId xmlns:a16="http://schemas.microsoft.com/office/drawing/2014/main" id="{0501A301-8B47-4430-81E8-51B839B90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888" y="1745325"/>
            <a:ext cx="3679825" cy="3152583"/>
          </a:xfrm>
          <a:prstGeom prst="rect">
            <a:avLst/>
          </a:prstGeom>
          <a:noFill/>
        </p:spPr>
      </p:pic>
    </p:spTree>
    <p:extLst>
      <p:ext uri="{BB962C8B-B14F-4D97-AF65-F5344CB8AC3E}">
        <p14:creationId xmlns:p14="http://schemas.microsoft.com/office/powerpoint/2010/main" val="21826839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4EB60F-73FF-4E72-B3EF-B78E60630BE6}"/>
              </a:ext>
            </a:extLst>
          </p:cNvPr>
          <p:cNvSpPr>
            <a:spLocks noGrp="1"/>
          </p:cNvSpPr>
          <p:nvPr>
            <p:ph type="title"/>
          </p:nvPr>
        </p:nvSpPr>
        <p:spPr/>
        <p:txBody>
          <a:bodyPr/>
          <a:lstStyle/>
          <a:p>
            <a:r>
              <a:rPr lang="en-US" dirty="0"/>
              <a:t>Syntax </a:t>
            </a:r>
            <a:r>
              <a:rPr lang="en-US" i="1" dirty="0">
                <a:solidFill>
                  <a:schemeClr val="accent1"/>
                </a:solidFill>
              </a:rPr>
              <a:t>-v or --volume</a:t>
            </a:r>
            <a:endParaRPr lang="en-US" i="1" dirty="0"/>
          </a:p>
        </p:txBody>
      </p:sp>
      <p:sp>
        <p:nvSpPr>
          <p:cNvPr id="6" name="Content Placeholder 5">
            <a:extLst>
              <a:ext uri="{FF2B5EF4-FFF2-40B4-BE49-F238E27FC236}">
                <a16:creationId xmlns:a16="http://schemas.microsoft.com/office/drawing/2014/main" id="{EAE7B1B4-2D11-4F14-876B-7E282E6648FA}"/>
              </a:ext>
            </a:extLst>
          </p:cNvPr>
          <p:cNvSpPr>
            <a:spLocks noGrp="1"/>
          </p:cNvSpPr>
          <p:nvPr>
            <p:ph sz="quarter" idx="4294967295"/>
          </p:nvPr>
        </p:nvSpPr>
        <p:spPr>
          <a:xfrm>
            <a:off x="586581" y="1400594"/>
            <a:ext cx="11018838" cy="2880789"/>
          </a:xfrm>
        </p:spPr>
        <p:txBody>
          <a:bodyPr/>
          <a:lstStyle/>
          <a:p>
            <a:r>
              <a:rPr lang="en-US" dirty="0"/>
              <a:t>Consists of three fields, separated by colon characters </a:t>
            </a:r>
            <a:r>
              <a:rPr lang="en-US" b="1" dirty="0"/>
              <a:t>(:)</a:t>
            </a:r>
            <a:r>
              <a:rPr lang="en-US" dirty="0"/>
              <a:t>. </a:t>
            </a:r>
          </a:p>
          <a:p>
            <a:r>
              <a:rPr lang="en-US" dirty="0"/>
              <a:t>The fields must be in the correct order</a:t>
            </a:r>
          </a:p>
          <a:p>
            <a:r>
              <a:rPr lang="en-US" dirty="0"/>
              <a:t>The meaning of each field is not immediately obvious</a:t>
            </a:r>
          </a:p>
          <a:p>
            <a:pPr lvl="1"/>
            <a:r>
              <a:rPr lang="en-US" dirty="0"/>
              <a:t>In the case of named volumes, the first field is the name of the volume, and is unique on a given host machine. For anonymous volumes, the first field is omitted.</a:t>
            </a:r>
          </a:p>
          <a:p>
            <a:pPr lvl="1"/>
            <a:r>
              <a:rPr lang="en-US" dirty="0"/>
              <a:t>The second field is the path where the file or directory are mounted in the container.</a:t>
            </a:r>
          </a:p>
          <a:p>
            <a:pPr lvl="1"/>
            <a:r>
              <a:rPr lang="en-US" dirty="0"/>
              <a:t>The third field is optional, and is a comma-separated list of options, such as </a:t>
            </a:r>
            <a:r>
              <a:rPr lang="en-US" b="1" dirty="0" err="1"/>
              <a:t>ro</a:t>
            </a:r>
            <a:r>
              <a:rPr lang="en-US" b="1" dirty="0"/>
              <a:t> (read-only)</a:t>
            </a:r>
            <a:endParaRPr lang="en-US" dirty="0"/>
          </a:p>
        </p:txBody>
      </p:sp>
      <p:pic>
        <p:nvPicPr>
          <p:cNvPr id="8" name="Picture 7">
            <a:extLst>
              <a:ext uri="{FF2B5EF4-FFF2-40B4-BE49-F238E27FC236}">
                <a16:creationId xmlns:a16="http://schemas.microsoft.com/office/drawing/2014/main" id="{8BC2ECDE-7B10-487B-8CB1-0EA24951DF0F}"/>
              </a:ext>
            </a:extLst>
          </p:cNvPr>
          <p:cNvPicPr>
            <a:picLocks noChangeAspect="1"/>
          </p:cNvPicPr>
          <p:nvPr/>
        </p:nvPicPr>
        <p:blipFill>
          <a:blip r:embed="rId3"/>
          <a:stretch>
            <a:fillRect/>
          </a:stretch>
        </p:blipFill>
        <p:spPr>
          <a:xfrm>
            <a:off x="586581" y="4546028"/>
            <a:ext cx="7934383" cy="733430"/>
          </a:xfrm>
          <a:prstGeom prst="rect">
            <a:avLst/>
          </a:prstGeom>
        </p:spPr>
      </p:pic>
      <p:pic>
        <p:nvPicPr>
          <p:cNvPr id="10" name="Picture 9">
            <a:extLst>
              <a:ext uri="{FF2B5EF4-FFF2-40B4-BE49-F238E27FC236}">
                <a16:creationId xmlns:a16="http://schemas.microsoft.com/office/drawing/2014/main" id="{26BA88FA-AD9F-4441-9664-A92343A1C3C8}"/>
              </a:ext>
            </a:extLst>
          </p:cNvPr>
          <p:cNvPicPr>
            <a:picLocks noChangeAspect="1"/>
          </p:cNvPicPr>
          <p:nvPr/>
        </p:nvPicPr>
        <p:blipFill>
          <a:blip r:embed="rId4"/>
          <a:stretch>
            <a:fillRect/>
          </a:stretch>
        </p:blipFill>
        <p:spPr>
          <a:xfrm>
            <a:off x="586581" y="5430089"/>
            <a:ext cx="8029634" cy="828681"/>
          </a:xfrm>
          <a:prstGeom prst="rect">
            <a:avLst/>
          </a:prstGeom>
        </p:spPr>
      </p:pic>
    </p:spTree>
    <p:extLst>
      <p:ext uri="{BB962C8B-B14F-4D97-AF65-F5344CB8AC3E}">
        <p14:creationId xmlns:p14="http://schemas.microsoft.com/office/powerpoint/2010/main" val="10930560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4EB60F-73FF-4E72-B3EF-B78E60630BE6}"/>
              </a:ext>
            </a:extLst>
          </p:cNvPr>
          <p:cNvSpPr>
            <a:spLocks noGrp="1"/>
          </p:cNvSpPr>
          <p:nvPr>
            <p:ph type="title"/>
          </p:nvPr>
        </p:nvSpPr>
        <p:spPr/>
        <p:txBody>
          <a:bodyPr/>
          <a:lstStyle/>
          <a:p>
            <a:r>
              <a:rPr lang="en-US" dirty="0"/>
              <a:t>Syntax </a:t>
            </a:r>
            <a:r>
              <a:rPr lang="en-US" i="1" dirty="0">
                <a:solidFill>
                  <a:schemeClr val="accent1"/>
                </a:solidFill>
              </a:rPr>
              <a:t>--mount</a:t>
            </a:r>
            <a:endParaRPr lang="en-US" i="1" dirty="0"/>
          </a:p>
        </p:txBody>
      </p:sp>
      <p:sp>
        <p:nvSpPr>
          <p:cNvPr id="6" name="Content Placeholder 5">
            <a:extLst>
              <a:ext uri="{FF2B5EF4-FFF2-40B4-BE49-F238E27FC236}">
                <a16:creationId xmlns:a16="http://schemas.microsoft.com/office/drawing/2014/main" id="{EAE7B1B4-2D11-4F14-876B-7E282E6648FA}"/>
              </a:ext>
            </a:extLst>
          </p:cNvPr>
          <p:cNvSpPr>
            <a:spLocks noGrp="1"/>
          </p:cNvSpPr>
          <p:nvPr>
            <p:ph sz="quarter" idx="4294967295"/>
          </p:nvPr>
        </p:nvSpPr>
        <p:spPr>
          <a:xfrm>
            <a:off x="586581" y="1400594"/>
            <a:ext cx="11018838" cy="3902607"/>
          </a:xfrm>
        </p:spPr>
        <p:txBody>
          <a:bodyPr/>
          <a:lstStyle/>
          <a:p>
            <a:r>
              <a:rPr lang="en-US" dirty="0"/>
              <a:t>Consists of multiple key-value pairs, separated by commas and each consisting of a </a:t>
            </a:r>
            <a:r>
              <a:rPr lang="en-US" b="1" i="1" dirty="0"/>
              <a:t>&lt;key&gt;=&lt;value&gt; </a:t>
            </a:r>
            <a:r>
              <a:rPr lang="en-US" dirty="0"/>
              <a:t>tuple</a:t>
            </a:r>
          </a:p>
          <a:p>
            <a:pPr lvl="1"/>
            <a:r>
              <a:rPr lang="en-US" dirty="0"/>
              <a:t>The </a:t>
            </a:r>
            <a:r>
              <a:rPr lang="en-US" b="1" dirty="0"/>
              <a:t>type</a:t>
            </a:r>
            <a:r>
              <a:rPr lang="en-US" dirty="0"/>
              <a:t> of the mount, which can be bind, volume, or </a:t>
            </a:r>
            <a:r>
              <a:rPr lang="en-US" dirty="0" err="1"/>
              <a:t>tmpfs</a:t>
            </a:r>
            <a:endParaRPr lang="en-US" dirty="0"/>
          </a:p>
          <a:p>
            <a:pPr lvl="1"/>
            <a:r>
              <a:rPr lang="en-US" dirty="0"/>
              <a:t>The </a:t>
            </a:r>
            <a:r>
              <a:rPr lang="en-US" b="1" dirty="0"/>
              <a:t>source</a:t>
            </a:r>
            <a:r>
              <a:rPr lang="en-US" dirty="0"/>
              <a:t> of the mount and for named volumes, this is the name of the volume</a:t>
            </a:r>
          </a:p>
          <a:p>
            <a:pPr lvl="2"/>
            <a:r>
              <a:rPr lang="en-US" dirty="0"/>
              <a:t>May be specified as </a:t>
            </a:r>
            <a:r>
              <a:rPr lang="en-US" b="1" dirty="0"/>
              <a:t>source</a:t>
            </a:r>
            <a:r>
              <a:rPr lang="en-US" dirty="0"/>
              <a:t> or </a:t>
            </a:r>
            <a:r>
              <a:rPr lang="en-US" b="1" dirty="0" err="1"/>
              <a:t>src</a:t>
            </a:r>
            <a:endParaRPr lang="en-US" b="1" dirty="0"/>
          </a:p>
          <a:p>
            <a:pPr lvl="1"/>
            <a:r>
              <a:rPr lang="en-US" dirty="0"/>
              <a:t>The </a:t>
            </a:r>
            <a:r>
              <a:rPr lang="en-US" b="1" dirty="0"/>
              <a:t>destination</a:t>
            </a:r>
            <a:r>
              <a:rPr lang="en-US" dirty="0"/>
              <a:t> is value the path where the file or directory is mounted in the container </a:t>
            </a:r>
          </a:p>
          <a:p>
            <a:pPr lvl="2"/>
            <a:r>
              <a:rPr lang="en-US" dirty="0"/>
              <a:t>May be specified as </a:t>
            </a:r>
            <a:r>
              <a:rPr lang="en-US" b="1" dirty="0"/>
              <a:t>destination, </a:t>
            </a:r>
            <a:r>
              <a:rPr lang="en-US" b="1" dirty="0" err="1"/>
              <a:t>dst</a:t>
            </a:r>
            <a:r>
              <a:rPr lang="en-US" dirty="0"/>
              <a:t> or </a:t>
            </a:r>
            <a:r>
              <a:rPr lang="en-US" b="1" dirty="0"/>
              <a:t>target</a:t>
            </a:r>
          </a:p>
          <a:p>
            <a:pPr lvl="1"/>
            <a:r>
              <a:rPr lang="en-US" dirty="0"/>
              <a:t>The </a:t>
            </a:r>
            <a:r>
              <a:rPr lang="en-US" b="1" dirty="0" err="1"/>
              <a:t>readonly</a:t>
            </a:r>
            <a:r>
              <a:rPr lang="en-US" dirty="0"/>
              <a:t> option, if present, mounts bind mount to the container as </a:t>
            </a:r>
            <a:r>
              <a:rPr lang="en-US" b="1" dirty="0"/>
              <a:t>read-only</a:t>
            </a:r>
            <a:r>
              <a:rPr lang="en-US" dirty="0"/>
              <a:t> </a:t>
            </a:r>
          </a:p>
          <a:p>
            <a:pPr lvl="2"/>
            <a:r>
              <a:rPr lang="en-US" dirty="0"/>
              <a:t>May be specified as </a:t>
            </a:r>
            <a:r>
              <a:rPr lang="en-US" dirty="0" err="1"/>
              <a:t>readonly</a:t>
            </a:r>
            <a:r>
              <a:rPr lang="en-US" dirty="0"/>
              <a:t> or ro.</a:t>
            </a:r>
          </a:p>
          <a:p>
            <a:pPr lvl="1"/>
            <a:r>
              <a:rPr lang="en-US" dirty="0"/>
              <a:t>The </a:t>
            </a:r>
            <a:r>
              <a:rPr lang="en-US" b="1" dirty="0"/>
              <a:t>volume-opt</a:t>
            </a:r>
            <a:r>
              <a:rPr lang="en-US" dirty="0"/>
              <a:t> option, which can be specified more than once, takes a key-value pair consisting of the option name and its value.</a:t>
            </a:r>
          </a:p>
        </p:txBody>
      </p:sp>
      <p:pic>
        <p:nvPicPr>
          <p:cNvPr id="4" name="Picture 3">
            <a:extLst>
              <a:ext uri="{FF2B5EF4-FFF2-40B4-BE49-F238E27FC236}">
                <a16:creationId xmlns:a16="http://schemas.microsoft.com/office/drawing/2014/main" id="{8B3E8DFE-20B4-4D64-B398-F4758428346F}"/>
              </a:ext>
            </a:extLst>
          </p:cNvPr>
          <p:cNvPicPr>
            <a:picLocks noChangeAspect="1"/>
          </p:cNvPicPr>
          <p:nvPr/>
        </p:nvPicPr>
        <p:blipFill>
          <a:blip r:embed="rId3"/>
          <a:stretch>
            <a:fillRect/>
          </a:stretch>
        </p:blipFill>
        <p:spPr>
          <a:xfrm>
            <a:off x="586581" y="5457407"/>
            <a:ext cx="10921057" cy="677972"/>
          </a:xfrm>
          <a:prstGeom prst="rect">
            <a:avLst/>
          </a:prstGeom>
        </p:spPr>
      </p:pic>
    </p:spTree>
    <p:extLst>
      <p:ext uri="{BB962C8B-B14F-4D97-AF65-F5344CB8AC3E}">
        <p14:creationId xmlns:p14="http://schemas.microsoft.com/office/powerpoint/2010/main" val="5027791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4EB60F-73FF-4E72-B3EF-B78E60630BE6}"/>
              </a:ext>
            </a:extLst>
          </p:cNvPr>
          <p:cNvSpPr>
            <a:spLocks noGrp="1"/>
          </p:cNvSpPr>
          <p:nvPr>
            <p:ph type="title"/>
          </p:nvPr>
        </p:nvSpPr>
        <p:spPr/>
        <p:txBody>
          <a:bodyPr/>
          <a:lstStyle/>
          <a:p>
            <a:r>
              <a:rPr lang="en-US" dirty="0"/>
              <a:t>Syntax – what to choose?</a:t>
            </a:r>
          </a:p>
        </p:txBody>
      </p:sp>
      <p:sp>
        <p:nvSpPr>
          <p:cNvPr id="6" name="Content Placeholder 5">
            <a:extLst>
              <a:ext uri="{FF2B5EF4-FFF2-40B4-BE49-F238E27FC236}">
                <a16:creationId xmlns:a16="http://schemas.microsoft.com/office/drawing/2014/main" id="{EAE7B1B4-2D11-4F14-876B-7E282E6648FA}"/>
              </a:ext>
            </a:extLst>
          </p:cNvPr>
          <p:cNvSpPr>
            <a:spLocks noGrp="1"/>
          </p:cNvSpPr>
          <p:nvPr>
            <p:ph sz="quarter" idx="4294967295"/>
          </p:nvPr>
        </p:nvSpPr>
        <p:spPr>
          <a:xfrm>
            <a:off x="586581" y="1400594"/>
            <a:ext cx="11018838" cy="4998291"/>
          </a:xfrm>
        </p:spPr>
        <p:txBody>
          <a:bodyPr/>
          <a:lstStyle/>
          <a:p>
            <a:r>
              <a:rPr lang="en-US" b="1" dirty="0"/>
              <a:t>--mount </a:t>
            </a:r>
            <a:r>
              <a:rPr lang="en-US" dirty="0"/>
              <a:t>is more explicit and verbose</a:t>
            </a:r>
          </a:p>
          <a:p>
            <a:r>
              <a:rPr lang="en-US" b="1" dirty="0"/>
              <a:t>-v</a:t>
            </a:r>
            <a:r>
              <a:rPr lang="en-US" dirty="0"/>
              <a:t> combines all the options together in one field while </a:t>
            </a:r>
            <a:r>
              <a:rPr lang="en-US" b="1" dirty="0"/>
              <a:t>--mount </a:t>
            </a:r>
            <a:r>
              <a:rPr lang="en-US" dirty="0"/>
              <a:t>syntax separates them</a:t>
            </a:r>
          </a:p>
          <a:p>
            <a:endParaRPr lang="en-US" dirty="0"/>
          </a:p>
          <a:p>
            <a:endParaRPr lang="en-US" dirty="0"/>
          </a:p>
          <a:p>
            <a:endParaRPr lang="en-US" dirty="0"/>
          </a:p>
          <a:p>
            <a:endParaRPr lang="en-US" dirty="0"/>
          </a:p>
          <a:p>
            <a:r>
              <a:rPr lang="en-US" dirty="0"/>
              <a:t>If you need to specify volume driver options, you must use </a:t>
            </a:r>
            <a:r>
              <a:rPr lang="en-US" b="1" dirty="0"/>
              <a:t>--mount</a:t>
            </a:r>
            <a:endParaRPr lang="en-US" dirty="0"/>
          </a:p>
          <a:p>
            <a:pPr marL="0" indent="0">
              <a:buNone/>
            </a:pPr>
            <a:endParaRPr lang="en-US" dirty="0"/>
          </a:p>
          <a:p>
            <a:endParaRPr lang="en-US" dirty="0"/>
          </a:p>
        </p:txBody>
      </p:sp>
      <p:pic>
        <p:nvPicPr>
          <p:cNvPr id="2" name="Picture 1">
            <a:extLst>
              <a:ext uri="{FF2B5EF4-FFF2-40B4-BE49-F238E27FC236}">
                <a16:creationId xmlns:a16="http://schemas.microsoft.com/office/drawing/2014/main" id="{25F65A6C-9C52-450D-81AD-31A00A50A880}"/>
              </a:ext>
            </a:extLst>
          </p:cNvPr>
          <p:cNvPicPr>
            <a:picLocks noChangeAspect="1"/>
          </p:cNvPicPr>
          <p:nvPr/>
        </p:nvPicPr>
        <p:blipFill rotWithShape="1">
          <a:blip r:embed="rId3"/>
          <a:srcRect r="11876"/>
          <a:stretch/>
        </p:blipFill>
        <p:spPr>
          <a:xfrm>
            <a:off x="5812578" y="3209665"/>
            <a:ext cx="3441340" cy="1267021"/>
          </a:xfrm>
          <a:prstGeom prst="rect">
            <a:avLst/>
          </a:prstGeom>
        </p:spPr>
      </p:pic>
      <p:pic>
        <p:nvPicPr>
          <p:cNvPr id="3" name="Picture 2">
            <a:extLst>
              <a:ext uri="{FF2B5EF4-FFF2-40B4-BE49-F238E27FC236}">
                <a16:creationId xmlns:a16="http://schemas.microsoft.com/office/drawing/2014/main" id="{97556AC4-EA09-4756-BAE0-D371C0583863}"/>
              </a:ext>
            </a:extLst>
          </p:cNvPr>
          <p:cNvPicPr>
            <a:picLocks noChangeAspect="1"/>
          </p:cNvPicPr>
          <p:nvPr/>
        </p:nvPicPr>
        <p:blipFill>
          <a:blip r:embed="rId4"/>
          <a:stretch>
            <a:fillRect/>
          </a:stretch>
        </p:blipFill>
        <p:spPr>
          <a:xfrm>
            <a:off x="1679824" y="3026736"/>
            <a:ext cx="3439165" cy="1529363"/>
          </a:xfrm>
          <a:prstGeom prst="rect">
            <a:avLst/>
          </a:prstGeom>
        </p:spPr>
      </p:pic>
    </p:spTree>
    <p:extLst>
      <p:ext uri="{BB962C8B-B14F-4D97-AF65-F5344CB8AC3E}">
        <p14:creationId xmlns:p14="http://schemas.microsoft.com/office/powerpoint/2010/main" val="28169618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5791C-0C14-440F-9454-5EEE6CD481CB}"/>
              </a:ext>
            </a:extLst>
          </p:cNvPr>
          <p:cNvSpPr>
            <a:spLocks noGrp="1"/>
          </p:cNvSpPr>
          <p:nvPr>
            <p:ph type="title"/>
          </p:nvPr>
        </p:nvSpPr>
        <p:spPr/>
        <p:txBody>
          <a:bodyPr/>
          <a:lstStyle/>
          <a:p>
            <a:r>
              <a:rPr lang="en-US" dirty="0"/>
              <a:t>Demo: </a:t>
            </a:r>
            <a:r>
              <a:rPr lang="en-US" sz="3600" i="1" dirty="0"/>
              <a:t>Working with Data Volumes</a:t>
            </a:r>
            <a:endParaRPr lang="en-US" dirty="0">
              <a:solidFill>
                <a:schemeClr val="tx1"/>
              </a:solidFill>
            </a:endParaRPr>
          </a:p>
        </p:txBody>
      </p:sp>
    </p:spTree>
    <p:extLst>
      <p:ext uri="{BB962C8B-B14F-4D97-AF65-F5344CB8AC3E}">
        <p14:creationId xmlns:p14="http://schemas.microsoft.com/office/powerpoint/2010/main" val="138421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0DA90-0B14-42C0-A59B-12F9103C52E0}"/>
              </a:ext>
            </a:extLst>
          </p:cNvPr>
          <p:cNvSpPr>
            <a:spLocks noGrp="1"/>
          </p:cNvSpPr>
          <p:nvPr>
            <p:ph type="title"/>
          </p:nvPr>
        </p:nvSpPr>
        <p:spPr/>
        <p:txBody>
          <a:bodyPr/>
          <a:lstStyle/>
          <a:p>
            <a:r>
              <a:rPr lang="en-US" dirty="0"/>
              <a:t>Managing Resources</a:t>
            </a:r>
          </a:p>
        </p:txBody>
      </p:sp>
    </p:spTree>
    <p:extLst>
      <p:ext uri="{BB962C8B-B14F-4D97-AF65-F5344CB8AC3E}">
        <p14:creationId xmlns:p14="http://schemas.microsoft.com/office/powerpoint/2010/main" val="13154763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AC2E8A-C707-4BD7-9782-DC67A07A934E}"/>
              </a:ext>
            </a:extLst>
          </p:cNvPr>
          <p:cNvSpPr>
            <a:spLocks noGrp="1"/>
          </p:cNvSpPr>
          <p:nvPr>
            <p:ph type="title"/>
          </p:nvPr>
        </p:nvSpPr>
        <p:spPr/>
        <p:txBody>
          <a:bodyPr/>
          <a:lstStyle/>
          <a:p>
            <a:r>
              <a:rPr lang="en-US" dirty="0"/>
              <a:t>Docker Resource Constraints</a:t>
            </a:r>
            <a:br>
              <a:rPr lang="en-US" dirty="0"/>
            </a:br>
            <a:endParaRPr lang="en-US" dirty="0"/>
          </a:p>
        </p:txBody>
      </p:sp>
      <p:sp>
        <p:nvSpPr>
          <p:cNvPr id="7" name="Text Placeholder 6">
            <a:extLst>
              <a:ext uri="{FF2B5EF4-FFF2-40B4-BE49-F238E27FC236}">
                <a16:creationId xmlns:a16="http://schemas.microsoft.com/office/drawing/2014/main" id="{5C1628AB-D0E6-4C44-A36A-073747787F30}"/>
              </a:ext>
            </a:extLst>
          </p:cNvPr>
          <p:cNvSpPr>
            <a:spLocks noGrp="1"/>
          </p:cNvSpPr>
          <p:nvPr>
            <p:ph type="body" sz="quarter" idx="11"/>
          </p:nvPr>
        </p:nvSpPr>
        <p:spPr/>
        <p:txBody>
          <a:bodyPr/>
          <a:lstStyle/>
          <a:p>
            <a:r>
              <a:rPr lang="en-US" dirty="0"/>
              <a:t>By default, a container has no resource constraints and can use as much of a given resource as the host’s kernel scheduler allows</a:t>
            </a:r>
          </a:p>
          <a:p>
            <a:r>
              <a:rPr lang="en-US" dirty="0"/>
              <a:t> Docker provides ways to control how much memory, or CPU a container can use, setting runtime configuration flags of the docker run command</a:t>
            </a:r>
          </a:p>
          <a:p>
            <a:r>
              <a:rPr lang="en-US" dirty="0"/>
              <a:t>Many of these features require your kernel to support Linux capabilities</a:t>
            </a:r>
          </a:p>
          <a:p>
            <a:r>
              <a:rPr lang="en-US" dirty="0"/>
              <a:t>In order to use GPU you have to install the Nvidia Driver and configure for use</a:t>
            </a:r>
          </a:p>
        </p:txBody>
      </p:sp>
    </p:spTree>
    <p:extLst>
      <p:ext uri="{BB962C8B-B14F-4D97-AF65-F5344CB8AC3E}">
        <p14:creationId xmlns:p14="http://schemas.microsoft.com/office/powerpoint/2010/main" val="18524613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C4A3A-BBB7-482B-9564-DE09EEE3435A}"/>
              </a:ext>
            </a:extLst>
          </p:cNvPr>
          <p:cNvSpPr>
            <a:spLocks noGrp="1"/>
          </p:cNvSpPr>
          <p:nvPr>
            <p:ph type="title"/>
          </p:nvPr>
        </p:nvSpPr>
        <p:spPr/>
        <p:txBody>
          <a:bodyPr/>
          <a:lstStyle/>
          <a:p>
            <a:r>
              <a:rPr lang="en-US" dirty="0"/>
              <a:t>Limiting container’s access to memory </a:t>
            </a:r>
          </a:p>
        </p:txBody>
      </p:sp>
      <p:sp>
        <p:nvSpPr>
          <p:cNvPr id="5" name="Content Placeholder 4">
            <a:extLst>
              <a:ext uri="{FF2B5EF4-FFF2-40B4-BE49-F238E27FC236}">
                <a16:creationId xmlns:a16="http://schemas.microsoft.com/office/drawing/2014/main" id="{8A5D2971-1F77-42E2-A211-377132156AF0}"/>
              </a:ext>
            </a:extLst>
          </p:cNvPr>
          <p:cNvSpPr>
            <a:spLocks noGrp="1"/>
          </p:cNvSpPr>
          <p:nvPr>
            <p:ph sz="quarter" idx="10"/>
          </p:nvPr>
        </p:nvSpPr>
        <p:spPr>
          <a:xfrm>
            <a:off x="584200" y="1435100"/>
            <a:ext cx="11018838" cy="3459409"/>
          </a:xfrm>
        </p:spPr>
        <p:txBody>
          <a:bodyPr/>
          <a:lstStyle/>
          <a:p>
            <a:r>
              <a:rPr lang="en-US" dirty="0"/>
              <a:t>It is important not to allow a running container to consume too much of the host machine’s memory, causing OOME</a:t>
            </a:r>
          </a:p>
          <a:p>
            <a:r>
              <a:rPr lang="en-US" dirty="0"/>
              <a:t>Docker can enforce:</a:t>
            </a:r>
          </a:p>
          <a:p>
            <a:r>
              <a:rPr lang="en-US" b="1" dirty="0"/>
              <a:t>Hard memory limits</a:t>
            </a:r>
          </a:p>
          <a:p>
            <a:pPr lvl="1"/>
            <a:r>
              <a:rPr lang="en-US" dirty="0"/>
              <a:t>allow the container to use no more than a given amount of user or system memory</a:t>
            </a:r>
          </a:p>
          <a:p>
            <a:r>
              <a:rPr lang="en-US" b="1" dirty="0"/>
              <a:t>Soft limits</a:t>
            </a:r>
          </a:p>
          <a:p>
            <a:pPr lvl="1"/>
            <a:r>
              <a:rPr lang="en-US" dirty="0"/>
              <a:t>which allow the container to use as much memory as it needs unless certain conditions are met, such as when the kernel detects low memory or contention on the host machine.</a:t>
            </a:r>
          </a:p>
        </p:txBody>
      </p:sp>
      <p:pic>
        <p:nvPicPr>
          <p:cNvPr id="7" name="Picture 6">
            <a:extLst>
              <a:ext uri="{FF2B5EF4-FFF2-40B4-BE49-F238E27FC236}">
                <a16:creationId xmlns:a16="http://schemas.microsoft.com/office/drawing/2014/main" id="{C456366E-A0B8-4119-95C9-9C943C175363}"/>
              </a:ext>
            </a:extLst>
          </p:cNvPr>
          <p:cNvPicPr>
            <a:picLocks noChangeAspect="1"/>
          </p:cNvPicPr>
          <p:nvPr/>
        </p:nvPicPr>
        <p:blipFill>
          <a:blip r:embed="rId3"/>
          <a:stretch>
            <a:fillRect/>
          </a:stretch>
        </p:blipFill>
        <p:spPr>
          <a:xfrm>
            <a:off x="584199" y="4975508"/>
            <a:ext cx="11066511" cy="1362032"/>
          </a:xfrm>
          <a:prstGeom prst="rect">
            <a:avLst/>
          </a:prstGeom>
        </p:spPr>
      </p:pic>
    </p:spTree>
    <p:extLst>
      <p:ext uri="{BB962C8B-B14F-4D97-AF65-F5344CB8AC3E}">
        <p14:creationId xmlns:p14="http://schemas.microsoft.com/office/powerpoint/2010/main" val="14692782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C4A3A-BBB7-482B-9564-DE09EEE3435A}"/>
              </a:ext>
            </a:extLst>
          </p:cNvPr>
          <p:cNvSpPr>
            <a:spLocks noGrp="1"/>
          </p:cNvSpPr>
          <p:nvPr>
            <p:ph type="title"/>
          </p:nvPr>
        </p:nvSpPr>
        <p:spPr/>
        <p:txBody>
          <a:bodyPr/>
          <a:lstStyle/>
          <a:p>
            <a:r>
              <a:rPr lang="en-US" dirty="0"/>
              <a:t>Limiting container’s access to CPU </a:t>
            </a:r>
          </a:p>
        </p:txBody>
      </p:sp>
      <p:sp>
        <p:nvSpPr>
          <p:cNvPr id="5" name="Content Placeholder 4">
            <a:extLst>
              <a:ext uri="{FF2B5EF4-FFF2-40B4-BE49-F238E27FC236}">
                <a16:creationId xmlns:a16="http://schemas.microsoft.com/office/drawing/2014/main" id="{8A5D2971-1F77-42E2-A211-377132156AF0}"/>
              </a:ext>
            </a:extLst>
          </p:cNvPr>
          <p:cNvSpPr>
            <a:spLocks noGrp="1"/>
          </p:cNvSpPr>
          <p:nvPr>
            <p:ph type="body" sz="quarter" idx="10"/>
          </p:nvPr>
        </p:nvSpPr>
        <p:spPr>
          <a:xfrm>
            <a:off x="584200" y="1435100"/>
            <a:ext cx="3350333" cy="3847207"/>
          </a:xfrm>
        </p:spPr>
        <p:txBody>
          <a:bodyPr/>
          <a:lstStyle/>
          <a:p>
            <a:pPr marL="457200" indent="-457200">
              <a:buFont typeface="Arial" panose="020B0604020202020204" pitchFamily="34" charset="0"/>
              <a:buChar char="•"/>
            </a:pPr>
            <a:r>
              <a:rPr lang="en-US" sz="2400" dirty="0"/>
              <a:t>By default, each container’s access to the host machine’s CPU cycles is unlimited </a:t>
            </a:r>
          </a:p>
          <a:p>
            <a:pPr marL="457200" indent="-457200">
              <a:buFont typeface="Arial" panose="020B0604020202020204" pitchFamily="34" charset="0"/>
              <a:buChar char="•"/>
            </a:pPr>
            <a:r>
              <a:rPr lang="en-US" sz="2400" dirty="0"/>
              <a:t>You can set various constraints to limit a given container’s access to the host machine’s CPU cycles</a:t>
            </a:r>
          </a:p>
        </p:txBody>
      </p:sp>
      <p:pic>
        <p:nvPicPr>
          <p:cNvPr id="8" name="Picture 7">
            <a:extLst>
              <a:ext uri="{FF2B5EF4-FFF2-40B4-BE49-F238E27FC236}">
                <a16:creationId xmlns:a16="http://schemas.microsoft.com/office/drawing/2014/main" id="{41EF2CD9-3575-4B72-A24A-E6882508D83E}"/>
              </a:ext>
            </a:extLst>
          </p:cNvPr>
          <p:cNvPicPr>
            <a:picLocks noChangeAspect="1"/>
          </p:cNvPicPr>
          <p:nvPr/>
        </p:nvPicPr>
        <p:blipFill>
          <a:blip r:embed="rId3"/>
          <a:stretch>
            <a:fillRect/>
          </a:stretch>
        </p:blipFill>
        <p:spPr>
          <a:xfrm>
            <a:off x="3934533" y="1435100"/>
            <a:ext cx="7674718" cy="4433113"/>
          </a:xfrm>
          <a:prstGeom prst="rect">
            <a:avLst/>
          </a:prstGeom>
        </p:spPr>
      </p:pic>
    </p:spTree>
    <p:extLst>
      <p:ext uri="{BB962C8B-B14F-4D97-AF65-F5344CB8AC3E}">
        <p14:creationId xmlns:p14="http://schemas.microsoft.com/office/powerpoint/2010/main" val="42119393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C4A3A-BBB7-482B-9564-DE09EEE3435A}"/>
              </a:ext>
            </a:extLst>
          </p:cNvPr>
          <p:cNvSpPr>
            <a:spLocks noGrp="1"/>
          </p:cNvSpPr>
          <p:nvPr>
            <p:ph type="title"/>
          </p:nvPr>
        </p:nvSpPr>
        <p:spPr/>
        <p:txBody>
          <a:bodyPr/>
          <a:lstStyle/>
          <a:p>
            <a:r>
              <a:rPr lang="en-US" dirty="0"/>
              <a:t>Accessing host GPU within a container</a:t>
            </a:r>
          </a:p>
        </p:txBody>
      </p:sp>
      <p:sp>
        <p:nvSpPr>
          <p:cNvPr id="5" name="Content Placeholder 4">
            <a:extLst>
              <a:ext uri="{FF2B5EF4-FFF2-40B4-BE49-F238E27FC236}">
                <a16:creationId xmlns:a16="http://schemas.microsoft.com/office/drawing/2014/main" id="{8A5D2971-1F77-42E2-A211-377132156AF0}"/>
              </a:ext>
            </a:extLst>
          </p:cNvPr>
          <p:cNvSpPr>
            <a:spLocks noGrp="1"/>
          </p:cNvSpPr>
          <p:nvPr>
            <p:ph sz="quarter" idx="10"/>
          </p:nvPr>
        </p:nvSpPr>
        <p:spPr>
          <a:xfrm>
            <a:off x="584200" y="1435099"/>
            <a:ext cx="5954059" cy="4690515"/>
          </a:xfrm>
        </p:spPr>
        <p:txBody>
          <a:bodyPr/>
          <a:lstStyle/>
          <a:p>
            <a:r>
              <a:rPr lang="en-US" dirty="0"/>
              <a:t>GPU is not configured when you run a Docker container</a:t>
            </a:r>
          </a:p>
          <a:p>
            <a:r>
              <a:rPr lang="en-US" dirty="0"/>
              <a:t>The </a:t>
            </a:r>
            <a:r>
              <a:rPr lang="en-US" dirty="0">
                <a:hlinkClick r:id="rId3"/>
              </a:rPr>
              <a:t>NVIDIA Container Toolkit</a:t>
            </a:r>
            <a:r>
              <a:rPr lang="en-US" dirty="0"/>
              <a:t> allows users to build and run GPU accelerated Docker containers</a:t>
            </a:r>
          </a:p>
          <a:p>
            <a:r>
              <a:rPr lang="en-US" dirty="0"/>
              <a:t>Steps:</a:t>
            </a:r>
          </a:p>
          <a:p>
            <a:pPr lvl="1"/>
            <a:r>
              <a:rPr lang="en-US" dirty="0"/>
              <a:t>Install NVIDIA driver</a:t>
            </a:r>
          </a:p>
          <a:p>
            <a:pPr lvl="1"/>
            <a:r>
              <a:rPr lang="en-US" dirty="0"/>
              <a:t>Register </a:t>
            </a:r>
            <a:r>
              <a:rPr lang="en-US" b="1" dirty="0" err="1"/>
              <a:t>nvidia</a:t>
            </a:r>
            <a:r>
              <a:rPr lang="en-US" b="1" dirty="0"/>
              <a:t>-runtime</a:t>
            </a:r>
          </a:p>
          <a:p>
            <a:pPr lvl="1"/>
            <a:r>
              <a:rPr lang="en-US" dirty="0"/>
              <a:t>GPUs can be specified to the Docker CLI using either the </a:t>
            </a:r>
            <a:r>
              <a:rPr lang="en-US" b="1" dirty="0"/>
              <a:t>--</a:t>
            </a:r>
            <a:r>
              <a:rPr lang="en-US" b="1" dirty="0" err="1"/>
              <a:t>gpus</a:t>
            </a:r>
            <a:r>
              <a:rPr lang="en-US" dirty="0"/>
              <a:t> option starting with Docker</a:t>
            </a:r>
          </a:p>
          <a:p>
            <a:r>
              <a:rPr lang="en-US" dirty="0"/>
              <a:t>Example:</a:t>
            </a:r>
          </a:p>
        </p:txBody>
      </p:sp>
      <p:pic>
        <p:nvPicPr>
          <p:cNvPr id="1026" name="Picture 2" descr="nvidia-gpu-docker">
            <a:extLst>
              <a:ext uri="{FF2B5EF4-FFF2-40B4-BE49-F238E27FC236}">
                <a16:creationId xmlns:a16="http://schemas.microsoft.com/office/drawing/2014/main" id="{52FC39BE-9376-41E4-A46E-34F76CD21B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384" y="1799700"/>
            <a:ext cx="4804419" cy="33962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1C901EE-31C3-47E4-9B21-69192F332CBC}"/>
              </a:ext>
            </a:extLst>
          </p:cNvPr>
          <p:cNvPicPr>
            <a:picLocks noChangeAspect="1"/>
          </p:cNvPicPr>
          <p:nvPr/>
        </p:nvPicPr>
        <p:blipFill>
          <a:blip r:embed="rId5"/>
          <a:stretch>
            <a:fillRect/>
          </a:stretch>
        </p:blipFill>
        <p:spPr>
          <a:xfrm>
            <a:off x="2387011" y="5562965"/>
            <a:ext cx="7417978" cy="670299"/>
          </a:xfrm>
          <a:prstGeom prst="rect">
            <a:avLst/>
          </a:prstGeom>
        </p:spPr>
      </p:pic>
    </p:spTree>
    <p:extLst>
      <p:ext uri="{BB962C8B-B14F-4D97-AF65-F5344CB8AC3E}">
        <p14:creationId xmlns:p14="http://schemas.microsoft.com/office/powerpoint/2010/main" val="16767794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5791C-0C14-440F-9454-5EEE6CD481CB}"/>
              </a:ext>
            </a:extLst>
          </p:cNvPr>
          <p:cNvSpPr>
            <a:spLocks noGrp="1"/>
          </p:cNvSpPr>
          <p:nvPr>
            <p:ph type="title"/>
          </p:nvPr>
        </p:nvSpPr>
        <p:spPr>
          <a:xfrm>
            <a:off x="940816" y="2930402"/>
            <a:ext cx="9144000" cy="997196"/>
          </a:xfrm>
        </p:spPr>
        <p:txBody>
          <a:bodyPr/>
          <a:lstStyle/>
          <a:p>
            <a:r>
              <a:rPr lang="en-US" dirty="0"/>
              <a:t>Demo: </a:t>
            </a:r>
            <a:r>
              <a:rPr lang="en-US" i="1" dirty="0"/>
              <a:t>Launching containers with Memory and CPU constraints </a:t>
            </a:r>
            <a:endParaRPr lang="en-US" dirty="0">
              <a:solidFill>
                <a:schemeClr val="tx1"/>
              </a:solidFill>
            </a:endParaRPr>
          </a:p>
        </p:txBody>
      </p:sp>
    </p:spTree>
    <p:extLst>
      <p:ext uri="{BB962C8B-B14F-4D97-AF65-F5344CB8AC3E}">
        <p14:creationId xmlns:p14="http://schemas.microsoft.com/office/powerpoint/2010/main" val="396452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D8613E-D880-4A85-9502-025AF23CAECC}"/>
              </a:ext>
            </a:extLst>
          </p:cNvPr>
          <p:cNvSpPr>
            <a:spLocks noGrp="1"/>
          </p:cNvSpPr>
          <p:nvPr>
            <p:ph type="title"/>
          </p:nvPr>
        </p:nvSpPr>
        <p:spPr/>
        <p:txBody>
          <a:bodyPr/>
          <a:lstStyle/>
          <a:p>
            <a:r>
              <a:rPr lang="en-US" dirty="0"/>
              <a:t>Docker Networking</a:t>
            </a:r>
          </a:p>
        </p:txBody>
      </p:sp>
    </p:spTree>
    <p:extLst>
      <p:ext uri="{BB962C8B-B14F-4D97-AF65-F5344CB8AC3E}">
        <p14:creationId xmlns:p14="http://schemas.microsoft.com/office/powerpoint/2010/main" val="42828630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363225-A3AC-46CE-8420-743E70CD5EE2}"/>
              </a:ext>
            </a:extLst>
          </p:cNvPr>
          <p:cNvSpPr>
            <a:spLocks noGrp="1"/>
          </p:cNvSpPr>
          <p:nvPr>
            <p:ph type="title"/>
          </p:nvPr>
        </p:nvSpPr>
        <p:spPr/>
        <p:txBody>
          <a:bodyPr/>
          <a:lstStyle/>
          <a:p>
            <a:r>
              <a:rPr lang="en-US" dirty="0"/>
              <a:t>Networking Overview</a:t>
            </a:r>
          </a:p>
        </p:txBody>
      </p:sp>
      <p:sp>
        <p:nvSpPr>
          <p:cNvPr id="5" name="Content Placeholder 4">
            <a:extLst>
              <a:ext uri="{FF2B5EF4-FFF2-40B4-BE49-F238E27FC236}">
                <a16:creationId xmlns:a16="http://schemas.microsoft.com/office/drawing/2014/main" id="{4CDA3404-6F40-4ED6-9647-C6B73587F9C6}"/>
              </a:ext>
            </a:extLst>
          </p:cNvPr>
          <p:cNvSpPr>
            <a:spLocks noGrp="1"/>
          </p:cNvSpPr>
          <p:nvPr>
            <p:ph sz="quarter" idx="10"/>
          </p:nvPr>
        </p:nvSpPr>
        <p:spPr>
          <a:xfrm>
            <a:off x="584200" y="1435100"/>
            <a:ext cx="6396318" cy="5162924"/>
          </a:xfrm>
        </p:spPr>
        <p:txBody>
          <a:bodyPr/>
          <a:lstStyle/>
          <a:p>
            <a:r>
              <a:rPr lang="en-US" dirty="0"/>
              <a:t>One of the reasons Docker containers and services are so powerful is that you can connect them together, or connect them to non-Docker workloads</a:t>
            </a:r>
          </a:p>
          <a:p>
            <a:r>
              <a:rPr lang="en-US" dirty="0"/>
              <a:t>Docker containers and services do not even need to be aware that they are deployed on Docker, or whether their peers are also Docker workloads or not</a:t>
            </a:r>
          </a:p>
          <a:p>
            <a:r>
              <a:rPr lang="en-US" dirty="0"/>
              <a:t>Use Docker to manage the networking in platform-agnostic way</a:t>
            </a:r>
          </a:p>
          <a:p>
            <a:endParaRPr lang="en-US" dirty="0"/>
          </a:p>
        </p:txBody>
      </p:sp>
      <p:pic>
        <p:nvPicPr>
          <p:cNvPr id="2050" name="Picture 2" descr="See the source image">
            <a:extLst>
              <a:ext uri="{FF2B5EF4-FFF2-40B4-BE49-F238E27FC236}">
                <a16:creationId xmlns:a16="http://schemas.microsoft.com/office/drawing/2014/main" id="{0F29A022-B924-4105-B070-2BF506CE5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933" y="1630550"/>
            <a:ext cx="451485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75218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4307-C3CD-4FF5-90D7-D27DB95740EF}"/>
              </a:ext>
            </a:extLst>
          </p:cNvPr>
          <p:cNvSpPr>
            <a:spLocks noGrp="1"/>
          </p:cNvSpPr>
          <p:nvPr>
            <p:ph type="title"/>
          </p:nvPr>
        </p:nvSpPr>
        <p:spPr/>
        <p:txBody>
          <a:bodyPr/>
          <a:lstStyle/>
          <a:p>
            <a:r>
              <a:rPr lang="en-US" dirty="0"/>
              <a:t>Network drivers – Linux</a:t>
            </a:r>
          </a:p>
        </p:txBody>
      </p:sp>
      <p:sp>
        <p:nvSpPr>
          <p:cNvPr id="3" name="Content Placeholder 2">
            <a:extLst>
              <a:ext uri="{FF2B5EF4-FFF2-40B4-BE49-F238E27FC236}">
                <a16:creationId xmlns:a16="http://schemas.microsoft.com/office/drawing/2014/main" id="{BD073C8B-BC32-41F2-9C7A-4D0DC56F335F}"/>
              </a:ext>
            </a:extLst>
          </p:cNvPr>
          <p:cNvSpPr>
            <a:spLocks noGrp="1"/>
          </p:cNvSpPr>
          <p:nvPr>
            <p:ph sz="quarter" idx="10"/>
          </p:nvPr>
        </p:nvSpPr>
        <p:spPr>
          <a:xfrm>
            <a:off x="584200" y="1435100"/>
            <a:ext cx="11018838" cy="5035225"/>
          </a:xfrm>
        </p:spPr>
        <p:txBody>
          <a:bodyPr/>
          <a:lstStyle/>
          <a:p>
            <a:r>
              <a:rPr lang="en-US" sz="2000" b="1" dirty="0"/>
              <a:t>bridge</a:t>
            </a:r>
            <a:r>
              <a:rPr lang="en-US" sz="2000" dirty="0"/>
              <a:t>: </a:t>
            </a:r>
          </a:p>
          <a:p>
            <a:pPr lvl="1"/>
            <a:r>
              <a:rPr lang="en-US" sz="1200" dirty="0"/>
              <a:t>The default network driver. </a:t>
            </a:r>
          </a:p>
          <a:p>
            <a:pPr lvl="1"/>
            <a:r>
              <a:rPr lang="en-US" sz="1200" dirty="0"/>
              <a:t>If you don’t specify a driver, this is the type of network you are creating. Bridge networks are usually used when your applications run in standalone containers that need to communicate</a:t>
            </a:r>
            <a:endParaRPr lang="en-US" sz="2000" dirty="0"/>
          </a:p>
          <a:p>
            <a:r>
              <a:rPr lang="en-US" sz="2000" b="1" dirty="0"/>
              <a:t>host</a:t>
            </a:r>
            <a:r>
              <a:rPr lang="en-US" sz="2000" dirty="0"/>
              <a:t>: </a:t>
            </a:r>
          </a:p>
          <a:p>
            <a:pPr lvl="1"/>
            <a:r>
              <a:rPr lang="en-US" sz="1200" dirty="0"/>
              <a:t>For standalone containers, remove network isolation between the container and the Docker host, and use the host’s networking directly</a:t>
            </a:r>
          </a:p>
          <a:p>
            <a:r>
              <a:rPr lang="en-US" sz="2000" b="1" dirty="0"/>
              <a:t>overlay</a:t>
            </a:r>
            <a:r>
              <a:rPr lang="en-US" sz="2000" dirty="0"/>
              <a:t>: </a:t>
            </a:r>
          </a:p>
          <a:p>
            <a:pPr lvl="1"/>
            <a:r>
              <a:rPr lang="en-US" sz="1200" dirty="0"/>
              <a:t>Overlay networks connect multiple Docker daemons together and enable swarm services to communicate with each other. You can also use overlay networks to facilitate communication between a swarm service and a standalone container, or between two standalone containers on different Docker daemons.</a:t>
            </a:r>
            <a:endParaRPr lang="en-US" sz="2000" dirty="0"/>
          </a:p>
          <a:p>
            <a:r>
              <a:rPr lang="en-US" sz="2000" b="1" dirty="0" err="1"/>
              <a:t>ipvlan</a:t>
            </a:r>
            <a:r>
              <a:rPr lang="en-US" sz="2000" dirty="0"/>
              <a:t>: </a:t>
            </a:r>
          </a:p>
          <a:p>
            <a:pPr lvl="1"/>
            <a:r>
              <a:rPr lang="en-US" sz="1200" dirty="0" err="1"/>
              <a:t>IPvlan</a:t>
            </a:r>
            <a:r>
              <a:rPr lang="en-US" sz="1200" dirty="0"/>
              <a:t> networks give users total control over both IPv4 and IPv6 addressing</a:t>
            </a:r>
            <a:endParaRPr lang="en-US" sz="2000" dirty="0"/>
          </a:p>
          <a:p>
            <a:r>
              <a:rPr lang="en-US" sz="2000" b="1" dirty="0" err="1"/>
              <a:t>macvlan</a:t>
            </a:r>
            <a:r>
              <a:rPr lang="en-US" sz="2000" dirty="0"/>
              <a:t>: </a:t>
            </a:r>
          </a:p>
          <a:p>
            <a:pPr lvl="1"/>
            <a:r>
              <a:rPr lang="en-US" sz="1200" dirty="0"/>
              <a:t>Assign a MAC address to a container, making it appear as a physical device on your network. </a:t>
            </a:r>
          </a:p>
          <a:p>
            <a:pPr lvl="1"/>
            <a:r>
              <a:rPr lang="en-US" sz="1200" dirty="0"/>
              <a:t>Best choice when dealing with legacy apps that expect to be directly connected to the physical network, rather than through the Docker host’s network stack</a:t>
            </a:r>
            <a:endParaRPr lang="en-US" sz="2000" dirty="0"/>
          </a:p>
          <a:p>
            <a:r>
              <a:rPr lang="en-US" sz="2000" b="1" dirty="0"/>
              <a:t>none</a:t>
            </a:r>
            <a:r>
              <a:rPr lang="en-US" sz="2000" dirty="0"/>
              <a:t>: </a:t>
            </a:r>
          </a:p>
          <a:p>
            <a:pPr lvl="1"/>
            <a:r>
              <a:rPr lang="en-US" sz="1200" dirty="0"/>
              <a:t>Disable all networking for container</a:t>
            </a:r>
            <a:endParaRPr lang="en-US" sz="2000" dirty="0"/>
          </a:p>
          <a:p>
            <a:r>
              <a:rPr lang="en-US" sz="2000" b="1" dirty="0"/>
              <a:t>Network plugins</a:t>
            </a:r>
            <a:r>
              <a:rPr lang="en-US" sz="2000" dirty="0"/>
              <a:t>: </a:t>
            </a:r>
          </a:p>
          <a:p>
            <a:pPr lvl="1"/>
            <a:r>
              <a:rPr lang="en-US" sz="1200" dirty="0"/>
              <a:t>Install and use third-party plugins</a:t>
            </a:r>
          </a:p>
        </p:txBody>
      </p:sp>
    </p:spTree>
    <p:extLst>
      <p:ext uri="{BB962C8B-B14F-4D97-AF65-F5344CB8AC3E}">
        <p14:creationId xmlns:p14="http://schemas.microsoft.com/office/powerpoint/2010/main" val="28686385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4307-C3CD-4FF5-90D7-D27DB95740EF}"/>
              </a:ext>
            </a:extLst>
          </p:cNvPr>
          <p:cNvSpPr>
            <a:spLocks noGrp="1"/>
          </p:cNvSpPr>
          <p:nvPr>
            <p:ph type="title"/>
          </p:nvPr>
        </p:nvSpPr>
        <p:spPr/>
        <p:txBody>
          <a:bodyPr/>
          <a:lstStyle/>
          <a:p>
            <a:r>
              <a:rPr lang="en-US" dirty="0"/>
              <a:t>Network drivers – Windows</a:t>
            </a:r>
          </a:p>
        </p:txBody>
      </p:sp>
      <p:sp>
        <p:nvSpPr>
          <p:cNvPr id="3" name="Content Placeholder 2">
            <a:extLst>
              <a:ext uri="{FF2B5EF4-FFF2-40B4-BE49-F238E27FC236}">
                <a16:creationId xmlns:a16="http://schemas.microsoft.com/office/drawing/2014/main" id="{BD073C8B-BC32-41F2-9C7A-4D0DC56F335F}"/>
              </a:ext>
            </a:extLst>
          </p:cNvPr>
          <p:cNvSpPr>
            <a:spLocks noGrp="1"/>
          </p:cNvSpPr>
          <p:nvPr>
            <p:ph sz="quarter" idx="10"/>
          </p:nvPr>
        </p:nvSpPr>
        <p:spPr>
          <a:xfrm>
            <a:off x="584200" y="1435100"/>
            <a:ext cx="11018838" cy="5484578"/>
          </a:xfrm>
        </p:spPr>
        <p:txBody>
          <a:bodyPr/>
          <a:lstStyle/>
          <a:p>
            <a:r>
              <a:rPr lang="en-US" sz="2400" b="1" dirty="0"/>
              <a:t>NAT:</a:t>
            </a:r>
            <a:r>
              <a:rPr lang="en-US" sz="2400" dirty="0"/>
              <a:t> </a:t>
            </a:r>
          </a:p>
          <a:p>
            <a:pPr lvl="1"/>
            <a:r>
              <a:rPr lang="en-US" sz="1400" dirty="0"/>
              <a:t>Containers attached to a network created with the '</a:t>
            </a:r>
            <a:r>
              <a:rPr lang="en-US" sz="1400" dirty="0" err="1"/>
              <a:t>nat</a:t>
            </a:r>
            <a:r>
              <a:rPr lang="en-US" sz="1400" dirty="0"/>
              <a:t>' driver will be connected to an internal Hyper-V switch and receive an IP address from the user-specified (--subnet) IP prefix </a:t>
            </a:r>
          </a:p>
          <a:p>
            <a:pPr lvl="1"/>
            <a:r>
              <a:rPr lang="en-US" sz="1400" dirty="0"/>
              <a:t>Port forwarding / mapping from the container host to container endpoints is supported</a:t>
            </a:r>
          </a:p>
          <a:p>
            <a:r>
              <a:rPr lang="en-US" sz="2400" b="1" dirty="0"/>
              <a:t>Transparent:</a:t>
            </a:r>
            <a:r>
              <a:rPr lang="en-US" sz="3200" dirty="0"/>
              <a:t> </a:t>
            </a:r>
          </a:p>
          <a:p>
            <a:pPr lvl="1"/>
            <a:r>
              <a:rPr lang="en-US" sz="1400" dirty="0"/>
              <a:t>Containers will be directly connected to the physical network through an external Hyper-V switch</a:t>
            </a:r>
          </a:p>
          <a:p>
            <a:pPr lvl="1"/>
            <a:r>
              <a:rPr lang="en-US" sz="1400" dirty="0"/>
              <a:t>Ips can be assigned statically or dynamically through DHCP</a:t>
            </a:r>
          </a:p>
          <a:p>
            <a:r>
              <a:rPr lang="en-US" sz="2400" b="1" dirty="0"/>
              <a:t>Overlay:</a:t>
            </a:r>
            <a:endParaRPr lang="en-US" sz="2400" dirty="0"/>
          </a:p>
          <a:p>
            <a:pPr lvl="1"/>
            <a:r>
              <a:rPr lang="en-US" sz="1400" dirty="0"/>
              <a:t>Network is created with its own IP subnet, defined by a private IP prefix</a:t>
            </a:r>
          </a:p>
          <a:p>
            <a:pPr lvl="1"/>
            <a:r>
              <a:rPr lang="en-US" sz="1400" dirty="0"/>
              <a:t>Containers attached to an overlay network can communicate with other containers attached to the same network across multiple container hosts</a:t>
            </a:r>
          </a:p>
          <a:p>
            <a:r>
              <a:rPr lang="en-US" sz="2400" b="1" dirty="0"/>
              <a:t>L2bridge:</a:t>
            </a:r>
          </a:p>
          <a:p>
            <a:pPr lvl="1"/>
            <a:r>
              <a:rPr lang="en-US" sz="1400" dirty="0"/>
              <a:t>Containers will be connected to the physical network through an external Hyper-V switch</a:t>
            </a:r>
          </a:p>
          <a:p>
            <a:pPr lvl="1"/>
            <a:r>
              <a:rPr lang="en-US" sz="1400" dirty="0">
                <a:solidFill>
                  <a:srgbClr val="171717"/>
                </a:solidFill>
                <a:latin typeface="Segoe UI" panose="020B0502040204020203" pitchFamily="34" charset="0"/>
              </a:rPr>
              <a:t>N</a:t>
            </a:r>
            <a:r>
              <a:rPr lang="en-US" sz="1400" b="0" i="0" dirty="0">
                <a:solidFill>
                  <a:srgbClr val="171717"/>
                </a:solidFill>
                <a:effectLst/>
                <a:latin typeface="Segoe UI" panose="020B0502040204020203" pitchFamily="34" charset="0"/>
              </a:rPr>
              <a:t>etwork traffic will have the same MAC address as the host due to Layer-2 address translation (MAC re-write) operation on ingress and egress</a:t>
            </a:r>
            <a:endParaRPr lang="en-US" sz="1600" dirty="0"/>
          </a:p>
          <a:p>
            <a:r>
              <a:rPr lang="en-US" sz="2400" b="1" dirty="0"/>
              <a:t>L2tunnel</a:t>
            </a:r>
            <a:r>
              <a:rPr lang="en-US" sz="2400" dirty="0"/>
              <a:t>:</a:t>
            </a:r>
          </a:p>
          <a:p>
            <a:pPr lvl="1"/>
            <a:r>
              <a:rPr lang="en-US" sz="1400" dirty="0"/>
              <a:t>This driver should only be used in a Microsoft Cloud Stack (Azure)</a:t>
            </a:r>
          </a:p>
          <a:p>
            <a:pPr lvl="1"/>
            <a:endParaRPr lang="en-US" sz="1200" dirty="0"/>
          </a:p>
        </p:txBody>
      </p:sp>
    </p:spTree>
    <p:extLst>
      <p:ext uri="{BB962C8B-B14F-4D97-AF65-F5344CB8AC3E}">
        <p14:creationId xmlns:p14="http://schemas.microsoft.com/office/powerpoint/2010/main" val="5193682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4307-C3CD-4FF5-90D7-D27DB95740EF}"/>
              </a:ext>
            </a:extLst>
          </p:cNvPr>
          <p:cNvSpPr>
            <a:spLocks noGrp="1"/>
          </p:cNvSpPr>
          <p:nvPr>
            <p:ph type="title"/>
          </p:nvPr>
        </p:nvSpPr>
        <p:spPr/>
        <p:txBody>
          <a:bodyPr/>
          <a:lstStyle/>
          <a:p>
            <a:r>
              <a:rPr lang="en-US" dirty="0"/>
              <a:t>Managing networks</a:t>
            </a:r>
          </a:p>
        </p:txBody>
      </p:sp>
      <p:sp>
        <p:nvSpPr>
          <p:cNvPr id="3" name="Content Placeholder 2">
            <a:extLst>
              <a:ext uri="{FF2B5EF4-FFF2-40B4-BE49-F238E27FC236}">
                <a16:creationId xmlns:a16="http://schemas.microsoft.com/office/drawing/2014/main" id="{BD073C8B-BC32-41F2-9C7A-4D0DC56F335F}"/>
              </a:ext>
            </a:extLst>
          </p:cNvPr>
          <p:cNvSpPr>
            <a:spLocks noGrp="1"/>
          </p:cNvSpPr>
          <p:nvPr>
            <p:ph sz="quarter" idx="10"/>
          </p:nvPr>
        </p:nvSpPr>
        <p:spPr>
          <a:xfrm>
            <a:off x="584200" y="1435100"/>
            <a:ext cx="11018838" cy="5343001"/>
          </a:xfrm>
        </p:spPr>
        <p:txBody>
          <a:bodyPr/>
          <a:lstStyle/>
          <a:p>
            <a:pPr lvl="1"/>
            <a:r>
              <a:rPr lang="en-US" sz="2400" dirty="0">
                <a:solidFill>
                  <a:schemeClr val="accent1"/>
                </a:solidFill>
              </a:rPr>
              <a:t>List all the networks available</a:t>
            </a:r>
          </a:p>
          <a:p>
            <a:pPr marL="457200" lvl="2" indent="0">
              <a:buNone/>
            </a:pPr>
            <a:r>
              <a:rPr lang="en-US" sz="2000" b="1" dirty="0">
                <a:latin typeface="Courier New" panose="02070309020205020404" pitchFamily="49" charset="0"/>
                <a:cs typeface="Courier New" panose="02070309020205020404" pitchFamily="49" charset="0"/>
              </a:rPr>
              <a:t>docker network ls</a:t>
            </a:r>
          </a:p>
          <a:p>
            <a:pPr lvl="1"/>
            <a:r>
              <a:rPr lang="en-US" sz="2400" dirty="0">
                <a:solidFill>
                  <a:schemeClr val="accent1"/>
                </a:solidFill>
              </a:rPr>
              <a:t>Command to create new network</a:t>
            </a:r>
          </a:p>
          <a:p>
            <a:pPr marL="457200" lvl="2" indent="0">
              <a:buNone/>
            </a:pPr>
            <a:r>
              <a:rPr lang="en-US" sz="2000" b="1" dirty="0">
                <a:latin typeface="Courier New" panose="02070309020205020404" pitchFamily="49" charset="0"/>
                <a:cs typeface="Courier New" panose="02070309020205020404" pitchFamily="49" charset="0"/>
              </a:rPr>
              <a:t>docker network create -d </a:t>
            </a:r>
            <a:r>
              <a:rPr lang="en-US" sz="2000" b="1" dirty="0" err="1">
                <a:latin typeface="Courier New" panose="02070309020205020404" pitchFamily="49" charset="0"/>
                <a:cs typeface="Courier New" panose="02070309020205020404" pitchFamily="49" charset="0"/>
              </a:rPr>
              <a:t>nat</a:t>
            </a:r>
            <a:r>
              <a:rPr lang="en-US" sz="2000" b="1" dirty="0">
                <a:latin typeface="Courier New" panose="02070309020205020404" pitchFamily="49" charset="0"/>
                <a:cs typeface="Courier New" panose="02070309020205020404" pitchFamily="49" charset="0"/>
              </a:rPr>
              <a:t> --subnet=192.168.15.0/24 --gateway=192.168.15.1 custom-</a:t>
            </a:r>
            <a:r>
              <a:rPr lang="en-US" sz="2000" b="1" dirty="0" err="1">
                <a:latin typeface="Courier New" panose="02070309020205020404" pitchFamily="49" charset="0"/>
                <a:cs typeface="Courier New" panose="02070309020205020404" pitchFamily="49" charset="0"/>
              </a:rPr>
              <a:t>nat</a:t>
            </a:r>
            <a:endParaRPr lang="en-US" sz="2400" dirty="0">
              <a:latin typeface="Courier New" panose="02070309020205020404" pitchFamily="49" charset="0"/>
              <a:cs typeface="Courier New" panose="02070309020205020404" pitchFamily="49" charset="0"/>
            </a:endParaRPr>
          </a:p>
          <a:p>
            <a:pPr lvl="1"/>
            <a:r>
              <a:rPr lang="en-US" sz="2400" dirty="0">
                <a:solidFill>
                  <a:schemeClr val="accent1"/>
                </a:solidFill>
              </a:rPr>
              <a:t>Create a new container attached to the user-defined </a:t>
            </a:r>
            <a:r>
              <a:rPr lang="en-US" sz="2400" dirty="0" err="1">
                <a:solidFill>
                  <a:schemeClr val="accent1"/>
                </a:solidFill>
              </a:rPr>
              <a:t>nat</a:t>
            </a:r>
            <a:endParaRPr lang="en-US" sz="2400" dirty="0">
              <a:solidFill>
                <a:schemeClr val="accent1"/>
              </a:solidFill>
            </a:endParaRPr>
          </a:p>
          <a:p>
            <a:pPr marL="457200" lvl="2" indent="0">
              <a:buNone/>
            </a:pPr>
            <a:r>
              <a:rPr lang="en-US" sz="2000" b="1" dirty="0">
                <a:latin typeface="Courier New" panose="02070309020205020404" pitchFamily="49" charset="0"/>
                <a:cs typeface="Courier New" panose="02070309020205020404" pitchFamily="49" charset="0"/>
              </a:rPr>
              <a:t>docker run -d --network=custom-</a:t>
            </a:r>
            <a:r>
              <a:rPr lang="en-US" sz="2000" b="1" dirty="0" err="1">
                <a:latin typeface="Courier New" panose="02070309020205020404" pitchFamily="49" charset="0"/>
                <a:cs typeface="Courier New" panose="02070309020205020404" pitchFamily="49" charset="0"/>
              </a:rPr>
              <a:t>nat</a:t>
            </a:r>
            <a:r>
              <a:rPr lang="en-US" sz="2000" b="1" dirty="0">
                <a:latin typeface="Courier New" panose="02070309020205020404" pitchFamily="49" charset="0"/>
                <a:cs typeface="Courier New" panose="02070309020205020404" pitchFamily="49" charset="0"/>
              </a:rPr>
              <a:t> mcr.microsoft.com/windows/nanoserver:20H2 ping -t localhost</a:t>
            </a:r>
            <a:endParaRPr lang="en-US" sz="2400" dirty="0">
              <a:latin typeface="Courier New" panose="02070309020205020404" pitchFamily="49" charset="0"/>
              <a:cs typeface="Courier New" panose="02070309020205020404" pitchFamily="49" charset="0"/>
            </a:endParaRPr>
          </a:p>
          <a:p>
            <a:pPr lvl="1"/>
            <a:r>
              <a:rPr lang="en-US" sz="2400" dirty="0">
                <a:solidFill>
                  <a:schemeClr val="accent1"/>
                </a:solidFill>
              </a:rPr>
              <a:t>Command to connect a container to user-defined </a:t>
            </a:r>
            <a:r>
              <a:rPr lang="en-US" sz="2400" dirty="0" err="1">
                <a:solidFill>
                  <a:schemeClr val="accent1"/>
                </a:solidFill>
              </a:rPr>
              <a:t>nat</a:t>
            </a:r>
            <a:r>
              <a:rPr lang="en-US" sz="2400" dirty="0">
                <a:solidFill>
                  <a:schemeClr val="accent1"/>
                </a:solidFill>
              </a:rPr>
              <a:t> (</a:t>
            </a:r>
            <a:r>
              <a:rPr lang="en-US" sz="2400" b="1" i="1" dirty="0">
                <a:solidFill>
                  <a:schemeClr val="accent1"/>
                </a:solidFill>
              </a:rPr>
              <a:t>custom-</a:t>
            </a:r>
            <a:r>
              <a:rPr lang="en-US" sz="2400" b="1" i="1" dirty="0" err="1">
                <a:solidFill>
                  <a:schemeClr val="accent1"/>
                </a:solidFill>
              </a:rPr>
              <a:t>nat</a:t>
            </a:r>
            <a:r>
              <a:rPr lang="en-US" sz="2400" dirty="0">
                <a:solidFill>
                  <a:schemeClr val="accent1"/>
                </a:solidFill>
              </a:rPr>
              <a:t>)</a:t>
            </a:r>
          </a:p>
          <a:p>
            <a:pPr marL="457200" lvl="2" indent="0">
              <a:buNone/>
            </a:pPr>
            <a:r>
              <a:rPr lang="en-US" sz="2000" b="1" dirty="0">
                <a:latin typeface="Courier New" panose="02070309020205020404" pitchFamily="49" charset="0"/>
                <a:cs typeface="Courier New" panose="02070309020205020404" pitchFamily="49" charset="0"/>
              </a:rPr>
              <a:t>docker network connect my-container custom-</a:t>
            </a:r>
            <a:r>
              <a:rPr lang="en-US" sz="2000" b="1" dirty="0" err="1">
                <a:latin typeface="Courier New" panose="02070309020205020404" pitchFamily="49" charset="0"/>
                <a:cs typeface="Courier New" panose="02070309020205020404" pitchFamily="49" charset="0"/>
              </a:rPr>
              <a:t>nat</a:t>
            </a:r>
            <a:endParaRPr lang="en-US" sz="2000" b="1" dirty="0">
              <a:latin typeface="Courier New" panose="02070309020205020404" pitchFamily="49" charset="0"/>
              <a:cs typeface="Courier New" panose="02070309020205020404" pitchFamily="49" charset="0"/>
            </a:endParaRPr>
          </a:p>
          <a:p>
            <a:pPr lvl="1"/>
            <a:r>
              <a:rPr lang="en-US" sz="2400" dirty="0">
                <a:solidFill>
                  <a:schemeClr val="accent1"/>
                </a:solidFill>
              </a:rPr>
              <a:t>Command to disconnect a container to user-defined </a:t>
            </a:r>
            <a:r>
              <a:rPr lang="en-US" sz="2400" dirty="0" err="1">
                <a:solidFill>
                  <a:schemeClr val="accent1"/>
                </a:solidFill>
              </a:rPr>
              <a:t>nat</a:t>
            </a:r>
            <a:r>
              <a:rPr lang="en-US" sz="2400" dirty="0">
                <a:solidFill>
                  <a:schemeClr val="accent1"/>
                </a:solidFill>
              </a:rPr>
              <a:t> (</a:t>
            </a:r>
            <a:r>
              <a:rPr lang="en-US" sz="2400" b="1" i="1" dirty="0">
                <a:solidFill>
                  <a:schemeClr val="accent1"/>
                </a:solidFill>
              </a:rPr>
              <a:t>custom-</a:t>
            </a:r>
            <a:r>
              <a:rPr lang="en-US" sz="2400" b="1" i="1" dirty="0" err="1">
                <a:solidFill>
                  <a:schemeClr val="accent1"/>
                </a:solidFill>
              </a:rPr>
              <a:t>nat</a:t>
            </a:r>
            <a:r>
              <a:rPr lang="en-US" sz="2400" dirty="0">
                <a:solidFill>
                  <a:schemeClr val="accent1"/>
                </a:solidFill>
              </a:rPr>
              <a:t>)</a:t>
            </a:r>
          </a:p>
          <a:p>
            <a:pPr marL="457200" lvl="2" indent="0">
              <a:buNone/>
            </a:pPr>
            <a:r>
              <a:rPr lang="en-US" sz="2000" b="1" dirty="0">
                <a:latin typeface="Courier New" panose="02070309020205020404" pitchFamily="49" charset="0"/>
                <a:cs typeface="Courier New" panose="02070309020205020404" pitchFamily="49" charset="0"/>
              </a:rPr>
              <a:t>docker network disconnect my-container custom-</a:t>
            </a:r>
            <a:r>
              <a:rPr lang="en-US" sz="2000" b="1" dirty="0" err="1">
                <a:latin typeface="Courier New" panose="02070309020205020404" pitchFamily="49" charset="0"/>
                <a:cs typeface="Courier New" panose="02070309020205020404" pitchFamily="49" charset="0"/>
              </a:rPr>
              <a:t>nat</a:t>
            </a:r>
            <a:endParaRPr lang="en-US" sz="2000" b="1" dirty="0">
              <a:latin typeface="Courier New" panose="02070309020205020404" pitchFamily="49" charset="0"/>
              <a:cs typeface="Courier New" panose="02070309020205020404" pitchFamily="49" charset="0"/>
            </a:endParaRPr>
          </a:p>
          <a:p>
            <a:pPr lvl="2"/>
            <a:endParaRPr lang="en-US" sz="2000" b="1" dirty="0"/>
          </a:p>
          <a:p>
            <a:pPr lvl="2"/>
            <a:endParaRPr lang="en-US" sz="2000" b="1" dirty="0"/>
          </a:p>
        </p:txBody>
      </p:sp>
    </p:spTree>
    <p:extLst>
      <p:ext uri="{BB962C8B-B14F-4D97-AF65-F5344CB8AC3E}">
        <p14:creationId xmlns:p14="http://schemas.microsoft.com/office/powerpoint/2010/main" val="3559878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03C7E0-F67E-499C-81E2-00D1DC36ECFF}"/>
              </a:ext>
            </a:extLst>
          </p:cNvPr>
          <p:cNvSpPr>
            <a:spLocks noGrp="1"/>
          </p:cNvSpPr>
          <p:nvPr>
            <p:ph type="title"/>
          </p:nvPr>
        </p:nvSpPr>
        <p:spPr/>
        <p:txBody>
          <a:bodyPr/>
          <a:lstStyle/>
          <a:p>
            <a:r>
              <a:rPr lang="en-US" dirty="0"/>
              <a:t>Docker Container Security</a:t>
            </a:r>
            <a:br>
              <a:rPr lang="en-US" dirty="0"/>
            </a:br>
            <a:endParaRPr lang="en-US" dirty="0"/>
          </a:p>
        </p:txBody>
      </p:sp>
    </p:spTree>
    <p:extLst>
      <p:ext uri="{BB962C8B-B14F-4D97-AF65-F5344CB8AC3E}">
        <p14:creationId xmlns:p14="http://schemas.microsoft.com/office/powerpoint/2010/main" val="39170545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CAFA90-1AF5-4BB2-9E06-BB29D1394E00}"/>
              </a:ext>
            </a:extLst>
          </p:cNvPr>
          <p:cNvSpPr>
            <a:spLocks noGrp="1"/>
          </p:cNvSpPr>
          <p:nvPr>
            <p:ph type="title"/>
          </p:nvPr>
        </p:nvSpPr>
        <p:spPr/>
        <p:txBody>
          <a:bodyPr/>
          <a:lstStyle/>
          <a:p>
            <a:r>
              <a:rPr lang="en-US" dirty="0"/>
              <a:t>Best Security Practices for Containers</a:t>
            </a:r>
          </a:p>
        </p:txBody>
      </p:sp>
      <p:sp>
        <p:nvSpPr>
          <p:cNvPr id="5" name="Content Placeholder 4">
            <a:extLst>
              <a:ext uri="{FF2B5EF4-FFF2-40B4-BE49-F238E27FC236}">
                <a16:creationId xmlns:a16="http://schemas.microsoft.com/office/drawing/2014/main" id="{FBDA98F8-9857-44C2-BF04-37912A0D0456}"/>
              </a:ext>
            </a:extLst>
          </p:cNvPr>
          <p:cNvSpPr>
            <a:spLocks noGrp="1"/>
          </p:cNvSpPr>
          <p:nvPr>
            <p:ph type="body" sz="quarter" idx="11"/>
          </p:nvPr>
        </p:nvSpPr>
        <p:spPr/>
        <p:txBody>
          <a:bodyPr/>
          <a:lstStyle/>
          <a:p>
            <a:r>
              <a:rPr lang="en-US" dirty="0"/>
              <a:t>As a developer, you can take a few simple steps to improve the security of your container:</a:t>
            </a:r>
          </a:p>
          <a:p>
            <a:pPr lvl="1"/>
            <a:r>
              <a:rPr lang="en-US" dirty="0"/>
              <a:t>Choosing the right base image from a trusted source and keeping it small</a:t>
            </a:r>
          </a:p>
          <a:p>
            <a:pPr lvl="1"/>
            <a:r>
              <a:rPr lang="en-US" dirty="0"/>
              <a:t>Using multi-stage builds</a:t>
            </a:r>
          </a:p>
          <a:p>
            <a:pPr lvl="1"/>
            <a:r>
              <a:rPr lang="en-US" dirty="0"/>
              <a:t>Rebuilding images</a:t>
            </a:r>
          </a:p>
          <a:p>
            <a:pPr lvl="1"/>
            <a:r>
              <a:rPr lang="en-US" dirty="0"/>
              <a:t>Scanning images during development</a:t>
            </a:r>
          </a:p>
          <a:p>
            <a:pPr lvl="1"/>
            <a:r>
              <a:rPr lang="en-US" dirty="0"/>
              <a:t>Scanning images during production</a:t>
            </a:r>
          </a:p>
        </p:txBody>
      </p:sp>
    </p:spTree>
    <p:extLst>
      <p:ext uri="{BB962C8B-B14F-4D97-AF65-F5344CB8AC3E}">
        <p14:creationId xmlns:p14="http://schemas.microsoft.com/office/powerpoint/2010/main" val="25970008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5E056-F133-4A19-993A-B4CAFAF2E563}"/>
              </a:ext>
            </a:extLst>
          </p:cNvPr>
          <p:cNvSpPr>
            <a:spLocks noGrp="1"/>
          </p:cNvSpPr>
          <p:nvPr>
            <p:ph type="title"/>
          </p:nvPr>
        </p:nvSpPr>
        <p:spPr/>
        <p:txBody>
          <a:bodyPr/>
          <a:lstStyle/>
          <a:p>
            <a:r>
              <a:rPr lang="en-US" dirty="0"/>
              <a:t>Choose the right base image</a:t>
            </a:r>
          </a:p>
        </p:txBody>
      </p:sp>
      <p:sp>
        <p:nvSpPr>
          <p:cNvPr id="5" name="Content Placeholder 4">
            <a:extLst>
              <a:ext uri="{FF2B5EF4-FFF2-40B4-BE49-F238E27FC236}">
                <a16:creationId xmlns:a16="http://schemas.microsoft.com/office/drawing/2014/main" id="{AF1C553A-DBF7-442C-84FA-FA05A2F8F42B}"/>
              </a:ext>
            </a:extLst>
          </p:cNvPr>
          <p:cNvSpPr>
            <a:spLocks noGrp="1"/>
          </p:cNvSpPr>
          <p:nvPr>
            <p:ph sz="quarter" idx="10"/>
          </p:nvPr>
        </p:nvSpPr>
        <p:spPr>
          <a:xfrm>
            <a:off x="584200" y="1435100"/>
            <a:ext cx="11018838" cy="5059847"/>
          </a:xfrm>
        </p:spPr>
        <p:txBody>
          <a:bodyPr/>
          <a:lstStyle/>
          <a:p>
            <a:r>
              <a:rPr lang="en-US" dirty="0"/>
              <a:t>When choosing an image, ensure it is built from a trusted source and keep it small</a:t>
            </a:r>
          </a:p>
          <a:p>
            <a:r>
              <a:rPr lang="en-US" b="0" i="0" dirty="0">
                <a:solidFill>
                  <a:srgbClr val="0F161E"/>
                </a:solidFill>
                <a:effectLst/>
                <a:latin typeface="Open Sans" panose="020B0606030504020204" pitchFamily="34" charset="0"/>
              </a:rPr>
              <a:t> When you pick your base image, look out for the 	         and 		  badges.</a:t>
            </a:r>
          </a:p>
          <a:p>
            <a:r>
              <a:rPr lang="en-US" dirty="0"/>
              <a:t>When building your own image from a </a:t>
            </a:r>
            <a:r>
              <a:rPr lang="en-US" b="1" i="1" dirty="0"/>
              <a:t>Dockerfile</a:t>
            </a:r>
            <a:r>
              <a:rPr lang="en-US" dirty="0"/>
              <a:t>, ensure you choose a minimal base image that matches your requirements</a:t>
            </a:r>
          </a:p>
          <a:p>
            <a:pPr lvl="1"/>
            <a:r>
              <a:rPr lang="en-US" dirty="0"/>
              <a:t>Better portability and faster downloads</a:t>
            </a:r>
          </a:p>
          <a:p>
            <a:pPr lvl="1"/>
            <a:r>
              <a:rPr lang="en-US" dirty="0"/>
              <a:t>Minimizes the number of vulnerabilities introduced through the dependencies</a:t>
            </a:r>
          </a:p>
          <a:p>
            <a:r>
              <a:rPr lang="en-US" dirty="0"/>
              <a:t>Recommendation is to use two types of base images:</a:t>
            </a:r>
          </a:p>
          <a:p>
            <a:pPr marL="685800" lvl="1" indent="-457200">
              <a:buAutoNum type="arabicPeriod"/>
            </a:pPr>
            <a:r>
              <a:rPr lang="en-US" dirty="0"/>
              <a:t>Image for development and unit testing</a:t>
            </a:r>
          </a:p>
          <a:p>
            <a:pPr marL="685800" lvl="1" indent="-457200">
              <a:buAutoNum type="arabicPeriod"/>
            </a:pPr>
            <a:r>
              <a:rPr lang="en-US" dirty="0"/>
              <a:t>Image for testing during the latest stages of development and production and exclude build tools such as compiles, build systems or any debugging tools to lower the attack surface</a:t>
            </a:r>
          </a:p>
        </p:txBody>
      </p:sp>
      <p:pic>
        <p:nvPicPr>
          <p:cNvPr id="7" name="Picture 6">
            <a:extLst>
              <a:ext uri="{FF2B5EF4-FFF2-40B4-BE49-F238E27FC236}">
                <a16:creationId xmlns:a16="http://schemas.microsoft.com/office/drawing/2014/main" id="{417C444F-B422-4A87-BE03-F8A0BBFC5A0C}"/>
              </a:ext>
            </a:extLst>
          </p:cNvPr>
          <p:cNvPicPr>
            <a:picLocks noChangeAspect="1"/>
          </p:cNvPicPr>
          <p:nvPr/>
        </p:nvPicPr>
        <p:blipFill>
          <a:blip r:embed="rId3"/>
          <a:stretch>
            <a:fillRect/>
          </a:stretch>
        </p:blipFill>
        <p:spPr>
          <a:xfrm>
            <a:off x="8976653" y="2372659"/>
            <a:ext cx="1674215" cy="392394"/>
          </a:xfrm>
          <a:prstGeom prst="rect">
            <a:avLst/>
          </a:prstGeom>
        </p:spPr>
      </p:pic>
      <p:pic>
        <p:nvPicPr>
          <p:cNvPr id="9" name="Picture 8">
            <a:extLst>
              <a:ext uri="{FF2B5EF4-FFF2-40B4-BE49-F238E27FC236}">
                <a16:creationId xmlns:a16="http://schemas.microsoft.com/office/drawing/2014/main" id="{FD9DC7AC-4888-4645-BC3B-D0DC1EDC5181}"/>
              </a:ext>
            </a:extLst>
          </p:cNvPr>
          <p:cNvPicPr>
            <a:picLocks noChangeAspect="1"/>
          </p:cNvPicPr>
          <p:nvPr/>
        </p:nvPicPr>
        <p:blipFill>
          <a:blip r:embed="rId4"/>
          <a:stretch>
            <a:fillRect/>
          </a:stretch>
        </p:blipFill>
        <p:spPr>
          <a:xfrm>
            <a:off x="725949" y="2814618"/>
            <a:ext cx="1879791" cy="451151"/>
          </a:xfrm>
          <a:prstGeom prst="rect">
            <a:avLst/>
          </a:prstGeom>
        </p:spPr>
      </p:pic>
    </p:spTree>
    <p:extLst>
      <p:ext uri="{BB962C8B-B14F-4D97-AF65-F5344CB8AC3E}">
        <p14:creationId xmlns:p14="http://schemas.microsoft.com/office/powerpoint/2010/main" val="33258985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2D71B0-4699-4D6C-A8AF-90F7B2EB3C99}"/>
              </a:ext>
            </a:extLst>
          </p:cNvPr>
          <p:cNvSpPr>
            <a:spLocks noGrp="1"/>
          </p:cNvSpPr>
          <p:nvPr>
            <p:ph type="title"/>
          </p:nvPr>
        </p:nvSpPr>
        <p:spPr/>
        <p:txBody>
          <a:bodyPr/>
          <a:lstStyle/>
          <a:p>
            <a:r>
              <a:rPr lang="en-US" dirty="0"/>
              <a:t>Use multi-stage builds</a:t>
            </a:r>
          </a:p>
        </p:txBody>
      </p:sp>
      <p:sp>
        <p:nvSpPr>
          <p:cNvPr id="5" name="Content Placeholder 4">
            <a:extLst>
              <a:ext uri="{FF2B5EF4-FFF2-40B4-BE49-F238E27FC236}">
                <a16:creationId xmlns:a16="http://schemas.microsoft.com/office/drawing/2014/main" id="{8E67E029-683B-4566-8B47-EEC5554CBE74}"/>
              </a:ext>
            </a:extLst>
          </p:cNvPr>
          <p:cNvSpPr>
            <a:spLocks noGrp="1"/>
          </p:cNvSpPr>
          <p:nvPr>
            <p:ph sz="quarter" idx="10"/>
          </p:nvPr>
        </p:nvSpPr>
        <p:spPr>
          <a:xfrm>
            <a:off x="584200" y="1435100"/>
            <a:ext cx="11018838" cy="3865674"/>
          </a:xfrm>
        </p:spPr>
        <p:txBody>
          <a:bodyPr/>
          <a:lstStyle/>
          <a:p>
            <a:r>
              <a:rPr lang="en-US" dirty="0"/>
              <a:t>Multi-stage builds are designed to create an optimized Dockerfile that is easy to read and maintain</a:t>
            </a:r>
          </a:p>
          <a:p>
            <a:pPr lvl="1"/>
            <a:r>
              <a:rPr lang="en-US" dirty="0"/>
              <a:t>selectively copy artifacts from one stage to another, leaving behind things you don’t need in the final image, creating a concise final image</a:t>
            </a:r>
          </a:p>
          <a:p>
            <a:r>
              <a:rPr lang="en-US" dirty="0"/>
              <a:t>This does not only reduce complexity, but also allows you to omit the vulnerable artifacts from underlying images</a:t>
            </a:r>
          </a:p>
          <a:p>
            <a:r>
              <a:rPr lang="en-US" dirty="0"/>
              <a:t>Multi-stage builds allow you to ‘cherry pick’ your artifacts without inheriting the vulnerabilities from the base images on which they rely on</a:t>
            </a:r>
          </a:p>
        </p:txBody>
      </p:sp>
    </p:spTree>
    <p:extLst>
      <p:ext uri="{BB962C8B-B14F-4D97-AF65-F5344CB8AC3E}">
        <p14:creationId xmlns:p14="http://schemas.microsoft.com/office/powerpoint/2010/main" val="40352830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392C-4A51-4D19-A15E-29260B5C72CD}"/>
              </a:ext>
            </a:extLst>
          </p:cNvPr>
          <p:cNvSpPr>
            <a:spLocks noGrp="1"/>
          </p:cNvSpPr>
          <p:nvPr>
            <p:ph type="title"/>
          </p:nvPr>
        </p:nvSpPr>
        <p:spPr/>
        <p:txBody>
          <a:bodyPr/>
          <a:lstStyle/>
          <a:p>
            <a:r>
              <a:rPr lang="en-US" dirty="0"/>
              <a:t>Rebuild images</a:t>
            </a:r>
          </a:p>
        </p:txBody>
      </p:sp>
      <p:sp>
        <p:nvSpPr>
          <p:cNvPr id="3" name="Content Placeholder 2">
            <a:extLst>
              <a:ext uri="{FF2B5EF4-FFF2-40B4-BE49-F238E27FC236}">
                <a16:creationId xmlns:a16="http://schemas.microsoft.com/office/drawing/2014/main" id="{2AA1B11B-AD12-4767-828A-2D1545340160}"/>
              </a:ext>
            </a:extLst>
          </p:cNvPr>
          <p:cNvSpPr>
            <a:spLocks noGrp="1"/>
          </p:cNvSpPr>
          <p:nvPr>
            <p:ph sz="quarter" idx="10"/>
          </p:nvPr>
        </p:nvSpPr>
        <p:spPr>
          <a:xfrm>
            <a:off x="584200" y="1435100"/>
            <a:ext cx="11018838" cy="3705630"/>
          </a:xfrm>
        </p:spPr>
        <p:txBody>
          <a:bodyPr/>
          <a:lstStyle/>
          <a:p>
            <a:r>
              <a:rPr lang="en-US" dirty="0"/>
              <a:t>Building your image is a snapshot of that image, at that moment in time</a:t>
            </a:r>
          </a:p>
          <a:p>
            <a:r>
              <a:rPr lang="en-US" dirty="0"/>
              <a:t>When you depend on a base image without a tag, you’ll get a different base image every time you rebuild</a:t>
            </a:r>
          </a:p>
          <a:p>
            <a:r>
              <a:rPr lang="en-US" dirty="0"/>
              <a:t>It’s recommended that you rebuild your Docker image regularly to prevent known vulnerabilities that have been addressed</a:t>
            </a:r>
          </a:p>
          <a:p>
            <a:r>
              <a:rPr lang="en-US" dirty="0"/>
              <a:t>When rebuilding, use the option </a:t>
            </a:r>
            <a:r>
              <a:rPr lang="en-US" b="1" dirty="0"/>
              <a:t>--no-cache </a:t>
            </a:r>
            <a:r>
              <a:rPr lang="en-US" dirty="0"/>
              <a:t>to avoid cache hits and to ensure a fresh download</a:t>
            </a:r>
          </a:p>
        </p:txBody>
      </p:sp>
      <p:pic>
        <p:nvPicPr>
          <p:cNvPr id="5" name="Picture 4">
            <a:extLst>
              <a:ext uri="{FF2B5EF4-FFF2-40B4-BE49-F238E27FC236}">
                <a16:creationId xmlns:a16="http://schemas.microsoft.com/office/drawing/2014/main" id="{AA6C033A-31D8-4500-93ED-6B9331DD56C7}"/>
              </a:ext>
            </a:extLst>
          </p:cNvPr>
          <p:cNvPicPr>
            <a:picLocks noChangeAspect="1"/>
          </p:cNvPicPr>
          <p:nvPr/>
        </p:nvPicPr>
        <p:blipFill>
          <a:blip r:embed="rId3"/>
          <a:stretch>
            <a:fillRect/>
          </a:stretch>
        </p:blipFill>
        <p:spPr>
          <a:xfrm>
            <a:off x="5701814" y="5010615"/>
            <a:ext cx="5019712" cy="733430"/>
          </a:xfrm>
          <a:prstGeom prst="rect">
            <a:avLst/>
          </a:prstGeom>
        </p:spPr>
      </p:pic>
    </p:spTree>
    <p:extLst>
      <p:ext uri="{BB962C8B-B14F-4D97-AF65-F5344CB8AC3E}">
        <p14:creationId xmlns:p14="http://schemas.microsoft.com/office/powerpoint/2010/main" val="20257618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5509754" cy="1107996"/>
          </a:xfrm>
        </p:spPr>
        <p:txBody>
          <a:bodyPr/>
          <a:lstStyle/>
          <a:p>
            <a:r>
              <a:rPr lang="en-US" dirty="0"/>
              <a:t>Module 4 – Advanced Container Topics</a:t>
            </a:r>
          </a:p>
        </p:txBody>
      </p:sp>
      <p:pic>
        <p:nvPicPr>
          <p:cNvPr id="2050" name="Picture 2" descr="Logo&#10;&#10;Description automatically generated">
            <a:extLst>
              <a:ext uri="{FF2B5EF4-FFF2-40B4-BE49-F238E27FC236}">
                <a16:creationId xmlns:a16="http://schemas.microsoft.com/office/drawing/2014/main" id="{0501A301-8B47-4430-81E8-51B839B90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888" y="1745325"/>
            <a:ext cx="3679825" cy="3152583"/>
          </a:xfrm>
          <a:prstGeom prst="rect">
            <a:avLst/>
          </a:prstGeom>
          <a:noFill/>
        </p:spPr>
      </p:pic>
    </p:spTree>
    <p:extLst>
      <p:ext uri="{BB962C8B-B14F-4D97-AF65-F5344CB8AC3E}">
        <p14:creationId xmlns:p14="http://schemas.microsoft.com/office/powerpoint/2010/main" val="25447305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F65F-ADBF-44D4-A5AB-4D34AA56817E}"/>
              </a:ext>
            </a:extLst>
          </p:cNvPr>
          <p:cNvSpPr>
            <a:spLocks noGrp="1"/>
          </p:cNvSpPr>
          <p:nvPr>
            <p:ph type="title"/>
          </p:nvPr>
        </p:nvSpPr>
        <p:spPr/>
        <p:txBody>
          <a:bodyPr/>
          <a:lstStyle/>
          <a:p>
            <a:r>
              <a:rPr lang="en-US" dirty="0"/>
              <a:t>Scan images during development</a:t>
            </a:r>
          </a:p>
        </p:txBody>
      </p:sp>
      <p:sp>
        <p:nvSpPr>
          <p:cNvPr id="3" name="Content Placeholder 2">
            <a:extLst>
              <a:ext uri="{FF2B5EF4-FFF2-40B4-BE49-F238E27FC236}">
                <a16:creationId xmlns:a16="http://schemas.microsoft.com/office/drawing/2014/main" id="{0F465B2F-72B5-4787-89EF-913C68F357E4}"/>
              </a:ext>
            </a:extLst>
          </p:cNvPr>
          <p:cNvSpPr>
            <a:spLocks noGrp="1"/>
          </p:cNvSpPr>
          <p:nvPr>
            <p:ph sz="quarter" idx="10"/>
          </p:nvPr>
        </p:nvSpPr>
        <p:spPr>
          <a:xfrm>
            <a:off x="588263" y="1414820"/>
            <a:ext cx="11018838" cy="5416868"/>
          </a:xfrm>
        </p:spPr>
        <p:txBody>
          <a:bodyPr/>
          <a:lstStyle/>
          <a:p>
            <a:r>
              <a:rPr lang="en-US" dirty="0"/>
              <a:t>Scanning your Docker images during development should be part of your workflow to catch vulnerabilities earlier in your development</a:t>
            </a:r>
          </a:p>
          <a:p>
            <a:r>
              <a:rPr lang="en-US" dirty="0"/>
              <a:t>Include image scanning at all stages of development</a:t>
            </a:r>
          </a:p>
          <a:p>
            <a:r>
              <a:rPr lang="en-US" dirty="0"/>
              <a:t>Consider automating the scans</a:t>
            </a:r>
          </a:p>
          <a:p>
            <a:pPr lvl="1"/>
            <a:r>
              <a:rPr lang="en-US" dirty="0"/>
              <a:t>During the build process</a:t>
            </a:r>
          </a:p>
          <a:p>
            <a:pPr lvl="1"/>
            <a:r>
              <a:rPr lang="en-US" dirty="0"/>
              <a:t>Before pushing the image to container registry</a:t>
            </a:r>
          </a:p>
          <a:p>
            <a:pPr lvl="1"/>
            <a:r>
              <a:rPr lang="en-US" dirty="0"/>
              <a:t>Before pushing it to production environment</a:t>
            </a:r>
          </a:p>
          <a:p>
            <a:r>
              <a:rPr lang="en-US" b="1" dirty="0"/>
              <a:t>Docker</a:t>
            </a:r>
            <a:r>
              <a:rPr lang="en-US" dirty="0"/>
              <a:t> and </a:t>
            </a:r>
            <a:r>
              <a:rPr lang="en-US" b="1" dirty="0" err="1"/>
              <a:t>Snyk</a:t>
            </a:r>
            <a:r>
              <a:rPr lang="en-US" dirty="0"/>
              <a:t> have partnered together to provide a simple approach for developers to build and deploy secure containers</a:t>
            </a:r>
          </a:p>
          <a:p>
            <a:r>
              <a:rPr lang="en-US" dirty="0"/>
              <a:t>You can achieve this either through the </a:t>
            </a:r>
            <a:r>
              <a:rPr lang="en-US" b="1" i="1" dirty="0">
                <a:solidFill>
                  <a:schemeClr val="accent1"/>
                </a:solidFill>
              </a:rPr>
              <a:t>docker scan </a:t>
            </a:r>
            <a:r>
              <a:rPr lang="en-US" dirty="0"/>
              <a:t>command in the CLI, or through Docker Hub </a:t>
            </a:r>
            <a:r>
              <a:rPr lang="en-US" i="1" dirty="0"/>
              <a:t>(10 free scans per month)</a:t>
            </a:r>
          </a:p>
          <a:p>
            <a:endParaRPr lang="en-US" dirty="0"/>
          </a:p>
        </p:txBody>
      </p:sp>
    </p:spTree>
    <p:extLst>
      <p:ext uri="{BB962C8B-B14F-4D97-AF65-F5344CB8AC3E}">
        <p14:creationId xmlns:p14="http://schemas.microsoft.com/office/powerpoint/2010/main" val="26958225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7BE0-4A34-4529-956E-C57BBA7C31C7}"/>
              </a:ext>
            </a:extLst>
          </p:cNvPr>
          <p:cNvSpPr>
            <a:spLocks noGrp="1"/>
          </p:cNvSpPr>
          <p:nvPr>
            <p:ph type="title"/>
          </p:nvPr>
        </p:nvSpPr>
        <p:spPr/>
        <p:txBody>
          <a:bodyPr/>
          <a:lstStyle/>
          <a:p>
            <a:r>
              <a:rPr lang="en-US" dirty="0"/>
              <a:t>Scan images during production</a:t>
            </a:r>
          </a:p>
        </p:txBody>
      </p:sp>
      <p:sp>
        <p:nvSpPr>
          <p:cNvPr id="3" name="Content Placeholder 2">
            <a:extLst>
              <a:ext uri="{FF2B5EF4-FFF2-40B4-BE49-F238E27FC236}">
                <a16:creationId xmlns:a16="http://schemas.microsoft.com/office/drawing/2014/main" id="{319EFE3E-B223-4F8D-8502-5FC6F63D620F}"/>
              </a:ext>
            </a:extLst>
          </p:cNvPr>
          <p:cNvSpPr>
            <a:spLocks noGrp="1"/>
          </p:cNvSpPr>
          <p:nvPr>
            <p:ph sz="quarter" idx="10"/>
          </p:nvPr>
        </p:nvSpPr>
        <p:spPr>
          <a:xfrm>
            <a:off x="584200" y="1435100"/>
            <a:ext cx="11018838" cy="4222694"/>
          </a:xfrm>
        </p:spPr>
        <p:txBody>
          <a:bodyPr/>
          <a:lstStyle/>
          <a:p>
            <a:r>
              <a:rPr lang="en-US" dirty="0"/>
              <a:t>Actively scan your images for new vulnerabilities</a:t>
            </a:r>
          </a:p>
          <a:p>
            <a:r>
              <a:rPr lang="en-US" dirty="0"/>
              <a:t>Save yourself a lot of hassle when the new vulnerability is discovered</a:t>
            </a:r>
          </a:p>
          <a:p>
            <a:r>
              <a:rPr lang="en-US" dirty="0"/>
              <a:t>Many container security tools available that would help you scan docker container images for security vulnerabilities, malware, configuration issues to deviations in expected behavior using the latest threat intelligence and machine learning during the CI/CD pipeline build, in the registry and at runtime</a:t>
            </a:r>
          </a:p>
          <a:p>
            <a:r>
              <a:rPr lang="en-US" dirty="0"/>
              <a:t>Most recommended for the Azure hosting environment:</a:t>
            </a:r>
          </a:p>
          <a:p>
            <a:pPr marL="0" indent="0">
              <a:buNone/>
            </a:pPr>
            <a:endParaRPr lang="en-US" dirty="0"/>
          </a:p>
        </p:txBody>
      </p:sp>
      <p:pic>
        <p:nvPicPr>
          <p:cNvPr id="2050" name="Picture 2" descr="Trivy Vulnerability Scanner Adopted by Leading Cloud Native Platforms">
            <a:extLst>
              <a:ext uri="{FF2B5EF4-FFF2-40B4-BE49-F238E27FC236}">
                <a16:creationId xmlns:a16="http://schemas.microsoft.com/office/drawing/2014/main" id="{73FDF060-47FD-40FB-AC80-6A5FA4A18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476"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DE95720-F426-41E4-91A4-9E3DF4C82D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547" y="5286375"/>
            <a:ext cx="41910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747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CD75-812A-4EDC-925B-421844E4FF7A}"/>
              </a:ext>
            </a:extLst>
          </p:cNvPr>
          <p:cNvSpPr>
            <a:spLocks noGrp="1"/>
          </p:cNvSpPr>
          <p:nvPr>
            <p:ph type="title"/>
          </p:nvPr>
        </p:nvSpPr>
        <p:spPr/>
        <p:txBody>
          <a:bodyPr/>
          <a:lstStyle/>
          <a:p>
            <a:r>
              <a:rPr lang="en-US" dirty="0"/>
              <a:t>Microsoft Defender for Containers </a:t>
            </a:r>
          </a:p>
        </p:txBody>
      </p:sp>
      <p:sp>
        <p:nvSpPr>
          <p:cNvPr id="3" name="Content Placeholder 2">
            <a:extLst>
              <a:ext uri="{FF2B5EF4-FFF2-40B4-BE49-F238E27FC236}">
                <a16:creationId xmlns:a16="http://schemas.microsoft.com/office/drawing/2014/main" id="{C53C7E53-F7EE-4DB5-A74A-13987B8A8E38}"/>
              </a:ext>
            </a:extLst>
          </p:cNvPr>
          <p:cNvSpPr>
            <a:spLocks noGrp="1"/>
          </p:cNvSpPr>
          <p:nvPr>
            <p:ph sz="quarter" idx="10"/>
          </p:nvPr>
        </p:nvSpPr>
        <p:spPr>
          <a:xfrm>
            <a:off x="584200" y="1435100"/>
            <a:ext cx="5032376" cy="5515356"/>
          </a:xfrm>
        </p:spPr>
        <p:txBody>
          <a:bodyPr/>
          <a:lstStyle/>
          <a:p>
            <a:r>
              <a:rPr lang="en-US" dirty="0"/>
              <a:t>Microsoft Defender for Containers is the cloud-native solution for securing your containers</a:t>
            </a:r>
          </a:p>
          <a:p>
            <a:r>
              <a:rPr lang="en-US" dirty="0"/>
              <a:t>Identify vulnerabilities in images in other container registries</a:t>
            </a:r>
          </a:p>
          <a:p>
            <a:r>
              <a:rPr lang="en-US" dirty="0"/>
              <a:t>View/remediate findings or disable if want to ignore it</a:t>
            </a:r>
          </a:p>
          <a:p>
            <a:r>
              <a:rPr lang="en-US" dirty="0"/>
              <a:t>Scan images in CI/CD pipelines</a:t>
            </a:r>
          </a:p>
          <a:p>
            <a:endParaRPr lang="en-US" dirty="0"/>
          </a:p>
        </p:txBody>
      </p:sp>
      <p:pic>
        <p:nvPicPr>
          <p:cNvPr id="1030" name="Picture 6" descr="List of findings.">
            <a:extLst>
              <a:ext uri="{FF2B5EF4-FFF2-40B4-BE49-F238E27FC236}">
                <a16:creationId xmlns:a16="http://schemas.microsoft.com/office/drawing/2014/main" id="{7569B1C8-D4C3-4921-89DC-27921713C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08313"/>
            <a:ext cx="5562600" cy="3152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lect a repository.">
            <a:extLst>
              <a:ext uri="{FF2B5EF4-FFF2-40B4-BE49-F238E27FC236}">
                <a16:creationId xmlns:a16="http://schemas.microsoft.com/office/drawing/2014/main" id="{46EA7F04-57BF-4C90-B92B-C8859BBDF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576" y="1422335"/>
            <a:ext cx="4039617" cy="251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42372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2E94BD-7C62-4E7D-8742-B6A5CBE35829}"/>
              </a:ext>
            </a:extLst>
          </p:cNvPr>
          <p:cNvSpPr>
            <a:spLocks noGrp="1"/>
          </p:cNvSpPr>
          <p:nvPr>
            <p:ph type="title"/>
          </p:nvPr>
        </p:nvSpPr>
        <p:spPr/>
        <p:txBody>
          <a:bodyPr/>
          <a:lstStyle/>
          <a:p>
            <a:r>
              <a:rPr lang="en-US" dirty="0"/>
              <a:t>Docker Compose</a:t>
            </a:r>
          </a:p>
        </p:txBody>
      </p:sp>
      <p:pic>
        <p:nvPicPr>
          <p:cNvPr id="2060" name="Picture 12" descr="There Is Like Thousands Of Post Talking About What - Docker Compose Logo  Clipart - Full Size Clipart (#644494) - PinClipart">
            <a:extLst>
              <a:ext uri="{FF2B5EF4-FFF2-40B4-BE49-F238E27FC236}">
                <a16:creationId xmlns:a16="http://schemas.microsoft.com/office/drawing/2014/main" id="{6627B3CD-54DF-417F-B15C-7776044C7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925" y="1578446"/>
            <a:ext cx="3533775" cy="4481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80087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743B72-34D5-4015-81A2-3F5CFDA9C4D8}"/>
              </a:ext>
            </a:extLst>
          </p:cNvPr>
          <p:cNvSpPr>
            <a:spLocks noGrp="1"/>
          </p:cNvSpPr>
          <p:nvPr>
            <p:ph type="title"/>
          </p:nvPr>
        </p:nvSpPr>
        <p:spPr/>
        <p:txBody>
          <a:bodyPr/>
          <a:lstStyle/>
          <a:p>
            <a:r>
              <a:rPr lang="en-US" dirty="0"/>
              <a:t>Docker Compose</a:t>
            </a:r>
          </a:p>
        </p:txBody>
      </p:sp>
      <p:sp>
        <p:nvSpPr>
          <p:cNvPr id="20" name="Text Placeholder 19">
            <a:extLst>
              <a:ext uri="{FF2B5EF4-FFF2-40B4-BE49-F238E27FC236}">
                <a16:creationId xmlns:a16="http://schemas.microsoft.com/office/drawing/2014/main" id="{566BD2E9-72C0-49DD-9DBD-BF0061790FD7}"/>
              </a:ext>
            </a:extLst>
          </p:cNvPr>
          <p:cNvSpPr>
            <a:spLocks noGrp="1"/>
          </p:cNvSpPr>
          <p:nvPr>
            <p:ph type="body" sz="quarter" idx="11"/>
          </p:nvPr>
        </p:nvSpPr>
        <p:spPr/>
        <p:txBody>
          <a:bodyPr/>
          <a:lstStyle/>
          <a:p>
            <a:r>
              <a:rPr lang="en-US" b="0" i="0" dirty="0">
                <a:solidFill>
                  <a:srgbClr val="0F161E"/>
                </a:solidFill>
                <a:effectLst/>
                <a:latin typeface="Open Sans" panose="020B0606030504020204" pitchFamily="34" charset="0"/>
              </a:rPr>
              <a:t>Defining and running complex apps has never been so easy</a:t>
            </a:r>
          </a:p>
          <a:p>
            <a:r>
              <a:rPr lang="en-US" b="0" i="0" dirty="0">
                <a:solidFill>
                  <a:srgbClr val="0F161E"/>
                </a:solidFill>
                <a:effectLst/>
                <a:latin typeface="Open Sans" panose="020B0606030504020204" pitchFamily="34" charset="0"/>
              </a:rPr>
              <a:t>Compose is a tool for defining and running multi-container Docker applications</a:t>
            </a:r>
          </a:p>
          <a:p>
            <a:r>
              <a:rPr lang="en-US" b="0" i="0" dirty="0">
                <a:solidFill>
                  <a:srgbClr val="0F161E"/>
                </a:solidFill>
                <a:effectLst/>
                <a:latin typeface="Open Sans" panose="020B0606030504020204" pitchFamily="34" charset="0"/>
              </a:rPr>
              <a:t>With Compose, you use a YAML file to configure your application’s services</a:t>
            </a:r>
          </a:p>
          <a:p>
            <a:r>
              <a:rPr lang="en-US" b="0" i="0" dirty="0">
                <a:solidFill>
                  <a:srgbClr val="0F161E"/>
                </a:solidFill>
                <a:effectLst/>
                <a:latin typeface="Open Sans" panose="020B0606030504020204" pitchFamily="34" charset="0"/>
              </a:rPr>
              <a:t>Then, with a single command, you create and start all the services from your configuration</a:t>
            </a:r>
          </a:p>
        </p:txBody>
      </p:sp>
      <p:pic>
        <p:nvPicPr>
          <p:cNvPr id="22" name="Picture 12" descr="There Is Like Thousands Of Post Talking About What - Docker Compose Logo  Clipart - Full Size Clipart (#644494) - PinClipart">
            <a:extLst>
              <a:ext uri="{FF2B5EF4-FFF2-40B4-BE49-F238E27FC236}">
                <a16:creationId xmlns:a16="http://schemas.microsoft.com/office/drawing/2014/main" id="{2EC5C9EC-B350-458A-B3E2-FDB6EE0BA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27" y="2360630"/>
            <a:ext cx="2416175" cy="306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52095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7BE0-4A34-4529-956E-C57BBA7C31C7}"/>
              </a:ext>
            </a:extLst>
          </p:cNvPr>
          <p:cNvSpPr>
            <a:spLocks noGrp="1"/>
          </p:cNvSpPr>
          <p:nvPr>
            <p:ph type="title"/>
          </p:nvPr>
        </p:nvSpPr>
        <p:spPr/>
        <p:txBody>
          <a:bodyPr/>
          <a:lstStyle/>
          <a:p>
            <a:r>
              <a:rPr lang="en-US" dirty="0"/>
              <a:t>Docker Compose</a:t>
            </a:r>
          </a:p>
        </p:txBody>
      </p:sp>
      <p:sp>
        <p:nvSpPr>
          <p:cNvPr id="3" name="Content Placeholder 2">
            <a:extLst>
              <a:ext uri="{FF2B5EF4-FFF2-40B4-BE49-F238E27FC236}">
                <a16:creationId xmlns:a16="http://schemas.microsoft.com/office/drawing/2014/main" id="{319EFE3E-B223-4F8D-8502-5FC6F63D620F}"/>
              </a:ext>
            </a:extLst>
          </p:cNvPr>
          <p:cNvSpPr>
            <a:spLocks noGrp="1"/>
          </p:cNvSpPr>
          <p:nvPr>
            <p:ph sz="quarter" idx="10"/>
          </p:nvPr>
        </p:nvSpPr>
        <p:spPr>
          <a:xfrm>
            <a:off x="584200" y="1435100"/>
            <a:ext cx="11018838" cy="4235006"/>
          </a:xfrm>
        </p:spPr>
        <p:txBody>
          <a:bodyPr/>
          <a:lstStyle/>
          <a:p>
            <a:r>
              <a:rPr lang="en-US" dirty="0"/>
              <a:t>Compose has commands for managing the whole lifecycle of your application:</a:t>
            </a:r>
          </a:p>
          <a:p>
            <a:pPr lvl="1"/>
            <a:r>
              <a:rPr lang="en-US" dirty="0"/>
              <a:t>Start, stop, and rebuild services</a:t>
            </a:r>
          </a:p>
          <a:p>
            <a:pPr lvl="1"/>
            <a:r>
              <a:rPr lang="en-US" dirty="0"/>
              <a:t>View the status of running services</a:t>
            </a:r>
          </a:p>
          <a:p>
            <a:pPr lvl="1"/>
            <a:r>
              <a:rPr lang="en-US" dirty="0"/>
              <a:t>Stream the log output of running services</a:t>
            </a:r>
          </a:p>
          <a:p>
            <a:pPr lvl="1"/>
            <a:r>
              <a:rPr lang="en-US" dirty="0"/>
              <a:t>Run a one-off command on a service</a:t>
            </a:r>
          </a:p>
          <a:p>
            <a:r>
              <a:rPr lang="en-US" b="0" i="0" dirty="0">
                <a:solidFill>
                  <a:srgbClr val="0F161E"/>
                </a:solidFill>
                <a:effectLst/>
                <a:latin typeface="Open Sans" panose="020B0606030504020204" pitchFamily="34" charset="0"/>
              </a:rPr>
              <a:t>Compose works in all environments: production, staging, development, testing, as well as CI workflows</a:t>
            </a:r>
            <a:endParaRPr lang="en-US" dirty="0"/>
          </a:p>
          <a:p>
            <a:r>
              <a:rPr lang="en-US" dirty="0"/>
              <a:t>Ideal for development environments, automated testing and single host deployments</a:t>
            </a:r>
          </a:p>
        </p:txBody>
      </p:sp>
    </p:spTree>
    <p:extLst>
      <p:ext uri="{BB962C8B-B14F-4D97-AF65-F5344CB8AC3E}">
        <p14:creationId xmlns:p14="http://schemas.microsoft.com/office/powerpoint/2010/main" val="227947095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3BCD73-8702-49B1-B6E1-8005834E2714}"/>
              </a:ext>
            </a:extLst>
          </p:cNvPr>
          <p:cNvSpPr>
            <a:spLocks noGrp="1"/>
          </p:cNvSpPr>
          <p:nvPr>
            <p:ph type="title"/>
          </p:nvPr>
        </p:nvSpPr>
        <p:spPr/>
        <p:txBody>
          <a:bodyPr/>
          <a:lstStyle/>
          <a:p>
            <a:r>
              <a:rPr lang="en-US" dirty="0"/>
              <a:t>Using Docker Compose</a:t>
            </a:r>
          </a:p>
        </p:txBody>
      </p:sp>
      <p:sp>
        <p:nvSpPr>
          <p:cNvPr id="2" name="Text Placeholder 1">
            <a:extLst>
              <a:ext uri="{FF2B5EF4-FFF2-40B4-BE49-F238E27FC236}">
                <a16:creationId xmlns:a16="http://schemas.microsoft.com/office/drawing/2014/main" id="{7CE06D1F-CE12-4E95-B485-C9834C49AE41}"/>
              </a:ext>
            </a:extLst>
          </p:cNvPr>
          <p:cNvSpPr>
            <a:spLocks noGrp="1"/>
          </p:cNvSpPr>
          <p:nvPr>
            <p:ph type="body" sz="quarter" idx="16"/>
          </p:nvPr>
        </p:nvSpPr>
        <p:spPr>
          <a:xfrm>
            <a:off x="584200" y="1620974"/>
            <a:ext cx="4549929" cy="4652812"/>
          </a:xfrm>
        </p:spPr>
        <p:txBody>
          <a:bodyPr/>
          <a:lstStyle/>
          <a:p>
            <a:pPr marL="728314" indent="-728314">
              <a:spcAft>
                <a:spcPts val="1176"/>
              </a:spcAft>
              <a:buFont typeface="+mj-lt"/>
              <a:buAutoNum type="arabicPeriod"/>
            </a:pPr>
            <a:r>
              <a:rPr lang="en-US" sz="2353" dirty="0"/>
              <a:t>Define your app’s environment with a </a:t>
            </a:r>
            <a:r>
              <a:rPr lang="en-US" sz="2353" i="1" dirty="0">
                <a:solidFill>
                  <a:schemeClr val="accent1"/>
                </a:solidFill>
              </a:rPr>
              <a:t>Dockerfile</a:t>
            </a:r>
            <a:r>
              <a:rPr lang="en-US" sz="2353" dirty="0"/>
              <a:t> so it can be reproduced anywhere</a:t>
            </a:r>
          </a:p>
          <a:p>
            <a:pPr marL="728314" indent="-728314">
              <a:spcAft>
                <a:spcPts val="1176"/>
              </a:spcAft>
              <a:buFont typeface="+mj-lt"/>
              <a:buAutoNum type="arabicPeriod"/>
            </a:pPr>
            <a:r>
              <a:rPr lang="en-US" sz="2353" dirty="0"/>
              <a:t>Define the services that make up your app in </a:t>
            </a:r>
            <a:r>
              <a:rPr lang="en-US" sz="2353" b="1" i="1" dirty="0">
                <a:solidFill>
                  <a:schemeClr val="accent1"/>
                </a:solidFill>
              </a:rPr>
              <a:t>docker-</a:t>
            </a:r>
            <a:r>
              <a:rPr lang="en-US" sz="2353" b="1" i="1" dirty="0" err="1">
                <a:solidFill>
                  <a:schemeClr val="accent1"/>
                </a:solidFill>
              </a:rPr>
              <a:t>compose.yml</a:t>
            </a:r>
            <a:r>
              <a:rPr lang="en-US" sz="2353" b="1" i="1" dirty="0">
                <a:solidFill>
                  <a:schemeClr val="accent1"/>
                </a:solidFill>
              </a:rPr>
              <a:t> </a:t>
            </a:r>
            <a:r>
              <a:rPr lang="en-US" sz="2353" dirty="0"/>
              <a:t>so they can be run together in an isolated environment</a:t>
            </a:r>
          </a:p>
          <a:p>
            <a:pPr marL="728314" indent="-728314">
              <a:spcAft>
                <a:spcPts val="1176"/>
              </a:spcAft>
              <a:buFont typeface="+mj-lt"/>
              <a:buAutoNum type="arabicPeriod"/>
            </a:pPr>
            <a:r>
              <a:rPr lang="en-US" sz="2353" dirty="0"/>
              <a:t>Run </a:t>
            </a:r>
            <a:r>
              <a:rPr lang="en-US" sz="2353" b="1" dirty="0">
                <a:solidFill>
                  <a:schemeClr val="accent1"/>
                </a:solidFill>
                <a:latin typeface="Consolas" panose="020B0609020204030204" pitchFamily="49" charset="0"/>
              </a:rPr>
              <a:t>docker-compose up</a:t>
            </a:r>
            <a:r>
              <a:rPr lang="en-US" sz="2353" b="1" dirty="0">
                <a:solidFill>
                  <a:schemeClr val="accent1"/>
                </a:solidFill>
              </a:rPr>
              <a:t> </a:t>
            </a:r>
            <a:r>
              <a:rPr lang="en-US" sz="2353" dirty="0"/>
              <a:t>and Compose will start and run your entire app</a:t>
            </a:r>
          </a:p>
        </p:txBody>
      </p:sp>
      <p:sp>
        <p:nvSpPr>
          <p:cNvPr id="8" name="Text Placeholder 7">
            <a:extLst>
              <a:ext uri="{FF2B5EF4-FFF2-40B4-BE49-F238E27FC236}">
                <a16:creationId xmlns:a16="http://schemas.microsoft.com/office/drawing/2014/main" id="{A899F8FE-138B-4C31-A79C-4B8C4BF3D490}"/>
              </a:ext>
            </a:extLst>
          </p:cNvPr>
          <p:cNvSpPr>
            <a:spLocks noGrp="1"/>
          </p:cNvSpPr>
          <p:nvPr>
            <p:ph type="body" sz="quarter" idx="17"/>
          </p:nvPr>
        </p:nvSpPr>
        <p:spPr>
          <a:xfrm>
            <a:off x="6397625" y="1614488"/>
            <a:ext cx="4549929" cy="375597"/>
          </a:xfrm>
        </p:spPr>
        <p:txBody>
          <a:bodyPr/>
          <a:lstStyle/>
          <a:p>
            <a:endParaRPr lang="en-US"/>
          </a:p>
        </p:txBody>
      </p:sp>
      <p:sp>
        <p:nvSpPr>
          <p:cNvPr id="5" name="Rectangle 4">
            <a:extLst>
              <a:ext uri="{FF2B5EF4-FFF2-40B4-BE49-F238E27FC236}">
                <a16:creationId xmlns:a16="http://schemas.microsoft.com/office/drawing/2014/main" id="{027179A4-4CDA-4168-8183-33DFC76D2AF6}"/>
              </a:ext>
            </a:extLst>
          </p:cNvPr>
          <p:cNvSpPr/>
          <p:nvPr/>
        </p:nvSpPr>
        <p:spPr>
          <a:xfrm>
            <a:off x="6289904" y="3391559"/>
            <a:ext cx="1925202" cy="303481"/>
          </a:xfrm>
          <a:prstGeom prst="rect">
            <a:avLst/>
          </a:prstGeom>
        </p:spPr>
        <p:txBody>
          <a:bodyPr wrap="square">
            <a:spAutoFit/>
          </a:bodyPr>
          <a:lstStyle/>
          <a:p>
            <a:r>
              <a:rPr lang="en-US" sz="1372" dirty="0">
                <a:latin typeface="+mj-lt"/>
              </a:rPr>
              <a:t>Dockerfile | </a:t>
            </a:r>
            <a:r>
              <a:rPr lang="en-US" sz="1372" dirty="0" err="1">
                <a:latin typeface="+mj-lt"/>
              </a:rPr>
              <a:t>webapi</a:t>
            </a:r>
            <a:endParaRPr lang="en-US" sz="1372" dirty="0">
              <a:latin typeface="+mj-lt"/>
            </a:endParaRPr>
          </a:p>
        </p:txBody>
      </p:sp>
      <p:sp>
        <p:nvSpPr>
          <p:cNvPr id="7" name="Rectangle 6">
            <a:extLst>
              <a:ext uri="{FF2B5EF4-FFF2-40B4-BE49-F238E27FC236}">
                <a16:creationId xmlns:a16="http://schemas.microsoft.com/office/drawing/2014/main" id="{E3DA76D9-D40C-4B76-9CE7-FF644D8419D4}"/>
              </a:ext>
            </a:extLst>
          </p:cNvPr>
          <p:cNvSpPr/>
          <p:nvPr/>
        </p:nvSpPr>
        <p:spPr>
          <a:xfrm>
            <a:off x="9370882" y="3391559"/>
            <a:ext cx="1884334" cy="303481"/>
          </a:xfrm>
          <a:prstGeom prst="rect">
            <a:avLst/>
          </a:prstGeom>
        </p:spPr>
        <p:txBody>
          <a:bodyPr wrap="square">
            <a:spAutoFit/>
          </a:bodyPr>
          <a:lstStyle/>
          <a:p>
            <a:r>
              <a:rPr lang="en-US" sz="1372" dirty="0">
                <a:latin typeface="+mj-lt"/>
              </a:rPr>
              <a:t>Dockerfile | </a:t>
            </a:r>
            <a:r>
              <a:rPr lang="en-US" sz="1372" dirty="0" err="1">
                <a:latin typeface="+mj-lt"/>
              </a:rPr>
              <a:t>webapp</a:t>
            </a:r>
            <a:endParaRPr lang="en-US" sz="1372" dirty="0">
              <a:latin typeface="+mj-lt"/>
            </a:endParaRPr>
          </a:p>
        </p:txBody>
      </p:sp>
      <p:pic>
        <p:nvPicPr>
          <p:cNvPr id="10" name="Picture 9">
            <a:extLst>
              <a:ext uri="{FF2B5EF4-FFF2-40B4-BE49-F238E27FC236}">
                <a16:creationId xmlns:a16="http://schemas.microsoft.com/office/drawing/2014/main" id="{9868A2EF-7DAD-4A85-8665-32A297AB67C2}"/>
              </a:ext>
            </a:extLst>
          </p:cNvPr>
          <p:cNvPicPr>
            <a:picLocks noChangeAspect="1"/>
          </p:cNvPicPr>
          <p:nvPr/>
        </p:nvPicPr>
        <p:blipFill>
          <a:blip r:embed="rId3"/>
          <a:stretch>
            <a:fillRect/>
          </a:stretch>
        </p:blipFill>
        <p:spPr>
          <a:xfrm>
            <a:off x="8840294" y="1433622"/>
            <a:ext cx="2766489" cy="1995378"/>
          </a:xfrm>
          <a:prstGeom prst="rect">
            <a:avLst/>
          </a:prstGeom>
        </p:spPr>
      </p:pic>
      <p:pic>
        <p:nvPicPr>
          <p:cNvPr id="11" name="Picture 10">
            <a:extLst>
              <a:ext uri="{FF2B5EF4-FFF2-40B4-BE49-F238E27FC236}">
                <a16:creationId xmlns:a16="http://schemas.microsoft.com/office/drawing/2014/main" id="{7CDDA1A0-2766-4CAE-8A1C-1A9BCD1076AA}"/>
              </a:ext>
            </a:extLst>
          </p:cNvPr>
          <p:cNvPicPr>
            <a:picLocks noChangeAspect="1"/>
          </p:cNvPicPr>
          <p:nvPr/>
        </p:nvPicPr>
        <p:blipFill>
          <a:blip r:embed="rId4"/>
          <a:stretch>
            <a:fillRect/>
          </a:stretch>
        </p:blipFill>
        <p:spPr>
          <a:xfrm>
            <a:off x="5830882" y="1433621"/>
            <a:ext cx="2766490" cy="1995379"/>
          </a:xfrm>
          <a:prstGeom prst="rect">
            <a:avLst/>
          </a:prstGeom>
        </p:spPr>
      </p:pic>
      <p:pic>
        <p:nvPicPr>
          <p:cNvPr id="12" name="Picture 11">
            <a:extLst>
              <a:ext uri="{FF2B5EF4-FFF2-40B4-BE49-F238E27FC236}">
                <a16:creationId xmlns:a16="http://schemas.microsoft.com/office/drawing/2014/main" id="{E1E92B15-F5B8-4AAC-8C2A-1C68D5F01396}"/>
              </a:ext>
            </a:extLst>
          </p:cNvPr>
          <p:cNvPicPr>
            <a:picLocks noChangeAspect="1"/>
          </p:cNvPicPr>
          <p:nvPr/>
        </p:nvPicPr>
        <p:blipFill>
          <a:blip r:embed="rId5"/>
          <a:stretch>
            <a:fillRect/>
          </a:stretch>
        </p:blipFill>
        <p:spPr>
          <a:xfrm>
            <a:off x="5830882" y="3742175"/>
            <a:ext cx="2766490" cy="2039760"/>
          </a:xfrm>
          <a:prstGeom prst="rect">
            <a:avLst/>
          </a:prstGeom>
        </p:spPr>
      </p:pic>
      <p:sp>
        <p:nvSpPr>
          <p:cNvPr id="13" name="Rectangle 12">
            <a:extLst>
              <a:ext uri="{FF2B5EF4-FFF2-40B4-BE49-F238E27FC236}">
                <a16:creationId xmlns:a16="http://schemas.microsoft.com/office/drawing/2014/main" id="{E9F15C13-B6F9-4972-A36E-B30B927E96FE}"/>
              </a:ext>
            </a:extLst>
          </p:cNvPr>
          <p:cNvSpPr/>
          <p:nvPr/>
        </p:nvSpPr>
        <p:spPr>
          <a:xfrm>
            <a:off x="6143749" y="5791772"/>
            <a:ext cx="2206374" cy="302359"/>
          </a:xfrm>
          <a:prstGeom prst="rect">
            <a:avLst/>
          </a:prstGeom>
        </p:spPr>
        <p:txBody>
          <a:bodyPr wrap="square">
            <a:spAutoFit/>
          </a:bodyPr>
          <a:lstStyle/>
          <a:p>
            <a:r>
              <a:rPr lang="en-US" sz="1372" dirty="0">
                <a:latin typeface="+mj-lt"/>
              </a:rPr>
              <a:t>Docker-</a:t>
            </a:r>
            <a:r>
              <a:rPr lang="en-US" sz="1372" dirty="0" err="1">
                <a:latin typeface="+mj-lt"/>
              </a:rPr>
              <a:t>Compose.yaml</a:t>
            </a:r>
            <a:endParaRPr lang="en-US" sz="1372" dirty="0">
              <a:latin typeface="+mj-lt"/>
            </a:endParaRPr>
          </a:p>
        </p:txBody>
      </p:sp>
      <p:pic>
        <p:nvPicPr>
          <p:cNvPr id="14" name="Picture 13">
            <a:extLst>
              <a:ext uri="{FF2B5EF4-FFF2-40B4-BE49-F238E27FC236}">
                <a16:creationId xmlns:a16="http://schemas.microsoft.com/office/drawing/2014/main" id="{82608FE7-D3EC-48BC-8B51-C9E20433F621}"/>
              </a:ext>
            </a:extLst>
          </p:cNvPr>
          <p:cNvPicPr>
            <a:picLocks noChangeAspect="1"/>
          </p:cNvPicPr>
          <p:nvPr/>
        </p:nvPicPr>
        <p:blipFill>
          <a:blip r:embed="rId6"/>
          <a:stretch>
            <a:fillRect/>
          </a:stretch>
        </p:blipFill>
        <p:spPr>
          <a:xfrm>
            <a:off x="8840294" y="3742173"/>
            <a:ext cx="2766492" cy="2039761"/>
          </a:xfrm>
          <a:prstGeom prst="rect">
            <a:avLst/>
          </a:prstGeom>
        </p:spPr>
      </p:pic>
      <p:sp>
        <p:nvSpPr>
          <p:cNvPr id="15" name="Rectangle 14">
            <a:extLst>
              <a:ext uri="{FF2B5EF4-FFF2-40B4-BE49-F238E27FC236}">
                <a16:creationId xmlns:a16="http://schemas.microsoft.com/office/drawing/2014/main" id="{9BAF3109-2688-417B-B3F0-FC83BF04CB18}"/>
              </a:ext>
            </a:extLst>
          </p:cNvPr>
          <p:cNvSpPr/>
          <p:nvPr/>
        </p:nvSpPr>
        <p:spPr>
          <a:xfrm>
            <a:off x="8825210" y="5821156"/>
            <a:ext cx="2797216" cy="302359"/>
          </a:xfrm>
          <a:prstGeom prst="rect">
            <a:avLst/>
          </a:prstGeom>
        </p:spPr>
        <p:txBody>
          <a:bodyPr wrap="square">
            <a:spAutoFit/>
          </a:bodyPr>
          <a:lstStyle/>
          <a:p>
            <a:r>
              <a:rPr lang="en-US" sz="1372" dirty="0">
                <a:latin typeface="+mj-lt"/>
              </a:rPr>
              <a:t>Docker-Compose-</a:t>
            </a:r>
            <a:r>
              <a:rPr lang="en-US" sz="1372" dirty="0" err="1">
                <a:latin typeface="+mj-lt"/>
              </a:rPr>
              <a:t>Override.yaml</a:t>
            </a:r>
            <a:endParaRPr lang="en-US" sz="1372" dirty="0">
              <a:latin typeface="+mj-lt"/>
            </a:endParaRPr>
          </a:p>
        </p:txBody>
      </p:sp>
    </p:spTree>
    <p:extLst>
      <p:ext uri="{BB962C8B-B14F-4D97-AF65-F5344CB8AC3E}">
        <p14:creationId xmlns:p14="http://schemas.microsoft.com/office/powerpoint/2010/main" val="1990699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53" presetClass="entr" presetSubtype="16"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animEffect transition="in" filter="fade">
                                      <p:cBhvr>
                                        <p:cTn id="11" dur="500"/>
                                        <p:tgtEl>
                                          <p:spTgt spid="5"/>
                                        </p:tgtEl>
                                      </p:cBhvr>
                                    </p:animEffect>
                                  </p:childTnLst>
                                </p:cTn>
                              </p:par>
                              <p:par>
                                <p:cTn id="12" presetID="53" presetClass="entr" presetSubtype="16"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53"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53" presetClass="entr" presetSubtype="16"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par>
                                <p:cTn id="41" presetID="53" presetClass="entr" presetSubtype="16"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5791C-0C14-440F-9454-5EEE6CD481CB}"/>
              </a:ext>
            </a:extLst>
          </p:cNvPr>
          <p:cNvSpPr>
            <a:spLocks noGrp="1"/>
          </p:cNvSpPr>
          <p:nvPr>
            <p:ph type="title"/>
          </p:nvPr>
        </p:nvSpPr>
        <p:spPr>
          <a:xfrm>
            <a:off x="940816" y="2930402"/>
            <a:ext cx="9144000" cy="997196"/>
          </a:xfrm>
        </p:spPr>
        <p:txBody>
          <a:bodyPr/>
          <a:lstStyle/>
          <a:p>
            <a:r>
              <a:rPr lang="en-US" dirty="0"/>
              <a:t>Demo: </a:t>
            </a:r>
            <a:r>
              <a:rPr lang="en-US" i="1" dirty="0"/>
              <a:t>Launching Microservices App locally using Docker Compose</a:t>
            </a:r>
            <a:endParaRPr lang="en-US" dirty="0">
              <a:solidFill>
                <a:schemeClr val="tx1"/>
              </a:solidFill>
            </a:endParaRPr>
          </a:p>
        </p:txBody>
      </p:sp>
    </p:spTree>
    <p:extLst>
      <p:ext uri="{BB962C8B-B14F-4D97-AF65-F5344CB8AC3E}">
        <p14:creationId xmlns:p14="http://schemas.microsoft.com/office/powerpoint/2010/main" val="386825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descr="Two female and two male employees collaborate around a computer screen.">
            <a:extLst>
              <a:ext uri="{FF2B5EF4-FFF2-40B4-BE49-F238E27FC236}">
                <a16:creationId xmlns:a16="http://schemas.microsoft.com/office/drawing/2014/main" id="{33C04285-6CEB-4706-BCC1-11690C994F7F}"/>
              </a:ext>
            </a:extLst>
          </p:cNvPr>
          <p:cNvPicPr>
            <a:picLocks noChangeAspect="1"/>
          </p:cNvPicPr>
          <p:nvPr/>
        </p:nvPicPr>
        <p:blipFill rotWithShape="1">
          <a:blip r:embed="rId3"/>
          <a:srcRect t="7802" r="34862" b="7802"/>
          <a:stretch/>
        </p:blipFill>
        <p:spPr>
          <a:xfrm>
            <a:off x="4332676" y="0"/>
            <a:ext cx="7941682" cy="6858000"/>
          </a:xfrm>
          <a:prstGeom prst="rect">
            <a:avLst/>
          </a:prstGeom>
        </p:spPr>
      </p:pic>
      <p:sp>
        <p:nvSpPr>
          <p:cNvPr id="2" name="Title 1">
            <a:extLst>
              <a:ext uri="{FF2B5EF4-FFF2-40B4-BE49-F238E27FC236}">
                <a16:creationId xmlns:a16="http://schemas.microsoft.com/office/drawing/2014/main" id="{53F8FBD1-F82D-4B18-B7C6-81D5AB79DB15}"/>
              </a:ext>
            </a:extLst>
          </p:cNvPr>
          <p:cNvSpPr>
            <a:spLocks noGrp="1"/>
          </p:cNvSpPr>
          <p:nvPr>
            <p:ph type="title"/>
          </p:nvPr>
        </p:nvSpPr>
        <p:spPr/>
        <p:txBody>
          <a:bodyPr/>
          <a:lstStyle/>
          <a:p>
            <a:r>
              <a:rPr lang="en-US" dirty="0"/>
              <a:t>Lab – Module 5</a:t>
            </a:r>
            <a:br>
              <a:rPr lang="en-US" dirty="0"/>
            </a:br>
            <a:br>
              <a:rPr lang="en-US" dirty="0"/>
            </a:br>
            <a:r>
              <a:rPr lang="en-US" sz="4400" dirty="0"/>
              <a:t>Container </a:t>
            </a:r>
            <a:r>
              <a:rPr lang="en-US" sz="4400"/>
              <a:t>Advanced Scenarios</a:t>
            </a:r>
            <a:endParaRPr lang="en-US" sz="4000" dirty="0"/>
          </a:p>
        </p:txBody>
      </p:sp>
    </p:spTree>
    <p:extLst>
      <p:ext uri="{BB962C8B-B14F-4D97-AF65-F5344CB8AC3E}">
        <p14:creationId xmlns:p14="http://schemas.microsoft.com/office/powerpoint/2010/main" val="412884313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17028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r>
              <a:rPr lang="en-US" dirty="0"/>
              <a:t>Managing Data</a:t>
            </a:r>
          </a:p>
          <a:p>
            <a:r>
              <a:rPr lang="en-US" dirty="0"/>
              <a:t>Managing Resources</a:t>
            </a:r>
          </a:p>
          <a:p>
            <a:r>
              <a:rPr lang="en-US" dirty="0"/>
              <a:t>Docker Networking</a:t>
            </a:r>
          </a:p>
          <a:p>
            <a:r>
              <a:rPr lang="en-US" dirty="0"/>
              <a:t>Docker Container Security</a:t>
            </a:r>
          </a:p>
          <a:p>
            <a:r>
              <a:rPr lang="en-US" dirty="0"/>
              <a:t>Docker Compose</a:t>
            </a:r>
          </a:p>
        </p:txBody>
      </p:sp>
    </p:spTree>
    <p:extLst>
      <p:ext uri="{BB962C8B-B14F-4D97-AF65-F5344CB8AC3E}">
        <p14:creationId xmlns:p14="http://schemas.microsoft.com/office/powerpoint/2010/main" val="17620900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829335-BB56-4B11-9A8F-C6CF5BE8626C}"/>
              </a:ext>
            </a:extLst>
          </p:cNvPr>
          <p:cNvSpPr>
            <a:spLocks noGrp="1"/>
          </p:cNvSpPr>
          <p:nvPr>
            <p:ph type="body" sz="quarter" idx="11"/>
          </p:nvPr>
        </p:nvSpPr>
        <p:spPr/>
        <p:txBody>
          <a:bodyPr/>
          <a:lstStyle/>
          <a:p>
            <a:r>
              <a:rPr lang="en-US" dirty="0"/>
              <a:t>Managing Data</a:t>
            </a:r>
          </a:p>
        </p:txBody>
      </p:sp>
      <p:sp>
        <p:nvSpPr>
          <p:cNvPr id="2" name="Text Placeholder 1">
            <a:extLst>
              <a:ext uri="{FF2B5EF4-FFF2-40B4-BE49-F238E27FC236}">
                <a16:creationId xmlns:a16="http://schemas.microsoft.com/office/drawing/2014/main" id="{469159CB-D286-443D-A841-DA23CCFD584A}"/>
              </a:ext>
            </a:extLst>
          </p:cNvPr>
          <p:cNvSpPr>
            <a:spLocks noGrp="1"/>
          </p:cNvSpPr>
          <p:nvPr>
            <p:ph type="body" sz="quarter" idx="12"/>
          </p:nvPr>
        </p:nvSpPr>
        <p:spPr>
          <a:xfrm>
            <a:off x="4941888" y="1307805"/>
            <a:ext cx="6667500" cy="5075065"/>
          </a:xfrm>
        </p:spPr>
        <p:txBody>
          <a:bodyPr/>
          <a:lstStyle/>
          <a:p>
            <a:pPr marL="342900" indent="-342900">
              <a:buFont typeface="Arial" panose="020B0604020202020204" pitchFamily="34" charset="0"/>
              <a:buChar char="•"/>
            </a:pPr>
            <a:r>
              <a:rPr lang="en-US" dirty="0"/>
              <a:t>The data doesn’t persist when that container no longer exists, and it can be difficult to get the data out of the container if another process needs it</a:t>
            </a:r>
          </a:p>
          <a:p>
            <a:pPr marL="342900" indent="-342900">
              <a:buFont typeface="Arial" panose="020B0604020202020204" pitchFamily="34" charset="0"/>
              <a:buChar char="•"/>
            </a:pPr>
            <a:r>
              <a:rPr lang="en-US" dirty="0"/>
              <a:t>A container’s writable layer is tightly coupled to the host machine where the container is running. You can’t easily move the data somewhere else</a:t>
            </a:r>
          </a:p>
          <a:p>
            <a:pPr marL="342900" indent="-342900">
              <a:buFont typeface="Arial" panose="020B0604020202020204" pitchFamily="34" charset="0"/>
              <a:buChar char="•"/>
            </a:pPr>
            <a:r>
              <a:rPr lang="en-US" dirty="0"/>
              <a:t>Writing into a container’s writable layer requires a storage driver to manage the filesystem</a:t>
            </a:r>
          </a:p>
        </p:txBody>
      </p:sp>
    </p:spTree>
    <p:extLst>
      <p:ext uri="{BB962C8B-B14F-4D97-AF65-F5344CB8AC3E}">
        <p14:creationId xmlns:p14="http://schemas.microsoft.com/office/powerpoint/2010/main" val="36773688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9155E2-856E-4307-83B3-803963D47D18}"/>
              </a:ext>
            </a:extLst>
          </p:cNvPr>
          <p:cNvSpPr>
            <a:spLocks noGrp="1"/>
          </p:cNvSpPr>
          <p:nvPr>
            <p:ph type="title"/>
          </p:nvPr>
        </p:nvSpPr>
        <p:spPr/>
        <p:txBody>
          <a:bodyPr/>
          <a:lstStyle/>
          <a:p>
            <a:r>
              <a:rPr lang="en-US" dirty="0"/>
              <a:t>Options for storing data</a:t>
            </a:r>
          </a:p>
        </p:txBody>
      </p:sp>
      <p:sp>
        <p:nvSpPr>
          <p:cNvPr id="6" name="Content Placeholder 5">
            <a:extLst>
              <a:ext uri="{FF2B5EF4-FFF2-40B4-BE49-F238E27FC236}">
                <a16:creationId xmlns:a16="http://schemas.microsoft.com/office/drawing/2014/main" id="{FDD2CCD8-636C-4802-8F31-BFE017F299CD}"/>
              </a:ext>
            </a:extLst>
          </p:cNvPr>
          <p:cNvSpPr>
            <a:spLocks noGrp="1"/>
          </p:cNvSpPr>
          <p:nvPr>
            <p:ph sz="quarter" idx="13"/>
          </p:nvPr>
        </p:nvSpPr>
        <p:spPr>
          <a:xfrm>
            <a:off x="6389688" y="1435100"/>
            <a:ext cx="5219700" cy="2425279"/>
          </a:xfrm>
        </p:spPr>
        <p:txBody>
          <a:bodyPr/>
          <a:lstStyle/>
          <a:p>
            <a:r>
              <a:rPr lang="en-US" dirty="0"/>
              <a:t>On Host Machine</a:t>
            </a:r>
          </a:p>
          <a:p>
            <a:pPr lvl="1"/>
            <a:r>
              <a:rPr lang="en-US" dirty="0"/>
              <a:t>Volumes</a:t>
            </a:r>
          </a:p>
          <a:p>
            <a:pPr lvl="1"/>
            <a:r>
              <a:rPr lang="en-US" dirty="0"/>
              <a:t>Bind Mounts</a:t>
            </a:r>
          </a:p>
          <a:p>
            <a:r>
              <a:rPr lang="en-US" dirty="0"/>
              <a:t>In-memory (not persisted)</a:t>
            </a:r>
          </a:p>
          <a:p>
            <a:pPr lvl="1"/>
            <a:r>
              <a:rPr lang="en-US" b="1" i="1" dirty="0" err="1"/>
              <a:t>tmpfs</a:t>
            </a:r>
            <a:r>
              <a:rPr lang="en-US" dirty="0"/>
              <a:t> mounts (</a:t>
            </a:r>
            <a:r>
              <a:rPr lang="en-US" dirty="0" err="1"/>
              <a:t>linux</a:t>
            </a:r>
            <a:r>
              <a:rPr lang="en-US" dirty="0"/>
              <a:t>)</a:t>
            </a:r>
            <a:endParaRPr lang="en-US" b="1" i="1" dirty="0"/>
          </a:p>
          <a:p>
            <a:pPr lvl="1"/>
            <a:r>
              <a:rPr lang="en-US" b="1" i="1" dirty="0" err="1"/>
              <a:t>npipe</a:t>
            </a:r>
            <a:r>
              <a:rPr lang="en-US" dirty="0"/>
              <a:t> pipes (windows)</a:t>
            </a:r>
            <a:endParaRPr lang="en-US" b="1" i="1" dirty="0"/>
          </a:p>
        </p:txBody>
      </p:sp>
      <p:pic>
        <p:nvPicPr>
          <p:cNvPr id="1026" name="Picture 2" descr="types of mounts and where they live on the Docker host">
            <a:extLst>
              <a:ext uri="{FF2B5EF4-FFF2-40B4-BE49-F238E27FC236}">
                <a16:creationId xmlns:a16="http://schemas.microsoft.com/office/drawing/2014/main" id="{40EB327A-29F6-4A93-BE40-F96ABB488EE6}"/>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628131" y="1633269"/>
            <a:ext cx="4993972" cy="254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7120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4EB60F-73FF-4E72-B3EF-B78E60630BE6}"/>
              </a:ext>
            </a:extLst>
          </p:cNvPr>
          <p:cNvSpPr>
            <a:spLocks noGrp="1"/>
          </p:cNvSpPr>
          <p:nvPr>
            <p:ph type="title"/>
          </p:nvPr>
        </p:nvSpPr>
        <p:spPr/>
        <p:txBody>
          <a:bodyPr/>
          <a:lstStyle/>
          <a:p>
            <a:r>
              <a:rPr lang="en-US" dirty="0"/>
              <a:t>Choosing the right type of mount</a:t>
            </a:r>
          </a:p>
        </p:txBody>
      </p:sp>
      <p:sp>
        <p:nvSpPr>
          <p:cNvPr id="6" name="Content Placeholder 5">
            <a:extLst>
              <a:ext uri="{FF2B5EF4-FFF2-40B4-BE49-F238E27FC236}">
                <a16:creationId xmlns:a16="http://schemas.microsoft.com/office/drawing/2014/main" id="{EAE7B1B4-2D11-4F14-876B-7E282E6648FA}"/>
              </a:ext>
            </a:extLst>
          </p:cNvPr>
          <p:cNvSpPr>
            <a:spLocks noGrp="1"/>
          </p:cNvSpPr>
          <p:nvPr>
            <p:ph sz="quarter" idx="4294967295"/>
          </p:nvPr>
        </p:nvSpPr>
        <p:spPr>
          <a:xfrm>
            <a:off x="586581" y="1400594"/>
            <a:ext cx="11018838" cy="4998291"/>
          </a:xfrm>
        </p:spPr>
        <p:txBody>
          <a:bodyPr/>
          <a:lstStyle/>
          <a:p>
            <a:r>
              <a:rPr lang="en-US" b="1" dirty="0"/>
              <a:t>Volumes</a:t>
            </a:r>
            <a:r>
              <a:rPr lang="en-US" dirty="0"/>
              <a:t> are stored in a part of the host filesystem which is managed by Docker </a:t>
            </a:r>
          </a:p>
          <a:p>
            <a:pPr lvl="1"/>
            <a:r>
              <a:rPr lang="en-US" dirty="0"/>
              <a:t>Non-Docker processes should not modify this part of the filesystem. </a:t>
            </a:r>
          </a:p>
          <a:p>
            <a:pPr lvl="1"/>
            <a:r>
              <a:rPr lang="en-US" dirty="0"/>
              <a:t>Volumes are the best way to persist data in Docker.</a:t>
            </a:r>
          </a:p>
          <a:p>
            <a:r>
              <a:rPr lang="en-US" b="1" dirty="0"/>
              <a:t>Bind</a:t>
            </a:r>
            <a:r>
              <a:rPr lang="en-US" dirty="0"/>
              <a:t> mounts may be stored anywhere on the host system</a:t>
            </a:r>
          </a:p>
          <a:p>
            <a:pPr lvl="1"/>
            <a:r>
              <a:rPr lang="en-US" dirty="0"/>
              <a:t>They may even be important system files or directories. </a:t>
            </a:r>
          </a:p>
          <a:p>
            <a:pPr lvl="1"/>
            <a:r>
              <a:rPr lang="en-US" dirty="0"/>
              <a:t>Non-Docker processes on the Docker host or a Docker container can modify them at any time.</a:t>
            </a:r>
          </a:p>
          <a:p>
            <a:r>
              <a:rPr lang="en-US" b="1" i="1" dirty="0" err="1"/>
              <a:t>tmpfs</a:t>
            </a:r>
            <a:r>
              <a:rPr lang="en-US" dirty="0"/>
              <a:t> mounts are stored in the host system’s memory only</a:t>
            </a:r>
          </a:p>
          <a:p>
            <a:pPr lvl="1"/>
            <a:r>
              <a:rPr lang="en-US" dirty="0"/>
              <a:t>never written to the host system’s filesystem.</a:t>
            </a:r>
          </a:p>
          <a:p>
            <a:r>
              <a:rPr lang="en-US" b="1" i="1" dirty="0" err="1"/>
              <a:t>npipe</a:t>
            </a:r>
            <a:r>
              <a:rPr lang="en-US" dirty="0"/>
              <a:t> mount can be used for communication between the Docker host and a container</a:t>
            </a:r>
          </a:p>
        </p:txBody>
      </p:sp>
    </p:spTree>
    <p:extLst>
      <p:ext uri="{BB962C8B-B14F-4D97-AF65-F5344CB8AC3E}">
        <p14:creationId xmlns:p14="http://schemas.microsoft.com/office/powerpoint/2010/main" val="13436605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B3CE0-EBC6-4B60-8A71-18F99BA73CCF}"/>
              </a:ext>
            </a:extLst>
          </p:cNvPr>
          <p:cNvSpPr>
            <a:spLocks noGrp="1"/>
          </p:cNvSpPr>
          <p:nvPr>
            <p:ph type="title"/>
          </p:nvPr>
        </p:nvSpPr>
        <p:spPr/>
        <p:txBody>
          <a:bodyPr/>
          <a:lstStyle/>
          <a:p>
            <a:r>
              <a:rPr lang="en-US" dirty="0"/>
              <a:t>Use cases for Bind, </a:t>
            </a:r>
            <a:r>
              <a:rPr lang="en-US" dirty="0" err="1"/>
              <a:t>tmpfs</a:t>
            </a:r>
            <a:r>
              <a:rPr lang="en-US" dirty="0"/>
              <a:t> and </a:t>
            </a:r>
            <a:r>
              <a:rPr lang="en-US" dirty="0" err="1"/>
              <a:t>npipe</a:t>
            </a:r>
            <a:r>
              <a:rPr lang="en-US" dirty="0"/>
              <a:t> mounts</a:t>
            </a:r>
          </a:p>
        </p:txBody>
      </p:sp>
      <p:sp>
        <p:nvSpPr>
          <p:cNvPr id="4" name="Text Placeholder 3">
            <a:extLst>
              <a:ext uri="{FF2B5EF4-FFF2-40B4-BE49-F238E27FC236}">
                <a16:creationId xmlns:a16="http://schemas.microsoft.com/office/drawing/2014/main" id="{BA053339-E2F7-4A4E-8114-1C11EF723089}"/>
              </a:ext>
            </a:extLst>
          </p:cNvPr>
          <p:cNvSpPr>
            <a:spLocks noGrp="1"/>
          </p:cNvSpPr>
          <p:nvPr>
            <p:ph type="body" sz="quarter" idx="10"/>
          </p:nvPr>
        </p:nvSpPr>
        <p:spPr>
          <a:xfrm>
            <a:off x="584200" y="1435100"/>
            <a:ext cx="5212080" cy="3416432"/>
          </a:xfrm>
        </p:spPr>
        <p:txBody>
          <a:bodyPr/>
          <a:lstStyle/>
          <a:p>
            <a:r>
              <a:rPr lang="en-US" b="1" dirty="0"/>
              <a:t>Bind Mount:</a:t>
            </a:r>
          </a:p>
          <a:p>
            <a:pPr marL="457200" indent="-457200">
              <a:spcAft>
                <a:spcPts val="1200"/>
              </a:spcAft>
              <a:buFont typeface="Arial" panose="020B0604020202020204" pitchFamily="34" charset="0"/>
              <a:buChar char="•"/>
            </a:pPr>
            <a:r>
              <a:rPr lang="en-US" sz="2000" dirty="0"/>
              <a:t>Sharing config files from the host to the containers</a:t>
            </a:r>
          </a:p>
          <a:p>
            <a:pPr marL="457200" indent="-457200">
              <a:spcAft>
                <a:spcPts val="1200"/>
              </a:spcAft>
              <a:buFont typeface="Arial" panose="020B0604020202020204" pitchFamily="34" charset="0"/>
              <a:buChar char="•"/>
            </a:pPr>
            <a:r>
              <a:rPr lang="en-US" sz="2000" dirty="0"/>
              <a:t>Sharing source code or build artifacts between dev environment on the Docker host and a container</a:t>
            </a:r>
          </a:p>
          <a:p>
            <a:pPr marL="457200" indent="-457200">
              <a:spcAft>
                <a:spcPts val="1200"/>
              </a:spcAft>
              <a:buFont typeface="Arial" panose="020B0604020202020204" pitchFamily="34" charset="0"/>
              <a:buChar char="•"/>
            </a:pPr>
            <a:r>
              <a:rPr lang="en-US" sz="2000" dirty="0"/>
              <a:t>File/Directory structure of Docker host is guaranteed to be consistent</a:t>
            </a:r>
          </a:p>
          <a:p>
            <a:endParaRPr lang="en-US" dirty="0"/>
          </a:p>
        </p:txBody>
      </p:sp>
      <p:sp>
        <p:nvSpPr>
          <p:cNvPr id="5" name="Text Placeholder 4">
            <a:extLst>
              <a:ext uri="{FF2B5EF4-FFF2-40B4-BE49-F238E27FC236}">
                <a16:creationId xmlns:a16="http://schemas.microsoft.com/office/drawing/2014/main" id="{9F279BAA-1453-4B40-AC0C-9011D0DEB4B4}"/>
              </a:ext>
            </a:extLst>
          </p:cNvPr>
          <p:cNvSpPr>
            <a:spLocks noGrp="1"/>
          </p:cNvSpPr>
          <p:nvPr>
            <p:ph type="body" sz="quarter" idx="12"/>
          </p:nvPr>
        </p:nvSpPr>
        <p:spPr>
          <a:xfrm>
            <a:off x="6397171" y="1435100"/>
            <a:ext cx="5212080" cy="2893100"/>
          </a:xfrm>
        </p:spPr>
        <p:txBody>
          <a:bodyPr/>
          <a:lstStyle/>
          <a:p>
            <a:r>
              <a:rPr lang="en-US" b="1" dirty="0" err="1"/>
              <a:t>tmpfs</a:t>
            </a:r>
            <a:r>
              <a:rPr lang="en-US" b="1" dirty="0"/>
              <a:t> Mount:</a:t>
            </a:r>
          </a:p>
          <a:p>
            <a:pPr marL="457200" indent="-457200">
              <a:buFont typeface="Arial" panose="020B0604020202020204" pitchFamily="34" charset="0"/>
              <a:buChar char="•"/>
            </a:pPr>
            <a:r>
              <a:rPr lang="en-US" sz="2000" dirty="0"/>
              <a:t>mounts are best used for cases when you do not want the data to persist either on the host machine or within the container</a:t>
            </a:r>
          </a:p>
          <a:p>
            <a:pPr marL="457200" indent="-457200">
              <a:buFont typeface="Arial" panose="020B0604020202020204" pitchFamily="34" charset="0"/>
              <a:buChar char="•"/>
            </a:pPr>
            <a:r>
              <a:rPr lang="en-US" sz="2000" dirty="0"/>
              <a:t>This may be for security reasons or to protect the performance of the container when your application needs to write a large volume of non-persistent state data</a:t>
            </a:r>
          </a:p>
        </p:txBody>
      </p:sp>
      <p:sp>
        <p:nvSpPr>
          <p:cNvPr id="6" name="Text Placeholder 3">
            <a:extLst>
              <a:ext uri="{FF2B5EF4-FFF2-40B4-BE49-F238E27FC236}">
                <a16:creationId xmlns:a16="http://schemas.microsoft.com/office/drawing/2014/main" id="{845DC877-C9B2-434F-8F18-0CADDE68A473}"/>
              </a:ext>
            </a:extLst>
          </p:cNvPr>
          <p:cNvSpPr txBox="1">
            <a:spLocks/>
          </p:cNvSpPr>
          <p:nvPr/>
        </p:nvSpPr>
        <p:spPr>
          <a:xfrm>
            <a:off x="532872" y="4851532"/>
            <a:ext cx="10870183" cy="120032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solidFill>
                  <a:schemeClr val="tx1"/>
                </a:soli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chemeClr val="tx1"/>
                </a:soli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solidFill>
                  <a:schemeClr val="tx1"/>
                </a:soli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solidFill>
                  <a:schemeClr val="tx1"/>
                </a:soli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Named pipes:</a:t>
            </a:r>
          </a:p>
          <a:p>
            <a:pPr marL="342900" indent="-342900">
              <a:buFont typeface="Arial" panose="020B0604020202020204" pitchFamily="34" charset="0"/>
              <a:buChar char="•"/>
            </a:pPr>
            <a:r>
              <a:rPr lang="en-US" sz="2000" dirty="0"/>
              <a:t>run a third-party tool inside of a container and connect to the Docker Engine API using a named pipe</a:t>
            </a:r>
            <a:endParaRPr lang="en-US" dirty="0"/>
          </a:p>
        </p:txBody>
      </p:sp>
    </p:spTree>
    <p:extLst>
      <p:ext uri="{BB962C8B-B14F-4D97-AF65-F5344CB8AC3E}">
        <p14:creationId xmlns:p14="http://schemas.microsoft.com/office/powerpoint/2010/main" val="4129866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4EB60F-73FF-4E72-B3EF-B78E60630BE6}"/>
              </a:ext>
            </a:extLst>
          </p:cNvPr>
          <p:cNvSpPr>
            <a:spLocks noGrp="1"/>
          </p:cNvSpPr>
          <p:nvPr>
            <p:ph type="title"/>
          </p:nvPr>
        </p:nvSpPr>
        <p:spPr/>
        <p:txBody>
          <a:bodyPr/>
          <a:lstStyle/>
          <a:p>
            <a:r>
              <a:rPr lang="en-US" dirty="0"/>
              <a:t>Use Volumes whenever possible</a:t>
            </a:r>
          </a:p>
        </p:txBody>
      </p:sp>
      <p:sp>
        <p:nvSpPr>
          <p:cNvPr id="6" name="Content Placeholder 5">
            <a:extLst>
              <a:ext uri="{FF2B5EF4-FFF2-40B4-BE49-F238E27FC236}">
                <a16:creationId xmlns:a16="http://schemas.microsoft.com/office/drawing/2014/main" id="{EAE7B1B4-2D11-4F14-876B-7E282E6648FA}"/>
              </a:ext>
            </a:extLst>
          </p:cNvPr>
          <p:cNvSpPr>
            <a:spLocks noGrp="1"/>
          </p:cNvSpPr>
          <p:nvPr>
            <p:ph sz="quarter" idx="4294967295"/>
          </p:nvPr>
        </p:nvSpPr>
        <p:spPr>
          <a:xfrm>
            <a:off x="586581" y="1400594"/>
            <a:ext cx="11018838" cy="4739759"/>
          </a:xfrm>
        </p:spPr>
        <p:txBody>
          <a:bodyPr/>
          <a:lstStyle/>
          <a:p>
            <a:r>
              <a:rPr lang="en-US" dirty="0"/>
              <a:t>Created explicitly using </a:t>
            </a:r>
            <a:r>
              <a:rPr lang="en-US" b="1" i="1" dirty="0"/>
              <a:t>docker volume create</a:t>
            </a:r>
            <a:r>
              <a:rPr lang="en-US" dirty="0"/>
              <a:t>, or created during container/service creation</a:t>
            </a:r>
          </a:p>
          <a:p>
            <a:r>
              <a:rPr lang="en-US" dirty="0"/>
              <a:t>R/W or RO</a:t>
            </a:r>
          </a:p>
          <a:p>
            <a:r>
              <a:rPr lang="en-US" dirty="0"/>
              <a:t>Decouple the configuration of the Docker host from the container runtime</a:t>
            </a:r>
          </a:p>
          <a:p>
            <a:r>
              <a:rPr lang="en-US" dirty="0"/>
              <a:t>When the mounted container is removed, the volume still exists</a:t>
            </a:r>
          </a:p>
          <a:p>
            <a:r>
              <a:rPr lang="en-US" dirty="0"/>
              <a:t>A given volume can be mounted into multiple containers simultaneously</a:t>
            </a:r>
          </a:p>
          <a:p>
            <a:r>
              <a:rPr lang="en-US" dirty="0"/>
              <a:t>Support the use of </a:t>
            </a:r>
            <a:r>
              <a:rPr lang="en-US" b="1" i="1" dirty="0"/>
              <a:t>volume drivers</a:t>
            </a:r>
            <a:r>
              <a:rPr lang="en-US" dirty="0"/>
              <a:t>, allowing data storage on remote hosts or cloud providers</a:t>
            </a:r>
          </a:p>
        </p:txBody>
      </p:sp>
    </p:spTree>
    <p:extLst>
      <p:ext uri="{BB962C8B-B14F-4D97-AF65-F5344CB8AC3E}">
        <p14:creationId xmlns:p14="http://schemas.microsoft.com/office/powerpoint/2010/main" val="240736312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12DB734CAC46429CDE35839BF83CB7" ma:contentTypeVersion="25" ma:contentTypeDescription="Create a new document." ma:contentTypeScope="" ma:versionID="8ec9bb1e61fba7d4a8bcea455b3941f7">
  <xsd:schema xmlns:xsd="http://www.w3.org/2001/XMLSchema" xmlns:xs="http://www.w3.org/2001/XMLSchema" xmlns:p="http://schemas.microsoft.com/office/2006/metadata/properties" xmlns:ns1="http://schemas.microsoft.com/sharepoint/v3" xmlns:ns2="e051f109-40f0-40d8-b5d0-4f6fc7578ce5" xmlns:ns3="c2fe79a6-8abe-455d-ad41-5c60efd42c27" xmlns:ns4="230e9df3-be65-4c73-a93b-d1236ebd677e" targetNamespace="http://schemas.microsoft.com/office/2006/metadata/properties" ma:root="true" ma:fieldsID="3071bc8fb3fca0223a12d8e3b32a9adc" ns1:_="" ns2:_="" ns3:_="" ns4:_="">
    <xsd:import namespace="http://schemas.microsoft.com/sharepoint/v3"/>
    <xsd:import namespace="e051f109-40f0-40d8-b5d0-4f6fc7578ce5"/>
    <xsd:import namespace="c2fe79a6-8abe-455d-ad41-5c60efd42c2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_Flow_SignoffStatus" minOccurs="0"/>
                <xsd:element ref="ns1:_ip_UnifiedCompliancePolicyProperties" minOccurs="0"/>
                <xsd:element ref="ns1:_ip_UnifiedCompliancePolicyUIAc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51f109-40f0-40d8-b5d0-4f6fc7578c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fe79a6-8abe-455d-ad41-5c60efd42c2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12b3914-fd28-4b53-a746-fcfd87edfe12}" ma:internalName="TaxCatchAll" ma:showField="CatchAllData" ma:web="c2fe79a6-8abe-455d-ad41-5c60efd42c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_Flow_SignoffStatus xmlns="e051f109-40f0-40d8-b5d0-4f6fc7578ce5" xsi:nil="true"/>
    <lcf76f155ced4ddcb4097134ff3c332f xmlns="e051f109-40f0-40d8-b5d0-4f6fc7578ce5">
      <Terms xmlns="http://schemas.microsoft.com/office/infopath/2007/PartnerControls"/>
    </lcf76f155ced4ddcb4097134ff3c332f>
    <SharedWithUsers xmlns="c2fe79a6-8abe-455d-ad41-5c60efd42c27">
      <UserInfo>
        <DisplayName/>
        <AccountId xsi:nil="true"/>
        <AccountType/>
      </UserInfo>
    </SharedWithUsers>
    <MediaLengthInSeconds xmlns="e051f109-40f0-40d8-b5d0-4f6fc7578ce5" xsi:nil="true"/>
  </documentManagement>
</p:properties>
</file>

<file path=customXml/itemProps1.xml><?xml version="1.0" encoding="utf-8"?>
<ds:datastoreItem xmlns:ds="http://schemas.openxmlformats.org/officeDocument/2006/customXml" ds:itemID="{F7D10AC4-7FB1-45C5-95E3-C434AFB53B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051f109-40f0-40d8-b5d0-4f6fc7578ce5"/>
    <ds:schemaRef ds:uri="c2fe79a6-8abe-455d-ad41-5c60efd42c2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56729C-71B9-4587-ACFE-AA70F95DB5C8}">
  <ds:schemaRefs>
    <ds:schemaRef ds:uri="http://schemas.microsoft.com/sharepoint/v3/contenttype/forms"/>
  </ds:schemaRefs>
</ds:datastoreItem>
</file>

<file path=customXml/itemProps3.xml><?xml version="1.0" encoding="utf-8"?>
<ds:datastoreItem xmlns:ds="http://schemas.openxmlformats.org/officeDocument/2006/customXml" ds:itemID="{35993572-4789-47E5-B1A6-191014C38C06}">
  <ds:schemaRefs>
    <ds:schemaRef ds:uri="http://www.w3.org/XML/1998/namespace"/>
    <ds:schemaRef ds:uri="d52a1f40-874e-4054-80c8-d46cbbcbf03e"/>
    <ds:schemaRef ds:uri="http://schemas.microsoft.com/office/2006/metadata/properties"/>
    <ds:schemaRef ds:uri="http://purl.org/dc/terms/"/>
    <ds:schemaRef ds:uri="http://schemas.microsoft.com/sharepoint/v3"/>
    <ds:schemaRef ds:uri="http://schemas.microsoft.com/office/2006/documentManagement/types"/>
    <ds:schemaRef ds:uri="http://schemas.openxmlformats.org/package/2006/metadata/core-properties"/>
    <ds:schemaRef ds:uri="http://schemas.microsoft.com/office/infopath/2007/PartnerControls"/>
    <ds:schemaRef ds:uri="dbc1feac-ca6d-45ac-ad64-7a4140633c4a"/>
    <ds:schemaRef ds:uri="http://purl.org/dc/dcmitype/"/>
    <ds:schemaRef ds:uri="http://purl.org/dc/elements/1.1/"/>
    <ds:schemaRef ds:uri="230e9df3-be65-4c73-a93b-d1236ebd677e"/>
    <ds:schemaRef ds:uri="e051f109-40f0-40d8-b5d0-4f6fc7578ce5"/>
    <ds:schemaRef ds:uri="c2fe79a6-8abe-455d-ad41-5c60efd42c27"/>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Containers - Part 1</Template>
  <TotalTime>10093</TotalTime>
  <Words>3756</Words>
  <Application>Microsoft Office PowerPoint</Application>
  <PresentationFormat>Widescreen</PresentationFormat>
  <Paragraphs>360</Paragraphs>
  <Slides>39</Slides>
  <Notes>33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 Light</vt:lpstr>
      <vt:lpstr>Consolas</vt:lpstr>
      <vt:lpstr>Courier New</vt:lpstr>
      <vt:lpstr>Open Sans</vt:lpstr>
      <vt:lpstr>Segoe UI</vt:lpstr>
      <vt:lpstr>Segoe UI Light</vt:lpstr>
      <vt:lpstr>Segoe UI Semibold</vt:lpstr>
      <vt:lpstr>Symbol</vt:lpstr>
      <vt:lpstr>Wingdings</vt:lpstr>
      <vt:lpstr>White Template</vt:lpstr>
      <vt:lpstr>WorkshopPLUS - Building Cloud-native Applications using Microservices Architecture</vt:lpstr>
      <vt:lpstr>PowerPoint Presentation</vt:lpstr>
      <vt:lpstr>Module 4 – Advanced Container Topics</vt:lpstr>
      <vt:lpstr>Agenda</vt:lpstr>
      <vt:lpstr>PowerPoint Presentation</vt:lpstr>
      <vt:lpstr>Options for storing data</vt:lpstr>
      <vt:lpstr>Choosing the right type of mount</vt:lpstr>
      <vt:lpstr>Use cases for Bind, tmpfs and npipe mounts</vt:lpstr>
      <vt:lpstr>Use Volumes whenever possible</vt:lpstr>
      <vt:lpstr>Syntax -v or --volume</vt:lpstr>
      <vt:lpstr>Syntax --mount</vt:lpstr>
      <vt:lpstr>Syntax – what to choose?</vt:lpstr>
      <vt:lpstr>Demo: Working with Data Volumes</vt:lpstr>
      <vt:lpstr>Managing Resources</vt:lpstr>
      <vt:lpstr>Docker Resource Constraints </vt:lpstr>
      <vt:lpstr>Limiting container’s access to memory </vt:lpstr>
      <vt:lpstr>Limiting container’s access to CPU </vt:lpstr>
      <vt:lpstr>Accessing host GPU within a container</vt:lpstr>
      <vt:lpstr>Demo: Launching containers with Memory and CPU constraints </vt:lpstr>
      <vt:lpstr>Docker Networking</vt:lpstr>
      <vt:lpstr>Networking Overview</vt:lpstr>
      <vt:lpstr>Network drivers – Linux</vt:lpstr>
      <vt:lpstr>Network drivers – Windows</vt:lpstr>
      <vt:lpstr>Managing networks</vt:lpstr>
      <vt:lpstr>Docker Container Security </vt:lpstr>
      <vt:lpstr>Best Security Practices for Containers</vt:lpstr>
      <vt:lpstr>Choose the right base image</vt:lpstr>
      <vt:lpstr>Use multi-stage builds</vt:lpstr>
      <vt:lpstr>Rebuild images</vt:lpstr>
      <vt:lpstr>Scan images during development</vt:lpstr>
      <vt:lpstr>Scan images during production</vt:lpstr>
      <vt:lpstr>Microsoft Defender for Containers </vt:lpstr>
      <vt:lpstr>Docker Compose</vt:lpstr>
      <vt:lpstr>Docker Compose</vt:lpstr>
      <vt:lpstr>Docker Compose</vt:lpstr>
      <vt:lpstr>Using Docker Compose</vt:lpstr>
      <vt:lpstr>Demo: Launching Microservices App locally using Docker Compose</vt:lpstr>
      <vt:lpstr>Lab – Module 5  Container Advanced Scenarios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Containers</dc:title>
  <dc:subject/>
  <dc:creator>Nikola Ivetic</dc:creator>
  <cp:keywords/>
  <dc:description/>
  <cp:lastModifiedBy>Larry Wall</cp:lastModifiedBy>
  <cp:revision>271</cp:revision>
  <dcterms:created xsi:type="dcterms:W3CDTF">2021-10-05T02:12:39Z</dcterms:created>
  <dcterms:modified xsi:type="dcterms:W3CDTF">2022-11-28T19:52:12Z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0x0101002212DB734CAC46429CDE35839BF83CB7</vt:lpwstr>
  </property>
  <property fmtid="{D5CDD505-2E9C-101B-9397-08002B2CF9AE}" pid="3" name="Order">
    <vt:r8>10916400</vt:r8>
  </property>
  <property fmtid="{D5CDD505-2E9C-101B-9397-08002B2CF9AE}" pid="4" name="Lead Signoff">
    <vt:bool>false</vt:bool>
  </property>
  <property fmtid="{D5CDD505-2E9C-101B-9397-08002B2CF9AE}" pid="5" name="Mail Sent">
    <vt:bool>false</vt:bool>
  </property>
  <property fmtid="{D5CDD505-2E9C-101B-9397-08002B2CF9AE}" pid="6" name="xd_Signature">
    <vt:bool>false</vt:bool>
  </property>
  <property fmtid="{D5CDD505-2E9C-101B-9397-08002B2CF9AE}" pid="7" name="xd_ProgID">
    <vt:lpwstr/>
  </property>
  <property fmtid="{D5CDD505-2E9C-101B-9397-08002B2CF9AE}" pid="8" name="TriggerFlowInfo">
    <vt:lpwstr/>
  </property>
  <property fmtid="{D5CDD505-2E9C-101B-9397-08002B2CF9AE}" pid="9" name="_SourceUrl">
    <vt:lpwstr/>
  </property>
  <property fmtid="{D5CDD505-2E9C-101B-9397-08002B2CF9AE}" pid="10" name="_SharedFileIndex">
    <vt:lpwstr/>
  </property>
  <property fmtid="{D5CDD505-2E9C-101B-9397-08002B2CF9AE}" pid="11" name="ComplianceAssetId">
    <vt:lpwstr/>
  </property>
  <property fmtid="{D5CDD505-2E9C-101B-9397-08002B2CF9AE}" pid="12" name="TemplateUrl">
    <vt:lpwstr/>
  </property>
  <property fmtid="{D5CDD505-2E9C-101B-9397-08002B2CF9AE}" pid="13" name="State">
    <vt:lpwstr>Open</vt:lpwstr>
  </property>
  <property fmtid="{D5CDD505-2E9C-101B-9397-08002B2CF9AE}" pid="14" name="_ExtendedDescription">
    <vt:lpwstr/>
  </property>
  <property fmtid="{D5CDD505-2E9C-101B-9397-08002B2CF9AE}" pid="15" name="MediaServiceImageTags">
    <vt:lpwstr/>
  </property>
</Properties>
</file>