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</p:sldMasterIdLst>
  <p:notesMasterIdLst>
    <p:notesMasterId r:id="rId15"/>
  </p:notesMasterIdLst>
  <p:sldIdLst>
    <p:sldId id="258" r:id="rId3"/>
    <p:sldId id="259" r:id="rId4"/>
    <p:sldId id="264" r:id="rId5"/>
    <p:sldId id="267" r:id="rId6"/>
    <p:sldId id="307" r:id="rId7"/>
    <p:sldId id="309" r:id="rId8"/>
    <p:sldId id="1225" r:id="rId9"/>
    <p:sldId id="310" r:id="rId10"/>
    <p:sldId id="273" r:id="rId11"/>
    <p:sldId id="274" r:id="rId12"/>
    <p:sldId id="275" r:id="rId13"/>
    <p:sldId id="303" r:id="rId1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2991" autoAdjust="0"/>
  </p:normalViewPr>
  <p:slideViewPr>
    <p:cSldViewPr>
      <p:cViewPr varScale="1">
        <p:scale>
          <a:sx n="131" d="100"/>
          <a:sy n="131" d="100"/>
        </p:scale>
        <p:origin x="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1-F945-942F-34A8B35EFF80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61-F945-942F-34A8B35EFF80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61-F945-942F-34A8B35EFF80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61-F945-942F-34A8B35EFF80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61-F945-942F-34A8B35EFF80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61-F945-942F-34A8B35EFF80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61-F945-942F-34A8B35EFF80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361-F945-942F-34A8B35EFF80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61-F945-942F-34A8B35EFF80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361-F945-942F-34A8B35EFF80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361-F945-942F-34A8B35EFF80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361-F945-942F-34A8B35EFF80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361-F945-942F-34A8B35EFF80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361-F945-942F-34A8B35EFF80}"/>
            </c:ext>
          </c:extLst>
        </c:ser>
        <c:bandFmts/>
        <c:axId val="-2123527512"/>
        <c:axId val="-2123556824"/>
        <c:axId val="-2123569992"/>
      </c:surface3DChart>
      <c:catAx>
        <c:axId val="-2123527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556824"/>
        <c:crosses val="autoZero"/>
        <c:auto val="1"/>
        <c:lblAlgn val="ctr"/>
        <c:lblOffset val="100"/>
        <c:noMultiLvlLbl val="0"/>
      </c:catAx>
      <c:valAx>
        <c:axId val="-2123556824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527512"/>
        <c:crosses val="autoZero"/>
        <c:crossBetween val="midCat"/>
        <c:majorUnit val="2000"/>
        <c:minorUnit val="500"/>
      </c:valAx>
      <c:serAx>
        <c:axId val="-212356999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55682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26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254000"/>
            <a:ext cx="8534400" cy="1092200"/>
          </a:xfrm>
        </p:spPr>
        <p:txBody>
          <a:bodyPr/>
          <a:lstStyle/>
          <a:p>
            <a:r>
              <a:rPr lang="en-US" dirty="0"/>
              <a:t>Course Theme:</a:t>
            </a:r>
            <a:br>
              <a:rPr lang="en-US" dirty="0"/>
            </a:br>
            <a:r>
              <a:rPr lang="en-US" dirty="0"/>
              <a:t>Abstraction Is Good But Don’t Forget Reality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 courses often emphasize abstraction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Asymptotic analysis</a:t>
            </a:r>
          </a:p>
          <a:p>
            <a:r>
              <a:rPr lang="en-US" dirty="0"/>
              <a:t>These abstractions have limits</a:t>
            </a:r>
          </a:p>
          <a:p>
            <a:pPr lvl="1"/>
            <a:r>
              <a:rPr lang="en-US" dirty="0"/>
              <a:t>Need to understand details of underlying implementations</a:t>
            </a:r>
          </a:p>
          <a:p>
            <a:r>
              <a:rPr lang="en-US" dirty="0"/>
              <a:t>Useful outcomes</a:t>
            </a:r>
          </a:p>
          <a:p>
            <a:pPr lvl="1"/>
            <a:r>
              <a:rPr lang="en-US" dirty="0"/>
              <a:t>Become effective programmers</a:t>
            </a:r>
          </a:p>
          <a:p>
            <a:pPr lvl="2"/>
            <a:r>
              <a:rPr lang="en-US" dirty="0"/>
              <a:t>Able to write code that’s easy to reason about</a:t>
            </a:r>
          </a:p>
          <a:p>
            <a:pPr lvl="2"/>
            <a:r>
              <a:rPr lang="en-US" dirty="0"/>
              <a:t>Able to understand and tune for program performance</a:t>
            </a:r>
          </a:p>
          <a:p>
            <a:pPr lvl="2"/>
            <a:r>
              <a:rPr lang="en-US" dirty="0"/>
              <a:t>Able to find and eliminate bugs efficiently</a:t>
            </a:r>
          </a:p>
          <a:p>
            <a:pPr lvl="1"/>
            <a:r>
              <a:rPr lang="en-US" dirty="0"/>
              <a:t>Prepare for later “systems” classes in CIS</a:t>
            </a:r>
          </a:p>
          <a:p>
            <a:pPr lvl="2"/>
            <a:r>
              <a:rPr lang="en-US" dirty="0"/>
              <a:t>Compilers, Operating Systems, Networks, Computer Architecture, Graphics, Game Programming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 Matrix Multiplication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448300"/>
            <a:ext cx="8382000" cy="13843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100"/>
              <a:t>Standard desktop computer, vendor compiler, using optimization flags</a:t>
            </a:r>
          </a:p>
          <a:p>
            <a:pPr>
              <a:spcBef>
                <a:spcPts val="538"/>
              </a:spcBef>
            </a:pPr>
            <a:r>
              <a:rPr lang="en-US" sz="2100"/>
              <a:t>Both implementations have </a:t>
            </a:r>
            <a:r>
              <a:rPr lang="en-US" sz="2100">
                <a:solidFill>
                  <a:srgbClr val="A40800"/>
                </a:solidFill>
              </a:rPr>
              <a:t>exactly</a:t>
            </a:r>
            <a:r>
              <a:rPr lang="en-US" sz="2100"/>
              <a:t> the same operations count (2n</a:t>
            </a:r>
            <a:r>
              <a:rPr lang="en-US" sz="2100" baseline="32000"/>
              <a:t>3</a:t>
            </a:r>
            <a:r>
              <a:rPr lang="en-US" sz="2100"/>
              <a:t>)</a:t>
            </a:r>
          </a:p>
          <a:p>
            <a:pPr>
              <a:spcBef>
                <a:spcPts val="538"/>
              </a:spcBef>
            </a:pPr>
            <a:r>
              <a:rPr lang="en-US" sz="2100">
                <a:solidFill>
                  <a:srgbClr val="A40800"/>
                </a:solidFill>
              </a:rPr>
              <a:t>What is going on?</a:t>
            </a:r>
          </a:p>
        </p:txBody>
      </p:sp>
      <p:graphicFrame>
        <p:nvGraphicFramePr>
          <p:cNvPr id="24581" name="Object 5"/>
          <p:cNvGraphicFramePr>
            <a:graphicFrameLocks/>
          </p:cNvGraphicFramePr>
          <p:nvPr/>
        </p:nvGraphicFramePr>
        <p:xfrm>
          <a:off x="379413" y="1327150"/>
          <a:ext cx="821055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name="Chart" r:id="rId3" imgW="11534720" imgH="5923890" progId="MSGraph.Chart.8">
                  <p:embed/>
                </p:oleObj>
              </mc:Choice>
              <mc:Fallback>
                <p:oleObj name="Chart" r:id="rId3" imgW="11534720" imgH="5923890" progId="MSGraph.Chart.8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327150"/>
                        <a:ext cx="8210550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641350" y="1146175"/>
            <a:ext cx="7835900" cy="584200"/>
            <a:chOff x="0" y="0"/>
            <a:chExt cx="4936" cy="368"/>
          </a:xfrm>
        </p:grpSpPr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0" y="0"/>
              <a:ext cx="4936" cy="368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600" b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 (double precision)</a:t>
              </a:r>
              <a:endParaRPr lang="en-US" sz="1400"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400" b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Gflop/s</a:t>
              </a:r>
            </a:p>
          </p:txBody>
        </p:sp>
      </p:grp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3802063" y="2300288"/>
            <a:ext cx="928687" cy="2451100"/>
            <a:chOff x="0" y="0"/>
            <a:chExt cx="584" cy="1544"/>
          </a:xfrm>
        </p:grpSpPr>
        <p:sp>
          <p:nvSpPr>
            <p:cNvPr id="24585" name="AutoShape 9"/>
            <p:cNvSpPr>
              <a:spLocks/>
            </p:cNvSpPr>
            <p:nvPr/>
          </p:nvSpPr>
          <p:spPr bwMode="auto">
            <a:xfrm>
              <a:off x="0" y="0"/>
              <a:ext cx="584" cy="154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4320"/>
                  </a:moveTo>
                  <a:lnTo>
                    <a:pt x="10800" y="0"/>
                  </a:lnTo>
                  <a:lnTo>
                    <a:pt x="21600" y="4320"/>
                  </a:lnTo>
                  <a:lnTo>
                    <a:pt x="16200" y="4320"/>
                  </a:lnTo>
                  <a:lnTo>
                    <a:pt x="16200" y="17280"/>
                  </a:lnTo>
                  <a:lnTo>
                    <a:pt x="21600" y="17280"/>
                  </a:lnTo>
                  <a:lnTo>
                    <a:pt x="10800" y="21600"/>
                  </a:lnTo>
                  <a:lnTo>
                    <a:pt x="0" y="17280"/>
                  </a:lnTo>
                  <a:lnTo>
                    <a:pt x="5400" y="17280"/>
                  </a:lnTo>
                  <a:lnTo>
                    <a:pt x="5400" y="4320"/>
                  </a:lnTo>
                  <a:close/>
                  <a:moveTo>
                    <a:pt x="0" y="4320"/>
                  </a:moveTo>
                </a:path>
              </a:pathLst>
            </a:custGeom>
            <a:solidFill>
              <a:srgbClr val="808080"/>
            </a:solidFill>
            <a:ln w="508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/>
            </p:cNvSpPr>
            <p:nvPr/>
          </p:nvSpPr>
          <p:spPr bwMode="auto">
            <a:xfrm>
              <a:off x="124" y="651"/>
              <a:ext cx="335" cy="24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Arial Narrow" charset="0"/>
                  <a:ea typeface="Arial Narrow" charset="0"/>
                  <a:cs typeface="Arial Narrow" charset="0"/>
                  <a:sym typeface="Arial Narrow" charset="0"/>
                </a:rPr>
                <a:t>320x</a:t>
              </a:r>
            </a:p>
          </p:txBody>
        </p:sp>
      </p:grpSp>
      <p:sp>
        <p:nvSpPr>
          <p:cNvPr id="24587" name="Rectangle 11"/>
          <p:cNvSpPr>
            <a:spLocks/>
          </p:cNvSpPr>
          <p:nvPr/>
        </p:nvSpPr>
        <p:spPr bwMode="auto">
          <a:xfrm>
            <a:off x="1717675" y="4375150"/>
            <a:ext cx="1868488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5F5F5F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Triple loop</a:t>
            </a:r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5191125" y="2405063"/>
            <a:ext cx="3416300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Best code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MMM Plot: Analysis</a:t>
            </a:r>
          </a:p>
        </p:txBody>
      </p:sp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227013" y="1397000"/>
          <a:ext cx="84963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Chart" r:id="rId3" imgW="11936508" imgH="6173239" progId="MSGraph.Chart.8">
                  <p:embed/>
                </p:oleObj>
              </mc:Choice>
              <mc:Fallback>
                <p:oleObj name="Chart" r:id="rId3" imgW="11936508" imgH="6173239" progId="MSGraph.Char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1397000"/>
                        <a:ext cx="8496300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492125" y="1227138"/>
            <a:ext cx="6934200" cy="1308100"/>
            <a:chOff x="0" y="0"/>
            <a:chExt cx="4368" cy="824"/>
          </a:xfrm>
        </p:grpSpPr>
        <p:sp>
          <p:nvSpPr>
            <p:cNvPr id="25606" name="Rectangle 6"/>
            <p:cNvSpPr>
              <a:spLocks/>
            </p:cNvSpPr>
            <p:nvPr/>
          </p:nvSpPr>
          <p:spPr bwMode="auto">
            <a:xfrm>
              <a:off x="0" y="0"/>
              <a:ext cx="4368" cy="824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</a:t>
              </a:r>
              <a:endParaRPr lang="en-US" sz="1600"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600" b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Gflop/s</a:t>
              </a:r>
            </a:p>
          </p:txBody>
        </p:sp>
      </p:grpSp>
      <p:sp>
        <p:nvSpPr>
          <p:cNvPr id="25607" name="Rectangle 7"/>
          <p:cNvSpPr>
            <a:spLocks/>
          </p:cNvSpPr>
          <p:nvPr/>
        </p:nvSpPr>
        <p:spPr bwMode="auto">
          <a:xfrm>
            <a:off x="3089275" y="4870450"/>
            <a:ext cx="4360863" cy="2921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325"/>
              </a:spcBef>
            </a:pPr>
            <a:r>
              <a:rPr lang="en-US" sz="1400" dirty="0">
                <a:solidFill>
                  <a:srgbClr val="5F5F5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Memory hierarchy and other optimizations: 20x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327400" y="4422775"/>
            <a:ext cx="2706688" cy="3556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rgbClr val="EA6966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Vector instructions: 4x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1995488" y="3135313"/>
            <a:ext cx="2395537" cy="3556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rgbClr val="CC000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Multiple threads: 4x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611188" y="5715000"/>
            <a:ext cx="8242300" cy="10541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304800" indent="-304800" algn="l">
              <a:spcBef>
                <a:spcPts val="475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Reason for 20x: Blocking or tiling, loop unrolling, instruction scheduling</a:t>
            </a:r>
          </a:p>
          <a:p>
            <a:pPr marL="304800" indent="-304800" algn="l">
              <a:spcBef>
                <a:spcPts val="475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Effect: fewer register spills and L1/L2 cache misses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sz="4000" dirty="0"/>
              <a:t>Great Reality #5: </a:t>
            </a:r>
            <a:br>
              <a:rPr lang="en-US" sz="4000" dirty="0"/>
            </a:br>
            <a:r>
              <a:rPr lang="en-US" sz="4000" dirty="0"/>
              <a:t>Performance </a:t>
            </a:r>
            <a:r>
              <a:rPr lang="en-US" sz="4000"/>
              <a:t>ALWAYS Matters (IMHO)</a:t>
            </a:r>
            <a:br>
              <a:rPr lang="en-US" dirty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181600"/>
          </a:xfrm>
          <a:ln/>
        </p:spPr>
        <p:txBody>
          <a:bodyPr/>
          <a:lstStyle/>
          <a:p>
            <a:r>
              <a:rPr lang="en-US" dirty="0"/>
              <a:t>Apps</a:t>
            </a:r>
          </a:p>
          <a:p>
            <a:r>
              <a:rPr lang="en-US" dirty="0"/>
              <a:t>Games</a:t>
            </a:r>
          </a:p>
          <a:p>
            <a:r>
              <a:rPr lang="en-US" dirty="0"/>
              <a:t>Servers</a:t>
            </a:r>
          </a:p>
          <a:p>
            <a:r>
              <a:rPr lang="en-US" dirty="0"/>
              <a:t>Web pages</a:t>
            </a:r>
          </a:p>
          <a:p>
            <a:r>
              <a:rPr lang="en-US" dirty="0"/>
              <a:t>OS</a:t>
            </a:r>
          </a:p>
          <a:p>
            <a:r>
              <a:rPr lang="en-US" dirty="0"/>
              <a:t>Libs</a:t>
            </a:r>
          </a:p>
          <a:p>
            <a:endParaRPr lang="en-US" dirty="0"/>
          </a:p>
          <a:p>
            <a:r>
              <a:rPr lang="en-US" dirty="0"/>
              <a:t>Can anyone think of a case where performance DOESN’T matter?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29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Great Reality #1: </a:t>
            </a:r>
            <a:br>
              <a:rPr lang="en-US" dirty="0"/>
            </a:br>
            <a:r>
              <a:rPr lang="en-US" dirty="0" err="1"/>
              <a:t>Ints</a:t>
            </a:r>
            <a:r>
              <a:rPr lang="en-US" dirty="0"/>
              <a:t> are not Integers, Floats are not </a:t>
            </a:r>
            <a:r>
              <a:rPr lang="en-US" dirty="0" err="1"/>
              <a:t>Reals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Example 1: Is x</a:t>
            </a:r>
            <a:r>
              <a:rPr lang="en-US" baseline="32000" dirty="0"/>
              <a:t>2</a:t>
            </a:r>
            <a:r>
              <a:rPr lang="en-US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40000  ➙ 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50000  ➙ ??</a:t>
            </a:r>
            <a:endParaRPr lang="en-US" dirty="0"/>
          </a:p>
          <a:p>
            <a:r>
              <a:rPr lang="en-US" dirty="0"/>
              <a:t>Example 2: Is (</a:t>
            </a:r>
            <a:r>
              <a:rPr lang="en-US" dirty="0" err="1"/>
              <a:t>x</a:t>
            </a:r>
            <a:r>
              <a:rPr lang="en-US" dirty="0"/>
              <a:t> + </a:t>
            </a:r>
            <a:r>
              <a:rPr lang="en-US" dirty="0" err="1"/>
              <a:t>y</a:t>
            </a:r>
            <a:r>
              <a:rPr lang="en-US" dirty="0"/>
              <a:t>) + </a:t>
            </a:r>
            <a:r>
              <a:rPr lang="en-US" dirty="0" err="1"/>
              <a:t>z</a:t>
            </a:r>
            <a:r>
              <a:rPr lang="en-US" dirty="0"/>
              <a:t>  =  </a:t>
            </a:r>
            <a:r>
              <a:rPr lang="en-US" dirty="0" err="1"/>
              <a:t>x</a:t>
            </a:r>
            <a:r>
              <a:rPr lang="en-US" dirty="0"/>
              <a:t> + (</a:t>
            </a:r>
            <a:r>
              <a:rPr lang="en-US" dirty="0" err="1"/>
              <a:t>y</a:t>
            </a:r>
            <a:r>
              <a:rPr lang="en-US" dirty="0"/>
              <a:t> + </a:t>
            </a:r>
            <a:r>
              <a:rPr lang="en-US" dirty="0" err="1"/>
              <a:t>z</a:t>
            </a:r>
            <a:r>
              <a:rPr lang="en-US" dirty="0"/>
              <a:t>)?</a:t>
            </a:r>
          </a:p>
          <a:p>
            <a:pPr marL="552450" lvl="1"/>
            <a:r>
              <a:rPr lang="en-US" dirty="0"/>
              <a:t>Unsigned &amp; Signed </a:t>
            </a:r>
            <a:r>
              <a:rPr lang="en-US" dirty="0" err="1"/>
              <a:t>Int’s</a:t>
            </a:r>
            <a:r>
              <a:rPr lang="en-US" dirty="0"/>
              <a:t>: Yes!</a:t>
            </a:r>
          </a:p>
          <a:p>
            <a:pPr marL="552450" lvl="1"/>
            <a:r>
              <a:rPr lang="en-US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xkcd.com/571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 Reality #2: </a:t>
            </a:r>
            <a:br>
              <a:rPr lang="en-US"/>
            </a:br>
            <a:r>
              <a:rPr lang="en-US"/>
              <a:t>You’ve Got to Know Assembly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4394200"/>
          </a:xfrm>
        </p:spPr>
        <p:txBody>
          <a:bodyPr/>
          <a:lstStyle/>
          <a:p>
            <a:r>
              <a:rPr lang="en-US" dirty="0"/>
              <a:t>Understanding assembly is key to machine-level execution model</a:t>
            </a:r>
          </a:p>
          <a:p>
            <a:pPr lvl="1"/>
            <a:r>
              <a:rPr lang="en-US" dirty="0"/>
              <a:t>Behavior of programs in presence of bugs</a:t>
            </a:r>
          </a:p>
          <a:p>
            <a:pPr lvl="2"/>
            <a:r>
              <a:rPr lang="en-US" dirty="0"/>
              <a:t>High-level language models break down</a:t>
            </a:r>
          </a:p>
          <a:p>
            <a:pPr lvl="1"/>
            <a:r>
              <a:rPr lang="en-US" dirty="0"/>
              <a:t>Tuning program performance</a:t>
            </a:r>
          </a:p>
          <a:p>
            <a:pPr lvl="2"/>
            <a:r>
              <a:rPr lang="en-US" dirty="0"/>
              <a:t>Understand optimizations done / not done by the compiler</a:t>
            </a:r>
          </a:p>
          <a:p>
            <a:pPr lvl="2"/>
            <a:r>
              <a:rPr lang="en-US" dirty="0"/>
              <a:t>Understanding sources of program inefficiency</a:t>
            </a:r>
          </a:p>
          <a:p>
            <a:pPr lvl="1"/>
            <a:r>
              <a:rPr lang="en-US" dirty="0"/>
              <a:t>Implementing system software</a:t>
            </a:r>
          </a:p>
          <a:p>
            <a:pPr lvl="2"/>
            <a:r>
              <a:rPr lang="en-US" dirty="0"/>
              <a:t>Compiler has machine code as target</a:t>
            </a:r>
          </a:p>
          <a:p>
            <a:pPr lvl="2"/>
            <a:r>
              <a:rPr lang="en-US" dirty="0"/>
              <a:t>Operating systems must manage process state</a:t>
            </a:r>
          </a:p>
          <a:p>
            <a:pPr lvl="1"/>
            <a:r>
              <a:rPr lang="en-US" dirty="0"/>
              <a:t>Google says so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Great Reality #3: Memory Matters</a:t>
            </a:r>
            <a:br>
              <a:rPr lang="en-US" dirty="0"/>
            </a:br>
            <a:r>
              <a:rPr lang="en-US" sz="2900" dirty="0"/>
              <a:t>Random Access Memory Is an Unphysical Abstraction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Memory is not unbounded</a:t>
            </a:r>
          </a:p>
          <a:p>
            <a:pPr marL="552450" lvl="1"/>
            <a:r>
              <a:rPr lang="en-US" dirty="0"/>
              <a:t>It must be allocated and managed</a:t>
            </a:r>
          </a:p>
          <a:p>
            <a:pPr marL="552450" lvl="1"/>
            <a:r>
              <a:rPr lang="en-US" dirty="0"/>
              <a:t>Many applications are memory dominated</a:t>
            </a:r>
          </a:p>
          <a:p>
            <a:r>
              <a:rPr lang="en-US" dirty="0"/>
              <a:t>Memory referencing bugs especially pernicious</a:t>
            </a:r>
          </a:p>
          <a:p>
            <a:pPr marL="552450" lvl="1"/>
            <a:r>
              <a:rPr lang="en-US" dirty="0"/>
              <a:t>Effects are distant in both time and space</a:t>
            </a:r>
          </a:p>
          <a:p>
            <a:r>
              <a:rPr lang="en-US" dirty="0"/>
              <a:t>Memory performance is not uniform</a:t>
            </a:r>
          </a:p>
          <a:p>
            <a:pPr marL="552450" lvl="1"/>
            <a:r>
              <a:rPr lang="en-US" dirty="0"/>
              <a:t>Cache and virtual memory effects can greatly affect program performance</a:t>
            </a:r>
          </a:p>
          <a:p>
            <a:pPr marL="552450" lvl="1"/>
            <a:r>
              <a:rPr lang="en-US" dirty="0"/>
              <a:t>Adapting program to characteristics of memory system can lead to major speed improvements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3.140000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3.140000</a:t>
            </a:r>
            <a:endParaRPr lang="en-US" sz="240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3.140000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fault: 11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26809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System Performance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  <a:ln/>
        </p:spPr>
        <p:txBody>
          <a:bodyPr/>
          <a:lstStyle/>
          <a:p>
            <a:r>
              <a:rPr lang="en-US" dirty="0"/>
              <a:t>Hierarchical memory organization</a:t>
            </a:r>
          </a:p>
          <a:p>
            <a:r>
              <a:rPr lang="en-US" dirty="0"/>
              <a:t>Performance depends on access patterns</a:t>
            </a:r>
          </a:p>
          <a:p>
            <a:pPr marL="552450" lvl="1"/>
            <a:r>
              <a:rPr lang="en-US" dirty="0"/>
              <a:t>Including how step 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copyji(int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copyij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(j = 0; j &lt; 2048; j++)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75047" y="3886200"/>
            <a:ext cx="5871668" cy="674876"/>
            <a:chOff x="1875047" y="3886200"/>
            <a:chExt cx="5871668" cy="674876"/>
          </a:xfrm>
        </p:grpSpPr>
        <p:sp>
          <p:nvSpPr>
            <p:cNvPr id="21514" name="Rectangle 10"/>
            <p:cNvSpPr>
              <a:spLocks/>
            </p:cNvSpPr>
            <p:nvPr/>
          </p:nvSpPr>
          <p:spPr bwMode="auto">
            <a:xfrm>
              <a:off x="6605878" y="3886200"/>
              <a:ext cx="1140837" cy="507831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81.8ms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75047" y="3886200"/>
              <a:ext cx="1066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4.3ms</a:t>
              </a: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2870694" y="4114800"/>
              <a:ext cx="3675585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2.0 GHz Intel Core i7 </a:t>
              </a:r>
              <a:r>
                <a:rPr lang="en-US" sz="2400" dirty="0" err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Haswell</a:t>
              </a:r>
              <a:endParaRPr lang="en-US" sz="24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068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Arial"/>
                <a:cs typeface="Arial"/>
              </a:rPr>
              <a:t>Example Memory 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94391" y="834509"/>
            <a:ext cx="723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495400" y="1283385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264793" y="3821797"/>
            <a:ext cx="15827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706309" y="4847322"/>
            <a:ext cx="26997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578100" y="5947460"/>
            <a:ext cx="2956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119"/>
            <a:ext cx="2062758" cy="73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servers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495400" y="194854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476"/>
            <a:ext cx="2838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th</a:t>
            </a:r>
            <a:r>
              <a:rPr lang="en-US" sz="1400" kern="0" dirty="0">
                <a:solidFill>
                  <a:srgbClr val="FF0000"/>
                </a:solidFill>
                <a:latin typeface="Arial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473"/>
            <a:ext cx="2628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L3 cache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495400" y="278039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90" y="4238399"/>
            <a:ext cx="21841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Main memory holds disk blocks retrieved from local disks.</a:t>
            </a:r>
          </a:p>
        </p:txBody>
      </p:sp>
    </p:spTree>
    <p:extLst>
      <p:ext uri="{BB962C8B-B14F-4D97-AF65-F5344CB8AC3E}">
        <p14:creationId xmlns:p14="http://schemas.microsoft.com/office/powerpoint/2010/main" val="3317773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Performance Differs</a:t>
            </a:r>
          </a:p>
        </p:txBody>
      </p:sp>
      <p:graphicFrame>
        <p:nvGraphicFramePr>
          <p:cNvPr id="4" name="Chart 3"/>
          <p:cNvGraphicFramePr>
            <a:graphicFrameLocks noGrp="1" noChangeAspect="1"/>
          </p:cNvGraphicFramePr>
          <p:nvPr>
            <p:extLst/>
          </p:nvPr>
        </p:nvGraphicFramePr>
        <p:xfrm>
          <a:off x="457200" y="1061112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828800" y="1295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ea typeface="ヒラギノ角ゴ ProN W3" charset="-128"/>
                <a:cs typeface="Courier New"/>
                <a:sym typeface="Gill Sans" charset="0"/>
              </a:rPr>
              <a:t>copyij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ea typeface="ヒラギノ角ゴ ProN W3" charset="-128"/>
              <a:cs typeface="Courier New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24400" y="4724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ea typeface="ヒラギノ角ゴ ProN W3" charset="-128"/>
                <a:cs typeface="Courier New"/>
                <a:sym typeface="Gill Sans" charset="0"/>
              </a:rPr>
              <a:t>copyji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ea typeface="ヒラギノ角ゴ ProN W3" charset="-128"/>
              <a:cs typeface="Courier New"/>
              <a:sym typeface="Gill Sans" charset="0"/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 bwMode="auto">
          <a:xfrm flipH="1">
            <a:off x="1981200" y="1828800"/>
            <a:ext cx="457200" cy="182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2"/>
          </p:cNvCxnSpPr>
          <p:nvPr/>
        </p:nvCxnSpPr>
        <p:spPr bwMode="auto">
          <a:xfrm flipH="1">
            <a:off x="4495800" y="5257800"/>
            <a:ext cx="8382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829043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sz="4000" dirty="0"/>
              <a:t>Great Reality #4: </a:t>
            </a:r>
            <a:br>
              <a:rPr lang="en-US" sz="4000" dirty="0"/>
            </a:br>
            <a:r>
              <a:rPr lang="en-US" sz="4000" dirty="0"/>
              <a:t>There’s more to performance than asymptotic complexity</a:t>
            </a:r>
            <a:br>
              <a:rPr lang="en-US" dirty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5181600"/>
          </a:xfrm>
          <a:ln/>
        </p:spPr>
        <p:txBody>
          <a:bodyPr/>
          <a:lstStyle/>
          <a:p>
            <a:r>
              <a:rPr lang="en-US" dirty="0"/>
              <a:t>Constant factors matter too!</a:t>
            </a:r>
          </a:p>
          <a:p>
            <a:r>
              <a:rPr lang="en-US" dirty="0"/>
              <a:t>And even exact op count does not predict performance</a:t>
            </a:r>
          </a:p>
          <a:p>
            <a:pPr marL="552450" lvl="1"/>
            <a:r>
              <a:rPr lang="en-US" dirty="0"/>
              <a:t>Easily see 10:1 performance range depending on how code written</a:t>
            </a:r>
          </a:p>
          <a:p>
            <a:pPr marL="552450" lvl="1"/>
            <a:r>
              <a:rPr lang="en-US" dirty="0"/>
              <a:t>Must optimize at multiple levels: algorithm, data representations, procedures, and loops</a:t>
            </a:r>
          </a:p>
          <a:p>
            <a:r>
              <a:rPr lang="en-US" dirty="0"/>
              <a:t>Must understand system to optimize performance</a:t>
            </a:r>
          </a:p>
          <a:p>
            <a:pPr marL="552450" lvl="1"/>
            <a:r>
              <a:rPr lang="en-US" dirty="0"/>
              <a:t>How programs compiled and executed</a:t>
            </a:r>
          </a:p>
          <a:p>
            <a:pPr marL="552450" lvl="1"/>
            <a:r>
              <a:rPr lang="en-US" dirty="0"/>
              <a:t>How to measure program performance and identify bottlenecks</a:t>
            </a:r>
          </a:p>
          <a:p>
            <a:pPr marL="552450" lvl="1"/>
            <a:r>
              <a:rPr lang="en-US" dirty="0"/>
              <a:t>How to improve performance without destroying code modularity and generality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Pages>0</Pages>
  <Words>890</Words>
  <Characters>0</Characters>
  <Application>Microsoft Macintosh PowerPoint</Application>
  <PresentationFormat>On-screen Show (4:3)</PresentationFormat>
  <Lines>0</Lines>
  <Paragraphs>182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3" baseType="lpstr">
      <vt:lpstr>ＭＳ Ｐゴシック</vt:lpstr>
      <vt:lpstr>ヒラギノ角ゴ ProN W3</vt:lpstr>
      <vt:lpstr>ヒラギノ角ゴ ProN W6</vt:lpstr>
      <vt:lpstr>Arial</vt:lpstr>
      <vt:lpstr>Arial Black</vt:lpstr>
      <vt:lpstr>Arial Narrow</vt:lpstr>
      <vt:lpstr>Calibri</vt:lpstr>
      <vt:lpstr>Calibri Bold</vt:lpstr>
      <vt:lpstr>Calibri Bold Italic</vt:lpstr>
      <vt:lpstr>Courier New</vt:lpstr>
      <vt:lpstr>Gill Sans</vt:lpstr>
      <vt:lpstr>Helvetica Neue</vt:lpstr>
      <vt:lpstr>Lucida Grande</vt:lpstr>
      <vt:lpstr>Monaco</vt:lpstr>
      <vt:lpstr>Verdana</vt:lpstr>
      <vt:lpstr>Wingdings</vt:lpstr>
      <vt:lpstr>Wingdings 2</vt:lpstr>
      <vt:lpstr>Zapf Dingbats</vt:lpstr>
      <vt:lpstr>Title and Content</vt:lpstr>
      <vt:lpstr>Title Only</vt:lpstr>
      <vt:lpstr>Chart</vt:lpstr>
      <vt:lpstr>Course Theme: Abstraction Is Good But Don’t Forget Reality</vt:lpstr>
      <vt:lpstr>Great Reality #1:  Ints are not Integers, Floats are not Reals</vt:lpstr>
      <vt:lpstr>Great Reality #2:  You’ve Got to Know Assembly</vt:lpstr>
      <vt:lpstr>Great Reality #3: Memory Matters Random Access Memory Is an Unphysical Abstraction</vt:lpstr>
      <vt:lpstr>Memory Referencing Bug Example</vt:lpstr>
      <vt:lpstr>Memory System Performance Example</vt:lpstr>
      <vt:lpstr>Example Memory       Hierarchy</vt:lpstr>
      <vt:lpstr>Why The Performance Differs</vt:lpstr>
      <vt:lpstr>Great Reality #4:  There’s more to performance than asymptotic complexity </vt:lpstr>
      <vt:lpstr>Example Matrix Multiplication</vt:lpstr>
      <vt:lpstr>MMM Plot: Analysis</vt:lpstr>
      <vt:lpstr>Great Reality #5:  Performance ALWAYS Matters (IMHO)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subject/>
  <dc:creator>Markus Pueschel</dc:creator>
  <cp:keywords/>
  <dc:description>Redesign of slides created by Randal E. Bryant and David R. O'Hallaron</dc:description>
  <cp:lastModifiedBy>Eric Wills</cp:lastModifiedBy>
  <cp:revision>76</cp:revision>
  <cp:lastPrinted>2010-08-23T15:08:39Z</cp:lastPrinted>
  <dcterms:created xsi:type="dcterms:W3CDTF">2011-01-05T18:04:29Z</dcterms:created>
  <dcterms:modified xsi:type="dcterms:W3CDTF">2018-09-24T15:34:42Z</dcterms:modified>
</cp:coreProperties>
</file>