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64" r:id="rId2"/>
    <p:sldMasterId id="2147483666" r:id="rId3"/>
  </p:sldMasterIdLst>
  <p:notesMasterIdLst>
    <p:notesMasterId r:id="rId37"/>
  </p:notesMasterIdLst>
  <p:handoutMasterIdLst>
    <p:handoutMasterId r:id="rId38"/>
  </p:handoutMasterIdLst>
  <p:sldIdLst>
    <p:sldId id="681" r:id="rId4"/>
    <p:sldId id="692" r:id="rId5"/>
    <p:sldId id="658" r:id="rId6"/>
    <p:sldId id="690" r:id="rId7"/>
    <p:sldId id="704" r:id="rId8"/>
    <p:sldId id="664" r:id="rId9"/>
    <p:sldId id="683" r:id="rId10"/>
    <p:sldId id="671" r:id="rId11"/>
    <p:sldId id="673" r:id="rId12"/>
    <p:sldId id="676" r:id="rId13"/>
    <p:sldId id="677" r:id="rId14"/>
    <p:sldId id="684" r:id="rId15"/>
    <p:sldId id="591" r:id="rId16"/>
    <p:sldId id="592" r:id="rId17"/>
    <p:sldId id="593" r:id="rId18"/>
    <p:sldId id="688" r:id="rId19"/>
    <p:sldId id="594" r:id="rId20"/>
    <p:sldId id="685" r:id="rId21"/>
    <p:sldId id="601" r:id="rId22"/>
    <p:sldId id="686" r:id="rId23"/>
    <p:sldId id="606" r:id="rId24"/>
    <p:sldId id="607" r:id="rId25"/>
    <p:sldId id="687" r:id="rId26"/>
    <p:sldId id="611" r:id="rId27"/>
    <p:sldId id="612" r:id="rId28"/>
    <p:sldId id="613" r:id="rId29"/>
    <p:sldId id="615" r:id="rId30"/>
    <p:sldId id="617" r:id="rId31"/>
    <p:sldId id="621" r:id="rId32"/>
    <p:sldId id="626" r:id="rId33"/>
    <p:sldId id="628" r:id="rId34"/>
    <p:sldId id="693" r:id="rId35"/>
    <p:sldId id="650" r:id="rId36"/>
  </p:sldIdLst>
  <p:sldSz cx="9144000" cy="6858000" type="screen4x3"/>
  <p:notesSz cx="7302500" cy="9586913"/>
  <p:custDataLst>
    <p:tags r:id="rId39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F4E3"/>
    <a:srgbClr val="E0E0E0"/>
    <a:srgbClr val="E3E4E6"/>
    <a:srgbClr val="FFFF99"/>
    <a:srgbClr val="FF9999"/>
    <a:srgbClr val="EFBFBF"/>
    <a:srgbClr val="A8E799"/>
    <a:srgbClr val="CDF1C5"/>
    <a:srgbClr val="F1C7C7"/>
    <a:srgbClr val="C5F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47" autoAdjust="0"/>
    <p:restoredTop sz="94660"/>
  </p:normalViewPr>
  <p:slideViewPr>
    <p:cSldViewPr snapToObjects="1">
      <p:cViewPr varScale="1">
        <p:scale>
          <a:sx n="99" d="100"/>
          <a:sy n="99" d="100"/>
        </p:scale>
        <p:origin x="168" y="8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ags" Target="tags/tag1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ableStyles" Target="tableStyle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DAC 2001 Tutorial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©R.A. Rutenbar, 2001</a:t>
            </a:r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59239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1011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5488"/>
            <a:ext cx="4775200" cy="3581400"/>
          </a:xfrm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5488"/>
            <a:ext cx="4775200" cy="3581400"/>
          </a:xfrm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5488"/>
            <a:ext cx="4775200" cy="3581400"/>
          </a:xfrm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5488"/>
            <a:ext cx="4775200" cy="3581400"/>
          </a:xfrm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5488"/>
            <a:ext cx="4775200" cy="3581400"/>
          </a:xfrm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5488"/>
            <a:ext cx="4775200" cy="3581400"/>
          </a:xfrm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5488"/>
            <a:ext cx="4775200" cy="3581400"/>
          </a:xfrm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3282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5488"/>
            <a:ext cx="4775200" cy="3581400"/>
          </a:xfrm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2877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5488"/>
            <a:ext cx="4775200" cy="3581400"/>
          </a:xfrm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5488"/>
            <a:ext cx="4775200" cy="3581400"/>
          </a:xfrm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1365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5488"/>
            <a:ext cx="4775200" cy="3581400"/>
          </a:xfrm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5488"/>
            <a:ext cx="4775200" cy="3581400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5488"/>
            <a:ext cx="4775200" cy="3581400"/>
          </a:xfrm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5488"/>
            <a:ext cx="4775200" cy="3581400"/>
          </a:xfrm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5488"/>
            <a:ext cx="4775200" cy="3581400"/>
          </a:xfrm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0140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5488"/>
            <a:ext cx="4775200" cy="3581400"/>
          </a:xfrm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hf sldNum="0" hdr="0" ftr="0" dt="0"/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54000"/>
            <a:ext cx="8382000" cy="109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 Bold" charset="0"/>
              </a:rPr>
              <a:t>Click to edit Master title style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97000"/>
            <a:ext cx="8382000" cy="543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 Bold" charset="0"/>
              </a:rPr>
              <a:t>Click to edit Master text styles</a:t>
            </a:r>
          </a:p>
          <a:p>
            <a:pPr lvl="1"/>
            <a:r>
              <a:rPr lang="en-US">
                <a:sym typeface="Calibri" charset="0"/>
              </a:rPr>
              <a:t>Second level</a:t>
            </a:r>
          </a:p>
          <a:p>
            <a:pPr lvl="2"/>
            <a:r>
              <a:rPr lang="en-US">
                <a:sym typeface="Calibri" charset="0"/>
              </a:rPr>
              <a:t>Third level</a:t>
            </a:r>
          </a:p>
          <a:p>
            <a:pPr lvl="3"/>
            <a:r>
              <a:rPr lang="en-US">
                <a:sym typeface="Calibri" charset="0"/>
              </a:rPr>
              <a:t>Fourth level</a:t>
            </a:r>
          </a:p>
          <a:p>
            <a:pPr lvl="4"/>
            <a:r>
              <a:rPr lang="en-US">
                <a:sym typeface="Calibri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9pPr>
    </p:titleStyle>
    <p:bodyStyle>
      <a:lvl1pPr marL="254000" indent="-254000" algn="l" rtl="0" eaLnBrk="0" fontAlgn="base" hangingPunct="0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514350" indent="-234950" algn="l" rtl="0" eaLnBrk="0" fontAlgn="base" hangingPunct="0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2pPr>
      <a:lvl3pPr marL="800100" indent="-2032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3pPr>
      <a:lvl4pPr marL="1143000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4pPr>
      <a:lvl5pPr marL="1460500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5pPr>
      <a:lvl6pPr marL="19177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6pPr>
      <a:lvl7pPr marL="23749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7pPr>
      <a:lvl8pPr marL="28321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8pPr>
      <a:lvl9pPr marL="32893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57188" y="50800"/>
            <a:ext cx="7591425" cy="154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 Bold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9pPr>
    </p:titleStyle>
    <p:bodyStyle>
      <a:lvl1pPr marL="342900" indent="-342900" algn="l" rtl="0" eaLnBrk="0" fontAlgn="base" hangingPunct="0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742950" indent="-285750" algn="l" rtl="0" eaLnBrk="0" fontAlgn="base" hangingPunct="0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2pPr>
      <a:lvl3pPr marL="1143000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3pPr>
      <a:lvl4pPr marL="1600200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4pPr>
      <a:lvl5pPr marL="2057400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5pPr>
      <a:lvl6pPr marL="25146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6pPr>
      <a:lvl7pPr marL="29718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7pPr>
      <a:lvl8pPr marL="3429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8pPr>
      <a:lvl9pPr marL="38862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7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4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5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6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7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8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3.emf"/><Relationship Id="rId4" Type="http://schemas.openxmlformats.org/officeDocument/2006/relationships/oleObject" Target="../embeddings/oleObject9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Bits, Bytes, and Integers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Representing information as bits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Bit-level manipulations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Integers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Representation: unsigned and signed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Conversion, casting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Sign extension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Addition, negation, multiplication, shifting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Summary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Contrast: Logic Operations in C</a:t>
            </a:r>
          </a:p>
        </p:txBody>
      </p:sp>
      <p:sp>
        <p:nvSpPr>
          <p:cNvPr id="61445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Contrast to Logical Operators</a:t>
            </a:r>
          </a:p>
          <a:p>
            <a:pPr marL="552450" lvl="1" eaLnBrk="1" hangingPunct="1"/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&amp;&amp;, ||, !</a:t>
            </a:r>
            <a:endParaRPr lang="en-US" dirty="0">
              <a:latin typeface="Monaco" charset="0"/>
              <a:sym typeface="Monaco" charset="0"/>
            </a:endParaRPr>
          </a:p>
          <a:p>
            <a:pPr marL="838200" lvl="2" eaLnBrk="1" hangingPunct="1"/>
            <a:r>
              <a:rPr lang="en-US" dirty="0"/>
              <a:t>View 0 as “False”</a:t>
            </a:r>
          </a:p>
          <a:p>
            <a:pPr marL="838200" lvl="2" eaLnBrk="1" hangingPunct="1"/>
            <a:r>
              <a:rPr lang="en-US" dirty="0"/>
              <a:t>Anything nonzero as “True”</a:t>
            </a:r>
          </a:p>
          <a:p>
            <a:pPr marL="838200" lvl="2" eaLnBrk="1" hangingPunct="1"/>
            <a:r>
              <a:rPr lang="en-US" dirty="0"/>
              <a:t>Always return 0 or 1</a:t>
            </a:r>
          </a:p>
          <a:p>
            <a:pPr marL="838200" lvl="2" eaLnBrk="1" hangingPunct="1"/>
            <a:r>
              <a:rPr lang="en-US" dirty="0">
                <a:solidFill>
                  <a:srgbClr val="980002"/>
                </a:solidFill>
              </a:rPr>
              <a:t>Early termination</a:t>
            </a:r>
          </a:p>
          <a:p>
            <a:pPr eaLnBrk="1" hangingPunct="1"/>
            <a:r>
              <a:rPr lang="en-US" dirty="0"/>
              <a:t>Examples (char data type)</a:t>
            </a:r>
          </a:p>
          <a:p>
            <a:pPr marL="552450" lvl="1" eaLnBrk="1" hangingPunct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!0x41  ➙  0x00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 eaLnBrk="1" hangingPunct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!0x00  ➙  0x01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 eaLnBrk="1" hangingPunct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!!0x41  ➙  0x01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 eaLnBrk="1" hangingPunct="1">
              <a:spcBef>
                <a:spcPts val="2100"/>
              </a:spcBef>
            </a:pP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0x69 &amp;&amp; 0x55  ➙  0x01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 eaLnBrk="1" hangingPunct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0x69 || 0x55  ➙  0x01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 eaLnBrk="1" hangingPunct="1"/>
            <a:r>
              <a:rPr lang="en-US" sz="1800" dirty="0" err="1">
                <a:latin typeface="Monaco" charset="0"/>
                <a:ea typeface="Monaco" charset="0"/>
                <a:cs typeface="Monaco" charset="0"/>
                <a:sym typeface="Monaco" charset="0"/>
              </a:rPr>
              <a:t>p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 &amp;&amp; *</a:t>
            </a:r>
            <a:r>
              <a:rPr lang="en-US" sz="1800" dirty="0" err="1">
                <a:latin typeface="Monaco" charset="0"/>
                <a:ea typeface="Monaco" charset="0"/>
                <a:cs typeface="Monaco" charset="0"/>
                <a:sym typeface="Monaco" charset="0"/>
              </a:rPr>
              <a:t>p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 </a:t>
            </a:r>
            <a:r>
              <a:rPr lang="en-US" dirty="0"/>
              <a:t>	(avoids null pointer access)</a:t>
            </a:r>
          </a:p>
        </p:txBody>
      </p:sp>
    </p:spTree>
    <p:extLst>
      <p:ext uri="{BB962C8B-B14F-4D97-AF65-F5344CB8AC3E}">
        <p14:creationId xmlns:p14="http://schemas.microsoft.com/office/powerpoint/2010/main" val="1767740875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Shift Operations</a:t>
            </a:r>
          </a:p>
        </p:txBody>
      </p:sp>
      <p:sp>
        <p:nvSpPr>
          <p:cNvPr id="62469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Left Shift: 	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x &lt;&lt; y</a:t>
            </a:r>
            <a:endParaRPr lang="en-US" dirty="0"/>
          </a:p>
          <a:p>
            <a:pPr marL="552450" lvl="1" eaLnBrk="1" hangingPunct="1"/>
            <a:r>
              <a:rPr lang="en-US" dirty="0"/>
              <a:t>Shift bit-vector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x</a:t>
            </a:r>
            <a:r>
              <a:rPr lang="en-US" dirty="0"/>
              <a:t> left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y</a:t>
            </a:r>
            <a:r>
              <a:rPr lang="en-US" dirty="0"/>
              <a:t> positions</a:t>
            </a:r>
          </a:p>
          <a:p>
            <a:pPr marL="1181100" lvl="3" eaLnBrk="1" hangingPunct="1"/>
            <a:r>
              <a:rPr lang="en-US" dirty="0"/>
              <a:t>Throw away extra bits on left</a:t>
            </a:r>
          </a:p>
          <a:p>
            <a:pPr marL="838200" lvl="2" eaLnBrk="1" hangingPunct="1"/>
            <a:r>
              <a:rPr lang="en-US" dirty="0"/>
              <a:t>Fill with 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0</a:t>
            </a:r>
            <a:r>
              <a:rPr lang="en-US" dirty="0"/>
              <a:t>’s on right</a:t>
            </a:r>
          </a:p>
          <a:p>
            <a:pPr eaLnBrk="1" hangingPunct="1"/>
            <a:r>
              <a:rPr lang="en-US" dirty="0"/>
              <a:t>Right Shift: 	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x &gt;&gt; y</a:t>
            </a:r>
            <a:endParaRPr lang="en-US" dirty="0"/>
          </a:p>
          <a:p>
            <a:pPr marL="552450" lvl="1" eaLnBrk="1" hangingPunct="1"/>
            <a:r>
              <a:rPr lang="en-US" dirty="0"/>
              <a:t>Shift bit-vector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x</a:t>
            </a:r>
            <a:r>
              <a:rPr lang="en-US" dirty="0"/>
              <a:t> right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y</a:t>
            </a:r>
            <a:r>
              <a:rPr lang="en-US" dirty="0"/>
              <a:t> positions</a:t>
            </a:r>
          </a:p>
          <a:p>
            <a:pPr marL="838200" lvl="2" eaLnBrk="1" hangingPunct="1"/>
            <a:r>
              <a:rPr lang="en-US" dirty="0"/>
              <a:t>Throw away extra bits on right</a:t>
            </a:r>
          </a:p>
          <a:p>
            <a:pPr marL="552450" lvl="1" eaLnBrk="1" hangingPunct="1"/>
            <a:r>
              <a:rPr lang="en-US" dirty="0"/>
              <a:t>Logical shift</a:t>
            </a:r>
          </a:p>
          <a:p>
            <a:pPr marL="838200" lvl="2" eaLnBrk="1" hangingPunct="1"/>
            <a:r>
              <a:rPr lang="en-US" dirty="0"/>
              <a:t>Fill with 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0</a:t>
            </a:r>
            <a:r>
              <a:rPr lang="en-US" dirty="0"/>
              <a:t>’s on left</a:t>
            </a:r>
          </a:p>
          <a:p>
            <a:pPr marL="552450" lvl="1" eaLnBrk="1" hangingPunct="1"/>
            <a:r>
              <a:rPr lang="en-US" dirty="0"/>
              <a:t>Arithmetic shift</a:t>
            </a:r>
          </a:p>
          <a:p>
            <a:pPr marL="838200" lvl="2" eaLnBrk="1" hangingPunct="1"/>
            <a:r>
              <a:rPr lang="en-US" dirty="0"/>
              <a:t>Replicate most significant bit on right</a:t>
            </a:r>
          </a:p>
          <a:p>
            <a:pPr eaLnBrk="1" hangingPunct="1"/>
            <a:r>
              <a:rPr lang="en-US" dirty="0"/>
              <a:t>Undefined Behavior</a:t>
            </a:r>
          </a:p>
          <a:p>
            <a:pPr marL="552450" lvl="1" eaLnBrk="1" hangingPunct="1"/>
            <a:r>
              <a:rPr lang="en-US" dirty="0"/>
              <a:t>Shift amount &lt; 0 or ≥ word size (in terms of bits)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781800" y="1371600"/>
            <a:ext cx="1371600" cy="457200"/>
            <a:chOff x="0" y="0"/>
            <a:chExt cx="864" cy="288"/>
          </a:xfrm>
        </p:grpSpPr>
        <p:sp>
          <p:nvSpPr>
            <p:cNvPr id="62552" name="Rectangle 6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53" name="Rectangle 7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01100010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5376863" y="1371600"/>
            <a:ext cx="1436687" cy="457200"/>
            <a:chOff x="0" y="0"/>
            <a:chExt cx="904" cy="288"/>
          </a:xfrm>
        </p:grpSpPr>
        <p:sp>
          <p:nvSpPr>
            <p:cNvPr id="62550" name="Rectangle 9"/>
            <p:cNvSpPr>
              <a:spLocks/>
            </p:cNvSpPr>
            <p:nvPr/>
          </p:nvSpPr>
          <p:spPr bwMode="auto">
            <a:xfrm>
              <a:off x="2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51" name="Rectangle 10"/>
            <p:cNvSpPr>
              <a:spLocks/>
            </p:cNvSpPr>
            <p:nvPr/>
          </p:nvSpPr>
          <p:spPr bwMode="auto">
            <a:xfrm>
              <a:off x="0" y="16"/>
              <a:ext cx="904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Argument 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x</a:t>
              </a:r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6781800" y="1828800"/>
            <a:ext cx="1371600" cy="457200"/>
            <a:chOff x="0" y="0"/>
            <a:chExt cx="864" cy="288"/>
          </a:xfrm>
        </p:grpSpPr>
        <p:sp>
          <p:nvSpPr>
            <p:cNvPr id="62548" name="Rectangle 12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49" name="Rectangle 13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5410200" y="1828800"/>
            <a:ext cx="1371600" cy="457200"/>
            <a:chOff x="0" y="0"/>
            <a:chExt cx="864" cy="288"/>
          </a:xfrm>
        </p:grpSpPr>
        <p:sp>
          <p:nvSpPr>
            <p:cNvPr id="62546" name="Rectangle 15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47" name="Rectangle 16"/>
            <p:cNvSpPr>
              <a:spLocks/>
            </p:cNvSpPr>
            <p:nvPr/>
          </p:nvSpPr>
          <p:spPr bwMode="auto">
            <a:xfrm>
              <a:off x="210" y="32"/>
              <a:ext cx="443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&lt;&lt; 3</a:t>
              </a:r>
            </a:p>
          </p:txBody>
        </p:sp>
      </p:grpSp>
      <p:grpSp>
        <p:nvGrpSpPr>
          <p:cNvPr id="6" name="Group 17"/>
          <p:cNvGrpSpPr>
            <a:grpSpLocks/>
          </p:cNvGrpSpPr>
          <p:nvPr/>
        </p:nvGrpSpPr>
        <p:grpSpPr bwMode="auto">
          <a:xfrm>
            <a:off x="6781800" y="2286000"/>
            <a:ext cx="1371600" cy="457200"/>
            <a:chOff x="0" y="0"/>
            <a:chExt cx="864" cy="288"/>
          </a:xfrm>
        </p:grpSpPr>
        <p:sp>
          <p:nvSpPr>
            <p:cNvPr id="62544" name="Rectangle 18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45" name="Rectangle 19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7" name="Group 20"/>
          <p:cNvGrpSpPr>
            <a:grpSpLocks/>
          </p:cNvGrpSpPr>
          <p:nvPr/>
        </p:nvGrpSpPr>
        <p:grpSpPr bwMode="auto">
          <a:xfrm>
            <a:off x="5410200" y="2286000"/>
            <a:ext cx="1371600" cy="457200"/>
            <a:chOff x="0" y="0"/>
            <a:chExt cx="864" cy="288"/>
          </a:xfrm>
        </p:grpSpPr>
        <p:sp>
          <p:nvSpPr>
            <p:cNvPr id="62542" name="Rectangle 21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43" name="Rectangle 22"/>
            <p:cNvSpPr>
              <a:spLocks/>
            </p:cNvSpPr>
            <p:nvPr/>
          </p:nvSpPr>
          <p:spPr bwMode="auto">
            <a:xfrm>
              <a:off x="38" y="16"/>
              <a:ext cx="787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Log. 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&gt;&gt; 2</a:t>
              </a:r>
            </a:p>
          </p:txBody>
        </p:sp>
      </p:grpSp>
      <p:grpSp>
        <p:nvGrpSpPr>
          <p:cNvPr id="8" name="Group 23"/>
          <p:cNvGrpSpPr>
            <a:grpSpLocks/>
          </p:cNvGrpSpPr>
          <p:nvPr/>
        </p:nvGrpSpPr>
        <p:grpSpPr bwMode="auto">
          <a:xfrm>
            <a:off x="6781800" y="2743200"/>
            <a:ext cx="1371600" cy="457200"/>
            <a:chOff x="0" y="0"/>
            <a:chExt cx="864" cy="288"/>
          </a:xfrm>
        </p:grpSpPr>
        <p:sp>
          <p:nvSpPr>
            <p:cNvPr id="62540" name="Rectangle 24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41" name="Rectangle 25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9" name="Group 26"/>
          <p:cNvGrpSpPr>
            <a:grpSpLocks/>
          </p:cNvGrpSpPr>
          <p:nvPr/>
        </p:nvGrpSpPr>
        <p:grpSpPr bwMode="auto">
          <a:xfrm>
            <a:off x="5410200" y="2743200"/>
            <a:ext cx="1371600" cy="457200"/>
            <a:chOff x="0" y="0"/>
            <a:chExt cx="864" cy="288"/>
          </a:xfrm>
        </p:grpSpPr>
        <p:sp>
          <p:nvSpPr>
            <p:cNvPr id="62538" name="Rectangle 27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39" name="Rectangle 28"/>
            <p:cNvSpPr>
              <a:spLocks/>
            </p:cNvSpPr>
            <p:nvPr/>
          </p:nvSpPr>
          <p:spPr bwMode="auto">
            <a:xfrm>
              <a:off x="2" y="16"/>
              <a:ext cx="859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dirty="0" err="1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Arith</a:t>
              </a:r>
              <a:r>
                <a:rPr lang="en-US" sz="1800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. </a:t>
              </a:r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&gt;&gt; 2</a:t>
              </a:r>
            </a:p>
          </p:txBody>
        </p:sp>
      </p:grpSp>
      <p:grpSp>
        <p:nvGrpSpPr>
          <p:cNvPr id="10" name="Group 29"/>
          <p:cNvGrpSpPr>
            <a:grpSpLocks/>
          </p:cNvGrpSpPr>
          <p:nvPr/>
        </p:nvGrpSpPr>
        <p:grpSpPr bwMode="auto">
          <a:xfrm>
            <a:off x="6781800" y="3581400"/>
            <a:ext cx="1371600" cy="457200"/>
            <a:chOff x="0" y="0"/>
            <a:chExt cx="864" cy="288"/>
          </a:xfrm>
        </p:grpSpPr>
        <p:sp>
          <p:nvSpPr>
            <p:cNvPr id="62536" name="Rectangle 30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37" name="Rectangle 31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10100010</a:t>
              </a:r>
            </a:p>
          </p:txBody>
        </p:sp>
      </p:grpSp>
      <p:grpSp>
        <p:nvGrpSpPr>
          <p:cNvPr id="11" name="Group 32"/>
          <p:cNvGrpSpPr>
            <a:grpSpLocks/>
          </p:cNvGrpSpPr>
          <p:nvPr/>
        </p:nvGrpSpPr>
        <p:grpSpPr bwMode="auto">
          <a:xfrm>
            <a:off x="5376863" y="3581400"/>
            <a:ext cx="1436687" cy="457200"/>
            <a:chOff x="0" y="0"/>
            <a:chExt cx="904" cy="288"/>
          </a:xfrm>
        </p:grpSpPr>
        <p:sp>
          <p:nvSpPr>
            <p:cNvPr id="62534" name="Rectangle 33"/>
            <p:cNvSpPr>
              <a:spLocks/>
            </p:cNvSpPr>
            <p:nvPr/>
          </p:nvSpPr>
          <p:spPr bwMode="auto">
            <a:xfrm>
              <a:off x="2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35" name="Rectangle 34"/>
            <p:cNvSpPr>
              <a:spLocks/>
            </p:cNvSpPr>
            <p:nvPr/>
          </p:nvSpPr>
          <p:spPr bwMode="auto">
            <a:xfrm>
              <a:off x="0" y="16"/>
              <a:ext cx="904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Argument 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x</a:t>
              </a:r>
            </a:p>
          </p:txBody>
        </p:sp>
      </p:grpSp>
      <p:grpSp>
        <p:nvGrpSpPr>
          <p:cNvPr id="12" name="Group 35"/>
          <p:cNvGrpSpPr>
            <a:grpSpLocks/>
          </p:cNvGrpSpPr>
          <p:nvPr/>
        </p:nvGrpSpPr>
        <p:grpSpPr bwMode="auto">
          <a:xfrm>
            <a:off x="6781800" y="4038600"/>
            <a:ext cx="1371600" cy="457200"/>
            <a:chOff x="0" y="0"/>
            <a:chExt cx="864" cy="288"/>
          </a:xfrm>
        </p:grpSpPr>
        <p:sp>
          <p:nvSpPr>
            <p:cNvPr id="62532" name="Rectangle 36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33" name="Rectangle 37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13" name="Group 38"/>
          <p:cNvGrpSpPr>
            <a:grpSpLocks/>
          </p:cNvGrpSpPr>
          <p:nvPr/>
        </p:nvGrpSpPr>
        <p:grpSpPr bwMode="auto">
          <a:xfrm>
            <a:off x="5410200" y="4038600"/>
            <a:ext cx="1371600" cy="457200"/>
            <a:chOff x="0" y="0"/>
            <a:chExt cx="864" cy="288"/>
          </a:xfrm>
        </p:grpSpPr>
        <p:sp>
          <p:nvSpPr>
            <p:cNvPr id="62530" name="Rectangle 39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31" name="Rectangle 40"/>
            <p:cNvSpPr>
              <a:spLocks/>
            </p:cNvSpPr>
            <p:nvPr/>
          </p:nvSpPr>
          <p:spPr bwMode="auto">
            <a:xfrm>
              <a:off x="210" y="32"/>
              <a:ext cx="443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&lt;&lt; 3</a:t>
              </a:r>
            </a:p>
          </p:txBody>
        </p:sp>
      </p:grpSp>
      <p:grpSp>
        <p:nvGrpSpPr>
          <p:cNvPr id="14" name="Group 41"/>
          <p:cNvGrpSpPr>
            <a:grpSpLocks/>
          </p:cNvGrpSpPr>
          <p:nvPr/>
        </p:nvGrpSpPr>
        <p:grpSpPr bwMode="auto">
          <a:xfrm>
            <a:off x="6781800" y="4495800"/>
            <a:ext cx="1371600" cy="457200"/>
            <a:chOff x="0" y="0"/>
            <a:chExt cx="864" cy="288"/>
          </a:xfrm>
        </p:grpSpPr>
        <p:sp>
          <p:nvSpPr>
            <p:cNvPr id="62528" name="Rectangle 42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29" name="Rectangle 43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  <p:grpSp>
        <p:nvGrpSpPr>
          <p:cNvPr id="15" name="Group 44"/>
          <p:cNvGrpSpPr>
            <a:grpSpLocks/>
          </p:cNvGrpSpPr>
          <p:nvPr/>
        </p:nvGrpSpPr>
        <p:grpSpPr bwMode="auto">
          <a:xfrm>
            <a:off x="5410200" y="4495800"/>
            <a:ext cx="1371600" cy="457200"/>
            <a:chOff x="0" y="0"/>
            <a:chExt cx="864" cy="288"/>
          </a:xfrm>
        </p:grpSpPr>
        <p:sp>
          <p:nvSpPr>
            <p:cNvPr id="62526" name="Rectangle 45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27" name="Rectangle 46"/>
            <p:cNvSpPr>
              <a:spLocks/>
            </p:cNvSpPr>
            <p:nvPr/>
          </p:nvSpPr>
          <p:spPr bwMode="auto">
            <a:xfrm>
              <a:off x="38" y="16"/>
              <a:ext cx="787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Log. 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&gt;&gt; 2</a:t>
              </a:r>
            </a:p>
          </p:txBody>
        </p:sp>
      </p:grpSp>
      <p:grpSp>
        <p:nvGrpSpPr>
          <p:cNvPr id="16" name="Group 47"/>
          <p:cNvGrpSpPr>
            <a:grpSpLocks/>
          </p:cNvGrpSpPr>
          <p:nvPr/>
        </p:nvGrpSpPr>
        <p:grpSpPr bwMode="auto">
          <a:xfrm>
            <a:off x="6781800" y="4953000"/>
            <a:ext cx="1371600" cy="457200"/>
            <a:chOff x="0" y="0"/>
            <a:chExt cx="864" cy="288"/>
          </a:xfrm>
        </p:grpSpPr>
        <p:sp>
          <p:nvSpPr>
            <p:cNvPr id="62524" name="Rectangle 48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25" name="Rectangle 49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11</a:t>
              </a:r>
              <a:r>
                <a:rPr lang="en-US" sz="1800" b="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  <p:grpSp>
        <p:nvGrpSpPr>
          <p:cNvPr id="17" name="Group 50"/>
          <p:cNvGrpSpPr>
            <a:grpSpLocks/>
          </p:cNvGrpSpPr>
          <p:nvPr/>
        </p:nvGrpSpPr>
        <p:grpSpPr bwMode="auto">
          <a:xfrm>
            <a:off x="5410200" y="4953000"/>
            <a:ext cx="1371600" cy="457200"/>
            <a:chOff x="0" y="0"/>
            <a:chExt cx="864" cy="288"/>
          </a:xfrm>
        </p:grpSpPr>
        <p:sp>
          <p:nvSpPr>
            <p:cNvPr id="62522" name="Rectangle 51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23" name="Rectangle 52"/>
            <p:cNvSpPr>
              <a:spLocks/>
            </p:cNvSpPr>
            <p:nvPr/>
          </p:nvSpPr>
          <p:spPr bwMode="auto">
            <a:xfrm>
              <a:off x="2" y="16"/>
              <a:ext cx="859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Arith. 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&gt;&gt; 2</a:t>
              </a:r>
            </a:p>
          </p:txBody>
        </p:sp>
      </p:grpSp>
      <p:grpSp>
        <p:nvGrpSpPr>
          <p:cNvPr id="18" name="Group 53"/>
          <p:cNvGrpSpPr>
            <a:grpSpLocks/>
          </p:cNvGrpSpPr>
          <p:nvPr/>
        </p:nvGrpSpPr>
        <p:grpSpPr bwMode="auto">
          <a:xfrm>
            <a:off x="6781800" y="1828800"/>
            <a:ext cx="1371600" cy="457200"/>
            <a:chOff x="0" y="0"/>
            <a:chExt cx="864" cy="288"/>
          </a:xfrm>
        </p:grpSpPr>
        <p:sp>
          <p:nvSpPr>
            <p:cNvPr id="62520" name="Rectangle 54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21" name="Rectangle 55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19" name="Group 56"/>
          <p:cNvGrpSpPr>
            <a:grpSpLocks/>
          </p:cNvGrpSpPr>
          <p:nvPr/>
        </p:nvGrpSpPr>
        <p:grpSpPr bwMode="auto">
          <a:xfrm>
            <a:off x="6781800" y="1828800"/>
            <a:ext cx="1371600" cy="457200"/>
            <a:chOff x="0" y="0"/>
            <a:chExt cx="864" cy="288"/>
          </a:xfrm>
        </p:grpSpPr>
        <p:sp>
          <p:nvSpPr>
            <p:cNvPr id="62518" name="Rectangle 57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19" name="Rectangle 58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 sz="1800" b="0">
                  <a:solidFill>
                    <a:srgbClr val="000066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20" name="Group 59"/>
          <p:cNvGrpSpPr>
            <a:grpSpLocks/>
          </p:cNvGrpSpPr>
          <p:nvPr/>
        </p:nvGrpSpPr>
        <p:grpSpPr bwMode="auto">
          <a:xfrm>
            <a:off x="6781800" y="2286000"/>
            <a:ext cx="1371600" cy="457200"/>
            <a:chOff x="0" y="0"/>
            <a:chExt cx="864" cy="288"/>
          </a:xfrm>
        </p:grpSpPr>
        <p:sp>
          <p:nvSpPr>
            <p:cNvPr id="62516" name="Rectangle 60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17" name="Rectangle 61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21" name="Group 62"/>
          <p:cNvGrpSpPr>
            <a:grpSpLocks/>
          </p:cNvGrpSpPr>
          <p:nvPr/>
        </p:nvGrpSpPr>
        <p:grpSpPr bwMode="auto">
          <a:xfrm>
            <a:off x="6781800" y="2286000"/>
            <a:ext cx="1371600" cy="457200"/>
            <a:chOff x="0" y="0"/>
            <a:chExt cx="864" cy="288"/>
          </a:xfrm>
        </p:grpSpPr>
        <p:sp>
          <p:nvSpPr>
            <p:cNvPr id="62514" name="Rectangle 63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15" name="Rectangle 64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22" name="Group 65"/>
          <p:cNvGrpSpPr>
            <a:grpSpLocks/>
          </p:cNvGrpSpPr>
          <p:nvPr/>
        </p:nvGrpSpPr>
        <p:grpSpPr bwMode="auto">
          <a:xfrm>
            <a:off x="6781800" y="2743200"/>
            <a:ext cx="1371600" cy="457200"/>
            <a:chOff x="0" y="0"/>
            <a:chExt cx="864" cy="288"/>
          </a:xfrm>
        </p:grpSpPr>
        <p:sp>
          <p:nvSpPr>
            <p:cNvPr id="62512" name="Rectangle 66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13" name="Rectangle 67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23" name="Group 68"/>
          <p:cNvGrpSpPr>
            <a:grpSpLocks/>
          </p:cNvGrpSpPr>
          <p:nvPr/>
        </p:nvGrpSpPr>
        <p:grpSpPr bwMode="auto">
          <a:xfrm>
            <a:off x="6781800" y="2743200"/>
            <a:ext cx="1371600" cy="457200"/>
            <a:chOff x="0" y="0"/>
            <a:chExt cx="864" cy="288"/>
          </a:xfrm>
        </p:grpSpPr>
        <p:sp>
          <p:nvSpPr>
            <p:cNvPr id="62510" name="Rectangle 69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11" name="Rectangle 70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24" name="Group 71"/>
          <p:cNvGrpSpPr>
            <a:grpSpLocks/>
          </p:cNvGrpSpPr>
          <p:nvPr/>
        </p:nvGrpSpPr>
        <p:grpSpPr bwMode="auto">
          <a:xfrm>
            <a:off x="6781800" y="4038600"/>
            <a:ext cx="1371600" cy="457200"/>
            <a:chOff x="0" y="0"/>
            <a:chExt cx="864" cy="288"/>
          </a:xfrm>
        </p:grpSpPr>
        <p:sp>
          <p:nvSpPr>
            <p:cNvPr id="62508" name="Rectangle 72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09" name="Rectangle 73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25" name="Group 74"/>
          <p:cNvGrpSpPr>
            <a:grpSpLocks/>
          </p:cNvGrpSpPr>
          <p:nvPr/>
        </p:nvGrpSpPr>
        <p:grpSpPr bwMode="auto">
          <a:xfrm>
            <a:off x="6781800" y="4495800"/>
            <a:ext cx="1371600" cy="457200"/>
            <a:chOff x="0" y="0"/>
            <a:chExt cx="864" cy="288"/>
          </a:xfrm>
        </p:grpSpPr>
        <p:sp>
          <p:nvSpPr>
            <p:cNvPr id="62506" name="Rectangle 75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07" name="Rectangle 76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  <p:grpSp>
        <p:nvGrpSpPr>
          <p:cNvPr id="26" name="Group 77"/>
          <p:cNvGrpSpPr>
            <a:grpSpLocks/>
          </p:cNvGrpSpPr>
          <p:nvPr/>
        </p:nvGrpSpPr>
        <p:grpSpPr bwMode="auto">
          <a:xfrm>
            <a:off x="6781800" y="4953000"/>
            <a:ext cx="1371600" cy="457200"/>
            <a:chOff x="0" y="0"/>
            <a:chExt cx="864" cy="288"/>
          </a:xfrm>
        </p:grpSpPr>
        <p:sp>
          <p:nvSpPr>
            <p:cNvPr id="62504" name="Rectangle 78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05" name="Rectangle 79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11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  <p:grpSp>
        <p:nvGrpSpPr>
          <p:cNvPr id="27" name="Group 80"/>
          <p:cNvGrpSpPr>
            <a:grpSpLocks/>
          </p:cNvGrpSpPr>
          <p:nvPr/>
        </p:nvGrpSpPr>
        <p:grpSpPr bwMode="auto">
          <a:xfrm>
            <a:off x="6781800" y="4038600"/>
            <a:ext cx="1371600" cy="457200"/>
            <a:chOff x="0" y="0"/>
            <a:chExt cx="864" cy="288"/>
          </a:xfrm>
        </p:grpSpPr>
        <p:sp>
          <p:nvSpPr>
            <p:cNvPr id="62502" name="Rectangle 81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03" name="Rectangle 82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 sz="1800" b="0">
                  <a:solidFill>
                    <a:srgbClr val="000066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28" name="Group 83"/>
          <p:cNvGrpSpPr>
            <a:grpSpLocks/>
          </p:cNvGrpSpPr>
          <p:nvPr/>
        </p:nvGrpSpPr>
        <p:grpSpPr bwMode="auto">
          <a:xfrm>
            <a:off x="6781800" y="4495800"/>
            <a:ext cx="1371600" cy="457200"/>
            <a:chOff x="0" y="0"/>
            <a:chExt cx="864" cy="288"/>
          </a:xfrm>
        </p:grpSpPr>
        <p:sp>
          <p:nvSpPr>
            <p:cNvPr id="62500" name="Rectangle 84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01" name="Rectangle 85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  <p:grpSp>
        <p:nvGrpSpPr>
          <p:cNvPr id="29" name="Group 86"/>
          <p:cNvGrpSpPr>
            <a:grpSpLocks/>
          </p:cNvGrpSpPr>
          <p:nvPr/>
        </p:nvGrpSpPr>
        <p:grpSpPr bwMode="auto">
          <a:xfrm>
            <a:off x="6781800" y="4953000"/>
            <a:ext cx="1371600" cy="457200"/>
            <a:chOff x="0" y="0"/>
            <a:chExt cx="864" cy="288"/>
          </a:xfrm>
        </p:grpSpPr>
        <p:sp>
          <p:nvSpPr>
            <p:cNvPr id="62498" name="Rectangle 87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499" name="Rectangle 88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11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Bits, Bytes, and Integers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Representing information as bits</a:t>
            </a:r>
          </a:p>
          <a:p>
            <a:r>
              <a:rPr lang="en-US" dirty="0">
                <a:solidFill>
                  <a:srgbClr val="A6A6A6"/>
                </a:solidFill>
              </a:rPr>
              <a:t>Bit-level manipulations</a:t>
            </a:r>
          </a:p>
          <a:p>
            <a:r>
              <a:rPr lang="en-US" dirty="0"/>
              <a:t>Integers</a:t>
            </a:r>
          </a:p>
          <a:p>
            <a:pPr lvl="1"/>
            <a:r>
              <a:rPr lang="en-US" b="1" dirty="0">
                <a:solidFill>
                  <a:srgbClr val="000000"/>
                </a:solidFill>
              </a:rPr>
              <a:t>Representation: unsigned and signed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Conversion, casting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Sign extension</a:t>
            </a:r>
            <a:endParaRPr lang="en-US" dirty="0">
              <a:solidFill>
                <a:srgbClr val="A6A6A6"/>
              </a:solidFill>
            </a:endParaRPr>
          </a:p>
          <a:p>
            <a:pPr lvl="1"/>
            <a:r>
              <a:rPr lang="en-US" dirty="0">
                <a:solidFill>
                  <a:srgbClr val="A6A6A6"/>
                </a:solidFill>
              </a:rPr>
              <a:t>Addition, negation, multiplication, shifting</a:t>
            </a:r>
          </a:p>
          <a:p>
            <a:r>
              <a:rPr lang="en-US" dirty="0">
                <a:solidFill>
                  <a:srgbClr val="A6A6A6"/>
                </a:solidFill>
              </a:rPr>
              <a:t>Summary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2" y="493712"/>
            <a:ext cx="61166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Encoding Integers</a:t>
            </a:r>
          </a:p>
        </p:txBody>
      </p:sp>
      <p:sp>
        <p:nvSpPr>
          <p:cNvPr id="1030" name="Text Box 3"/>
          <p:cNvSpPr txBox="1">
            <a:spLocks noChangeArrowheads="1"/>
          </p:cNvSpPr>
          <p:nvPr/>
        </p:nvSpPr>
        <p:spPr bwMode="auto">
          <a:xfrm>
            <a:off x="1752600" y="2362200"/>
            <a:ext cx="3429000" cy="646331"/>
          </a:xfrm>
          <a:prstGeom prst="rect">
            <a:avLst/>
          </a:prstGeom>
          <a:solidFill>
            <a:srgbClr val="CDF1C5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short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x =  15213;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short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y = -15213;</a:t>
            </a:r>
          </a:p>
        </p:txBody>
      </p:sp>
      <p:sp>
        <p:nvSpPr>
          <p:cNvPr id="1034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3124200"/>
            <a:ext cx="8305800" cy="3505200"/>
          </a:xfrm>
        </p:spPr>
        <p:txBody>
          <a:bodyPr/>
          <a:lstStyle/>
          <a:p>
            <a:pPr>
              <a:defRPr/>
            </a:pPr>
            <a:r>
              <a:rPr lang="en-US" dirty="0"/>
              <a:t>C </a:t>
            </a:r>
            <a:r>
              <a:rPr lang="en-US" dirty="0">
                <a:latin typeface="Courier New" pitchFamily="49" charset="0"/>
              </a:rPr>
              <a:t>short</a:t>
            </a:r>
            <a:r>
              <a:rPr lang="en-US" dirty="0"/>
              <a:t> 2 bytes long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Sign Bit</a:t>
            </a:r>
          </a:p>
          <a:p>
            <a:pPr lvl="1" eaLnBrk="1" hangingPunct="1">
              <a:defRPr/>
            </a:pPr>
            <a:r>
              <a:rPr lang="en-US" dirty="0"/>
              <a:t>For 2’s complement, most significant bit indicates sign</a:t>
            </a:r>
          </a:p>
          <a:p>
            <a:pPr lvl="2" eaLnBrk="1" hangingPunct="1">
              <a:defRPr/>
            </a:pPr>
            <a:r>
              <a:rPr lang="en-US" dirty="0"/>
              <a:t>0 for nonnegative</a:t>
            </a:r>
          </a:p>
          <a:p>
            <a:pPr lvl="2" eaLnBrk="1" hangingPunct="1">
              <a:defRPr/>
            </a:pPr>
            <a:r>
              <a:rPr lang="en-US" dirty="0"/>
              <a:t>1 for negative</a:t>
            </a:r>
          </a:p>
        </p:txBody>
      </p:sp>
      <p:graphicFrame>
        <p:nvGraphicFramePr>
          <p:cNvPr id="1026" name="Object 5"/>
          <p:cNvGraphicFramePr>
            <a:graphicFrameLocks noChangeAspect="1"/>
          </p:cNvGraphicFramePr>
          <p:nvPr/>
        </p:nvGraphicFramePr>
        <p:xfrm>
          <a:off x="4800600" y="1524000"/>
          <a:ext cx="33401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754" name="Equation" r:id="rId4" imgW="3340100" imgH="596900" progId="Equation.3">
                  <p:embed/>
                </p:oleObj>
              </mc:Choice>
              <mc:Fallback>
                <p:oleObj name="Equation" r:id="rId4" imgW="3340100" imgH="5969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1524000"/>
                        <a:ext cx="3340100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6"/>
          <p:cNvGraphicFramePr>
            <a:graphicFrameLocks noChangeAspect="1"/>
          </p:cNvGraphicFramePr>
          <p:nvPr/>
        </p:nvGraphicFramePr>
        <p:xfrm>
          <a:off x="990600" y="1524000"/>
          <a:ext cx="21336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755" name="Equation" r:id="rId6" imgW="2133600" imgH="596900" progId="Equation.3">
                  <p:embed/>
                </p:oleObj>
              </mc:Choice>
              <mc:Fallback>
                <p:oleObj name="Equation" r:id="rId6" imgW="2133600" imgH="5969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524000"/>
                        <a:ext cx="2133600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2" name="Text Box 7"/>
          <p:cNvSpPr txBox="1">
            <a:spLocks noChangeArrowheads="1"/>
          </p:cNvSpPr>
          <p:nvPr/>
        </p:nvSpPr>
        <p:spPr bwMode="auto">
          <a:xfrm>
            <a:off x="914400" y="1143000"/>
            <a:ext cx="1380506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Unsigned</a:t>
            </a:r>
          </a:p>
        </p:txBody>
      </p:sp>
      <p:sp>
        <p:nvSpPr>
          <p:cNvPr id="1033" name="Text Box 8"/>
          <p:cNvSpPr txBox="1">
            <a:spLocks noChangeArrowheads="1"/>
          </p:cNvSpPr>
          <p:nvPr/>
        </p:nvSpPr>
        <p:spPr bwMode="auto">
          <a:xfrm>
            <a:off x="4800600" y="1143000"/>
            <a:ext cx="262469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Two’s Complement</a:t>
            </a:r>
          </a:p>
        </p:txBody>
      </p:sp>
      <p:sp>
        <p:nvSpPr>
          <p:cNvPr id="1034" name="Line 9"/>
          <p:cNvSpPr>
            <a:spLocks noChangeShapeType="1"/>
          </p:cNvSpPr>
          <p:nvPr/>
        </p:nvSpPr>
        <p:spPr bwMode="auto">
          <a:xfrm flipH="1" flipV="1">
            <a:off x="6629400" y="2057400"/>
            <a:ext cx="10668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5" name="Rectangle 10"/>
          <p:cNvSpPr>
            <a:spLocks noChangeArrowheads="1"/>
          </p:cNvSpPr>
          <p:nvPr/>
        </p:nvSpPr>
        <p:spPr bwMode="auto">
          <a:xfrm>
            <a:off x="7848600" y="2590800"/>
            <a:ext cx="714938" cy="8284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Sign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Bit</a:t>
            </a:r>
          </a:p>
        </p:txBody>
      </p:sp>
      <p:graphicFrame>
        <p:nvGraphicFramePr>
          <p:cNvPr id="1028" name="Object 11"/>
          <p:cNvGraphicFramePr>
            <a:graphicFrameLocks noChangeAspect="1"/>
          </p:cNvGraphicFramePr>
          <p:nvPr/>
        </p:nvGraphicFramePr>
        <p:xfrm>
          <a:off x="1674813" y="3584575"/>
          <a:ext cx="5640387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756" name="Document" r:id="rId8" imgW="5969000" imgH="1016000" progId="Word.Document.8">
                  <p:embed/>
                </p:oleObj>
              </mc:Choice>
              <mc:Fallback>
                <p:oleObj name="Document" r:id="rId8" imgW="5969000" imgH="1016000" progId="Word.Document.8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4813" y="3584575"/>
                        <a:ext cx="5640387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23850"/>
            <a:ext cx="65103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Encoding Example (Cont.)</a:t>
            </a: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1752600" y="990600"/>
            <a:ext cx="5410200" cy="646331"/>
          </a:xfrm>
          <a:prstGeom prst="rect">
            <a:avLst/>
          </a:prstGeom>
          <a:solidFill>
            <a:srgbClr val="CDF1C5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 x =      15213: 00111011 01101101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 y =     -15213: 11000100 10010011</a:t>
            </a:r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1920875" y="1779588"/>
          <a:ext cx="5535613" cy="520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44" name="Document" r:id="rId4" imgW="5600700" imgH="5219700" progId="Word.Document.8">
                  <p:embed/>
                </p:oleObj>
              </mc:Choice>
              <mc:Fallback>
                <p:oleObj name="Document" r:id="rId4" imgW="5600700" imgH="521970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0875" y="1779588"/>
                        <a:ext cx="5535613" cy="5203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511175"/>
            <a:ext cx="5822950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Numeric Ranges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1220788"/>
            <a:ext cx="4078287" cy="5224462"/>
          </a:xfrm>
        </p:spPr>
        <p:txBody>
          <a:bodyPr lIns="90487" tIns="44450" rIns="90487" bIns="44450"/>
          <a:lstStyle/>
          <a:p>
            <a:pPr marL="227013" indent="-227013">
              <a:tabLst>
                <a:tab pos="1828800" algn="l"/>
                <a:tab pos="2235200" algn="l"/>
              </a:tabLst>
              <a:defRPr/>
            </a:pPr>
            <a:r>
              <a:rPr lang="en-US" sz="2000" dirty="0"/>
              <a:t>Unsigned Values</a:t>
            </a:r>
          </a:p>
          <a:p>
            <a:pPr lvl="1" eaLnBrk="1" hangingPunct="1">
              <a:tabLst>
                <a:tab pos="1828800" algn="l"/>
                <a:tab pos="2235200" algn="l"/>
              </a:tabLst>
              <a:defRPr/>
            </a:pPr>
            <a:r>
              <a:rPr lang="en-US" sz="2000" b="0" i="1" dirty="0" err="1"/>
              <a:t>UMin</a:t>
            </a:r>
            <a:r>
              <a:rPr lang="en-US" sz="2000" b="0" dirty="0"/>
              <a:t>	=	0</a:t>
            </a:r>
          </a:p>
          <a:p>
            <a:pPr lvl="2" eaLnBrk="1" hangingPunct="1">
              <a:buFont typeface="Wingdings" pitchFamily="2" charset="2"/>
              <a:buNone/>
              <a:tabLst>
                <a:tab pos="1828800" algn="l"/>
                <a:tab pos="2235200" algn="l"/>
              </a:tabLst>
              <a:defRPr/>
            </a:pPr>
            <a:r>
              <a:rPr lang="en-US" sz="1800" dirty="0"/>
              <a:t>000…0</a:t>
            </a:r>
          </a:p>
          <a:p>
            <a:pPr lvl="1" eaLnBrk="1" hangingPunct="1">
              <a:tabLst>
                <a:tab pos="1828800" algn="l"/>
                <a:tab pos="2235200" algn="l"/>
              </a:tabLst>
              <a:defRPr/>
            </a:pPr>
            <a:r>
              <a:rPr lang="en-US" sz="2000" b="0" i="1" dirty="0" err="1"/>
              <a:t>UMax</a:t>
            </a:r>
            <a:r>
              <a:rPr lang="en-US" sz="2000" dirty="0"/>
              <a:t> 	=	 </a:t>
            </a:r>
            <a:r>
              <a:rPr lang="en-US" sz="2000" b="0" dirty="0"/>
              <a:t>2</a:t>
            </a:r>
            <a:r>
              <a:rPr lang="en-US" sz="2000" b="0" i="1" baseline="30000" dirty="0"/>
              <a:t>w</a:t>
            </a:r>
            <a:r>
              <a:rPr lang="en-US" sz="2000" b="0" dirty="0"/>
              <a:t> – 1</a:t>
            </a:r>
          </a:p>
          <a:p>
            <a:pPr lvl="2" eaLnBrk="1" hangingPunct="1">
              <a:buFont typeface="Wingdings" pitchFamily="2" charset="2"/>
              <a:buNone/>
              <a:tabLst>
                <a:tab pos="1828800" algn="l"/>
                <a:tab pos="2235200" algn="l"/>
              </a:tabLst>
              <a:defRPr/>
            </a:pPr>
            <a:r>
              <a:rPr lang="en-US" sz="1800" dirty="0"/>
              <a:t>111…1</a:t>
            </a:r>
          </a:p>
        </p:txBody>
      </p:sp>
      <p:sp>
        <p:nvSpPr>
          <p:cNvPr id="10752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62488" y="1219200"/>
            <a:ext cx="4100512" cy="4972050"/>
          </a:xfrm>
        </p:spPr>
        <p:txBody>
          <a:bodyPr lIns="90487" tIns="44450" rIns="90487" bIns="44450"/>
          <a:lstStyle/>
          <a:p>
            <a:pPr marL="0" indent="0">
              <a:tabLst>
                <a:tab pos="1714500" algn="l"/>
                <a:tab pos="2286000" algn="l"/>
              </a:tabLst>
              <a:defRPr/>
            </a:pPr>
            <a:r>
              <a:rPr lang="en-US" sz="2000" dirty="0"/>
              <a:t> Two’s Complement Values</a:t>
            </a:r>
          </a:p>
          <a:p>
            <a:pPr lvl="1" eaLnBrk="1" hangingPunct="1">
              <a:tabLst>
                <a:tab pos="1714500" algn="l"/>
                <a:tab pos="2286000" algn="l"/>
              </a:tabLst>
              <a:defRPr/>
            </a:pPr>
            <a:r>
              <a:rPr lang="en-US" sz="2000" b="0" i="1" dirty="0" err="1"/>
              <a:t>TMin</a:t>
            </a:r>
            <a:r>
              <a:rPr lang="en-US" sz="2000" b="0" dirty="0"/>
              <a:t>	=	 –2</a:t>
            </a:r>
            <a:r>
              <a:rPr lang="en-US" sz="2000" b="0" i="1" baseline="30000" dirty="0"/>
              <a:t>w</a:t>
            </a:r>
            <a:r>
              <a:rPr lang="en-US" sz="2000" b="0" baseline="30000" dirty="0"/>
              <a:t>–1</a:t>
            </a:r>
          </a:p>
          <a:p>
            <a:pPr lvl="2" eaLnBrk="1" hangingPunct="1">
              <a:buFont typeface="Wingdings" pitchFamily="2" charset="2"/>
              <a:buNone/>
              <a:tabLst>
                <a:tab pos="1714500" algn="l"/>
                <a:tab pos="2286000" algn="l"/>
              </a:tabLst>
              <a:defRPr/>
            </a:pPr>
            <a:r>
              <a:rPr lang="en-US" sz="1800" dirty="0"/>
              <a:t>100…0</a:t>
            </a:r>
          </a:p>
          <a:p>
            <a:pPr lvl="1" eaLnBrk="1" hangingPunct="1">
              <a:tabLst>
                <a:tab pos="1714500" algn="l"/>
                <a:tab pos="2286000" algn="l"/>
              </a:tabLst>
              <a:defRPr/>
            </a:pPr>
            <a:r>
              <a:rPr lang="en-US" sz="2000" b="0" i="1" dirty="0" err="1"/>
              <a:t>TMax</a:t>
            </a:r>
            <a:r>
              <a:rPr lang="en-US" sz="2000" dirty="0"/>
              <a:t> 	=	 </a:t>
            </a:r>
            <a:r>
              <a:rPr lang="en-US" sz="2000" b="0" dirty="0"/>
              <a:t>2</a:t>
            </a:r>
            <a:r>
              <a:rPr lang="en-US" sz="2000" b="0" i="1" baseline="30000" dirty="0"/>
              <a:t>w</a:t>
            </a:r>
            <a:r>
              <a:rPr lang="en-US" sz="2000" b="0" baseline="30000" dirty="0"/>
              <a:t>–1</a:t>
            </a:r>
            <a:r>
              <a:rPr lang="en-US" sz="2000" b="0" dirty="0"/>
              <a:t> – 1</a:t>
            </a:r>
          </a:p>
          <a:p>
            <a:pPr lvl="2" eaLnBrk="1" hangingPunct="1">
              <a:buFont typeface="Wingdings" pitchFamily="2" charset="2"/>
              <a:buNone/>
              <a:tabLst>
                <a:tab pos="1714500" algn="l"/>
                <a:tab pos="2286000" algn="l"/>
              </a:tabLst>
              <a:defRPr/>
            </a:pPr>
            <a:r>
              <a:rPr lang="en-US" sz="1800" dirty="0"/>
              <a:t>011…1</a:t>
            </a:r>
          </a:p>
          <a:p>
            <a:pPr marL="0" indent="0">
              <a:tabLst>
                <a:tab pos="1714500" algn="l"/>
                <a:tab pos="2286000" algn="l"/>
              </a:tabLst>
              <a:defRPr/>
            </a:pPr>
            <a:r>
              <a:rPr lang="en-US" sz="2000" dirty="0"/>
              <a:t> Other Values</a:t>
            </a:r>
          </a:p>
          <a:p>
            <a:pPr lvl="1" eaLnBrk="1" hangingPunct="1">
              <a:tabLst>
                <a:tab pos="1714500" algn="l"/>
                <a:tab pos="2286000" algn="l"/>
              </a:tabLst>
              <a:defRPr/>
            </a:pPr>
            <a:r>
              <a:rPr lang="en-US" sz="2000" b="0" dirty="0"/>
              <a:t>Minus 1</a:t>
            </a:r>
          </a:p>
          <a:p>
            <a:pPr lvl="2" eaLnBrk="1" hangingPunct="1">
              <a:buFont typeface="Wingdings" pitchFamily="2" charset="2"/>
              <a:buNone/>
              <a:tabLst>
                <a:tab pos="1714500" algn="l"/>
                <a:tab pos="2286000" algn="l"/>
              </a:tabLst>
              <a:defRPr/>
            </a:pPr>
            <a:r>
              <a:rPr lang="en-US" sz="1800" dirty="0"/>
              <a:t>111…1</a:t>
            </a:r>
          </a:p>
        </p:txBody>
      </p:sp>
      <p:graphicFrame>
        <p:nvGraphicFramePr>
          <p:cNvPr id="3074" name="Object 5"/>
          <p:cNvGraphicFramePr>
            <a:graphicFrameLocks noChangeAspect="1"/>
          </p:cNvGraphicFramePr>
          <p:nvPr/>
        </p:nvGraphicFramePr>
        <p:xfrm>
          <a:off x="1374775" y="4638675"/>
          <a:ext cx="5872163" cy="191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68" name="Document" r:id="rId4" imgW="6083300" imgH="1943100" progId="Word.Document.8">
                  <p:embed/>
                </p:oleObj>
              </mc:Choice>
              <mc:Fallback>
                <p:oleObj name="Document" r:id="rId4" imgW="6083300" imgH="1943100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4775" y="4638675"/>
                        <a:ext cx="5872163" cy="191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1295400" y="4240152"/>
            <a:ext cx="2040495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2"/>
                </a:solidFill>
                <a:latin typeface="Calibri" pitchFamily="34" charset="0"/>
              </a:rPr>
              <a:t>Values for </a:t>
            </a:r>
            <a:r>
              <a:rPr lang="en-US" sz="2000" i="1" dirty="0">
                <a:solidFill>
                  <a:schemeClr val="tx2"/>
                </a:solidFill>
                <a:latin typeface="Calibri" pitchFamily="34" charset="0"/>
              </a:rPr>
              <a:t>W</a:t>
            </a:r>
            <a:r>
              <a:rPr lang="en-US" sz="2000" dirty="0">
                <a:solidFill>
                  <a:schemeClr val="tx2"/>
                </a:solidFill>
                <a:latin typeface="Calibri" pitchFamily="34" charset="0"/>
              </a:rPr>
              <a:t> = 16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77813" y="457200"/>
            <a:ext cx="8866187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Negation: Complement &amp; Increment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8450" y="1143000"/>
            <a:ext cx="7854950" cy="5224463"/>
          </a:xfrm>
        </p:spPr>
        <p:txBody>
          <a:bodyPr lIns="90487" tIns="44450" rIns="90487" bIns="44450"/>
          <a:lstStyle/>
          <a:p>
            <a:pPr eaLnBrk="1" hangingPunct="1">
              <a:tabLst>
                <a:tab pos="3200400" algn="l"/>
                <a:tab pos="4114800" algn="l"/>
              </a:tabLst>
              <a:defRPr/>
            </a:pPr>
            <a:r>
              <a:rPr lang="en-US" dirty="0"/>
              <a:t>Claim: Following Holds for 2’s Complement</a:t>
            </a:r>
          </a:p>
          <a:p>
            <a:pPr lvl="1" eaLnBrk="1" hangingPunct="1">
              <a:buFont typeface="Wingdings" pitchFamily="2" charset="2"/>
              <a:buNone/>
              <a:tabLst>
                <a:tab pos="3200400" algn="l"/>
                <a:tab pos="4114800" algn="l"/>
              </a:tabLst>
              <a:defRPr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~x + 1 == -x</a:t>
            </a:r>
          </a:p>
          <a:p>
            <a:pPr eaLnBrk="1" hangingPunct="1">
              <a:tabLst>
                <a:tab pos="3200400" algn="l"/>
                <a:tab pos="4114800" algn="l"/>
              </a:tabLst>
              <a:defRPr/>
            </a:pPr>
            <a:r>
              <a:rPr lang="en-US" dirty="0"/>
              <a:t>Complement</a:t>
            </a:r>
          </a:p>
          <a:p>
            <a:pPr lvl="1" eaLnBrk="1" hangingPunct="1">
              <a:tabLst>
                <a:tab pos="3200400" algn="l"/>
                <a:tab pos="4114800" algn="l"/>
              </a:tabLst>
              <a:defRPr/>
            </a:pPr>
            <a:r>
              <a:rPr lang="en-US" dirty="0"/>
              <a:t>Observation: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~x + x == 1111…111 == -1</a:t>
            </a:r>
          </a:p>
          <a:p>
            <a:pPr eaLnBrk="1" hangingPunct="1">
              <a:tabLst>
                <a:tab pos="3200400" algn="l"/>
                <a:tab pos="4114800" algn="l"/>
              </a:tabLst>
              <a:defRPr/>
            </a:pPr>
            <a:endParaRPr lang="en-US" dirty="0"/>
          </a:p>
          <a:p>
            <a:pPr eaLnBrk="1" hangingPunct="1">
              <a:tabLst>
                <a:tab pos="3200400" algn="l"/>
                <a:tab pos="4114800" algn="l"/>
              </a:tabLst>
              <a:defRPr/>
            </a:pPr>
            <a:endParaRPr lang="en-US" dirty="0"/>
          </a:p>
          <a:p>
            <a:pPr eaLnBrk="1" hangingPunct="1">
              <a:tabLst>
                <a:tab pos="3200400" algn="l"/>
                <a:tab pos="4114800" algn="l"/>
              </a:tabLst>
              <a:defRPr/>
            </a:pPr>
            <a:endParaRPr lang="en-US" dirty="0"/>
          </a:p>
          <a:p>
            <a:pPr eaLnBrk="1" hangingPunct="1">
              <a:tabLst>
                <a:tab pos="3200400" algn="l"/>
                <a:tab pos="4114800" algn="l"/>
              </a:tabLst>
              <a:defRPr/>
            </a:pPr>
            <a:endParaRPr lang="en-US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903537" y="2819401"/>
            <a:ext cx="2971800" cy="1604963"/>
            <a:chOff x="2160" y="1968"/>
            <a:chExt cx="1872" cy="1011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2448" y="1968"/>
              <a:ext cx="1536" cy="291"/>
              <a:chOff x="2448" y="1968"/>
              <a:chExt cx="1536" cy="291"/>
            </a:xfrm>
          </p:grpSpPr>
          <p:sp>
            <p:nvSpPr>
              <p:cNvPr id="31777" name="Rectangle 6"/>
              <p:cNvSpPr>
                <a:spLocks noChangeArrowheads="1"/>
              </p:cNvSpPr>
              <p:nvPr/>
            </p:nvSpPr>
            <p:spPr bwMode="auto">
              <a:xfrm>
                <a:off x="2832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78" name="Rectangle 7"/>
              <p:cNvSpPr>
                <a:spLocks noChangeArrowheads="1"/>
              </p:cNvSpPr>
              <p:nvPr/>
            </p:nvSpPr>
            <p:spPr bwMode="auto">
              <a:xfrm>
                <a:off x="2976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31779" name="Rectangle 8"/>
              <p:cNvSpPr>
                <a:spLocks noChangeArrowheads="1"/>
              </p:cNvSpPr>
              <p:nvPr/>
            </p:nvSpPr>
            <p:spPr bwMode="auto">
              <a:xfrm>
                <a:off x="3120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31780" name="Rectangle 9"/>
              <p:cNvSpPr>
                <a:spLocks noChangeArrowheads="1"/>
              </p:cNvSpPr>
              <p:nvPr/>
            </p:nvSpPr>
            <p:spPr bwMode="auto">
              <a:xfrm>
                <a:off x="3552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81" name="Rectangle 10"/>
              <p:cNvSpPr>
                <a:spLocks noChangeArrowheads="1"/>
              </p:cNvSpPr>
              <p:nvPr/>
            </p:nvSpPr>
            <p:spPr bwMode="auto">
              <a:xfrm>
                <a:off x="3696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31782" name="Rectangle 11"/>
              <p:cNvSpPr>
                <a:spLocks noChangeArrowheads="1"/>
              </p:cNvSpPr>
              <p:nvPr/>
            </p:nvSpPr>
            <p:spPr bwMode="auto">
              <a:xfrm>
                <a:off x="3840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83" name="Rectangle 12"/>
              <p:cNvSpPr>
                <a:spLocks noChangeArrowheads="1"/>
              </p:cNvSpPr>
              <p:nvPr/>
            </p:nvSpPr>
            <p:spPr bwMode="auto">
              <a:xfrm>
                <a:off x="3264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84" name="Rectangle 13"/>
              <p:cNvSpPr>
                <a:spLocks noChangeArrowheads="1"/>
              </p:cNvSpPr>
              <p:nvPr/>
            </p:nvSpPr>
            <p:spPr bwMode="auto">
              <a:xfrm>
                <a:off x="3408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85" name="Rectangle 14"/>
              <p:cNvSpPr>
                <a:spLocks noChangeArrowheads="1"/>
              </p:cNvSpPr>
              <p:nvPr/>
            </p:nvSpPr>
            <p:spPr bwMode="auto">
              <a:xfrm>
                <a:off x="2448" y="1968"/>
                <a:ext cx="249" cy="29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400" b="0">
                    <a:latin typeface="Calibri" pitchFamily="34" charset="0"/>
                  </a:rPr>
                  <a:t> x</a:t>
                </a:r>
              </a:p>
            </p:txBody>
          </p:sp>
        </p:grpSp>
        <p:grpSp>
          <p:nvGrpSpPr>
            <p:cNvPr id="4" name="Group 15"/>
            <p:cNvGrpSpPr>
              <a:grpSpLocks/>
            </p:cNvGrpSpPr>
            <p:nvPr/>
          </p:nvGrpSpPr>
          <p:grpSpPr bwMode="auto">
            <a:xfrm>
              <a:off x="2448" y="2304"/>
              <a:ext cx="1536" cy="291"/>
              <a:chOff x="2448" y="2448"/>
              <a:chExt cx="1536" cy="291"/>
            </a:xfrm>
          </p:grpSpPr>
          <p:sp>
            <p:nvSpPr>
              <p:cNvPr id="31768" name="Rectangle 16"/>
              <p:cNvSpPr>
                <a:spLocks noChangeArrowheads="1"/>
              </p:cNvSpPr>
              <p:nvPr/>
            </p:nvSpPr>
            <p:spPr bwMode="auto">
              <a:xfrm>
                <a:off x="2832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31769" name="Rectangle 17"/>
              <p:cNvSpPr>
                <a:spLocks noChangeArrowheads="1"/>
              </p:cNvSpPr>
              <p:nvPr/>
            </p:nvSpPr>
            <p:spPr bwMode="auto">
              <a:xfrm>
                <a:off x="2976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70" name="Rectangle 18"/>
              <p:cNvSpPr>
                <a:spLocks noChangeArrowheads="1"/>
              </p:cNvSpPr>
              <p:nvPr/>
            </p:nvSpPr>
            <p:spPr bwMode="auto">
              <a:xfrm>
                <a:off x="3120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71" name="Rectangle 19"/>
              <p:cNvSpPr>
                <a:spLocks noChangeArrowheads="1"/>
              </p:cNvSpPr>
              <p:nvPr/>
            </p:nvSpPr>
            <p:spPr bwMode="auto">
              <a:xfrm>
                <a:off x="3552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31772" name="Rectangle 20"/>
              <p:cNvSpPr>
                <a:spLocks noChangeArrowheads="1"/>
              </p:cNvSpPr>
              <p:nvPr/>
            </p:nvSpPr>
            <p:spPr bwMode="auto">
              <a:xfrm>
                <a:off x="3696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73" name="Rectangle 21"/>
              <p:cNvSpPr>
                <a:spLocks noChangeArrowheads="1"/>
              </p:cNvSpPr>
              <p:nvPr/>
            </p:nvSpPr>
            <p:spPr bwMode="auto">
              <a:xfrm>
                <a:off x="3840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31774" name="Rectangle 22"/>
              <p:cNvSpPr>
                <a:spLocks noChangeArrowheads="1"/>
              </p:cNvSpPr>
              <p:nvPr/>
            </p:nvSpPr>
            <p:spPr bwMode="auto">
              <a:xfrm>
                <a:off x="3264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31775" name="Rectangle 23"/>
              <p:cNvSpPr>
                <a:spLocks noChangeArrowheads="1"/>
              </p:cNvSpPr>
              <p:nvPr/>
            </p:nvSpPr>
            <p:spPr bwMode="auto">
              <a:xfrm>
                <a:off x="3408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31776" name="Rectangle 24"/>
              <p:cNvSpPr>
                <a:spLocks noChangeArrowheads="1"/>
              </p:cNvSpPr>
              <p:nvPr/>
            </p:nvSpPr>
            <p:spPr bwMode="auto">
              <a:xfrm>
                <a:off x="2448" y="2448"/>
                <a:ext cx="302" cy="29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400" b="0">
                    <a:latin typeface="Calibri" pitchFamily="34" charset="0"/>
                  </a:rPr>
                  <a:t>~x</a:t>
                </a:r>
              </a:p>
            </p:txBody>
          </p:sp>
        </p:grpSp>
        <p:sp>
          <p:nvSpPr>
            <p:cNvPr id="31756" name="Rectangle 25"/>
            <p:cNvSpPr>
              <a:spLocks noChangeArrowheads="1"/>
            </p:cNvSpPr>
            <p:nvPr/>
          </p:nvSpPr>
          <p:spPr bwMode="auto">
            <a:xfrm>
              <a:off x="2160" y="2304"/>
              <a:ext cx="213" cy="2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400" b="0">
                  <a:latin typeface="Calibri" pitchFamily="34" charset="0"/>
                </a:rPr>
                <a:t>+</a:t>
              </a:r>
            </a:p>
          </p:txBody>
        </p:sp>
        <p:sp>
          <p:nvSpPr>
            <p:cNvPr id="31757" name="Line 26"/>
            <p:cNvSpPr>
              <a:spLocks noChangeShapeType="1"/>
            </p:cNvSpPr>
            <p:nvPr/>
          </p:nvSpPr>
          <p:spPr bwMode="auto">
            <a:xfrm>
              <a:off x="2208" y="2640"/>
              <a:ext cx="18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Calibri" pitchFamily="34" charset="0"/>
              </a:endParaRPr>
            </a:p>
          </p:txBody>
        </p:sp>
        <p:grpSp>
          <p:nvGrpSpPr>
            <p:cNvPr id="5" name="Group 27"/>
            <p:cNvGrpSpPr>
              <a:grpSpLocks/>
            </p:cNvGrpSpPr>
            <p:nvPr/>
          </p:nvGrpSpPr>
          <p:grpSpPr bwMode="auto">
            <a:xfrm>
              <a:off x="2448" y="2688"/>
              <a:ext cx="1536" cy="291"/>
              <a:chOff x="2448" y="1968"/>
              <a:chExt cx="1536" cy="291"/>
            </a:xfrm>
          </p:grpSpPr>
          <p:sp>
            <p:nvSpPr>
              <p:cNvPr id="31759" name="Rectangle 28"/>
              <p:cNvSpPr>
                <a:spLocks noChangeArrowheads="1"/>
              </p:cNvSpPr>
              <p:nvPr/>
            </p:nvSpPr>
            <p:spPr bwMode="auto">
              <a:xfrm>
                <a:off x="2832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60" name="Rectangle 29"/>
              <p:cNvSpPr>
                <a:spLocks noChangeArrowheads="1"/>
              </p:cNvSpPr>
              <p:nvPr/>
            </p:nvSpPr>
            <p:spPr bwMode="auto">
              <a:xfrm>
                <a:off x="2976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61" name="Rectangle 30"/>
              <p:cNvSpPr>
                <a:spLocks noChangeArrowheads="1"/>
              </p:cNvSpPr>
              <p:nvPr/>
            </p:nvSpPr>
            <p:spPr bwMode="auto">
              <a:xfrm>
                <a:off x="3120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62" name="Rectangle 31"/>
              <p:cNvSpPr>
                <a:spLocks noChangeArrowheads="1"/>
              </p:cNvSpPr>
              <p:nvPr/>
            </p:nvSpPr>
            <p:spPr bwMode="auto">
              <a:xfrm>
                <a:off x="3552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 dirty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63" name="Rectangle 32"/>
              <p:cNvSpPr>
                <a:spLocks noChangeArrowheads="1"/>
              </p:cNvSpPr>
              <p:nvPr/>
            </p:nvSpPr>
            <p:spPr bwMode="auto">
              <a:xfrm>
                <a:off x="3696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64" name="Rectangle 33"/>
              <p:cNvSpPr>
                <a:spLocks noChangeArrowheads="1"/>
              </p:cNvSpPr>
              <p:nvPr/>
            </p:nvSpPr>
            <p:spPr bwMode="auto">
              <a:xfrm>
                <a:off x="3840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 dirty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65" name="Rectangle 34"/>
              <p:cNvSpPr>
                <a:spLocks noChangeArrowheads="1"/>
              </p:cNvSpPr>
              <p:nvPr/>
            </p:nvSpPr>
            <p:spPr bwMode="auto">
              <a:xfrm>
                <a:off x="3264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66" name="Rectangle 35"/>
              <p:cNvSpPr>
                <a:spLocks noChangeArrowheads="1"/>
              </p:cNvSpPr>
              <p:nvPr/>
            </p:nvSpPr>
            <p:spPr bwMode="auto">
              <a:xfrm>
                <a:off x="3408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67" name="Rectangle 36"/>
              <p:cNvSpPr>
                <a:spLocks noChangeArrowheads="1"/>
              </p:cNvSpPr>
              <p:nvPr/>
            </p:nvSpPr>
            <p:spPr bwMode="auto">
              <a:xfrm>
                <a:off x="2448" y="1968"/>
                <a:ext cx="274" cy="29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400" b="0">
                    <a:latin typeface="Calibri" pitchFamily="34" charset="0"/>
                  </a:rPr>
                  <a:t>-1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03170479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87375"/>
            <a:ext cx="7308850" cy="555625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pPr eaLnBrk="1" hangingPunct="1"/>
            <a:r>
              <a:rPr lang="en-US"/>
              <a:t>Values for Different Word Sizes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3398837"/>
            <a:ext cx="4146550" cy="2314575"/>
          </a:xfrm>
        </p:spPr>
        <p:txBody>
          <a:bodyPr lIns="90487" tIns="44450" rIns="90487" bIns="44450"/>
          <a:lstStyle/>
          <a:p>
            <a:pPr eaLnBrk="1" hangingPunct="1">
              <a:tabLst>
                <a:tab pos="1714500" algn="l"/>
                <a:tab pos="2171700" algn="l"/>
                <a:tab pos="5435600" algn="r"/>
              </a:tabLst>
              <a:defRPr/>
            </a:pPr>
            <a:r>
              <a:rPr lang="en-US" dirty="0"/>
              <a:t>Observations</a:t>
            </a:r>
          </a:p>
          <a:p>
            <a:pPr lvl="1" eaLnBrk="1" hangingPunct="1">
              <a:tabLst>
                <a:tab pos="1714500" algn="l"/>
                <a:tab pos="2171700" algn="l"/>
                <a:tab pos="5435600" algn="r"/>
              </a:tabLst>
              <a:defRPr/>
            </a:pPr>
            <a:r>
              <a:rPr lang="en-US" b="0" dirty="0"/>
              <a:t>|</a:t>
            </a:r>
            <a:r>
              <a:rPr lang="en-US" b="0" i="1" dirty="0" err="1"/>
              <a:t>TMin</a:t>
            </a:r>
            <a:r>
              <a:rPr lang="en-US" b="0" i="1" dirty="0"/>
              <a:t> </a:t>
            </a:r>
            <a:r>
              <a:rPr lang="en-US" b="0" dirty="0"/>
              <a:t>| 	= 	</a:t>
            </a:r>
            <a:r>
              <a:rPr lang="en-US" b="0" i="1" dirty="0" err="1"/>
              <a:t>TMax</a:t>
            </a:r>
            <a:r>
              <a:rPr lang="en-US" b="0" dirty="0"/>
              <a:t> + 1</a:t>
            </a:r>
          </a:p>
          <a:p>
            <a:pPr lvl="2" eaLnBrk="1" hangingPunct="1">
              <a:tabLst>
                <a:tab pos="1714500" algn="l"/>
                <a:tab pos="2171700" algn="l"/>
                <a:tab pos="5435600" algn="r"/>
              </a:tabLst>
              <a:defRPr/>
            </a:pPr>
            <a:r>
              <a:rPr lang="en-US" b="0" dirty="0"/>
              <a:t>Asymmetric range</a:t>
            </a:r>
          </a:p>
          <a:p>
            <a:pPr lvl="1" eaLnBrk="1" hangingPunct="1">
              <a:tabLst>
                <a:tab pos="1714500" algn="l"/>
                <a:tab pos="2171700" algn="l"/>
                <a:tab pos="5435600" algn="r"/>
              </a:tabLst>
              <a:defRPr/>
            </a:pPr>
            <a:r>
              <a:rPr lang="en-US" b="0" i="1" dirty="0" err="1"/>
              <a:t>UMax</a:t>
            </a:r>
            <a:r>
              <a:rPr lang="en-US" b="0" dirty="0"/>
              <a:t>	=	2 * </a:t>
            </a:r>
            <a:r>
              <a:rPr lang="en-US" b="0" i="1" dirty="0" err="1"/>
              <a:t>TMax</a:t>
            </a:r>
            <a:r>
              <a:rPr lang="en-US" b="0" dirty="0"/>
              <a:t> + 1 		</a:t>
            </a:r>
          </a:p>
        </p:txBody>
      </p:sp>
      <p:graphicFrame>
        <p:nvGraphicFramePr>
          <p:cNvPr id="4098" name="Object 5"/>
          <p:cNvGraphicFramePr>
            <a:graphicFrameLocks noChangeAspect="1"/>
          </p:cNvGraphicFramePr>
          <p:nvPr/>
        </p:nvGraphicFramePr>
        <p:xfrm>
          <a:off x="441325" y="1554163"/>
          <a:ext cx="8321675" cy="179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92" name="Document" r:id="rId4" imgW="8724900" imgH="1816100" progId="Word.Document.8">
                  <p:embed/>
                </p:oleObj>
              </mc:Choice>
              <mc:Fallback>
                <p:oleObj name="Document" r:id="rId4" imgW="8724900" imgH="1816100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325" y="1554163"/>
                        <a:ext cx="8321675" cy="179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527550" y="3398837"/>
            <a:ext cx="4968876" cy="3459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C Programming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#include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&lt;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limits.h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&gt;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lang="en-US" sz="2000" b="0" kern="0" dirty="0">
                <a:latin typeface="Calibri" pitchFamily="34" charset="0"/>
              </a:rPr>
              <a:t>Declares constants, e.g.,</a:t>
            </a:r>
          </a:p>
          <a:p>
            <a:pPr marL="1200150" lvl="2" indent="-285750" eaLnBrk="1" hangingPunct="1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ULONG_MAX</a:t>
            </a:r>
          </a:p>
          <a:p>
            <a:pPr marL="1200150" lvl="2" indent="-285750" eaLnBrk="1" hangingPunct="1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lang="en-US" sz="2000" b="0" kern="0" dirty="0">
                <a:latin typeface="Calibri" pitchFamily="34" charset="0"/>
              </a:rPr>
              <a:t>LONG_MAX</a:t>
            </a:r>
          </a:p>
          <a:p>
            <a:pPr marL="1200150" lvl="2" indent="-285750" eaLnBrk="1" hangingPunct="1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LONG_MIN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lang="en-US" sz="2000" b="0" kern="0" dirty="0">
                <a:latin typeface="Calibri" pitchFamily="34" charset="0"/>
              </a:rPr>
              <a:t>Values platform specific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		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Today: Bits, Bytes, and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Representing information as bits</a:t>
            </a:r>
          </a:p>
          <a:p>
            <a:r>
              <a:rPr lang="en-US" dirty="0">
                <a:solidFill>
                  <a:srgbClr val="A6A6A6"/>
                </a:solidFill>
              </a:rPr>
              <a:t>Bit-level manipulations</a:t>
            </a:r>
          </a:p>
          <a:p>
            <a:r>
              <a:rPr lang="en-US" dirty="0"/>
              <a:t>Integers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Representation: unsigned and signed</a:t>
            </a:r>
          </a:p>
          <a:p>
            <a:pPr lvl="1"/>
            <a:r>
              <a:rPr lang="en-US" b="1" dirty="0"/>
              <a:t>Conversion, casting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Sign extension</a:t>
            </a:r>
            <a:endParaRPr lang="en-US" dirty="0">
              <a:solidFill>
                <a:srgbClr val="A6A6A6"/>
              </a:solidFill>
            </a:endParaRPr>
          </a:p>
          <a:p>
            <a:pPr lvl="1"/>
            <a:r>
              <a:rPr lang="en-US" dirty="0">
                <a:solidFill>
                  <a:srgbClr val="A6A6A6"/>
                </a:solidFill>
              </a:rPr>
              <a:t>Addition, negation, multiplication, shifting</a:t>
            </a:r>
          </a:p>
          <a:p>
            <a:r>
              <a:rPr lang="en-US" dirty="0">
                <a:solidFill>
                  <a:srgbClr val="A6A6A6"/>
                </a:solidFill>
              </a:rPr>
              <a:t>Summary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ChangeArrowheads="1"/>
          </p:cNvSpPr>
          <p:nvPr/>
        </p:nvSpPr>
        <p:spPr bwMode="auto">
          <a:xfrm>
            <a:off x="290513" y="3581400"/>
            <a:ext cx="8853487" cy="2362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7" tIns="44450" rIns="90487" bIns="44450"/>
          <a:lstStyle/>
          <a:p>
            <a:pPr marL="687388" lvl="1" indent="-187325" defTabSz="895350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0	0U	</a:t>
            </a:r>
            <a:r>
              <a:rPr lang="en-US" sz="2000" dirty="0"/>
              <a:t>==	</a:t>
            </a:r>
            <a:r>
              <a:rPr lang="en-US" sz="2000" dirty="0">
                <a:latin typeface="Calibri" pitchFamily="34" charset="0"/>
              </a:rPr>
              <a:t>unsigned</a:t>
            </a:r>
            <a:endParaRPr lang="en-US" sz="2000" dirty="0"/>
          </a:p>
          <a:p>
            <a:pPr marL="687388" lvl="1" indent="-187325" defTabSz="895350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-1	0	</a:t>
            </a:r>
            <a:r>
              <a:rPr lang="en-US" sz="2000" dirty="0"/>
              <a:t>&lt;	</a:t>
            </a:r>
            <a:r>
              <a:rPr lang="en-US" sz="2000" dirty="0">
                <a:latin typeface="Calibri" pitchFamily="34" charset="0"/>
              </a:rPr>
              <a:t>signed</a:t>
            </a:r>
            <a:endParaRPr lang="en-US" sz="2000" dirty="0"/>
          </a:p>
          <a:p>
            <a:pPr marL="687388" lvl="1" indent="-187325" defTabSz="895350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-1	0U	</a:t>
            </a:r>
            <a:r>
              <a:rPr lang="en-US" sz="2000" dirty="0"/>
              <a:t>&gt;	</a:t>
            </a:r>
            <a:r>
              <a:rPr lang="en-US" sz="2000" dirty="0">
                <a:latin typeface="Calibri" pitchFamily="34" charset="0"/>
              </a:rPr>
              <a:t>unsigned</a:t>
            </a:r>
            <a:endParaRPr lang="en-US" sz="2000" dirty="0"/>
          </a:p>
          <a:p>
            <a:pPr marL="687388" lvl="1" indent="-187325" defTabSz="895350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2147483647	-2147483648</a:t>
            </a:r>
            <a:r>
              <a:rPr lang="en-US" sz="2000" dirty="0"/>
              <a:t> 	&gt;	</a:t>
            </a:r>
            <a:r>
              <a:rPr lang="en-US" sz="2000" dirty="0">
                <a:latin typeface="Calibri" pitchFamily="34" charset="0"/>
              </a:rPr>
              <a:t>signed</a:t>
            </a:r>
          </a:p>
          <a:p>
            <a:pPr marL="687388" lvl="1" indent="-187325" defTabSz="895350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2147483647U	-2147483648</a:t>
            </a:r>
            <a:r>
              <a:rPr lang="en-US" sz="2000" dirty="0"/>
              <a:t> 	&lt;	</a:t>
            </a:r>
            <a:r>
              <a:rPr lang="en-US" sz="2000" dirty="0">
                <a:latin typeface="Calibri" pitchFamily="34" charset="0"/>
              </a:rPr>
              <a:t>unsigned</a:t>
            </a:r>
            <a:endParaRPr lang="en-US" sz="2000" dirty="0"/>
          </a:p>
          <a:p>
            <a:pPr marL="687388" lvl="1" indent="-187325" defTabSz="895350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-1	-2</a:t>
            </a:r>
            <a:r>
              <a:rPr lang="en-US" sz="2000" dirty="0"/>
              <a:t> 	</a:t>
            </a:r>
            <a:r>
              <a:rPr lang="en-US" sz="2000" dirty="0">
                <a:solidFill>
                  <a:schemeClr val="bg1"/>
                </a:solidFill>
              </a:rPr>
              <a:t>	(unsigned) -1	-2</a:t>
            </a:r>
            <a:r>
              <a:rPr lang="en-US" sz="2000" dirty="0"/>
              <a:t> 	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323850"/>
            <a:ext cx="6524625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Casting Surprises</a:t>
            </a:r>
          </a:p>
        </p:txBody>
      </p:sp>
      <p:sp>
        <p:nvSpPr>
          <p:cNvPr id="12186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90513" y="1295400"/>
            <a:ext cx="8777287" cy="5029200"/>
          </a:xfrm>
        </p:spPr>
        <p:txBody>
          <a:bodyPr lIns="90487" tIns="44450" rIns="90487" bIns="44450"/>
          <a:lstStyle/>
          <a:p>
            <a:pPr eaLnBrk="1" hangingPunct="1">
              <a:tabLst>
                <a:tab pos="457200" algn="l"/>
                <a:tab pos="2857500" algn="l"/>
                <a:tab pos="5549900" algn="l"/>
                <a:tab pos="6972300" algn="l"/>
              </a:tabLst>
              <a:defRPr/>
            </a:pPr>
            <a:r>
              <a:rPr lang="en-US" dirty="0"/>
              <a:t>Expression Evaluation</a:t>
            </a:r>
          </a:p>
          <a:p>
            <a:pPr marL="687388" lvl="1" indent="-187325" eaLnBrk="1" hangingPunct="1">
              <a:tabLst>
                <a:tab pos="457200" algn="l"/>
                <a:tab pos="2857500" algn="l"/>
                <a:tab pos="5549900" algn="l"/>
                <a:tab pos="6972300" algn="l"/>
              </a:tabLst>
              <a:defRPr/>
            </a:pPr>
            <a:r>
              <a:rPr lang="en-US" dirty="0"/>
              <a:t>If there is a mix of unsigned and signed in single expression, </a:t>
            </a:r>
            <a:br>
              <a:rPr lang="en-US" dirty="0"/>
            </a:br>
            <a:r>
              <a:rPr lang="en-US" b="1" i="1" dirty="0">
                <a:solidFill>
                  <a:srgbClr val="C00000"/>
                </a:solidFill>
              </a:rPr>
              <a:t>signed values implicitly cast to unsigned</a:t>
            </a:r>
          </a:p>
          <a:p>
            <a:pPr marL="687388" lvl="1" indent="-187325" eaLnBrk="1" hangingPunct="1">
              <a:tabLst>
                <a:tab pos="457200" algn="l"/>
                <a:tab pos="2857500" algn="l"/>
                <a:tab pos="5549900" algn="l"/>
                <a:tab pos="6972300" algn="l"/>
              </a:tabLst>
              <a:defRPr/>
            </a:pPr>
            <a:r>
              <a:rPr lang="en-US" dirty="0"/>
              <a:t>Including comparison operations </a:t>
            </a:r>
            <a:r>
              <a:rPr lang="en-US" b="1" dirty="0">
                <a:latin typeface="Courier New" pitchFamily="49" charset="0"/>
              </a:rPr>
              <a:t>&lt;</a:t>
            </a:r>
            <a:r>
              <a:rPr lang="en-US" b="1" dirty="0"/>
              <a:t>, </a:t>
            </a:r>
            <a:r>
              <a:rPr lang="en-US" b="1" dirty="0">
                <a:latin typeface="Courier New" pitchFamily="49" charset="0"/>
              </a:rPr>
              <a:t>&gt;</a:t>
            </a:r>
            <a:r>
              <a:rPr lang="en-US" b="1" dirty="0"/>
              <a:t>, </a:t>
            </a:r>
            <a:r>
              <a:rPr lang="en-US" b="1" dirty="0">
                <a:latin typeface="Courier New" pitchFamily="49" charset="0"/>
              </a:rPr>
              <a:t>==</a:t>
            </a:r>
            <a:r>
              <a:rPr lang="en-US" b="1" dirty="0"/>
              <a:t>, </a:t>
            </a:r>
            <a:r>
              <a:rPr lang="en-US" b="1" dirty="0">
                <a:latin typeface="Courier New" pitchFamily="49" charset="0"/>
              </a:rPr>
              <a:t>&lt;=</a:t>
            </a:r>
            <a:r>
              <a:rPr lang="en-US" b="1" dirty="0"/>
              <a:t>, </a:t>
            </a:r>
            <a:r>
              <a:rPr lang="en-US" b="1" dirty="0">
                <a:latin typeface="Courier New" pitchFamily="49" charset="0"/>
              </a:rPr>
              <a:t>&gt;=</a:t>
            </a:r>
          </a:p>
          <a:p>
            <a:pPr marL="687388" lvl="1" indent="-187325">
              <a:tabLst>
                <a:tab pos="457200" algn="l"/>
                <a:tab pos="2857500" algn="l"/>
                <a:tab pos="5549900" algn="l"/>
                <a:tab pos="6972300" algn="l"/>
              </a:tabLst>
              <a:defRPr/>
            </a:pPr>
            <a:r>
              <a:rPr lang="en-US" dirty="0"/>
              <a:t>Examples for </a:t>
            </a:r>
            <a:r>
              <a:rPr lang="en-US" i="1" dirty="0"/>
              <a:t>W</a:t>
            </a:r>
            <a:r>
              <a:rPr lang="en-US" dirty="0"/>
              <a:t> = 32:    </a:t>
            </a:r>
            <a:r>
              <a:rPr lang="en-US" b="1" dirty="0">
                <a:solidFill>
                  <a:srgbClr val="C00000"/>
                </a:solidFill>
              </a:rPr>
              <a:t>TMIN = -2,147,483,648 ,     TMAX = 2,147,483,647</a:t>
            </a:r>
          </a:p>
          <a:p>
            <a:pPr eaLnBrk="1" hangingPunct="1">
              <a:tabLst>
                <a:tab pos="457200" algn="l"/>
                <a:tab pos="2857500" algn="l"/>
                <a:tab pos="5549900" algn="l"/>
                <a:tab pos="6972300" algn="l"/>
              </a:tabLst>
              <a:defRPr/>
            </a:pPr>
            <a:r>
              <a:rPr lang="en-US" dirty="0"/>
              <a:t>Constant</a:t>
            </a:r>
            <a:r>
              <a:rPr lang="en-US" baseline="-25000" dirty="0"/>
              <a:t>1</a:t>
            </a:r>
            <a:r>
              <a:rPr lang="en-US" dirty="0"/>
              <a:t>	Constant</a:t>
            </a:r>
            <a:r>
              <a:rPr lang="en-US" baseline="-25000" dirty="0"/>
              <a:t>2</a:t>
            </a:r>
            <a:r>
              <a:rPr lang="en-US" dirty="0"/>
              <a:t>	Relation	Evaluation</a:t>
            </a:r>
          </a:p>
          <a:p>
            <a:pPr marL="288925" lvl="1" indent="-117475" eaLnBrk="1" hangingPunct="1">
              <a:buFont typeface="Wingdings" pitchFamily="2" charset="2"/>
              <a:buNone/>
              <a:tabLst>
                <a:tab pos="227013" algn="l"/>
                <a:tab pos="2860675" algn="l"/>
                <a:tab pos="5657850" algn="l"/>
                <a:tab pos="6972300" algn="l"/>
              </a:tabLst>
              <a:defRPr/>
            </a:pPr>
            <a:r>
              <a:rPr lang="en-US" sz="2100" dirty="0"/>
              <a:t>	0	0U	</a:t>
            </a:r>
          </a:p>
          <a:p>
            <a:pPr marL="288925" lvl="1" indent="-117475" eaLnBrk="1" hangingPunct="1">
              <a:buFont typeface="Wingdings" pitchFamily="2" charset="2"/>
              <a:buNone/>
              <a:tabLst>
                <a:tab pos="227013" algn="l"/>
                <a:tab pos="2860675" algn="l"/>
                <a:tab pos="5549900" algn="l"/>
                <a:tab pos="6972300" algn="l"/>
              </a:tabLst>
              <a:defRPr/>
            </a:pPr>
            <a:r>
              <a:rPr lang="en-US" sz="2100" dirty="0"/>
              <a:t>	-1	0	</a:t>
            </a:r>
          </a:p>
          <a:p>
            <a:pPr marL="288925" lvl="1" indent="-117475" eaLnBrk="1" hangingPunct="1">
              <a:buFont typeface="Wingdings" pitchFamily="2" charset="2"/>
              <a:buNone/>
              <a:tabLst>
                <a:tab pos="227013" algn="l"/>
                <a:tab pos="2860675" algn="l"/>
                <a:tab pos="5549900" algn="l"/>
                <a:tab pos="6972300" algn="l"/>
              </a:tabLst>
              <a:defRPr/>
            </a:pPr>
            <a:r>
              <a:rPr lang="en-US" sz="2100" dirty="0"/>
              <a:t>	-1	0U	</a:t>
            </a:r>
          </a:p>
          <a:p>
            <a:pPr marL="288925" lvl="1" indent="-117475" eaLnBrk="1" hangingPunct="1">
              <a:buFont typeface="Wingdings" pitchFamily="2" charset="2"/>
              <a:buNone/>
              <a:tabLst>
                <a:tab pos="227013" algn="l"/>
                <a:tab pos="2860675" algn="l"/>
                <a:tab pos="5549900" algn="l"/>
                <a:tab pos="6972300" algn="l"/>
              </a:tabLst>
              <a:defRPr/>
            </a:pPr>
            <a:r>
              <a:rPr lang="en-US" sz="2100" dirty="0"/>
              <a:t>	2147483647	-2147483648 	</a:t>
            </a:r>
          </a:p>
          <a:p>
            <a:pPr marL="288925" lvl="1" indent="-117475" eaLnBrk="1" hangingPunct="1">
              <a:buFont typeface="Wingdings" pitchFamily="2" charset="2"/>
              <a:buNone/>
              <a:tabLst>
                <a:tab pos="227013" algn="l"/>
                <a:tab pos="2860675" algn="l"/>
                <a:tab pos="5549900" algn="l"/>
                <a:tab pos="6972300" algn="l"/>
              </a:tabLst>
              <a:defRPr/>
            </a:pPr>
            <a:r>
              <a:rPr lang="en-US" sz="2100" dirty="0"/>
              <a:t>	2147483647U	-2147483648 	</a:t>
            </a:r>
          </a:p>
          <a:p>
            <a:pPr marL="288925" lvl="1" indent="-117475" eaLnBrk="1" hangingPunct="1">
              <a:buFont typeface="Wingdings" pitchFamily="2" charset="2"/>
              <a:buNone/>
              <a:tabLst>
                <a:tab pos="227013" algn="l"/>
                <a:tab pos="2860675" algn="l"/>
                <a:tab pos="5549900" algn="l"/>
                <a:tab pos="6972300" algn="l"/>
              </a:tabLst>
              <a:defRPr/>
            </a:pPr>
            <a:r>
              <a:rPr lang="en-US" sz="2100" dirty="0"/>
              <a:t>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8" grpId="0" uiExpand="1" build="p" bldLvl="2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2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Everything is bits</a:t>
            </a:r>
          </a:p>
        </p:txBody>
      </p:sp>
      <p:sp>
        <p:nvSpPr>
          <p:cNvPr id="9243" name="Rectangle 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bit is 0 or 1</a:t>
            </a:r>
          </a:p>
          <a:p>
            <a:r>
              <a:rPr lang="en-US" dirty="0"/>
              <a:t>By encoding/interpreting sets of bits in various ways</a:t>
            </a:r>
          </a:p>
          <a:p>
            <a:pPr lvl="1"/>
            <a:r>
              <a:rPr lang="en-US" dirty="0"/>
              <a:t>Computers determine what to do (instructions)</a:t>
            </a:r>
          </a:p>
          <a:p>
            <a:pPr lvl="1"/>
            <a:r>
              <a:rPr lang="en-US" dirty="0"/>
              <a:t>… and represent and manipulate numbers, sets, strings, etc…</a:t>
            </a:r>
          </a:p>
          <a:p>
            <a:r>
              <a:rPr lang="en-US" dirty="0"/>
              <a:t>Why bits?  Electronic Implementation</a:t>
            </a:r>
          </a:p>
          <a:p>
            <a:pPr lvl="1"/>
            <a:r>
              <a:rPr lang="en-US" dirty="0"/>
              <a:t>Easy to store with </a:t>
            </a:r>
            <a:r>
              <a:rPr lang="en-US" dirty="0" err="1"/>
              <a:t>bistable</a:t>
            </a:r>
            <a:r>
              <a:rPr lang="en-US" dirty="0"/>
              <a:t> elements</a:t>
            </a:r>
          </a:p>
          <a:p>
            <a:pPr lvl="1"/>
            <a:r>
              <a:rPr lang="en-US" dirty="0"/>
              <a:t>Reliably transmitted on noisy and inaccurate wires </a:t>
            </a:r>
          </a:p>
        </p:txBody>
      </p:sp>
      <p:grpSp>
        <p:nvGrpSpPr>
          <p:cNvPr id="26" name="Group 4"/>
          <p:cNvGrpSpPr>
            <a:grpSpLocks/>
          </p:cNvGrpSpPr>
          <p:nvPr/>
        </p:nvGrpSpPr>
        <p:grpSpPr bwMode="auto">
          <a:xfrm>
            <a:off x="889000" y="4267200"/>
            <a:ext cx="6858000" cy="2209800"/>
            <a:chOff x="0" y="0"/>
            <a:chExt cx="4320" cy="1392"/>
          </a:xfrm>
        </p:grpSpPr>
        <p:sp>
          <p:nvSpPr>
            <p:cNvPr id="27" name="Rectangle 5"/>
            <p:cNvSpPr>
              <a:spLocks/>
            </p:cNvSpPr>
            <p:nvPr/>
          </p:nvSpPr>
          <p:spPr bwMode="auto">
            <a:xfrm>
              <a:off x="575" y="1008"/>
              <a:ext cx="3745" cy="240"/>
            </a:xfrm>
            <a:prstGeom prst="rect">
              <a:avLst/>
            </a:prstGeom>
            <a:solidFill>
              <a:srgbClr val="00FF99"/>
            </a:solidFill>
            <a:ln w="25400">
              <a:noFill/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28" name="Rectangle 6"/>
            <p:cNvSpPr>
              <a:spLocks/>
            </p:cNvSpPr>
            <p:nvPr/>
          </p:nvSpPr>
          <p:spPr bwMode="auto">
            <a:xfrm>
              <a:off x="575" y="384"/>
              <a:ext cx="3745" cy="240"/>
            </a:xfrm>
            <a:prstGeom prst="rect">
              <a:avLst/>
            </a:prstGeom>
            <a:solidFill>
              <a:srgbClr val="00FF99"/>
            </a:solidFill>
            <a:ln w="25400">
              <a:noFill/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29" name="Freeform 7"/>
            <p:cNvSpPr>
              <a:spLocks/>
            </p:cNvSpPr>
            <p:nvPr/>
          </p:nvSpPr>
          <p:spPr bwMode="auto">
            <a:xfrm>
              <a:off x="576" y="484"/>
              <a:ext cx="3732" cy="716"/>
            </a:xfrm>
            <a:custGeom>
              <a:avLst/>
              <a:gdLst>
                <a:gd name="T0" fmla="*/ 0 w 21600"/>
                <a:gd name="T1" fmla="*/ 21298 h 21600"/>
                <a:gd name="T2" fmla="*/ 948 w 21600"/>
                <a:gd name="T3" fmla="*/ 19699 h 21600"/>
                <a:gd name="T4" fmla="*/ 1775 w 21600"/>
                <a:gd name="T5" fmla="*/ 19398 h 21600"/>
                <a:gd name="T6" fmla="*/ 3302 w 21600"/>
                <a:gd name="T7" fmla="*/ 20665 h 21600"/>
                <a:gd name="T8" fmla="*/ 4636 w 21600"/>
                <a:gd name="T9" fmla="*/ 19699 h 21600"/>
                <a:gd name="T10" fmla="*/ 5397 w 21600"/>
                <a:gd name="T11" fmla="*/ 19066 h 21600"/>
                <a:gd name="T12" fmla="*/ 6164 w 21600"/>
                <a:gd name="T13" fmla="*/ 20031 h 21600"/>
                <a:gd name="T14" fmla="*/ 7111 w 21600"/>
                <a:gd name="T15" fmla="*/ 20333 h 21600"/>
                <a:gd name="T16" fmla="*/ 7685 w 21600"/>
                <a:gd name="T17" fmla="*/ 20031 h 21600"/>
                <a:gd name="T18" fmla="*/ 7878 w 21600"/>
                <a:gd name="T19" fmla="*/ 19699 h 21600"/>
                <a:gd name="T20" fmla="*/ 8132 w 21600"/>
                <a:gd name="T21" fmla="*/ 17165 h 21600"/>
                <a:gd name="T22" fmla="*/ 8832 w 21600"/>
                <a:gd name="T23" fmla="*/ 7632 h 21600"/>
                <a:gd name="T24" fmla="*/ 9339 w 21600"/>
                <a:gd name="T25" fmla="*/ 3499 h 21600"/>
                <a:gd name="T26" fmla="*/ 9913 w 21600"/>
                <a:gd name="T27" fmla="*/ 1599 h 21600"/>
                <a:gd name="T28" fmla="*/ 11054 w 21600"/>
                <a:gd name="T29" fmla="*/ 634 h 21600"/>
                <a:gd name="T30" fmla="*/ 12261 w 21600"/>
                <a:gd name="T31" fmla="*/ 965 h 21600"/>
                <a:gd name="T32" fmla="*/ 12514 w 21600"/>
                <a:gd name="T33" fmla="*/ 1267 h 21600"/>
                <a:gd name="T34" fmla="*/ 13595 w 21600"/>
                <a:gd name="T35" fmla="*/ 332 h 21600"/>
                <a:gd name="T36" fmla="*/ 13975 w 21600"/>
                <a:gd name="T37" fmla="*/ 1267 h 21600"/>
                <a:gd name="T38" fmla="*/ 14422 w 21600"/>
                <a:gd name="T39" fmla="*/ 1599 h 21600"/>
                <a:gd name="T40" fmla="*/ 15436 w 21600"/>
                <a:gd name="T41" fmla="*/ 1267 h 21600"/>
                <a:gd name="T42" fmla="*/ 15817 w 21600"/>
                <a:gd name="T43" fmla="*/ 1931 h 21600"/>
                <a:gd name="T44" fmla="*/ 16390 w 21600"/>
                <a:gd name="T45" fmla="*/ 332 h 21600"/>
                <a:gd name="T46" fmla="*/ 16710 w 21600"/>
                <a:gd name="T47" fmla="*/ 0 h 21600"/>
                <a:gd name="T48" fmla="*/ 18358 w 21600"/>
                <a:gd name="T49" fmla="*/ 12399 h 21600"/>
                <a:gd name="T50" fmla="*/ 19058 w 21600"/>
                <a:gd name="T51" fmla="*/ 19398 h 21600"/>
                <a:gd name="T52" fmla="*/ 20205 w 21600"/>
                <a:gd name="T53" fmla="*/ 21600 h 21600"/>
                <a:gd name="T54" fmla="*/ 20773 w 21600"/>
                <a:gd name="T55" fmla="*/ 21298 h 21600"/>
                <a:gd name="T56" fmla="*/ 20900 w 21600"/>
                <a:gd name="T57" fmla="*/ 20333 h 21600"/>
                <a:gd name="T58" fmla="*/ 21600 w 21600"/>
                <a:gd name="T59" fmla="*/ 19699 h 2160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21600"/>
                <a:gd name="T91" fmla="*/ 0 h 21600"/>
                <a:gd name="T92" fmla="*/ 21600 w 21600"/>
                <a:gd name="T93" fmla="*/ 21600 h 2160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21600" h="21600">
                  <a:moveTo>
                    <a:pt x="0" y="21298"/>
                  </a:moveTo>
                  <a:cubicBezTo>
                    <a:pt x="326" y="20936"/>
                    <a:pt x="610" y="19820"/>
                    <a:pt x="948" y="19699"/>
                  </a:cubicBezTo>
                  <a:cubicBezTo>
                    <a:pt x="1219" y="19579"/>
                    <a:pt x="1497" y="19488"/>
                    <a:pt x="1775" y="19398"/>
                  </a:cubicBezTo>
                  <a:cubicBezTo>
                    <a:pt x="2276" y="19850"/>
                    <a:pt x="2789" y="20212"/>
                    <a:pt x="3302" y="20665"/>
                  </a:cubicBezTo>
                  <a:cubicBezTo>
                    <a:pt x="3791" y="19760"/>
                    <a:pt x="3984" y="19911"/>
                    <a:pt x="4636" y="19699"/>
                  </a:cubicBezTo>
                  <a:cubicBezTo>
                    <a:pt x="4781" y="19549"/>
                    <a:pt x="5282" y="19066"/>
                    <a:pt x="5397" y="19066"/>
                  </a:cubicBezTo>
                  <a:cubicBezTo>
                    <a:pt x="5663" y="19066"/>
                    <a:pt x="5898" y="19880"/>
                    <a:pt x="6164" y="20031"/>
                  </a:cubicBezTo>
                  <a:cubicBezTo>
                    <a:pt x="6478" y="20182"/>
                    <a:pt x="6792" y="20212"/>
                    <a:pt x="7111" y="20333"/>
                  </a:cubicBezTo>
                  <a:cubicBezTo>
                    <a:pt x="7299" y="20212"/>
                    <a:pt x="7492" y="20182"/>
                    <a:pt x="7685" y="20031"/>
                  </a:cubicBezTo>
                  <a:cubicBezTo>
                    <a:pt x="7751" y="19971"/>
                    <a:pt x="7836" y="19941"/>
                    <a:pt x="7878" y="19699"/>
                  </a:cubicBezTo>
                  <a:cubicBezTo>
                    <a:pt x="7993" y="18945"/>
                    <a:pt x="8023" y="17950"/>
                    <a:pt x="8132" y="17165"/>
                  </a:cubicBezTo>
                  <a:cubicBezTo>
                    <a:pt x="8548" y="13937"/>
                    <a:pt x="8566" y="10921"/>
                    <a:pt x="8832" y="7632"/>
                  </a:cubicBezTo>
                  <a:cubicBezTo>
                    <a:pt x="8935" y="6305"/>
                    <a:pt x="9176" y="4616"/>
                    <a:pt x="9339" y="3499"/>
                  </a:cubicBezTo>
                  <a:cubicBezTo>
                    <a:pt x="9466" y="2594"/>
                    <a:pt x="9689" y="1810"/>
                    <a:pt x="9913" y="1599"/>
                  </a:cubicBezTo>
                  <a:cubicBezTo>
                    <a:pt x="10287" y="1207"/>
                    <a:pt x="11054" y="634"/>
                    <a:pt x="11054" y="634"/>
                  </a:cubicBezTo>
                  <a:cubicBezTo>
                    <a:pt x="11452" y="724"/>
                    <a:pt x="11856" y="784"/>
                    <a:pt x="12261" y="965"/>
                  </a:cubicBezTo>
                  <a:cubicBezTo>
                    <a:pt x="12345" y="996"/>
                    <a:pt x="12424" y="1267"/>
                    <a:pt x="12514" y="1267"/>
                  </a:cubicBezTo>
                  <a:cubicBezTo>
                    <a:pt x="12859" y="1267"/>
                    <a:pt x="13245" y="603"/>
                    <a:pt x="13595" y="332"/>
                  </a:cubicBezTo>
                  <a:cubicBezTo>
                    <a:pt x="13728" y="513"/>
                    <a:pt x="13837" y="1056"/>
                    <a:pt x="13975" y="1267"/>
                  </a:cubicBezTo>
                  <a:cubicBezTo>
                    <a:pt x="14114" y="1478"/>
                    <a:pt x="14271" y="1478"/>
                    <a:pt x="14422" y="1599"/>
                  </a:cubicBezTo>
                  <a:cubicBezTo>
                    <a:pt x="14790" y="1086"/>
                    <a:pt x="15050" y="935"/>
                    <a:pt x="15436" y="1267"/>
                  </a:cubicBezTo>
                  <a:cubicBezTo>
                    <a:pt x="15563" y="1478"/>
                    <a:pt x="15684" y="2142"/>
                    <a:pt x="15817" y="1931"/>
                  </a:cubicBezTo>
                  <a:cubicBezTo>
                    <a:pt x="16022" y="1569"/>
                    <a:pt x="16173" y="543"/>
                    <a:pt x="16390" y="332"/>
                  </a:cubicBezTo>
                  <a:cubicBezTo>
                    <a:pt x="16493" y="211"/>
                    <a:pt x="16601" y="91"/>
                    <a:pt x="16710" y="0"/>
                  </a:cubicBezTo>
                  <a:cubicBezTo>
                    <a:pt x="17682" y="4857"/>
                    <a:pt x="17851" y="5038"/>
                    <a:pt x="18358" y="12399"/>
                  </a:cubicBezTo>
                  <a:cubicBezTo>
                    <a:pt x="18539" y="15023"/>
                    <a:pt x="18527" y="18010"/>
                    <a:pt x="19058" y="19398"/>
                  </a:cubicBezTo>
                  <a:cubicBezTo>
                    <a:pt x="19855" y="18674"/>
                    <a:pt x="19445" y="17799"/>
                    <a:pt x="20205" y="21600"/>
                  </a:cubicBezTo>
                  <a:cubicBezTo>
                    <a:pt x="20393" y="21479"/>
                    <a:pt x="20592" y="21600"/>
                    <a:pt x="20773" y="21298"/>
                  </a:cubicBezTo>
                  <a:cubicBezTo>
                    <a:pt x="20839" y="21147"/>
                    <a:pt x="20839" y="20544"/>
                    <a:pt x="20900" y="20333"/>
                  </a:cubicBezTo>
                  <a:cubicBezTo>
                    <a:pt x="21063" y="19669"/>
                    <a:pt x="21401" y="19699"/>
                    <a:pt x="21600" y="19699"/>
                  </a:cubicBezTo>
                </a:path>
              </a:pathLst>
            </a:cu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30" name="Line 8"/>
            <p:cNvSpPr>
              <a:spLocks noChangeShapeType="1"/>
            </p:cNvSpPr>
            <p:nvPr/>
          </p:nvSpPr>
          <p:spPr bwMode="auto">
            <a:xfrm flipH="1">
              <a:off x="432" y="1248"/>
              <a:ext cx="144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31" name="Line 9"/>
            <p:cNvSpPr>
              <a:spLocks noChangeShapeType="1"/>
            </p:cNvSpPr>
            <p:nvPr/>
          </p:nvSpPr>
          <p:spPr bwMode="auto">
            <a:xfrm flipH="1">
              <a:off x="432" y="384"/>
              <a:ext cx="144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32" name="Rectangle 10"/>
            <p:cNvSpPr>
              <a:spLocks/>
            </p:cNvSpPr>
            <p:nvPr/>
          </p:nvSpPr>
          <p:spPr bwMode="auto">
            <a:xfrm>
              <a:off x="0" y="1152"/>
              <a:ext cx="393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0.0V</a:t>
              </a:r>
            </a:p>
          </p:txBody>
        </p:sp>
        <p:sp>
          <p:nvSpPr>
            <p:cNvPr id="33" name="Rectangle 11"/>
            <p:cNvSpPr>
              <a:spLocks/>
            </p:cNvSpPr>
            <p:nvPr/>
          </p:nvSpPr>
          <p:spPr bwMode="auto">
            <a:xfrm>
              <a:off x="0" y="912"/>
              <a:ext cx="397" cy="23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0.2V</a:t>
              </a:r>
            </a:p>
          </p:txBody>
        </p:sp>
        <p:sp>
          <p:nvSpPr>
            <p:cNvPr id="34" name="Rectangle 12"/>
            <p:cNvSpPr>
              <a:spLocks/>
            </p:cNvSpPr>
            <p:nvPr/>
          </p:nvSpPr>
          <p:spPr bwMode="auto">
            <a:xfrm>
              <a:off x="0" y="528"/>
              <a:ext cx="397" cy="23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0.9V</a:t>
              </a:r>
            </a:p>
          </p:txBody>
        </p:sp>
        <p:sp>
          <p:nvSpPr>
            <p:cNvPr id="35" name="Rectangle 13"/>
            <p:cNvSpPr>
              <a:spLocks/>
            </p:cNvSpPr>
            <p:nvPr/>
          </p:nvSpPr>
          <p:spPr bwMode="auto">
            <a:xfrm>
              <a:off x="0" y="288"/>
              <a:ext cx="397" cy="23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1.1V</a:t>
              </a:r>
            </a:p>
          </p:txBody>
        </p:sp>
        <p:sp>
          <p:nvSpPr>
            <p:cNvPr id="36" name="Line 14"/>
            <p:cNvSpPr>
              <a:spLocks noChangeShapeType="1"/>
            </p:cNvSpPr>
            <p:nvPr/>
          </p:nvSpPr>
          <p:spPr bwMode="auto">
            <a:xfrm>
              <a:off x="576" y="96"/>
              <a:ext cx="1392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37" name="Line 15"/>
            <p:cNvSpPr>
              <a:spLocks noChangeShapeType="1"/>
            </p:cNvSpPr>
            <p:nvPr/>
          </p:nvSpPr>
          <p:spPr bwMode="auto">
            <a:xfrm>
              <a:off x="2160" y="96"/>
              <a:ext cx="1440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38" name="Line 16"/>
            <p:cNvSpPr>
              <a:spLocks noChangeShapeType="1"/>
            </p:cNvSpPr>
            <p:nvPr/>
          </p:nvSpPr>
          <p:spPr bwMode="auto">
            <a:xfrm>
              <a:off x="3792" y="96"/>
              <a:ext cx="480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39" name="Line 17"/>
            <p:cNvSpPr>
              <a:spLocks noChangeShapeType="1"/>
            </p:cNvSpPr>
            <p:nvPr/>
          </p:nvSpPr>
          <p:spPr bwMode="auto">
            <a:xfrm>
              <a:off x="1968" y="48"/>
              <a:ext cx="1" cy="1008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0" name="Line 18"/>
            <p:cNvSpPr>
              <a:spLocks noChangeShapeType="1"/>
            </p:cNvSpPr>
            <p:nvPr/>
          </p:nvSpPr>
          <p:spPr bwMode="auto">
            <a:xfrm>
              <a:off x="2160" y="48"/>
              <a:ext cx="1" cy="576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1" name="Line 19"/>
            <p:cNvSpPr>
              <a:spLocks noChangeShapeType="1"/>
            </p:cNvSpPr>
            <p:nvPr/>
          </p:nvSpPr>
          <p:spPr bwMode="auto">
            <a:xfrm>
              <a:off x="3600" y="48"/>
              <a:ext cx="1" cy="576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2" name="Line 20"/>
            <p:cNvSpPr>
              <a:spLocks noChangeShapeType="1"/>
            </p:cNvSpPr>
            <p:nvPr/>
          </p:nvSpPr>
          <p:spPr bwMode="auto">
            <a:xfrm>
              <a:off x="3792" y="48"/>
              <a:ext cx="1" cy="960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3" name="Rectangle 21"/>
            <p:cNvSpPr>
              <a:spLocks/>
            </p:cNvSpPr>
            <p:nvPr/>
          </p:nvSpPr>
          <p:spPr bwMode="auto">
            <a:xfrm>
              <a:off x="1105" y="0"/>
              <a:ext cx="304" cy="240"/>
            </a:xfrm>
            <a:prstGeom prst="rect">
              <a:avLst/>
            </a:prstGeom>
            <a:solidFill>
              <a:srgbClr val="FFFFFF"/>
            </a:solidFill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0</a:t>
              </a:r>
            </a:p>
          </p:txBody>
        </p:sp>
        <p:sp>
          <p:nvSpPr>
            <p:cNvPr id="44" name="Rectangle 22"/>
            <p:cNvSpPr>
              <a:spLocks/>
            </p:cNvSpPr>
            <p:nvPr/>
          </p:nvSpPr>
          <p:spPr bwMode="auto">
            <a:xfrm>
              <a:off x="2641" y="0"/>
              <a:ext cx="304" cy="240"/>
            </a:xfrm>
            <a:prstGeom prst="rect">
              <a:avLst/>
            </a:prstGeom>
            <a:solidFill>
              <a:srgbClr val="FFFFFF"/>
            </a:solidFill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1</a:t>
              </a:r>
            </a:p>
          </p:txBody>
        </p:sp>
        <p:sp>
          <p:nvSpPr>
            <p:cNvPr id="45" name="Rectangle 23"/>
            <p:cNvSpPr>
              <a:spLocks/>
            </p:cNvSpPr>
            <p:nvPr/>
          </p:nvSpPr>
          <p:spPr bwMode="auto">
            <a:xfrm>
              <a:off x="3936" y="0"/>
              <a:ext cx="200" cy="240"/>
            </a:xfrm>
            <a:prstGeom prst="rect">
              <a:avLst/>
            </a:prstGeom>
            <a:solidFill>
              <a:srgbClr val="FFFFFF"/>
            </a:solidFill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0</a:t>
              </a:r>
            </a:p>
          </p:txBody>
        </p:sp>
        <p:sp>
          <p:nvSpPr>
            <p:cNvPr id="46" name="Line 24"/>
            <p:cNvSpPr>
              <a:spLocks noChangeShapeType="1"/>
            </p:cNvSpPr>
            <p:nvPr/>
          </p:nvSpPr>
          <p:spPr bwMode="auto">
            <a:xfrm flipH="1">
              <a:off x="432" y="1008"/>
              <a:ext cx="144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7" name="Line 25"/>
            <p:cNvSpPr>
              <a:spLocks noChangeShapeType="1"/>
            </p:cNvSpPr>
            <p:nvPr/>
          </p:nvSpPr>
          <p:spPr bwMode="auto">
            <a:xfrm flipH="1">
              <a:off x="432" y="624"/>
              <a:ext cx="144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16587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Bits, Bytes, and Integers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Representing information as bits</a:t>
            </a:r>
          </a:p>
          <a:p>
            <a:r>
              <a:rPr lang="en-US" dirty="0">
                <a:solidFill>
                  <a:srgbClr val="A6A6A6"/>
                </a:solidFill>
              </a:rPr>
              <a:t>Bit-level manipulations</a:t>
            </a:r>
          </a:p>
          <a:p>
            <a:r>
              <a:rPr lang="en-US" dirty="0"/>
              <a:t>Integers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Representation: unsigned and signed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Conversion, casting</a:t>
            </a:r>
          </a:p>
          <a:p>
            <a:pPr lvl="1"/>
            <a:r>
              <a:rPr lang="en-US" b="1" dirty="0"/>
              <a:t>Sign extension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Addition, negation, multiplication, shifting</a:t>
            </a:r>
          </a:p>
          <a:p>
            <a:r>
              <a:rPr lang="en-US" dirty="0">
                <a:solidFill>
                  <a:srgbClr val="A6A6A6"/>
                </a:solidFill>
              </a:rPr>
              <a:t>Summary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33400"/>
            <a:ext cx="6110288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Sign Extension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3213" y="1220788"/>
            <a:ext cx="8294687" cy="5224462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/>
              <a:t>Task:</a:t>
            </a:r>
          </a:p>
          <a:p>
            <a:pPr lvl="1" eaLnBrk="1" hangingPunct="1">
              <a:defRPr/>
            </a:pPr>
            <a:r>
              <a:rPr lang="en-US"/>
              <a:t>Given </a:t>
            </a:r>
            <a:r>
              <a:rPr lang="en-US" i="1"/>
              <a:t>w</a:t>
            </a:r>
            <a:r>
              <a:rPr lang="en-US"/>
              <a:t>-bit signed integer </a:t>
            </a:r>
            <a:r>
              <a:rPr lang="en-US" i="1"/>
              <a:t>x</a:t>
            </a:r>
            <a:endParaRPr lang="en-US"/>
          </a:p>
          <a:p>
            <a:pPr lvl="1" eaLnBrk="1" hangingPunct="1">
              <a:defRPr/>
            </a:pPr>
            <a:r>
              <a:rPr lang="en-US"/>
              <a:t>Convert it to </a:t>
            </a:r>
            <a:r>
              <a:rPr lang="en-US" i="1"/>
              <a:t>w</a:t>
            </a:r>
            <a:r>
              <a:rPr lang="en-US"/>
              <a:t>+</a:t>
            </a:r>
            <a:r>
              <a:rPr lang="en-US" i="1"/>
              <a:t>k</a:t>
            </a:r>
            <a:r>
              <a:rPr lang="en-US"/>
              <a:t>-bit integer with same value</a:t>
            </a:r>
          </a:p>
          <a:p>
            <a:pPr eaLnBrk="1" hangingPunct="1">
              <a:defRPr/>
            </a:pPr>
            <a:r>
              <a:rPr lang="en-US"/>
              <a:t>Rule:</a:t>
            </a:r>
          </a:p>
          <a:p>
            <a:pPr lvl="1" eaLnBrk="1" hangingPunct="1">
              <a:defRPr/>
            </a:pPr>
            <a:r>
              <a:rPr lang="en-US"/>
              <a:t>Make </a:t>
            </a:r>
            <a:r>
              <a:rPr lang="en-US" i="1"/>
              <a:t>k</a:t>
            </a:r>
            <a:r>
              <a:rPr lang="en-US"/>
              <a:t> copies of sign bit:</a:t>
            </a:r>
          </a:p>
          <a:p>
            <a:pPr lvl="1" eaLnBrk="1" hangingPunct="1">
              <a:defRPr/>
            </a:pPr>
            <a:r>
              <a:rPr lang="en-US" b="0" i="1"/>
              <a:t>X</a:t>
            </a:r>
            <a:r>
              <a:rPr lang="en-US"/>
              <a:t> </a:t>
            </a:r>
            <a:r>
              <a:rPr lang="en-US">
                <a:latin typeface="Symbol" pitchFamily="18" charset="2"/>
              </a:rPr>
              <a:t></a:t>
            </a:r>
            <a:r>
              <a:rPr lang="en-US"/>
              <a:t> =  </a:t>
            </a:r>
            <a:r>
              <a:rPr lang="en-US" b="0" i="1"/>
              <a:t>x</a:t>
            </a:r>
            <a:r>
              <a:rPr lang="en-US" b="0" i="1" baseline="-25000"/>
              <a:t>w</a:t>
            </a:r>
            <a:r>
              <a:rPr lang="en-US" b="0" baseline="-25000"/>
              <a:t>–1 </a:t>
            </a:r>
            <a:r>
              <a:rPr lang="en-US"/>
              <a:t>,…, </a:t>
            </a:r>
            <a:r>
              <a:rPr lang="en-US" b="0" i="1"/>
              <a:t>x</a:t>
            </a:r>
            <a:r>
              <a:rPr lang="en-US" b="0" i="1" baseline="-25000"/>
              <a:t>w</a:t>
            </a:r>
            <a:r>
              <a:rPr lang="en-US" b="0" baseline="-25000"/>
              <a:t>–1 </a:t>
            </a:r>
            <a:r>
              <a:rPr lang="en-US"/>
              <a:t>, </a:t>
            </a:r>
            <a:r>
              <a:rPr lang="en-US" b="0" i="1"/>
              <a:t>x</a:t>
            </a:r>
            <a:r>
              <a:rPr lang="en-US" b="0" i="1" baseline="-25000"/>
              <a:t>w</a:t>
            </a:r>
            <a:r>
              <a:rPr lang="en-US" b="0" baseline="-25000"/>
              <a:t>–1 </a:t>
            </a:r>
            <a:r>
              <a:rPr lang="en-US"/>
              <a:t>, </a:t>
            </a:r>
            <a:r>
              <a:rPr lang="en-US" b="0" i="1"/>
              <a:t>x</a:t>
            </a:r>
            <a:r>
              <a:rPr lang="en-US" b="0" i="1" baseline="-25000"/>
              <a:t>w</a:t>
            </a:r>
            <a:r>
              <a:rPr lang="en-US" b="0" baseline="-25000"/>
              <a:t>–2 </a:t>
            </a:r>
            <a:r>
              <a:rPr lang="en-US"/>
              <a:t>,…, </a:t>
            </a:r>
            <a:r>
              <a:rPr lang="en-US" b="0" i="1"/>
              <a:t>x</a:t>
            </a:r>
            <a:r>
              <a:rPr lang="en-US" b="0" baseline="-25000"/>
              <a:t>0</a:t>
            </a:r>
          </a:p>
          <a:p>
            <a:pPr eaLnBrk="1" hangingPunct="1">
              <a:defRPr/>
            </a:pPr>
            <a:endParaRPr lang="en-US"/>
          </a:p>
        </p:txBody>
      </p:sp>
      <p:sp>
        <p:nvSpPr>
          <p:cNvPr id="28676" name="Freeform 4"/>
          <p:cNvSpPr>
            <a:spLocks/>
          </p:cNvSpPr>
          <p:nvPr/>
        </p:nvSpPr>
        <p:spPr bwMode="auto">
          <a:xfrm>
            <a:off x="1752600" y="3733800"/>
            <a:ext cx="1296988" cy="77788"/>
          </a:xfrm>
          <a:custGeom>
            <a:avLst/>
            <a:gdLst>
              <a:gd name="T0" fmla="*/ 0 w 817"/>
              <a:gd name="T1" fmla="*/ 0 h 49"/>
              <a:gd name="T2" fmla="*/ 0 w 817"/>
              <a:gd name="T3" fmla="*/ 48 h 49"/>
              <a:gd name="T4" fmla="*/ 816 w 817"/>
              <a:gd name="T5" fmla="*/ 48 h 49"/>
              <a:gd name="T6" fmla="*/ 816 w 817"/>
              <a:gd name="T7" fmla="*/ 0 h 49"/>
              <a:gd name="T8" fmla="*/ 0 60000 65536"/>
              <a:gd name="T9" fmla="*/ 0 60000 65536"/>
              <a:gd name="T10" fmla="*/ 0 60000 65536"/>
              <a:gd name="T11" fmla="*/ 0 60000 65536"/>
              <a:gd name="T12" fmla="*/ 0 w 817"/>
              <a:gd name="T13" fmla="*/ 0 h 49"/>
              <a:gd name="T14" fmla="*/ 817 w 817"/>
              <a:gd name="T15" fmla="*/ 49 h 4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17" h="49">
                <a:moveTo>
                  <a:pt x="0" y="0"/>
                </a:moveTo>
                <a:lnTo>
                  <a:pt x="0" y="48"/>
                </a:lnTo>
                <a:lnTo>
                  <a:pt x="816" y="48"/>
                </a:lnTo>
                <a:lnTo>
                  <a:pt x="816" y="0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1447800" y="3962400"/>
            <a:ext cx="1529841" cy="33598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i="1" dirty="0">
                <a:latin typeface="Calibri" pitchFamily="34" charset="0"/>
              </a:rPr>
              <a:t>k</a:t>
            </a:r>
            <a:r>
              <a:rPr lang="en-US" sz="1600" dirty="0">
                <a:latin typeface="Calibri" pitchFamily="34" charset="0"/>
              </a:rPr>
              <a:t> copies of MSB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905000" y="3887788"/>
            <a:ext cx="5181600" cy="2913062"/>
            <a:chOff x="1392" y="2104"/>
            <a:chExt cx="3264" cy="1835"/>
          </a:xfrm>
        </p:grpSpPr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1392" y="2352"/>
              <a:ext cx="3264" cy="1248"/>
              <a:chOff x="1392" y="2352"/>
              <a:chExt cx="3264" cy="1248"/>
            </a:xfrm>
          </p:grpSpPr>
          <p:grpSp>
            <p:nvGrpSpPr>
              <p:cNvPr id="4" name="Group 8"/>
              <p:cNvGrpSpPr>
                <a:grpSpLocks/>
              </p:cNvGrpSpPr>
              <p:nvPr/>
            </p:nvGrpSpPr>
            <p:grpSpPr bwMode="auto">
              <a:xfrm>
                <a:off x="2928" y="2400"/>
                <a:ext cx="1728" cy="144"/>
                <a:chOff x="2928" y="2400"/>
                <a:chExt cx="1728" cy="144"/>
              </a:xfrm>
            </p:grpSpPr>
            <p:sp>
              <p:nvSpPr>
                <p:cNvPr id="28714" name="Rectangle 9"/>
                <p:cNvSpPr>
                  <a:spLocks noChangeArrowheads="1"/>
                </p:cNvSpPr>
                <p:nvPr/>
              </p:nvSpPr>
              <p:spPr bwMode="auto">
                <a:xfrm>
                  <a:off x="2928" y="2400"/>
                  <a:ext cx="144" cy="14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15" name="Rectangle 10"/>
                <p:cNvSpPr>
                  <a:spLocks noChangeArrowheads="1"/>
                </p:cNvSpPr>
                <p:nvPr/>
              </p:nvSpPr>
              <p:spPr bwMode="auto">
                <a:xfrm>
                  <a:off x="3072" y="2400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16" name="Rectangle 11"/>
                <p:cNvSpPr>
                  <a:spLocks noChangeArrowheads="1"/>
                </p:cNvSpPr>
                <p:nvPr/>
              </p:nvSpPr>
              <p:spPr bwMode="auto">
                <a:xfrm>
                  <a:off x="3216" y="2400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17" name="Rectangle 12"/>
                <p:cNvSpPr>
                  <a:spLocks noChangeArrowheads="1"/>
                </p:cNvSpPr>
                <p:nvPr/>
              </p:nvSpPr>
              <p:spPr bwMode="auto">
                <a:xfrm>
                  <a:off x="4224" y="2400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18" name="Rectangle 13"/>
                <p:cNvSpPr>
                  <a:spLocks noChangeArrowheads="1"/>
                </p:cNvSpPr>
                <p:nvPr/>
              </p:nvSpPr>
              <p:spPr bwMode="auto">
                <a:xfrm>
                  <a:off x="4368" y="2400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19" name="Rectangle 14"/>
                <p:cNvSpPr>
                  <a:spLocks noChangeArrowheads="1"/>
                </p:cNvSpPr>
                <p:nvPr/>
              </p:nvSpPr>
              <p:spPr bwMode="auto">
                <a:xfrm>
                  <a:off x="4512" y="2400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20" name="Rectangle 15"/>
                <p:cNvSpPr>
                  <a:spLocks noChangeArrowheads="1"/>
                </p:cNvSpPr>
                <p:nvPr/>
              </p:nvSpPr>
              <p:spPr bwMode="auto">
                <a:xfrm>
                  <a:off x="3360" y="2400"/>
                  <a:ext cx="86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b="0"/>
                    <a:t>• • •</a:t>
                  </a:r>
                </a:p>
              </p:txBody>
            </p:sp>
          </p:grpSp>
          <p:sp>
            <p:nvSpPr>
              <p:cNvPr id="28687" name="Rectangle 16"/>
              <p:cNvSpPr>
                <a:spLocks noChangeArrowheads="1"/>
              </p:cNvSpPr>
              <p:nvPr/>
            </p:nvSpPr>
            <p:spPr bwMode="auto">
              <a:xfrm>
                <a:off x="2544" y="2352"/>
                <a:ext cx="248" cy="23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i="1">
                    <a:latin typeface="Times" pitchFamily="18" charset="0"/>
                  </a:rPr>
                  <a:t>X</a:t>
                </a:r>
                <a:r>
                  <a:rPr lang="en-US" b="0">
                    <a:latin typeface="Times" pitchFamily="18" charset="0"/>
                  </a:rPr>
                  <a:t> </a:t>
                </a:r>
                <a:endParaRPr lang="en-US" b="0">
                  <a:latin typeface="Symbol" pitchFamily="18" charset="2"/>
                </a:endParaRPr>
              </a:p>
            </p:txBody>
          </p:sp>
          <p:sp>
            <p:nvSpPr>
              <p:cNvPr id="28688" name="Rectangle 17"/>
              <p:cNvSpPr>
                <a:spLocks noChangeArrowheads="1"/>
              </p:cNvSpPr>
              <p:nvPr/>
            </p:nvSpPr>
            <p:spPr bwMode="auto">
              <a:xfrm>
                <a:off x="1392" y="3360"/>
                <a:ext cx="284" cy="23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i="1">
                    <a:latin typeface="Times" pitchFamily="18" charset="0"/>
                  </a:rPr>
                  <a:t>X</a:t>
                </a:r>
                <a:r>
                  <a:rPr lang="en-US" b="0">
                    <a:latin typeface="Times" pitchFamily="18" charset="0"/>
                  </a:rPr>
                  <a:t> </a:t>
                </a:r>
                <a:r>
                  <a:rPr lang="en-US" b="0">
                    <a:latin typeface="Symbol" pitchFamily="18" charset="2"/>
                  </a:rPr>
                  <a:t></a:t>
                </a:r>
              </a:p>
            </p:txBody>
          </p:sp>
          <p:sp>
            <p:nvSpPr>
              <p:cNvPr id="28689" name="Line 18"/>
              <p:cNvSpPr>
                <a:spLocks noChangeShapeType="1"/>
              </p:cNvSpPr>
              <p:nvPr/>
            </p:nvSpPr>
            <p:spPr bwMode="auto">
              <a:xfrm>
                <a:off x="3024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0" name="Line 19"/>
              <p:cNvSpPr>
                <a:spLocks noChangeShapeType="1"/>
              </p:cNvSpPr>
              <p:nvPr/>
            </p:nvSpPr>
            <p:spPr bwMode="auto">
              <a:xfrm flipH="1">
                <a:off x="2880" y="2592"/>
                <a:ext cx="144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" name="Group 20"/>
              <p:cNvGrpSpPr>
                <a:grpSpLocks/>
              </p:cNvGrpSpPr>
              <p:nvPr/>
            </p:nvGrpSpPr>
            <p:grpSpPr bwMode="auto">
              <a:xfrm>
                <a:off x="1824" y="3456"/>
                <a:ext cx="2832" cy="144"/>
                <a:chOff x="1824" y="3456"/>
                <a:chExt cx="2832" cy="144"/>
              </a:xfrm>
            </p:grpSpPr>
            <p:sp>
              <p:nvSpPr>
                <p:cNvPr id="28701" name="Rectangle 21"/>
                <p:cNvSpPr>
                  <a:spLocks noChangeArrowheads="1"/>
                </p:cNvSpPr>
                <p:nvPr/>
              </p:nvSpPr>
              <p:spPr bwMode="auto">
                <a:xfrm>
                  <a:off x="2112" y="3456"/>
                  <a:ext cx="528" cy="14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b="0"/>
                    <a:t>• • •</a:t>
                  </a:r>
                </a:p>
              </p:txBody>
            </p:sp>
            <p:sp>
              <p:nvSpPr>
                <p:cNvPr id="28702" name="Rectangle 22"/>
                <p:cNvSpPr>
                  <a:spLocks noChangeArrowheads="1"/>
                </p:cNvSpPr>
                <p:nvPr/>
              </p:nvSpPr>
              <p:spPr bwMode="auto">
                <a:xfrm>
                  <a:off x="2784" y="3456"/>
                  <a:ext cx="144" cy="14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03" name="Rectangle 23"/>
                <p:cNvSpPr>
                  <a:spLocks noChangeArrowheads="1"/>
                </p:cNvSpPr>
                <p:nvPr/>
              </p:nvSpPr>
              <p:spPr bwMode="auto">
                <a:xfrm>
                  <a:off x="2640" y="3456"/>
                  <a:ext cx="144" cy="14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04" name="Rectangle 24"/>
                <p:cNvSpPr>
                  <a:spLocks noChangeArrowheads="1"/>
                </p:cNvSpPr>
                <p:nvPr/>
              </p:nvSpPr>
              <p:spPr bwMode="auto">
                <a:xfrm>
                  <a:off x="1968" y="3456"/>
                  <a:ext cx="144" cy="14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05" name="Rectangle 25"/>
                <p:cNvSpPr>
                  <a:spLocks noChangeArrowheads="1"/>
                </p:cNvSpPr>
                <p:nvPr/>
              </p:nvSpPr>
              <p:spPr bwMode="auto">
                <a:xfrm>
                  <a:off x="1824" y="3456"/>
                  <a:ext cx="144" cy="14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grpSp>
              <p:nvGrpSpPr>
                <p:cNvPr id="6" name="Group 26"/>
                <p:cNvGrpSpPr>
                  <a:grpSpLocks/>
                </p:cNvGrpSpPr>
                <p:nvPr/>
              </p:nvGrpSpPr>
              <p:grpSpPr bwMode="auto">
                <a:xfrm>
                  <a:off x="2928" y="3456"/>
                  <a:ext cx="1728" cy="144"/>
                  <a:chOff x="2928" y="3456"/>
                  <a:chExt cx="1728" cy="144"/>
                </a:xfrm>
              </p:grpSpPr>
              <p:sp>
                <p:nvSpPr>
                  <p:cNvPr id="28707" name="Rectangle 27"/>
                  <p:cNvSpPr>
                    <a:spLocks noChangeArrowheads="1"/>
                  </p:cNvSpPr>
                  <p:nvPr/>
                </p:nvSpPr>
                <p:spPr bwMode="auto">
                  <a:xfrm>
                    <a:off x="2928" y="3456"/>
                    <a:ext cx="144" cy="144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28708" name="Rectangle 28"/>
                  <p:cNvSpPr>
                    <a:spLocks noChangeArrowheads="1"/>
                  </p:cNvSpPr>
                  <p:nvPr/>
                </p:nvSpPr>
                <p:spPr bwMode="auto">
                  <a:xfrm>
                    <a:off x="3072" y="3456"/>
                    <a:ext cx="14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28709" name="Rectangle 29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3456"/>
                    <a:ext cx="14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28710" name="Rectangle 30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3456"/>
                    <a:ext cx="14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28711" name="Rectangle 31"/>
                  <p:cNvSpPr>
                    <a:spLocks noChangeArrowheads="1"/>
                  </p:cNvSpPr>
                  <p:nvPr/>
                </p:nvSpPr>
                <p:spPr bwMode="auto">
                  <a:xfrm>
                    <a:off x="4368" y="3456"/>
                    <a:ext cx="14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28712" name="Rectangle 32"/>
                  <p:cNvSpPr>
                    <a:spLocks noChangeArrowheads="1"/>
                  </p:cNvSpPr>
                  <p:nvPr/>
                </p:nvSpPr>
                <p:spPr bwMode="auto">
                  <a:xfrm>
                    <a:off x="4512" y="3456"/>
                    <a:ext cx="14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28713" name="Rectangle 33"/>
                  <p:cNvSpPr>
                    <a:spLocks noChangeArrowheads="1"/>
                  </p:cNvSpPr>
                  <p:nvPr/>
                </p:nvSpPr>
                <p:spPr bwMode="auto">
                  <a:xfrm>
                    <a:off x="3360" y="3456"/>
                    <a:ext cx="86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b="0"/>
                      <a:t>• • •</a:t>
                    </a:r>
                  </a:p>
                </p:txBody>
              </p:sp>
            </p:grpSp>
          </p:grpSp>
          <p:sp>
            <p:nvSpPr>
              <p:cNvPr id="28692" name="Line 34"/>
              <p:cNvSpPr>
                <a:spLocks noChangeShapeType="1"/>
              </p:cNvSpPr>
              <p:nvPr/>
            </p:nvSpPr>
            <p:spPr bwMode="auto">
              <a:xfrm flipH="1">
                <a:off x="2736" y="2592"/>
                <a:ext cx="288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3" name="Line 35"/>
              <p:cNvSpPr>
                <a:spLocks noChangeShapeType="1"/>
              </p:cNvSpPr>
              <p:nvPr/>
            </p:nvSpPr>
            <p:spPr bwMode="auto">
              <a:xfrm flipH="1">
                <a:off x="2064" y="2592"/>
                <a:ext cx="96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4" name="Line 36"/>
              <p:cNvSpPr>
                <a:spLocks noChangeShapeType="1"/>
              </p:cNvSpPr>
              <p:nvPr/>
            </p:nvSpPr>
            <p:spPr bwMode="auto">
              <a:xfrm flipH="1">
                <a:off x="1920" y="2592"/>
                <a:ext cx="1104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5" name="Line 37"/>
              <p:cNvSpPr>
                <a:spLocks noChangeShapeType="1"/>
              </p:cNvSpPr>
              <p:nvPr/>
            </p:nvSpPr>
            <p:spPr bwMode="auto">
              <a:xfrm>
                <a:off x="3168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6" name="Line 38"/>
              <p:cNvSpPr>
                <a:spLocks noChangeShapeType="1"/>
              </p:cNvSpPr>
              <p:nvPr/>
            </p:nvSpPr>
            <p:spPr bwMode="auto">
              <a:xfrm>
                <a:off x="3312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7" name="Line 39"/>
              <p:cNvSpPr>
                <a:spLocks noChangeShapeType="1"/>
              </p:cNvSpPr>
              <p:nvPr/>
            </p:nvSpPr>
            <p:spPr bwMode="auto">
              <a:xfrm>
                <a:off x="4320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8" name="Line 40"/>
              <p:cNvSpPr>
                <a:spLocks noChangeShapeType="1"/>
              </p:cNvSpPr>
              <p:nvPr/>
            </p:nvSpPr>
            <p:spPr bwMode="auto">
              <a:xfrm>
                <a:off x="4464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9" name="Line 41"/>
              <p:cNvSpPr>
                <a:spLocks noChangeShapeType="1"/>
              </p:cNvSpPr>
              <p:nvPr/>
            </p:nvSpPr>
            <p:spPr bwMode="auto">
              <a:xfrm>
                <a:off x="4608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00" name="Rectangle 42"/>
              <p:cNvSpPr>
                <a:spLocks noChangeArrowheads="1"/>
              </p:cNvSpPr>
              <p:nvPr/>
            </p:nvSpPr>
            <p:spPr bwMode="auto">
              <a:xfrm>
                <a:off x="2352" y="3120"/>
                <a:ext cx="451" cy="19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400" b="0"/>
                  <a:t>• • •</a:t>
                </a:r>
              </a:p>
            </p:txBody>
          </p:sp>
        </p:grpSp>
        <p:sp>
          <p:nvSpPr>
            <p:cNvPr id="28680" name="Line 43"/>
            <p:cNvSpPr>
              <a:spLocks noChangeShapeType="1"/>
            </p:cNvSpPr>
            <p:nvPr/>
          </p:nvSpPr>
          <p:spPr bwMode="auto">
            <a:xfrm>
              <a:off x="2928" y="2208"/>
              <a:ext cx="17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1" name="Rectangle 44"/>
            <p:cNvSpPr>
              <a:spLocks noChangeArrowheads="1"/>
            </p:cNvSpPr>
            <p:nvPr/>
          </p:nvSpPr>
          <p:spPr bwMode="auto">
            <a:xfrm>
              <a:off x="3696" y="2104"/>
              <a:ext cx="255" cy="291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i="1" dirty="0">
                  <a:latin typeface="Calibri" pitchFamily="34" charset="0"/>
                </a:rPr>
                <a:t>w</a:t>
              </a:r>
            </a:p>
          </p:txBody>
        </p:sp>
        <p:sp>
          <p:nvSpPr>
            <p:cNvPr id="28682" name="Line 45"/>
            <p:cNvSpPr>
              <a:spLocks noChangeShapeType="1"/>
            </p:cNvSpPr>
            <p:nvPr/>
          </p:nvSpPr>
          <p:spPr bwMode="auto">
            <a:xfrm>
              <a:off x="2928" y="3744"/>
              <a:ext cx="17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3" name="Rectangle 46"/>
            <p:cNvSpPr>
              <a:spLocks noChangeArrowheads="1"/>
            </p:cNvSpPr>
            <p:nvPr/>
          </p:nvSpPr>
          <p:spPr bwMode="auto">
            <a:xfrm>
              <a:off x="3696" y="3640"/>
              <a:ext cx="255" cy="291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i="1" dirty="0">
                  <a:latin typeface="Calibri" pitchFamily="34" charset="0"/>
                </a:rPr>
                <a:t>w</a:t>
              </a:r>
            </a:p>
          </p:txBody>
        </p:sp>
        <p:sp>
          <p:nvSpPr>
            <p:cNvPr id="28684" name="Line 47"/>
            <p:cNvSpPr>
              <a:spLocks noChangeShapeType="1"/>
            </p:cNvSpPr>
            <p:nvPr/>
          </p:nvSpPr>
          <p:spPr bwMode="auto">
            <a:xfrm>
              <a:off x="1824" y="3744"/>
              <a:ext cx="1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5" name="Rectangle 48"/>
            <p:cNvSpPr>
              <a:spLocks noChangeArrowheads="1"/>
            </p:cNvSpPr>
            <p:nvPr/>
          </p:nvSpPr>
          <p:spPr bwMode="auto">
            <a:xfrm>
              <a:off x="2208" y="3648"/>
              <a:ext cx="204" cy="291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i="1" dirty="0">
                  <a:latin typeface="Calibri" pitchFamily="34" charset="0"/>
                </a:rPr>
                <a:t>k</a:t>
              </a:r>
            </a:p>
          </p:txBody>
        </p:sp>
      </p:grp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23850"/>
            <a:ext cx="70056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Sign Extension Example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4803775"/>
            <a:ext cx="8307387" cy="1641475"/>
          </a:xfrm>
        </p:spPr>
        <p:txBody>
          <a:bodyPr/>
          <a:lstStyle/>
          <a:p>
            <a:r>
              <a:rPr lang="en-US" dirty="0"/>
              <a:t>Converting from smaller to larger integer data type</a:t>
            </a:r>
          </a:p>
          <a:p>
            <a:r>
              <a:rPr lang="en-US" dirty="0"/>
              <a:t>Arithmetic right shift</a:t>
            </a:r>
          </a:p>
          <a:p>
            <a:r>
              <a:rPr lang="en-US" dirty="0"/>
              <a:t>C automatically performs sign extension</a:t>
            </a: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381000" y="1284982"/>
            <a:ext cx="4191000" cy="1077218"/>
          </a:xfrm>
          <a:prstGeom prst="rect">
            <a:avLst/>
          </a:prstGeom>
          <a:solidFill>
            <a:srgbClr val="CDF1C5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short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 15213;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     ix =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short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-15213;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1109663" y="2863850"/>
            <a:ext cx="19050" cy="158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2082800" y="2863850"/>
            <a:ext cx="17463" cy="158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03" name="Rectangle 7"/>
          <p:cNvSpPr>
            <a:spLocks noChangeArrowheads="1"/>
          </p:cNvSpPr>
          <p:nvPr/>
        </p:nvSpPr>
        <p:spPr bwMode="auto">
          <a:xfrm>
            <a:off x="3738563" y="2863850"/>
            <a:ext cx="19050" cy="158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355600" y="2844801"/>
            <a:ext cx="8431213" cy="1427163"/>
            <a:chOff x="224" y="1792"/>
            <a:chExt cx="5311" cy="899"/>
          </a:xfrm>
        </p:grpSpPr>
        <p:sp>
          <p:nvSpPr>
            <p:cNvPr id="29705" name="Rectangle 9"/>
            <p:cNvSpPr>
              <a:spLocks noChangeArrowheads="1"/>
            </p:cNvSpPr>
            <p:nvPr/>
          </p:nvSpPr>
          <p:spPr bwMode="auto">
            <a:xfrm>
              <a:off x="751" y="1808"/>
              <a:ext cx="544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Decimal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06" name="Rectangle 10"/>
            <p:cNvSpPr>
              <a:spLocks noChangeArrowheads="1"/>
            </p:cNvSpPr>
            <p:nvPr/>
          </p:nvSpPr>
          <p:spPr bwMode="auto">
            <a:xfrm>
              <a:off x="1711" y="1808"/>
              <a:ext cx="233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Hex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07" name="Rectangle 11"/>
            <p:cNvSpPr>
              <a:spLocks noChangeArrowheads="1"/>
            </p:cNvSpPr>
            <p:nvPr/>
          </p:nvSpPr>
          <p:spPr bwMode="auto">
            <a:xfrm>
              <a:off x="3742" y="1808"/>
              <a:ext cx="467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Binary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08" name="Rectangle 12"/>
            <p:cNvSpPr>
              <a:spLocks noChangeArrowheads="1"/>
            </p:cNvSpPr>
            <p:nvPr/>
          </p:nvSpPr>
          <p:spPr bwMode="auto">
            <a:xfrm>
              <a:off x="224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09" name="Rectangle 13"/>
            <p:cNvSpPr>
              <a:spLocks noChangeArrowheads="1"/>
            </p:cNvSpPr>
            <p:nvPr/>
          </p:nvSpPr>
          <p:spPr bwMode="auto">
            <a:xfrm>
              <a:off x="224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0" name="Rectangle 14"/>
            <p:cNvSpPr>
              <a:spLocks noChangeArrowheads="1"/>
            </p:cNvSpPr>
            <p:nvPr/>
          </p:nvSpPr>
          <p:spPr bwMode="auto">
            <a:xfrm>
              <a:off x="236" y="1792"/>
              <a:ext cx="463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1" name="Rectangle 15"/>
            <p:cNvSpPr>
              <a:spLocks noChangeArrowheads="1"/>
            </p:cNvSpPr>
            <p:nvPr/>
          </p:nvSpPr>
          <p:spPr bwMode="auto">
            <a:xfrm>
              <a:off x="699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2" name="Rectangle 16"/>
            <p:cNvSpPr>
              <a:spLocks noChangeArrowheads="1"/>
            </p:cNvSpPr>
            <p:nvPr/>
          </p:nvSpPr>
          <p:spPr bwMode="auto">
            <a:xfrm>
              <a:off x="711" y="1792"/>
              <a:ext cx="60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3" name="Rectangle 17"/>
            <p:cNvSpPr>
              <a:spLocks noChangeArrowheads="1"/>
            </p:cNvSpPr>
            <p:nvPr/>
          </p:nvSpPr>
          <p:spPr bwMode="auto">
            <a:xfrm>
              <a:off x="1312" y="1792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4" name="Rectangle 18"/>
            <p:cNvSpPr>
              <a:spLocks noChangeArrowheads="1"/>
            </p:cNvSpPr>
            <p:nvPr/>
          </p:nvSpPr>
          <p:spPr bwMode="auto">
            <a:xfrm>
              <a:off x="1323" y="1792"/>
              <a:ext cx="103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5" name="Rectangle 19"/>
            <p:cNvSpPr>
              <a:spLocks noChangeArrowheads="1"/>
            </p:cNvSpPr>
            <p:nvPr/>
          </p:nvSpPr>
          <p:spPr bwMode="auto">
            <a:xfrm>
              <a:off x="2355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6" name="Rectangle 20"/>
            <p:cNvSpPr>
              <a:spLocks noChangeArrowheads="1"/>
            </p:cNvSpPr>
            <p:nvPr/>
          </p:nvSpPr>
          <p:spPr bwMode="auto">
            <a:xfrm>
              <a:off x="2367" y="1792"/>
              <a:ext cx="3156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7" name="Rectangle 21"/>
            <p:cNvSpPr>
              <a:spLocks noChangeArrowheads="1"/>
            </p:cNvSpPr>
            <p:nvPr/>
          </p:nvSpPr>
          <p:spPr bwMode="auto">
            <a:xfrm>
              <a:off x="5523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8" name="Rectangle 22"/>
            <p:cNvSpPr>
              <a:spLocks noChangeArrowheads="1"/>
            </p:cNvSpPr>
            <p:nvPr/>
          </p:nvSpPr>
          <p:spPr bwMode="auto">
            <a:xfrm>
              <a:off x="5523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9" name="Rectangle 23"/>
            <p:cNvSpPr>
              <a:spLocks noChangeArrowheads="1"/>
            </p:cNvSpPr>
            <p:nvPr/>
          </p:nvSpPr>
          <p:spPr bwMode="auto">
            <a:xfrm>
              <a:off x="224" y="1804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0" name="Rectangle 24"/>
            <p:cNvSpPr>
              <a:spLocks noChangeArrowheads="1"/>
            </p:cNvSpPr>
            <p:nvPr/>
          </p:nvSpPr>
          <p:spPr bwMode="auto">
            <a:xfrm>
              <a:off x="699" y="1804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1" name="Rectangle 25"/>
            <p:cNvSpPr>
              <a:spLocks noChangeArrowheads="1"/>
            </p:cNvSpPr>
            <p:nvPr/>
          </p:nvSpPr>
          <p:spPr bwMode="auto">
            <a:xfrm>
              <a:off x="1312" y="1804"/>
              <a:ext cx="11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2" name="Rectangle 26"/>
            <p:cNvSpPr>
              <a:spLocks noChangeArrowheads="1"/>
            </p:cNvSpPr>
            <p:nvPr/>
          </p:nvSpPr>
          <p:spPr bwMode="auto">
            <a:xfrm>
              <a:off x="2355" y="1804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3" name="Rectangle 27"/>
            <p:cNvSpPr>
              <a:spLocks noChangeArrowheads="1"/>
            </p:cNvSpPr>
            <p:nvPr/>
          </p:nvSpPr>
          <p:spPr bwMode="auto">
            <a:xfrm>
              <a:off x="5523" y="1804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4" name="Rectangle 28"/>
            <p:cNvSpPr>
              <a:spLocks noChangeArrowheads="1"/>
            </p:cNvSpPr>
            <p:nvPr/>
          </p:nvSpPr>
          <p:spPr bwMode="auto">
            <a:xfrm>
              <a:off x="273" y="1993"/>
              <a:ext cx="78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x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5" name="Rectangle 29"/>
            <p:cNvSpPr>
              <a:spLocks noChangeArrowheads="1"/>
            </p:cNvSpPr>
            <p:nvPr/>
          </p:nvSpPr>
          <p:spPr bwMode="auto">
            <a:xfrm>
              <a:off x="874" y="1986"/>
              <a:ext cx="38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15213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6" name="Rectangle 30"/>
            <p:cNvSpPr>
              <a:spLocks noChangeArrowheads="1"/>
            </p:cNvSpPr>
            <p:nvPr/>
          </p:nvSpPr>
          <p:spPr bwMode="auto">
            <a:xfrm>
              <a:off x="1886" y="1993"/>
              <a:ext cx="38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3B 6D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7" name="Rectangle 31"/>
            <p:cNvSpPr>
              <a:spLocks noChangeArrowheads="1"/>
            </p:cNvSpPr>
            <p:nvPr/>
          </p:nvSpPr>
          <p:spPr bwMode="auto">
            <a:xfrm>
              <a:off x="4017" y="1993"/>
              <a:ext cx="132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00111011 01101101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8" name="Rectangle 32"/>
            <p:cNvSpPr>
              <a:spLocks noChangeArrowheads="1"/>
            </p:cNvSpPr>
            <p:nvPr/>
          </p:nvSpPr>
          <p:spPr bwMode="auto">
            <a:xfrm>
              <a:off x="224" y="1970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9" name="Rectangle 33"/>
            <p:cNvSpPr>
              <a:spLocks noChangeArrowheads="1"/>
            </p:cNvSpPr>
            <p:nvPr/>
          </p:nvSpPr>
          <p:spPr bwMode="auto">
            <a:xfrm>
              <a:off x="236" y="1970"/>
              <a:ext cx="463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0" name="Rectangle 34"/>
            <p:cNvSpPr>
              <a:spLocks noChangeArrowheads="1"/>
            </p:cNvSpPr>
            <p:nvPr/>
          </p:nvSpPr>
          <p:spPr bwMode="auto">
            <a:xfrm>
              <a:off x="699" y="1970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1" name="Rectangle 35"/>
            <p:cNvSpPr>
              <a:spLocks noChangeArrowheads="1"/>
            </p:cNvSpPr>
            <p:nvPr/>
          </p:nvSpPr>
          <p:spPr bwMode="auto">
            <a:xfrm>
              <a:off x="711" y="1970"/>
              <a:ext cx="60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2" name="Rectangle 36"/>
            <p:cNvSpPr>
              <a:spLocks noChangeArrowheads="1"/>
            </p:cNvSpPr>
            <p:nvPr/>
          </p:nvSpPr>
          <p:spPr bwMode="auto">
            <a:xfrm>
              <a:off x="1312" y="1970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3" name="Rectangle 37"/>
            <p:cNvSpPr>
              <a:spLocks noChangeArrowheads="1"/>
            </p:cNvSpPr>
            <p:nvPr/>
          </p:nvSpPr>
          <p:spPr bwMode="auto">
            <a:xfrm>
              <a:off x="1323" y="1970"/>
              <a:ext cx="1032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4" name="Rectangle 38"/>
            <p:cNvSpPr>
              <a:spLocks noChangeArrowheads="1"/>
            </p:cNvSpPr>
            <p:nvPr/>
          </p:nvSpPr>
          <p:spPr bwMode="auto">
            <a:xfrm>
              <a:off x="2355" y="1970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5" name="Rectangle 39"/>
            <p:cNvSpPr>
              <a:spLocks noChangeArrowheads="1"/>
            </p:cNvSpPr>
            <p:nvPr/>
          </p:nvSpPr>
          <p:spPr bwMode="auto">
            <a:xfrm>
              <a:off x="2367" y="1970"/>
              <a:ext cx="3156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6" name="Rectangle 40"/>
            <p:cNvSpPr>
              <a:spLocks noChangeArrowheads="1"/>
            </p:cNvSpPr>
            <p:nvPr/>
          </p:nvSpPr>
          <p:spPr bwMode="auto">
            <a:xfrm>
              <a:off x="5523" y="1970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7" name="Rectangle 41"/>
            <p:cNvSpPr>
              <a:spLocks noChangeArrowheads="1"/>
            </p:cNvSpPr>
            <p:nvPr/>
          </p:nvSpPr>
          <p:spPr bwMode="auto">
            <a:xfrm>
              <a:off x="224" y="1982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8" name="Rectangle 42"/>
            <p:cNvSpPr>
              <a:spLocks noChangeArrowheads="1"/>
            </p:cNvSpPr>
            <p:nvPr/>
          </p:nvSpPr>
          <p:spPr bwMode="auto">
            <a:xfrm>
              <a:off x="699" y="1982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9" name="Rectangle 43"/>
            <p:cNvSpPr>
              <a:spLocks noChangeArrowheads="1"/>
            </p:cNvSpPr>
            <p:nvPr/>
          </p:nvSpPr>
          <p:spPr bwMode="auto">
            <a:xfrm>
              <a:off x="1312" y="1982"/>
              <a:ext cx="11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0" name="Rectangle 44"/>
            <p:cNvSpPr>
              <a:spLocks noChangeArrowheads="1"/>
            </p:cNvSpPr>
            <p:nvPr/>
          </p:nvSpPr>
          <p:spPr bwMode="auto">
            <a:xfrm>
              <a:off x="2355" y="1982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1" name="Rectangle 45"/>
            <p:cNvSpPr>
              <a:spLocks noChangeArrowheads="1"/>
            </p:cNvSpPr>
            <p:nvPr/>
          </p:nvSpPr>
          <p:spPr bwMode="auto">
            <a:xfrm>
              <a:off x="5523" y="1982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2" name="Rectangle 46"/>
            <p:cNvSpPr>
              <a:spLocks noChangeArrowheads="1"/>
            </p:cNvSpPr>
            <p:nvPr/>
          </p:nvSpPr>
          <p:spPr bwMode="auto">
            <a:xfrm>
              <a:off x="273" y="2170"/>
              <a:ext cx="156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ix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3" name="Rectangle 47"/>
            <p:cNvSpPr>
              <a:spLocks noChangeArrowheads="1"/>
            </p:cNvSpPr>
            <p:nvPr/>
          </p:nvSpPr>
          <p:spPr bwMode="auto">
            <a:xfrm>
              <a:off x="874" y="2164"/>
              <a:ext cx="38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15213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4" name="Rectangle 48"/>
            <p:cNvSpPr>
              <a:spLocks noChangeArrowheads="1"/>
            </p:cNvSpPr>
            <p:nvPr/>
          </p:nvSpPr>
          <p:spPr bwMode="auto">
            <a:xfrm>
              <a:off x="1419" y="2170"/>
              <a:ext cx="855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00 00 3B 6D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5" name="Rectangle 49"/>
            <p:cNvSpPr>
              <a:spLocks noChangeArrowheads="1"/>
            </p:cNvSpPr>
            <p:nvPr/>
          </p:nvSpPr>
          <p:spPr bwMode="auto">
            <a:xfrm>
              <a:off x="2617" y="2170"/>
              <a:ext cx="2721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00000000 00000000 00111011 01101101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6" name="Rectangle 50"/>
            <p:cNvSpPr>
              <a:spLocks noChangeArrowheads="1"/>
            </p:cNvSpPr>
            <p:nvPr/>
          </p:nvSpPr>
          <p:spPr bwMode="auto">
            <a:xfrm>
              <a:off x="224" y="2147"/>
              <a:ext cx="12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7" name="Rectangle 51"/>
            <p:cNvSpPr>
              <a:spLocks noChangeArrowheads="1"/>
            </p:cNvSpPr>
            <p:nvPr/>
          </p:nvSpPr>
          <p:spPr bwMode="auto">
            <a:xfrm>
              <a:off x="236" y="2147"/>
              <a:ext cx="463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8" name="Rectangle 52"/>
            <p:cNvSpPr>
              <a:spLocks noChangeArrowheads="1"/>
            </p:cNvSpPr>
            <p:nvPr/>
          </p:nvSpPr>
          <p:spPr bwMode="auto">
            <a:xfrm>
              <a:off x="699" y="2147"/>
              <a:ext cx="12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9" name="Rectangle 53"/>
            <p:cNvSpPr>
              <a:spLocks noChangeArrowheads="1"/>
            </p:cNvSpPr>
            <p:nvPr/>
          </p:nvSpPr>
          <p:spPr bwMode="auto">
            <a:xfrm>
              <a:off x="711" y="2147"/>
              <a:ext cx="60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0" name="Rectangle 54"/>
            <p:cNvSpPr>
              <a:spLocks noChangeArrowheads="1"/>
            </p:cNvSpPr>
            <p:nvPr/>
          </p:nvSpPr>
          <p:spPr bwMode="auto">
            <a:xfrm>
              <a:off x="1312" y="2147"/>
              <a:ext cx="11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1" name="Rectangle 55"/>
            <p:cNvSpPr>
              <a:spLocks noChangeArrowheads="1"/>
            </p:cNvSpPr>
            <p:nvPr/>
          </p:nvSpPr>
          <p:spPr bwMode="auto">
            <a:xfrm>
              <a:off x="1323" y="2147"/>
              <a:ext cx="103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2" name="Rectangle 56"/>
            <p:cNvSpPr>
              <a:spLocks noChangeArrowheads="1"/>
            </p:cNvSpPr>
            <p:nvPr/>
          </p:nvSpPr>
          <p:spPr bwMode="auto">
            <a:xfrm>
              <a:off x="2355" y="2147"/>
              <a:ext cx="12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3" name="Rectangle 57"/>
            <p:cNvSpPr>
              <a:spLocks noChangeArrowheads="1"/>
            </p:cNvSpPr>
            <p:nvPr/>
          </p:nvSpPr>
          <p:spPr bwMode="auto">
            <a:xfrm>
              <a:off x="2367" y="2147"/>
              <a:ext cx="3156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4" name="Rectangle 58"/>
            <p:cNvSpPr>
              <a:spLocks noChangeArrowheads="1"/>
            </p:cNvSpPr>
            <p:nvPr/>
          </p:nvSpPr>
          <p:spPr bwMode="auto">
            <a:xfrm>
              <a:off x="5523" y="2147"/>
              <a:ext cx="12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5" name="Rectangle 59"/>
            <p:cNvSpPr>
              <a:spLocks noChangeArrowheads="1"/>
            </p:cNvSpPr>
            <p:nvPr/>
          </p:nvSpPr>
          <p:spPr bwMode="auto">
            <a:xfrm>
              <a:off x="224" y="2160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6" name="Rectangle 60"/>
            <p:cNvSpPr>
              <a:spLocks noChangeArrowheads="1"/>
            </p:cNvSpPr>
            <p:nvPr/>
          </p:nvSpPr>
          <p:spPr bwMode="auto">
            <a:xfrm>
              <a:off x="699" y="2160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7" name="Rectangle 61"/>
            <p:cNvSpPr>
              <a:spLocks noChangeArrowheads="1"/>
            </p:cNvSpPr>
            <p:nvPr/>
          </p:nvSpPr>
          <p:spPr bwMode="auto">
            <a:xfrm>
              <a:off x="1312" y="2160"/>
              <a:ext cx="11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8" name="Rectangle 62"/>
            <p:cNvSpPr>
              <a:spLocks noChangeArrowheads="1"/>
            </p:cNvSpPr>
            <p:nvPr/>
          </p:nvSpPr>
          <p:spPr bwMode="auto">
            <a:xfrm>
              <a:off x="2355" y="2160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9" name="Rectangle 63"/>
            <p:cNvSpPr>
              <a:spLocks noChangeArrowheads="1"/>
            </p:cNvSpPr>
            <p:nvPr/>
          </p:nvSpPr>
          <p:spPr bwMode="auto">
            <a:xfrm>
              <a:off x="5523" y="2160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0" name="Rectangle 64"/>
            <p:cNvSpPr>
              <a:spLocks noChangeArrowheads="1"/>
            </p:cNvSpPr>
            <p:nvPr/>
          </p:nvSpPr>
          <p:spPr bwMode="auto">
            <a:xfrm>
              <a:off x="273" y="2348"/>
              <a:ext cx="78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1" name="Rectangle 65"/>
            <p:cNvSpPr>
              <a:spLocks noChangeArrowheads="1"/>
            </p:cNvSpPr>
            <p:nvPr/>
          </p:nvSpPr>
          <p:spPr bwMode="auto">
            <a:xfrm>
              <a:off x="826" y="2341"/>
              <a:ext cx="467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-15213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2" name="Rectangle 66"/>
            <p:cNvSpPr>
              <a:spLocks noChangeArrowheads="1"/>
            </p:cNvSpPr>
            <p:nvPr/>
          </p:nvSpPr>
          <p:spPr bwMode="auto">
            <a:xfrm>
              <a:off x="1886" y="2348"/>
              <a:ext cx="38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C4 93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3" name="Rectangle 67"/>
            <p:cNvSpPr>
              <a:spLocks noChangeArrowheads="1"/>
            </p:cNvSpPr>
            <p:nvPr/>
          </p:nvSpPr>
          <p:spPr bwMode="auto">
            <a:xfrm>
              <a:off x="4017" y="2348"/>
              <a:ext cx="132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11000100 10010011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4" name="Rectangle 68"/>
            <p:cNvSpPr>
              <a:spLocks noChangeArrowheads="1"/>
            </p:cNvSpPr>
            <p:nvPr/>
          </p:nvSpPr>
          <p:spPr bwMode="auto">
            <a:xfrm>
              <a:off x="224" y="2325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5" name="Rectangle 69"/>
            <p:cNvSpPr>
              <a:spLocks noChangeArrowheads="1"/>
            </p:cNvSpPr>
            <p:nvPr/>
          </p:nvSpPr>
          <p:spPr bwMode="auto">
            <a:xfrm>
              <a:off x="236" y="2325"/>
              <a:ext cx="463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6" name="Rectangle 70"/>
            <p:cNvSpPr>
              <a:spLocks noChangeArrowheads="1"/>
            </p:cNvSpPr>
            <p:nvPr/>
          </p:nvSpPr>
          <p:spPr bwMode="auto">
            <a:xfrm>
              <a:off x="699" y="2325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7" name="Rectangle 71"/>
            <p:cNvSpPr>
              <a:spLocks noChangeArrowheads="1"/>
            </p:cNvSpPr>
            <p:nvPr/>
          </p:nvSpPr>
          <p:spPr bwMode="auto">
            <a:xfrm>
              <a:off x="711" y="2325"/>
              <a:ext cx="60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8" name="Rectangle 72"/>
            <p:cNvSpPr>
              <a:spLocks noChangeArrowheads="1"/>
            </p:cNvSpPr>
            <p:nvPr/>
          </p:nvSpPr>
          <p:spPr bwMode="auto">
            <a:xfrm>
              <a:off x="1312" y="2325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9" name="Rectangle 73"/>
            <p:cNvSpPr>
              <a:spLocks noChangeArrowheads="1"/>
            </p:cNvSpPr>
            <p:nvPr/>
          </p:nvSpPr>
          <p:spPr bwMode="auto">
            <a:xfrm>
              <a:off x="1323" y="2325"/>
              <a:ext cx="1032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0" name="Rectangle 74"/>
            <p:cNvSpPr>
              <a:spLocks noChangeArrowheads="1"/>
            </p:cNvSpPr>
            <p:nvPr/>
          </p:nvSpPr>
          <p:spPr bwMode="auto">
            <a:xfrm>
              <a:off x="2355" y="2325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1" name="Rectangle 75"/>
            <p:cNvSpPr>
              <a:spLocks noChangeArrowheads="1"/>
            </p:cNvSpPr>
            <p:nvPr/>
          </p:nvSpPr>
          <p:spPr bwMode="auto">
            <a:xfrm>
              <a:off x="2367" y="2325"/>
              <a:ext cx="3156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2" name="Rectangle 76"/>
            <p:cNvSpPr>
              <a:spLocks noChangeArrowheads="1"/>
            </p:cNvSpPr>
            <p:nvPr/>
          </p:nvSpPr>
          <p:spPr bwMode="auto">
            <a:xfrm>
              <a:off x="5523" y="2325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3" name="Rectangle 77"/>
            <p:cNvSpPr>
              <a:spLocks noChangeArrowheads="1"/>
            </p:cNvSpPr>
            <p:nvPr/>
          </p:nvSpPr>
          <p:spPr bwMode="auto">
            <a:xfrm>
              <a:off x="224" y="2337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4" name="Rectangle 78"/>
            <p:cNvSpPr>
              <a:spLocks noChangeArrowheads="1"/>
            </p:cNvSpPr>
            <p:nvPr/>
          </p:nvSpPr>
          <p:spPr bwMode="auto">
            <a:xfrm>
              <a:off x="699" y="2337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5" name="Rectangle 79"/>
            <p:cNvSpPr>
              <a:spLocks noChangeArrowheads="1"/>
            </p:cNvSpPr>
            <p:nvPr/>
          </p:nvSpPr>
          <p:spPr bwMode="auto">
            <a:xfrm>
              <a:off x="1312" y="2337"/>
              <a:ext cx="11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6" name="Rectangle 80"/>
            <p:cNvSpPr>
              <a:spLocks noChangeArrowheads="1"/>
            </p:cNvSpPr>
            <p:nvPr/>
          </p:nvSpPr>
          <p:spPr bwMode="auto">
            <a:xfrm>
              <a:off x="2355" y="2337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7" name="Rectangle 81"/>
            <p:cNvSpPr>
              <a:spLocks noChangeArrowheads="1"/>
            </p:cNvSpPr>
            <p:nvPr/>
          </p:nvSpPr>
          <p:spPr bwMode="auto">
            <a:xfrm>
              <a:off x="5523" y="2337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8" name="Rectangle 82"/>
            <p:cNvSpPr>
              <a:spLocks noChangeArrowheads="1"/>
            </p:cNvSpPr>
            <p:nvPr/>
          </p:nvSpPr>
          <p:spPr bwMode="auto">
            <a:xfrm>
              <a:off x="316" y="2526"/>
              <a:ext cx="156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9" name="Rectangle 83"/>
            <p:cNvSpPr>
              <a:spLocks noChangeArrowheads="1"/>
            </p:cNvSpPr>
            <p:nvPr/>
          </p:nvSpPr>
          <p:spPr bwMode="auto">
            <a:xfrm>
              <a:off x="826" y="2519"/>
              <a:ext cx="467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-15213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0" name="Rectangle 84"/>
            <p:cNvSpPr>
              <a:spLocks noChangeArrowheads="1"/>
            </p:cNvSpPr>
            <p:nvPr/>
          </p:nvSpPr>
          <p:spPr bwMode="auto">
            <a:xfrm>
              <a:off x="1419" y="2526"/>
              <a:ext cx="855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FF </a:t>
              </a:r>
              <a:r>
                <a:rPr lang="en-US" sz="1600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FF</a:t>
              </a:r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C4 93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1" name="Rectangle 85"/>
            <p:cNvSpPr>
              <a:spLocks noChangeArrowheads="1"/>
            </p:cNvSpPr>
            <p:nvPr/>
          </p:nvSpPr>
          <p:spPr bwMode="auto">
            <a:xfrm>
              <a:off x="2617" y="2526"/>
              <a:ext cx="2721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11111111 11111111 11000100 10010011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2" name="Rectangle 86"/>
            <p:cNvSpPr>
              <a:spLocks noChangeArrowheads="1"/>
            </p:cNvSpPr>
            <p:nvPr/>
          </p:nvSpPr>
          <p:spPr bwMode="auto">
            <a:xfrm>
              <a:off x="224" y="2503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3" name="Rectangle 87"/>
            <p:cNvSpPr>
              <a:spLocks noChangeArrowheads="1"/>
            </p:cNvSpPr>
            <p:nvPr/>
          </p:nvSpPr>
          <p:spPr bwMode="auto">
            <a:xfrm>
              <a:off x="236" y="2503"/>
              <a:ext cx="463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4" name="Rectangle 88"/>
            <p:cNvSpPr>
              <a:spLocks noChangeArrowheads="1"/>
            </p:cNvSpPr>
            <p:nvPr/>
          </p:nvSpPr>
          <p:spPr bwMode="auto">
            <a:xfrm>
              <a:off x="699" y="2503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5" name="Rectangle 89"/>
            <p:cNvSpPr>
              <a:spLocks noChangeArrowheads="1"/>
            </p:cNvSpPr>
            <p:nvPr/>
          </p:nvSpPr>
          <p:spPr bwMode="auto">
            <a:xfrm>
              <a:off x="711" y="2503"/>
              <a:ext cx="60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6" name="Rectangle 90"/>
            <p:cNvSpPr>
              <a:spLocks noChangeArrowheads="1"/>
            </p:cNvSpPr>
            <p:nvPr/>
          </p:nvSpPr>
          <p:spPr bwMode="auto">
            <a:xfrm>
              <a:off x="1312" y="2503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7" name="Rectangle 91"/>
            <p:cNvSpPr>
              <a:spLocks noChangeArrowheads="1"/>
            </p:cNvSpPr>
            <p:nvPr/>
          </p:nvSpPr>
          <p:spPr bwMode="auto">
            <a:xfrm>
              <a:off x="1323" y="2503"/>
              <a:ext cx="1032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8" name="Rectangle 92"/>
            <p:cNvSpPr>
              <a:spLocks noChangeArrowheads="1"/>
            </p:cNvSpPr>
            <p:nvPr/>
          </p:nvSpPr>
          <p:spPr bwMode="auto">
            <a:xfrm>
              <a:off x="2355" y="2503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9" name="Rectangle 93"/>
            <p:cNvSpPr>
              <a:spLocks noChangeArrowheads="1"/>
            </p:cNvSpPr>
            <p:nvPr/>
          </p:nvSpPr>
          <p:spPr bwMode="auto">
            <a:xfrm>
              <a:off x="2367" y="2503"/>
              <a:ext cx="3156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0" name="Rectangle 94"/>
            <p:cNvSpPr>
              <a:spLocks noChangeArrowheads="1"/>
            </p:cNvSpPr>
            <p:nvPr/>
          </p:nvSpPr>
          <p:spPr bwMode="auto">
            <a:xfrm>
              <a:off x="5523" y="2503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1" name="Rectangle 95"/>
            <p:cNvSpPr>
              <a:spLocks noChangeArrowheads="1"/>
            </p:cNvSpPr>
            <p:nvPr/>
          </p:nvSpPr>
          <p:spPr bwMode="auto">
            <a:xfrm>
              <a:off x="224" y="2515"/>
              <a:ext cx="12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2" name="Rectangle 96"/>
            <p:cNvSpPr>
              <a:spLocks noChangeArrowheads="1"/>
            </p:cNvSpPr>
            <p:nvPr/>
          </p:nvSpPr>
          <p:spPr bwMode="auto">
            <a:xfrm>
              <a:off x="224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3" name="Rectangle 97"/>
            <p:cNvSpPr>
              <a:spLocks noChangeArrowheads="1"/>
            </p:cNvSpPr>
            <p:nvPr/>
          </p:nvSpPr>
          <p:spPr bwMode="auto">
            <a:xfrm>
              <a:off x="224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4" name="Rectangle 98"/>
            <p:cNvSpPr>
              <a:spLocks noChangeArrowheads="1"/>
            </p:cNvSpPr>
            <p:nvPr/>
          </p:nvSpPr>
          <p:spPr bwMode="auto">
            <a:xfrm>
              <a:off x="236" y="2679"/>
              <a:ext cx="463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5" name="Rectangle 99"/>
            <p:cNvSpPr>
              <a:spLocks noChangeArrowheads="1"/>
            </p:cNvSpPr>
            <p:nvPr/>
          </p:nvSpPr>
          <p:spPr bwMode="auto">
            <a:xfrm>
              <a:off x="699" y="2515"/>
              <a:ext cx="12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6" name="Rectangle 100"/>
            <p:cNvSpPr>
              <a:spLocks noChangeArrowheads="1"/>
            </p:cNvSpPr>
            <p:nvPr/>
          </p:nvSpPr>
          <p:spPr bwMode="auto">
            <a:xfrm>
              <a:off x="699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7" name="Rectangle 101"/>
            <p:cNvSpPr>
              <a:spLocks noChangeArrowheads="1"/>
            </p:cNvSpPr>
            <p:nvPr/>
          </p:nvSpPr>
          <p:spPr bwMode="auto">
            <a:xfrm>
              <a:off x="711" y="2679"/>
              <a:ext cx="60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8" name="Rectangle 102"/>
            <p:cNvSpPr>
              <a:spLocks noChangeArrowheads="1"/>
            </p:cNvSpPr>
            <p:nvPr/>
          </p:nvSpPr>
          <p:spPr bwMode="auto">
            <a:xfrm>
              <a:off x="1312" y="2515"/>
              <a:ext cx="11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9" name="Rectangle 103"/>
            <p:cNvSpPr>
              <a:spLocks noChangeArrowheads="1"/>
            </p:cNvSpPr>
            <p:nvPr/>
          </p:nvSpPr>
          <p:spPr bwMode="auto">
            <a:xfrm>
              <a:off x="1312" y="2679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800" name="Rectangle 104"/>
            <p:cNvSpPr>
              <a:spLocks noChangeArrowheads="1"/>
            </p:cNvSpPr>
            <p:nvPr/>
          </p:nvSpPr>
          <p:spPr bwMode="auto">
            <a:xfrm>
              <a:off x="1323" y="2679"/>
              <a:ext cx="103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801" name="Rectangle 105"/>
            <p:cNvSpPr>
              <a:spLocks noChangeArrowheads="1"/>
            </p:cNvSpPr>
            <p:nvPr/>
          </p:nvSpPr>
          <p:spPr bwMode="auto">
            <a:xfrm>
              <a:off x="2355" y="2515"/>
              <a:ext cx="12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802" name="Rectangle 106"/>
            <p:cNvSpPr>
              <a:spLocks noChangeArrowheads="1"/>
            </p:cNvSpPr>
            <p:nvPr/>
          </p:nvSpPr>
          <p:spPr bwMode="auto">
            <a:xfrm>
              <a:off x="2355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803" name="Rectangle 107"/>
            <p:cNvSpPr>
              <a:spLocks noChangeArrowheads="1"/>
            </p:cNvSpPr>
            <p:nvPr/>
          </p:nvSpPr>
          <p:spPr bwMode="auto">
            <a:xfrm>
              <a:off x="2367" y="2679"/>
              <a:ext cx="3156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804" name="Rectangle 108"/>
            <p:cNvSpPr>
              <a:spLocks noChangeArrowheads="1"/>
            </p:cNvSpPr>
            <p:nvPr/>
          </p:nvSpPr>
          <p:spPr bwMode="auto">
            <a:xfrm>
              <a:off x="5523" y="2515"/>
              <a:ext cx="12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805" name="Rectangle 109"/>
            <p:cNvSpPr>
              <a:spLocks noChangeArrowheads="1"/>
            </p:cNvSpPr>
            <p:nvPr/>
          </p:nvSpPr>
          <p:spPr bwMode="auto">
            <a:xfrm>
              <a:off x="5523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806" name="Rectangle 110"/>
            <p:cNvSpPr>
              <a:spLocks noChangeArrowheads="1"/>
            </p:cNvSpPr>
            <p:nvPr/>
          </p:nvSpPr>
          <p:spPr bwMode="auto">
            <a:xfrm>
              <a:off x="5523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Bits, Bytes, and Integers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Representing information as bits</a:t>
            </a:r>
          </a:p>
          <a:p>
            <a:r>
              <a:rPr lang="en-US" dirty="0">
                <a:solidFill>
                  <a:srgbClr val="A6A6A6"/>
                </a:solidFill>
              </a:rPr>
              <a:t>Bit-level manipulations</a:t>
            </a:r>
          </a:p>
          <a:p>
            <a:r>
              <a:rPr lang="en-US" dirty="0"/>
              <a:t>Integers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Representation: unsigned and signed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Conversion, casting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Sign extension</a:t>
            </a:r>
          </a:p>
          <a:p>
            <a:pPr lvl="1"/>
            <a:r>
              <a:rPr lang="en-US" b="1" dirty="0"/>
              <a:t>Addition, negation, multiplication, shifting</a:t>
            </a:r>
          </a:p>
          <a:p>
            <a:r>
              <a:rPr lang="en-US" dirty="0">
                <a:solidFill>
                  <a:srgbClr val="A6A6A6"/>
                </a:solidFill>
              </a:rPr>
              <a:t>Summary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11175"/>
            <a:ext cx="6381750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Unsigned Addition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965700" y="1371600"/>
            <a:ext cx="2743200" cy="228600"/>
            <a:chOff x="2976" y="816"/>
            <a:chExt cx="1728" cy="144"/>
          </a:xfrm>
        </p:grpSpPr>
        <p:sp>
          <p:nvSpPr>
            <p:cNvPr id="7210" name="Rectangle 6"/>
            <p:cNvSpPr>
              <a:spLocks noChangeArrowheads="1"/>
            </p:cNvSpPr>
            <p:nvPr/>
          </p:nvSpPr>
          <p:spPr bwMode="auto">
            <a:xfrm>
              <a:off x="297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11" name="Rectangle 7"/>
            <p:cNvSpPr>
              <a:spLocks noChangeArrowheads="1"/>
            </p:cNvSpPr>
            <p:nvPr/>
          </p:nvSpPr>
          <p:spPr bwMode="auto">
            <a:xfrm>
              <a:off x="312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12" name="Rectangle 8"/>
            <p:cNvSpPr>
              <a:spLocks noChangeArrowheads="1"/>
            </p:cNvSpPr>
            <p:nvPr/>
          </p:nvSpPr>
          <p:spPr bwMode="auto">
            <a:xfrm>
              <a:off x="3264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13" name="Rectangle 9"/>
            <p:cNvSpPr>
              <a:spLocks noChangeArrowheads="1"/>
            </p:cNvSpPr>
            <p:nvPr/>
          </p:nvSpPr>
          <p:spPr bwMode="auto">
            <a:xfrm>
              <a:off x="4272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14" name="Rectangle 10"/>
            <p:cNvSpPr>
              <a:spLocks noChangeArrowheads="1"/>
            </p:cNvSpPr>
            <p:nvPr/>
          </p:nvSpPr>
          <p:spPr bwMode="auto">
            <a:xfrm>
              <a:off x="441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15" name="Rectangle 11"/>
            <p:cNvSpPr>
              <a:spLocks noChangeArrowheads="1"/>
            </p:cNvSpPr>
            <p:nvPr/>
          </p:nvSpPr>
          <p:spPr bwMode="auto">
            <a:xfrm>
              <a:off x="456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16" name="Rectangle 12"/>
            <p:cNvSpPr>
              <a:spLocks noChangeArrowheads="1"/>
            </p:cNvSpPr>
            <p:nvPr/>
          </p:nvSpPr>
          <p:spPr bwMode="auto">
            <a:xfrm>
              <a:off x="3408" y="816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4965700" y="1828800"/>
            <a:ext cx="2743200" cy="228600"/>
            <a:chOff x="2976" y="1104"/>
            <a:chExt cx="1728" cy="144"/>
          </a:xfrm>
        </p:grpSpPr>
        <p:sp>
          <p:nvSpPr>
            <p:cNvPr id="7203" name="Rectangle 14"/>
            <p:cNvSpPr>
              <a:spLocks noChangeArrowheads="1"/>
            </p:cNvSpPr>
            <p:nvPr/>
          </p:nvSpPr>
          <p:spPr bwMode="auto">
            <a:xfrm>
              <a:off x="297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04" name="Rectangle 15"/>
            <p:cNvSpPr>
              <a:spLocks noChangeArrowheads="1"/>
            </p:cNvSpPr>
            <p:nvPr/>
          </p:nvSpPr>
          <p:spPr bwMode="auto">
            <a:xfrm>
              <a:off x="312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05" name="Rectangle 16"/>
            <p:cNvSpPr>
              <a:spLocks noChangeArrowheads="1"/>
            </p:cNvSpPr>
            <p:nvPr/>
          </p:nvSpPr>
          <p:spPr bwMode="auto">
            <a:xfrm>
              <a:off x="3264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06" name="Rectangle 17"/>
            <p:cNvSpPr>
              <a:spLocks noChangeArrowheads="1"/>
            </p:cNvSpPr>
            <p:nvPr/>
          </p:nvSpPr>
          <p:spPr bwMode="auto">
            <a:xfrm>
              <a:off x="4272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07" name="Rectangle 18"/>
            <p:cNvSpPr>
              <a:spLocks noChangeArrowheads="1"/>
            </p:cNvSpPr>
            <p:nvPr/>
          </p:nvSpPr>
          <p:spPr bwMode="auto">
            <a:xfrm>
              <a:off x="441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08" name="Rectangle 19"/>
            <p:cNvSpPr>
              <a:spLocks noChangeArrowheads="1"/>
            </p:cNvSpPr>
            <p:nvPr/>
          </p:nvSpPr>
          <p:spPr bwMode="auto">
            <a:xfrm>
              <a:off x="456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09" name="Rectangle 20"/>
            <p:cNvSpPr>
              <a:spLocks noChangeArrowheads="1"/>
            </p:cNvSpPr>
            <p:nvPr/>
          </p:nvSpPr>
          <p:spPr bwMode="auto">
            <a:xfrm>
              <a:off x="3408" y="1104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7175" name="Rectangle 21"/>
          <p:cNvSpPr>
            <a:spLocks noChangeArrowheads="1"/>
          </p:cNvSpPr>
          <p:nvPr/>
        </p:nvSpPr>
        <p:spPr bwMode="auto">
          <a:xfrm>
            <a:off x="4425950" y="1219200"/>
            <a:ext cx="2984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</a:t>
            </a:r>
          </a:p>
        </p:txBody>
      </p:sp>
      <p:sp>
        <p:nvSpPr>
          <p:cNvPr id="7176" name="Rectangle 22"/>
          <p:cNvSpPr>
            <a:spLocks noChangeArrowheads="1"/>
          </p:cNvSpPr>
          <p:nvPr/>
        </p:nvSpPr>
        <p:spPr bwMode="auto">
          <a:xfrm>
            <a:off x="4438650" y="1676400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v</a:t>
            </a:r>
          </a:p>
        </p:txBody>
      </p:sp>
      <p:sp>
        <p:nvSpPr>
          <p:cNvPr id="7177" name="Line 23"/>
          <p:cNvSpPr>
            <a:spLocks noChangeShapeType="1"/>
          </p:cNvSpPr>
          <p:nvPr/>
        </p:nvSpPr>
        <p:spPr bwMode="auto">
          <a:xfrm>
            <a:off x="3975100" y="2133600"/>
            <a:ext cx="3886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8" name="Rectangle 24"/>
          <p:cNvSpPr>
            <a:spLocks noChangeArrowheads="1"/>
          </p:cNvSpPr>
          <p:nvPr/>
        </p:nvSpPr>
        <p:spPr bwMode="auto">
          <a:xfrm>
            <a:off x="4147417" y="1683760"/>
            <a:ext cx="357790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+</a:t>
            </a:r>
          </a:p>
        </p:txBody>
      </p: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4737100" y="2286000"/>
            <a:ext cx="2971800" cy="228600"/>
            <a:chOff x="2832" y="1392"/>
            <a:chExt cx="1872" cy="144"/>
          </a:xfrm>
        </p:grpSpPr>
        <p:grpSp>
          <p:nvGrpSpPr>
            <p:cNvPr id="5" name="Group 26"/>
            <p:cNvGrpSpPr>
              <a:grpSpLocks/>
            </p:cNvGrpSpPr>
            <p:nvPr/>
          </p:nvGrpSpPr>
          <p:grpSpPr bwMode="auto">
            <a:xfrm>
              <a:off x="2976" y="1392"/>
              <a:ext cx="1728" cy="144"/>
              <a:chOff x="2976" y="1392"/>
              <a:chExt cx="1728" cy="144"/>
            </a:xfrm>
          </p:grpSpPr>
          <p:sp>
            <p:nvSpPr>
              <p:cNvPr id="7196" name="Rectangle 27"/>
              <p:cNvSpPr>
                <a:spLocks noChangeArrowheads="1"/>
              </p:cNvSpPr>
              <p:nvPr/>
            </p:nvSpPr>
            <p:spPr bwMode="auto">
              <a:xfrm>
                <a:off x="2976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7197" name="Rectangle 28"/>
              <p:cNvSpPr>
                <a:spLocks noChangeArrowheads="1"/>
              </p:cNvSpPr>
              <p:nvPr/>
            </p:nvSpPr>
            <p:spPr bwMode="auto">
              <a:xfrm>
                <a:off x="3120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7198" name="Rectangle 29"/>
              <p:cNvSpPr>
                <a:spLocks noChangeArrowheads="1"/>
              </p:cNvSpPr>
              <p:nvPr/>
            </p:nvSpPr>
            <p:spPr bwMode="auto">
              <a:xfrm>
                <a:off x="3264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7199" name="Rectangle 30"/>
              <p:cNvSpPr>
                <a:spLocks noChangeArrowheads="1"/>
              </p:cNvSpPr>
              <p:nvPr/>
            </p:nvSpPr>
            <p:spPr bwMode="auto">
              <a:xfrm>
                <a:off x="4272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7200" name="Rectangle 31"/>
              <p:cNvSpPr>
                <a:spLocks noChangeArrowheads="1"/>
              </p:cNvSpPr>
              <p:nvPr/>
            </p:nvSpPr>
            <p:spPr bwMode="auto">
              <a:xfrm>
                <a:off x="4416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7201" name="Rectangle 32"/>
              <p:cNvSpPr>
                <a:spLocks noChangeArrowheads="1"/>
              </p:cNvSpPr>
              <p:nvPr/>
            </p:nvSpPr>
            <p:spPr bwMode="auto">
              <a:xfrm>
                <a:off x="4560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7202" name="Rectangle 33"/>
              <p:cNvSpPr>
                <a:spLocks noChangeArrowheads="1"/>
              </p:cNvSpPr>
              <p:nvPr/>
            </p:nvSpPr>
            <p:spPr bwMode="auto">
              <a:xfrm>
                <a:off x="3408" y="1392"/>
                <a:ext cx="86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/>
                  <a:t>• • •</a:t>
                </a:r>
              </a:p>
            </p:txBody>
          </p:sp>
        </p:grpSp>
        <p:sp>
          <p:nvSpPr>
            <p:cNvPr id="7195" name="Rectangle 34"/>
            <p:cNvSpPr>
              <a:spLocks noChangeArrowheads="1"/>
            </p:cNvSpPr>
            <p:nvPr/>
          </p:nvSpPr>
          <p:spPr bwMode="auto">
            <a:xfrm>
              <a:off x="2832" y="1392"/>
              <a:ext cx="144" cy="144"/>
            </a:xfrm>
            <a:prstGeom prst="rect">
              <a:avLst/>
            </a:prstGeom>
            <a:solidFill>
              <a:srgbClr val="FF99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</p:grpSp>
      <p:sp>
        <p:nvSpPr>
          <p:cNvPr id="7180" name="Rectangle 35"/>
          <p:cNvSpPr>
            <a:spLocks noChangeArrowheads="1"/>
          </p:cNvSpPr>
          <p:nvPr/>
        </p:nvSpPr>
        <p:spPr bwMode="auto">
          <a:xfrm>
            <a:off x="4081462" y="2133600"/>
            <a:ext cx="642938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 </a:t>
            </a:r>
            <a:r>
              <a:rPr lang="en-US" b="0">
                <a:latin typeface="Times" pitchFamily="18" charset="0"/>
              </a:rPr>
              <a:t>+ </a:t>
            </a:r>
            <a:r>
              <a:rPr lang="en-US" b="0" i="1">
                <a:latin typeface="Times" pitchFamily="18" charset="0"/>
              </a:rPr>
              <a:t>v</a:t>
            </a:r>
          </a:p>
        </p:txBody>
      </p:sp>
      <p:grpSp>
        <p:nvGrpSpPr>
          <p:cNvPr id="6" name="Group 36"/>
          <p:cNvGrpSpPr>
            <a:grpSpLocks/>
          </p:cNvGrpSpPr>
          <p:nvPr/>
        </p:nvGrpSpPr>
        <p:grpSpPr bwMode="auto">
          <a:xfrm>
            <a:off x="4965700" y="2743200"/>
            <a:ext cx="2743200" cy="228600"/>
            <a:chOff x="2976" y="1392"/>
            <a:chExt cx="1728" cy="144"/>
          </a:xfrm>
        </p:grpSpPr>
        <p:sp>
          <p:nvSpPr>
            <p:cNvPr id="7187" name="Rectangle 37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188" name="Rectangle 38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189" name="Rectangle 39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190" name="Rectangle 40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191" name="Rectangle 41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192" name="Rectangle 42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193" name="Rectangle 43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7182" name="Line 44"/>
          <p:cNvSpPr>
            <a:spLocks noChangeShapeType="1"/>
          </p:cNvSpPr>
          <p:nvPr/>
        </p:nvSpPr>
        <p:spPr bwMode="auto">
          <a:xfrm>
            <a:off x="3975100" y="2590800"/>
            <a:ext cx="3886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3" name="Text Box 45"/>
          <p:cNvSpPr txBox="1">
            <a:spLocks noChangeArrowheads="1"/>
          </p:cNvSpPr>
          <p:nvPr/>
        </p:nvSpPr>
        <p:spPr bwMode="auto">
          <a:xfrm>
            <a:off x="457200" y="2057400"/>
            <a:ext cx="216931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True Sum: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+1 bits</a:t>
            </a:r>
          </a:p>
        </p:txBody>
      </p:sp>
      <p:sp>
        <p:nvSpPr>
          <p:cNvPr id="7184" name="Text Box 46"/>
          <p:cNvSpPr txBox="1">
            <a:spLocks noChangeArrowheads="1"/>
          </p:cNvSpPr>
          <p:nvPr/>
        </p:nvSpPr>
        <p:spPr bwMode="auto">
          <a:xfrm>
            <a:off x="457200" y="1371600"/>
            <a:ext cx="1944315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Operands: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7185" name="Text Box 47"/>
          <p:cNvSpPr txBox="1">
            <a:spLocks noChangeArrowheads="1"/>
          </p:cNvSpPr>
          <p:nvPr/>
        </p:nvSpPr>
        <p:spPr bwMode="auto">
          <a:xfrm>
            <a:off x="457200" y="2667000"/>
            <a:ext cx="243840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Discard Carry: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7186" name="Rectangle 48"/>
          <p:cNvSpPr>
            <a:spLocks noChangeArrowheads="1"/>
          </p:cNvSpPr>
          <p:nvPr/>
        </p:nvSpPr>
        <p:spPr bwMode="auto">
          <a:xfrm>
            <a:off x="3437081" y="2590800"/>
            <a:ext cx="13843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dirty="0" err="1">
                <a:latin typeface="Times" pitchFamily="18" charset="0"/>
              </a:rPr>
              <a:t>UAdd</a:t>
            </a:r>
            <a:r>
              <a:rPr lang="en-US" b="0" i="1" baseline="-25000" dirty="0" err="1">
                <a:latin typeface="Times" pitchFamily="18" charset="0"/>
              </a:rPr>
              <a:t>w</a:t>
            </a:r>
            <a:r>
              <a:rPr lang="en-US" b="0" dirty="0">
                <a:latin typeface="Times" pitchFamily="18" charset="0"/>
              </a:rPr>
              <a:t>(</a:t>
            </a:r>
            <a:r>
              <a:rPr lang="en-US" b="0" i="1" dirty="0">
                <a:latin typeface="Times" pitchFamily="18" charset="0"/>
              </a:rPr>
              <a:t>u</a:t>
            </a:r>
            <a:r>
              <a:rPr lang="en-US" b="0" dirty="0">
                <a:latin typeface="Times" pitchFamily="18" charset="0"/>
              </a:rPr>
              <a:t> , </a:t>
            </a:r>
            <a:r>
              <a:rPr lang="en-US" b="0" i="1" dirty="0">
                <a:latin typeface="Times" pitchFamily="18" charset="0"/>
              </a:rPr>
              <a:t>v</a:t>
            </a:r>
            <a:r>
              <a:rPr lang="en-US" b="0" dirty="0">
                <a:latin typeface="Times" pitchFamily="18" charset="0"/>
              </a:rPr>
              <a:t>)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3733800" y="2012950"/>
          <a:ext cx="4560888" cy="3973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88" name="Chart" r:id="rId4" imgW="6146800" imgH="5067300" progId="Excel.Sheet.8">
                  <p:embed/>
                </p:oleObj>
              </mc:Choice>
              <mc:Fallback>
                <p:oleObj name="Chart" r:id="rId4" imgW="6146800" imgH="5067300" progId="Excel.Shee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2012950"/>
                        <a:ext cx="4560888" cy="3973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291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609600"/>
            <a:ext cx="8839200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Visualizing (Mathematical) Integer Addition</a:t>
            </a:r>
          </a:p>
        </p:txBody>
      </p:sp>
      <p:sp>
        <p:nvSpPr>
          <p:cNvPr id="14029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90513" y="1557338"/>
            <a:ext cx="3290887" cy="5224462"/>
          </a:xfrm>
        </p:spPr>
        <p:txBody>
          <a:bodyPr lIns="90487" tIns="44450" rIns="90487" bIns="44450"/>
          <a:lstStyle/>
          <a:p>
            <a:pPr marL="228600" indent="-228600" eaLnBrk="1" hangingPunct="1">
              <a:defRPr/>
            </a:pPr>
            <a:r>
              <a:rPr lang="en-US"/>
              <a:t>Integer Addition</a:t>
            </a:r>
          </a:p>
          <a:p>
            <a:pPr marL="635000" lvl="1" indent="-228600" eaLnBrk="1" hangingPunct="1">
              <a:defRPr/>
            </a:pPr>
            <a:r>
              <a:rPr lang="en-US"/>
              <a:t>4-bit integers </a:t>
            </a:r>
            <a:r>
              <a:rPr lang="en-US" i="1"/>
              <a:t>u</a:t>
            </a:r>
            <a:r>
              <a:rPr lang="en-US"/>
              <a:t>, </a:t>
            </a:r>
            <a:r>
              <a:rPr lang="en-US" i="1"/>
              <a:t>v</a:t>
            </a:r>
            <a:endParaRPr lang="en-US"/>
          </a:p>
          <a:p>
            <a:pPr marL="635000" lvl="1" indent="-228600" eaLnBrk="1" hangingPunct="1">
              <a:defRPr/>
            </a:pPr>
            <a:r>
              <a:rPr lang="en-US"/>
              <a:t>Compute true sum Add</a:t>
            </a:r>
            <a:r>
              <a:rPr lang="en-US" baseline="-25000"/>
              <a:t>4</a:t>
            </a:r>
            <a:r>
              <a:rPr lang="en-US"/>
              <a:t>(</a:t>
            </a:r>
            <a:r>
              <a:rPr lang="en-US" i="1"/>
              <a:t>u</a:t>
            </a:r>
            <a:r>
              <a:rPr lang="en-US"/>
              <a:t> , </a:t>
            </a:r>
            <a:r>
              <a:rPr lang="en-US" i="1"/>
              <a:t>v</a:t>
            </a:r>
            <a:r>
              <a:rPr lang="en-US"/>
              <a:t>)</a:t>
            </a:r>
          </a:p>
          <a:p>
            <a:pPr marL="635000" lvl="1" indent="-228600" eaLnBrk="1" hangingPunct="1">
              <a:defRPr/>
            </a:pPr>
            <a:r>
              <a:rPr lang="en-US"/>
              <a:t>Values increase linearly with </a:t>
            </a:r>
            <a:r>
              <a:rPr lang="en-US" i="1"/>
              <a:t>u</a:t>
            </a:r>
            <a:r>
              <a:rPr lang="en-US"/>
              <a:t> and </a:t>
            </a:r>
            <a:r>
              <a:rPr lang="en-US" i="1"/>
              <a:t>v</a:t>
            </a:r>
          </a:p>
          <a:p>
            <a:pPr marL="635000" lvl="1" indent="-228600" eaLnBrk="1" hangingPunct="1">
              <a:defRPr/>
            </a:pPr>
            <a:r>
              <a:rPr lang="en-US"/>
              <a:t>Forms planar surface</a:t>
            </a: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5257800" y="1555750"/>
            <a:ext cx="1553309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Add</a:t>
            </a:r>
            <a:r>
              <a:rPr lang="en-US" baseline="-25000" dirty="0">
                <a:solidFill>
                  <a:schemeClr val="tx2"/>
                </a:solidFill>
                <a:latin typeface="Calibri" pitchFamily="34" charset="0"/>
              </a:rPr>
              <a:t>4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(</a:t>
            </a: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u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 , </a:t>
            </a: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v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)</a:t>
            </a:r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4343400" y="5365750"/>
            <a:ext cx="344645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u</a:t>
            </a:r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7239000" y="4832350"/>
            <a:ext cx="327012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v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3810000" y="2241550"/>
          <a:ext cx="4560888" cy="397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12" name="Chart" r:id="rId4" imgW="6146800" imgH="5067300" progId="Excel.Sheet.8">
                  <p:embed/>
                </p:oleObj>
              </mc:Choice>
              <mc:Fallback>
                <p:oleObj name="Chart" r:id="rId4" imgW="6146800" imgH="5067300" progId="Excel.Shee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2241550"/>
                        <a:ext cx="4560888" cy="397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2339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511175"/>
            <a:ext cx="7853363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Visualizing Unsigned Addition</a:t>
            </a:r>
          </a:p>
        </p:txBody>
      </p:sp>
      <p:sp>
        <p:nvSpPr>
          <p:cNvPr id="14234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90513" y="1633538"/>
            <a:ext cx="3476625" cy="5224462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/>
              <a:t>Wraps Around</a:t>
            </a:r>
          </a:p>
          <a:p>
            <a:pPr lvl="1" eaLnBrk="1" hangingPunct="1">
              <a:defRPr/>
            </a:pPr>
            <a:r>
              <a:rPr lang="en-US"/>
              <a:t>If true sum ≥ 2</a:t>
            </a:r>
            <a:r>
              <a:rPr lang="en-US" i="1" baseline="30000"/>
              <a:t>w</a:t>
            </a:r>
            <a:endParaRPr lang="en-US"/>
          </a:p>
          <a:p>
            <a:pPr lvl="1" eaLnBrk="1" hangingPunct="1">
              <a:defRPr/>
            </a:pPr>
            <a:r>
              <a:rPr lang="en-US"/>
              <a:t>At most once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09600" y="3743325"/>
            <a:ext cx="2044699" cy="1830388"/>
            <a:chOff x="384" y="2098"/>
            <a:chExt cx="1288" cy="1153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776" y="2208"/>
              <a:ext cx="80" cy="864"/>
              <a:chOff x="776" y="2208"/>
              <a:chExt cx="80" cy="864"/>
            </a:xfrm>
          </p:grpSpPr>
          <p:sp>
            <p:nvSpPr>
              <p:cNvPr id="9240" name="Line 7"/>
              <p:cNvSpPr>
                <a:spLocks noChangeShapeType="1"/>
              </p:cNvSpPr>
              <p:nvPr/>
            </p:nvSpPr>
            <p:spPr bwMode="auto">
              <a:xfrm>
                <a:off x="816" y="2216"/>
                <a:ext cx="0" cy="84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41" name="Line 8"/>
              <p:cNvSpPr>
                <a:spLocks noChangeShapeType="1"/>
              </p:cNvSpPr>
              <p:nvPr/>
            </p:nvSpPr>
            <p:spPr bwMode="auto">
              <a:xfrm>
                <a:off x="776" y="3072"/>
                <a:ext cx="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42" name="Line 9"/>
              <p:cNvSpPr>
                <a:spLocks noChangeShapeType="1"/>
              </p:cNvSpPr>
              <p:nvPr/>
            </p:nvSpPr>
            <p:spPr bwMode="auto">
              <a:xfrm>
                <a:off x="776" y="2640"/>
                <a:ext cx="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43" name="Line 10"/>
              <p:cNvSpPr>
                <a:spLocks noChangeShapeType="1"/>
              </p:cNvSpPr>
              <p:nvPr/>
            </p:nvSpPr>
            <p:spPr bwMode="auto">
              <a:xfrm>
                <a:off x="776" y="2208"/>
                <a:ext cx="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11"/>
            <p:cNvGrpSpPr>
              <a:grpSpLocks/>
            </p:cNvGrpSpPr>
            <p:nvPr/>
          </p:nvGrpSpPr>
          <p:grpSpPr bwMode="auto">
            <a:xfrm>
              <a:off x="1592" y="2640"/>
              <a:ext cx="80" cy="432"/>
              <a:chOff x="1592" y="2640"/>
              <a:chExt cx="80" cy="432"/>
            </a:xfrm>
          </p:grpSpPr>
          <p:sp>
            <p:nvSpPr>
              <p:cNvPr id="9237" name="Line 12"/>
              <p:cNvSpPr>
                <a:spLocks noChangeShapeType="1"/>
              </p:cNvSpPr>
              <p:nvPr/>
            </p:nvSpPr>
            <p:spPr bwMode="auto">
              <a:xfrm>
                <a:off x="1632" y="2648"/>
                <a:ext cx="0" cy="4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38" name="Line 13"/>
              <p:cNvSpPr>
                <a:spLocks noChangeShapeType="1"/>
              </p:cNvSpPr>
              <p:nvPr/>
            </p:nvSpPr>
            <p:spPr bwMode="auto">
              <a:xfrm>
                <a:off x="1592" y="3072"/>
                <a:ext cx="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39" name="Line 14"/>
              <p:cNvSpPr>
                <a:spLocks noChangeShapeType="1"/>
              </p:cNvSpPr>
              <p:nvPr/>
            </p:nvSpPr>
            <p:spPr bwMode="auto">
              <a:xfrm>
                <a:off x="1592" y="2640"/>
                <a:ext cx="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232" name="Line 15"/>
            <p:cNvSpPr>
              <a:spLocks noChangeShapeType="1"/>
            </p:cNvSpPr>
            <p:nvPr/>
          </p:nvSpPr>
          <p:spPr bwMode="auto">
            <a:xfrm>
              <a:off x="920" y="2880"/>
              <a:ext cx="60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3" name="Freeform 16"/>
            <p:cNvSpPr>
              <a:spLocks/>
            </p:cNvSpPr>
            <p:nvPr/>
          </p:nvSpPr>
          <p:spPr bwMode="auto">
            <a:xfrm>
              <a:off x="912" y="2400"/>
              <a:ext cx="625" cy="337"/>
            </a:xfrm>
            <a:custGeom>
              <a:avLst/>
              <a:gdLst>
                <a:gd name="T0" fmla="*/ 0 w 625"/>
                <a:gd name="T1" fmla="*/ 0 h 337"/>
                <a:gd name="T2" fmla="*/ 240 w 625"/>
                <a:gd name="T3" fmla="*/ 0 h 337"/>
                <a:gd name="T4" fmla="*/ 384 w 625"/>
                <a:gd name="T5" fmla="*/ 336 h 337"/>
                <a:gd name="T6" fmla="*/ 624 w 625"/>
                <a:gd name="T7" fmla="*/ 336 h 3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25"/>
                <a:gd name="T13" fmla="*/ 0 h 337"/>
                <a:gd name="T14" fmla="*/ 625 w 625"/>
                <a:gd name="T15" fmla="*/ 337 h 3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25" h="337">
                  <a:moveTo>
                    <a:pt x="0" y="0"/>
                  </a:moveTo>
                  <a:lnTo>
                    <a:pt x="240" y="0"/>
                  </a:lnTo>
                  <a:lnTo>
                    <a:pt x="384" y="336"/>
                  </a:lnTo>
                  <a:lnTo>
                    <a:pt x="624" y="336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4" name="Rectangle 17"/>
            <p:cNvSpPr>
              <a:spLocks noChangeArrowheads="1"/>
            </p:cNvSpPr>
            <p:nvPr/>
          </p:nvSpPr>
          <p:spPr bwMode="auto">
            <a:xfrm>
              <a:off x="384" y="2962"/>
              <a:ext cx="213" cy="28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9235" name="Rectangle 18"/>
            <p:cNvSpPr>
              <a:spLocks noChangeArrowheads="1"/>
            </p:cNvSpPr>
            <p:nvPr/>
          </p:nvSpPr>
          <p:spPr bwMode="auto">
            <a:xfrm>
              <a:off x="384" y="2530"/>
              <a:ext cx="306" cy="28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2</a:t>
              </a:r>
              <a:r>
                <a:rPr lang="en-US" b="0" i="1" baseline="30000" dirty="0">
                  <a:latin typeface="Calibri" pitchFamily="34" charset="0"/>
                </a:rPr>
                <a:t>w</a:t>
              </a:r>
            </a:p>
          </p:txBody>
        </p:sp>
        <p:sp>
          <p:nvSpPr>
            <p:cNvPr id="9236" name="Rectangle 19"/>
            <p:cNvSpPr>
              <a:spLocks noChangeArrowheads="1"/>
            </p:cNvSpPr>
            <p:nvPr/>
          </p:nvSpPr>
          <p:spPr bwMode="auto">
            <a:xfrm>
              <a:off x="384" y="2098"/>
              <a:ext cx="453" cy="28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2</a:t>
              </a:r>
              <a:r>
                <a:rPr lang="en-US" b="0" i="1" baseline="30000" dirty="0">
                  <a:latin typeface="Calibri" pitchFamily="34" charset="0"/>
                </a:rPr>
                <a:t>w</a:t>
              </a:r>
              <a:r>
                <a:rPr lang="en-US" b="0" baseline="30000" dirty="0">
                  <a:latin typeface="Calibri" pitchFamily="34" charset="0"/>
                </a:rPr>
                <a:t>+1</a:t>
              </a:r>
            </a:p>
          </p:txBody>
        </p:sp>
      </p:grpSp>
      <p:sp>
        <p:nvSpPr>
          <p:cNvPr id="9222" name="Rectangle 20"/>
          <p:cNvSpPr>
            <a:spLocks noChangeArrowheads="1"/>
          </p:cNvSpPr>
          <p:nvPr/>
        </p:nvSpPr>
        <p:spPr bwMode="auto">
          <a:xfrm>
            <a:off x="5410200" y="2317750"/>
            <a:ext cx="1745413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UAdd</a:t>
            </a:r>
            <a:r>
              <a:rPr lang="en-US" baseline="-25000" dirty="0">
                <a:solidFill>
                  <a:schemeClr val="tx2"/>
                </a:solidFill>
                <a:latin typeface="Calibri" pitchFamily="34" charset="0"/>
              </a:rPr>
              <a:t>4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(</a:t>
            </a: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u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 , </a:t>
            </a: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v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)</a:t>
            </a:r>
          </a:p>
        </p:txBody>
      </p:sp>
      <p:sp>
        <p:nvSpPr>
          <p:cNvPr id="9223" name="Rectangle 21"/>
          <p:cNvSpPr>
            <a:spLocks noChangeArrowheads="1"/>
          </p:cNvSpPr>
          <p:nvPr/>
        </p:nvSpPr>
        <p:spPr bwMode="auto">
          <a:xfrm>
            <a:off x="4240213" y="5618163"/>
            <a:ext cx="344645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u</a:t>
            </a:r>
          </a:p>
        </p:txBody>
      </p:sp>
      <p:sp>
        <p:nvSpPr>
          <p:cNvPr id="9224" name="Rectangle 22"/>
          <p:cNvSpPr>
            <a:spLocks noChangeArrowheads="1"/>
          </p:cNvSpPr>
          <p:nvPr/>
        </p:nvSpPr>
        <p:spPr bwMode="auto">
          <a:xfrm>
            <a:off x="7764463" y="4932363"/>
            <a:ext cx="327012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v</a:t>
            </a:r>
          </a:p>
        </p:txBody>
      </p:sp>
      <p:sp>
        <p:nvSpPr>
          <p:cNvPr id="9225" name="Rectangle 23"/>
          <p:cNvSpPr>
            <a:spLocks noChangeArrowheads="1"/>
          </p:cNvSpPr>
          <p:nvPr/>
        </p:nvSpPr>
        <p:spPr bwMode="auto">
          <a:xfrm>
            <a:off x="442913" y="3438525"/>
            <a:ext cx="1378838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True Sum</a:t>
            </a:r>
          </a:p>
        </p:txBody>
      </p:sp>
      <p:sp>
        <p:nvSpPr>
          <p:cNvPr id="9226" name="Rectangle 24"/>
          <p:cNvSpPr>
            <a:spLocks noChangeArrowheads="1"/>
          </p:cNvSpPr>
          <p:nvPr/>
        </p:nvSpPr>
        <p:spPr bwMode="auto">
          <a:xfrm>
            <a:off x="1662113" y="5343525"/>
            <a:ext cx="1913984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Modular Sum</a:t>
            </a:r>
          </a:p>
        </p:txBody>
      </p:sp>
      <p:sp>
        <p:nvSpPr>
          <p:cNvPr id="9227" name="Text Box 25"/>
          <p:cNvSpPr txBox="1">
            <a:spLocks noChangeArrowheads="1"/>
          </p:cNvSpPr>
          <p:nvPr/>
        </p:nvSpPr>
        <p:spPr bwMode="auto">
          <a:xfrm>
            <a:off x="1524000" y="3917950"/>
            <a:ext cx="985838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dirty="0">
                <a:latin typeface="Calibri" pitchFamily="34" charset="0"/>
              </a:rPr>
              <a:t>Overflow</a:t>
            </a:r>
          </a:p>
        </p:txBody>
      </p:sp>
      <p:sp>
        <p:nvSpPr>
          <p:cNvPr id="9228" name="Text Box 26"/>
          <p:cNvSpPr txBox="1">
            <a:spLocks noChangeArrowheads="1"/>
          </p:cNvSpPr>
          <p:nvPr/>
        </p:nvSpPr>
        <p:spPr bwMode="auto">
          <a:xfrm>
            <a:off x="6477000" y="1631950"/>
            <a:ext cx="974241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Overflow</a:t>
            </a:r>
          </a:p>
        </p:txBody>
      </p:sp>
      <p:sp>
        <p:nvSpPr>
          <p:cNvPr id="9229" name="Line 27"/>
          <p:cNvSpPr>
            <a:spLocks noChangeShapeType="1"/>
          </p:cNvSpPr>
          <p:nvPr/>
        </p:nvSpPr>
        <p:spPr bwMode="auto">
          <a:xfrm>
            <a:off x="7010400" y="2089150"/>
            <a:ext cx="381000" cy="1295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11175"/>
            <a:ext cx="7473950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Two’s Complement Addition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626534" y="1392381"/>
            <a:ext cx="2743200" cy="228600"/>
            <a:chOff x="2976" y="816"/>
            <a:chExt cx="1728" cy="144"/>
          </a:xfrm>
        </p:grpSpPr>
        <p:sp>
          <p:nvSpPr>
            <p:cNvPr id="33833" name="Rectangle 5"/>
            <p:cNvSpPr>
              <a:spLocks noChangeArrowheads="1"/>
            </p:cNvSpPr>
            <p:nvPr/>
          </p:nvSpPr>
          <p:spPr bwMode="auto">
            <a:xfrm>
              <a:off x="297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4" name="Rectangle 6"/>
            <p:cNvSpPr>
              <a:spLocks noChangeArrowheads="1"/>
            </p:cNvSpPr>
            <p:nvPr/>
          </p:nvSpPr>
          <p:spPr bwMode="auto">
            <a:xfrm>
              <a:off x="312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5" name="Rectangle 7"/>
            <p:cNvSpPr>
              <a:spLocks noChangeArrowheads="1"/>
            </p:cNvSpPr>
            <p:nvPr/>
          </p:nvSpPr>
          <p:spPr bwMode="auto">
            <a:xfrm>
              <a:off x="3264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6" name="Rectangle 8"/>
            <p:cNvSpPr>
              <a:spLocks noChangeArrowheads="1"/>
            </p:cNvSpPr>
            <p:nvPr/>
          </p:nvSpPr>
          <p:spPr bwMode="auto">
            <a:xfrm>
              <a:off x="4272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7" name="Rectangle 9"/>
            <p:cNvSpPr>
              <a:spLocks noChangeArrowheads="1"/>
            </p:cNvSpPr>
            <p:nvPr/>
          </p:nvSpPr>
          <p:spPr bwMode="auto">
            <a:xfrm>
              <a:off x="441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8" name="Rectangle 10"/>
            <p:cNvSpPr>
              <a:spLocks noChangeArrowheads="1"/>
            </p:cNvSpPr>
            <p:nvPr/>
          </p:nvSpPr>
          <p:spPr bwMode="auto">
            <a:xfrm>
              <a:off x="456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9" name="Rectangle 11"/>
            <p:cNvSpPr>
              <a:spLocks noChangeArrowheads="1"/>
            </p:cNvSpPr>
            <p:nvPr/>
          </p:nvSpPr>
          <p:spPr bwMode="auto">
            <a:xfrm>
              <a:off x="3408" y="816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4626534" y="1849581"/>
            <a:ext cx="2743200" cy="228600"/>
            <a:chOff x="2976" y="1104"/>
            <a:chExt cx="1728" cy="144"/>
          </a:xfrm>
        </p:grpSpPr>
        <p:sp>
          <p:nvSpPr>
            <p:cNvPr id="33826" name="Rectangle 13"/>
            <p:cNvSpPr>
              <a:spLocks noChangeArrowheads="1"/>
            </p:cNvSpPr>
            <p:nvPr/>
          </p:nvSpPr>
          <p:spPr bwMode="auto">
            <a:xfrm>
              <a:off x="297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27" name="Rectangle 14"/>
            <p:cNvSpPr>
              <a:spLocks noChangeArrowheads="1"/>
            </p:cNvSpPr>
            <p:nvPr/>
          </p:nvSpPr>
          <p:spPr bwMode="auto">
            <a:xfrm>
              <a:off x="312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28" name="Rectangle 15"/>
            <p:cNvSpPr>
              <a:spLocks noChangeArrowheads="1"/>
            </p:cNvSpPr>
            <p:nvPr/>
          </p:nvSpPr>
          <p:spPr bwMode="auto">
            <a:xfrm>
              <a:off x="3264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29" name="Rectangle 16"/>
            <p:cNvSpPr>
              <a:spLocks noChangeArrowheads="1"/>
            </p:cNvSpPr>
            <p:nvPr/>
          </p:nvSpPr>
          <p:spPr bwMode="auto">
            <a:xfrm>
              <a:off x="4272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0" name="Rectangle 17"/>
            <p:cNvSpPr>
              <a:spLocks noChangeArrowheads="1"/>
            </p:cNvSpPr>
            <p:nvPr/>
          </p:nvSpPr>
          <p:spPr bwMode="auto">
            <a:xfrm>
              <a:off x="441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1" name="Rectangle 18"/>
            <p:cNvSpPr>
              <a:spLocks noChangeArrowheads="1"/>
            </p:cNvSpPr>
            <p:nvPr/>
          </p:nvSpPr>
          <p:spPr bwMode="auto">
            <a:xfrm>
              <a:off x="456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2" name="Rectangle 19"/>
            <p:cNvSpPr>
              <a:spLocks noChangeArrowheads="1"/>
            </p:cNvSpPr>
            <p:nvPr/>
          </p:nvSpPr>
          <p:spPr bwMode="auto">
            <a:xfrm>
              <a:off x="3408" y="1104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33798" name="Rectangle 20"/>
          <p:cNvSpPr>
            <a:spLocks noChangeArrowheads="1"/>
          </p:cNvSpPr>
          <p:nvPr/>
        </p:nvSpPr>
        <p:spPr bwMode="auto">
          <a:xfrm>
            <a:off x="4016934" y="1316181"/>
            <a:ext cx="2984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</a:t>
            </a:r>
          </a:p>
        </p:txBody>
      </p:sp>
      <p:sp>
        <p:nvSpPr>
          <p:cNvPr id="33799" name="Rectangle 21"/>
          <p:cNvSpPr>
            <a:spLocks noChangeArrowheads="1"/>
          </p:cNvSpPr>
          <p:nvPr/>
        </p:nvSpPr>
        <p:spPr bwMode="auto">
          <a:xfrm>
            <a:off x="4016934" y="1773381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v</a:t>
            </a:r>
          </a:p>
        </p:txBody>
      </p:sp>
      <p:sp>
        <p:nvSpPr>
          <p:cNvPr id="33800" name="Line 22"/>
          <p:cNvSpPr>
            <a:spLocks noChangeShapeType="1"/>
          </p:cNvSpPr>
          <p:nvPr/>
        </p:nvSpPr>
        <p:spPr bwMode="auto">
          <a:xfrm>
            <a:off x="3635934" y="2154381"/>
            <a:ext cx="3886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1" name="Rectangle 23"/>
          <p:cNvSpPr>
            <a:spLocks noChangeArrowheads="1"/>
          </p:cNvSpPr>
          <p:nvPr/>
        </p:nvSpPr>
        <p:spPr bwMode="auto">
          <a:xfrm>
            <a:off x="3635934" y="1773381"/>
            <a:ext cx="3206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+</a:t>
            </a:r>
          </a:p>
        </p:txBody>
      </p: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4397934" y="2306781"/>
            <a:ext cx="2971800" cy="228600"/>
            <a:chOff x="2832" y="1392"/>
            <a:chExt cx="1872" cy="144"/>
          </a:xfrm>
        </p:grpSpPr>
        <p:grpSp>
          <p:nvGrpSpPr>
            <p:cNvPr id="5" name="Group 25"/>
            <p:cNvGrpSpPr>
              <a:grpSpLocks/>
            </p:cNvGrpSpPr>
            <p:nvPr/>
          </p:nvGrpSpPr>
          <p:grpSpPr bwMode="auto">
            <a:xfrm>
              <a:off x="2976" y="1392"/>
              <a:ext cx="1728" cy="144"/>
              <a:chOff x="2976" y="1392"/>
              <a:chExt cx="1728" cy="144"/>
            </a:xfrm>
          </p:grpSpPr>
          <p:sp>
            <p:nvSpPr>
              <p:cNvPr id="33819" name="Rectangle 26"/>
              <p:cNvSpPr>
                <a:spLocks noChangeArrowheads="1"/>
              </p:cNvSpPr>
              <p:nvPr/>
            </p:nvSpPr>
            <p:spPr bwMode="auto">
              <a:xfrm>
                <a:off x="2976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33820" name="Rectangle 27"/>
              <p:cNvSpPr>
                <a:spLocks noChangeArrowheads="1"/>
              </p:cNvSpPr>
              <p:nvPr/>
            </p:nvSpPr>
            <p:spPr bwMode="auto">
              <a:xfrm>
                <a:off x="3120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33821" name="Rectangle 28"/>
              <p:cNvSpPr>
                <a:spLocks noChangeArrowheads="1"/>
              </p:cNvSpPr>
              <p:nvPr/>
            </p:nvSpPr>
            <p:spPr bwMode="auto">
              <a:xfrm>
                <a:off x="3264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33822" name="Rectangle 29"/>
              <p:cNvSpPr>
                <a:spLocks noChangeArrowheads="1"/>
              </p:cNvSpPr>
              <p:nvPr/>
            </p:nvSpPr>
            <p:spPr bwMode="auto">
              <a:xfrm>
                <a:off x="4272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33823" name="Rectangle 30"/>
              <p:cNvSpPr>
                <a:spLocks noChangeArrowheads="1"/>
              </p:cNvSpPr>
              <p:nvPr/>
            </p:nvSpPr>
            <p:spPr bwMode="auto">
              <a:xfrm>
                <a:off x="4416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33824" name="Rectangle 31"/>
              <p:cNvSpPr>
                <a:spLocks noChangeArrowheads="1"/>
              </p:cNvSpPr>
              <p:nvPr/>
            </p:nvSpPr>
            <p:spPr bwMode="auto">
              <a:xfrm>
                <a:off x="4560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33825" name="Rectangle 32"/>
              <p:cNvSpPr>
                <a:spLocks noChangeArrowheads="1"/>
              </p:cNvSpPr>
              <p:nvPr/>
            </p:nvSpPr>
            <p:spPr bwMode="auto">
              <a:xfrm>
                <a:off x="3408" y="1392"/>
                <a:ext cx="86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/>
                  <a:t>• • •</a:t>
                </a:r>
              </a:p>
            </p:txBody>
          </p:sp>
        </p:grpSp>
        <p:sp>
          <p:nvSpPr>
            <p:cNvPr id="33818" name="Rectangle 33"/>
            <p:cNvSpPr>
              <a:spLocks noChangeArrowheads="1"/>
            </p:cNvSpPr>
            <p:nvPr/>
          </p:nvSpPr>
          <p:spPr bwMode="auto">
            <a:xfrm>
              <a:off x="2832" y="1392"/>
              <a:ext cx="144" cy="144"/>
            </a:xfrm>
            <a:prstGeom prst="rect">
              <a:avLst/>
            </a:prstGeom>
            <a:solidFill>
              <a:srgbClr val="FF99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</p:grpSp>
      <p:sp>
        <p:nvSpPr>
          <p:cNvPr id="33803" name="Rectangle 34"/>
          <p:cNvSpPr>
            <a:spLocks noChangeArrowheads="1"/>
          </p:cNvSpPr>
          <p:nvPr/>
        </p:nvSpPr>
        <p:spPr bwMode="auto">
          <a:xfrm>
            <a:off x="3635934" y="2154381"/>
            <a:ext cx="642938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 </a:t>
            </a:r>
            <a:r>
              <a:rPr lang="en-US" b="0">
                <a:latin typeface="Times" pitchFamily="18" charset="0"/>
              </a:rPr>
              <a:t>+ </a:t>
            </a:r>
            <a:r>
              <a:rPr lang="en-US" b="0" i="1">
                <a:latin typeface="Times" pitchFamily="18" charset="0"/>
              </a:rPr>
              <a:t>v</a:t>
            </a:r>
          </a:p>
        </p:txBody>
      </p:sp>
      <p:grpSp>
        <p:nvGrpSpPr>
          <p:cNvPr id="6" name="Group 35"/>
          <p:cNvGrpSpPr>
            <a:grpSpLocks/>
          </p:cNvGrpSpPr>
          <p:nvPr/>
        </p:nvGrpSpPr>
        <p:grpSpPr bwMode="auto">
          <a:xfrm>
            <a:off x="4626534" y="2763981"/>
            <a:ext cx="2743200" cy="228600"/>
            <a:chOff x="2976" y="1392"/>
            <a:chExt cx="1728" cy="144"/>
          </a:xfrm>
        </p:grpSpPr>
        <p:sp>
          <p:nvSpPr>
            <p:cNvPr id="33810" name="Rectangle 36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11" name="Rectangle 37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12" name="Rectangle 38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13" name="Rectangle 39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14" name="Rectangle 40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15" name="Rectangle 41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16" name="Rectangle 42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33805" name="Line 43"/>
          <p:cNvSpPr>
            <a:spLocks noChangeShapeType="1"/>
          </p:cNvSpPr>
          <p:nvPr/>
        </p:nvSpPr>
        <p:spPr bwMode="auto">
          <a:xfrm>
            <a:off x="3635934" y="2611581"/>
            <a:ext cx="3886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6" name="Text Box 44"/>
          <p:cNvSpPr txBox="1">
            <a:spLocks noChangeArrowheads="1"/>
          </p:cNvSpPr>
          <p:nvPr/>
        </p:nvSpPr>
        <p:spPr bwMode="auto">
          <a:xfrm>
            <a:off x="457200" y="2057400"/>
            <a:ext cx="216931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True Sum: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+1 bits</a:t>
            </a:r>
          </a:p>
        </p:txBody>
      </p:sp>
      <p:sp>
        <p:nvSpPr>
          <p:cNvPr id="33807" name="Text Box 45"/>
          <p:cNvSpPr txBox="1">
            <a:spLocks noChangeArrowheads="1"/>
          </p:cNvSpPr>
          <p:nvPr/>
        </p:nvSpPr>
        <p:spPr bwMode="auto">
          <a:xfrm>
            <a:off x="457200" y="1371600"/>
            <a:ext cx="1944315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Operands: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33808" name="Text Box 46"/>
          <p:cNvSpPr txBox="1">
            <a:spLocks noChangeArrowheads="1"/>
          </p:cNvSpPr>
          <p:nvPr/>
        </p:nvSpPr>
        <p:spPr bwMode="auto">
          <a:xfrm>
            <a:off x="457200" y="2667000"/>
            <a:ext cx="297180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Discard Carry: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33809" name="Rectangle 47"/>
          <p:cNvSpPr>
            <a:spLocks noChangeArrowheads="1"/>
          </p:cNvSpPr>
          <p:nvPr/>
        </p:nvSpPr>
        <p:spPr bwMode="auto">
          <a:xfrm>
            <a:off x="3048000" y="2668671"/>
            <a:ext cx="1502334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000" b="0">
                <a:latin typeface="Times" pitchFamily="18" charset="0"/>
              </a:rPr>
              <a:t>TAdd</a:t>
            </a:r>
            <a:r>
              <a:rPr lang="en-US" sz="2000" b="0" i="1" baseline="-25000">
                <a:latin typeface="Times" pitchFamily="18" charset="0"/>
              </a:rPr>
              <a:t>w</a:t>
            </a:r>
            <a:r>
              <a:rPr lang="en-US" sz="2000" b="0">
                <a:latin typeface="Times" pitchFamily="18" charset="0"/>
              </a:rPr>
              <a:t>(</a:t>
            </a:r>
            <a:r>
              <a:rPr lang="en-US" sz="2000" b="0" i="1">
                <a:latin typeface="Times" pitchFamily="18" charset="0"/>
              </a:rPr>
              <a:t>u</a:t>
            </a:r>
            <a:r>
              <a:rPr lang="en-US" sz="2000" b="0">
                <a:latin typeface="Times" pitchFamily="18" charset="0"/>
              </a:rPr>
              <a:t> , </a:t>
            </a:r>
            <a:r>
              <a:rPr lang="en-US" sz="2000" b="0" i="1">
                <a:latin typeface="Times" pitchFamily="18" charset="0"/>
              </a:rPr>
              <a:t>v</a:t>
            </a:r>
            <a:r>
              <a:rPr lang="en-US" sz="2000" b="0">
                <a:latin typeface="Times" pitchFamily="18" charset="0"/>
              </a:rPr>
              <a:t>)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2"/>
          <p:cNvGraphicFramePr>
            <a:graphicFrameLocks noChangeAspect="1"/>
          </p:cNvGraphicFramePr>
          <p:nvPr/>
        </p:nvGraphicFramePr>
        <p:xfrm>
          <a:off x="3886200" y="2057400"/>
          <a:ext cx="4560888" cy="397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36" name="Chart" r:id="rId4" imgW="6146800" imgH="5067300" progId="Excel.Sheet.8">
                  <p:embed/>
                </p:oleObj>
              </mc:Choice>
              <mc:Fallback>
                <p:oleObj name="Chart" r:id="rId4" imgW="6146800" imgH="5067300" progId="Excel.Shee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2057400"/>
                        <a:ext cx="4560888" cy="397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531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587375"/>
            <a:ext cx="7983538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Visualizing 2’s Complement Addition</a:t>
            </a:r>
          </a:p>
        </p:txBody>
      </p:sp>
      <p:sp>
        <p:nvSpPr>
          <p:cNvPr id="15053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8600" y="1752600"/>
            <a:ext cx="3354388" cy="4592638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/>
              <a:t>Values</a:t>
            </a:r>
          </a:p>
          <a:p>
            <a:pPr lvl="1" eaLnBrk="1" hangingPunct="1">
              <a:defRPr/>
            </a:pPr>
            <a:r>
              <a:rPr lang="en-US"/>
              <a:t>4-bit two’s comp.</a:t>
            </a:r>
          </a:p>
          <a:p>
            <a:pPr lvl="1" eaLnBrk="1" hangingPunct="1">
              <a:defRPr/>
            </a:pPr>
            <a:r>
              <a:rPr lang="en-US"/>
              <a:t>Range from -8 to +7</a:t>
            </a:r>
          </a:p>
          <a:p>
            <a:pPr eaLnBrk="1" hangingPunct="1">
              <a:defRPr/>
            </a:pPr>
            <a:r>
              <a:rPr lang="en-US"/>
              <a:t>Wraps Around</a:t>
            </a:r>
          </a:p>
          <a:p>
            <a:pPr lvl="1" eaLnBrk="1" hangingPunct="1">
              <a:defRPr/>
            </a:pPr>
            <a:r>
              <a:rPr lang="en-US"/>
              <a:t>If sum </a:t>
            </a:r>
            <a:r>
              <a:rPr lang="en-US">
                <a:sym typeface="Symbol" pitchFamily="18" charset="2"/>
              </a:rPr>
              <a:t> </a:t>
            </a:r>
            <a:r>
              <a:rPr lang="en-US"/>
              <a:t>2</a:t>
            </a:r>
            <a:r>
              <a:rPr lang="en-US" i="1" baseline="30000"/>
              <a:t>w</a:t>
            </a:r>
            <a:r>
              <a:rPr lang="en-US" baseline="30000"/>
              <a:t>–1</a:t>
            </a:r>
            <a:endParaRPr lang="en-US"/>
          </a:p>
          <a:p>
            <a:pPr lvl="2" eaLnBrk="1" hangingPunct="1">
              <a:defRPr/>
            </a:pPr>
            <a:r>
              <a:rPr lang="en-US"/>
              <a:t>Becomes negative</a:t>
            </a:r>
          </a:p>
          <a:p>
            <a:pPr lvl="2" eaLnBrk="1" hangingPunct="1">
              <a:defRPr/>
            </a:pPr>
            <a:r>
              <a:rPr lang="en-US"/>
              <a:t>At most once</a:t>
            </a:r>
          </a:p>
          <a:p>
            <a:pPr lvl="1" eaLnBrk="1" hangingPunct="1">
              <a:defRPr/>
            </a:pPr>
            <a:r>
              <a:rPr lang="en-US"/>
              <a:t>If sum &lt; –2</a:t>
            </a:r>
            <a:r>
              <a:rPr lang="en-US" i="1" baseline="30000"/>
              <a:t>w</a:t>
            </a:r>
            <a:r>
              <a:rPr lang="en-US" baseline="30000"/>
              <a:t>–1</a:t>
            </a:r>
            <a:endParaRPr lang="en-US"/>
          </a:p>
          <a:p>
            <a:pPr lvl="2" eaLnBrk="1" hangingPunct="1">
              <a:defRPr/>
            </a:pPr>
            <a:r>
              <a:rPr lang="en-US"/>
              <a:t>Becomes positive</a:t>
            </a:r>
          </a:p>
          <a:p>
            <a:pPr lvl="2" eaLnBrk="1" hangingPunct="1">
              <a:defRPr/>
            </a:pPr>
            <a:r>
              <a:rPr lang="en-US"/>
              <a:t>At most once</a:t>
            </a: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5638800" y="2133600"/>
            <a:ext cx="1681421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TAdd</a:t>
            </a:r>
            <a:r>
              <a:rPr lang="en-US" baseline="-25000" dirty="0">
                <a:solidFill>
                  <a:schemeClr val="tx2"/>
                </a:solidFill>
                <a:latin typeface="Calibri" pitchFamily="34" charset="0"/>
              </a:rPr>
              <a:t>4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(</a:t>
            </a: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u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 , </a:t>
            </a: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v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)</a:t>
            </a:r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4648200" y="5562600"/>
            <a:ext cx="344645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u</a:t>
            </a:r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7315200" y="5029200"/>
            <a:ext cx="327012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v</a:t>
            </a:r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7391400" y="5562600"/>
            <a:ext cx="89434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 err="1">
                <a:latin typeface="Calibri" pitchFamily="34" charset="0"/>
              </a:rPr>
              <a:t>PosOver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3429000" y="1371600"/>
            <a:ext cx="931345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 err="1">
                <a:latin typeface="Calibri" pitchFamily="34" charset="0"/>
              </a:rPr>
              <a:t>NegOver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10250" name="Line 10"/>
          <p:cNvSpPr>
            <a:spLocks noChangeShapeType="1"/>
          </p:cNvSpPr>
          <p:nvPr/>
        </p:nvSpPr>
        <p:spPr bwMode="auto">
          <a:xfrm>
            <a:off x="4038600" y="1752600"/>
            <a:ext cx="838200" cy="175260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1" name="Line 11"/>
          <p:cNvSpPr>
            <a:spLocks noChangeShapeType="1"/>
          </p:cNvSpPr>
          <p:nvPr/>
        </p:nvSpPr>
        <p:spPr bwMode="auto">
          <a:xfrm flipH="1" flipV="1">
            <a:off x="7543800" y="4191000"/>
            <a:ext cx="609600" cy="129540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587375"/>
            <a:ext cx="7686675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Unsigned Multiplication in C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0350" y="3689350"/>
            <a:ext cx="5149850" cy="1643063"/>
          </a:xfrm>
        </p:spPr>
        <p:txBody>
          <a:bodyPr lIns="90487" tIns="44450" rIns="90487" bIns="44450"/>
          <a:lstStyle/>
          <a:p>
            <a:pPr eaLnBrk="1" hangingPunct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/>
              <a:t>Standard Multiplication Function</a:t>
            </a:r>
          </a:p>
          <a:p>
            <a:pPr lvl="1" eaLnBrk="1" hangingPunct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/>
              <a:t>Ignores high order </a:t>
            </a:r>
            <a:r>
              <a:rPr lang="en-US" b="0" i="1"/>
              <a:t>w</a:t>
            </a:r>
            <a:r>
              <a:rPr lang="en-US"/>
              <a:t> bits</a:t>
            </a:r>
          </a:p>
          <a:p>
            <a:pPr eaLnBrk="1" hangingPunct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/>
              <a:t>Implements Modular Arithmetic</a:t>
            </a:r>
          </a:p>
          <a:p>
            <a:pPr lvl="1" eaLnBrk="1" hangingPunct="1">
              <a:buFont typeface="Wingdings" pitchFamily="2" charset="2"/>
              <a:buNone/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 b="0"/>
              <a:t>UMult</a:t>
            </a:r>
            <a:r>
              <a:rPr lang="en-US" b="0" i="1" baseline="-25000"/>
              <a:t>w</a:t>
            </a:r>
            <a:r>
              <a:rPr lang="en-US" b="0"/>
              <a:t>(</a:t>
            </a:r>
            <a:r>
              <a:rPr lang="en-US" b="0" i="1"/>
              <a:t>u</a:t>
            </a:r>
            <a:r>
              <a:rPr lang="en-US" b="0"/>
              <a:t> , </a:t>
            </a:r>
            <a:r>
              <a:rPr lang="en-US" b="0" i="1"/>
              <a:t>v</a:t>
            </a:r>
            <a:r>
              <a:rPr lang="en-US" b="0"/>
              <a:t>)	=	</a:t>
            </a:r>
            <a:r>
              <a:rPr lang="en-US" b="0" i="1"/>
              <a:t>u</a:t>
            </a:r>
            <a:r>
              <a:rPr lang="en-US" b="0"/>
              <a:t>   · </a:t>
            </a:r>
            <a:r>
              <a:rPr lang="en-US" b="0" i="1"/>
              <a:t>v</a:t>
            </a:r>
            <a:r>
              <a:rPr lang="en-US" b="0"/>
              <a:t>  mod 2</a:t>
            </a:r>
            <a:r>
              <a:rPr lang="en-US" b="0" i="1" baseline="30000"/>
              <a:t>w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172200" y="1524000"/>
            <a:ext cx="2743200" cy="228600"/>
            <a:chOff x="2976" y="816"/>
            <a:chExt cx="1728" cy="144"/>
          </a:xfrm>
        </p:grpSpPr>
        <p:sp>
          <p:nvSpPr>
            <p:cNvPr id="36911" name="Rectangle 5"/>
            <p:cNvSpPr>
              <a:spLocks noChangeArrowheads="1"/>
            </p:cNvSpPr>
            <p:nvPr/>
          </p:nvSpPr>
          <p:spPr bwMode="auto">
            <a:xfrm>
              <a:off x="297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12" name="Rectangle 6"/>
            <p:cNvSpPr>
              <a:spLocks noChangeArrowheads="1"/>
            </p:cNvSpPr>
            <p:nvPr/>
          </p:nvSpPr>
          <p:spPr bwMode="auto">
            <a:xfrm>
              <a:off x="312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13" name="Rectangle 7"/>
            <p:cNvSpPr>
              <a:spLocks noChangeArrowheads="1"/>
            </p:cNvSpPr>
            <p:nvPr/>
          </p:nvSpPr>
          <p:spPr bwMode="auto">
            <a:xfrm>
              <a:off x="3264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14" name="Rectangle 8"/>
            <p:cNvSpPr>
              <a:spLocks noChangeArrowheads="1"/>
            </p:cNvSpPr>
            <p:nvPr/>
          </p:nvSpPr>
          <p:spPr bwMode="auto">
            <a:xfrm>
              <a:off x="4272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15" name="Rectangle 9"/>
            <p:cNvSpPr>
              <a:spLocks noChangeArrowheads="1"/>
            </p:cNvSpPr>
            <p:nvPr/>
          </p:nvSpPr>
          <p:spPr bwMode="auto">
            <a:xfrm>
              <a:off x="441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16" name="Rectangle 10"/>
            <p:cNvSpPr>
              <a:spLocks noChangeArrowheads="1"/>
            </p:cNvSpPr>
            <p:nvPr/>
          </p:nvSpPr>
          <p:spPr bwMode="auto">
            <a:xfrm>
              <a:off x="456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17" name="Rectangle 11"/>
            <p:cNvSpPr>
              <a:spLocks noChangeArrowheads="1"/>
            </p:cNvSpPr>
            <p:nvPr/>
          </p:nvSpPr>
          <p:spPr bwMode="auto">
            <a:xfrm>
              <a:off x="3408" y="816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6172200" y="1981200"/>
            <a:ext cx="2743200" cy="228600"/>
            <a:chOff x="2976" y="1104"/>
            <a:chExt cx="1728" cy="144"/>
          </a:xfrm>
        </p:grpSpPr>
        <p:sp>
          <p:nvSpPr>
            <p:cNvPr id="36904" name="Rectangle 13"/>
            <p:cNvSpPr>
              <a:spLocks noChangeArrowheads="1"/>
            </p:cNvSpPr>
            <p:nvPr/>
          </p:nvSpPr>
          <p:spPr bwMode="auto">
            <a:xfrm>
              <a:off x="297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5" name="Rectangle 14"/>
            <p:cNvSpPr>
              <a:spLocks noChangeArrowheads="1"/>
            </p:cNvSpPr>
            <p:nvPr/>
          </p:nvSpPr>
          <p:spPr bwMode="auto">
            <a:xfrm>
              <a:off x="312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6" name="Rectangle 15"/>
            <p:cNvSpPr>
              <a:spLocks noChangeArrowheads="1"/>
            </p:cNvSpPr>
            <p:nvPr/>
          </p:nvSpPr>
          <p:spPr bwMode="auto">
            <a:xfrm>
              <a:off x="3264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7" name="Rectangle 16"/>
            <p:cNvSpPr>
              <a:spLocks noChangeArrowheads="1"/>
            </p:cNvSpPr>
            <p:nvPr/>
          </p:nvSpPr>
          <p:spPr bwMode="auto">
            <a:xfrm>
              <a:off x="4272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8" name="Rectangle 17"/>
            <p:cNvSpPr>
              <a:spLocks noChangeArrowheads="1"/>
            </p:cNvSpPr>
            <p:nvPr/>
          </p:nvSpPr>
          <p:spPr bwMode="auto">
            <a:xfrm>
              <a:off x="441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9" name="Rectangle 18"/>
            <p:cNvSpPr>
              <a:spLocks noChangeArrowheads="1"/>
            </p:cNvSpPr>
            <p:nvPr/>
          </p:nvSpPr>
          <p:spPr bwMode="auto">
            <a:xfrm>
              <a:off x="456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10" name="Rectangle 19"/>
            <p:cNvSpPr>
              <a:spLocks noChangeArrowheads="1"/>
            </p:cNvSpPr>
            <p:nvPr/>
          </p:nvSpPr>
          <p:spPr bwMode="auto">
            <a:xfrm>
              <a:off x="3408" y="1104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36870" name="Rectangle 20"/>
          <p:cNvSpPr>
            <a:spLocks noChangeArrowheads="1"/>
          </p:cNvSpPr>
          <p:nvPr/>
        </p:nvSpPr>
        <p:spPr bwMode="auto">
          <a:xfrm>
            <a:off x="5562600" y="1447800"/>
            <a:ext cx="2984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</a:t>
            </a:r>
          </a:p>
        </p:txBody>
      </p:sp>
      <p:sp>
        <p:nvSpPr>
          <p:cNvPr id="36871" name="Rectangle 21"/>
          <p:cNvSpPr>
            <a:spLocks noChangeArrowheads="1"/>
          </p:cNvSpPr>
          <p:nvPr/>
        </p:nvSpPr>
        <p:spPr bwMode="auto">
          <a:xfrm>
            <a:off x="5562600" y="1905000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v</a:t>
            </a:r>
          </a:p>
        </p:txBody>
      </p:sp>
      <p:sp>
        <p:nvSpPr>
          <p:cNvPr id="36872" name="Line 22"/>
          <p:cNvSpPr>
            <a:spLocks noChangeShapeType="1"/>
          </p:cNvSpPr>
          <p:nvPr/>
        </p:nvSpPr>
        <p:spPr bwMode="auto">
          <a:xfrm>
            <a:off x="2743200" y="22860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3" name="Rectangle 23"/>
          <p:cNvSpPr>
            <a:spLocks noChangeArrowheads="1"/>
          </p:cNvSpPr>
          <p:nvPr/>
        </p:nvSpPr>
        <p:spPr bwMode="auto">
          <a:xfrm>
            <a:off x="5181600" y="1905000"/>
            <a:ext cx="3206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*</a:t>
            </a:r>
          </a:p>
        </p:txBody>
      </p: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6172200" y="2438400"/>
            <a:ext cx="2743200" cy="228600"/>
            <a:chOff x="2976" y="1392"/>
            <a:chExt cx="1728" cy="144"/>
          </a:xfrm>
        </p:grpSpPr>
        <p:sp>
          <p:nvSpPr>
            <p:cNvPr id="36897" name="Rectangle 25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8" name="Rectangle 26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9" name="Rectangle 27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0" name="Rectangle 28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1" name="Rectangle 29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2" name="Rectangle 30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3" name="Rectangle 31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36875" name="Rectangle 32"/>
          <p:cNvSpPr>
            <a:spLocks noChangeArrowheads="1"/>
          </p:cNvSpPr>
          <p:nvPr/>
        </p:nvSpPr>
        <p:spPr bwMode="auto">
          <a:xfrm>
            <a:off x="2857500" y="2286000"/>
            <a:ext cx="5715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 </a:t>
            </a:r>
            <a:r>
              <a:rPr lang="en-US" b="0">
                <a:latin typeface="Times" pitchFamily="18" charset="0"/>
              </a:rPr>
              <a:t>· </a:t>
            </a:r>
            <a:r>
              <a:rPr lang="en-US" b="0" i="1">
                <a:latin typeface="Times" pitchFamily="18" charset="0"/>
              </a:rPr>
              <a:t>v</a:t>
            </a:r>
          </a:p>
        </p:txBody>
      </p:sp>
      <p:grpSp>
        <p:nvGrpSpPr>
          <p:cNvPr id="5" name="Group 33"/>
          <p:cNvGrpSpPr>
            <a:grpSpLocks/>
          </p:cNvGrpSpPr>
          <p:nvPr/>
        </p:nvGrpSpPr>
        <p:grpSpPr bwMode="auto">
          <a:xfrm>
            <a:off x="6172200" y="2895600"/>
            <a:ext cx="2743200" cy="228600"/>
            <a:chOff x="2976" y="1392"/>
            <a:chExt cx="1728" cy="144"/>
          </a:xfrm>
        </p:grpSpPr>
        <p:sp>
          <p:nvSpPr>
            <p:cNvPr id="36890" name="Rectangle 34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1" name="Rectangle 35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2" name="Rectangle 36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3" name="Rectangle 37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4" name="Rectangle 38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5" name="Rectangle 39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6" name="Rectangle 40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36877" name="Line 41"/>
          <p:cNvSpPr>
            <a:spLocks noChangeShapeType="1"/>
          </p:cNvSpPr>
          <p:nvPr/>
        </p:nvSpPr>
        <p:spPr bwMode="auto">
          <a:xfrm flipV="1">
            <a:off x="2743200" y="27432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8" name="Text Box 42"/>
          <p:cNvSpPr txBox="1">
            <a:spLocks noChangeArrowheads="1"/>
          </p:cNvSpPr>
          <p:nvPr/>
        </p:nvSpPr>
        <p:spPr bwMode="auto">
          <a:xfrm>
            <a:off x="228600" y="2362200"/>
            <a:ext cx="2586798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True Product: 2*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 bits</a:t>
            </a:r>
          </a:p>
        </p:txBody>
      </p:sp>
      <p:sp>
        <p:nvSpPr>
          <p:cNvPr id="36879" name="Text Box 43"/>
          <p:cNvSpPr txBox="1">
            <a:spLocks noChangeArrowheads="1"/>
          </p:cNvSpPr>
          <p:nvPr/>
        </p:nvSpPr>
        <p:spPr bwMode="auto">
          <a:xfrm>
            <a:off x="228600" y="1676400"/>
            <a:ext cx="1944315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Operands: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36880" name="Text Box 44"/>
          <p:cNvSpPr txBox="1">
            <a:spLocks noChangeArrowheads="1"/>
          </p:cNvSpPr>
          <p:nvPr/>
        </p:nvSpPr>
        <p:spPr bwMode="auto">
          <a:xfrm>
            <a:off x="228600" y="2971800"/>
            <a:ext cx="243840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Discard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36881" name="Rectangle 45"/>
          <p:cNvSpPr>
            <a:spLocks noChangeArrowheads="1"/>
          </p:cNvSpPr>
          <p:nvPr/>
        </p:nvSpPr>
        <p:spPr bwMode="auto">
          <a:xfrm>
            <a:off x="4584700" y="2743200"/>
            <a:ext cx="14351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UMult</a:t>
            </a:r>
            <a:r>
              <a:rPr lang="en-US" b="0" i="1" baseline="-25000">
                <a:latin typeface="Times" pitchFamily="18" charset="0"/>
              </a:rPr>
              <a:t>w</a:t>
            </a:r>
            <a:r>
              <a:rPr lang="en-US" b="0">
                <a:latin typeface="Times" pitchFamily="18" charset="0"/>
              </a:rPr>
              <a:t>(</a:t>
            </a:r>
            <a:r>
              <a:rPr lang="en-US" b="0" i="1">
                <a:latin typeface="Times" pitchFamily="18" charset="0"/>
              </a:rPr>
              <a:t>u</a:t>
            </a:r>
            <a:r>
              <a:rPr lang="en-US" b="0">
                <a:latin typeface="Times" pitchFamily="18" charset="0"/>
              </a:rPr>
              <a:t> , </a:t>
            </a:r>
            <a:r>
              <a:rPr lang="en-US" b="0" i="1">
                <a:latin typeface="Times" pitchFamily="18" charset="0"/>
              </a:rPr>
              <a:t>v</a:t>
            </a:r>
            <a:r>
              <a:rPr lang="en-US" b="0">
                <a:latin typeface="Times" pitchFamily="18" charset="0"/>
              </a:rPr>
              <a:t>)</a:t>
            </a:r>
          </a:p>
        </p:txBody>
      </p:sp>
      <p:grpSp>
        <p:nvGrpSpPr>
          <p:cNvPr id="6" name="Group 46"/>
          <p:cNvGrpSpPr>
            <a:grpSpLocks/>
          </p:cNvGrpSpPr>
          <p:nvPr/>
        </p:nvGrpSpPr>
        <p:grpSpPr bwMode="auto">
          <a:xfrm>
            <a:off x="3429000" y="2438400"/>
            <a:ext cx="2743200" cy="228600"/>
            <a:chOff x="2976" y="1392"/>
            <a:chExt cx="1728" cy="144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36883" name="Rectangle 47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84" name="Rectangle 48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85" name="Rectangle 49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86" name="Rectangle 50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87" name="Rectangle 51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88" name="Rectangle 52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89" name="Rectangle 53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9122031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Encoding Byte Values</a:t>
            </a:r>
          </a:p>
        </p:txBody>
      </p:sp>
      <p:sp>
        <p:nvSpPr>
          <p:cNvPr id="43013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Byte = 8 bits</a:t>
            </a:r>
          </a:p>
          <a:p>
            <a:pPr marL="552450" lvl="1" eaLnBrk="1" hangingPunct="1"/>
            <a:r>
              <a:rPr lang="en-US" dirty="0"/>
              <a:t>Binary 00000000</a:t>
            </a:r>
            <a:r>
              <a:rPr lang="en-US" baseline="-6000" dirty="0"/>
              <a:t>2</a:t>
            </a:r>
            <a:r>
              <a:rPr lang="en-US" dirty="0"/>
              <a:t> to 11111111</a:t>
            </a:r>
            <a:r>
              <a:rPr lang="en-US" baseline="-6000" dirty="0"/>
              <a:t>2</a:t>
            </a:r>
            <a:endParaRPr lang="en-US" dirty="0"/>
          </a:p>
          <a:p>
            <a:pPr marL="552450" lvl="1" eaLnBrk="1" hangingPunct="1"/>
            <a:r>
              <a:rPr lang="en-US" dirty="0"/>
              <a:t>Decimal: 0</a:t>
            </a:r>
            <a:r>
              <a:rPr lang="en-US" baseline="-6000" dirty="0"/>
              <a:t>10</a:t>
            </a:r>
            <a:r>
              <a:rPr lang="en-US" dirty="0"/>
              <a:t> to 255</a:t>
            </a:r>
            <a:r>
              <a:rPr lang="en-US" baseline="-6000" dirty="0"/>
              <a:t>10</a:t>
            </a:r>
            <a:endParaRPr lang="en-US" dirty="0"/>
          </a:p>
          <a:p>
            <a:pPr marL="552450" lvl="1" eaLnBrk="1" hangingPunct="1"/>
            <a:r>
              <a:rPr lang="en-US" dirty="0"/>
              <a:t>Hexadecimal 00</a:t>
            </a:r>
            <a:r>
              <a:rPr lang="en-US" baseline="-6000" dirty="0"/>
              <a:t>16</a:t>
            </a:r>
            <a:r>
              <a:rPr lang="en-US" dirty="0"/>
              <a:t> to FF</a:t>
            </a:r>
            <a:r>
              <a:rPr lang="en-US" baseline="-6000" dirty="0"/>
              <a:t>16</a:t>
            </a:r>
            <a:endParaRPr lang="en-US" dirty="0"/>
          </a:p>
          <a:p>
            <a:pPr marL="838200" lvl="2" eaLnBrk="1" hangingPunct="1"/>
            <a:r>
              <a:rPr lang="en-US" dirty="0"/>
              <a:t>Base 16 number representation</a:t>
            </a:r>
          </a:p>
          <a:p>
            <a:pPr marL="838200" lvl="2" eaLnBrk="1" hangingPunct="1"/>
            <a:r>
              <a:rPr lang="en-US" dirty="0"/>
              <a:t>Use characters ‘0’ to ‘9’ and ‘A’ to ‘F’</a:t>
            </a:r>
          </a:p>
          <a:p>
            <a:pPr marL="838200" lvl="2" eaLnBrk="1" hangingPunct="1"/>
            <a:r>
              <a:rPr lang="en-US" dirty="0"/>
              <a:t>Write FA1D37B</a:t>
            </a:r>
            <a:r>
              <a:rPr lang="en-US" baseline="-6000" dirty="0"/>
              <a:t>16</a:t>
            </a:r>
            <a:r>
              <a:rPr lang="en-US" dirty="0"/>
              <a:t> in C as</a:t>
            </a:r>
          </a:p>
          <a:p>
            <a:pPr marL="1295400" lvl="3"/>
            <a:r>
              <a:rPr lang="en-US" dirty="0"/>
              <a:t>0xFA1D37B</a:t>
            </a:r>
          </a:p>
          <a:p>
            <a:pPr marL="1295400" lvl="3"/>
            <a:r>
              <a:rPr lang="en-US" dirty="0"/>
              <a:t>0xfa1d37b </a:t>
            </a:r>
          </a:p>
          <a:p>
            <a:pPr marL="1181100" lvl="3" eaLnBrk="1" hangingPunct="1">
              <a:buNone/>
            </a:pPr>
            <a:endParaRPr lang="en-US" dirty="0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553200" y="1106488"/>
            <a:ext cx="1851025" cy="4591050"/>
            <a:chOff x="0" y="0"/>
            <a:chExt cx="1166" cy="2891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0" y="507"/>
              <a:ext cx="1104" cy="2384"/>
              <a:chOff x="0" y="0"/>
              <a:chExt cx="1104" cy="2384"/>
            </a:xfrm>
          </p:grpSpPr>
          <p:grpSp>
            <p:nvGrpSpPr>
              <p:cNvPr id="4" name="Group 7"/>
              <p:cNvGrpSpPr>
                <a:grpSpLocks/>
              </p:cNvGrpSpPr>
              <p:nvPr/>
            </p:nvGrpSpPr>
            <p:grpSpPr bwMode="auto">
              <a:xfrm>
                <a:off x="0" y="0"/>
                <a:ext cx="288" cy="224"/>
                <a:chOff x="0" y="0"/>
                <a:chExt cx="288" cy="224"/>
              </a:xfrm>
            </p:grpSpPr>
            <p:sp>
              <p:nvSpPr>
                <p:cNvPr id="43161" name="Rectangle 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62" name="Rectangle 9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</a:t>
                  </a:r>
                </a:p>
              </p:txBody>
            </p:sp>
          </p:grpSp>
          <p:grpSp>
            <p:nvGrpSpPr>
              <p:cNvPr id="5" name="Group 10"/>
              <p:cNvGrpSpPr>
                <a:grpSpLocks/>
              </p:cNvGrpSpPr>
              <p:nvPr/>
            </p:nvGrpSpPr>
            <p:grpSpPr bwMode="auto">
              <a:xfrm>
                <a:off x="288" y="0"/>
                <a:ext cx="288" cy="224"/>
                <a:chOff x="0" y="0"/>
                <a:chExt cx="288" cy="224"/>
              </a:xfrm>
            </p:grpSpPr>
            <p:sp>
              <p:nvSpPr>
                <p:cNvPr id="43159" name="Rectangle 11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60" name="Rectangle 12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</a:t>
                  </a:r>
                </a:p>
              </p:txBody>
            </p:sp>
          </p:grpSp>
          <p:grpSp>
            <p:nvGrpSpPr>
              <p:cNvPr id="6" name="Group 13"/>
              <p:cNvGrpSpPr>
                <a:grpSpLocks/>
              </p:cNvGrpSpPr>
              <p:nvPr/>
            </p:nvGrpSpPr>
            <p:grpSpPr bwMode="auto">
              <a:xfrm>
                <a:off x="576" y="0"/>
                <a:ext cx="528" cy="224"/>
                <a:chOff x="0" y="0"/>
                <a:chExt cx="528" cy="224"/>
              </a:xfrm>
            </p:grpSpPr>
            <p:sp>
              <p:nvSpPr>
                <p:cNvPr id="43157" name="Rectangle 14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58" name="Rectangle 15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0000</a:t>
                  </a:r>
                </a:p>
              </p:txBody>
            </p:sp>
          </p:grpSp>
          <p:grpSp>
            <p:nvGrpSpPr>
              <p:cNvPr id="7" name="Group 16"/>
              <p:cNvGrpSpPr>
                <a:grpSpLocks/>
              </p:cNvGrpSpPr>
              <p:nvPr/>
            </p:nvGrpSpPr>
            <p:grpSpPr bwMode="auto">
              <a:xfrm>
                <a:off x="0" y="144"/>
                <a:ext cx="288" cy="224"/>
                <a:chOff x="0" y="0"/>
                <a:chExt cx="288" cy="224"/>
              </a:xfrm>
            </p:grpSpPr>
            <p:sp>
              <p:nvSpPr>
                <p:cNvPr id="43155" name="Rectangle 1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56" name="Rectangle 18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</a:t>
                  </a:r>
                </a:p>
              </p:txBody>
            </p:sp>
          </p:grpSp>
          <p:grpSp>
            <p:nvGrpSpPr>
              <p:cNvPr id="8" name="Group 19"/>
              <p:cNvGrpSpPr>
                <a:grpSpLocks/>
              </p:cNvGrpSpPr>
              <p:nvPr/>
            </p:nvGrpSpPr>
            <p:grpSpPr bwMode="auto">
              <a:xfrm>
                <a:off x="288" y="144"/>
                <a:ext cx="288" cy="224"/>
                <a:chOff x="0" y="0"/>
                <a:chExt cx="288" cy="224"/>
              </a:xfrm>
            </p:grpSpPr>
            <p:sp>
              <p:nvSpPr>
                <p:cNvPr id="43153" name="Rectangle 20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54" name="Rectangle 21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</a:t>
                  </a:r>
                </a:p>
              </p:txBody>
            </p:sp>
          </p:grpSp>
          <p:grpSp>
            <p:nvGrpSpPr>
              <p:cNvPr id="9" name="Group 22"/>
              <p:cNvGrpSpPr>
                <a:grpSpLocks/>
              </p:cNvGrpSpPr>
              <p:nvPr/>
            </p:nvGrpSpPr>
            <p:grpSpPr bwMode="auto">
              <a:xfrm>
                <a:off x="576" y="144"/>
                <a:ext cx="528" cy="224"/>
                <a:chOff x="0" y="0"/>
                <a:chExt cx="528" cy="224"/>
              </a:xfrm>
            </p:grpSpPr>
            <p:sp>
              <p:nvSpPr>
                <p:cNvPr id="43151" name="Rectangle 23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52" name="Rectangle 24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0001</a:t>
                  </a:r>
                </a:p>
              </p:txBody>
            </p:sp>
          </p:grpSp>
          <p:grpSp>
            <p:nvGrpSpPr>
              <p:cNvPr id="10" name="Group 25"/>
              <p:cNvGrpSpPr>
                <a:grpSpLocks/>
              </p:cNvGrpSpPr>
              <p:nvPr/>
            </p:nvGrpSpPr>
            <p:grpSpPr bwMode="auto">
              <a:xfrm>
                <a:off x="0" y="288"/>
                <a:ext cx="288" cy="224"/>
                <a:chOff x="0" y="0"/>
                <a:chExt cx="288" cy="224"/>
              </a:xfrm>
            </p:grpSpPr>
            <p:sp>
              <p:nvSpPr>
                <p:cNvPr id="43149" name="Rectangle 2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50" name="Rectangle 27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2</a:t>
                  </a:r>
                </a:p>
              </p:txBody>
            </p:sp>
          </p:grpSp>
          <p:grpSp>
            <p:nvGrpSpPr>
              <p:cNvPr id="11" name="Group 28"/>
              <p:cNvGrpSpPr>
                <a:grpSpLocks/>
              </p:cNvGrpSpPr>
              <p:nvPr/>
            </p:nvGrpSpPr>
            <p:grpSpPr bwMode="auto">
              <a:xfrm>
                <a:off x="288" y="288"/>
                <a:ext cx="288" cy="224"/>
                <a:chOff x="0" y="0"/>
                <a:chExt cx="288" cy="224"/>
              </a:xfrm>
            </p:grpSpPr>
            <p:sp>
              <p:nvSpPr>
                <p:cNvPr id="43147" name="Rectangle 29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48" name="Rectangle 30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2</a:t>
                  </a:r>
                </a:p>
              </p:txBody>
            </p:sp>
          </p:grpSp>
          <p:grpSp>
            <p:nvGrpSpPr>
              <p:cNvPr id="12" name="Group 31"/>
              <p:cNvGrpSpPr>
                <a:grpSpLocks/>
              </p:cNvGrpSpPr>
              <p:nvPr/>
            </p:nvGrpSpPr>
            <p:grpSpPr bwMode="auto">
              <a:xfrm>
                <a:off x="576" y="288"/>
                <a:ext cx="528" cy="224"/>
                <a:chOff x="0" y="0"/>
                <a:chExt cx="528" cy="224"/>
              </a:xfrm>
            </p:grpSpPr>
            <p:sp>
              <p:nvSpPr>
                <p:cNvPr id="43145" name="Rectangle 32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46" name="Rectangle 33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0010</a:t>
                  </a:r>
                </a:p>
              </p:txBody>
            </p:sp>
          </p:grpSp>
          <p:grpSp>
            <p:nvGrpSpPr>
              <p:cNvPr id="13" name="Group 34"/>
              <p:cNvGrpSpPr>
                <a:grpSpLocks/>
              </p:cNvGrpSpPr>
              <p:nvPr/>
            </p:nvGrpSpPr>
            <p:grpSpPr bwMode="auto">
              <a:xfrm>
                <a:off x="0" y="432"/>
                <a:ext cx="288" cy="224"/>
                <a:chOff x="0" y="0"/>
                <a:chExt cx="288" cy="224"/>
              </a:xfrm>
            </p:grpSpPr>
            <p:sp>
              <p:nvSpPr>
                <p:cNvPr id="43143" name="Rectangle 35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44" name="Rectangle 36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</a:t>
                  </a:r>
                </a:p>
              </p:txBody>
            </p:sp>
          </p:grpSp>
          <p:grpSp>
            <p:nvGrpSpPr>
              <p:cNvPr id="14" name="Group 37"/>
              <p:cNvGrpSpPr>
                <a:grpSpLocks/>
              </p:cNvGrpSpPr>
              <p:nvPr/>
            </p:nvGrpSpPr>
            <p:grpSpPr bwMode="auto">
              <a:xfrm>
                <a:off x="288" y="432"/>
                <a:ext cx="288" cy="224"/>
                <a:chOff x="0" y="0"/>
                <a:chExt cx="288" cy="224"/>
              </a:xfrm>
            </p:grpSpPr>
            <p:sp>
              <p:nvSpPr>
                <p:cNvPr id="43141" name="Rectangle 3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42" name="Rectangle 39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</a:t>
                  </a:r>
                </a:p>
              </p:txBody>
            </p:sp>
          </p:grpSp>
          <p:grpSp>
            <p:nvGrpSpPr>
              <p:cNvPr id="15" name="Group 40"/>
              <p:cNvGrpSpPr>
                <a:grpSpLocks/>
              </p:cNvGrpSpPr>
              <p:nvPr/>
            </p:nvGrpSpPr>
            <p:grpSpPr bwMode="auto">
              <a:xfrm>
                <a:off x="576" y="432"/>
                <a:ext cx="528" cy="224"/>
                <a:chOff x="0" y="0"/>
                <a:chExt cx="528" cy="224"/>
              </a:xfrm>
            </p:grpSpPr>
            <p:sp>
              <p:nvSpPr>
                <p:cNvPr id="43139" name="Rectangle 41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40" name="Rectangle 42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0011</a:t>
                  </a:r>
                </a:p>
              </p:txBody>
            </p:sp>
          </p:grpSp>
          <p:grpSp>
            <p:nvGrpSpPr>
              <p:cNvPr id="16" name="Group 43"/>
              <p:cNvGrpSpPr>
                <a:grpSpLocks/>
              </p:cNvGrpSpPr>
              <p:nvPr/>
            </p:nvGrpSpPr>
            <p:grpSpPr bwMode="auto">
              <a:xfrm>
                <a:off x="0" y="576"/>
                <a:ext cx="288" cy="224"/>
                <a:chOff x="0" y="0"/>
                <a:chExt cx="288" cy="224"/>
              </a:xfrm>
            </p:grpSpPr>
            <p:sp>
              <p:nvSpPr>
                <p:cNvPr id="43137" name="Rectangle 44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38" name="Rectangle 45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4</a:t>
                  </a:r>
                </a:p>
              </p:txBody>
            </p:sp>
          </p:grpSp>
          <p:grpSp>
            <p:nvGrpSpPr>
              <p:cNvPr id="17" name="Group 46"/>
              <p:cNvGrpSpPr>
                <a:grpSpLocks/>
              </p:cNvGrpSpPr>
              <p:nvPr/>
            </p:nvGrpSpPr>
            <p:grpSpPr bwMode="auto">
              <a:xfrm>
                <a:off x="288" y="576"/>
                <a:ext cx="288" cy="224"/>
                <a:chOff x="0" y="0"/>
                <a:chExt cx="288" cy="224"/>
              </a:xfrm>
            </p:grpSpPr>
            <p:sp>
              <p:nvSpPr>
                <p:cNvPr id="43135" name="Rectangle 4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36" name="Rectangle 48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4</a:t>
                  </a:r>
                </a:p>
              </p:txBody>
            </p:sp>
          </p:grpSp>
          <p:grpSp>
            <p:nvGrpSpPr>
              <p:cNvPr id="18" name="Group 49"/>
              <p:cNvGrpSpPr>
                <a:grpSpLocks/>
              </p:cNvGrpSpPr>
              <p:nvPr/>
            </p:nvGrpSpPr>
            <p:grpSpPr bwMode="auto">
              <a:xfrm>
                <a:off x="576" y="576"/>
                <a:ext cx="528" cy="224"/>
                <a:chOff x="0" y="0"/>
                <a:chExt cx="528" cy="224"/>
              </a:xfrm>
            </p:grpSpPr>
            <p:sp>
              <p:nvSpPr>
                <p:cNvPr id="43133" name="Rectangle 50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34" name="Rectangle 51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0100</a:t>
                  </a:r>
                </a:p>
              </p:txBody>
            </p:sp>
          </p:grpSp>
          <p:grpSp>
            <p:nvGrpSpPr>
              <p:cNvPr id="19" name="Group 52"/>
              <p:cNvGrpSpPr>
                <a:grpSpLocks/>
              </p:cNvGrpSpPr>
              <p:nvPr/>
            </p:nvGrpSpPr>
            <p:grpSpPr bwMode="auto">
              <a:xfrm>
                <a:off x="0" y="720"/>
                <a:ext cx="288" cy="224"/>
                <a:chOff x="0" y="0"/>
                <a:chExt cx="288" cy="224"/>
              </a:xfrm>
            </p:grpSpPr>
            <p:sp>
              <p:nvSpPr>
                <p:cNvPr id="43131" name="Rectangle 53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32" name="Rectangle 54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5</a:t>
                  </a:r>
                </a:p>
              </p:txBody>
            </p:sp>
          </p:grpSp>
          <p:grpSp>
            <p:nvGrpSpPr>
              <p:cNvPr id="20" name="Group 55"/>
              <p:cNvGrpSpPr>
                <a:grpSpLocks/>
              </p:cNvGrpSpPr>
              <p:nvPr/>
            </p:nvGrpSpPr>
            <p:grpSpPr bwMode="auto">
              <a:xfrm>
                <a:off x="288" y="720"/>
                <a:ext cx="288" cy="224"/>
                <a:chOff x="0" y="0"/>
                <a:chExt cx="288" cy="224"/>
              </a:xfrm>
            </p:grpSpPr>
            <p:sp>
              <p:nvSpPr>
                <p:cNvPr id="43129" name="Rectangle 5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30" name="Rectangle 57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5</a:t>
                  </a:r>
                </a:p>
              </p:txBody>
            </p:sp>
          </p:grpSp>
          <p:grpSp>
            <p:nvGrpSpPr>
              <p:cNvPr id="21" name="Group 58"/>
              <p:cNvGrpSpPr>
                <a:grpSpLocks/>
              </p:cNvGrpSpPr>
              <p:nvPr/>
            </p:nvGrpSpPr>
            <p:grpSpPr bwMode="auto">
              <a:xfrm>
                <a:off x="576" y="720"/>
                <a:ext cx="528" cy="224"/>
                <a:chOff x="0" y="0"/>
                <a:chExt cx="528" cy="224"/>
              </a:xfrm>
            </p:grpSpPr>
            <p:sp>
              <p:nvSpPr>
                <p:cNvPr id="43127" name="Rectangle 59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28" name="Rectangle 60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0101</a:t>
                  </a:r>
                </a:p>
              </p:txBody>
            </p:sp>
          </p:grpSp>
          <p:grpSp>
            <p:nvGrpSpPr>
              <p:cNvPr id="22" name="Group 61"/>
              <p:cNvGrpSpPr>
                <a:grpSpLocks/>
              </p:cNvGrpSpPr>
              <p:nvPr/>
            </p:nvGrpSpPr>
            <p:grpSpPr bwMode="auto">
              <a:xfrm>
                <a:off x="0" y="864"/>
                <a:ext cx="288" cy="224"/>
                <a:chOff x="0" y="0"/>
                <a:chExt cx="288" cy="224"/>
              </a:xfrm>
            </p:grpSpPr>
            <p:sp>
              <p:nvSpPr>
                <p:cNvPr id="43125" name="Rectangle 62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26" name="Rectangle 63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</a:t>
                  </a:r>
                </a:p>
              </p:txBody>
            </p:sp>
          </p:grpSp>
          <p:grpSp>
            <p:nvGrpSpPr>
              <p:cNvPr id="23" name="Group 64"/>
              <p:cNvGrpSpPr>
                <a:grpSpLocks/>
              </p:cNvGrpSpPr>
              <p:nvPr/>
            </p:nvGrpSpPr>
            <p:grpSpPr bwMode="auto">
              <a:xfrm>
                <a:off x="288" y="864"/>
                <a:ext cx="288" cy="224"/>
                <a:chOff x="0" y="0"/>
                <a:chExt cx="288" cy="224"/>
              </a:xfrm>
            </p:grpSpPr>
            <p:sp>
              <p:nvSpPr>
                <p:cNvPr id="43123" name="Rectangle 65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24" name="Rectangle 66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</a:t>
                  </a:r>
                </a:p>
              </p:txBody>
            </p:sp>
          </p:grpSp>
          <p:grpSp>
            <p:nvGrpSpPr>
              <p:cNvPr id="24" name="Group 67"/>
              <p:cNvGrpSpPr>
                <a:grpSpLocks/>
              </p:cNvGrpSpPr>
              <p:nvPr/>
            </p:nvGrpSpPr>
            <p:grpSpPr bwMode="auto">
              <a:xfrm>
                <a:off x="576" y="864"/>
                <a:ext cx="528" cy="224"/>
                <a:chOff x="0" y="0"/>
                <a:chExt cx="528" cy="224"/>
              </a:xfrm>
            </p:grpSpPr>
            <p:sp>
              <p:nvSpPr>
                <p:cNvPr id="43121" name="Rectangle 68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22" name="Rectangle 69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0110</a:t>
                  </a:r>
                </a:p>
              </p:txBody>
            </p:sp>
          </p:grpSp>
          <p:grpSp>
            <p:nvGrpSpPr>
              <p:cNvPr id="25" name="Group 70"/>
              <p:cNvGrpSpPr>
                <a:grpSpLocks/>
              </p:cNvGrpSpPr>
              <p:nvPr/>
            </p:nvGrpSpPr>
            <p:grpSpPr bwMode="auto">
              <a:xfrm>
                <a:off x="0" y="1008"/>
                <a:ext cx="288" cy="224"/>
                <a:chOff x="0" y="0"/>
                <a:chExt cx="288" cy="224"/>
              </a:xfrm>
            </p:grpSpPr>
            <p:sp>
              <p:nvSpPr>
                <p:cNvPr id="43119" name="Rectangle 71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20" name="Rectangle 72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7</a:t>
                  </a:r>
                </a:p>
              </p:txBody>
            </p:sp>
          </p:grpSp>
          <p:grpSp>
            <p:nvGrpSpPr>
              <p:cNvPr id="26" name="Group 73"/>
              <p:cNvGrpSpPr>
                <a:grpSpLocks/>
              </p:cNvGrpSpPr>
              <p:nvPr/>
            </p:nvGrpSpPr>
            <p:grpSpPr bwMode="auto">
              <a:xfrm>
                <a:off x="288" y="1008"/>
                <a:ext cx="288" cy="224"/>
                <a:chOff x="0" y="0"/>
                <a:chExt cx="288" cy="224"/>
              </a:xfrm>
            </p:grpSpPr>
            <p:sp>
              <p:nvSpPr>
                <p:cNvPr id="43117" name="Rectangle 74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18" name="Rectangle 75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7</a:t>
                  </a:r>
                </a:p>
              </p:txBody>
            </p:sp>
          </p:grpSp>
          <p:grpSp>
            <p:nvGrpSpPr>
              <p:cNvPr id="27" name="Group 76"/>
              <p:cNvGrpSpPr>
                <a:grpSpLocks/>
              </p:cNvGrpSpPr>
              <p:nvPr/>
            </p:nvGrpSpPr>
            <p:grpSpPr bwMode="auto">
              <a:xfrm>
                <a:off x="576" y="1008"/>
                <a:ext cx="528" cy="224"/>
                <a:chOff x="0" y="0"/>
                <a:chExt cx="528" cy="224"/>
              </a:xfrm>
            </p:grpSpPr>
            <p:sp>
              <p:nvSpPr>
                <p:cNvPr id="43115" name="Rectangle 77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16" name="Rectangle 78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0111</a:t>
                  </a:r>
                </a:p>
              </p:txBody>
            </p:sp>
          </p:grpSp>
          <p:grpSp>
            <p:nvGrpSpPr>
              <p:cNvPr id="28" name="Group 79"/>
              <p:cNvGrpSpPr>
                <a:grpSpLocks/>
              </p:cNvGrpSpPr>
              <p:nvPr/>
            </p:nvGrpSpPr>
            <p:grpSpPr bwMode="auto">
              <a:xfrm>
                <a:off x="0" y="1152"/>
                <a:ext cx="288" cy="224"/>
                <a:chOff x="0" y="0"/>
                <a:chExt cx="288" cy="224"/>
              </a:xfrm>
            </p:grpSpPr>
            <p:sp>
              <p:nvSpPr>
                <p:cNvPr id="43113" name="Rectangle 80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14" name="Rectangle 81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8</a:t>
                  </a:r>
                </a:p>
              </p:txBody>
            </p:sp>
          </p:grpSp>
          <p:grpSp>
            <p:nvGrpSpPr>
              <p:cNvPr id="29" name="Group 82"/>
              <p:cNvGrpSpPr>
                <a:grpSpLocks/>
              </p:cNvGrpSpPr>
              <p:nvPr/>
            </p:nvGrpSpPr>
            <p:grpSpPr bwMode="auto">
              <a:xfrm>
                <a:off x="288" y="1152"/>
                <a:ext cx="288" cy="224"/>
                <a:chOff x="0" y="0"/>
                <a:chExt cx="288" cy="224"/>
              </a:xfrm>
            </p:grpSpPr>
            <p:sp>
              <p:nvSpPr>
                <p:cNvPr id="43111" name="Rectangle 83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12" name="Rectangle 84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8</a:t>
                  </a:r>
                </a:p>
              </p:txBody>
            </p:sp>
          </p:grpSp>
          <p:grpSp>
            <p:nvGrpSpPr>
              <p:cNvPr id="30" name="Group 85"/>
              <p:cNvGrpSpPr>
                <a:grpSpLocks/>
              </p:cNvGrpSpPr>
              <p:nvPr/>
            </p:nvGrpSpPr>
            <p:grpSpPr bwMode="auto">
              <a:xfrm>
                <a:off x="576" y="1152"/>
                <a:ext cx="528" cy="224"/>
                <a:chOff x="0" y="0"/>
                <a:chExt cx="528" cy="224"/>
              </a:xfrm>
            </p:grpSpPr>
            <p:sp>
              <p:nvSpPr>
                <p:cNvPr id="43109" name="Rectangle 86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10" name="Rectangle 87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1000</a:t>
                  </a:r>
                </a:p>
              </p:txBody>
            </p:sp>
          </p:grpSp>
          <p:grpSp>
            <p:nvGrpSpPr>
              <p:cNvPr id="31" name="Group 88"/>
              <p:cNvGrpSpPr>
                <a:grpSpLocks/>
              </p:cNvGrpSpPr>
              <p:nvPr/>
            </p:nvGrpSpPr>
            <p:grpSpPr bwMode="auto">
              <a:xfrm>
                <a:off x="0" y="1296"/>
                <a:ext cx="288" cy="224"/>
                <a:chOff x="0" y="0"/>
                <a:chExt cx="288" cy="224"/>
              </a:xfrm>
            </p:grpSpPr>
            <p:sp>
              <p:nvSpPr>
                <p:cNvPr id="43107" name="Rectangle 89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08" name="Rectangle 90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9</a:t>
                  </a:r>
                </a:p>
              </p:txBody>
            </p:sp>
          </p:grpSp>
          <p:grpSp>
            <p:nvGrpSpPr>
              <p:cNvPr id="43008" name="Group 91"/>
              <p:cNvGrpSpPr>
                <a:grpSpLocks/>
              </p:cNvGrpSpPr>
              <p:nvPr/>
            </p:nvGrpSpPr>
            <p:grpSpPr bwMode="auto">
              <a:xfrm>
                <a:off x="288" y="1296"/>
                <a:ext cx="288" cy="224"/>
                <a:chOff x="0" y="0"/>
                <a:chExt cx="288" cy="224"/>
              </a:xfrm>
            </p:grpSpPr>
            <p:sp>
              <p:nvSpPr>
                <p:cNvPr id="43105" name="Rectangle 92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06" name="Rectangle 93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9</a:t>
                  </a:r>
                </a:p>
              </p:txBody>
            </p:sp>
          </p:grpSp>
          <p:grpSp>
            <p:nvGrpSpPr>
              <p:cNvPr id="43009" name="Group 94"/>
              <p:cNvGrpSpPr>
                <a:grpSpLocks/>
              </p:cNvGrpSpPr>
              <p:nvPr/>
            </p:nvGrpSpPr>
            <p:grpSpPr bwMode="auto">
              <a:xfrm>
                <a:off x="576" y="1296"/>
                <a:ext cx="528" cy="224"/>
                <a:chOff x="0" y="0"/>
                <a:chExt cx="528" cy="224"/>
              </a:xfrm>
            </p:grpSpPr>
            <p:sp>
              <p:nvSpPr>
                <p:cNvPr id="43103" name="Rectangle 95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04" name="Rectangle 96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1001</a:t>
                  </a:r>
                </a:p>
              </p:txBody>
            </p:sp>
          </p:grpSp>
          <p:grpSp>
            <p:nvGrpSpPr>
              <p:cNvPr id="43014" name="Group 97"/>
              <p:cNvGrpSpPr>
                <a:grpSpLocks/>
              </p:cNvGrpSpPr>
              <p:nvPr/>
            </p:nvGrpSpPr>
            <p:grpSpPr bwMode="auto">
              <a:xfrm>
                <a:off x="0" y="1440"/>
                <a:ext cx="288" cy="224"/>
                <a:chOff x="0" y="0"/>
                <a:chExt cx="288" cy="224"/>
              </a:xfrm>
            </p:grpSpPr>
            <p:sp>
              <p:nvSpPr>
                <p:cNvPr id="43101" name="Rectangle 9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02" name="Rectangle 99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A</a:t>
                  </a:r>
                </a:p>
              </p:txBody>
            </p:sp>
          </p:grpSp>
          <p:grpSp>
            <p:nvGrpSpPr>
              <p:cNvPr id="43015" name="Group 100"/>
              <p:cNvGrpSpPr>
                <a:grpSpLocks/>
              </p:cNvGrpSpPr>
              <p:nvPr/>
            </p:nvGrpSpPr>
            <p:grpSpPr bwMode="auto">
              <a:xfrm>
                <a:off x="288" y="1440"/>
                <a:ext cx="288" cy="224"/>
                <a:chOff x="0" y="0"/>
                <a:chExt cx="288" cy="224"/>
              </a:xfrm>
            </p:grpSpPr>
            <p:sp>
              <p:nvSpPr>
                <p:cNvPr id="43099" name="Rectangle 101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00" name="Rectangle 102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</a:t>
                  </a:r>
                </a:p>
              </p:txBody>
            </p:sp>
          </p:grpSp>
          <p:grpSp>
            <p:nvGrpSpPr>
              <p:cNvPr id="43019" name="Group 103"/>
              <p:cNvGrpSpPr>
                <a:grpSpLocks/>
              </p:cNvGrpSpPr>
              <p:nvPr/>
            </p:nvGrpSpPr>
            <p:grpSpPr bwMode="auto">
              <a:xfrm>
                <a:off x="576" y="1440"/>
                <a:ext cx="528" cy="224"/>
                <a:chOff x="0" y="0"/>
                <a:chExt cx="528" cy="224"/>
              </a:xfrm>
            </p:grpSpPr>
            <p:sp>
              <p:nvSpPr>
                <p:cNvPr id="43097" name="Rectangle 104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98" name="Rectangle 105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1010</a:t>
                  </a:r>
                </a:p>
              </p:txBody>
            </p:sp>
          </p:grpSp>
          <p:grpSp>
            <p:nvGrpSpPr>
              <p:cNvPr id="43020" name="Group 106"/>
              <p:cNvGrpSpPr>
                <a:grpSpLocks/>
              </p:cNvGrpSpPr>
              <p:nvPr/>
            </p:nvGrpSpPr>
            <p:grpSpPr bwMode="auto">
              <a:xfrm>
                <a:off x="0" y="1584"/>
                <a:ext cx="288" cy="224"/>
                <a:chOff x="0" y="0"/>
                <a:chExt cx="288" cy="224"/>
              </a:xfrm>
            </p:grpSpPr>
            <p:sp>
              <p:nvSpPr>
                <p:cNvPr id="43095" name="Rectangle 10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96" name="Rectangle 108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B</a:t>
                  </a:r>
                </a:p>
              </p:txBody>
            </p:sp>
          </p:grpSp>
          <p:grpSp>
            <p:nvGrpSpPr>
              <p:cNvPr id="43021" name="Group 109"/>
              <p:cNvGrpSpPr>
                <a:grpSpLocks/>
              </p:cNvGrpSpPr>
              <p:nvPr/>
            </p:nvGrpSpPr>
            <p:grpSpPr bwMode="auto">
              <a:xfrm>
                <a:off x="288" y="1584"/>
                <a:ext cx="288" cy="224"/>
                <a:chOff x="0" y="0"/>
                <a:chExt cx="288" cy="224"/>
              </a:xfrm>
            </p:grpSpPr>
            <p:sp>
              <p:nvSpPr>
                <p:cNvPr id="43093" name="Rectangle 110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94" name="Rectangle 111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</a:t>
                  </a:r>
                </a:p>
              </p:txBody>
            </p:sp>
          </p:grpSp>
          <p:grpSp>
            <p:nvGrpSpPr>
              <p:cNvPr id="43022" name="Group 112"/>
              <p:cNvGrpSpPr>
                <a:grpSpLocks/>
              </p:cNvGrpSpPr>
              <p:nvPr/>
            </p:nvGrpSpPr>
            <p:grpSpPr bwMode="auto">
              <a:xfrm>
                <a:off x="576" y="1584"/>
                <a:ext cx="528" cy="224"/>
                <a:chOff x="0" y="0"/>
                <a:chExt cx="528" cy="224"/>
              </a:xfrm>
            </p:grpSpPr>
            <p:sp>
              <p:nvSpPr>
                <p:cNvPr id="43091" name="Rectangle 113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92" name="Rectangle 114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1011</a:t>
                  </a:r>
                </a:p>
              </p:txBody>
            </p:sp>
          </p:grpSp>
          <p:grpSp>
            <p:nvGrpSpPr>
              <p:cNvPr id="43023" name="Group 115"/>
              <p:cNvGrpSpPr>
                <a:grpSpLocks/>
              </p:cNvGrpSpPr>
              <p:nvPr/>
            </p:nvGrpSpPr>
            <p:grpSpPr bwMode="auto">
              <a:xfrm>
                <a:off x="0" y="1728"/>
                <a:ext cx="288" cy="224"/>
                <a:chOff x="0" y="0"/>
                <a:chExt cx="288" cy="224"/>
              </a:xfrm>
            </p:grpSpPr>
            <p:sp>
              <p:nvSpPr>
                <p:cNvPr id="43089" name="Rectangle 11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90" name="Rectangle 117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C</a:t>
                  </a:r>
                </a:p>
              </p:txBody>
            </p:sp>
          </p:grpSp>
          <p:grpSp>
            <p:nvGrpSpPr>
              <p:cNvPr id="43024" name="Group 118"/>
              <p:cNvGrpSpPr>
                <a:grpSpLocks/>
              </p:cNvGrpSpPr>
              <p:nvPr/>
            </p:nvGrpSpPr>
            <p:grpSpPr bwMode="auto">
              <a:xfrm>
                <a:off x="288" y="1728"/>
                <a:ext cx="288" cy="224"/>
                <a:chOff x="0" y="0"/>
                <a:chExt cx="288" cy="224"/>
              </a:xfrm>
            </p:grpSpPr>
            <p:sp>
              <p:nvSpPr>
                <p:cNvPr id="43087" name="Rectangle 119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88" name="Rectangle 120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12</a:t>
                  </a:r>
                </a:p>
              </p:txBody>
            </p:sp>
          </p:grpSp>
          <p:grpSp>
            <p:nvGrpSpPr>
              <p:cNvPr id="43025" name="Group 121"/>
              <p:cNvGrpSpPr>
                <a:grpSpLocks/>
              </p:cNvGrpSpPr>
              <p:nvPr/>
            </p:nvGrpSpPr>
            <p:grpSpPr bwMode="auto">
              <a:xfrm>
                <a:off x="576" y="1728"/>
                <a:ext cx="528" cy="224"/>
                <a:chOff x="0" y="0"/>
                <a:chExt cx="528" cy="224"/>
              </a:xfrm>
            </p:grpSpPr>
            <p:sp>
              <p:nvSpPr>
                <p:cNvPr id="43085" name="Rectangle 122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86" name="Rectangle 123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1100</a:t>
                  </a:r>
                </a:p>
              </p:txBody>
            </p:sp>
          </p:grpSp>
          <p:grpSp>
            <p:nvGrpSpPr>
              <p:cNvPr id="43026" name="Group 124"/>
              <p:cNvGrpSpPr>
                <a:grpSpLocks/>
              </p:cNvGrpSpPr>
              <p:nvPr/>
            </p:nvGrpSpPr>
            <p:grpSpPr bwMode="auto">
              <a:xfrm>
                <a:off x="0" y="1872"/>
                <a:ext cx="288" cy="224"/>
                <a:chOff x="0" y="0"/>
                <a:chExt cx="288" cy="224"/>
              </a:xfrm>
            </p:grpSpPr>
            <p:sp>
              <p:nvSpPr>
                <p:cNvPr id="43083" name="Rectangle 125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84" name="Rectangle 126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D</a:t>
                  </a:r>
                </a:p>
              </p:txBody>
            </p:sp>
          </p:grpSp>
          <p:grpSp>
            <p:nvGrpSpPr>
              <p:cNvPr id="43027" name="Group 127"/>
              <p:cNvGrpSpPr>
                <a:grpSpLocks/>
              </p:cNvGrpSpPr>
              <p:nvPr/>
            </p:nvGrpSpPr>
            <p:grpSpPr bwMode="auto">
              <a:xfrm>
                <a:off x="288" y="1872"/>
                <a:ext cx="288" cy="224"/>
                <a:chOff x="0" y="0"/>
                <a:chExt cx="288" cy="224"/>
              </a:xfrm>
            </p:grpSpPr>
            <p:sp>
              <p:nvSpPr>
                <p:cNvPr id="43081" name="Rectangle 12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82" name="Rectangle 129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13</a:t>
                  </a:r>
                </a:p>
              </p:txBody>
            </p:sp>
          </p:grpSp>
          <p:grpSp>
            <p:nvGrpSpPr>
              <p:cNvPr id="43028" name="Group 130"/>
              <p:cNvGrpSpPr>
                <a:grpSpLocks/>
              </p:cNvGrpSpPr>
              <p:nvPr/>
            </p:nvGrpSpPr>
            <p:grpSpPr bwMode="auto">
              <a:xfrm>
                <a:off x="576" y="1872"/>
                <a:ext cx="528" cy="224"/>
                <a:chOff x="0" y="0"/>
                <a:chExt cx="528" cy="224"/>
              </a:xfrm>
            </p:grpSpPr>
            <p:sp>
              <p:nvSpPr>
                <p:cNvPr id="43079" name="Rectangle 131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80" name="Rectangle 132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1101</a:t>
                  </a:r>
                </a:p>
              </p:txBody>
            </p:sp>
          </p:grpSp>
          <p:grpSp>
            <p:nvGrpSpPr>
              <p:cNvPr id="43029" name="Group 133"/>
              <p:cNvGrpSpPr>
                <a:grpSpLocks/>
              </p:cNvGrpSpPr>
              <p:nvPr/>
            </p:nvGrpSpPr>
            <p:grpSpPr bwMode="auto">
              <a:xfrm>
                <a:off x="0" y="2016"/>
                <a:ext cx="288" cy="224"/>
                <a:chOff x="0" y="0"/>
                <a:chExt cx="288" cy="224"/>
              </a:xfrm>
            </p:grpSpPr>
            <p:sp>
              <p:nvSpPr>
                <p:cNvPr id="43077" name="Rectangle 134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78" name="Rectangle 135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E</a:t>
                  </a:r>
                </a:p>
              </p:txBody>
            </p:sp>
          </p:grpSp>
          <p:grpSp>
            <p:nvGrpSpPr>
              <p:cNvPr id="43030" name="Group 136"/>
              <p:cNvGrpSpPr>
                <a:grpSpLocks/>
              </p:cNvGrpSpPr>
              <p:nvPr/>
            </p:nvGrpSpPr>
            <p:grpSpPr bwMode="auto">
              <a:xfrm>
                <a:off x="288" y="2016"/>
                <a:ext cx="288" cy="224"/>
                <a:chOff x="0" y="0"/>
                <a:chExt cx="288" cy="224"/>
              </a:xfrm>
            </p:grpSpPr>
            <p:sp>
              <p:nvSpPr>
                <p:cNvPr id="43075" name="Rectangle 13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76" name="Rectangle 138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14</a:t>
                  </a:r>
                </a:p>
              </p:txBody>
            </p:sp>
          </p:grpSp>
          <p:grpSp>
            <p:nvGrpSpPr>
              <p:cNvPr id="43031" name="Group 139"/>
              <p:cNvGrpSpPr>
                <a:grpSpLocks/>
              </p:cNvGrpSpPr>
              <p:nvPr/>
            </p:nvGrpSpPr>
            <p:grpSpPr bwMode="auto">
              <a:xfrm>
                <a:off x="576" y="2016"/>
                <a:ext cx="528" cy="224"/>
                <a:chOff x="0" y="0"/>
                <a:chExt cx="528" cy="224"/>
              </a:xfrm>
            </p:grpSpPr>
            <p:sp>
              <p:nvSpPr>
                <p:cNvPr id="43073" name="Rectangle 140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74" name="Rectangle 141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1110</a:t>
                  </a:r>
                </a:p>
              </p:txBody>
            </p:sp>
          </p:grpSp>
          <p:grpSp>
            <p:nvGrpSpPr>
              <p:cNvPr id="43032" name="Group 142"/>
              <p:cNvGrpSpPr>
                <a:grpSpLocks/>
              </p:cNvGrpSpPr>
              <p:nvPr/>
            </p:nvGrpSpPr>
            <p:grpSpPr bwMode="auto">
              <a:xfrm>
                <a:off x="0" y="2160"/>
                <a:ext cx="288" cy="224"/>
                <a:chOff x="0" y="0"/>
                <a:chExt cx="288" cy="224"/>
              </a:xfrm>
            </p:grpSpPr>
            <p:sp>
              <p:nvSpPr>
                <p:cNvPr id="43071" name="Rectangle 143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72" name="Rectangle 144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F</a:t>
                  </a:r>
                </a:p>
              </p:txBody>
            </p:sp>
          </p:grpSp>
          <p:grpSp>
            <p:nvGrpSpPr>
              <p:cNvPr id="43033" name="Group 145"/>
              <p:cNvGrpSpPr>
                <a:grpSpLocks/>
              </p:cNvGrpSpPr>
              <p:nvPr/>
            </p:nvGrpSpPr>
            <p:grpSpPr bwMode="auto">
              <a:xfrm>
                <a:off x="288" y="2160"/>
                <a:ext cx="288" cy="224"/>
                <a:chOff x="0" y="0"/>
                <a:chExt cx="288" cy="224"/>
              </a:xfrm>
            </p:grpSpPr>
            <p:sp>
              <p:nvSpPr>
                <p:cNvPr id="43069" name="Rectangle 14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70" name="Rectangle 147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15</a:t>
                  </a:r>
                </a:p>
              </p:txBody>
            </p:sp>
          </p:grpSp>
          <p:grpSp>
            <p:nvGrpSpPr>
              <p:cNvPr id="43034" name="Group 148"/>
              <p:cNvGrpSpPr>
                <a:grpSpLocks/>
              </p:cNvGrpSpPr>
              <p:nvPr/>
            </p:nvGrpSpPr>
            <p:grpSpPr bwMode="auto">
              <a:xfrm>
                <a:off x="576" y="2160"/>
                <a:ext cx="528" cy="224"/>
                <a:chOff x="0" y="0"/>
                <a:chExt cx="528" cy="224"/>
              </a:xfrm>
            </p:grpSpPr>
            <p:sp>
              <p:nvSpPr>
                <p:cNvPr id="43067" name="Rectangle 149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68" name="Rectangle 150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1111</a:t>
                  </a:r>
                </a:p>
              </p:txBody>
            </p:sp>
          </p:grpSp>
        </p:grpSp>
        <p:sp>
          <p:nvSpPr>
            <p:cNvPr id="43016" name="Rectangle 151"/>
            <p:cNvSpPr>
              <a:spLocks/>
            </p:cNvSpPr>
            <p:nvPr/>
          </p:nvSpPr>
          <p:spPr bwMode="auto">
            <a:xfrm rot="-2340000">
              <a:off x="50" y="267"/>
              <a:ext cx="362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Hex</a:t>
              </a:r>
            </a:p>
          </p:txBody>
        </p:sp>
        <p:sp>
          <p:nvSpPr>
            <p:cNvPr id="43017" name="Rectangle 152"/>
            <p:cNvSpPr>
              <a:spLocks/>
            </p:cNvSpPr>
            <p:nvPr/>
          </p:nvSpPr>
          <p:spPr bwMode="auto">
            <a:xfrm rot="-2340000">
              <a:off x="307" y="177"/>
              <a:ext cx="649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Decimal</a:t>
              </a:r>
            </a:p>
          </p:txBody>
        </p:sp>
        <p:sp>
          <p:nvSpPr>
            <p:cNvPr id="43018" name="Rectangle 153"/>
            <p:cNvSpPr>
              <a:spLocks/>
            </p:cNvSpPr>
            <p:nvPr/>
          </p:nvSpPr>
          <p:spPr bwMode="auto">
            <a:xfrm rot="-2340000">
              <a:off x="606" y="210"/>
              <a:ext cx="546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Binary</a:t>
              </a:r>
            </a:p>
          </p:txBody>
        </p:sp>
      </p:grp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69912"/>
            <a:ext cx="73993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Power-of-2 Multiply with Shift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352550"/>
            <a:ext cx="7896225" cy="4972050"/>
          </a:xfrm>
        </p:spPr>
        <p:txBody>
          <a:bodyPr/>
          <a:lstStyle/>
          <a:p>
            <a:pPr eaLnBrk="1" hangingPunct="1">
              <a:tabLst>
                <a:tab pos="2971800" algn="l"/>
              </a:tabLst>
              <a:defRPr/>
            </a:pPr>
            <a:r>
              <a:rPr lang="en-US" dirty="0"/>
              <a:t>Operation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b="1" dirty="0">
                <a:latin typeface="Courier New" pitchFamily="49" charset="0"/>
              </a:rPr>
              <a:t>u &lt;&lt; k</a:t>
            </a:r>
            <a:r>
              <a:rPr lang="en-US" b="1" dirty="0"/>
              <a:t> </a:t>
            </a:r>
            <a:r>
              <a:rPr lang="en-US" dirty="0"/>
              <a:t>gives </a:t>
            </a:r>
            <a:r>
              <a:rPr lang="en-US" b="1" dirty="0">
                <a:latin typeface="Courier New" pitchFamily="49" charset="0"/>
              </a:rPr>
              <a:t>u * </a:t>
            </a:r>
            <a:r>
              <a:rPr lang="en-US" b="1" i="1" dirty="0"/>
              <a:t>2</a:t>
            </a:r>
            <a:r>
              <a:rPr lang="en-US" b="1" i="1" baseline="30000" dirty="0"/>
              <a:t>k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dirty="0">
                <a:solidFill>
                  <a:schemeClr val="tx2"/>
                </a:solidFill>
              </a:rPr>
              <a:t>Both signed and unsigned</a:t>
            </a:r>
          </a:p>
          <a:p>
            <a:pPr eaLnBrk="1" hangingPunct="1">
              <a:tabLst>
                <a:tab pos="2971800" algn="l"/>
              </a:tabLst>
              <a:defRPr/>
            </a:pPr>
            <a:endParaRPr lang="en-US" dirty="0"/>
          </a:p>
          <a:p>
            <a:pPr eaLnBrk="1" hangingPunct="1">
              <a:tabLst>
                <a:tab pos="2971800" algn="l"/>
              </a:tabLst>
              <a:defRPr/>
            </a:pPr>
            <a:endParaRPr lang="en-US" dirty="0"/>
          </a:p>
          <a:p>
            <a:pPr eaLnBrk="1" hangingPunct="1">
              <a:tabLst>
                <a:tab pos="2971800" algn="l"/>
              </a:tabLst>
              <a:defRPr/>
            </a:pPr>
            <a:endParaRPr lang="en-US" dirty="0"/>
          </a:p>
          <a:p>
            <a:pPr eaLnBrk="1" hangingPunct="1">
              <a:tabLst>
                <a:tab pos="2971800" algn="l"/>
              </a:tabLst>
              <a:defRPr/>
            </a:pPr>
            <a:endParaRPr lang="en-US" dirty="0"/>
          </a:p>
          <a:p>
            <a:pPr eaLnBrk="1" hangingPunct="1">
              <a:tabLst>
                <a:tab pos="2971800" algn="l"/>
              </a:tabLst>
              <a:defRPr/>
            </a:pPr>
            <a:r>
              <a:rPr lang="en-US" dirty="0"/>
              <a:t>Examples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b="1" dirty="0">
                <a:latin typeface="Courier New" pitchFamily="49" charset="0"/>
              </a:rPr>
              <a:t>u &lt;&lt; 3	==	u * 8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b="1" dirty="0">
                <a:latin typeface="Courier New" pitchFamily="49" charset="0"/>
              </a:rPr>
              <a:t>u &lt;&lt; 5 - u &lt;&lt; 3	==	u * 24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dirty="0">
                <a:solidFill>
                  <a:schemeClr val="tx2"/>
                </a:solidFill>
              </a:rPr>
              <a:t>Most machines shift and add faster than multiply</a:t>
            </a:r>
          </a:p>
          <a:p>
            <a:pPr lvl="2" eaLnBrk="1" hangingPunct="1">
              <a:tabLst>
                <a:tab pos="2971800" algn="l"/>
              </a:tabLst>
              <a:defRPr/>
            </a:pPr>
            <a:r>
              <a:rPr lang="en-US" dirty="0"/>
              <a:t>Compiler generates this code automatically</a:t>
            </a:r>
          </a:p>
          <a:p>
            <a:pPr lvl="1" eaLnBrk="1" hangingPunct="1">
              <a:tabLst>
                <a:tab pos="2971800" algn="l"/>
              </a:tabLst>
              <a:defRPr/>
            </a:pPr>
            <a:endParaRPr lang="en-US" dirty="0"/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5943600" y="2514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6172200" y="2514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6400800" y="2514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8001000" y="2514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auto">
          <a:xfrm>
            <a:off x="8229600" y="2514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41993" name="Rectangle 9"/>
          <p:cNvSpPr>
            <a:spLocks noChangeArrowheads="1"/>
          </p:cNvSpPr>
          <p:nvPr/>
        </p:nvSpPr>
        <p:spPr bwMode="auto">
          <a:xfrm>
            <a:off x="8458200" y="2514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41994" name="Rectangle 10"/>
          <p:cNvSpPr>
            <a:spLocks noChangeArrowheads="1"/>
          </p:cNvSpPr>
          <p:nvPr/>
        </p:nvSpPr>
        <p:spPr bwMode="auto">
          <a:xfrm>
            <a:off x="6629400" y="2514600"/>
            <a:ext cx="1371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b="0"/>
              <a:t>• • •</a:t>
            </a:r>
          </a:p>
        </p:txBody>
      </p:sp>
      <p:sp>
        <p:nvSpPr>
          <p:cNvPr id="41995" name="Rectangle 11"/>
          <p:cNvSpPr>
            <a:spLocks noChangeArrowheads="1"/>
          </p:cNvSpPr>
          <p:nvPr/>
        </p:nvSpPr>
        <p:spPr bwMode="auto">
          <a:xfrm>
            <a:off x="5943600" y="29718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0</a:t>
            </a:r>
          </a:p>
        </p:txBody>
      </p:sp>
      <p:sp>
        <p:nvSpPr>
          <p:cNvPr id="41996" name="Rectangle 12"/>
          <p:cNvSpPr>
            <a:spLocks noChangeArrowheads="1"/>
          </p:cNvSpPr>
          <p:nvPr/>
        </p:nvSpPr>
        <p:spPr bwMode="auto">
          <a:xfrm>
            <a:off x="6858000" y="29718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0</a:t>
            </a:r>
          </a:p>
        </p:txBody>
      </p:sp>
      <p:sp>
        <p:nvSpPr>
          <p:cNvPr id="41997" name="Rectangle 13"/>
          <p:cNvSpPr>
            <a:spLocks noChangeArrowheads="1"/>
          </p:cNvSpPr>
          <p:nvPr/>
        </p:nvSpPr>
        <p:spPr bwMode="auto">
          <a:xfrm>
            <a:off x="7086600" y="2971800"/>
            <a:ext cx="228600" cy="228600"/>
          </a:xfrm>
          <a:prstGeom prst="rect">
            <a:avLst/>
          </a:prstGeom>
          <a:solidFill>
            <a:srgbClr val="A8E7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 dirty="0"/>
              <a:t>1</a:t>
            </a:r>
          </a:p>
        </p:txBody>
      </p:sp>
      <p:sp>
        <p:nvSpPr>
          <p:cNvPr id="41998" name="Rectangle 14"/>
          <p:cNvSpPr>
            <a:spLocks noChangeArrowheads="1"/>
          </p:cNvSpPr>
          <p:nvPr/>
        </p:nvSpPr>
        <p:spPr bwMode="auto">
          <a:xfrm>
            <a:off x="7315200" y="29718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0</a:t>
            </a:r>
          </a:p>
        </p:txBody>
      </p:sp>
      <p:sp>
        <p:nvSpPr>
          <p:cNvPr id="41999" name="Rectangle 15"/>
          <p:cNvSpPr>
            <a:spLocks noChangeArrowheads="1"/>
          </p:cNvSpPr>
          <p:nvPr/>
        </p:nvSpPr>
        <p:spPr bwMode="auto">
          <a:xfrm>
            <a:off x="8229600" y="29718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0</a:t>
            </a:r>
          </a:p>
        </p:txBody>
      </p:sp>
      <p:sp>
        <p:nvSpPr>
          <p:cNvPr id="42000" name="Rectangle 16"/>
          <p:cNvSpPr>
            <a:spLocks noChangeArrowheads="1"/>
          </p:cNvSpPr>
          <p:nvPr/>
        </p:nvSpPr>
        <p:spPr bwMode="auto">
          <a:xfrm>
            <a:off x="8458200" y="29718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0</a:t>
            </a:r>
          </a:p>
        </p:txBody>
      </p:sp>
      <p:sp>
        <p:nvSpPr>
          <p:cNvPr id="42001" name="Rectangle 17"/>
          <p:cNvSpPr>
            <a:spLocks noChangeArrowheads="1"/>
          </p:cNvSpPr>
          <p:nvPr/>
        </p:nvSpPr>
        <p:spPr bwMode="auto">
          <a:xfrm>
            <a:off x="6172200" y="29718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•••</a:t>
            </a:r>
          </a:p>
        </p:txBody>
      </p:sp>
      <p:sp>
        <p:nvSpPr>
          <p:cNvPr id="42002" name="Rectangle 18"/>
          <p:cNvSpPr>
            <a:spLocks noChangeArrowheads="1"/>
          </p:cNvSpPr>
          <p:nvPr/>
        </p:nvSpPr>
        <p:spPr bwMode="auto">
          <a:xfrm>
            <a:off x="5334000" y="2438400"/>
            <a:ext cx="29845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</a:t>
            </a:r>
          </a:p>
        </p:txBody>
      </p:sp>
      <p:sp>
        <p:nvSpPr>
          <p:cNvPr id="42003" name="Rectangle 19"/>
          <p:cNvSpPr>
            <a:spLocks noChangeArrowheads="1"/>
          </p:cNvSpPr>
          <p:nvPr/>
        </p:nvSpPr>
        <p:spPr bwMode="auto">
          <a:xfrm>
            <a:off x="5334000" y="2895600"/>
            <a:ext cx="366713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42004" name="Line 20"/>
          <p:cNvSpPr>
            <a:spLocks noChangeShapeType="1"/>
          </p:cNvSpPr>
          <p:nvPr/>
        </p:nvSpPr>
        <p:spPr bwMode="auto">
          <a:xfrm>
            <a:off x="2514600" y="32766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5" name="Rectangle 21"/>
          <p:cNvSpPr>
            <a:spLocks noChangeArrowheads="1"/>
          </p:cNvSpPr>
          <p:nvPr/>
        </p:nvSpPr>
        <p:spPr bwMode="auto">
          <a:xfrm>
            <a:off x="4953000" y="2895600"/>
            <a:ext cx="320675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*</a:t>
            </a:r>
          </a:p>
        </p:txBody>
      </p:sp>
      <p:sp>
        <p:nvSpPr>
          <p:cNvPr id="42006" name="Rectangle 22"/>
          <p:cNvSpPr>
            <a:spLocks noChangeArrowheads="1"/>
          </p:cNvSpPr>
          <p:nvPr/>
        </p:nvSpPr>
        <p:spPr bwMode="auto">
          <a:xfrm>
            <a:off x="3886200" y="3276600"/>
            <a:ext cx="652463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 </a:t>
            </a:r>
            <a:r>
              <a:rPr lang="en-US" b="0">
                <a:latin typeface="Times" pitchFamily="18" charset="0"/>
              </a:rPr>
              <a:t>· 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42007" name="Line 23"/>
          <p:cNvSpPr>
            <a:spLocks noChangeShapeType="1"/>
          </p:cNvSpPr>
          <p:nvPr/>
        </p:nvSpPr>
        <p:spPr bwMode="auto">
          <a:xfrm flipV="1">
            <a:off x="2514600" y="37338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8" name="Text Box 24"/>
          <p:cNvSpPr txBox="1">
            <a:spLocks noChangeArrowheads="1"/>
          </p:cNvSpPr>
          <p:nvPr/>
        </p:nvSpPr>
        <p:spPr bwMode="auto">
          <a:xfrm>
            <a:off x="990600" y="3352800"/>
            <a:ext cx="2573974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True Product: </a:t>
            </a:r>
            <a:r>
              <a:rPr lang="en-US" sz="2000" b="0" i="1" dirty="0" err="1">
                <a:latin typeface="Calibri" pitchFamily="34" charset="0"/>
              </a:rPr>
              <a:t>w</a:t>
            </a:r>
            <a:r>
              <a:rPr lang="en-US" sz="2000" b="0" dirty="0" err="1">
                <a:latin typeface="Calibri" pitchFamily="34" charset="0"/>
              </a:rPr>
              <a:t>+</a:t>
            </a:r>
            <a:r>
              <a:rPr lang="en-US" sz="2000" b="0" i="1" dirty="0" err="1">
                <a:latin typeface="Calibri" pitchFamily="34" charset="0"/>
              </a:rPr>
              <a:t>k</a:t>
            </a:r>
            <a:r>
              <a:rPr lang="en-US" sz="2000" b="0" dirty="0">
                <a:latin typeface="Calibri" pitchFamily="34" charset="0"/>
              </a:rPr>
              <a:t>  bits</a:t>
            </a:r>
          </a:p>
        </p:txBody>
      </p:sp>
      <p:sp>
        <p:nvSpPr>
          <p:cNvPr id="42009" name="Text Box 25"/>
          <p:cNvSpPr txBox="1">
            <a:spLocks noChangeArrowheads="1"/>
          </p:cNvSpPr>
          <p:nvPr/>
        </p:nvSpPr>
        <p:spPr bwMode="auto">
          <a:xfrm>
            <a:off x="990600" y="2667000"/>
            <a:ext cx="1944315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Operands: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42010" name="Text Box 26"/>
          <p:cNvSpPr txBox="1">
            <a:spLocks noChangeArrowheads="1"/>
          </p:cNvSpPr>
          <p:nvPr/>
        </p:nvSpPr>
        <p:spPr bwMode="auto">
          <a:xfrm>
            <a:off x="990600" y="3795712"/>
            <a:ext cx="243840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Discard </a:t>
            </a:r>
            <a:r>
              <a:rPr lang="en-US" sz="2000" b="0" i="1" dirty="0">
                <a:latin typeface="Calibri" pitchFamily="34" charset="0"/>
              </a:rPr>
              <a:t>k </a:t>
            </a:r>
            <a:r>
              <a:rPr lang="en-US" sz="2000" b="0" dirty="0">
                <a:latin typeface="Calibri" pitchFamily="34" charset="0"/>
              </a:rPr>
              <a:t> bits: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42011" name="Rectangle 27"/>
          <p:cNvSpPr>
            <a:spLocks noChangeArrowheads="1"/>
          </p:cNvSpPr>
          <p:nvPr/>
        </p:nvSpPr>
        <p:spPr bwMode="auto">
          <a:xfrm>
            <a:off x="4383692" y="3795712"/>
            <a:ext cx="138210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600" b="0">
                <a:latin typeface="Times" pitchFamily="18" charset="0"/>
              </a:rPr>
              <a:t>UMult</a:t>
            </a:r>
            <a:r>
              <a:rPr lang="en-US" sz="1600" b="0" i="1" baseline="-25000">
                <a:latin typeface="Times" pitchFamily="18" charset="0"/>
              </a:rPr>
              <a:t>w</a:t>
            </a:r>
            <a:r>
              <a:rPr lang="en-US" sz="1600" b="0">
                <a:latin typeface="Times" pitchFamily="18" charset="0"/>
              </a:rPr>
              <a:t>(</a:t>
            </a:r>
            <a:r>
              <a:rPr lang="en-US" sz="1600" b="0" i="1">
                <a:latin typeface="Times" pitchFamily="18" charset="0"/>
              </a:rPr>
              <a:t>u</a:t>
            </a:r>
            <a:r>
              <a:rPr lang="en-US" sz="1600" b="0">
                <a:latin typeface="Times" pitchFamily="18" charset="0"/>
              </a:rPr>
              <a:t> , 2</a:t>
            </a:r>
            <a:r>
              <a:rPr lang="en-US" sz="1600" b="0" i="1" baseline="30000">
                <a:latin typeface="Times" pitchFamily="18" charset="0"/>
              </a:rPr>
              <a:t>k</a:t>
            </a:r>
            <a:r>
              <a:rPr lang="en-US" sz="1600" b="0">
                <a:latin typeface="Times" pitchFamily="18" charset="0"/>
              </a:rPr>
              <a:t>)</a:t>
            </a:r>
          </a:p>
        </p:txBody>
      </p:sp>
      <p:sp>
        <p:nvSpPr>
          <p:cNvPr id="42012" name="Rectangle 28"/>
          <p:cNvSpPr>
            <a:spLocks noChangeArrowheads="1"/>
          </p:cNvSpPr>
          <p:nvPr/>
        </p:nvSpPr>
        <p:spPr bwMode="auto">
          <a:xfrm>
            <a:off x="7543800" y="29718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•••</a:t>
            </a:r>
          </a:p>
        </p:txBody>
      </p:sp>
      <p:sp>
        <p:nvSpPr>
          <p:cNvPr id="42013" name="Rectangle 29"/>
          <p:cNvSpPr>
            <a:spLocks noChangeArrowheads="1"/>
          </p:cNvSpPr>
          <p:nvPr/>
        </p:nvSpPr>
        <p:spPr bwMode="auto">
          <a:xfrm>
            <a:off x="7105650" y="2057400"/>
            <a:ext cx="28575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k</a:t>
            </a:r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4572000" y="3429000"/>
            <a:ext cx="2743200" cy="228600"/>
            <a:chOff x="2976" y="816"/>
            <a:chExt cx="1728" cy="144"/>
          </a:xfrm>
        </p:grpSpPr>
        <p:sp>
          <p:nvSpPr>
            <p:cNvPr id="42028" name="Rectangle 31"/>
            <p:cNvSpPr>
              <a:spLocks noChangeArrowheads="1"/>
            </p:cNvSpPr>
            <p:nvPr/>
          </p:nvSpPr>
          <p:spPr bwMode="auto">
            <a:xfrm>
              <a:off x="2976" y="81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2029" name="Rectangle 32"/>
            <p:cNvSpPr>
              <a:spLocks noChangeArrowheads="1"/>
            </p:cNvSpPr>
            <p:nvPr/>
          </p:nvSpPr>
          <p:spPr bwMode="auto">
            <a:xfrm>
              <a:off x="3120" y="81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2030" name="Rectangle 33"/>
            <p:cNvSpPr>
              <a:spLocks noChangeArrowheads="1"/>
            </p:cNvSpPr>
            <p:nvPr/>
          </p:nvSpPr>
          <p:spPr bwMode="auto">
            <a:xfrm>
              <a:off x="3264" y="81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2031" name="Rectangle 34"/>
            <p:cNvSpPr>
              <a:spLocks noChangeArrowheads="1"/>
            </p:cNvSpPr>
            <p:nvPr/>
          </p:nvSpPr>
          <p:spPr bwMode="auto">
            <a:xfrm>
              <a:off x="4272" y="81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2032" name="Rectangle 35"/>
            <p:cNvSpPr>
              <a:spLocks noChangeArrowheads="1"/>
            </p:cNvSpPr>
            <p:nvPr/>
          </p:nvSpPr>
          <p:spPr bwMode="auto">
            <a:xfrm>
              <a:off x="4416" y="81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2033" name="Rectangle 36"/>
            <p:cNvSpPr>
              <a:spLocks noChangeArrowheads="1"/>
            </p:cNvSpPr>
            <p:nvPr/>
          </p:nvSpPr>
          <p:spPr bwMode="auto">
            <a:xfrm>
              <a:off x="4560" y="81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2034" name="Rectangle 37"/>
            <p:cNvSpPr>
              <a:spLocks noChangeArrowheads="1"/>
            </p:cNvSpPr>
            <p:nvPr/>
          </p:nvSpPr>
          <p:spPr bwMode="auto">
            <a:xfrm>
              <a:off x="3408" y="816"/>
              <a:ext cx="86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/>
                <a:t>• • •</a:t>
              </a:r>
            </a:p>
          </p:txBody>
        </p:sp>
      </p:grpSp>
      <p:sp>
        <p:nvSpPr>
          <p:cNvPr id="42015" name="Rectangle 38"/>
          <p:cNvSpPr>
            <a:spLocks noChangeArrowheads="1"/>
          </p:cNvSpPr>
          <p:nvPr/>
        </p:nvSpPr>
        <p:spPr bwMode="auto">
          <a:xfrm>
            <a:off x="7315200" y="3429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0</a:t>
            </a:r>
          </a:p>
        </p:txBody>
      </p:sp>
      <p:sp>
        <p:nvSpPr>
          <p:cNvPr id="42016" name="Rectangle 39"/>
          <p:cNvSpPr>
            <a:spLocks noChangeArrowheads="1"/>
          </p:cNvSpPr>
          <p:nvPr/>
        </p:nvSpPr>
        <p:spPr bwMode="auto">
          <a:xfrm>
            <a:off x="8229600" y="3429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0</a:t>
            </a:r>
          </a:p>
        </p:txBody>
      </p:sp>
      <p:sp>
        <p:nvSpPr>
          <p:cNvPr id="42017" name="Rectangle 40"/>
          <p:cNvSpPr>
            <a:spLocks noChangeArrowheads="1"/>
          </p:cNvSpPr>
          <p:nvPr/>
        </p:nvSpPr>
        <p:spPr bwMode="auto">
          <a:xfrm>
            <a:off x="8458200" y="3429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0</a:t>
            </a:r>
          </a:p>
        </p:txBody>
      </p:sp>
      <p:sp>
        <p:nvSpPr>
          <p:cNvPr id="42018" name="Rectangle 41"/>
          <p:cNvSpPr>
            <a:spLocks noChangeArrowheads="1"/>
          </p:cNvSpPr>
          <p:nvPr/>
        </p:nvSpPr>
        <p:spPr bwMode="auto">
          <a:xfrm>
            <a:off x="7543800" y="34290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•••</a:t>
            </a:r>
          </a:p>
        </p:txBody>
      </p:sp>
      <p:sp>
        <p:nvSpPr>
          <p:cNvPr id="42019" name="Rectangle 42"/>
          <p:cNvSpPr>
            <a:spLocks noChangeArrowheads="1"/>
          </p:cNvSpPr>
          <p:nvPr/>
        </p:nvSpPr>
        <p:spPr bwMode="auto">
          <a:xfrm>
            <a:off x="4398197" y="4066758"/>
            <a:ext cx="135966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600" b="0" dirty="0" err="1">
                <a:latin typeface="Times" pitchFamily="18" charset="0"/>
              </a:rPr>
              <a:t>TMult</a:t>
            </a:r>
            <a:r>
              <a:rPr lang="en-US" sz="1600" b="0" i="1" baseline="-25000" dirty="0" err="1">
                <a:latin typeface="Times" pitchFamily="18" charset="0"/>
              </a:rPr>
              <a:t>w</a:t>
            </a:r>
            <a:r>
              <a:rPr lang="en-US" sz="1600" b="0" dirty="0">
                <a:latin typeface="Times" pitchFamily="18" charset="0"/>
              </a:rPr>
              <a:t>(</a:t>
            </a:r>
            <a:r>
              <a:rPr lang="en-US" sz="1600" b="0" i="1" dirty="0">
                <a:latin typeface="Times" pitchFamily="18" charset="0"/>
              </a:rPr>
              <a:t>u</a:t>
            </a:r>
            <a:r>
              <a:rPr lang="en-US" sz="1600" b="0" dirty="0">
                <a:latin typeface="Times" pitchFamily="18" charset="0"/>
              </a:rPr>
              <a:t> , 2</a:t>
            </a:r>
            <a:r>
              <a:rPr lang="en-US" sz="1600" b="0" i="1" baseline="30000" dirty="0">
                <a:latin typeface="Times" pitchFamily="18" charset="0"/>
              </a:rPr>
              <a:t>k</a:t>
            </a:r>
            <a:r>
              <a:rPr lang="en-US" sz="1600" b="0" dirty="0">
                <a:latin typeface="Times" pitchFamily="18" charset="0"/>
              </a:rPr>
              <a:t>)</a:t>
            </a:r>
          </a:p>
        </p:txBody>
      </p:sp>
      <p:sp>
        <p:nvSpPr>
          <p:cNvPr id="42020" name="Rectangle 43"/>
          <p:cNvSpPr>
            <a:spLocks noChangeArrowheads="1"/>
          </p:cNvSpPr>
          <p:nvPr/>
        </p:nvSpPr>
        <p:spPr bwMode="auto">
          <a:xfrm>
            <a:off x="7315200" y="3886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0</a:t>
            </a:r>
          </a:p>
        </p:txBody>
      </p:sp>
      <p:sp>
        <p:nvSpPr>
          <p:cNvPr id="42021" name="Rectangle 44"/>
          <p:cNvSpPr>
            <a:spLocks noChangeArrowheads="1"/>
          </p:cNvSpPr>
          <p:nvPr/>
        </p:nvSpPr>
        <p:spPr bwMode="auto">
          <a:xfrm>
            <a:off x="8229600" y="3886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0</a:t>
            </a:r>
          </a:p>
        </p:txBody>
      </p:sp>
      <p:sp>
        <p:nvSpPr>
          <p:cNvPr id="42022" name="Rectangle 45"/>
          <p:cNvSpPr>
            <a:spLocks noChangeArrowheads="1"/>
          </p:cNvSpPr>
          <p:nvPr/>
        </p:nvSpPr>
        <p:spPr bwMode="auto">
          <a:xfrm>
            <a:off x="8458200" y="3886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 dirty="0"/>
              <a:t>0</a:t>
            </a:r>
          </a:p>
        </p:txBody>
      </p:sp>
      <p:sp>
        <p:nvSpPr>
          <p:cNvPr id="42023" name="Rectangle 46"/>
          <p:cNvSpPr>
            <a:spLocks noChangeArrowheads="1"/>
          </p:cNvSpPr>
          <p:nvPr/>
        </p:nvSpPr>
        <p:spPr bwMode="auto">
          <a:xfrm>
            <a:off x="7543800" y="38862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•••</a:t>
            </a:r>
          </a:p>
        </p:txBody>
      </p:sp>
      <p:sp>
        <p:nvSpPr>
          <p:cNvPr id="42024" name="Rectangle 47"/>
          <p:cNvSpPr>
            <a:spLocks noChangeArrowheads="1"/>
          </p:cNvSpPr>
          <p:nvPr/>
        </p:nvSpPr>
        <p:spPr bwMode="auto">
          <a:xfrm>
            <a:off x="6629400" y="38862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/>
          </a:p>
        </p:txBody>
      </p:sp>
      <p:sp>
        <p:nvSpPr>
          <p:cNvPr id="42025" name="Rectangle 48"/>
          <p:cNvSpPr>
            <a:spLocks noChangeArrowheads="1"/>
          </p:cNvSpPr>
          <p:nvPr/>
        </p:nvSpPr>
        <p:spPr bwMode="auto">
          <a:xfrm>
            <a:off x="6858000" y="38862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/>
          </a:p>
        </p:txBody>
      </p:sp>
      <p:sp>
        <p:nvSpPr>
          <p:cNvPr id="42026" name="Rectangle 49"/>
          <p:cNvSpPr>
            <a:spLocks noChangeArrowheads="1"/>
          </p:cNvSpPr>
          <p:nvPr/>
        </p:nvSpPr>
        <p:spPr bwMode="auto">
          <a:xfrm>
            <a:off x="7086600" y="38862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/>
          </a:p>
        </p:txBody>
      </p:sp>
      <p:sp>
        <p:nvSpPr>
          <p:cNvPr id="42027" name="Rectangle 50"/>
          <p:cNvSpPr>
            <a:spLocks noChangeArrowheads="1"/>
          </p:cNvSpPr>
          <p:nvPr/>
        </p:nvSpPr>
        <p:spPr bwMode="auto">
          <a:xfrm>
            <a:off x="5943600" y="3886200"/>
            <a:ext cx="6858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 dirty="0"/>
              <a:t>•••</a:t>
            </a: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93712"/>
            <a:ext cx="83820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Power-of-2 Divide with Shift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307387" cy="1268412"/>
          </a:xfrm>
        </p:spPr>
        <p:txBody>
          <a:bodyPr/>
          <a:lstStyle/>
          <a:p>
            <a:pPr>
              <a:tabLst>
                <a:tab pos="2971800" algn="l"/>
              </a:tabLst>
              <a:defRPr/>
            </a:pPr>
            <a:r>
              <a:rPr lang="en-US" dirty="0"/>
              <a:t>Operation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b="1" dirty="0">
                <a:latin typeface="Courier New" pitchFamily="49" charset="0"/>
              </a:rPr>
              <a:t>u &gt;&gt; k</a:t>
            </a:r>
            <a:r>
              <a:rPr lang="en-US" b="1" dirty="0"/>
              <a:t> </a:t>
            </a:r>
            <a:r>
              <a:rPr lang="en-US" dirty="0"/>
              <a:t>gives  </a:t>
            </a:r>
            <a:r>
              <a:rPr lang="en-US" b="1" dirty="0">
                <a:sym typeface="Symbol" pitchFamily="18" charset="2"/>
              </a:rPr>
              <a:t> </a:t>
            </a:r>
            <a:r>
              <a:rPr lang="en-US" b="1" dirty="0">
                <a:latin typeface="Courier New" pitchFamily="49" charset="0"/>
              </a:rPr>
              <a:t>u / </a:t>
            </a:r>
            <a:r>
              <a:rPr lang="en-US" b="1" i="1" dirty="0"/>
              <a:t>2</a:t>
            </a:r>
            <a:r>
              <a:rPr lang="en-US" b="1" i="1" baseline="30000" dirty="0"/>
              <a:t>k </a:t>
            </a:r>
            <a:r>
              <a:rPr lang="en-US" b="1" dirty="0">
                <a:sym typeface="Symbol" pitchFamily="18" charset="2"/>
              </a:rPr>
              <a:t></a:t>
            </a:r>
            <a:endParaRPr lang="en-US" b="1" i="1" baseline="30000" dirty="0"/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dirty="0">
                <a:solidFill>
                  <a:schemeClr val="tx2"/>
                </a:solidFill>
              </a:rPr>
              <a:t>Uses logical shift for unsigned, arithmetic shift for signed</a:t>
            </a: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3962400" y="27432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4191000" y="27432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5105400" y="27432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3320" name="Rectangle 8"/>
          <p:cNvSpPr>
            <a:spLocks noChangeArrowheads="1"/>
          </p:cNvSpPr>
          <p:nvPr/>
        </p:nvSpPr>
        <p:spPr bwMode="auto">
          <a:xfrm>
            <a:off x="3962400" y="3200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 dirty="0"/>
              <a:t>0</a:t>
            </a:r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4876800" y="3200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0</a:t>
            </a:r>
          </a:p>
        </p:txBody>
      </p:sp>
      <p:sp>
        <p:nvSpPr>
          <p:cNvPr id="13322" name="Rectangle 10"/>
          <p:cNvSpPr>
            <a:spLocks noChangeArrowheads="1"/>
          </p:cNvSpPr>
          <p:nvPr/>
        </p:nvSpPr>
        <p:spPr bwMode="auto">
          <a:xfrm>
            <a:off x="5105400" y="3200400"/>
            <a:ext cx="228600" cy="228600"/>
          </a:xfrm>
          <a:prstGeom prst="rect">
            <a:avLst/>
          </a:prstGeom>
          <a:solidFill>
            <a:srgbClr val="A8E7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 dirty="0"/>
              <a:t>1</a:t>
            </a:r>
          </a:p>
        </p:txBody>
      </p:sp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5334000" y="3200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0</a:t>
            </a:r>
          </a:p>
        </p:txBody>
      </p:sp>
      <p:sp>
        <p:nvSpPr>
          <p:cNvPr id="13324" name="Rectangle 12"/>
          <p:cNvSpPr>
            <a:spLocks noChangeArrowheads="1"/>
          </p:cNvSpPr>
          <p:nvPr/>
        </p:nvSpPr>
        <p:spPr bwMode="auto">
          <a:xfrm>
            <a:off x="6248400" y="3200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0</a:t>
            </a:r>
          </a:p>
        </p:txBody>
      </p:sp>
      <p:sp>
        <p:nvSpPr>
          <p:cNvPr id="13325" name="Rectangle 13"/>
          <p:cNvSpPr>
            <a:spLocks noChangeArrowheads="1"/>
          </p:cNvSpPr>
          <p:nvPr/>
        </p:nvSpPr>
        <p:spPr bwMode="auto">
          <a:xfrm>
            <a:off x="6477000" y="3200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0</a:t>
            </a:r>
          </a:p>
        </p:txBody>
      </p:sp>
      <p:sp>
        <p:nvSpPr>
          <p:cNvPr id="13326" name="Rectangle 14"/>
          <p:cNvSpPr>
            <a:spLocks noChangeArrowheads="1"/>
          </p:cNvSpPr>
          <p:nvPr/>
        </p:nvSpPr>
        <p:spPr bwMode="auto">
          <a:xfrm>
            <a:off x="4191000" y="32004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•••</a:t>
            </a:r>
          </a:p>
        </p:txBody>
      </p:sp>
      <p:sp>
        <p:nvSpPr>
          <p:cNvPr id="13327" name="Rectangle 15"/>
          <p:cNvSpPr>
            <a:spLocks noChangeArrowheads="1"/>
          </p:cNvSpPr>
          <p:nvPr/>
        </p:nvSpPr>
        <p:spPr bwMode="auto">
          <a:xfrm>
            <a:off x="3352800" y="2667000"/>
            <a:ext cx="2984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>
                <a:latin typeface="Times" pitchFamily="18" charset="0"/>
              </a:rPr>
              <a:t>u</a:t>
            </a:r>
          </a:p>
        </p:txBody>
      </p:sp>
      <p:sp>
        <p:nvSpPr>
          <p:cNvPr id="13328" name="Rectangle 16"/>
          <p:cNvSpPr>
            <a:spLocks noChangeArrowheads="1"/>
          </p:cNvSpPr>
          <p:nvPr/>
        </p:nvSpPr>
        <p:spPr bwMode="auto">
          <a:xfrm>
            <a:off x="3352800" y="3124200"/>
            <a:ext cx="366713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13329" name="Line 17"/>
          <p:cNvSpPr>
            <a:spLocks noChangeShapeType="1"/>
          </p:cNvSpPr>
          <p:nvPr/>
        </p:nvSpPr>
        <p:spPr bwMode="auto">
          <a:xfrm>
            <a:off x="2209800" y="35052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30" name="Rectangle 18"/>
          <p:cNvSpPr>
            <a:spLocks noChangeArrowheads="1"/>
          </p:cNvSpPr>
          <p:nvPr/>
        </p:nvSpPr>
        <p:spPr bwMode="auto">
          <a:xfrm>
            <a:off x="2971800" y="3124200"/>
            <a:ext cx="3206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/</a:t>
            </a:r>
          </a:p>
        </p:txBody>
      </p:sp>
      <p:sp>
        <p:nvSpPr>
          <p:cNvPr id="13331" name="Rectangle 19"/>
          <p:cNvSpPr>
            <a:spLocks noChangeArrowheads="1"/>
          </p:cNvSpPr>
          <p:nvPr/>
        </p:nvSpPr>
        <p:spPr bwMode="auto">
          <a:xfrm>
            <a:off x="3048000" y="3581400"/>
            <a:ext cx="658813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 </a:t>
            </a:r>
            <a:r>
              <a:rPr lang="en-US" b="0">
                <a:latin typeface="Times" pitchFamily="18" charset="0"/>
              </a:rPr>
              <a:t>/ 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13332" name="Text Box 20"/>
          <p:cNvSpPr txBox="1">
            <a:spLocks noChangeArrowheads="1"/>
          </p:cNvSpPr>
          <p:nvPr/>
        </p:nvSpPr>
        <p:spPr bwMode="auto">
          <a:xfrm>
            <a:off x="533400" y="3581400"/>
            <a:ext cx="1319592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Division: </a:t>
            </a:r>
          </a:p>
        </p:txBody>
      </p:sp>
      <p:sp>
        <p:nvSpPr>
          <p:cNvPr id="13333" name="Text Box 21"/>
          <p:cNvSpPr txBox="1">
            <a:spLocks noChangeArrowheads="1"/>
          </p:cNvSpPr>
          <p:nvPr/>
        </p:nvSpPr>
        <p:spPr bwMode="auto">
          <a:xfrm>
            <a:off x="533400" y="2895600"/>
            <a:ext cx="147841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Operands:</a:t>
            </a:r>
          </a:p>
        </p:txBody>
      </p:sp>
      <p:sp>
        <p:nvSpPr>
          <p:cNvPr id="13334" name="Rectangle 22"/>
          <p:cNvSpPr>
            <a:spLocks noChangeArrowheads="1"/>
          </p:cNvSpPr>
          <p:nvPr/>
        </p:nvSpPr>
        <p:spPr bwMode="auto">
          <a:xfrm>
            <a:off x="5562600" y="32004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•••</a:t>
            </a:r>
          </a:p>
        </p:txBody>
      </p:sp>
      <p:sp>
        <p:nvSpPr>
          <p:cNvPr id="13335" name="Rectangle 23"/>
          <p:cNvSpPr>
            <a:spLocks noChangeArrowheads="1"/>
          </p:cNvSpPr>
          <p:nvPr/>
        </p:nvSpPr>
        <p:spPr bwMode="auto">
          <a:xfrm>
            <a:off x="5029200" y="2362200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k</a:t>
            </a:r>
          </a:p>
        </p:txBody>
      </p:sp>
      <p:sp>
        <p:nvSpPr>
          <p:cNvPr id="13336" name="Rectangle 24"/>
          <p:cNvSpPr>
            <a:spLocks noChangeArrowheads="1"/>
          </p:cNvSpPr>
          <p:nvPr/>
        </p:nvSpPr>
        <p:spPr bwMode="auto">
          <a:xfrm>
            <a:off x="4419600" y="2743200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b="0"/>
              <a:t>•••</a:t>
            </a: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5334000" y="2743200"/>
            <a:ext cx="1371600" cy="228600"/>
            <a:chOff x="3744" y="1488"/>
            <a:chExt cx="864" cy="144"/>
          </a:xfrm>
        </p:grpSpPr>
        <p:sp>
          <p:nvSpPr>
            <p:cNvPr id="13367" name="Rectangle 26"/>
            <p:cNvSpPr>
              <a:spLocks noChangeArrowheads="1"/>
            </p:cNvSpPr>
            <p:nvPr/>
          </p:nvSpPr>
          <p:spPr bwMode="auto">
            <a:xfrm>
              <a:off x="3744" y="1488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3368" name="Rectangle 27"/>
            <p:cNvSpPr>
              <a:spLocks noChangeArrowheads="1"/>
            </p:cNvSpPr>
            <p:nvPr/>
          </p:nvSpPr>
          <p:spPr bwMode="auto">
            <a:xfrm>
              <a:off x="4320" y="1488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3369" name="Rectangle 28"/>
            <p:cNvSpPr>
              <a:spLocks noChangeArrowheads="1"/>
            </p:cNvSpPr>
            <p:nvPr/>
          </p:nvSpPr>
          <p:spPr bwMode="auto">
            <a:xfrm>
              <a:off x="4464" y="1488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3370" name="Rectangle 29"/>
            <p:cNvSpPr>
              <a:spLocks noChangeArrowheads="1"/>
            </p:cNvSpPr>
            <p:nvPr/>
          </p:nvSpPr>
          <p:spPr bwMode="auto">
            <a:xfrm>
              <a:off x="3888" y="1488"/>
              <a:ext cx="432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•••</a:t>
              </a:r>
            </a:p>
          </p:txBody>
        </p:sp>
      </p:grpSp>
      <p:sp>
        <p:nvSpPr>
          <p:cNvPr id="13338" name="Rectangle 30"/>
          <p:cNvSpPr>
            <a:spLocks noChangeArrowheads="1"/>
          </p:cNvSpPr>
          <p:nvPr/>
        </p:nvSpPr>
        <p:spPr bwMode="auto">
          <a:xfrm>
            <a:off x="5334000" y="36576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/>
          </a:p>
        </p:txBody>
      </p:sp>
      <p:sp>
        <p:nvSpPr>
          <p:cNvPr id="13339" name="Rectangle 31"/>
          <p:cNvSpPr>
            <a:spLocks noChangeArrowheads="1"/>
          </p:cNvSpPr>
          <p:nvPr/>
        </p:nvSpPr>
        <p:spPr bwMode="auto">
          <a:xfrm>
            <a:off x="5562600" y="36576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/>
          </a:p>
        </p:txBody>
      </p:sp>
      <p:sp>
        <p:nvSpPr>
          <p:cNvPr id="13340" name="Rectangle 32"/>
          <p:cNvSpPr>
            <a:spLocks noChangeArrowheads="1"/>
          </p:cNvSpPr>
          <p:nvPr/>
        </p:nvSpPr>
        <p:spPr bwMode="auto">
          <a:xfrm>
            <a:off x="6477000" y="36576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/>
          </a:p>
        </p:txBody>
      </p:sp>
      <p:sp>
        <p:nvSpPr>
          <p:cNvPr id="13341" name="Rectangle 33"/>
          <p:cNvSpPr>
            <a:spLocks noChangeArrowheads="1"/>
          </p:cNvSpPr>
          <p:nvPr/>
        </p:nvSpPr>
        <p:spPr bwMode="auto">
          <a:xfrm>
            <a:off x="5791200" y="3657600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•••</a:t>
            </a:r>
          </a:p>
        </p:txBody>
      </p:sp>
      <p:sp>
        <p:nvSpPr>
          <p:cNvPr id="13342" name="Rectangle 34"/>
          <p:cNvSpPr>
            <a:spLocks noChangeArrowheads="1"/>
          </p:cNvSpPr>
          <p:nvPr/>
        </p:nvSpPr>
        <p:spPr bwMode="auto">
          <a:xfrm>
            <a:off x="3962400" y="36576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0</a:t>
            </a:r>
          </a:p>
        </p:txBody>
      </p:sp>
      <p:sp>
        <p:nvSpPr>
          <p:cNvPr id="13343" name="Rectangle 35"/>
          <p:cNvSpPr>
            <a:spLocks noChangeArrowheads="1"/>
          </p:cNvSpPr>
          <p:nvPr/>
        </p:nvSpPr>
        <p:spPr bwMode="auto">
          <a:xfrm>
            <a:off x="4876800" y="36576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 dirty="0"/>
              <a:t>0</a:t>
            </a:r>
          </a:p>
        </p:txBody>
      </p:sp>
      <p:sp>
        <p:nvSpPr>
          <p:cNvPr id="13344" name="Rectangle 36"/>
          <p:cNvSpPr>
            <a:spLocks noChangeArrowheads="1"/>
          </p:cNvSpPr>
          <p:nvPr/>
        </p:nvSpPr>
        <p:spPr bwMode="auto">
          <a:xfrm>
            <a:off x="5105400" y="36576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 dirty="0"/>
              <a:t>0</a:t>
            </a:r>
          </a:p>
        </p:txBody>
      </p:sp>
      <p:sp>
        <p:nvSpPr>
          <p:cNvPr id="13345" name="Rectangle 37"/>
          <p:cNvSpPr>
            <a:spLocks noChangeArrowheads="1"/>
          </p:cNvSpPr>
          <p:nvPr/>
        </p:nvSpPr>
        <p:spPr bwMode="auto">
          <a:xfrm>
            <a:off x="4191000" y="36576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•••</a:t>
            </a:r>
          </a:p>
        </p:txBody>
      </p:sp>
      <p:grpSp>
        <p:nvGrpSpPr>
          <p:cNvPr id="3" name="Group 38"/>
          <p:cNvGrpSpPr>
            <a:grpSpLocks/>
          </p:cNvGrpSpPr>
          <p:nvPr/>
        </p:nvGrpSpPr>
        <p:grpSpPr bwMode="auto">
          <a:xfrm>
            <a:off x="6781800" y="3657600"/>
            <a:ext cx="1371600" cy="228600"/>
            <a:chOff x="4416" y="2256"/>
            <a:chExt cx="864" cy="144"/>
          </a:xfrm>
        </p:grpSpPr>
        <p:sp>
          <p:nvSpPr>
            <p:cNvPr id="13363" name="Rectangle 39"/>
            <p:cNvSpPr>
              <a:spLocks noChangeArrowheads="1"/>
            </p:cNvSpPr>
            <p:nvPr/>
          </p:nvSpPr>
          <p:spPr bwMode="auto">
            <a:xfrm>
              <a:off x="4416" y="225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/>
            </a:p>
          </p:txBody>
        </p:sp>
        <p:sp>
          <p:nvSpPr>
            <p:cNvPr id="13364" name="Rectangle 40"/>
            <p:cNvSpPr>
              <a:spLocks noChangeArrowheads="1"/>
            </p:cNvSpPr>
            <p:nvPr/>
          </p:nvSpPr>
          <p:spPr bwMode="auto">
            <a:xfrm>
              <a:off x="4992" y="225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/>
            </a:p>
          </p:txBody>
        </p:sp>
        <p:sp>
          <p:nvSpPr>
            <p:cNvPr id="13365" name="Rectangle 41"/>
            <p:cNvSpPr>
              <a:spLocks noChangeArrowheads="1"/>
            </p:cNvSpPr>
            <p:nvPr/>
          </p:nvSpPr>
          <p:spPr bwMode="auto">
            <a:xfrm>
              <a:off x="5136" y="225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/>
            </a:p>
          </p:txBody>
        </p:sp>
        <p:sp>
          <p:nvSpPr>
            <p:cNvPr id="13366" name="Rectangle 42"/>
            <p:cNvSpPr>
              <a:spLocks noChangeArrowheads="1"/>
            </p:cNvSpPr>
            <p:nvPr/>
          </p:nvSpPr>
          <p:spPr bwMode="auto">
            <a:xfrm>
              <a:off x="4560" y="2256"/>
              <a:ext cx="432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2000" b="0"/>
                <a:t>•••</a:t>
              </a:r>
            </a:p>
          </p:txBody>
        </p:sp>
      </p:grpSp>
      <p:sp>
        <p:nvSpPr>
          <p:cNvPr id="13347" name="Line 43"/>
          <p:cNvSpPr>
            <a:spLocks noChangeShapeType="1"/>
          </p:cNvSpPr>
          <p:nvPr/>
        </p:nvSpPr>
        <p:spPr bwMode="auto">
          <a:xfrm>
            <a:off x="2209800" y="40386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48" name="Rectangle 44"/>
          <p:cNvSpPr>
            <a:spLocks noChangeArrowheads="1"/>
          </p:cNvSpPr>
          <p:nvPr/>
        </p:nvSpPr>
        <p:spPr bwMode="auto">
          <a:xfrm>
            <a:off x="2642741" y="4133850"/>
            <a:ext cx="116249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dirty="0">
                <a:solidFill>
                  <a:schemeClr val="tx2"/>
                </a:solidFill>
                <a:latin typeface="Calibri" pitchFamily="34" charset="0"/>
                <a:sym typeface="Symbol" pitchFamily="18" charset="2"/>
              </a:rPr>
              <a:t></a:t>
            </a:r>
            <a:r>
              <a:rPr lang="en-US" sz="1600" b="0" i="1" dirty="0">
                <a:latin typeface="Times" pitchFamily="18" charset="0"/>
              </a:rPr>
              <a:t> </a:t>
            </a:r>
            <a:r>
              <a:rPr lang="en-US" b="0" i="1" dirty="0">
                <a:latin typeface="Times" pitchFamily="18" charset="0"/>
              </a:rPr>
              <a:t>u </a:t>
            </a:r>
            <a:r>
              <a:rPr lang="en-US" b="0" dirty="0">
                <a:latin typeface="Times" pitchFamily="18" charset="0"/>
              </a:rPr>
              <a:t>/ 2</a:t>
            </a:r>
            <a:r>
              <a:rPr lang="en-US" b="0" i="1" baseline="30000" dirty="0">
                <a:latin typeface="Times" pitchFamily="18" charset="0"/>
              </a:rPr>
              <a:t>k </a:t>
            </a:r>
            <a:r>
              <a:rPr lang="en-US" b="0" dirty="0">
                <a:solidFill>
                  <a:schemeClr val="tx2"/>
                </a:solidFill>
                <a:latin typeface="Calibri" pitchFamily="34" charset="0"/>
                <a:sym typeface="Symbol" pitchFamily="18" charset="2"/>
              </a:rPr>
              <a:t></a:t>
            </a:r>
          </a:p>
        </p:txBody>
      </p:sp>
      <p:sp>
        <p:nvSpPr>
          <p:cNvPr id="13349" name="Rectangle 45"/>
          <p:cNvSpPr>
            <a:spLocks noChangeArrowheads="1"/>
          </p:cNvSpPr>
          <p:nvPr/>
        </p:nvSpPr>
        <p:spPr bwMode="auto">
          <a:xfrm>
            <a:off x="5334000" y="41910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/>
          </a:p>
        </p:txBody>
      </p:sp>
      <p:sp>
        <p:nvSpPr>
          <p:cNvPr id="13350" name="Rectangle 46"/>
          <p:cNvSpPr>
            <a:spLocks noChangeArrowheads="1"/>
          </p:cNvSpPr>
          <p:nvPr/>
        </p:nvSpPr>
        <p:spPr bwMode="auto">
          <a:xfrm>
            <a:off x="5562600" y="41910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/>
          </a:p>
        </p:txBody>
      </p:sp>
      <p:sp>
        <p:nvSpPr>
          <p:cNvPr id="13351" name="Rectangle 47"/>
          <p:cNvSpPr>
            <a:spLocks noChangeArrowheads="1"/>
          </p:cNvSpPr>
          <p:nvPr/>
        </p:nvSpPr>
        <p:spPr bwMode="auto">
          <a:xfrm>
            <a:off x="6477000" y="41910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/>
          </a:p>
        </p:txBody>
      </p:sp>
      <p:sp>
        <p:nvSpPr>
          <p:cNvPr id="13352" name="Rectangle 48"/>
          <p:cNvSpPr>
            <a:spLocks noChangeArrowheads="1"/>
          </p:cNvSpPr>
          <p:nvPr/>
        </p:nvSpPr>
        <p:spPr bwMode="auto">
          <a:xfrm>
            <a:off x="5791200" y="4191000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•••</a:t>
            </a:r>
          </a:p>
        </p:txBody>
      </p:sp>
      <p:sp>
        <p:nvSpPr>
          <p:cNvPr id="13353" name="Text Box 49"/>
          <p:cNvSpPr txBox="1">
            <a:spLocks noChangeArrowheads="1"/>
          </p:cNvSpPr>
          <p:nvPr/>
        </p:nvSpPr>
        <p:spPr bwMode="auto">
          <a:xfrm>
            <a:off x="533400" y="4114800"/>
            <a:ext cx="103688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Result:</a:t>
            </a:r>
          </a:p>
        </p:txBody>
      </p:sp>
      <p:sp>
        <p:nvSpPr>
          <p:cNvPr id="13354" name="Text Box 50"/>
          <p:cNvSpPr txBox="1">
            <a:spLocks noChangeArrowheads="1"/>
          </p:cNvSpPr>
          <p:nvPr/>
        </p:nvSpPr>
        <p:spPr bwMode="auto">
          <a:xfrm>
            <a:off x="6629400" y="3581400"/>
            <a:ext cx="24878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.</a:t>
            </a:r>
          </a:p>
        </p:txBody>
      </p:sp>
      <p:sp>
        <p:nvSpPr>
          <p:cNvPr id="13357" name="Rectangle 53"/>
          <p:cNvSpPr>
            <a:spLocks noChangeArrowheads="1"/>
          </p:cNvSpPr>
          <p:nvPr/>
        </p:nvSpPr>
        <p:spPr bwMode="auto">
          <a:xfrm>
            <a:off x="3962400" y="36576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 dirty="0"/>
              <a:t>0</a:t>
            </a:r>
          </a:p>
        </p:txBody>
      </p:sp>
      <p:sp>
        <p:nvSpPr>
          <p:cNvPr id="13358" name="Rectangle 54"/>
          <p:cNvSpPr>
            <a:spLocks noChangeArrowheads="1"/>
          </p:cNvSpPr>
          <p:nvPr/>
        </p:nvSpPr>
        <p:spPr bwMode="auto">
          <a:xfrm>
            <a:off x="3962400" y="4191000"/>
            <a:ext cx="228600" cy="228600"/>
          </a:xfrm>
          <a:prstGeom prst="rect">
            <a:avLst/>
          </a:prstGeom>
          <a:solidFill>
            <a:srgbClr val="00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0</a:t>
            </a:r>
          </a:p>
        </p:txBody>
      </p:sp>
      <p:sp>
        <p:nvSpPr>
          <p:cNvPr id="13359" name="Rectangle 55"/>
          <p:cNvSpPr>
            <a:spLocks noChangeArrowheads="1"/>
          </p:cNvSpPr>
          <p:nvPr/>
        </p:nvSpPr>
        <p:spPr bwMode="auto">
          <a:xfrm>
            <a:off x="4876800" y="4191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 dirty="0"/>
              <a:t>0</a:t>
            </a:r>
          </a:p>
        </p:txBody>
      </p:sp>
      <p:sp>
        <p:nvSpPr>
          <p:cNvPr id="13360" name="Rectangle 56"/>
          <p:cNvSpPr>
            <a:spLocks noChangeArrowheads="1"/>
          </p:cNvSpPr>
          <p:nvPr/>
        </p:nvSpPr>
        <p:spPr bwMode="auto">
          <a:xfrm>
            <a:off x="5105400" y="4191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 dirty="0"/>
              <a:t>0</a:t>
            </a:r>
          </a:p>
        </p:txBody>
      </p:sp>
      <p:sp>
        <p:nvSpPr>
          <p:cNvPr id="13361" name="Rectangle 57"/>
          <p:cNvSpPr>
            <a:spLocks noChangeArrowheads="1"/>
          </p:cNvSpPr>
          <p:nvPr/>
        </p:nvSpPr>
        <p:spPr bwMode="auto">
          <a:xfrm>
            <a:off x="4191000" y="41910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•••</a:t>
            </a:r>
          </a:p>
        </p:txBody>
      </p:sp>
      <p:sp>
        <p:nvSpPr>
          <p:cNvPr id="13362" name="Rectangle 58"/>
          <p:cNvSpPr>
            <a:spLocks noChangeArrowheads="1"/>
          </p:cNvSpPr>
          <p:nvPr/>
        </p:nvSpPr>
        <p:spPr bwMode="auto">
          <a:xfrm>
            <a:off x="3962400" y="4191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 dirty="0"/>
              <a:t>0</a:t>
            </a: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Today: Bits, Bytes, and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Representing information as bits</a:t>
            </a:r>
          </a:p>
          <a:p>
            <a:r>
              <a:rPr lang="en-US" dirty="0">
                <a:solidFill>
                  <a:srgbClr val="A6A6A6"/>
                </a:solidFill>
              </a:rPr>
              <a:t>Bit-level manipulations</a:t>
            </a:r>
          </a:p>
          <a:p>
            <a:r>
              <a:rPr lang="en-US" dirty="0">
                <a:solidFill>
                  <a:srgbClr val="A6A6A6"/>
                </a:solidFill>
              </a:rPr>
              <a:t>Integers</a:t>
            </a:r>
            <a:endParaRPr lang="en-US" dirty="0"/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Representation: unsigned and signed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Conversion, casting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Sign extension</a:t>
            </a:r>
            <a:endParaRPr lang="en-US" dirty="0">
              <a:solidFill>
                <a:srgbClr val="A6A6A6"/>
              </a:solidFill>
            </a:endParaRPr>
          </a:p>
          <a:p>
            <a:pPr lvl="1"/>
            <a:r>
              <a:rPr lang="en-US" dirty="0">
                <a:solidFill>
                  <a:srgbClr val="A6A6A6"/>
                </a:solidFill>
              </a:rPr>
              <a:t>Addition, negation, multiplication, shifting</a:t>
            </a:r>
          </a:p>
          <a:p>
            <a:r>
              <a:rPr lang="en-US" dirty="0"/>
              <a:t>Summary</a:t>
            </a:r>
            <a:endParaRPr lang="en-US" dirty="0">
              <a:solidFill>
                <a:srgbClr val="A6A6A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9425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74501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Why Should I Use Unsigned?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2" y="1404937"/>
            <a:ext cx="8307388" cy="5224463"/>
          </a:xfrm>
        </p:spPr>
        <p:txBody>
          <a:bodyPr/>
          <a:lstStyle/>
          <a:p>
            <a:pPr eaLnBrk="1" hangingPunct="1">
              <a:defRPr/>
            </a:pPr>
            <a:endParaRPr lang="en-US" i="1" dirty="0"/>
          </a:p>
          <a:p>
            <a:pPr eaLnBrk="1" hangingPunct="1">
              <a:defRPr/>
            </a:pPr>
            <a:r>
              <a:rPr lang="en-US" i="1" dirty="0"/>
              <a:t>Don’t</a:t>
            </a:r>
            <a:r>
              <a:rPr lang="en-US" dirty="0"/>
              <a:t> Use Just Because Number Nonnegative</a:t>
            </a:r>
          </a:p>
          <a:p>
            <a:pPr lvl="1" eaLnBrk="1" hangingPunct="1">
              <a:defRPr/>
            </a:pPr>
            <a:r>
              <a:rPr lang="en-US" dirty="0"/>
              <a:t>Easy to make mistakes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>
                <a:latin typeface="Courier New" pitchFamily="49" charset="0"/>
              </a:rPr>
              <a:t>unsigned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>
                <a:latin typeface="Courier New" pitchFamily="49" charset="0"/>
              </a:rPr>
              <a:t>for (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 = cnt-2;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 &gt;= 0;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--)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>
                <a:latin typeface="Courier New" pitchFamily="49" charset="0"/>
              </a:rPr>
              <a:t>  a[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] += a[i+1];</a:t>
            </a:r>
          </a:p>
          <a:p>
            <a:pPr marL="0" indent="0" eaLnBrk="1" hangingPunct="1">
              <a:buNone/>
              <a:defRPr/>
            </a:pPr>
            <a:endParaRPr lang="en-US" i="1" dirty="0"/>
          </a:p>
          <a:p>
            <a:pPr eaLnBrk="1" hangingPunct="1">
              <a:defRPr/>
            </a:pPr>
            <a:r>
              <a:rPr lang="en-US" i="1" dirty="0"/>
              <a:t>Do</a:t>
            </a:r>
            <a:r>
              <a:rPr lang="en-US" dirty="0"/>
              <a:t> Use When Using Bits to Represent Sets</a:t>
            </a:r>
          </a:p>
          <a:p>
            <a:pPr lvl="1" eaLnBrk="1" hangingPunct="1">
              <a:defRPr/>
            </a:pPr>
            <a:r>
              <a:rPr lang="en-US" dirty="0"/>
              <a:t>Logical right shift, no sign extension</a:t>
            </a:r>
          </a:p>
          <a:p>
            <a:pPr lvl="1" eaLnBrk="1" hangingPunct="1">
              <a:defRPr/>
            </a:pPr>
            <a:endParaRPr lang="en-US" dirty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 dirty="0"/>
              <a:t>Example Data Representations</a:t>
            </a:r>
          </a:p>
        </p:txBody>
      </p:sp>
      <p:graphicFrame>
        <p:nvGraphicFramePr>
          <p:cNvPr id="12292" name="Group 4"/>
          <p:cNvGraphicFramePr>
            <a:graphicFrameLocks noGrp="1"/>
          </p:cNvGraphicFramePr>
          <p:nvPr>
            <p:extLst/>
          </p:nvPr>
        </p:nvGraphicFramePr>
        <p:xfrm>
          <a:off x="1549400" y="1524000"/>
          <a:ext cx="6032500" cy="4165600"/>
        </p:xfrm>
        <a:graphic>
          <a:graphicData uri="http://schemas.openxmlformats.org/drawingml/2006/table">
            <a:tbl>
              <a:tblPr/>
              <a:tblGrid>
                <a:gridCol w="165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C Data Type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Typical 32-bit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Typical 64-bit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x86-64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char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short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int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/>
                        <a:ea typeface="Arial Narrow" charset="0"/>
                        <a:cs typeface="Courier New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long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float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double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long double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ゴシック"/>
                          <a:cs typeface="Calibri"/>
                          <a:sym typeface="Arial Narrow" charset="0"/>
                        </a:rPr>
                        <a:t>−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Arial Narrow" charset="0"/>
                        <a:cs typeface="Calibri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ゴシック"/>
                          <a:cs typeface="Calibri"/>
                          <a:sym typeface="Arial Narrow" charset="0"/>
                        </a:rPr>
                        <a:t>−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Arial Narrow" charset="0"/>
                        <a:cs typeface="Calibri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10/16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pointer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32887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Byte Ordering</a:t>
            </a:r>
          </a:p>
        </p:txBody>
      </p:sp>
      <p:sp>
        <p:nvSpPr>
          <p:cNvPr id="48133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So, how are the bytes within a multi-byte word ordered in memory?</a:t>
            </a:r>
          </a:p>
          <a:p>
            <a:pPr eaLnBrk="1" hangingPunct="1"/>
            <a:r>
              <a:rPr lang="en-US" dirty="0"/>
              <a:t>Conventions</a:t>
            </a:r>
          </a:p>
          <a:p>
            <a:pPr marL="552450" lvl="1" eaLnBrk="1" hangingPunct="1"/>
            <a:r>
              <a:rPr lang="en-US" dirty="0"/>
              <a:t>Big </a:t>
            </a:r>
            <a:r>
              <a:rPr lang="en-US" dirty="0" err="1"/>
              <a:t>Endian</a:t>
            </a:r>
            <a:r>
              <a:rPr lang="en-US" dirty="0"/>
              <a:t>: Sun, PPC Mac, Internet</a:t>
            </a:r>
          </a:p>
          <a:p>
            <a:pPr marL="838200" lvl="2" eaLnBrk="1" hangingPunct="1"/>
            <a:r>
              <a:rPr lang="en-US" dirty="0"/>
              <a:t>Least significant byte has highest address</a:t>
            </a:r>
          </a:p>
          <a:p>
            <a:pPr marL="552450" lvl="1" eaLnBrk="1" hangingPunct="1"/>
            <a:r>
              <a:rPr lang="en-US" dirty="0"/>
              <a:t>Little Endian: x86, ARM processors running Android, </a:t>
            </a:r>
            <a:r>
              <a:rPr lang="en-US" dirty="0" err="1"/>
              <a:t>iOS</a:t>
            </a:r>
            <a:r>
              <a:rPr lang="en-US" dirty="0"/>
              <a:t>, and Windows</a:t>
            </a:r>
          </a:p>
          <a:p>
            <a:pPr marL="838200" lvl="2" eaLnBrk="1" hangingPunct="1"/>
            <a:r>
              <a:rPr lang="en-US" dirty="0"/>
              <a:t>Least significant byte has lowest address</a:t>
            </a:r>
          </a:p>
        </p:txBody>
      </p:sp>
    </p:spTree>
    <p:extLst>
      <p:ext uri="{BB962C8B-B14F-4D97-AF65-F5344CB8AC3E}">
        <p14:creationId xmlns:p14="http://schemas.microsoft.com/office/powerpoint/2010/main" val="2252579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Byte Ordering Example</a:t>
            </a:r>
          </a:p>
        </p:txBody>
      </p:sp>
      <p:sp>
        <p:nvSpPr>
          <p:cNvPr id="49157" name="Rectangle 4"/>
          <p:cNvSpPr>
            <a:spLocks noGrp="1" noChangeArrowheads="1"/>
          </p:cNvSpPr>
          <p:nvPr>
            <p:ph idx="1"/>
          </p:nvPr>
        </p:nvSpPr>
        <p:spPr>
          <a:xfrm>
            <a:off x="396875" y="1524001"/>
            <a:ext cx="7896225" cy="4810124"/>
          </a:xfrm>
        </p:spPr>
        <p:txBody>
          <a:bodyPr/>
          <a:lstStyle/>
          <a:p>
            <a:pPr eaLnBrk="1" hangingPunct="1"/>
            <a:r>
              <a:rPr lang="en-US" dirty="0"/>
              <a:t>Example</a:t>
            </a:r>
          </a:p>
          <a:p>
            <a:pPr marL="552450" lvl="1" eaLnBrk="1" hangingPunct="1"/>
            <a:r>
              <a:rPr lang="en-US" dirty="0"/>
              <a:t>Variable </a:t>
            </a:r>
            <a:r>
              <a:rPr lang="en-US" dirty="0" err="1"/>
              <a:t>x</a:t>
            </a:r>
            <a:r>
              <a:rPr lang="en-US" dirty="0"/>
              <a:t> has 4-byte value of 0x01234567</a:t>
            </a:r>
          </a:p>
          <a:p>
            <a:pPr marL="552450" lvl="1" eaLnBrk="1" hangingPunct="1"/>
            <a:r>
              <a:rPr lang="en-US" dirty="0"/>
              <a:t>Address given by &amp;</a:t>
            </a:r>
            <a:r>
              <a:rPr lang="en-US" dirty="0" err="1"/>
              <a:t>x</a:t>
            </a:r>
            <a:r>
              <a:rPr lang="en-US" dirty="0"/>
              <a:t> is 0x100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057400" y="3479800"/>
            <a:ext cx="5486400" cy="635000"/>
            <a:chOff x="0" y="0"/>
            <a:chExt cx="3456" cy="400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864" y="0"/>
              <a:ext cx="433" cy="192"/>
              <a:chOff x="0" y="0"/>
              <a:chExt cx="433" cy="192"/>
            </a:xfrm>
          </p:grpSpPr>
          <p:sp>
            <p:nvSpPr>
              <p:cNvPr id="49242" name="Rectangle 7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43" name="Rectangle 8"/>
              <p:cNvSpPr>
                <a:spLocks/>
              </p:cNvSpPr>
              <p:nvPr/>
            </p:nvSpPr>
            <p:spPr bwMode="auto">
              <a:xfrm>
                <a:off x="0" y="0"/>
                <a:ext cx="433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400" b="0" dirty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0x100</a:t>
                </a:r>
              </a:p>
            </p:txBody>
          </p:sp>
        </p:grpSp>
        <p:grpSp>
          <p:nvGrpSpPr>
            <p:cNvPr id="4" name="Group 9"/>
            <p:cNvGrpSpPr>
              <a:grpSpLocks/>
            </p:cNvGrpSpPr>
            <p:nvPr/>
          </p:nvGrpSpPr>
          <p:grpSpPr bwMode="auto">
            <a:xfrm>
              <a:off x="1296" y="0"/>
              <a:ext cx="433" cy="192"/>
              <a:chOff x="0" y="0"/>
              <a:chExt cx="433" cy="192"/>
            </a:xfrm>
          </p:grpSpPr>
          <p:sp>
            <p:nvSpPr>
              <p:cNvPr id="49240" name="Rectangle 10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41" name="Rectangle 11"/>
              <p:cNvSpPr>
                <a:spLocks/>
              </p:cNvSpPr>
              <p:nvPr/>
            </p:nvSpPr>
            <p:spPr bwMode="auto">
              <a:xfrm>
                <a:off x="0" y="0"/>
                <a:ext cx="433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0x101</a:t>
                </a:r>
              </a:p>
            </p:txBody>
          </p:sp>
        </p:grpSp>
        <p:grpSp>
          <p:nvGrpSpPr>
            <p:cNvPr id="5" name="Group 12"/>
            <p:cNvGrpSpPr>
              <a:grpSpLocks/>
            </p:cNvGrpSpPr>
            <p:nvPr/>
          </p:nvGrpSpPr>
          <p:grpSpPr bwMode="auto">
            <a:xfrm>
              <a:off x="1728" y="0"/>
              <a:ext cx="433" cy="192"/>
              <a:chOff x="0" y="0"/>
              <a:chExt cx="433" cy="192"/>
            </a:xfrm>
          </p:grpSpPr>
          <p:sp>
            <p:nvSpPr>
              <p:cNvPr id="49238" name="Rectangle 13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39" name="Rectangle 14"/>
              <p:cNvSpPr>
                <a:spLocks/>
              </p:cNvSpPr>
              <p:nvPr/>
            </p:nvSpPr>
            <p:spPr bwMode="auto">
              <a:xfrm>
                <a:off x="0" y="0"/>
                <a:ext cx="433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0x102</a:t>
                </a:r>
              </a:p>
            </p:txBody>
          </p:sp>
        </p:grpSp>
        <p:grpSp>
          <p:nvGrpSpPr>
            <p:cNvPr id="6" name="Group 15"/>
            <p:cNvGrpSpPr>
              <a:grpSpLocks/>
            </p:cNvGrpSpPr>
            <p:nvPr/>
          </p:nvGrpSpPr>
          <p:grpSpPr bwMode="auto">
            <a:xfrm>
              <a:off x="2160" y="0"/>
              <a:ext cx="433" cy="192"/>
              <a:chOff x="0" y="0"/>
              <a:chExt cx="433" cy="192"/>
            </a:xfrm>
          </p:grpSpPr>
          <p:sp>
            <p:nvSpPr>
              <p:cNvPr id="49236" name="Rectangle 16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37" name="Rectangle 17"/>
              <p:cNvSpPr>
                <a:spLocks/>
              </p:cNvSpPr>
              <p:nvPr/>
            </p:nvSpPr>
            <p:spPr bwMode="auto">
              <a:xfrm>
                <a:off x="0" y="0"/>
                <a:ext cx="433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0x103</a:t>
                </a:r>
              </a:p>
            </p:txBody>
          </p:sp>
        </p:grpSp>
        <p:sp>
          <p:nvSpPr>
            <p:cNvPr id="49220" name="Rectangle 18"/>
            <p:cNvSpPr>
              <a:spLocks/>
            </p:cNvSpPr>
            <p:nvPr/>
          </p:nvSpPr>
          <p:spPr bwMode="auto">
            <a:xfrm>
              <a:off x="0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9221" name="Rectangle 19"/>
            <p:cNvSpPr>
              <a:spLocks/>
            </p:cNvSpPr>
            <p:nvPr/>
          </p:nvSpPr>
          <p:spPr bwMode="auto">
            <a:xfrm>
              <a:off x="432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grpSp>
          <p:nvGrpSpPr>
            <p:cNvPr id="7" name="Group 20"/>
            <p:cNvGrpSpPr>
              <a:grpSpLocks/>
            </p:cNvGrpSpPr>
            <p:nvPr/>
          </p:nvGrpSpPr>
          <p:grpSpPr bwMode="auto">
            <a:xfrm>
              <a:off x="864" y="176"/>
              <a:ext cx="432" cy="224"/>
              <a:chOff x="0" y="0"/>
              <a:chExt cx="432" cy="224"/>
            </a:xfrm>
          </p:grpSpPr>
          <p:sp>
            <p:nvSpPr>
              <p:cNvPr id="49234" name="Rectangle 21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35" name="Rectangle 22"/>
              <p:cNvSpPr>
                <a:spLocks/>
              </p:cNvSpPr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01</a:t>
                </a:r>
              </a:p>
            </p:txBody>
          </p:sp>
        </p:grpSp>
        <p:grpSp>
          <p:nvGrpSpPr>
            <p:cNvPr id="8" name="Group 23"/>
            <p:cNvGrpSpPr>
              <a:grpSpLocks/>
            </p:cNvGrpSpPr>
            <p:nvPr/>
          </p:nvGrpSpPr>
          <p:grpSpPr bwMode="auto">
            <a:xfrm>
              <a:off x="1296" y="176"/>
              <a:ext cx="432" cy="224"/>
              <a:chOff x="0" y="0"/>
              <a:chExt cx="432" cy="224"/>
            </a:xfrm>
          </p:grpSpPr>
          <p:sp>
            <p:nvSpPr>
              <p:cNvPr id="49232" name="Rectangle 24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33" name="Rectangle 25"/>
              <p:cNvSpPr>
                <a:spLocks/>
              </p:cNvSpPr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23</a:t>
                </a:r>
              </a:p>
            </p:txBody>
          </p:sp>
        </p:grpSp>
        <p:grpSp>
          <p:nvGrpSpPr>
            <p:cNvPr id="9" name="Group 26"/>
            <p:cNvGrpSpPr>
              <a:grpSpLocks/>
            </p:cNvGrpSpPr>
            <p:nvPr/>
          </p:nvGrpSpPr>
          <p:grpSpPr bwMode="auto">
            <a:xfrm>
              <a:off x="1728" y="176"/>
              <a:ext cx="432" cy="224"/>
              <a:chOff x="0" y="0"/>
              <a:chExt cx="432" cy="224"/>
            </a:xfrm>
          </p:grpSpPr>
          <p:sp>
            <p:nvSpPr>
              <p:cNvPr id="49230" name="Rectangle 27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31" name="Rectangle 28"/>
              <p:cNvSpPr>
                <a:spLocks/>
              </p:cNvSpPr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45</a:t>
                </a:r>
              </a:p>
            </p:txBody>
          </p:sp>
        </p:grpSp>
        <p:grpSp>
          <p:nvGrpSpPr>
            <p:cNvPr id="10" name="Group 29"/>
            <p:cNvGrpSpPr>
              <a:grpSpLocks/>
            </p:cNvGrpSpPr>
            <p:nvPr/>
          </p:nvGrpSpPr>
          <p:grpSpPr bwMode="auto">
            <a:xfrm>
              <a:off x="2160" y="176"/>
              <a:ext cx="432" cy="224"/>
              <a:chOff x="0" y="0"/>
              <a:chExt cx="432" cy="224"/>
            </a:xfrm>
          </p:grpSpPr>
          <p:sp>
            <p:nvSpPr>
              <p:cNvPr id="49228" name="Rectangle 30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29" name="Rectangle 31"/>
              <p:cNvSpPr>
                <a:spLocks/>
              </p:cNvSpPr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67</a:t>
                </a:r>
              </a:p>
            </p:txBody>
          </p:sp>
        </p:grpSp>
        <p:sp>
          <p:nvSpPr>
            <p:cNvPr id="49226" name="Rectangle 32"/>
            <p:cNvSpPr>
              <a:spLocks/>
            </p:cNvSpPr>
            <p:nvPr/>
          </p:nvSpPr>
          <p:spPr bwMode="auto">
            <a:xfrm>
              <a:off x="2592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9227" name="Rectangle 33"/>
            <p:cNvSpPr>
              <a:spLocks/>
            </p:cNvSpPr>
            <p:nvPr/>
          </p:nvSpPr>
          <p:spPr bwMode="auto">
            <a:xfrm>
              <a:off x="3024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grpSp>
        <p:nvGrpSpPr>
          <p:cNvPr id="11" name="Group 34"/>
          <p:cNvGrpSpPr>
            <a:grpSpLocks/>
          </p:cNvGrpSpPr>
          <p:nvPr/>
        </p:nvGrpSpPr>
        <p:grpSpPr bwMode="auto">
          <a:xfrm>
            <a:off x="2057400" y="4318000"/>
            <a:ext cx="5486400" cy="635000"/>
            <a:chOff x="0" y="0"/>
            <a:chExt cx="3456" cy="400"/>
          </a:xfrm>
        </p:grpSpPr>
        <p:grpSp>
          <p:nvGrpSpPr>
            <p:cNvPr id="12" name="Group 35"/>
            <p:cNvGrpSpPr>
              <a:grpSpLocks/>
            </p:cNvGrpSpPr>
            <p:nvPr/>
          </p:nvGrpSpPr>
          <p:grpSpPr bwMode="auto">
            <a:xfrm>
              <a:off x="864" y="0"/>
              <a:ext cx="433" cy="192"/>
              <a:chOff x="0" y="0"/>
              <a:chExt cx="433" cy="192"/>
            </a:xfrm>
          </p:grpSpPr>
          <p:sp>
            <p:nvSpPr>
              <p:cNvPr id="49214" name="Rectangle 36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15" name="Rectangle 37"/>
              <p:cNvSpPr>
                <a:spLocks/>
              </p:cNvSpPr>
              <p:nvPr/>
            </p:nvSpPr>
            <p:spPr bwMode="auto">
              <a:xfrm>
                <a:off x="0" y="0"/>
                <a:ext cx="433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0x100</a:t>
                </a:r>
              </a:p>
            </p:txBody>
          </p:sp>
        </p:grpSp>
        <p:grpSp>
          <p:nvGrpSpPr>
            <p:cNvPr id="13" name="Group 38"/>
            <p:cNvGrpSpPr>
              <a:grpSpLocks/>
            </p:cNvGrpSpPr>
            <p:nvPr/>
          </p:nvGrpSpPr>
          <p:grpSpPr bwMode="auto">
            <a:xfrm>
              <a:off x="1296" y="0"/>
              <a:ext cx="433" cy="192"/>
              <a:chOff x="0" y="0"/>
              <a:chExt cx="433" cy="192"/>
            </a:xfrm>
          </p:grpSpPr>
          <p:sp>
            <p:nvSpPr>
              <p:cNvPr id="49212" name="Rectangle 39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13" name="Rectangle 40"/>
              <p:cNvSpPr>
                <a:spLocks/>
              </p:cNvSpPr>
              <p:nvPr/>
            </p:nvSpPr>
            <p:spPr bwMode="auto">
              <a:xfrm>
                <a:off x="0" y="0"/>
                <a:ext cx="433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0x101</a:t>
                </a:r>
              </a:p>
            </p:txBody>
          </p:sp>
        </p:grpSp>
        <p:grpSp>
          <p:nvGrpSpPr>
            <p:cNvPr id="14" name="Group 41"/>
            <p:cNvGrpSpPr>
              <a:grpSpLocks/>
            </p:cNvGrpSpPr>
            <p:nvPr/>
          </p:nvGrpSpPr>
          <p:grpSpPr bwMode="auto">
            <a:xfrm>
              <a:off x="1728" y="0"/>
              <a:ext cx="433" cy="192"/>
              <a:chOff x="0" y="0"/>
              <a:chExt cx="433" cy="192"/>
            </a:xfrm>
          </p:grpSpPr>
          <p:sp>
            <p:nvSpPr>
              <p:cNvPr id="49210" name="Rectangle 42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11" name="Rectangle 43"/>
              <p:cNvSpPr>
                <a:spLocks/>
              </p:cNvSpPr>
              <p:nvPr/>
            </p:nvSpPr>
            <p:spPr bwMode="auto">
              <a:xfrm>
                <a:off x="0" y="0"/>
                <a:ext cx="433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0x102</a:t>
                </a:r>
              </a:p>
            </p:txBody>
          </p:sp>
        </p:grpSp>
        <p:grpSp>
          <p:nvGrpSpPr>
            <p:cNvPr id="15" name="Group 44"/>
            <p:cNvGrpSpPr>
              <a:grpSpLocks/>
            </p:cNvGrpSpPr>
            <p:nvPr/>
          </p:nvGrpSpPr>
          <p:grpSpPr bwMode="auto">
            <a:xfrm>
              <a:off x="2160" y="0"/>
              <a:ext cx="433" cy="192"/>
              <a:chOff x="0" y="0"/>
              <a:chExt cx="433" cy="192"/>
            </a:xfrm>
          </p:grpSpPr>
          <p:sp>
            <p:nvSpPr>
              <p:cNvPr id="49208" name="Rectangle 45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09" name="Rectangle 46"/>
              <p:cNvSpPr>
                <a:spLocks/>
              </p:cNvSpPr>
              <p:nvPr/>
            </p:nvSpPr>
            <p:spPr bwMode="auto">
              <a:xfrm>
                <a:off x="0" y="0"/>
                <a:ext cx="433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0x103</a:t>
                </a:r>
              </a:p>
            </p:txBody>
          </p:sp>
        </p:grpSp>
        <p:sp>
          <p:nvSpPr>
            <p:cNvPr id="49192" name="Rectangle 47"/>
            <p:cNvSpPr>
              <a:spLocks/>
            </p:cNvSpPr>
            <p:nvPr/>
          </p:nvSpPr>
          <p:spPr bwMode="auto">
            <a:xfrm>
              <a:off x="0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9193" name="Rectangle 48"/>
            <p:cNvSpPr>
              <a:spLocks/>
            </p:cNvSpPr>
            <p:nvPr/>
          </p:nvSpPr>
          <p:spPr bwMode="auto">
            <a:xfrm>
              <a:off x="432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grpSp>
          <p:nvGrpSpPr>
            <p:cNvPr id="16" name="Group 49"/>
            <p:cNvGrpSpPr>
              <a:grpSpLocks/>
            </p:cNvGrpSpPr>
            <p:nvPr/>
          </p:nvGrpSpPr>
          <p:grpSpPr bwMode="auto">
            <a:xfrm>
              <a:off x="864" y="176"/>
              <a:ext cx="432" cy="224"/>
              <a:chOff x="0" y="0"/>
              <a:chExt cx="432" cy="224"/>
            </a:xfrm>
          </p:grpSpPr>
          <p:sp>
            <p:nvSpPr>
              <p:cNvPr id="49206" name="Rectangle 50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07" name="Rectangle 51"/>
              <p:cNvSpPr>
                <a:spLocks/>
              </p:cNvSpPr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67</a:t>
                </a:r>
              </a:p>
            </p:txBody>
          </p:sp>
        </p:grpSp>
        <p:grpSp>
          <p:nvGrpSpPr>
            <p:cNvPr id="17" name="Group 52"/>
            <p:cNvGrpSpPr>
              <a:grpSpLocks/>
            </p:cNvGrpSpPr>
            <p:nvPr/>
          </p:nvGrpSpPr>
          <p:grpSpPr bwMode="auto">
            <a:xfrm>
              <a:off x="1296" y="176"/>
              <a:ext cx="432" cy="224"/>
              <a:chOff x="0" y="0"/>
              <a:chExt cx="432" cy="224"/>
            </a:xfrm>
          </p:grpSpPr>
          <p:sp>
            <p:nvSpPr>
              <p:cNvPr id="49204" name="Rectangle 53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05" name="Rectangle 54"/>
              <p:cNvSpPr>
                <a:spLocks/>
              </p:cNvSpPr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45</a:t>
                </a:r>
              </a:p>
            </p:txBody>
          </p:sp>
        </p:grpSp>
        <p:grpSp>
          <p:nvGrpSpPr>
            <p:cNvPr id="18" name="Group 55"/>
            <p:cNvGrpSpPr>
              <a:grpSpLocks/>
            </p:cNvGrpSpPr>
            <p:nvPr/>
          </p:nvGrpSpPr>
          <p:grpSpPr bwMode="auto">
            <a:xfrm>
              <a:off x="1728" y="176"/>
              <a:ext cx="432" cy="224"/>
              <a:chOff x="0" y="0"/>
              <a:chExt cx="432" cy="224"/>
            </a:xfrm>
          </p:grpSpPr>
          <p:sp>
            <p:nvSpPr>
              <p:cNvPr id="49202" name="Rectangle 56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03" name="Rectangle 57"/>
              <p:cNvSpPr>
                <a:spLocks/>
              </p:cNvSpPr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23</a:t>
                </a:r>
              </a:p>
            </p:txBody>
          </p:sp>
        </p:grpSp>
        <p:grpSp>
          <p:nvGrpSpPr>
            <p:cNvPr id="19" name="Group 58"/>
            <p:cNvGrpSpPr>
              <a:grpSpLocks/>
            </p:cNvGrpSpPr>
            <p:nvPr/>
          </p:nvGrpSpPr>
          <p:grpSpPr bwMode="auto">
            <a:xfrm>
              <a:off x="2160" y="176"/>
              <a:ext cx="432" cy="224"/>
              <a:chOff x="0" y="0"/>
              <a:chExt cx="432" cy="224"/>
            </a:xfrm>
          </p:grpSpPr>
          <p:sp>
            <p:nvSpPr>
              <p:cNvPr id="49200" name="Rectangle 59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01" name="Rectangle 60"/>
              <p:cNvSpPr>
                <a:spLocks/>
              </p:cNvSpPr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01</a:t>
                </a:r>
              </a:p>
            </p:txBody>
          </p:sp>
        </p:grpSp>
        <p:sp>
          <p:nvSpPr>
            <p:cNvPr id="49198" name="Rectangle 61"/>
            <p:cNvSpPr>
              <a:spLocks/>
            </p:cNvSpPr>
            <p:nvPr/>
          </p:nvSpPr>
          <p:spPr bwMode="auto">
            <a:xfrm>
              <a:off x="2592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9199" name="Rectangle 62"/>
            <p:cNvSpPr>
              <a:spLocks/>
            </p:cNvSpPr>
            <p:nvPr/>
          </p:nvSpPr>
          <p:spPr bwMode="auto">
            <a:xfrm>
              <a:off x="3024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sp>
        <p:nvSpPr>
          <p:cNvPr id="49160" name="Rectangle 63"/>
          <p:cNvSpPr>
            <a:spLocks/>
          </p:cNvSpPr>
          <p:nvPr/>
        </p:nvSpPr>
        <p:spPr bwMode="auto">
          <a:xfrm>
            <a:off x="838200" y="3403600"/>
            <a:ext cx="1790700" cy="33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25400" tIns="25400" rIns="63500" bIns="25400">
            <a:prstTxWarp prst="textNoShape">
              <a:avLst/>
            </a:prstTxWarp>
          </a:bodyPr>
          <a:lstStyle/>
          <a:p>
            <a:pPr marL="12700" eaLnBrk="1" hangingPunct="1">
              <a:lnSpc>
                <a:spcPct val="95000"/>
              </a:lnSpc>
            </a:pPr>
            <a:r>
              <a:rPr lang="en-US" sz="1800">
                <a:solidFill>
                  <a:srgbClr val="980002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Big Endian</a:t>
            </a:r>
          </a:p>
        </p:txBody>
      </p:sp>
      <p:sp>
        <p:nvSpPr>
          <p:cNvPr id="49161" name="Rectangle 64"/>
          <p:cNvSpPr>
            <a:spLocks/>
          </p:cNvSpPr>
          <p:nvPr/>
        </p:nvSpPr>
        <p:spPr bwMode="auto">
          <a:xfrm>
            <a:off x="838200" y="4241800"/>
            <a:ext cx="1790700" cy="33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25400" tIns="25400" rIns="63500" bIns="25400">
            <a:prstTxWarp prst="textNoShape">
              <a:avLst/>
            </a:prstTxWarp>
          </a:bodyPr>
          <a:lstStyle/>
          <a:p>
            <a:pPr marL="12700" eaLnBrk="1" hangingPunct="1">
              <a:lnSpc>
                <a:spcPct val="95000"/>
              </a:lnSpc>
            </a:pPr>
            <a:r>
              <a:rPr lang="en-US" sz="1800">
                <a:solidFill>
                  <a:srgbClr val="980002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Little Endian</a:t>
            </a:r>
          </a:p>
        </p:txBody>
      </p:sp>
      <p:grpSp>
        <p:nvGrpSpPr>
          <p:cNvPr id="20" name="Group 65"/>
          <p:cNvGrpSpPr>
            <a:grpSpLocks/>
          </p:cNvGrpSpPr>
          <p:nvPr/>
        </p:nvGrpSpPr>
        <p:grpSpPr bwMode="auto">
          <a:xfrm>
            <a:off x="3429000" y="3759200"/>
            <a:ext cx="2743200" cy="355600"/>
            <a:chOff x="0" y="0"/>
            <a:chExt cx="1728" cy="224"/>
          </a:xfrm>
        </p:grpSpPr>
        <p:grpSp>
          <p:nvGrpSpPr>
            <p:cNvPr id="21" name="Group 66"/>
            <p:cNvGrpSpPr>
              <a:grpSpLocks/>
            </p:cNvGrpSpPr>
            <p:nvPr/>
          </p:nvGrpSpPr>
          <p:grpSpPr bwMode="auto">
            <a:xfrm>
              <a:off x="0" y="0"/>
              <a:ext cx="432" cy="224"/>
              <a:chOff x="0" y="0"/>
              <a:chExt cx="432" cy="224"/>
            </a:xfrm>
          </p:grpSpPr>
          <p:sp>
            <p:nvSpPr>
              <p:cNvPr id="49186" name="Rectangle 67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87" name="Rectangle 68"/>
              <p:cNvSpPr>
                <a:spLocks/>
              </p:cNvSpPr>
              <p:nvPr/>
            </p:nvSpPr>
            <p:spPr bwMode="auto">
              <a:xfrm>
                <a:off x="93" y="0"/>
                <a:ext cx="245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01</a:t>
                </a:r>
              </a:p>
            </p:txBody>
          </p:sp>
        </p:grpSp>
        <p:grpSp>
          <p:nvGrpSpPr>
            <p:cNvPr id="22" name="Group 69"/>
            <p:cNvGrpSpPr>
              <a:grpSpLocks/>
            </p:cNvGrpSpPr>
            <p:nvPr/>
          </p:nvGrpSpPr>
          <p:grpSpPr bwMode="auto">
            <a:xfrm>
              <a:off x="432" y="0"/>
              <a:ext cx="432" cy="224"/>
              <a:chOff x="0" y="0"/>
              <a:chExt cx="432" cy="224"/>
            </a:xfrm>
          </p:grpSpPr>
          <p:sp>
            <p:nvSpPr>
              <p:cNvPr id="49184" name="Rectangle 70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85" name="Rectangle 71"/>
              <p:cNvSpPr>
                <a:spLocks/>
              </p:cNvSpPr>
              <p:nvPr/>
            </p:nvSpPr>
            <p:spPr bwMode="auto">
              <a:xfrm>
                <a:off x="93" y="0"/>
                <a:ext cx="245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23</a:t>
                </a:r>
              </a:p>
            </p:txBody>
          </p:sp>
        </p:grpSp>
        <p:grpSp>
          <p:nvGrpSpPr>
            <p:cNvPr id="23" name="Group 72"/>
            <p:cNvGrpSpPr>
              <a:grpSpLocks/>
            </p:cNvGrpSpPr>
            <p:nvPr/>
          </p:nvGrpSpPr>
          <p:grpSpPr bwMode="auto">
            <a:xfrm>
              <a:off x="864" y="0"/>
              <a:ext cx="432" cy="224"/>
              <a:chOff x="0" y="0"/>
              <a:chExt cx="432" cy="224"/>
            </a:xfrm>
          </p:grpSpPr>
          <p:sp>
            <p:nvSpPr>
              <p:cNvPr id="49182" name="Rectangle 73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83" name="Rectangle 74"/>
              <p:cNvSpPr>
                <a:spLocks/>
              </p:cNvSpPr>
              <p:nvPr/>
            </p:nvSpPr>
            <p:spPr bwMode="auto">
              <a:xfrm>
                <a:off x="93" y="0"/>
                <a:ext cx="245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45</a:t>
                </a:r>
              </a:p>
            </p:txBody>
          </p:sp>
        </p:grpSp>
        <p:grpSp>
          <p:nvGrpSpPr>
            <p:cNvPr id="24" name="Group 75"/>
            <p:cNvGrpSpPr>
              <a:grpSpLocks/>
            </p:cNvGrpSpPr>
            <p:nvPr/>
          </p:nvGrpSpPr>
          <p:grpSpPr bwMode="auto">
            <a:xfrm>
              <a:off x="1296" y="0"/>
              <a:ext cx="432" cy="224"/>
              <a:chOff x="0" y="0"/>
              <a:chExt cx="432" cy="224"/>
            </a:xfrm>
          </p:grpSpPr>
          <p:sp>
            <p:nvSpPr>
              <p:cNvPr id="49180" name="Rectangle 76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81" name="Rectangle 77"/>
              <p:cNvSpPr>
                <a:spLocks/>
              </p:cNvSpPr>
              <p:nvPr/>
            </p:nvSpPr>
            <p:spPr bwMode="auto">
              <a:xfrm>
                <a:off x="93" y="0"/>
                <a:ext cx="245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67</a:t>
                </a:r>
              </a:p>
            </p:txBody>
          </p:sp>
        </p:grpSp>
      </p:grpSp>
      <p:grpSp>
        <p:nvGrpSpPr>
          <p:cNvPr id="25" name="Group 78"/>
          <p:cNvGrpSpPr>
            <a:grpSpLocks/>
          </p:cNvGrpSpPr>
          <p:nvPr/>
        </p:nvGrpSpPr>
        <p:grpSpPr bwMode="auto">
          <a:xfrm>
            <a:off x="3429000" y="4597400"/>
            <a:ext cx="2743200" cy="355600"/>
            <a:chOff x="0" y="0"/>
            <a:chExt cx="1728" cy="224"/>
          </a:xfrm>
        </p:grpSpPr>
        <p:grpSp>
          <p:nvGrpSpPr>
            <p:cNvPr id="26" name="Group 79"/>
            <p:cNvGrpSpPr>
              <a:grpSpLocks/>
            </p:cNvGrpSpPr>
            <p:nvPr/>
          </p:nvGrpSpPr>
          <p:grpSpPr bwMode="auto">
            <a:xfrm>
              <a:off x="0" y="0"/>
              <a:ext cx="432" cy="224"/>
              <a:chOff x="0" y="0"/>
              <a:chExt cx="432" cy="224"/>
            </a:xfrm>
          </p:grpSpPr>
          <p:sp>
            <p:nvSpPr>
              <p:cNvPr id="49174" name="Rectangle 80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75" name="Rectangle 81"/>
              <p:cNvSpPr>
                <a:spLocks/>
              </p:cNvSpPr>
              <p:nvPr/>
            </p:nvSpPr>
            <p:spPr bwMode="auto">
              <a:xfrm>
                <a:off x="93" y="0"/>
                <a:ext cx="245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 dirty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67</a:t>
                </a:r>
              </a:p>
            </p:txBody>
          </p:sp>
        </p:grpSp>
        <p:grpSp>
          <p:nvGrpSpPr>
            <p:cNvPr id="27" name="Group 82"/>
            <p:cNvGrpSpPr>
              <a:grpSpLocks/>
            </p:cNvGrpSpPr>
            <p:nvPr/>
          </p:nvGrpSpPr>
          <p:grpSpPr bwMode="auto">
            <a:xfrm>
              <a:off x="432" y="0"/>
              <a:ext cx="432" cy="224"/>
              <a:chOff x="0" y="0"/>
              <a:chExt cx="432" cy="224"/>
            </a:xfrm>
          </p:grpSpPr>
          <p:sp>
            <p:nvSpPr>
              <p:cNvPr id="49172" name="Rectangle 83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73" name="Rectangle 84"/>
              <p:cNvSpPr>
                <a:spLocks/>
              </p:cNvSpPr>
              <p:nvPr/>
            </p:nvSpPr>
            <p:spPr bwMode="auto">
              <a:xfrm>
                <a:off x="93" y="0"/>
                <a:ext cx="245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45</a:t>
                </a:r>
              </a:p>
            </p:txBody>
          </p:sp>
        </p:grpSp>
        <p:grpSp>
          <p:nvGrpSpPr>
            <p:cNvPr id="28" name="Group 85"/>
            <p:cNvGrpSpPr>
              <a:grpSpLocks/>
            </p:cNvGrpSpPr>
            <p:nvPr/>
          </p:nvGrpSpPr>
          <p:grpSpPr bwMode="auto">
            <a:xfrm>
              <a:off x="864" y="0"/>
              <a:ext cx="432" cy="224"/>
              <a:chOff x="0" y="0"/>
              <a:chExt cx="432" cy="224"/>
            </a:xfrm>
          </p:grpSpPr>
          <p:sp>
            <p:nvSpPr>
              <p:cNvPr id="49170" name="Rectangle 86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71" name="Rectangle 87"/>
              <p:cNvSpPr>
                <a:spLocks/>
              </p:cNvSpPr>
              <p:nvPr/>
            </p:nvSpPr>
            <p:spPr bwMode="auto">
              <a:xfrm>
                <a:off x="93" y="0"/>
                <a:ext cx="245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23</a:t>
                </a:r>
              </a:p>
            </p:txBody>
          </p:sp>
        </p:grpSp>
        <p:grpSp>
          <p:nvGrpSpPr>
            <p:cNvPr id="29" name="Group 88"/>
            <p:cNvGrpSpPr>
              <a:grpSpLocks/>
            </p:cNvGrpSpPr>
            <p:nvPr/>
          </p:nvGrpSpPr>
          <p:grpSpPr bwMode="auto">
            <a:xfrm>
              <a:off x="1296" y="0"/>
              <a:ext cx="432" cy="224"/>
              <a:chOff x="0" y="0"/>
              <a:chExt cx="432" cy="224"/>
            </a:xfrm>
          </p:grpSpPr>
          <p:sp>
            <p:nvSpPr>
              <p:cNvPr id="49168" name="Rectangle 89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69" name="Rectangle 90"/>
              <p:cNvSpPr>
                <a:spLocks/>
              </p:cNvSpPr>
              <p:nvPr/>
            </p:nvSpPr>
            <p:spPr bwMode="auto">
              <a:xfrm>
                <a:off x="93" y="0"/>
                <a:ext cx="245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01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705556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Bits, Bytes, and Integers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Representing information as bits</a:t>
            </a:r>
          </a:p>
          <a:p>
            <a:r>
              <a:rPr lang="en-US" dirty="0"/>
              <a:t>Bit-level manipulations</a:t>
            </a:r>
          </a:p>
          <a:p>
            <a:r>
              <a:rPr lang="en-US" dirty="0">
                <a:solidFill>
                  <a:srgbClr val="A6A6A6"/>
                </a:solidFill>
              </a:rPr>
              <a:t>Integers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Representation: unsigned and signed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Conversion, casting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Sign extension</a:t>
            </a:r>
            <a:endParaRPr lang="en-US" dirty="0">
              <a:solidFill>
                <a:srgbClr val="A6A6A6"/>
              </a:solidFill>
            </a:endParaRPr>
          </a:p>
          <a:p>
            <a:pPr lvl="1"/>
            <a:r>
              <a:rPr lang="en-US" dirty="0">
                <a:solidFill>
                  <a:srgbClr val="A6A6A6"/>
                </a:solidFill>
              </a:rPr>
              <a:t>Addition, negation, multiplication, shifting</a:t>
            </a:r>
          </a:p>
          <a:p>
            <a:r>
              <a:rPr lang="en-US" dirty="0">
                <a:solidFill>
                  <a:srgbClr val="A6A6A6"/>
                </a:solidFill>
              </a:rPr>
              <a:t>Summary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Boolean Algebra</a:t>
            </a:r>
          </a:p>
        </p:txBody>
      </p:sp>
      <p:sp>
        <p:nvSpPr>
          <p:cNvPr id="56325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Developed by George Boole in 19th Century</a:t>
            </a:r>
          </a:p>
          <a:p>
            <a:pPr marL="552450" lvl="1" eaLnBrk="1" hangingPunct="1"/>
            <a:r>
              <a:rPr lang="en-US"/>
              <a:t>Algebraic representation of logic</a:t>
            </a:r>
          </a:p>
          <a:p>
            <a:pPr marL="838200" lvl="2" eaLnBrk="1" hangingPunct="1"/>
            <a:r>
              <a:rPr lang="en-US"/>
              <a:t>Encode “True” as 1 and “False” as 0</a:t>
            </a:r>
          </a:p>
        </p:txBody>
      </p:sp>
      <p:sp>
        <p:nvSpPr>
          <p:cNvPr id="56326" name="Rectangle 5"/>
          <p:cNvSpPr>
            <a:spLocks/>
          </p:cNvSpPr>
          <p:nvPr/>
        </p:nvSpPr>
        <p:spPr bwMode="auto">
          <a:xfrm>
            <a:off x="317500" y="2603500"/>
            <a:ext cx="3746500" cy="825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eaLnBrk="1" hangingPunct="1">
              <a:spcBef>
                <a:spcPts val="575"/>
              </a:spcBef>
            </a:pPr>
            <a:r>
              <a:rPr lang="en-US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And</a:t>
            </a:r>
          </a:p>
          <a:p>
            <a:pPr eaLnBrk="1" hangingPunct="1">
              <a:spcBef>
                <a:spcPts val="575"/>
              </a:spcBef>
              <a:buClr>
                <a:srgbClr val="980002"/>
              </a:buClr>
              <a:buSzPct val="60000"/>
              <a:buFont typeface="Wingdings" charset="2"/>
              <a:buChar char="n"/>
            </a:pPr>
            <a:r>
              <a:rPr lang="en-US" sz="2000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A&amp;B = 1 when both A=1 and B=1</a:t>
            </a:r>
          </a:p>
        </p:txBody>
      </p:sp>
      <p:pic>
        <p:nvPicPr>
          <p:cNvPr id="56327" name="Picture 6"/>
          <p:cNvPicPr>
            <a:picLocks noChangeArrowheads="1"/>
          </p:cNvPicPr>
          <p:nvPr/>
        </p:nvPicPr>
        <p:blipFill>
          <a:blip r:embed="rId2"/>
          <a:srcRect r="77623"/>
          <a:stretch>
            <a:fillRect/>
          </a:stretch>
        </p:blipFill>
        <p:spPr bwMode="auto">
          <a:xfrm>
            <a:off x="584200" y="3429000"/>
            <a:ext cx="1397000" cy="137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28" name="Rectangle 7"/>
          <p:cNvSpPr>
            <a:spLocks/>
          </p:cNvSpPr>
          <p:nvPr/>
        </p:nvSpPr>
        <p:spPr bwMode="auto">
          <a:xfrm>
            <a:off x="4419600" y="2603500"/>
            <a:ext cx="3746500" cy="825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eaLnBrk="1" hangingPunct="1">
              <a:spcBef>
                <a:spcPts val="575"/>
              </a:spcBef>
            </a:pPr>
            <a:r>
              <a:rPr lang="en-US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Or</a:t>
            </a:r>
          </a:p>
          <a:p>
            <a:pPr eaLnBrk="1" hangingPunct="1">
              <a:spcBef>
                <a:spcPts val="575"/>
              </a:spcBef>
              <a:buClr>
                <a:srgbClr val="980002"/>
              </a:buClr>
              <a:buSzPct val="60000"/>
              <a:buFont typeface="Wingdings" charset="2"/>
              <a:buChar char="n"/>
            </a:pPr>
            <a:r>
              <a:rPr lang="en-US" sz="2000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A|B = 1 when either A=1 or B=1</a:t>
            </a:r>
          </a:p>
        </p:txBody>
      </p:sp>
      <p:pic>
        <p:nvPicPr>
          <p:cNvPr id="56329" name="Picture 8"/>
          <p:cNvPicPr>
            <a:picLocks noChangeArrowheads="1"/>
          </p:cNvPicPr>
          <p:nvPr/>
        </p:nvPicPr>
        <p:blipFill>
          <a:blip r:embed="rId3"/>
          <a:srcRect r="77623"/>
          <a:stretch>
            <a:fillRect/>
          </a:stretch>
        </p:blipFill>
        <p:spPr bwMode="auto">
          <a:xfrm>
            <a:off x="4762500" y="3436938"/>
            <a:ext cx="1397000" cy="137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330" name="Picture 9"/>
          <p:cNvPicPr>
            <a:picLocks noChangeArrowheads="1"/>
          </p:cNvPicPr>
          <p:nvPr/>
        </p:nvPicPr>
        <p:blipFill>
          <a:blip r:embed="rId4"/>
          <a:srcRect r="77623"/>
          <a:stretch>
            <a:fillRect/>
          </a:stretch>
        </p:blipFill>
        <p:spPr bwMode="auto">
          <a:xfrm>
            <a:off x="584200" y="5461000"/>
            <a:ext cx="1397000" cy="137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31" name="Rectangle 10"/>
          <p:cNvSpPr>
            <a:spLocks/>
          </p:cNvSpPr>
          <p:nvPr/>
        </p:nvSpPr>
        <p:spPr bwMode="auto">
          <a:xfrm>
            <a:off x="317500" y="4635500"/>
            <a:ext cx="2095500" cy="825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eaLnBrk="1" hangingPunct="1">
              <a:spcBef>
                <a:spcPts val="575"/>
              </a:spcBef>
            </a:pPr>
            <a:r>
              <a:rPr lang="en-US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Not</a:t>
            </a:r>
          </a:p>
          <a:p>
            <a:pPr eaLnBrk="1" hangingPunct="1">
              <a:spcBef>
                <a:spcPts val="575"/>
              </a:spcBef>
              <a:buClr>
                <a:srgbClr val="980002"/>
              </a:buClr>
              <a:buSzPct val="60000"/>
              <a:buFont typeface="Wingdings" charset="2"/>
              <a:buChar char="n"/>
            </a:pPr>
            <a:r>
              <a:rPr lang="en-US" sz="2000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~A = 1 when A=0</a:t>
            </a:r>
          </a:p>
        </p:txBody>
      </p:sp>
      <p:pic>
        <p:nvPicPr>
          <p:cNvPr id="56332" name="Picture 11"/>
          <p:cNvPicPr>
            <a:picLocks noChangeArrowheads="1"/>
          </p:cNvPicPr>
          <p:nvPr/>
        </p:nvPicPr>
        <p:blipFill>
          <a:blip r:embed="rId5"/>
          <a:srcRect r="77623"/>
          <a:stretch>
            <a:fillRect/>
          </a:stretch>
        </p:blipFill>
        <p:spPr bwMode="auto">
          <a:xfrm>
            <a:off x="4762500" y="5468938"/>
            <a:ext cx="1397000" cy="137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33" name="Rectangle 12"/>
          <p:cNvSpPr>
            <a:spLocks/>
          </p:cNvSpPr>
          <p:nvPr/>
        </p:nvSpPr>
        <p:spPr bwMode="auto">
          <a:xfrm>
            <a:off x="3568700" y="4635500"/>
            <a:ext cx="5181600" cy="825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eaLnBrk="1" hangingPunct="1">
              <a:spcBef>
                <a:spcPts val="575"/>
              </a:spcBef>
            </a:pPr>
            <a:r>
              <a:rPr lang="en-US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Exclusive-Or (</a:t>
            </a:r>
            <a:r>
              <a:rPr lang="en-US" b="0" dirty="0" err="1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Xor</a:t>
            </a:r>
            <a:r>
              <a:rPr lang="en-US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)</a:t>
            </a:r>
          </a:p>
          <a:p>
            <a:pPr eaLnBrk="1" hangingPunct="1">
              <a:spcBef>
                <a:spcPts val="575"/>
              </a:spcBef>
              <a:buClr>
                <a:srgbClr val="980002"/>
              </a:buClr>
              <a:buSzPct val="60000"/>
              <a:buFont typeface="Wingdings" charset="2"/>
              <a:buChar char="n"/>
            </a:pPr>
            <a:r>
              <a:rPr lang="en-US" sz="2000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A^B = 1 when either A=1 or B=1, but not both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General Boolean Algebras</a:t>
            </a:r>
          </a:p>
        </p:txBody>
      </p:sp>
      <p:sp>
        <p:nvSpPr>
          <p:cNvPr id="58373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Operate on Bit Vectors</a:t>
            </a:r>
          </a:p>
          <a:p>
            <a:pPr marL="552450" lvl="1" eaLnBrk="1" hangingPunct="1"/>
            <a:r>
              <a:rPr lang="en-US" dirty="0"/>
              <a:t>Operations applied bitwise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</p:txBody>
      </p:sp>
      <p:sp>
        <p:nvSpPr>
          <p:cNvPr id="58374" name="Rectangle 5"/>
          <p:cNvSpPr>
            <a:spLocks/>
          </p:cNvSpPr>
          <p:nvPr/>
        </p:nvSpPr>
        <p:spPr bwMode="auto">
          <a:xfrm>
            <a:off x="787400" y="2349500"/>
            <a:ext cx="1677988" cy="9779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01101001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&amp; 01010101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</a:t>
            </a:r>
            <a:r>
              <a:rPr lang="en-US" sz="2000" b="0">
                <a:solidFill>
                  <a:srgbClr val="FFFFFF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01000001</a:t>
            </a:r>
          </a:p>
        </p:txBody>
      </p:sp>
      <p:sp>
        <p:nvSpPr>
          <p:cNvPr id="58375" name="Line 6"/>
          <p:cNvSpPr>
            <a:spLocks noChangeShapeType="1"/>
          </p:cNvSpPr>
          <p:nvPr/>
        </p:nvSpPr>
        <p:spPr bwMode="auto">
          <a:xfrm>
            <a:off x="863600" y="2981325"/>
            <a:ext cx="1524000" cy="1588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8376" name="Rectangle 7"/>
          <p:cNvSpPr>
            <a:spLocks/>
          </p:cNvSpPr>
          <p:nvPr/>
        </p:nvSpPr>
        <p:spPr bwMode="auto">
          <a:xfrm>
            <a:off x="2616200" y="2349500"/>
            <a:ext cx="1677988" cy="9779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01101001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| 01010101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</a:t>
            </a:r>
            <a:r>
              <a:rPr lang="en-US" sz="2000" b="0">
                <a:solidFill>
                  <a:srgbClr val="FFFFFF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01111101</a:t>
            </a:r>
          </a:p>
        </p:txBody>
      </p:sp>
      <p:sp>
        <p:nvSpPr>
          <p:cNvPr id="58377" name="Line 8"/>
          <p:cNvSpPr>
            <a:spLocks noChangeShapeType="1"/>
          </p:cNvSpPr>
          <p:nvPr/>
        </p:nvSpPr>
        <p:spPr bwMode="auto">
          <a:xfrm>
            <a:off x="2692400" y="2981325"/>
            <a:ext cx="1524000" cy="1588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8378" name="Rectangle 9"/>
          <p:cNvSpPr>
            <a:spLocks/>
          </p:cNvSpPr>
          <p:nvPr/>
        </p:nvSpPr>
        <p:spPr bwMode="auto">
          <a:xfrm>
            <a:off x="4445000" y="2349500"/>
            <a:ext cx="1677988" cy="9779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01101001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^ 01010101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</a:t>
            </a:r>
            <a:r>
              <a:rPr lang="en-US" sz="2000" b="0">
                <a:solidFill>
                  <a:srgbClr val="FFFFFF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00111100</a:t>
            </a:r>
          </a:p>
        </p:txBody>
      </p:sp>
      <p:sp>
        <p:nvSpPr>
          <p:cNvPr id="58379" name="Line 10"/>
          <p:cNvSpPr>
            <a:spLocks noChangeShapeType="1"/>
          </p:cNvSpPr>
          <p:nvPr/>
        </p:nvSpPr>
        <p:spPr bwMode="auto">
          <a:xfrm>
            <a:off x="4597400" y="2981325"/>
            <a:ext cx="1524000" cy="1588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8380" name="Rectangle 11"/>
          <p:cNvSpPr>
            <a:spLocks/>
          </p:cNvSpPr>
          <p:nvPr/>
        </p:nvSpPr>
        <p:spPr bwMode="auto">
          <a:xfrm>
            <a:off x="6348413" y="2349500"/>
            <a:ext cx="1679575" cy="9779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~ 01010101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</a:t>
            </a:r>
            <a:r>
              <a:rPr lang="en-US" sz="2000" b="0">
                <a:solidFill>
                  <a:srgbClr val="FFFFFF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10101010</a:t>
            </a:r>
          </a:p>
        </p:txBody>
      </p:sp>
      <p:sp>
        <p:nvSpPr>
          <p:cNvPr id="58381" name="Line 12"/>
          <p:cNvSpPr>
            <a:spLocks noChangeShapeType="1"/>
          </p:cNvSpPr>
          <p:nvPr/>
        </p:nvSpPr>
        <p:spPr bwMode="auto">
          <a:xfrm>
            <a:off x="6426200" y="2981325"/>
            <a:ext cx="1600200" cy="1588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3565" name="Rectangle 13"/>
          <p:cNvSpPr>
            <a:spLocks/>
          </p:cNvSpPr>
          <p:nvPr/>
        </p:nvSpPr>
        <p:spPr bwMode="auto">
          <a:xfrm>
            <a:off x="787400" y="3035300"/>
            <a:ext cx="1677988" cy="393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01000001</a:t>
            </a:r>
          </a:p>
        </p:txBody>
      </p:sp>
      <p:sp>
        <p:nvSpPr>
          <p:cNvPr id="23566" name="Rectangle 14"/>
          <p:cNvSpPr>
            <a:spLocks/>
          </p:cNvSpPr>
          <p:nvPr/>
        </p:nvSpPr>
        <p:spPr bwMode="auto">
          <a:xfrm>
            <a:off x="2921000" y="3035300"/>
            <a:ext cx="1373188" cy="393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01111101</a:t>
            </a:r>
          </a:p>
        </p:txBody>
      </p:sp>
      <p:sp>
        <p:nvSpPr>
          <p:cNvPr id="23567" name="Rectangle 15"/>
          <p:cNvSpPr>
            <a:spLocks/>
          </p:cNvSpPr>
          <p:nvPr/>
        </p:nvSpPr>
        <p:spPr bwMode="auto">
          <a:xfrm>
            <a:off x="4749800" y="3035300"/>
            <a:ext cx="1373188" cy="393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00111100</a:t>
            </a:r>
          </a:p>
        </p:txBody>
      </p:sp>
      <p:sp>
        <p:nvSpPr>
          <p:cNvPr id="23568" name="Rectangle 16"/>
          <p:cNvSpPr>
            <a:spLocks/>
          </p:cNvSpPr>
          <p:nvPr/>
        </p:nvSpPr>
        <p:spPr bwMode="auto">
          <a:xfrm>
            <a:off x="6654800" y="3035300"/>
            <a:ext cx="1373188" cy="393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10101010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3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35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35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35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65" grpId="0" build="p" autoUpdateAnimBg="0"/>
      <p:bldP spid="23566" grpId="0" build="p" autoUpdateAnimBg="0"/>
      <p:bldP spid="23567" grpId="0" build="p" autoUpdateAnimBg="0"/>
      <p:bldP spid="23568" grpId="0" build="p" autoUpdateAnimBg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itle and Content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and Content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itle Only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Only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Onl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3614</TotalTime>
  <Words>1568</Words>
  <Application>Microsoft Macintosh PowerPoint</Application>
  <PresentationFormat>On-screen Show (4:3)</PresentationFormat>
  <Paragraphs>621</Paragraphs>
  <Slides>33</Slides>
  <Notes>25</Notes>
  <HiddenSlides>0</HiddenSlides>
  <MMClips>0</MMClips>
  <ScaleCrop>false</ScaleCrop>
  <HeadingPairs>
    <vt:vector size="8" baseType="variant">
      <vt:variant>
        <vt:lpstr>Fonts Used</vt:lpstr>
      </vt:variant>
      <vt:variant>
        <vt:i4>21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33</vt:i4>
      </vt:variant>
    </vt:vector>
  </HeadingPairs>
  <TitlesOfParts>
    <vt:vector size="60" baseType="lpstr">
      <vt:lpstr>ＭＳ ゴシック</vt:lpstr>
      <vt:lpstr>ＭＳ Ｐゴシック</vt:lpstr>
      <vt:lpstr>ヒラギノ角ゴ ProN W3</vt:lpstr>
      <vt:lpstr>ヒラギノ角ゴ ProN W6</vt:lpstr>
      <vt:lpstr>Arial</vt:lpstr>
      <vt:lpstr>Arial Narrow</vt:lpstr>
      <vt:lpstr>Arial Narrow Bold</vt:lpstr>
      <vt:lpstr>Calibri</vt:lpstr>
      <vt:lpstr>Calibri Bold</vt:lpstr>
      <vt:lpstr>Courier New</vt:lpstr>
      <vt:lpstr>Courier New Bold</vt:lpstr>
      <vt:lpstr>Courier New Bold Italic</vt:lpstr>
      <vt:lpstr>Gill Sans</vt:lpstr>
      <vt:lpstr>Helvetica</vt:lpstr>
      <vt:lpstr>Monaco</vt:lpstr>
      <vt:lpstr>Symbol</vt:lpstr>
      <vt:lpstr>Times</vt:lpstr>
      <vt:lpstr>Times New Roman</vt:lpstr>
      <vt:lpstr>Wingdings</vt:lpstr>
      <vt:lpstr>Wingdings 2</vt:lpstr>
      <vt:lpstr>Zapf Dingbats</vt:lpstr>
      <vt:lpstr>template2007</vt:lpstr>
      <vt:lpstr>Title and Content</vt:lpstr>
      <vt:lpstr>Title Only</vt:lpstr>
      <vt:lpstr>Equation</vt:lpstr>
      <vt:lpstr>Document</vt:lpstr>
      <vt:lpstr>Chart</vt:lpstr>
      <vt:lpstr>Bits, Bytes, and Integers</vt:lpstr>
      <vt:lpstr>Everything is bits</vt:lpstr>
      <vt:lpstr>Encoding Byte Values</vt:lpstr>
      <vt:lpstr>Example Data Representations</vt:lpstr>
      <vt:lpstr>Byte Ordering</vt:lpstr>
      <vt:lpstr>Byte Ordering Example</vt:lpstr>
      <vt:lpstr>Bits, Bytes, and Integers</vt:lpstr>
      <vt:lpstr>Boolean Algebra</vt:lpstr>
      <vt:lpstr>General Boolean Algebras</vt:lpstr>
      <vt:lpstr>Contrast: Logic Operations in C</vt:lpstr>
      <vt:lpstr>Shift Operations</vt:lpstr>
      <vt:lpstr>Bits, Bytes, and Integers</vt:lpstr>
      <vt:lpstr>Encoding Integers</vt:lpstr>
      <vt:lpstr>Encoding Example (Cont.)</vt:lpstr>
      <vt:lpstr>Numeric Ranges</vt:lpstr>
      <vt:lpstr>Negation: Complement &amp; Increment</vt:lpstr>
      <vt:lpstr>Values for Different Word Sizes</vt:lpstr>
      <vt:lpstr>Today: Bits, Bytes, and Integers</vt:lpstr>
      <vt:lpstr>Casting Surprises</vt:lpstr>
      <vt:lpstr>Bits, Bytes, and Integers</vt:lpstr>
      <vt:lpstr>Sign Extension</vt:lpstr>
      <vt:lpstr>Sign Extension Example</vt:lpstr>
      <vt:lpstr>Bits, Bytes, and Integers</vt:lpstr>
      <vt:lpstr>Unsigned Addition</vt:lpstr>
      <vt:lpstr>Visualizing (Mathematical) Integer Addition</vt:lpstr>
      <vt:lpstr>Visualizing Unsigned Addition</vt:lpstr>
      <vt:lpstr>Two’s Complement Addition</vt:lpstr>
      <vt:lpstr>Visualizing 2’s Complement Addition</vt:lpstr>
      <vt:lpstr>Unsigned Multiplication in C</vt:lpstr>
      <vt:lpstr>Power-of-2 Multiply with Shift</vt:lpstr>
      <vt:lpstr>Power-of-2 Divide with Shift</vt:lpstr>
      <vt:lpstr>Today: Bits, Bytes, and Integers</vt:lpstr>
      <vt:lpstr>Why Should I Use Unsigned?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 1st Lecture, Jan. 12th</dc:title>
  <dc:creator>Markus Pueschel</dc:creator>
  <dc:description>Redesign of slides created by Randal E. Bryant and David R. O'Hallaron</dc:description>
  <cp:lastModifiedBy>Eric Wills</cp:lastModifiedBy>
  <cp:revision>160</cp:revision>
  <cp:lastPrinted>2010-01-19T15:27:43Z</cp:lastPrinted>
  <dcterms:created xsi:type="dcterms:W3CDTF">2011-01-05T19:59:31Z</dcterms:created>
  <dcterms:modified xsi:type="dcterms:W3CDTF">2018-10-01T15:51:50Z</dcterms:modified>
</cp:coreProperties>
</file>