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45" r:id="rId2"/>
    <p:sldId id="711" r:id="rId3"/>
    <p:sldId id="712" r:id="rId4"/>
    <p:sldId id="582" r:id="rId5"/>
    <p:sldId id="723" r:id="rId6"/>
    <p:sldId id="713" r:id="rId7"/>
    <p:sldId id="714" r:id="rId8"/>
    <p:sldId id="661" r:id="rId9"/>
    <p:sldId id="662" r:id="rId10"/>
    <p:sldId id="715" r:id="rId11"/>
    <p:sldId id="592" r:id="rId12"/>
    <p:sldId id="724" r:id="rId13"/>
    <p:sldId id="651" r:id="rId14"/>
    <p:sldId id="639" r:id="rId15"/>
    <p:sldId id="716" r:id="rId16"/>
    <p:sldId id="717" r:id="rId17"/>
    <p:sldId id="601" r:id="rId18"/>
    <p:sldId id="720" r:id="rId19"/>
    <p:sldId id="663" r:id="rId20"/>
    <p:sldId id="721" r:id="rId21"/>
    <p:sldId id="665" r:id="rId22"/>
    <p:sldId id="722" r:id="rId23"/>
    <p:sldId id="718" r:id="rId24"/>
    <p:sldId id="668" r:id="rId25"/>
    <p:sldId id="727" r:id="rId26"/>
    <p:sldId id="725" r:id="rId27"/>
    <p:sldId id="726" r:id="rId28"/>
    <p:sldId id="670" r:id="rId29"/>
    <p:sldId id="728" r:id="rId30"/>
    <p:sldId id="729" r:id="rId31"/>
    <p:sldId id="730" r:id="rId32"/>
    <p:sldId id="732" r:id="rId33"/>
    <p:sldId id="733" r:id="rId34"/>
    <p:sldId id="734" r:id="rId35"/>
    <p:sldId id="735" r:id="rId36"/>
    <p:sldId id="736" r:id="rId37"/>
    <p:sldId id="737" r:id="rId38"/>
    <p:sldId id="739" r:id="rId39"/>
    <p:sldId id="738" r:id="rId40"/>
    <p:sldId id="740" r:id="rId41"/>
    <p:sldId id="306" r:id="rId42"/>
    <p:sldId id="307" r:id="rId43"/>
    <p:sldId id="369" r:id="rId44"/>
    <p:sldId id="741" r:id="rId45"/>
    <p:sldId id="742" r:id="rId46"/>
  </p:sldIdLst>
  <p:sldSz cx="9144000" cy="6858000" type="screen4x3"/>
  <p:notesSz cx="7302500" cy="9586913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8" autoAdjust="0"/>
    <p:restoredTop sz="86418"/>
  </p:normalViewPr>
  <p:slideViewPr>
    <p:cSldViewPr snapToObjects="1">
      <p:cViewPr varScale="1">
        <p:scale>
          <a:sx n="131" d="100"/>
          <a:sy n="131" d="100"/>
        </p:scale>
        <p:origin x="7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00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8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6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18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89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62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3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70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3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4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1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1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7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7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4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8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1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2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31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1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3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9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non-Ubuntu machines (Andrew 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197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/>
              <a:t>Machine </a:t>
            </a:r>
            <a:r>
              <a:rPr lang="en-US" dirty="0"/>
              <a:t>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</p:spTree>
    <p:extLst>
      <p:ext uri="{BB962C8B-B14F-4D97-AF65-F5344CB8AC3E}">
        <p14:creationId xmlns:p14="http://schemas.microsoft.com/office/powerpoint/2010/main" val="102259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7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41370916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  <p:extLst>
      <p:ext uri="{BB962C8B-B14F-4D97-AF65-F5344CB8AC3E}">
        <p14:creationId xmlns:p14="http://schemas.microsoft.com/office/powerpoint/2010/main" val="308332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r>
              <a:rPr lang="en-US" b="1" dirty="0"/>
              <a:t>: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4, or 8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63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5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3914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86139" y="1066242"/>
            <a:ext cx="4146977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</a:rPr>
              <a:t>void swap (long *</a:t>
            </a:r>
            <a:r>
              <a:rPr lang="en-US" sz="1600" dirty="0" err="1">
                <a:latin typeface="Courier New" pitchFamily="49" charset="0"/>
              </a:rPr>
              <a:t>xp</a:t>
            </a:r>
            <a:r>
              <a:rPr lang="en-US" sz="1600" dirty="0">
                <a:latin typeface="Courier New" pitchFamily="49" charset="0"/>
              </a:rPr>
              <a:t>, long *</a:t>
            </a:r>
            <a:r>
              <a:rPr lang="en-US" sz="1600" dirty="0" err="1">
                <a:latin typeface="Courier New" pitchFamily="49" charset="0"/>
              </a:rPr>
              <a:t>yp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</a:rPr>
              <a:t>  long t0 = *</a:t>
            </a:r>
            <a:r>
              <a:rPr lang="en-US" sz="1600" dirty="0" err="1">
                <a:latin typeface="Courier New" pitchFamily="49" charset="0"/>
              </a:rPr>
              <a:t>xp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</a:rPr>
              <a:t>  long t1 = *</a:t>
            </a:r>
            <a:r>
              <a:rPr lang="en-US" sz="1600" dirty="0" err="1">
                <a:latin typeface="Courier New" pitchFamily="49" charset="0"/>
              </a:rPr>
              <a:t>yp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</a:rPr>
              <a:t>  *</a:t>
            </a:r>
            <a:r>
              <a:rPr lang="en-US" sz="1600" dirty="0" err="1">
                <a:latin typeface="Courier New" pitchFamily="49" charset="0"/>
              </a:rPr>
              <a:t>xp</a:t>
            </a:r>
            <a:r>
              <a:rPr lang="en-US" sz="16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</a:rPr>
              <a:t>  *</a:t>
            </a:r>
            <a:r>
              <a:rPr lang="en-US" sz="1600" dirty="0" err="1">
                <a:latin typeface="Courier New" pitchFamily="49" charset="0"/>
              </a:rPr>
              <a:t>yp</a:t>
            </a:r>
            <a:r>
              <a:rPr lang="en-US" sz="16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609141" y="2821692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582699" y="4723336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40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19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39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Dominate laptop/desktop/server market</a:t>
            </a:r>
          </a:p>
          <a:p>
            <a:endParaRPr lang="en-US" dirty="0"/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that!</a:t>
            </a:r>
          </a:p>
          <a:p>
            <a:pPr lvl="2"/>
            <a:r>
              <a:rPr lang="en-US" dirty="0"/>
              <a:t>In terms of speed.  Less so for low power.</a:t>
            </a:r>
          </a:p>
        </p:txBody>
      </p:sp>
    </p:spTree>
    <p:extLst>
      <p:ext uri="{BB962C8B-B14F-4D97-AF65-F5344CB8AC3E}">
        <p14:creationId xmlns:p14="http://schemas.microsoft.com/office/powerpoint/2010/main" val="29104498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52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69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81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5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30404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/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04123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17012"/>
              </p:ext>
            </p:extLst>
          </p:nvPr>
        </p:nvGraphicFramePr>
        <p:xfrm>
          <a:off x="1050585" y="2447435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286E18C-068A-BC42-8869-26AA813C583E}"/>
              </a:ext>
            </a:extLst>
          </p:cNvPr>
          <p:cNvSpPr/>
          <p:nvPr/>
        </p:nvSpPr>
        <p:spPr>
          <a:xfrm>
            <a:off x="2707734" y="1563006"/>
            <a:ext cx="3619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Mem[Reg[</a:t>
            </a:r>
            <a:r>
              <a:rPr lang="en-US" dirty="0" err="1"/>
              <a:t>Rb</a:t>
            </a:r>
            <a:r>
              <a:rPr lang="en-US" dirty="0"/>
              <a:t>]+S*Reg[Ri]+ D]</a:t>
            </a:r>
          </a:p>
        </p:txBody>
      </p:sp>
    </p:spTree>
    <p:extLst>
      <p:ext uri="{BB962C8B-B14F-4D97-AF65-F5344CB8AC3E}">
        <p14:creationId xmlns:p14="http://schemas.microsoft.com/office/powerpoint/2010/main" val="360854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4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</a:t>
            </a:r>
          </a:p>
        </p:txBody>
      </p:sp>
    </p:spTree>
    <p:extLst>
      <p:ext uri="{BB962C8B-B14F-4D97-AF65-F5344CB8AC3E}">
        <p14:creationId xmlns:p14="http://schemas.microsoft.com/office/powerpoint/2010/main" val="179303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 err="1"/>
              <a:t>Dst</a:t>
            </a:r>
            <a:r>
              <a:rPr lang="en-US" dirty="0"/>
              <a:t> is a register - set to address denoted by expression</a:t>
            </a:r>
          </a:p>
          <a:p>
            <a:pPr marL="552450" lvl="1"/>
            <a:r>
              <a:rPr lang="en-US" b="1" dirty="0"/>
              <a:t>Arithmetic instruction – not a data-transfer instruction!!!</a:t>
            </a:r>
          </a:p>
          <a:p>
            <a:pPr marL="152400"/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moving data to/from memory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>
              <a:tabLst>
                <a:tab pos="228600" algn="l"/>
                <a:tab pos="228600" algn="l"/>
              </a:tabLst>
            </a:pP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﻿		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	(%rdi,%rdi,2),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rdx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 # x*3</a:t>
            </a:r>
          </a:p>
          <a:p>
            <a:pPr>
              <a:tabLst>
                <a:tab pos="228600" algn="l"/>
                <a:tab pos="228600" algn="l"/>
              </a:tabLst>
            </a:pP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	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	0(,%rdx,4),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rax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 # x*4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529818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 (Arch </a:t>
            </a:r>
            <a:r>
              <a:rPr lang="en-US" sz="24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gcc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841088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648200" y="3733800"/>
          <a:ext cx="3352800" cy="26670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t4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41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1060-3500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1700-3900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</a:t>
            </a:r>
          </a:p>
        </p:txBody>
      </p:sp>
    </p:spTree>
    <p:extLst>
      <p:ext uri="{BB962C8B-B14F-4D97-AF65-F5344CB8AC3E}">
        <p14:creationId xmlns:p14="http://schemas.microsoft.com/office/powerpoint/2010/main" val="1946320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82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(x86-64, 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340100" cy="5435600"/>
          </a:xfrm>
          <a:ln/>
        </p:spPr>
        <p:txBody>
          <a:bodyPr/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554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Implicitly set (think of it as side effect) by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 – we’ll ignore this)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set by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3555704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558382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717550" lvl="2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83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>
              <a:ea typeface="Calibri Italic" charset="0"/>
              <a:cs typeface="Calibri Italic" charset="0"/>
              <a:sym typeface="Calibri Italic" charset="0"/>
            </a:endParaRPr>
          </a:p>
          <a:p>
            <a:pPr marL="717550" lvl="2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317500" lvl="1" indent="0">
              <a:buNone/>
            </a:pPr>
            <a:endParaRPr lang="en-US" dirty="0"/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</a:p>
          <a:p>
            <a:pPr marL="717550" lvl="2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for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a,a</a:t>
            </a:r>
            <a:r>
              <a:rPr lang="en-US" dirty="0"/>
              <a:t> when a == 0</a:t>
            </a:r>
          </a:p>
          <a:p>
            <a:pPr marL="317500" lvl="1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79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/>
          </p:nvPr>
        </p:nvGraphicFramePr>
        <p:xfrm>
          <a:off x="1511300" y="2433638"/>
          <a:ext cx="6096000" cy="262128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53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253582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 (Old Style)</a:t>
            </a: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9685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/>
              <a:t>Generation</a:t>
            </a:r>
          </a:p>
          <a:p>
            <a:pPr marL="279400" lvl="1" indent="0">
              <a:buNone/>
            </a:pP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894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Conditional Moves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038600"/>
          </a:xfrm>
          <a:ln/>
        </p:spPr>
        <p:txBody>
          <a:bodyPr/>
          <a:lstStyle/>
          <a:p>
            <a:pPr marL="292100"/>
            <a:r>
              <a:rPr lang="en-US" dirty="0"/>
              <a:t>Conditional Move Instructions</a:t>
            </a:r>
          </a:p>
          <a:p>
            <a:pPr marL="552450" lvl="1"/>
            <a:r>
              <a:rPr lang="en-US" dirty="0"/>
              <a:t>Instruction supports:</a:t>
            </a:r>
          </a:p>
          <a:p>
            <a:pPr marL="838200" lvl="2">
              <a:buNone/>
            </a:pPr>
            <a:r>
              <a:rPr lang="en-US" dirty="0"/>
              <a:t>if (Test)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Supported in post-1995 x86 processors</a:t>
            </a:r>
          </a:p>
          <a:p>
            <a:pPr marL="552450" lvl="1"/>
            <a:r>
              <a:rPr lang="en-US" dirty="0"/>
              <a:t>GCC tries to use them</a:t>
            </a:r>
          </a:p>
          <a:p>
            <a:pPr marL="838200" lvl="2"/>
            <a:r>
              <a:rPr lang="en-US" dirty="0"/>
              <a:t>But, only when known to be safe</a:t>
            </a:r>
          </a:p>
          <a:p>
            <a:pPr marL="292100"/>
            <a:r>
              <a:rPr lang="en-US" dirty="0"/>
              <a:t>Why?</a:t>
            </a:r>
          </a:p>
          <a:p>
            <a:pPr marL="552450" lvl="1"/>
            <a:r>
              <a:rPr lang="en-US" dirty="0"/>
              <a:t>Branches are very disruptive to instruction flow through pipelines</a:t>
            </a:r>
          </a:p>
          <a:p>
            <a:pPr marL="552450" lvl="1"/>
            <a:r>
              <a:rPr lang="en-US" dirty="0"/>
              <a:t>Conditional moves do not require control transfer</a:t>
            </a:r>
          </a:p>
        </p:txBody>
      </p:sp>
    </p:spTree>
    <p:extLst>
      <p:ext uri="{BB962C8B-B14F-4D97-AF65-F5344CB8AC3E}">
        <p14:creationId xmlns:p14="http://schemas.microsoft.com/office/powerpoint/2010/main" val="5854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2151062"/>
            <a:ext cx="4724400" cy="609600"/>
          </a:xfrm>
          <a:ln/>
        </p:spPr>
        <p:txBody>
          <a:bodyPr/>
          <a:lstStyle/>
          <a:p>
            <a:r>
              <a:rPr lang="en-US" sz="2000" dirty="0"/>
              <a:t>Both values get computed</a:t>
            </a:r>
          </a:p>
          <a:p>
            <a:r>
              <a:rPr lang="en-US" sz="2000" dirty="0"/>
              <a:t>Only makes sense when computations are very simple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2766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42846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7512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603726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</a:p>
        </p:txBody>
      </p:sp>
    </p:spTree>
    <p:extLst>
      <p:ext uri="{BB962C8B-B14F-4D97-AF65-F5344CB8AC3E}">
        <p14:creationId xmlns:p14="http://schemas.microsoft.com/office/powerpoint/2010/main" val="3152477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>
                          <a:latin typeface="Courier New"/>
                          <a:cs typeface="Courier New"/>
                        </a:rPr>
                        <a:t>%rsi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9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6601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/>
              <a:t>Loops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47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/>
              <a:t>Count number of 1’s in argument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(“</a:t>
            </a:r>
            <a:r>
              <a:rPr lang="en-US" dirty="0" err="1"/>
              <a:t>popcount</a:t>
            </a:r>
            <a:r>
              <a:rPr lang="en-US" dirty="0"/>
              <a:t>”)</a:t>
            </a:r>
          </a:p>
          <a:p>
            <a:r>
              <a:rPr lang="en-US" dirty="0"/>
              <a:t>Use conditional branch to either continue looping or to exit loop</a:t>
            </a:r>
          </a:p>
        </p:txBody>
      </p:sp>
    </p:spTree>
    <p:extLst>
      <p:ext uri="{BB962C8B-B14F-4D97-AF65-F5344CB8AC3E}">
        <p14:creationId xmlns:p14="http://schemas.microsoft.com/office/powerpoint/2010/main" val="25187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600" y="43434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602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/>
              <a:t>Compare to do-while version of function</a:t>
            </a:r>
          </a:p>
          <a:p>
            <a:r>
              <a:rPr lang="en-US" dirty="0"/>
              <a:t>Initial conditional guards entrance to loop</a:t>
            </a:r>
          </a:p>
        </p:txBody>
      </p:sp>
    </p:spTree>
    <p:extLst>
      <p:ext uri="{BB962C8B-B14F-4D97-AF65-F5344CB8AC3E}">
        <p14:creationId xmlns:p14="http://schemas.microsoft.com/office/powerpoint/2010/main" val="112778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39624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6932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</a:t>
            </a:r>
            <a:r>
              <a:rPr lang="en-US" dirty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/>
              <a:t>Initial test can be optimized away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657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743200" y="1143000"/>
            <a:ext cx="1930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7890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3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Instruction Set Architecture:</a:t>
            </a:r>
            <a:r>
              <a:rPr lang="en-US" dirty="0"/>
              <a:t> (also ISA: instruction set architecture) The parts of a processor design that one needs to understand or write assembly/machine code. 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registers.</a:t>
            </a:r>
          </a:p>
          <a:p>
            <a:r>
              <a:rPr lang="en-US" dirty="0" err="1">
                <a:solidFill>
                  <a:srgbClr val="C00000"/>
                </a:solidFill>
              </a:rPr>
              <a:t>Microarchitecture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Implementation of the architecture.</a:t>
            </a:r>
          </a:p>
          <a:p>
            <a:pPr lvl="1"/>
            <a:r>
              <a:rPr lang="en-US" dirty="0"/>
              <a:t>Examples: cache sizes and core frequency.</a:t>
            </a:r>
          </a:p>
          <a:p>
            <a:r>
              <a:rPr lang="en-US" dirty="0"/>
              <a:t>Code Forms: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</p:txBody>
      </p:sp>
    </p:spTree>
    <p:extLst>
      <p:ext uri="{BB962C8B-B14F-4D97-AF65-F5344CB8AC3E}">
        <p14:creationId xmlns:p14="http://schemas.microsoft.com/office/powerpoint/2010/main" val="281107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8529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931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</a:t>
            </a:r>
            <a:r>
              <a:rPr lang="en-US"/>
              <a:t>values (unsigned, signed)</a:t>
            </a:r>
            <a:endParaRPr lang="en-US" dirty="0"/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162301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Instructions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3 basic types:</a:t>
            </a:r>
          </a:p>
          <a:p>
            <a:pPr lvl="1"/>
            <a:r>
              <a:rPr lang="en-US" dirty="0"/>
              <a:t>Arithmetic:</a:t>
            </a:r>
          </a:p>
          <a:p>
            <a:pPr lvl="2"/>
            <a:r>
              <a:rPr lang="en-US" dirty="0"/>
              <a:t> Perform arithmetic function on register or memory data</a:t>
            </a:r>
          </a:p>
          <a:p>
            <a:endParaRPr lang="en-US" dirty="0"/>
          </a:p>
          <a:p>
            <a:pPr lvl="1"/>
            <a:r>
              <a:rPr lang="en-US" dirty="0"/>
              <a:t>Data transfer: </a:t>
            </a:r>
          </a:p>
          <a:p>
            <a:pPr lvl="2"/>
            <a:r>
              <a:rPr lang="en-US" dirty="0"/>
              <a:t>Load data from memory into register</a:t>
            </a:r>
          </a:p>
          <a:p>
            <a:pPr lvl="2"/>
            <a:r>
              <a:rPr lang="en-US" dirty="0"/>
              <a:t>Store register data into memory</a:t>
            </a:r>
          </a:p>
          <a:p>
            <a:endParaRPr lang="en-US" dirty="0"/>
          </a:p>
          <a:p>
            <a:pPr lvl="1"/>
            <a:r>
              <a:rPr lang="en-US" dirty="0"/>
              <a:t>Control:</a:t>
            </a:r>
          </a:p>
          <a:p>
            <a:pPr lvl="2"/>
            <a:r>
              <a:rPr lang="en-US" dirty="0"/>
              <a:t>Unconditional jumps to/from procedures</a:t>
            </a:r>
          </a:p>
          <a:p>
            <a:pPr lvl="2"/>
            <a:r>
              <a:rPr lang="en-US" dirty="0"/>
              <a:t>Conditional branches</a:t>
            </a:r>
          </a:p>
        </p:txBody>
      </p:sp>
    </p:spTree>
    <p:extLst>
      <p:ext uri="{BB962C8B-B14F-4D97-AF65-F5344CB8AC3E}">
        <p14:creationId xmlns:p14="http://schemas.microsoft.com/office/powerpoint/2010/main" val="282483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12695</TotalTime>
  <Words>3226</Words>
  <Application>Microsoft Macintosh PowerPoint</Application>
  <PresentationFormat>On-screen Show (4:3)</PresentationFormat>
  <Paragraphs>890</Paragraphs>
  <Slides>45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3" baseType="lpstr">
      <vt:lpstr>ＭＳ Ｐゴシック</vt:lpstr>
      <vt:lpstr>ヒラギノ角ゴ ProN W3</vt:lpstr>
      <vt:lpstr>ヒラギノ角ゴ ProN W6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Monaco</vt:lpstr>
      <vt:lpstr>Symbol</vt:lpstr>
      <vt:lpstr>Times New Roman</vt:lpstr>
      <vt:lpstr>Wingdings</vt:lpstr>
      <vt:lpstr>Wingdings 2</vt:lpstr>
      <vt:lpstr>template2007</vt:lpstr>
      <vt:lpstr>Machine Programming I: Basics</vt:lpstr>
      <vt:lpstr>Intel x86 Processors</vt:lpstr>
      <vt:lpstr>Intel x86 Evolution: Milestones</vt:lpstr>
      <vt:lpstr>Intel x86 Processors, cont.</vt:lpstr>
      <vt:lpstr>Machine Programming I: Basics</vt:lpstr>
      <vt:lpstr>Definitions</vt:lpstr>
      <vt:lpstr>Assembly/Machine Code View</vt:lpstr>
      <vt:lpstr>Assembly Characteristics: Data Types</vt:lpstr>
      <vt:lpstr>Assembly Characteristics: Instructions</vt:lpstr>
      <vt:lpstr>Compiling Into Assembly</vt:lpstr>
      <vt:lpstr>Machine Instruction Example</vt:lpstr>
      <vt:lpstr>Machine Programming I: Basics</vt:lpstr>
      <vt:lpstr>x86-64 Integer Registers</vt:lpstr>
      <vt:lpstr>Some History: IA32 Registers</vt:lpstr>
      <vt:lpstr>Moving Data</vt:lpstr>
      <vt:lpstr>movq Operand Combinations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Machine Programming I: Basics</vt:lpstr>
      <vt:lpstr>Some Arithmetic Operations</vt:lpstr>
      <vt:lpstr>Address Computation Instruction</vt:lpstr>
      <vt:lpstr>Understanding Arithmetic Expression Example</vt:lpstr>
      <vt:lpstr>Machine Programming I: Basics</vt:lpstr>
      <vt:lpstr>Processor State (x86-64, Partial)</vt:lpstr>
      <vt:lpstr>Condition Codes (Implicit Setting)</vt:lpstr>
      <vt:lpstr>Condition Codes (Explicit Setting: Compare)</vt:lpstr>
      <vt:lpstr>Condition Codes (Explicit Setting: Test)</vt:lpstr>
      <vt:lpstr>Jumping</vt:lpstr>
      <vt:lpstr>Conditional Branch Example (Old Style)</vt:lpstr>
      <vt:lpstr>Using Conditional Moves</vt:lpstr>
      <vt:lpstr>Bad Cases for Conditional Move</vt:lpstr>
      <vt:lpstr>Conditional Move Example</vt:lpstr>
      <vt:lpstr>Machine Programming I: Basics</vt:lpstr>
      <vt:lpstr>“Do-While” Loop Example</vt:lpstr>
      <vt:lpstr>“Do-While” Loop Compilation</vt:lpstr>
      <vt:lpstr>While Loop Example</vt:lpstr>
      <vt:lpstr>“For” Loop Form</vt:lpstr>
      <vt:lpstr>“For” Loop Do-While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Eric Wills</cp:lastModifiedBy>
  <cp:revision>854</cp:revision>
  <cp:lastPrinted>1999-09-20T15:19:18Z</cp:lastPrinted>
  <dcterms:created xsi:type="dcterms:W3CDTF">2011-01-05T20:53:35Z</dcterms:created>
  <dcterms:modified xsi:type="dcterms:W3CDTF">2018-10-15T18:47:17Z</dcterms:modified>
</cp:coreProperties>
</file>