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926" r:id="rId2"/>
    <p:sldId id="946" r:id="rId3"/>
    <p:sldId id="947" r:id="rId4"/>
    <p:sldId id="948" r:id="rId5"/>
    <p:sldId id="841" r:id="rId6"/>
    <p:sldId id="842" r:id="rId7"/>
    <p:sldId id="883" r:id="rId8"/>
    <p:sldId id="930" r:id="rId9"/>
    <p:sldId id="892" r:id="rId10"/>
    <p:sldId id="895" r:id="rId11"/>
    <p:sldId id="949" r:id="rId12"/>
    <p:sldId id="856" r:id="rId13"/>
    <p:sldId id="929" r:id="rId14"/>
    <p:sldId id="950" r:id="rId15"/>
    <p:sldId id="951" r:id="rId16"/>
    <p:sldId id="945" r:id="rId17"/>
    <p:sldId id="952" r:id="rId18"/>
    <p:sldId id="953" r:id="rId19"/>
    <p:sldId id="954" r:id="rId20"/>
    <p:sldId id="1069" r:id="rId21"/>
    <p:sldId id="1070" r:id="rId22"/>
    <p:sldId id="977" r:id="rId23"/>
    <p:sldId id="1071" r:id="rId24"/>
    <p:sldId id="955" r:id="rId25"/>
    <p:sldId id="1072" r:id="rId26"/>
    <p:sldId id="958" r:id="rId27"/>
    <p:sldId id="1073" r:id="rId28"/>
    <p:sldId id="1074" r:id="rId29"/>
    <p:sldId id="1075" r:id="rId30"/>
    <p:sldId id="1077" r:id="rId31"/>
    <p:sldId id="972" r:id="rId32"/>
  </p:sldIdLst>
  <p:sldSz cx="9144000" cy="6858000" type="screen4x3"/>
  <p:notesSz cx="7302500" cy="9586913"/>
  <p:custDataLst>
    <p:tags r:id="rId3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5BD"/>
    <a:srgbClr val="990000"/>
    <a:srgbClr val="D5F1CF"/>
    <a:srgbClr val="F1C7C7"/>
    <a:srgbClr val="CDF1C5"/>
    <a:srgbClr val="FF9999"/>
    <a:srgbClr val="A8E799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0" autoAdjust="0"/>
    <p:restoredTop sz="94649" autoAdjust="0"/>
  </p:normalViewPr>
  <p:slideViewPr>
    <p:cSldViewPr snapToObjects="1">
      <p:cViewPr varScale="1">
        <p:scale>
          <a:sx n="131" d="100"/>
          <a:sy n="131" d="100"/>
        </p:scale>
        <p:origin x="4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768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20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pPr>
              <a:defRPr/>
            </a:pPr>
            <a:r>
              <a:rPr lang="en-US"/>
              <a:t>15-213/18-243, Fall 2009</a:t>
            </a:r>
          </a:p>
        </p:txBody>
      </p:sp>
    </p:spTree>
    <p:extLst>
      <p:ext uri="{BB962C8B-B14F-4D97-AF65-F5344CB8AC3E}">
        <p14:creationId xmlns:p14="http://schemas.microsoft.com/office/powerpoint/2010/main" val="37127712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12071915-553D-485B-9739-70522BB429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626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ＭＳ Ｐゴシック" pitchFamily="-9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1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6637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11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5896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028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406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793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15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23170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299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5692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956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19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8687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107255-7FB1-440B-9751-06EC07147747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2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07254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350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497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161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466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10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234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107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133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420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14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321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733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901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180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184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721E2-1DC1-4E8F-B6C1-4E2A97596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81EEA-0EE7-455B-84E0-A1D5385EF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D7CDF-11A6-4581-B2F6-AFA3C9339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C40C2-5008-4721-AB4B-59993B87C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03C22-4C3E-4B43-ABAD-83C5D58BF2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2D0FF-28DA-4C73-BF5F-423BAD45C1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E37EE-5478-4A3C-9752-18944DF43D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9C6A7-D06C-4975-B69B-6E2D89BA8A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ABA64-6EE5-4C31-8331-7CC8CEE2D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BF591-A7E5-40FB-B180-76ABF36D6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52D90-7953-4C6D-B4C9-CEC3ABF777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5DE4E-3B4F-4E92-A21D-BBD0DF700A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E6B48-E6B6-4EF7-9E54-55DE399DCC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b="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rPr>
              <a:t>Carnegie Mellon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ransition/>
  <p:hf hdr="0" ftr="0" dt="0"/>
  <p:txStyles>
    <p:titleStyle>
      <a:lvl1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2pPr>
      <a:lvl3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3pPr>
      <a:lvl4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4pPr>
      <a:lvl5pPr marL="119063" indent="-119063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-96" charset="2"/>
        <a:buChar char="¢"/>
        <a:defRPr sz="24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8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en-US" dirty="0">
              <a:solidFill>
                <a:srgbClr val="7F7F7F"/>
              </a:solidFill>
              <a:latin typeface="Calibri" pitchFamily="-96" charset="0"/>
            </a:endParaRPr>
          </a:p>
          <a:p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Structures</a:t>
            </a:r>
          </a:p>
          <a:p>
            <a:pPr>
              <a:defRPr/>
            </a:pPr>
            <a:r>
              <a:rPr lang="en-US" dirty="0">
                <a:solidFill>
                  <a:srgbClr val="7F7F7F"/>
                </a:solidFill>
              </a:rPr>
              <a:t>Memory Layout</a:t>
            </a:r>
          </a:p>
          <a:p>
            <a:pPr>
              <a:defRPr/>
            </a:pPr>
            <a:r>
              <a:rPr lang="en-US" dirty="0">
                <a:solidFill>
                  <a:srgbClr val="7F7F7F"/>
                </a:solidFill>
              </a:rPr>
              <a:t>Buffer Overflow</a:t>
            </a:r>
          </a:p>
          <a:p>
            <a:pPr lvl="1">
              <a:defRPr/>
            </a:pPr>
            <a:r>
              <a:rPr lang="en-US" dirty="0">
                <a:solidFill>
                  <a:srgbClr val="7F7F7F"/>
                </a:solidFill>
              </a:rPr>
              <a:t>Vulnerability</a:t>
            </a:r>
          </a:p>
          <a:p>
            <a:pPr lvl="1">
              <a:defRPr/>
            </a:pPr>
            <a:r>
              <a:rPr lang="en-US" dirty="0">
                <a:solidFill>
                  <a:srgbClr val="7F7F7F"/>
                </a:solidFill>
              </a:rPr>
              <a:t>Protection</a:t>
            </a:r>
          </a:p>
          <a:p>
            <a:pPr marL="0" indent="0">
              <a:buNone/>
            </a:pPr>
            <a:endParaRPr lang="en-US" dirty="0">
              <a:solidFill>
                <a:srgbClr val="7F7F7F"/>
              </a:solidFill>
              <a:latin typeface="Calibri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3546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>
          <a:xfrm>
            <a:off x="279400" y="283369"/>
            <a:ext cx="63500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Optimizing Fixed Array Access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71546"/>
            <a:ext cx="4114800" cy="391478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Optimization</a:t>
            </a:r>
          </a:p>
          <a:p>
            <a:pPr lvl="1"/>
            <a:r>
              <a:rPr lang="en-US" dirty="0">
                <a:latin typeface="Calibri" pitchFamily="-96" charset="0"/>
              </a:rPr>
              <a:t>Compute </a:t>
            </a:r>
            <a:r>
              <a:rPr lang="en-US" dirty="0" err="1">
                <a:latin typeface="Calibri" pitchFamily="-96" charset="0"/>
              </a:rPr>
              <a:t>ajp</a:t>
            </a:r>
            <a:r>
              <a:rPr lang="en-US" dirty="0">
                <a:latin typeface="Calibri" pitchFamily="-96" charset="0"/>
              </a:rPr>
              <a:t> = &amp;a[</a:t>
            </a:r>
            <a:r>
              <a:rPr lang="en-US" dirty="0" err="1">
                <a:latin typeface="Calibri" pitchFamily="-96" charset="0"/>
              </a:rPr>
              <a:t>i</a:t>
            </a:r>
            <a:r>
              <a:rPr lang="en-US" dirty="0">
                <a:latin typeface="Calibri" pitchFamily="-96" charset="0"/>
              </a:rPr>
              <a:t>][j]</a:t>
            </a:r>
          </a:p>
          <a:p>
            <a:pPr lvl="2"/>
            <a:r>
              <a:rPr lang="en-US" dirty="0">
                <a:latin typeface="Calibri" pitchFamily="-96" charset="0"/>
              </a:rPr>
              <a:t>Initially = a + 4*j</a:t>
            </a:r>
          </a:p>
          <a:p>
            <a:pPr lvl="2"/>
            <a:r>
              <a:rPr lang="en-US" dirty="0">
                <a:latin typeface="Calibri" pitchFamily="-96" charset="0"/>
              </a:rPr>
              <a:t>Increment by 4*N</a:t>
            </a:r>
          </a:p>
        </p:txBody>
      </p:sp>
      <p:sp>
        <p:nvSpPr>
          <p:cNvPr id="107524" name="Rectangle 5"/>
          <p:cNvSpPr>
            <a:spLocks noChangeArrowheads="1"/>
          </p:cNvSpPr>
          <p:nvPr/>
        </p:nvSpPr>
        <p:spPr bwMode="auto">
          <a:xfrm>
            <a:off x="2123728" y="3028936"/>
            <a:ext cx="5256584" cy="2859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/* Retrieve column j from array */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void </a:t>
            </a:r>
            <a:r>
              <a:rPr lang="en-US" sz="1800" dirty="0" err="1">
                <a:latin typeface="Courier New" pitchFamily="-96" charset="0"/>
              </a:rPr>
              <a:t>fix_column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(</a:t>
            </a:r>
            <a:r>
              <a:rPr lang="en-US" sz="1800" dirty="0" err="1">
                <a:latin typeface="Courier New" pitchFamily="-96" charset="0"/>
              </a:rPr>
              <a:t>fix_matrix</a:t>
            </a:r>
            <a:r>
              <a:rPr lang="en-US" sz="1800" dirty="0">
                <a:latin typeface="Courier New" pitchFamily="-96" charset="0"/>
              </a:rPr>
              <a:t> a,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j,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*</a:t>
            </a:r>
            <a:r>
              <a:rPr lang="en-US" sz="1800" dirty="0" err="1">
                <a:latin typeface="Courier New" pitchFamily="-96" charset="0"/>
              </a:rPr>
              <a:t>dest</a:t>
            </a:r>
            <a:r>
              <a:rPr lang="en-US" sz="1800" dirty="0">
                <a:latin typeface="Courier New" pitchFamily="-96" charset="0"/>
              </a:rPr>
              <a:t>) {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  </a:t>
            </a:r>
            <a:r>
              <a:rPr lang="pt-BR" sz="1800" dirty="0" err="1">
                <a:latin typeface="Courier New" pitchFamily="-96" charset="0"/>
              </a:rPr>
              <a:t>int</a:t>
            </a:r>
            <a:r>
              <a:rPr lang="pt-BR" sz="1800" dirty="0">
                <a:latin typeface="Courier New" pitchFamily="-96" charset="0"/>
              </a:rPr>
              <a:t> ∗</a:t>
            </a:r>
            <a:r>
              <a:rPr lang="pt-BR" sz="1800" dirty="0" err="1">
                <a:latin typeface="Courier New" pitchFamily="-96" charset="0"/>
              </a:rPr>
              <a:t>col</a:t>
            </a:r>
            <a:r>
              <a:rPr lang="pt-BR" sz="1800" dirty="0">
                <a:latin typeface="Courier New" pitchFamily="-96" charset="0"/>
              </a:rPr>
              <a:t> = &amp;a[0][</a:t>
            </a:r>
            <a:r>
              <a:rPr lang="pt-BR" sz="1800" dirty="0" err="1">
                <a:latin typeface="Courier New" pitchFamily="-96" charset="0"/>
              </a:rPr>
              <a:t>j</a:t>
            </a:r>
            <a:r>
              <a:rPr lang="pt-BR" sz="1800" dirty="0">
                <a:latin typeface="Courier New" pitchFamily="-96" charset="0"/>
              </a:rPr>
              <a:t>];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for (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 = 0;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 &lt; N;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++)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dest</a:t>
            </a:r>
            <a:r>
              <a:rPr lang="en-US" sz="1800" dirty="0">
                <a:latin typeface="Courier New" pitchFamily="-96" charset="0"/>
              </a:rPr>
              <a:t>[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] = </a:t>
            </a:r>
            <a:r>
              <a:rPr lang="pt-BR" sz="1800" dirty="0">
                <a:latin typeface="Courier New" pitchFamily="-96" charset="0"/>
              </a:rPr>
              <a:t>∗</a:t>
            </a:r>
            <a:r>
              <a:rPr lang="pt-BR" sz="1800" dirty="0" err="1">
                <a:latin typeface="Courier New" pitchFamily="-96" charset="0"/>
              </a:rPr>
              <a:t>col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col += N; // N columns/row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}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Arrays</a:t>
            </a:r>
            <a:endParaRPr lang="en-US" dirty="0">
              <a:solidFill>
                <a:srgbClr val="7F7F7F"/>
              </a:solidFill>
              <a:latin typeface="Calibri" pitchFamily="-96" charset="0"/>
            </a:endParaRPr>
          </a:p>
          <a:p>
            <a:r>
              <a:rPr lang="en-US" dirty="0"/>
              <a:t>Structures</a:t>
            </a:r>
            <a:endParaRPr lang="en-US" dirty="0">
              <a:solidFill>
                <a:srgbClr val="7F7F7F"/>
              </a:solidFill>
              <a:latin typeface="Calibri" pitchFamily="-96" charset="0"/>
            </a:endParaRPr>
          </a:p>
          <a:p>
            <a:pPr>
              <a:defRPr/>
            </a:pPr>
            <a:r>
              <a:rPr lang="en-US" dirty="0">
                <a:solidFill>
                  <a:srgbClr val="7F7F7F"/>
                </a:solidFill>
              </a:rPr>
              <a:t>Memory Layout</a:t>
            </a:r>
          </a:p>
          <a:p>
            <a:pPr>
              <a:defRPr/>
            </a:pPr>
            <a:r>
              <a:rPr lang="en-US" dirty="0">
                <a:solidFill>
                  <a:srgbClr val="7F7F7F"/>
                </a:solidFill>
              </a:rPr>
              <a:t>Buffer Overflow</a:t>
            </a:r>
          </a:p>
          <a:p>
            <a:pPr lvl="1">
              <a:defRPr/>
            </a:pPr>
            <a:r>
              <a:rPr lang="en-US" dirty="0">
                <a:solidFill>
                  <a:srgbClr val="7F7F7F"/>
                </a:solidFill>
              </a:rPr>
              <a:t>Vulnerability</a:t>
            </a:r>
          </a:p>
          <a:p>
            <a:pPr lvl="1">
              <a:defRPr/>
            </a:pPr>
            <a:r>
              <a:rPr lang="en-US" dirty="0">
                <a:solidFill>
                  <a:srgbClr val="7F7F7F"/>
                </a:solidFill>
              </a:rPr>
              <a:t>Protection</a:t>
            </a:r>
          </a:p>
          <a:p>
            <a:pPr marL="0" indent="0">
              <a:buNone/>
            </a:pPr>
            <a:endParaRPr lang="en-US" dirty="0">
              <a:solidFill>
                <a:srgbClr val="7F7F7F"/>
              </a:solidFill>
              <a:latin typeface="Calibri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12487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05800" cy="573088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Structure Representation</a:t>
            </a:r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2" y="3170238"/>
            <a:ext cx="7737871" cy="286385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Structure represented as block of memory</a:t>
            </a:r>
          </a:p>
          <a:p>
            <a:pPr lvl="1"/>
            <a:r>
              <a:rPr lang="en-US" b="1" dirty="0">
                <a:latin typeface="Calibri" pitchFamily="-96" charset="0"/>
                <a:cs typeface="Courier New"/>
              </a:rPr>
              <a:t>Big enough to hold all of the fields</a:t>
            </a:r>
          </a:p>
          <a:p>
            <a:r>
              <a:rPr lang="en-US" dirty="0">
                <a:latin typeface="Calibri" pitchFamily="-96" charset="0"/>
                <a:cs typeface="Courier New"/>
              </a:rPr>
              <a:t>Fields ordered according to declaration</a:t>
            </a:r>
          </a:p>
          <a:p>
            <a:pPr lvl="1"/>
            <a:r>
              <a:rPr lang="en-US" b="1" dirty="0">
                <a:latin typeface="Calibri" pitchFamily="-96" charset="0"/>
                <a:cs typeface="Courier New"/>
              </a:rPr>
              <a:t>Even if another ordering could yield a more compact representation</a:t>
            </a:r>
          </a:p>
          <a:p>
            <a:r>
              <a:rPr lang="en-US" dirty="0">
                <a:latin typeface="Calibri" pitchFamily="-96" charset="0"/>
                <a:cs typeface="Courier New"/>
              </a:rPr>
              <a:t>Compiler determines overall size + positions of fields</a:t>
            </a:r>
          </a:p>
          <a:p>
            <a:pPr lvl="1"/>
            <a:r>
              <a:rPr lang="en-US" b="1" dirty="0">
                <a:latin typeface="Calibri" pitchFamily="-96" charset="0"/>
                <a:cs typeface="Courier New"/>
              </a:rPr>
              <a:t>Machine-level program has no understanding of the structures in the source code 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4427984" y="1826627"/>
            <a:ext cx="1739478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urier New" pitchFamily="49" charset="0"/>
                <a:ea typeface="+mn-ea"/>
                <a:cs typeface="+mn-cs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83968" y="1024921"/>
            <a:ext cx="3979019" cy="1611991"/>
            <a:chOff x="4283968" y="1024921"/>
            <a:chExt cx="3979019" cy="1611991"/>
          </a:xfrm>
        </p:grpSpPr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4436368" y="140592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4283968" y="1024921"/>
              <a:ext cx="366713" cy="457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r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6161106" y="1826627"/>
              <a:ext cx="876300" cy="431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urier New" pitchFamily="-96" charset="0"/>
                </a:rPr>
                <a:t>i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Courier New" pitchFamily="-96" charset="0"/>
                </a:rPr>
                <a:t>next</a:t>
              </a: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4355976" y="2242552"/>
              <a:ext cx="333375" cy="3937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0</a:t>
              </a: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5886488" y="2239367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16</a:t>
              </a: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6794518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24</a:t>
              </a: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772419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32</a:t>
              </a:r>
            </a:p>
          </p:txBody>
        </p:sp>
      </p:grp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555625" y="1297012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long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63555139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7" name="Rectangle 3"/>
          <p:cNvSpPr>
            <a:spLocks noChangeArrowheads="1"/>
          </p:cNvSpPr>
          <p:nvPr/>
        </p:nvSpPr>
        <p:spPr bwMode="auto">
          <a:xfrm>
            <a:off x="4062482" y="4929198"/>
            <a:ext cx="5089525" cy="9207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r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idx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</a:p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(%rdi,%rsi,4),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ret</a:t>
            </a:r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4062482" y="3170238"/>
            <a:ext cx="4325942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*</a:t>
            </a:r>
            <a:r>
              <a:rPr lang="en-US" sz="1800" dirty="0" err="1">
                <a:latin typeface="Courier New" pitchFamily="-96" charset="0"/>
              </a:rPr>
              <a:t>get_ap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(struct rec *r, long </a:t>
            </a:r>
            <a:r>
              <a:rPr lang="en-US" sz="1800" dirty="0" err="1">
                <a:latin typeface="Courier New" pitchFamily="-96" charset="0"/>
              </a:rPr>
              <a:t>idx</a:t>
            </a:r>
            <a:r>
              <a:rPr lang="en-US" sz="1800" dirty="0">
                <a:latin typeface="Courier New" pitchFamily="-96" charset="0"/>
              </a:rPr>
              <a:t>)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&amp;(r-&gt;a[</a:t>
            </a:r>
            <a:r>
              <a:rPr lang="en-US" sz="1800" dirty="0" err="1">
                <a:latin typeface="Courier New" pitchFamily="-96" charset="0"/>
              </a:rPr>
              <a:t>idx</a:t>
            </a:r>
            <a:r>
              <a:rPr lang="en-US" sz="1800" dirty="0">
                <a:latin typeface="Courier New" pitchFamily="-96" charset="0"/>
              </a:rPr>
              <a:t>]);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1981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05800" cy="573088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Generating Pointer to Structure Member</a:t>
            </a:r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3" y="3170238"/>
            <a:ext cx="3924300" cy="286385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Generating Pointer to Array Element</a:t>
            </a:r>
          </a:p>
          <a:p>
            <a:pPr lvl="1"/>
            <a:r>
              <a:rPr lang="en-US" dirty="0">
                <a:latin typeface="Calibri" pitchFamily="-96" charset="0"/>
              </a:rPr>
              <a:t>Offset of each structure member determined at compile time</a:t>
            </a:r>
          </a:p>
          <a:p>
            <a:pPr lvl="1"/>
            <a:r>
              <a:rPr lang="en-US" dirty="0">
                <a:latin typeface="Calibri" pitchFamily="-96" charset="0"/>
              </a:rPr>
              <a:t>Compute as </a:t>
            </a:r>
            <a:r>
              <a:rPr lang="en-US" b="1" dirty="0">
                <a:latin typeface="Courier New"/>
                <a:cs typeface="Courier New"/>
              </a:rPr>
              <a:t>r + 4*</a:t>
            </a:r>
            <a:r>
              <a:rPr lang="en-US" b="1" dirty="0" err="1">
                <a:latin typeface="Courier New"/>
                <a:cs typeface="Courier New"/>
              </a:rPr>
              <a:t>idx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>
            <a:off x="5322905" y="1405921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5170505" y="1024921"/>
            <a:ext cx="147753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ourier New" pitchFamily="-96" charset="0"/>
              </a:rPr>
              <a:t>r+4*</a:t>
            </a:r>
            <a:r>
              <a:rPr lang="en-US" dirty="0" err="1">
                <a:latin typeface="Courier New" pitchFamily="-96" charset="0"/>
              </a:rPr>
              <a:t>idx</a:t>
            </a:r>
            <a:endParaRPr lang="en-US" dirty="0">
              <a:latin typeface="Courier New" pitchFamily="-96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4427984" y="1826627"/>
            <a:ext cx="1739478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urier New" pitchFamily="49" charset="0"/>
                <a:ea typeface="+mn-ea"/>
                <a:cs typeface="+mn-cs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83968" y="1024921"/>
            <a:ext cx="3979019" cy="1611991"/>
            <a:chOff x="4283968" y="1024921"/>
            <a:chExt cx="3979019" cy="1611991"/>
          </a:xfrm>
        </p:grpSpPr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4436368" y="140592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4283968" y="1024921"/>
              <a:ext cx="366713" cy="457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r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6161106" y="1826627"/>
              <a:ext cx="876300" cy="431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urier New" pitchFamily="-96" charset="0"/>
                </a:rPr>
                <a:t>i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Courier New" pitchFamily="-96" charset="0"/>
                </a:rPr>
                <a:t>next</a:t>
              </a: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4355976" y="2242552"/>
              <a:ext cx="333375" cy="3937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0</a:t>
              </a: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5886488" y="2239367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16</a:t>
              </a: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6794518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24</a:t>
              </a: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772419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32</a:t>
              </a:r>
            </a:p>
          </p:txBody>
        </p:sp>
      </p:grp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555625" y="1297012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long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8076535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1019196" y="4898710"/>
            <a:ext cx="7159604" cy="17517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</a:rPr>
              <a:t>.L11:                         # </a:t>
            </a:r>
            <a:r>
              <a:rPr lang="cs-CZ" sz="1800" dirty="0" err="1">
                <a:latin typeface="Courier New" pitchFamily="49" charset="0"/>
              </a:rPr>
              <a:t>loop</a:t>
            </a:r>
            <a:r>
              <a:rPr lang="cs-CZ" sz="1800" dirty="0">
                <a:latin typeface="Courier New" pitchFamily="49" charset="0"/>
              </a:rPr>
              <a:t>: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movq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16(%rdi),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 #   i = M[r+16]	  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esi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, (%rdi,%rax,4) #   M[r+4*i] = val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movq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24(%rdi), %rdi      # 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= M[r+24]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testq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%rdi, %rdi          #   Test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jne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.L11                # 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if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!=0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loop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63694" y="2066917"/>
            <a:ext cx="4073476" cy="2305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nn-NO" sz="1800" dirty="0">
                <a:latin typeface="Courier New" pitchFamily="-96" charset="0"/>
              </a:rPr>
              <a:t>void set_val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(struct rec *r, int val) {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while (r) {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  </a:t>
            </a:r>
            <a:r>
              <a:rPr lang="en-US" sz="1800" dirty="0">
                <a:latin typeface="Courier New" pitchFamily="-96" charset="0"/>
              </a:rPr>
              <a:t>long</a:t>
            </a:r>
            <a:r>
              <a:rPr lang="nn-NO" sz="1800" dirty="0">
                <a:latin typeface="Courier New" pitchFamily="-96" charset="0"/>
              </a:rPr>
              <a:t> i = r-&gt;i;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  r-&gt;a[i] = val;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  r = r-&gt;</a:t>
            </a:r>
            <a:r>
              <a:rPr lang="nn-NO" sz="1800" dirty="0" err="1">
                <a:latin typeface="Courier New" pitchFamily="-96" charset="0"/>
              </a:rPr>
              <a:t>next</a:t>
            </a:r>
            <a:r>
              <a:rPr lang="nn-NO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}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}</a:t>
            </a:r>
          </a:p>
        </p:txBody>
      </p:sp>
      <p:sp>
        <p:nvSpPr>
          <p:cNvPr id="121860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72263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Following Linked List</a:t>
            </a:r>
          </a:p>
        </p:txBody>
      </p:sp>
      <p:sp>
        <p:nvSpPr>
          <p:cNvPr id="12186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3044825" cy="709602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C Code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4292600" y="3699508"/>
          <a:ext cx="28956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rdi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rsi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val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5116087" y="332656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long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50943" y="1506560"/>
            <a:ext cx="4223157" cy="1992331"/>
            <a:chOff x="4450943" y="1049360"/>
            <a:chExt cx="4223157" cy="1992331"/>
          </a:xfrm>
        </p:grpSpPr>
        <p:sp>
          <p:nvSpPr>
            <p:cNvPr id="48" name="Line 17"/>
            <p:cNvSpPr>
              <a:spLocks noChangeShapeType="1"/>
            </p:cNvSpPr>
            <p:nvPr/>
          </p:nvSpPr>
          <p:spPr bwMode="auto">
            <a:xfrm flipV="1">
              <a:off x="5454489" y="227969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18"/>
            <p:cNvSpPr>
              <a:spLocks noChangeArrowheads="1"/>
            </p:cNvSpPr>
            <p:nvPr/>
          </p:nvSpPr>
          <p:spPr bwMode="auto">
            <a:xfrm>
              <a:off x="4616289" y="2660691"/>
              <a:ext cx="1524000" cy="381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7" tIns="44450" rIns="90487" bIns="44450">
              <a:prstTxWarp prst="textNoShape">
                <a:avLst/>
              </a:prstTxWarp>
            </a:bodyPr>
            <a:lstStyle/>
            <a:p>
              <a:pPr marL="223838" indent="-223838" defTabSz="895350" eaLnBrk="0" hangingPunct="0">
                <a:spcBef>
                  <a:spcPct val="30000"/>
                </a:spcBef>
              </a:pPr>
              <a:r>
                <a:rPr lang="en-US">
                  <a:solidFill>
                    <a:schemeClr val="tx2"/>
                  </a:solidFill>
                  <a:latin typeface="Calibri" pitchFamily="-96" charset="0"/>
                </a:rPr>
                <a:t>Element </a:t>
              </a:r>
              <a:r>
                <a:rPr lang="en-US">
                  <a:latin typeface="Courier New" pitchFamily="-96" charset="0"/>
                </a:rPr>
                <a:t>i</a:t>
              </a:r>
              <a:endParaRPr lang="en-US">
                <a:solidFill>
                  <a:schemeClr val="tx2"/>
                </a:solidFill>
                <a:latin typeface="Calibri" pitchFamily="-96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450943" y="1049360"/>
              <a:ext cx="3979019" cy="1611991"/>
              <a:chOff x="4563315" y="1484784"/>
              <a:chExt cx="3979019" cy="161199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563315" y="1484784"/>
                <a:ext cx="3979019" cy="1611991"/>
                <a:chOff x="4283968" y="1024921"/>
                <a:chExt cx="3979019" cy="1611991"/>
              </a:xfrm>
            </p:grpSpPr>
            <p:sp>
              <p:nvSpPr>
                <p:cNvPr id="20" name="Line 16"/>
                <p:cNvSpPr>
                  <a:spLocks noChangeShapeType="1"/>
                </p:cNvSpPr>
                <p:nvPr/>
              </p:nvSpPr>
              <p:spPr bwMode="auto">
                <a:xfrm>
                  <a:off x="4436368" y="1405921"/>
                  <a:ext cx="0" cy="3810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Rectangle 17"/>
                <p:cNvSpPr>
                  <a:spLocks noChangeArrowheads="1"/>
                </p:cNvSpPr>
                <p:nvPr/>
              </p:nvSpPr>
              <p:spPr bwMode="auto">
                <a:xfrm>
                  <a:off x="4283968" y="1024921"/>
                  <a:ext cx="366713" cy="4572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r</a:t>
                  </a:r>
                </a:p>
              </p:txBody>
            </p:sp>
            <p:sp>
              <p:nvSpPr>
                <p:cNvPr id="22" name="Rectangle 10"/>
                <p:cNvSpPr>
                  <a:spLocks noChangeArrowheads="1"/>
                </p:cNvSpPr>
                <p:nvPr/>
              </p:nvSpPr>
              <p:spPr bwMode="auto">
                <a:xfrm>
                  <a:off x="6161106" y="1826627"/>
                  <a:ext cx="876300" cy="431800"/>
                </a:xfrm>
                <a:prstGeom prst="rect">
                  <a:avLst/>
                </a:prstGeom>
                <a:solidFill>
                  <a:srgbClr val="F1C7C7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 err="1">
                      <a:latin typeface="Courier New" pitchFamily="-96" charset="0"/>
                    </a:rPr>
                    <a:t>i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  <p:sp>
              <p:nvSpPr>
                <p:cNvPr id="23" name="Rectangle 12"/>
                <p:cNvSpPr>
                  <a:spLocks noChangeArrowheads="1"/>
                </p:cNvSpPr>
                <p:nvPr/>
              </p:nvSpPr>
              <p:spPr bwMode="auto">
                <a:xfrm>
                  <a:off x="7037406" y="1826627"/>
                  <a:ext cx="869944" cy="431800"/>
                </a:xfrm>
                <a:prstGeom prst="rect">
                  <a:avLst/>
                </a:prstGeom>
                <a:solidFill>
                  <a:srgbClr val="D5F1C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>
                      <a:latin typeface="Courier New" pitchFamily="-96" charset="0"/>
                    </a:rPr>
                    <a:t>next</a:t>
                  </a:r>
                </a:p>
              </p:txBody>
            </p:sp>
            <p:sp>
              <p:nvSpPr>
                <p:cNvPr id="24" name="Rectangle 13"/>
                <p:cNvSpPr>
                  <a:spLocks noChangeArrowheads="1"/>
                </p:cNvSpPr>
                <p:nvPr/>
              </p:nvSpPr>
              <p:spPr bwMode="auto">
                <a:xfrm>
                  <a:off x="4355976" y="2242552"/>
                  <a:ext cx="333375" cy="3937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0</a:t>
                  </a:r>
                </a:p>
              </p:txBody>
            </p:sp>
            <p:sp>
              <p:nvSpPr>
                <p:cNvPr id="25" name="Rectangle 14"/>
                <p:cNvSpPr>
                  <a:spLocks noChangeArrowheads="1"/>
                </p:cNvSpPr>
                <p:nvPr/>
              </p:nvSpPr>
              <p:spPr bwMode="auto">
                <a:xfrm>
                  <a:off x="5886488" y="2239367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16</a:t>
                  </a:r>
                </a:p>
              </p:txBody>
            </p:sp>
            <p:sp>
              <p:nvSpPr>
                <p:cNvPr id="26" name="Rectangle 15"/>
                <p:cNvSpPr>
                  <a:spLocks noChangeArrowheads="1"/>
                </p:cNvSpPr>
                <p:nvPr/>
              </p:nvSpPr>
              <p:spPr bwMode="auto">
                <a:xfrm>
                  <a:off x="6794518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24</a:t>
                  </a:r>
                </a:p>
              </p:txBody>
            </p:sp>
            <p:sp>
              <p:nvSpPr>
                <p:cNvPr id="27" name="Rectangle 16"/>
                <p:cNvSpPr>
                  <a:spLocks noChangeArrowheads="1"/>
                </p:cNvSpPr>
                <p:nvPr/>
              </p:nvSpPr>
              <p:spPr bwMode="auto">
                <a:xfrm>
                  <a:off x="7772419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32</a:t>
                  </a:r>
                </a:p>
              </p:txBody>
            </p:sp>
          </p:grpSp>
          <p:sp>
            <p:nvSpPr>
              <p:cNvPr id="33" name="Rectangle 11"/>
              <p:cNvSpPr>
                <a:spLocks noChangeArrowheads="1"/>
              </p:cNvSpPr>
              <p:nvPr/>
            </p:nvSpPr>
            <p:spPr bwMode="auto">
              <a:xfrm>
                <a:off x="4700975" y="2286490"/>
                <a:ext cx="1739478" cy="431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eaLnBrk="0" hangingPunct="0">
                  <a:defRPr/>
                </a:pPr>
                <a:r>
                  <a:rPr lang="en-US" sz="200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</p:txBody>
          </p:sp>
        </p:grpSp>
        <p:sp>
          <p:nvSpPr>
            <p:cNvPr id="47" name="Freeform 16"/>
            <p:cNvSpPr>
              <a:spLocks/>
            </p:cNvSpPr>
            <p:nvPr/>
          </p:nvSpPr>
          <p:spPr bwMode="auto">
            <a:xfrm flipH="1">
              <a:off x="7683500" y="1506560"/>
              <a:ext cx="990600" cy="457200"/>
            </a:xfrm>
            <a:custGeom>
              <a:avLst/>
              <a:gdLst>
                <a:gd name="T0" fmla="*/ 624 w 624"/>
                <a:gd name="T1" fmla="*/ 288 h 288"/>
                <a:gd name="T2" fmla="*/ 576 w 624"/>
                <a:gd name="T3" fmla="*/ 0 h 288"/>
                <a:gd name="T4" fmla="*/ 96 w 624"/>
                <a:gd name="T5" fmla="*/ 0 h 288"/>
                <a:gd name="T6" fmla="*/ 0 w 624"/>
                <a:gd name="T7" fmla="*/ 144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288"/>
                <a:gd name="T14" fmla="*/ 624 w 624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288">
                  <a:moveTo>
                    <a:pt x="624" y="288"/>
                  </a:moveTo>
                  <a:lnTo>
                    <a:pt x="576" y="0"/>
                  </a:lnTo>
                  <a:lnTo>
                    <a:pt x="96" y="0"/>
                  </a:lnTo>
                  <a:lnTo>
                    <a:pt x="0" y="14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826604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Arrays</a:t>
            </a:r>
            <a:endParaRPr lang="en-US" dirty="0">
              <a:solidFill>
                <a:srgbClr val="7F7F7F"/>
              </a:solidFill>
              <a:latin typeface="Calibri" pitchFamily="-96" charset="0"/>
            </a:endParaRPr>
          </a:p>
          <a:p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Structures</a:t>
            </a:r>
          </a:p>
          <a:p>
            <a:pPr>
              <a:defRPr/>
            </a:pPr>
            <a:r>
              <a:rPr lang="en-US" dirty="0"/>
              <a:t>Memory Layout</a:t>
            </a:r>
          </a:p>
          <a:p>
            <a:pPr>
              <a:defRPr/>
            </a:pPr>
            <a:r>
              <a:rPr lang="en-US" dirty="0">
                <a:solidFill>
                  <a:srgbClr val="7F7F7F"/>
                </a:solidFill>
              </a:rPr>
              <a:t>Buffer Overflow</a:t>
            </a:r>
          </a:p>
          <a:p>
            <a:pPr lvl="1">
              <a:defRPr/>
            </a:pPr>
            <a:r>
              <a:rPr lang="en-US" dirty="0">
                <a:solidFill>
                  <a:srgbClr val="7F7F7F"/>
                </a:solidFill>
              </a:rPr>
              <a:t>Vulnerability</a:t>
            </a:r>
          </a:p>
          <a:p>
            <a:pPr lvl="1">
              <a:defRPr/>
            </a:pPr>
            <a:r>
              <a:rPr lang="en-US" dirty="0">
                <a:solidFill>
                  <a:srgbClr val="7F7F7F"/>
                </a:solidFill>
              </a:rPr>
              <a:t>Protection</a:t>
            </a:r>
          </a:p>
          <a:p>
            <a:pPr marL="0" indent="0">
              <a:buNone/>
            </a:pPr>
            <a:endParaRPr lang="en-US" dirty="0">
              <a:solidFill>
                <a:srgbClr val="7F7F7F"/>
              </a:solidFill>
              <a:latin typeface="Calibri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16617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/>
              <a:t>x86-64 Linux Memory Layout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  <a:p>
            <a:pPr lvl="1"/>
            <a:r>
              <a:rPr lang="en-US" dirty="0"/>
              <a:t>Runtime stack</a:t>
            </a:r>
          </a:p>
          <a:p>
            <a:pPr lvl="1"/>
            <a:r>
              <a:rPr lang="en-US" dirty="0"/>
              <a:t>E. </a:t>
            </a:r>
            <a:r>
              <a:rPr lang="en-US" dirty="0" err="1"/>
              <a:t>g</a:t>
            </a:r>
            <a:r>
              <a:rPr lang="en-US" dirty="0"/>
              <a:t>., local variables</a:t>
            </a:r>
          </a:p>
          <a:p>
            <a:r>
              <a:rPr lang="en-US" dirty="0"/>
              <a:t>Heap</a:t>
            </a:r>
          </a:p>
          <a:p>
            <a:pPr lvl="1"/>
            <a:r>
              <a:rPr lang="en-US" dirty="0"/>
              <a:t>Dynamically allocated as needed</a:t>
            </a:r>
          </a:p>
          <a:p>
            <a:pPr lvl="1"/>
            <a:r>
              <a:rPr lang="en-US" dirty="0"/>
              <a:t>When call malloc(), new X()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Statically allocated data</a:t>
            </a:r>
          </a:p>
          <a:p>
            <a:pPr lvl="1"/>
            <a:r>
              <a:rPr lang="en-US" dirty="0"/>
              <a:t>E.g., global </a:t>
            </a:r>
            <a:r>
              <a:rPr lang="en-US" dirty="0" err="1"/>
              <a:t>vars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static</a:t>
            </a:r>
            <a:r>
              <a:rPr lang="en-US" dirty="0"/>
              <a:t> </a:t>
            </a:r>
            <a:r>
              <a:rPr lang="en-US" dirty="0" err="1"/>
              <a:t>vars</a:t>
            </a:r>
            <a:r>
              <a:rPr lang="en-US" dirty="0"/>
              <a:t>, string constants</a:t>
            </a:r>
          </a:p>
          <a:p>
            <a:r>
              <a:rPr lang="en-US" dirty="0"/>
              <a:t>Text </a:t>
            </a:r>
          </a:p>
          <a:p>
            <a:pPr lvl="1"/>
            <a:r>
              <a:rPr lang="en-US" dirty="0"/>
              <a:t>Executable machine instructions</a:t>
            </a:r>
          </a:p>
          <a:p>
            <a:pPr lvl="1"/>
            <a:r>
              <a:rPr lang="en-US" dirty="0"/>
              <a:t>Read-only</a:t>
            </a:r>
          </a:p>
        </p:txBody>
      </p:sp>
      <p:sp>
        <p:nvSpPr>
          <p:cNvPr id="348180" name="Rectangle 20"/>
          <p:cNvSpPr>
            <a:spLocks noChangeArrowheads="1"/>
          </p:cNvSpPr>
          <p:nvPr/>
        </p:nvSpPr>
        <p:spPr bwMode="auto">
          <a:xfrm>
            <a:off x="6858000" y="1041955"/>
            <a:ext cx="1447800" cy="55848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348181" name="Rectangle 21"/>
          <p:cNvSpPr>
            <a:spLocks noChangeArrowheads="1"/>
          </p:cNvSpPr>
          <p:nvPr/>
        </p:nvSpPr>
        <p:spPr bwMode="auto">
          <a:xfrm>
            <a:off x="6858000" y="1047750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10249" name="Rectangle 23"/>
          <p:cNvSpPr>
            <a:spLocks noChangeArrowheads="1"/>
          </p:cNvSpPr>
          <p:nvPr/>
        </p:nvSpPr>
        <p:spPr bwMode="auto">
          <a:xfrm>
            <a:off x="6858000" y="601718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Text</a:t>
            </a:r>
          </a:p>
        </p:txBody>
      </p:sp>
      <p:sp>
        <p:nvSpPr>
          <p:cNvPr id="10250" name="Rectangle 24"/>
          <p:cNvSpPr>
            <a:spLocks noChangeArrowheads="1"/>
          </p:cNvSpPr>
          <p:nvPr/>
        </p:nvSpPr>
        <p:spPr bwMode="auto">
          <a:xfrm>
            <a:off x="6858000" y="571238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Data</a:t>
            </a:r>
          </a:p>
        </p:txBody>
      </p:sp>
      <p:sp>
        <p:nvSpPr>
          <p:cNvPr id="10251" name="Rectangle 25"/>
          <p:cNvSpPr>
            <a:spLocks noChangeArrowheads="1"/>
          </p:cNvSpPr>
          <p:nvPr/>
        </p:nvSpPr>
        <p:spPr bwMode="auto">
          <a:xfrm>
            <a:off x="6858000" y="5105400"/>
            <a:ext cx="1447800" cy="60698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Heap</a:t>
            </a:r>
          </a:p>
        </p:txBody>
      </p:sp>
      <p:sp>
        <p:nvSpPr>
          <p:cNvPr id="10253" name="Line 34"/>
          <p:cNvSpPr>
            <a:spLocks noChangeShapeType="1"/>
          </p:cNvSpPr>
          <p:nvPr/>
        </p:nvSpPr>
        <p:spPr bwMode="auto">
          <a:xfrm>
            <a:off x="7581900" y="1428750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0254" name="Line 35"/>
          <p:cNvSpPr>
            <a:spLocks noChangeShapeType="1"/>
          </p:cNvSpPr>
          <p:nvPr/>
        </p:nvSpPr>
        <p:spPr bwMode="auto">
          <a:xfrm flipV="1">
            <a:off x="7581900" y="48768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6858000" y="2189163"/>
            <a:ext cx="1447800" cy="1587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</p:spTree>
    <p:extLst>
      <p:ext uri="{BB962C8B-B14F-4D97-AF65-F5344CB8AC3E}">
        <p14:creationId xmlns:p14="http://schemas.microsoft.com/office/powerpoint/2010/main" val="183778045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6845300" cy="573087"/>
          </a:xfrm>
        </p:spPr>
        <p:txBody>
          <a:bodyPr/>
          <a:lstStyle/>
          <a:p>
            <a:pPr eaLnBrk="1" hangingPunct="1"/>
            <a:r>
              <a:rPr lang="en-US"/>
              <a:t>Memory Allocation Example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609600" y="1498600"/>
            <a:ext cx="5791200" cy="479875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/>
            <a:r>
              <a:rPr lang="fi-FI" sz="1800" dirty="0" err="1">
                <a:latin typeface="Courier New" pitchFamily="49" charset="0"/>
              </a:rPr>
              <a:t>char</a:t>
            </a:r>
            <a:r>
              <a:rPr lang="fi-FI" sz="1800" dirty="0">
                <a:latin typeface="Courier New" pitchFamily="49" charset="0"/>
              </a:rPr>
              <a:t> big_array[1L&lt;&lt;24];  /* 16 MB */</a:t>
            </a:r>
          </a:p>
          <a:p>
            <a:pPr eaLnBrk="0" hangingPunct="0"/>
            <a:r>
              <a:rPr lang="fi-FI" sz="1800" dirty="0" err="1">
                <a:latin typeface="Courier New" pitchFamily="49" charset="0"/>
              </a:rPr>
              <a:t>char</a:t>
            </a:r>
            <a:r>
              <a:rPr lang="fi-FI" sz="1800" dirty="0">
                <a:latin typeface="Courier New" pitchFamily="49" charset="0"/>
              </a:rPr>
              <a:t> huge_array[1L&lt;&lt;31]; /*  2 GB */</a:t>
            </a:r>
          </a:p>
          <a:p>
            <a:pPr eaLnBrk="0" hangingPunct="0"/>
            <a:endParaRPr lang="fi-FI" sz="1800" dirty="0">
              <a:latin typeface="Courier New" pitchFamily="49" charset="0"/>
            </a:endParaRPr>
          </a:p>
          <a:p>
            <a:pPr eaLnBrk="0" hangingPunct="0"/>
            <a:r>
              <a:rPr lang="fi-FI" sz="1800" dirty="0" err="1">
                <a:latin typeface="Courier New" pitchFamily="49" charset="0"/>
              </a:rPr>
              <a:t>int</a:t>
            </a:r>
            <a:r>
              <a:rPr lang="fi-FI" sz="1800" dirty="0">
                <a:latin typeface="Courier New" pitchFamily="49" charset="0"/>
              </a:rPr>
              <a:t> </a:t>
            </a:r>
            <a:r>
              <a:rPr lang="fi-FI" sz="1800" dirty="0" err="1">
                <a:latin typeface="Courier New" pitchFamily="49" charset="0"/>
              </a:rPr>
              <a:t>global</a:t>
            </a:r>
            <a:r>
              <a:rPr lang="fi-FI" sz="1800" dirty="0">
                <a:latin typeface="Courier New" pitchFamily="49" charset="0"/>
              </a:rPr>
              <a:t> = 0;</a:t>
            </a:r>
          </a:p>
          <a:p>
            <a:pPr eaLnBrk="0" hangingPunct="0"/>
            <a:endParaRPr lang="fi-FI" sz="1800" dirty="0">
              <a:latin typeface="Courier New" pitchFamily="49" charset="0"/>
            </a:endParaRPr>
          </a:p>
          <a:p>
            <a:pPr eaLnBrk="0" hangingPunct="0"/>
            <a:r>
              <a:rPr lang="fi-FI" sz="1800" dirty="0" err="1">
                <a:latin typeface="Courier New" pitchFamily="49" charset="0"/>
              </a:rPr>
              <a:t>int</a:t>
            </a:r>
            <a:r>
              <a:rPr lang="fi-FI" sz="1800" dirty="0">
                <a:latin typeface="Courier New" pitchFamily="49" charset="0"/>
              </a:rPr>
              <a:t> </a:t>
            </a:r>
            <a:r>
              <a:rPr lang="fi-FI" sz="1800" dirty="0" err="1">
                <a:latin typeface="Courier New" pitchFamily="49" charset="0"/>
              </a:rPr>
              <a:t>useless</a:t>
            </a:r>
            <a:r>
              <a:rPr lang="fi-FI" sz="1800" dirty="0">
                <a:latin typeface="Courier New" pitchFamily="49" charset="0"/>
              </a:rPr>
              <a:t>() { </a:t>
            </a:r>
            <a:r>
              <a:rPr lang="fi-FI" sz="1800" dirty="0" err="1">
                <a:latin typeface="Courier New" pitchFamily="49" charset="0"/>
              </a:rPr>
              <a:t>return</a:t>
            </a:r>
            <a:r>
              <a:rPr lang="fi-FI" sz="1800" dirty="0">
                <a:latin typeface="Courier New" pitchFamily="49" charset="0"/>
              </a:rPr>
              <a:t> 0; }</a:t>
            </a:r>
          </a:p>
          <a:p>
            <a:pPr eaLnBrk="0" hangingPunct="0"/>
            <a:endParaRPr lang="fi-FI" sz="1800" dirty="0">
              <a:latin typeface="Courier New" pitchFamily="49" charset="0"/>
            </a:endParaRPr>
          </a:p>
          <a:p>
            <a:pPr eaLnBrk="0" hangingPunct="0"/>
            <a:r>
              <a:rPr lang="fi-FI" sz="1800" dirty="0" err="1">
                <a:latin typeface="Courier New" pitchFamily="49" charset="0"/>
              </a:rPr>
              <a:t>int</a:t>
            </a:r>
            <a:r>
              <a:rPr lang="fi-FI" sz="1800" dirty="0">
                <a:latin typeface="Courier New" pitchFamily="49" charset="0"/>
              </a:rPr>
              <a:t> main ()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{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</a:t>
            </a:r>
            <a:r>
              <a:rPr lang="fi-FI" sz="1800" dirty="0" err="1">
                <a:latin typeface="Courier New" pitchFamily="49" charset="0"/>
              </a:rPr>
              <a:t>void</a:t>
            </a:r>
            <a:r>
              <a:rPr lang="fi-FI" sz="1800" dirty="0">
                <a:latin typeface="Courier New" pitchFamily="49" charset="0"/>
              </a:rPr>
              <a:t> *p1, *p2, *p3, *p4;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</a:t>
            </a:r>
            <a:r>
              <a:rPr lang="fi-FI" sz="1800" dirty="0" err="1">
                <a:latin typeface="Courier New" pitchFamily="49" charset="0"/>
              </a:rPr>
              <a:t>int</a:t>
            </a:r>
            <a:r>
              <a:rPr lang="fi-FI" sz="1800" dirty="0">
                <a:latin typeface="Courier New" pitchFamily="49" charset="0"/>
              </a:rPr>
              <a:t> </a:t>
            </a:r>
            <a:r>
              <a:rPr lang="fi-FI" sz="1800" dirty="0" err="1">
                <a:latin typeface="Courier New" pitchFamily="49" charset="0"/>
              </a:rPr>
              <a:t>local</a:t>
            </a:r>
            <a:r>
              <a:rPr lang="fi-FI" sz="1800" dirty="0">
                <a:latin typeface="Courier New" pitchFamily="49" charset="0"/>
              </a:rPr>
              <a:t> = 0;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p1 = malloc(1L &lt;&lt; 28); /* 256 MB */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p2 = malloc(1L &lt;&lt; 8);  /* 256  B */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p3 = malloc(1L &lt;&lt; 32); /*   4 GB */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p4 = malloc(1L &lt;&lt; 8);  /* 256  B */</a:t>
            </a:r>
          </a:p>
          <a:p>
            <a:pPr eaLnBrk="0" hangingPunct="0"/>
            <a:r>
              <a:rPr lang="en-US" sz="1800" dirty="0">
                <a:latin typeface="Courier New" pitchFamily="49" charset="0"/>
              </a:rPr>
              <a:t> /* Some print statements ... */</a:t>
            </a:r>
          </a:p>
          <a:p>
            <a:pPr eaLnBrk="0" hangingPunct="0"/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0538" y="6319837"/>
            <a:ext cx="367347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Where does everything go?</a:t>
            </a: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6858000" y="1041955"/>
            <a:ext cx="1447800" cy="55848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6858000" y="1052736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6858000" y="601718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Text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6858000" y="571238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Data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6858000" y="5105400"/>
            <a:ext cx="1447800" cy="60698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Heap</a:t>
            </a:r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>
            <a:off x="7581900" y="1433736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3" name="Line 35"/>
          <p:cNvSpPr>
            <a:spLocks noChangeShapeType="1"/>
          </p:cNvSpPr>
          <p:nvPr/>
        </p:nvSpPr>
        <p:spPr bwMode="auto">
          <a:xfrm flipV="1">
            <a:off x="7581900" y="48768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6858000" y="2203277"/>
            <a:ext cx="1447800" cy="1587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2951099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5"/>
          <p:cNvSpPr>
            <a:spLocks noChangeArrowheads="1"/>
          </p:cNvSpPr>
          <p:nvPr/>
        </p:nvSpPr>
        <p:spPr bwMode="auto">
          <a:xfrm>
            <a:off x="2667000" y="4038600"/>
            <a:ext cx="2667000" cy="533400"/>
          </a:xfrm>
          <a:prstGeom prst="rect">
            <a:avLst/>
          </a:prstGeom>
          <a:solidFill>
            <a:srgbClr val="F6F5BD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13315" name="Rectangle 25"/>
          <p:cNvSpPr>
            <a:spLocks noChangeArrowheads="1"/>
          </p:cNvSpPr>
          <p:nvPr/>
        </p:nvSpPr>
        <p:spPr bwMode="auto">
          <a:xfrm>
            <a:off x="2667000" y="3499005"/>
            <a:ext cx="2667000" cy="539595"/>
          </a:xfrm>
          <a:prstGeom prst="rect">
            <a:avLst/>
          </a:prstGeom>
          <a:solidFill>
            <a:srgbClr val="F1C7C7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2" name="Rectangle 25"/>
          <p:cNvSpPr>
            <a:spLocks noChangeArrowheads="1"/>
          </p:cNvSpPr>
          <p:nvPr/>
        </p:nvSpPr>
        <p:spPr bwMode="auto">
          <a:xfrm>
            <a:off x="2667000" y="2073275"/>
            <a:ext cx="26670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13317" name="Rectangle 25"/>
          <p:cNvSpPr>
            <a:spLocks noChangeArrowheads="1"/>
          </p:cNvSpPr>
          <p:nvPr/>
        </p:nvSpPr>
        <p:spPr bwMode="auto">
          <a:xfrm>
            <a:off x="2667000" y="2438400"/>
            <a:ext cx="2667000" cy="1066800"/>
          </a:xfrm>
          <a:prstGeom prst="rect">
            <a:avLst/>
          </a:prstGeom>
          <a:solidFill>
            <a:srgbClr val="D5F1C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533400"/>
            <a:ext cx="6578600" cy="573088"/>
          </a:xfrm>
        </p:spPr>
        <p:txBody>
          <a:bodyPr/>
          <a:lstStyle/>
          <a:p>
            <a:pPr eaLnBrk="1" hangingPunct="1"/>
            <a:r>
              <a:rPr lang="en-US" dirty="0"/>
              <a:t>x86-64 Example Addresses</a:t>
            </a:r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152400" y="2066925"/>
            <a:ext cx="5638800" cy="2582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local	0x00007ffe4d3be87c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p1 	0x00007f7262a1e010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p3 	0x00007f7162a1d010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p4	0x000000008359d120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p2	0x000000008359d010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 err="1">
                <a:latin typeface="Courier New" pitchFamily="49" charset="0"/>
              </a:rPr>
              <a:t>big_array</a:t>
            </a:r>
            <a:r>
              <a:rPr lang="en-US" sz="1800" dirty="0">
                <a:latin typeface="Courier New" pitchFamily="49" charset="0"/>
              </a:rPr>
              <a:t> 	0x0000000080601060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 err="1">
                <a:latin typeface="Courier New" pitchFamily="49" charset="0"/>
              </a:rPr>
              <a:t>huge_array</a:t>
            </a:r>
            <a:r>
              <a:rPr lang="en-US" sz="1800" dirty="0">
                <a:latin typeface="Courier New" pitchFamily="49" charset="0"/>
              </a:rPr>
              <a:t> 	0x0000000000601060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main()	0x000000000040060c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useless() 	0x0000000000400590</a:t>
            </a: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6858000" y="892175"/>
            <a:ext cx="1447800" cy="55848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13325" name="Rectangle 23"/>
          <p:cNvSpPr>
            <a:spLocks noChangeArrowheads="1"/>
          </p:cNvSpPr>
          <p:nvPr/>
        </p:nvSpPr>
        <p:spPr bwMode="auto">
          <a:xfrm>
            <a:off x="6858000" y="586740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Text</a:t>
            </a:r>
          </a:p>
        </p:txBody>
      </p:sp>
      <p:sp>
        <p:nvSpPr>
          <p:cNvPr id="13326" name="Rectangle 24"/>
          <p:cNvSpPr>
            <a:spLocks noChangeArrowheads="1"/>
          </p:cNvSpPr>
          <p:nvPr/>
        </p:nvSpPr>
        <p:spPr bwMode="auto">
          <a:xfrm>
            <a:off x="6858000" y="556260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Data</a:t>
            </a:r>
          </a:p>
        </p:txBody>
      </p:sp>
      <p:sp>
        <p:nvSpPr>
          <p:cNvPr id="13327" name="Rectangle 25"/>
          <p:cNvSpPr>
            <a:spLocks noChangeArrowheads="1"/>
          </p:cNvSpPr>
          <p:nvPr/>
        </p:nvSpPr>
        <p:spPr bwMode="auto">
          <a:xfrm>
            <a:off x="6858000" y="4267200"/>
            <a:ext cx="1447800" cy="12954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Heap</a:t>
            </a:r>
          </a:p>
        </p:txBody>
      </p:sp>
      <p:sp>
        <p:nvSpPr>
          <p:cNvPr id="13328" name="Line 34"/>
          <p:cNvSpPr>
            <a:spLocks noChangeShapeType="1"/>
          </p:cNvSpPr>
          <p:nvPr/>
        </p:nvSpPr>
        <p:spPr bwMode="auto">
          <a:xfrm>
            <a:off x="7581900" y="1038225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3329" name="Line 35"/>
          <p:cNvSpPr>
            <a:spLocks noChangeShapeType="1"/>
          </p:cNvSpPr>
          <p:nvPr/>
        </p:nvSpPr>
        <p:spPr bwMode="auto">
          <a:xfrm flipV="1">
            <a:off x="7581900" y="40386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6858000" y="160020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Heap</a:t>
            </a:r>
          </a:p>
        </p:txBody>
      </p:sp>
      <p:sp>
        <p:nvSpPr>
          <p:cNvPr id="22" name="Line 35"/>
          <p:cNvSpPr>
            <a:spLocks noChangeShapeType="1"/>
          </p:cNvSpPr>
          <p:nvPr/>
        </p:nvSpPr>
        <p:spPr bwMode="auto">
          <a:xfrm>
            <a:off x="7581900" y="22098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6858000" y="885825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334000" y="1752600"/>
            <a:ext cx="1544638" cy="3303759"/>
            <a:chOff x="4841481" y="1752600"/>
            <a:chExt cx="2037157" cy="3303759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V="1">
              <a:off x="4876800" y="1752600"/>
              <a:ext cx="2001838" cy="76200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 bwMode="auto">
            <a:xfrm flipV="1">
              <a:off x="4876800" y="2073275"/>
              <a:ext cx="2001838" cy="74612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>
              <a:off x="4870380" y="3066106"/>
              <a:ext cx="2008258" cy="165829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4841481" y="3398065"/>
              <a:ext cx="2008258" cy="165829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9765095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Arrays</a:t>
            </a:r>
            <a:endParaRPr lang="en-US" dirty="0">
              <a:solidFill>
                <a:srgbClr val="7F7F7F"/>
              </a:solidFill>
              <a:latin typeface="Calibri" pitchFamily="-96" charset="0"/>
            </a:endParaRPr>
          </a:p>
          <a:p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Structures</a:t>
            </a:r>
          </a:p>
          <a:p>
            <a:pPr>
              <a:defRPr/>
            </a:pPr>
            <a:r>
              <a:rPr lang="en-US" dirty="0">
                <a:solidFill>
                  <a:srgbClr val="7F7F7F"/>
                </a:solidFill>
              </a:rPr>
              <a:t>Memory Layout</a:t>
            </a:r>
          </a:p>
          <a:p>
            <a:pPr>
              <a:defRPr/>
            </a:pPr>
            <a:r>
              <a:rPr lang="en-US" dirty="0"/>
              <a:t>Buffer Overflow</a:t>
            </a:r>
          </a:p>
          <a:p>
            <a:pPr lvl="1">
              <a:defRPr/>
            </a:pPr>
            <a:r>
              <a:rPr lang="en-US" dirty="0"/>
              <a:t>Vulnerability</a:t>
            </a:r>
          </a:p>
          <a:p>
            <a:pPr lvl="1">
              <a:defRPr/>
            </a:pPr>
            <a:r>
              <a:rPr lang="en-US" dirty="0"/>
              <a:t>Protection</a:t>
            </a:r>
          </a:p>
          <a:p>
            <a:pPr marL="0" indent="0">
              <a:buNone/>
            </a:pPr>
            <a:endParaRPr lang="en-US" dirty="0">
              <a:solidFill>
                <a:srgbClr val="7F7F7F"/>
              </a:solidFill>
              <a:latin typeface="Calibri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95066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itchFamily="-96" charset="0"/>
              </a:rPr>
              <a:t>Array Accessing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8800" y="3810000"/>
            <a:ext cx="3429000" cy="2981325"/>
          </a:xfrm>
        </p:spPr>
        <p:txBody>
          <a:bodyPr/>
          <a:lstStyle/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>
                <a:latin typeface="Calibri" pitchFamily="-96" charset="0"/>
              </a:rPr>
              <a:t>Register </a:t>
            </a:r>
            <a:r>
              <a:rPr lang="en-US" sz="2000" dirty="0">
                <a:latin typeface="Courier New" pitchFamily="-96" charset="0"/>
              </a:rPr>
              <a:t>%</a:t>
            </a:r>
            <a:r>
              <a:rPr lang="en-US" sz="2000" dirty="0" err="1">
                <a:latin typeface="Courier New" pitchFamily="-96" charset="0"/>
              </a:rPr>
              <a:t>rdi</a:t>
            </a:r>
            <a:r>
              <a:rPr lang="en-US" sz="2000" dirty="0">
                <a:latin typeface="Calibri" pitchFamily="-96" charset="0"/>
              </a:rPr>
              <a:t> contains starting address of array</a:t>
            </a: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>
                <a:latin typeface="Calibri" pitchFamily="-96" charset="0"/>
              </a:rPr>
              <a:t>Register </a:t>
            </a:r>
            <a:r>
              <a:rPr lang="en-US" sz="2000" dirty="0">
                <a:latin typeface="Courier New" pitchFamily="-96" charset="0"/>
              </a:rPr>
              <a:t>%</a:t>
            </a:r>
            <a:r>
              <a:rPr lang="en-US" sz="2000" dirty="0" err="1">
                <a:latin typeface="Courier New" pitchFamily="-96" charset="0"/>
              </a:rPr>
              <a:t>rsi</a:t>
            </a:r>
            <a:r>
              <a:rPr lang="en-US" sz="2000" dirty="0">
                <a:latin typeface="Calibri" pitchFamily="-96" charset="0"/>
              </a:rPr>
              <a:t> contains </a:t>
            </a:r>
            <a:br>
              <a:rPr lang="en-US" sz="2000" dirty="0">
                <a:latin typeface="Calibri" pitchFamily="-96" charset="0"/>
              </a:rPr>
            </a:br>
            <a:r>
              <a:rPr lang="en-US" sz="2000" dirty="0">
                <a:latin typeface="Calibri" pitchFamily="-96" charset="0"/>
              </a:rPr>
              <a:t>array index</a:t>
            </a: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>
                <a:latin typeface="Calibri" pitchFamily="-96" charset="0"/>
              </a:rPr>
              <a:t>Desired digit at </a:t>
            </a:r>
            <a:br>
              <a:rPr lang="en-US" sz="2000" dirty="0">
                <a:latin typeface="Calibri" pitchFamily="-96" charset="0"/>
              </a:rPr>
            </a:br>
            <a:r>
              <a:rPr lang="en-US" sz="2000" dirty="0">
                <a:latin typeface="Courier New" pitchFamily="-96" charset="0"/>
              </a:rPr>
              <a:t>%</a:t>
            </a:r>
            <a:r>
              <a:rPr lang="en-US" sz="2000" dirty="0" err="1">
                <a:latin typeface="Courier New" pitchFamily="-96" charset="0"/>
              </a:rPr>
              <a:t>rdi</a:t>
            </a:r>
            <a:r>
              <a:rPr lang="en-US" sz="2000" dirty="0">
                <a:latin typeface="Courier New" pitchFamily="-96" charset="0"/>
              </a:rPr>
              <a:t> + 4*%</a:t>
            </a:r>
            <a:r>
              <a:rPr lang="en-US" sz="2000" dirty="0" err="1">
                <a:latin typeface="Courier New" pitchFamily="-96" charset="0"/>
              </a:rPr>
              <a:t>rsi</a:t>
            </a:r>
            <a:endParaRPr lang="en-US" sz="2000" dirty="0">
              <a:latin typeface="Calibri" pitchFamily="-96" charset="0"/>
            </a:endParaRP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>
                <a:latin typeface="Calibri" pitchFamily="-96" charset="0"/>
              </a:rPr>
              <a:t>Use memory reference </a:t>
            </a:r>
            <a:r>
              <a:rPr lang="en-US" sz="2000" dirty="0">
                <a:latin typeface="Courier New" pitchFamily="-96" charset="0"/>
              </a:rPr>
              <a:t>(%rdi,%rsi,4)</a:t>
            </a:r>
            <a:endParaRPr lang="en-US" sz="2000" dirty="0">
              <a:latin typeface="Calibri" pitchFamily="-96" charset="0"/>
            </a:endParaRPr>
          </a:p>
        </p:txBody>
      </p:sp>
      <p:sp>
        <p:nvSpPr>
          <p:cNvPr id="64515" name="Rectangle 4"/>
          <p:cNvSpPr>
            <a:spLocks noChangeArrowheads="1"/>
          </p:cNvSpPr>
          <p:nvPr/>
        </p:nvSpPr>
        <p:spPr bwMode="auto">
          <a:xfrm>
            <a:off x="527050" y="2792413"/>
            <a:ext cx="368491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(</a:t>
            </a:r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z,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digit)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z[digit];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64516" name="Rectangle 5"/>
          <p:cNvSpPr>
            <a:spLocks noChangeArrowheads="1"/>
          </p:cNvSpPr>
          <p:nvPr/>
        </p:nvSpPr>
        <p:spPr bwMode="auto">
          <a:xfrm>
            <a:off x="304800" y="4876800"/>
            <a:ext cx="5334000" cy="9207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342900" algn="l"/>
                <a:tab pos="2628900" algn="l"/>
              </a:tabLst>
            </a:pPr>
            <a:r>
              <a:rPr lang="en-US" sz="1800" dirty="0">
                <a:latin typeface="Courier New" pitchFamily="-96" charset="0"/>
              </a:rPr>
              <a:t>  # %</a:t>
            </a:r>
            <a:r>
              <a:rPr lang="en-US" sz="1800" dirty="0" err="1">
                <a:latin typeface="Courier New" pitchFamily="-96" charset="0"/>
              </a:rPr>
              <a:t>rdi</a:t>
            </a:r>
            <a:r>
              <a:rPr lang="en-US" sz="1800" dirty="0">
                <a:latin typeface="Courier New" pitchFamily="-96" charset="0"/>
              </a:rPr>
              <a:t> = z</a:t>
            </a:r>
          </a:p>
          <a:p>
            <a:pPr eaLnBrk="0" hangingPunct="0">
              <a:tabLst>
                <a:tab pos="342900" algn="l"/>
                <a:tab pos="2628900" algn="l"/>
              </a:tabLst>
            </a:pPr>
            <a:r>
              <a:rPr lang="en-US" sz="1800" dirty="0">
                <a:latin typeface="Courier New" pitchFamily="-96" charset="0"/>
              </a:rPr>
              <a:t>  # %</a:t>
            </a:r>
            <a:r>
              <a:rPr lang="en-US" sz="1800" dirty="0" err="1">
                <a:latin typeface="Courier New" pitchFamily="-96" charset="0"/>
              </a:rPr>
              <a:t>rsi</a:t>
            </a:r>
            <a:r>
              <a:rPr lang="en-US" sz="1800" dirty="0">
                <a:latin typeface="Courier New" pitchFamily="-96" charset="0"/>
              </a:rPr>
              <a:t> = digit</a:t>
            </a:r>
            <a:endParaRPr lang="cs-CZ" sz="1800" dirty="0">
              <a:latin typeface="Courier New" pitchFamily="-96" charset="0"/>
            </a:endParaRPr>
          </a:p>
          <a:p>
            <a:pPr eaLnBrk="0" hangingPunct="0">
              <a:tabLst>
                <a:tab pos="342900" algn="l"/>
                <a:tab pos="2628900" algn="l"/>
              </a:tabLst>
            </a:pPr>
            <a:r>
              <a:rPr lang="cs-CZ" sz="1800" dirty="0" err="1">
                <a:latin typeface="Courier New" pitchFamily="-96" charset="0"/>
              </a:rPr>
              <a:t>movl</a:t>
            </a:r>
            <a:r>
              <a:rPr lang="cs-CZ" sz="1800" dirty="0">
                <a:latin typeface="Courier New" pitchFamily="-96" charset="0"/>
              </a:rPr>
              <a:t> (%rdi,%rsi,4), %</a:t>
            </a:r>
            <a:r>
              <a:rPr lang="cs-CZ" sz="1800" dirty="0" err="1">
                <a:latin typeface="Courier New" pitchFamily="-96" charset="0"/>
              </a:rPr>
              <a:t>eax</a:t>
            </a:r>
            <a:r>
              <a:rPr lang="en-US" sz="1800" dirty="0">
                <a:latin typeface="Courier New" pitchFamily="-96" charset="0"/>
              </a:rPr>
              <a:t>  # z[digit]</a:t>
            </a:r>
          </a:p>
        </p:txBody>
      </p:sp>
      <p:sp>
        <p:nvSpPr>
          <p:cNvPr id="64517" name="TextBox 6"/>
          <p:cNvSpPr txBox="1">
            <a:spLocks noChangeArrowheads="1"/>
          </p:cNvSpPr>
          <p:nvPr/>
        </p:nvSpPr>
        <p:spPr bwMode="auto">
          <a:xfrm>
            <a:off x="420688" y="4392613"/>
            <a:ext cx="10422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alibri" pitchFamily="-96" charset="0"/>
              </a:rPr>
              <a:t>x86-64</a:t>
            </a:r>
          </a:p>
        </p:txBody>
      </p:sp>
      <p:sp>
        <p:nvSpPr>
          <p:cNvPr id="64518" name="Text Box 31"/>
          <p:cNvSpPr txBox="1">
            <a:spLocks noChangeArrowheads="1"/>
          </p:cNvSpPr>
          <p:nvPr/>
        </p:nvSpPr>
        <p:spPr bwMode="auto">
          <a:xfrm>
            <a:off x="304800" y="1408113"/>
            <a:ext cx="19304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 cmu;</a:t>
            </a:r>
          </a:p>
        </p:txBody>
      </p:sp>
      <p:grpSp>
        <p:nvGrpSpPr>
          <p:cNvPr id="64519" name="Group 24"/>
          <p:cNvGrpSpPr>
            <a:grpSpLocks/>
          </p:cNvGrpSpPr>
          <p:nvPr/>
        </p:nvGrpSpPr>
        <p:grpSpPr bwMode="auto">
          <a:xfrm>
            <a:off x="2184400" y="1455738"/>
            <a:ext cx="5435600" cy="750887"/>
            <a:chOff x="2412765" y="3429000"/>
            <a:chExt cx="5435835" cy="771209"/>
          </a:xfrm>
        </p:grpSpPr>
        <p:grpSp>
          <p:nvGrpSpPr>
            <p:cNvPr id="6452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23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4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5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7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64521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16</a:t>
              </a:r>
            </a:p>
          </p:txBody>
        </p:sp>
        <p:sp>
          <p:nvSpPr>
            <p:cNvPr id="64522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20</a:t>
              </a:r>
            </a:p>
          </p:txBody>
        </p:sp>
        <p:sp>
          <p:nvSpPr>
            <p:cNvPr id="6452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5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24</a:t>
              </a:r>
            </a:p>
          </p:txBody>
        </p:sp>
        <p:sp>
          <p:nvSpPr>
            <p:cNvPr id="6452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7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28</a:t>
              </a:r>
            </a:p>
          </p:txBody>
        </p:sp>
        <p:sp>
          <p:nvSpPr>
            <p:cNvPr id="6452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9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32</a:t>
              </a:r>
            </a:p>
          </p:txBody>
        </p:sp>
        <p:sp>
          <p:nvSpPr>
            <p:cNvPr id="6453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31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36</a:t>
              </a:r>
            </a:p>
          </p:txBody>
        </p:sp>
        <p:sp>
          <p:nvSpPr>
            <p:cNvPr id="6453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555751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357188" y="50800"/>
            <a:ext cx="8558212" cy="1549400"/>
          </a:xfrm>
          <a:ln/>
        </p:spPr>
        <p:txBody>
          <a:bodyPr/>
          <a:lstStyle/>
          <a:p>
            <a:pPr marL="119063" indent="-119063"/>
            <a:r>
              <a:rPr lang="en-US" b="1" dirty="0"/>
              <a:t>Recall: Memory Referencing Bug Example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457200" y="6096000"/>
            <a:ext cx="8229600" cy="563563"/>
          </a:xfrm>
          <a:noFill/>
          <a:ln>
            <a:miter lim="800000"/>
            <a:headEnd/>
            <a:tailEnd/>
          </a:ln>
        </p:spPr>
        <p:txBody>
          <a:bodyPr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1" indent="-342900"/>
            <a:r>
              <a:rPr lang="en-US" dirty="0"/>
              <a:t>Result is system specific</a:t>
            </a:r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825500" y="4267200"/>
            <a:ext cx="7327900" cy="18288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 ➙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3.1399998664856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2.00000061035156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fun(6)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" charset="0"/>
              </a:rPr>
              <a:t>Segmentation fault</a:t>
            </a:r>
            <a:endParaRPr lang="en-US" sz="1800" dirty="0">
              <a:solidFill>
                <a:schemeClr val="tx1"/>
              </a:solidFill>
              <a:latin typeface="Courier New" charset="0"/>
              <a:ea typeface="Monaco" charset="0"/>
              <a:cs typeface="Monaco" charset="0"/>
              <a:sym typeface="Courier New" charset="0"/>
            </a:endParaRPr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838200" y="1295400"/>
            <a:ext cx="6553200" cy="2844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double fun(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s;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3.14;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s.a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 = 1073741824; /* Possibly out of bounds */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return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364293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b="1" dirty="0"/>
              <a:t>Memory Referencing Bug Example</a:t>
            </a:r>
          </a:p>
        </p:txBody>
      </p:sp>
      <p:sp>
        <p:nvSpPr>
          <p:cNvPr id="19460" name="Rectangle 4"/>
          <p:cNvSpPr>
            <a:spLocks/>
          </p:cNvSpPr>
          <p:nvPr/>
        </p:nvSpPr>
        <p:spPr bwMode="auto">
          <a:xfrm>
            <a:off x="762000" y="1270000"/>
            <a:ext cx="2209800" cy="1320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3581400" y="1295400"/>
            <a:ext cx="4419600" cy="13716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 ➙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3.1399998664856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2.00000061035156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fun(6)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" charset="0"/>
              </a:rPr>
              <a:t>Segmentation fault</a:t>
            </a:r>
            <a:endParaRPr lang="en-US" sz="1800" dirty="0">
              <a:solidFill>
                <a:schemeClr val="tx1"/>
              </a:solidFill>
              <a:latin typeface="Courier New" charset="0"/>
              <a:ea typeface="Monaco" charset="0"/>
              <a:cs typeface="Monaco" charset="0"/>
              <a:sym typeface="Courier New" charset="0"/>
            </a:endParaRPr>
          </a:p>
        </p:txBody>
      </p:sp>
      <p:sp>
        <p:nvSpPr>
          <p:cNvPr id="19462" name="AutoShape 6"/>
          <p:cNvSpPr>
            <a:spLocks/>
          </p:cNvSpPr>
          <p:nvPr/>
        </p:nvSpPr>
        <p:spPr bwMode="auto">
          <a:xfrm>
            <a:off x="4648200" y="3733800"/>
            <a:ext cx="304800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3" name="Rectangle 7"/>
          <p:cNvSpPr>
            <a:spLocks/>
          </p:cNvSpPr>
          <p:nvPr/>
        </p:nvSpPr>
        <p:spPr bwMode="auto">
          <a:xfrm>
            <a:off x="5105400" y="4800600"/>
            <a:ext cx="2120900" cy="6477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Location accessed by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)</a:t>
            </a:r>
          </a:p>
        </p:txBody>
      </p:sp>
      <p:sp>
        <p:nvSpPr>
          <p:cNvPr id="19464" name="Rectangle 8"/>
          <p:cNvSpPr>
            <a:spLocks/>
          </p:cNvSpPr>
          <p:nvPr/>
        </p:nvSpPr>
        <p:spPr bwMode="auto">
          <a:xfrm>
            <a:off x="762000" y="3200400"/>
            <a:ext cx="1668462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Explanation:</a:t>
            </a:r>
          </a:p>
        </p:txBody>
      </p:sp>
      <p:graphicFrame>
        <p:nvGraphicFramePr>
          <p:cNvPr id="19465" name="Group 9"/>
          <p:cNvGraphicFramePr>
            <a:graphicFrameLocks noGrp="1"/>
          </p:cNvGraphicFramePr>
          <p:nvPr>
            <p:extLst/>
          </p:nvPr>
        </p:nvGraphicFramePr>
        <p:xfrm>
          <a:off x="2514600" y="3733800"/>
          <a:ext cx="2070100" cy="266700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Critical State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ourier New"/>
                          <a:sym typeface="Monaco" charset="0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ourier New"/>
                          <a:sym typeface="Monaco" charset="0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d7 ... d4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d3 ... d0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a[1]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a[0]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AutoShape 6"/>
          <p:cNvSpPr>
            <a:spLocks/>
          </p:cNvSpPr>
          <p:nvPr/>
        </p:nvSpPr>
        <p:spPr bwMode="auto">
          <a:xfrm flipH="1">
            <a:off x="2057400" y="4876800"/>
            <a:ext cx="3048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5486400"/>
            <a:ext cx="129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struct_t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3233032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858000" cy="573087"/>
          </a:xfrm>
        </p:spPr>
        <p:txBody>
          <a:bodyPr/>
          <a:lstStyle/>
          <a:p>
            <a:pPr eaLnBrk="1" hangingPunct="1"/>
            <a:r>
              <a:rPr lang="en-US" dirty="0"/>
              <a:t>Such problems are a BIG deal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7388" cy="4876800"/>
          </a:xfrm>
        </p:spPr>
        <p:txBody>
          <a:bodyPr/>
          <a:lstStyle/>
          <a:p>
            <a:pPr eaLnBrk="1" hangingPunct="1"/>
            <a:r>
              <a:rPr lang="en-US" dirty="0"/>
              <a:t>Generally called a “buffer overflow”</a:t>
            </a:r>
          </a:p>
          <a:p>
            <a:pPr lvl="1" eaLnBrk="1" hangingPunct="1"/>
            <a:r>
              <a:rPr lang="en-US" dirty="0"/>
              <a:t>when exceeding the memory size allocated for an array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Why a big deal?</a:t>
            </a:r>
          </a:p>
          <a:p>
            <a:pPr lvl="1" eaLnBrk="1" hangingPunct="1"/>
            <a:r>
              <a:rPr lang="en-US" dirty="0"/>
              <a:t>It’s the #1 technical cause of security vulnerabilities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Most common form</a:t>
            </a:r>
          </a:p>
          <a:p>
            <a:pPr lvl="1" eaLnBrk="1" hangingPunct="1"/>
            <a:r>
              <a:rPr lang="en-US" dirty="0"/>
              <a:t>Unchecked lengths on string inputs</a:t>
            </a:r>
          </a:p>
          <a:p>
            <a:pPr lvl="1" eaLnBrk="1" hangingPunct="1"/>
            <a:r>
              <a:rPr lang="en-US" dirty="0"/>
              <a:t>Particularly for bounded character arrays on the stack</a:t>
            </a:r>
          </a:p>
          <a:p>
            <a:pPr lvl="2" eaLnBrk="1" hangingPunct="1"/>
            <a:r>
              <a:rPr lang="en-US" dirty="0"/>
              <a:t>sometimes referred to as stack smashing</a:t>
            </a:r>
          </a:p>
          <a:p>
            <a:pPr lvl="1"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25337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591425" cy="762000"/>
          </a:xfrm>
        </p:spPr>
        <p:txBody>
          <a:bodyPr/>
          <a:lstStyle/>
          <a:p>
            <a:pPr eaLnBrk="1" hangingPunct="1"/>
            <a:r>
              <a:rPr lang="en-US"/>
              <a:t>String Library Code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153400" cy="5791200"/>
          </a:xfrm>
        </p:spPr>
        <p:txBody>
          <a:bodyPr/>
          <a:lstStyle/>
          <a:p>
            <a:pPr eaLnBrk="1" hangingPunct="1"/>
            <a:r>
              <a:rPr lang="en-US" dirty="0"/>
              <a:t>Implementation of Unix function </a:t>
            </a:r>
            <a:r>
              <a:rPr lang="en-US" dirty="0">
                <a:latin typeface="Courier New" pitchFamily="49" charset="0"/>
              </a:rPr>
              <a:t>gets()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/>
            <a:r>
              <a:rPr lang="en-US" dirty="0"/>
              <a:t>No way to specify limit on number of characters to read</a:t>
            </a:r>
          </a:p>
          <a:p>
            <a:pPr eaLnBrk="1" hangingPunct="1"/>
            <a:r>
              <a:rPr lang="en-US" dirty="0"/>
              <a:t>Similar problems with other library functions</a:t>
            </a:r>
          </a:p>
          <a:p>
            <a:pPr lvl="1" eaLnBrk="1" hangingPunct="1"/>
            <a:r>
              <a:rPr lang="en-US" b="1" dirty="0" err="1">
                <a:latin typeface="Courier New" pitchFamily="49" charset="0"/>
              </a:rPr>
              <a:t>strcpy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strcat</a:t>
            </a:r>
            <a:r>
              <a:rPr lang="en-US" dirty="0"/>
              <a:t>: Copy strings of arbitrary length</a:t>
            </a:r>
          </a:p>
          <a:p>
            <a:pPr lvl="1" eaLnBrk="1" hangingPunct="1"/>
            <a:r>
              <a:rPr lang="en-US" b="1" dirty="0" err="1">
                <a:latin typeface="Courier New" pitchFamily="49" charset="0"/>
              </a:rPr>
              <a:t>scanf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fscanf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sscanf</a:t>
            </a:r>
            <a:r>
              <a:rPr lang="en-US" b="1" dirty="0"/>
              <a:t>, </a:t>
            </a:r>
            <a:r>
              <a:rPr lang="en-US" dirty="0"/>
              <a:t>when given </a:t>
            </a:r>
            <a:r>
              <a:rPr lang="en-US" b="1" dirty="0">
                <a:latin typeface="Courier New" pitchFamily="49" charset="0"/>
              </a:rPr>
              <a:t>%s</a:t>
            </a:r>
            <a:r>
              <a:rPr lang="en-US" dirty="0"/>
              <a:t> conversion specification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838200" y="1524000"/>
            <a:ext cx="5410200" cy="33972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/* Get string from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stdin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*/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char *gets(char *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)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c =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getchar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char *p =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while (c != EOF &amp;&amp; c != '\n')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    *p++ = c;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    c =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getchar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}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*p = '\0';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return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294415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6413500" cy="573088"/>
          </a:xfrm>
        </p:spPr>
        <p:txBody>
          <a:bodyPr/>
          <a:lstStyle/>
          <a:p>
            <a:pPr eaLnBrk="1" hangingPunct="1"/>
            <a:r>
              <a:rPr lang="en-US"/>
              <a:t>Vulnerable Buffer Code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609600" y="3068960"/>
            <a:ext cx="3657600" cy="8284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call_echo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echo();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09600" y="1219200"/>
            <a:ext cx="50292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 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 /* Way too small!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352800" y="4133850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012345678901234567890123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012345678901234567890123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352800" y="5267325"/>
            <a:ext cx="52578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&gt;./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0123456789012345678901234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Segmentation Fault</a:t>
            </a:r>
          </a:p>
        </p:txBody>
      </p:sp>
    </p:spTree>
    <p:extLst>
      <p:ext uri="{BB962C8B-B14F-4D97-AF65-F5344CB8AC3E}">
        <p14:creationId xmlns:p14="http://schemas.microsoft.com/office/powerpoint/2010/main" val="210196437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dirty="0"/>
              <a:t>Buffer Overflow Stack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6096000" y="51816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$24,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733800" y="2286000"/>
            <a:ext cx="5105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 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 /* Way too small!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360472" name="Rectangle 24"/>
          <p:cNvSpPr>
            <a:spLocks noChangeArrowheads="1"/>
          </p:cNvSpPr>
          <p:nvPr/>
        </p:nvSpPr>
        <p:spPr bwMode="auto">
          <a:xfrm>
            <a:off x="533400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360473" name="Rectangle 25"/>
          <p:cNvSpPr>
            <a:spLocks noChangeArrowheads="1"/>
          </p:cNvSpPr>
          <p:nvPr/>
        </p:nvSpPr>
        <p:spPr bwMode="auto">
          <a:xfrm>
            <a:off x="982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360474" name="Rectangle 26"/>
          <p:cNvSpPr>
            <a:spLocks noChangeArrowheads="1"/>
          </p:cNvSpPr>
          <p:nvPr/>
        </p:nvSpPr>
        <p:spPr bwMode="auto">
          <a:xfrm>
            <a:off x="1431925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360475" name="Rectangle 27"/>
          <p:cNvSpPr>
            <a:spLocks noChangeArrowheads="1"/>
          </p:cNvSpPr>
          <p:nvPr/>
        </p:nvSpPr>
        <p:spPr bwMode="auto">
          <a:xfrm>
            <a:off x="1881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15629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dirty="0"/>
              <a:t>Buffer Overflow Stack Example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486400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$24,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048000" y="1219200"/>
            <a:ext cx="2438400" cy="132087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 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360472" name="Rectangle 24"/>
          <p:cNvSpPr>
            <a:spLocks noChangeArrowheads="1"/>
          </p:cNvSpPr>
          <p:nvPr/>
        </p:nvSpPr>
        <p:spPr bwMode="auto">
          <a:xfrm>
            <a:off x="533400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360473" name="Rectangle 25"/>
          <p:cNvSpPr>
            <a:spLocks noChangeArrowheads="1"/>
          </p:cNvSpPr>
          <p:nvPr/>
        </p:nvSpPr>
        <p:spPr bwMode="auto">
          <a:xfrm>
            <a:off x="982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360474" name="Rectangle 26"/>
          <p:cNvSpPr>
            <a:spLocks noChangeArrowheads="1"/>
          </p:cNvSpPr>
          <p:nvPr/>
        </p:nvSpPr>
        <p:spPr bwMode="auto">
          <a:xfrm>
            <a:off x="1431925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360475" name="Rectangle 27"/>
          <p:cNvSpPr>
            <a:spLocks noChangeArrowheads="1"/>
          </p:cNvSpPr>
          <p:nvPr/>
        </p:nvSpPr>
        <p:spPr bwMode="auto">
          <a:xfrm>
            <a:off x="1881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4006f1: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add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call_echo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3400" y="2786296"/>
            <a:ext cx="1797050" cy="304800"/>
            <a:chOff x="2377022" y="2811289"/>
            <a:chExt cx="1797050" cy="304800"/>
          </a:xfrm>
        </p:grpSpPr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06</a:t>
              </a: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f6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042915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493713"/>
            <a:ext cx="7229491" cy="573087"/>
          </a:xfrm>
        </p:spPr>
        <p:txBody>
          <a:bodyPr/>
          <a:lstStyle/>
          <a:p>
            <a:pPr eaLnBrk="1" hangingPunct="1"/>
            <a:r>
              <a:rPr lang="en-US" dirty="0"/>
              <a:t>Buffer Overflow Stack Example 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486400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$24,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048000" y="1219200"/>
            <a:ext cx="2438400" cy="132087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 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After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4006f1: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add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call_echo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3400" y="2780928"/>
            <a:ext cx="1797050" cy="304800"/>
            <a:chOff x="2377022" y="2811289"/>
            <a:chExt cx="1797050" cy="304800"/>
          </a:xfrm>
        </p:grpSpPr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06</a:t>
              </a: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f6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2390791" y="5334000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01234567890123456789012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01234567890123456789012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82663" y="6292334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Overflowed buffer, but did not corrupt state</a:t>
            </a:r>
          </a:p>
        </p:txBody>
      </p:sp>
    </p:spTree>
    <p:extLst>
      <p:ext uri="{BB962C8B-B14F-4D97-AF65-F5344CB8AC3E}">
        <p14:creationId xmlns:p14="http://schemas.microsoft.com/office/powerpoint/2010/main" val="232613958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493713"/>
            <a:ext cx="7229491" cy="573087"/>
          </a:xfrm>
        </p:spPr>
        <p:txBody>
          <a:bodyPr/>
          <a:lstStyle/>
          <a:p>
            <a:pPr eaLnBrk="1" hangingPunct="1"/>
            <a:r>
              <a:rPr lang="en-US" dirty="0"/>
              <a:t>Buffer Overflow Stack Example 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486400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$24,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048000" y="1219200"/>
            <a:ext cx="2438400" cy="132087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 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After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4006f1: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add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call_echo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2390791" y="5334000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0123456789012345678901234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Segmentation Fault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82663" y="6292334"/>
            <a:ext cx="478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Overflowed buffer and corrupted return pointer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33400" y="2785988"/>
            <a:ext cx="1797050" cy="304800"/>
            <a:chOff x="2377022" y="2811289"/>
            <a:chExt cx="1797050" cy="304800"/>
          </a:xfrm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34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62422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493713"/>
            <a:ext cx="7229491" cy="573087"/>
          </a:xfrm>
        </p:spPr>
        <p:txBody>
          <a:bodyPr/>
          <a:lstStyle/>
          <a:p>
            <a:pPr eaLnBrk="1" hangingPunct="1"/>
            <a:r>
              <a:rPr lang="en-US" dirty="0"/>
              <a:t>Buffer Overflow Stack Example 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486400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$24,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048000" y="1219200"/>
            <a:ext cx="2438400" cy="132087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 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After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4006f1: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add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call_echo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2390791" y="5334000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012345678901234567890123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012345678901234567890123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82663" y="6292334"/>
            <a:ext cx="727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Overflowed buffer, corrupted return pointer, but program seems to work!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33400" y="2780868"/>
            <a:ext cx="1797050" cy="304800"/>
            <a:chOff x="2377022" y="2811289"/>
            <a:chExt cx="1797050" cy="304800"/>
          </a:xfrm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06</a:t>
              </a: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681064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928662" y="3500438"/>
            <a:ext cx="7099722" cy="28597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= z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$0,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     #   i = 0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jmp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.L3               # 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middle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.L4:                        #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loop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: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cs-CZ" sz="1800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    $1, (%rdi,%rax,4) #   z[i]++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addq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$1,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     #   i++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.L3:                        #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middle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cmpq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$4,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     #   i:4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jbe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.L4               # 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if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&lt;=,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loop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rep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; ret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83820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Array Loop Example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6500" y="1357298"/>
            <a:ext cx="403860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void </a:t>
            </a:r>
            <a:r>
              <a:rPr lang="en-US" sz="1800" dirty="0" err="1">
                <a:latin typeface="Courier New" pitchFamily="-96" charset="0"/>
              </a:rPr>
              <a:t>zincr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z)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for (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 = 0;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 &lt; ZLEN;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++)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z[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]++;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2535641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305800" cy="573088"/>
          </a:xfrm>
        </p:spPr>
        <p:txBody>
          <a:bodyPr/>
          <a:lstStyle/>
          <a:p>
            <a:pPr eaLnBrk="1" hangingPunct="1"/>
            <a:r>
              <a:rPr lang="en-US" dirty="0"/>
              <a:t>Code Injection Attacks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562600"/>
            <a:ext cx="8255000" cy="1143000"/>
          </a:xfrm>
        </p:spPr>
        <p:txBody>
          <a:bodyPr anchor="ctr"/>
          <a:lstStyle/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/>
              <a:t>Input string contains byte representation of executable code</a:t>
            </a:r>
          </a:p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/>
              <a:t>Overwrite return address A with address of buffer B</a:t>
            </a:r>
          </a:p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/>
              <a:t>When </a:t>
            </a:r>
            <a:r>
              <a:rPr lang="en-US" sz="2000" dirty="0">
                <a:latin typeface="Courier New" pitchFamily="49" charset="0"/>
              </a:rPr>
              <a:t>Q</a:t>
            </a:r>
            <a:r>
              <a:rPr lang="en-US" sz="2000" dirty="0"/>
              <a:t> executes</a:t>
            </a:r>
            <a:r>
              <a:rPr lang="en-US" sz="2000" dirty="0">
                <a:latin typeface="Courier New" pitchFamily="49" charset="0"/>
              </a:rPr>
              <a:t> ret</a:t>
            </a:r>
            <a:r>
              <a:rPr lang="en-US" sz="2000" dirty="0"/>
              <a:t>, will jump to exploit code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533400" y="3355975"/>
            <a:ext cx="2438400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Q()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char 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[64];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gets(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);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return ...;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533400" y="1911350"/>
            <a:ext cx="1828800" cy="12001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P()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Q();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30730" name="Text Box 12"/>
          <p:cNvSpPr txBox="1">
            <a:spLocks noChangeArrowheads="1"/>
          </p:cNvSpPr>
          <p:nvPr/>
        </p:nvSpPr>
        <p:spPr bwMode="auto">
          <a:xfrm>
            <a:off x="2593975" y="2212975"/>
            <a:ext cx="911225" cy="9239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b="0">
                <a:latin typeface="Calibri" pitchFamily="34" charset="0"/>
              </a:rPr>
              <a:t>return</a:t>
            </a:r>
          </a:p>
          <a:p>
            <a:pPr eaLnBrk="0" hangingPunct="0"/>
            <a:r>
              <a:rPr lang="en-US" sz="1800" b="0">
                <a:latin typeface="Calibri" pitchFamily="34" charset="0"/>
              </a:rPr>
              <a:t>address</a:t>
            </a:r>
          </a:p>
          <a:p>
            <a:pPr eaLnBrk="0" hangingPunct="0"/>
            <a:r>
              <a:rPr lang="en-US" sz="1800" b="0">
                <a:latin typeface="Calibri" pitchFamily="34" charset="0"/>
              </a:rPr>
              <a:t>A</a:t>
            </a:r>
          </a:p>
        </p:txBody>
      </p:sp>
      <p:sp>
        <p:nvSpPr>
          <p:cNvPr id="30731" name="Line 13"/>
          <p:cNvSpPr>
            <a:spLocks noChangeShapeType="1"/>
          </p:cNvSpPr>
          <p:nvPr/>
        </p:nvSpPr>
        <p:spPr bwMode="auto">
          <a:xfrm flipH="1">
            <a:off x="1905000" y="2670175"/>
            <a:ext cx="688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021138" y="1154113"/>
            <a:ext cx="4697008" cy="4203700"/>
            <a:chOff x="4021138" y="1154113"/>
            <a:chExt cx="4697008" cy="4203700"/>
          </a:xfrm>
        </p:grpSpPr>
        <p:sp>
          <p:nvSpPr>
            <p:cNvPr id="30726" name="Text Box 6"/>
            <p:cNvSpPr txBox="1">
              <a:spLocks noChangeArrowheads="1"/>
            </p:cNvSpPr>
            <p:nvPr/>
          </p:nvSpPr>
          <p:spPr bwMode="auto">
            <a:xfrm>
              <a:off x="5630863" y="1154113"/>
              <a:ext cx="2674937" cy="3698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0">
                  <a:latin typeface="Calibri" pitchFamily="34" charset="0"/>
                </a:rPr>
                <a:t>Stack after call to </a:t>
              </a:r>
              <a:r>
                <a:rPr lang="en-US" sz="1800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365575" name="Rectangle 7"/>
            <p:cNvSpPr>
              <a:spLocks noChangeArrowheads="1"/>
            </p:cNvSpPr>
            <p:nvPr/>
          </p:nvSpPr>
          <p:spPr bwMode="auto">
            <a:xfrm>
              <a:off x="5727700" y="2819400"/>
              <a:ext cx="1066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B</a:t>
              </a:r>
            </a:p>
          </p:txBody>
        </p:sp>
        <p:sp>
          <p:nvSpPr>
            <p:cNvPr id="365576" name="Rectangle 8"/>
            <p:cNvSpPr>
              <a:spLocks noChangeArrowheads="1"/>
            </p:cNvSpPr>
            <p:nvPr/>
          </p:nvSpPr>
          <p:spPr bwMode="auto">
            <a:xfrm>
              <a:off x="5727700" y="1600200"/>
              <a:ext cx="1066800" cy="1219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365579" name="Rectangle 11"/>
            <p:cNvSpPr>
              <a:spLocks noChangeArrowheads="1"/>
            </p:cNvSpPr>
            <p:nvPr/>
          </p:nvSpPr>
          <p:spPr bwMode="auto">
            <a:xfrm>
              <a:off x="5727700" y="4724400"/>
              <a:ext cx="1066800" cy="622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30732" name="Text Box 14"/>
            <p:cNvSpPr txBox="1">
              <a:spLocks noChangeArrowheads="1"/>
            </p:cNvSpPr>
            <p:nvPr/>
          </p:nvSpPr>
          <p:spPr bwMode="auto">
            <a:xfrm>
              <a:off x="7162800" y="2023547"/>
              <a:ext cx="155534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>
                  <a:latin typeface="Courier New" pitchFamily="49" charset="0"/>
                </a:rPr>
                <a:t>P</a:t>
              </a:r>
              <a:r>
                <a:rPr lang="en-US" sz="1800" b="0" dirty="0">
                  <a:latin typeface="Courier New" pitchFamily="49" charset="0"/>
                </a:rPr>
                <a:t> </a:t>
              </a:r>
              <a:r>
                <a:rPr lang="en-US" sz="1800" b="0" dirty="0">
                  <a:latin typeface="Calibri" pitchFamily="34" charset="0"/>
                </a:rPr>
                <a:t>stack frame</a:t>
              </a:r>
            </a:p>
          </p:txBody>
        </p:sp>
        <p:sp>
          <p:nvSpPr>
            <p:cNvPr id="30733" name="Text Box 15"/>
            <p:cNvSpPr txBox="1">
              <a:spLocks noChangeArrowheads="1"/>
            </p:cNvSpPr>
            <p:nvPr/>
          </p:nvSpPr>
          <p:spPr bwMode="auto">
            <a:xfrm>
              <a:off x="7162800" y="4097615"/>
              <a:ext cx="1469009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>
                  <a:latin typeface="Courier New" pitchFamily="49" charset="0"/>
                </a:rPr>
                <a:t>Q</a:t>
              </a:r>
              <a:r>
                <a:rPr lang="en-US" sz="1800" b="0" dirty="0">
                  <a:latin typeface="Calibri" pitchFamily="34" charset="0"/>
                </a:rPr>
                <a:t> stack frame</a:t>
              </a:r>
            </a:p>
          </p:txBody>
        </p:sp>
        <p:sp>
          <p:nvSpPr>
            <p:cNvPr id="30734" name="Text Box 16"/>
            <p:cNvSpPr txBox="1">
              <a:spLocks noChangeArrowheads="1"/>
            </p:cNvSpPr>
            <p:nvPr/>
          </p:nvSpPr>
          <p:spPr bwMode="auto">
            <a:xfrm>
              <a:off x="4975225" y="4478338"/>
              <a:ext cx="314325" cy="36988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>
                  <a:latin typeface="Calibri" pitchFamily="34" charset="0"/>
                </a:rPr>
                <a:t>B</a:t>
              </a:r>
            </a:p>
          </p:txBody>
        </p:sp>
        <p:sp>
          <p:nvSpPr>
            <p:cNvPr id="30735" name="Line 17"/>
            <p:cNvSpPr>
              <a:spLocks noChangeShapeType="1"/>
            </p:cNvSpPr>
            <p:nvPr/>
          </p:nvSpPr>
          <p:spPr bwMode="auto">
            <a:xfrm>
              <a:off x="5267325" y="4665663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5586" name="Rectangle 18"/>
            <p:cNvSpPr>
              <a:spLocks noChangeArrowheads="1"/>
            </p:cNvSpPr>
            <p:nvPr/>
          </p:nvSpPr>
          <p:spPr bwMode="auto">
            <a:xfrm>
              <a:off x="5727700" y="4078288"/>
              <a:ext cx="1066800" cy="646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code</a:t>
              </a:r>
            </a:p>
          </p:txBody>
        </p:sp>
        <p:sp>
          <p:nvSpPr>
            <p:cNvPr id="365587" name="Rectangle 19"/>
            <p:cNvSpPr>
              <a:spLocks noChangeArrowheads="1"/>
            </p:cNvSpPr>
            <p:nvPr/>
          </p:nvSpPr>
          <p:spPr bwMode="auto">
            <a:xfrm>
              <a:off x="5727700" y="3159125"/>
              <a:ext cx="1065213" cy="9366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pad</a:t>
              </a:r>
            </a:p>
          </p:txBody>
        </p:sp>
        <p:sp>
          <p:nvSpPr>
            <p:cNvPr id="30738" name="Text Box 21"/>
            <p:cNvSpPr txBox="1">
              <a:spLocks noChangeArrowheads="1"/>
            </p:cNvSpPr>
            <p:nvPr/>
          </p:nvSpPr>
          <p:spPr bwMode="auto">
            <a:xfrm>
              <a:off x="4021138" y="3451225"/>
              <a:ext cx="1371600" cy="64611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sz="1800" b="0">
                  <a:latin typeface="Calibri" pitchFamily="34" charset="0"/>
                </a:rPr>
                <a:t>data written</a:t>
              </a:r>
            </a:p>
            <a:p>
              <a:pPr eaLnBrk="0" hangingPunct="0"/>
              <a:r>
                <a:rPr lang="en-US" sz="1800" b="0">
                  <a:latin typeface="Calibri" pitchFamily="34" charset="0"/>
                </a:rPr>
                <a:t>by </a:t>
              </a:r>
              <a:r>
                <a:rPr lang="en-US" sz="1800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30739" name="AutoShape 16"/>
            <p:cNvSpPr>
              <a:spLocks/>
            </p:cNvSpPr>
            <p:nvPr/>
          </p:nvSpPr>
          <p:spPr bwMode="auto">
            <a:xfrm rot="10800000">
              <a:off x="6892925" y="1600200"/>
              <a:ext cx="228600" cy="1600200"/>
            </a:xfrm>
            <a:prstGeom prst="leftBrace">
              <a:avLst>
                <a:gd name="adj1" fmla="val 74991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  <p:sp>
          <p:nvSpPr>
            <p:cNvPr id="30740" name="AutoShape 16"/>
            <p:cNvSpPr>
              <a:spLocks/>
            </p:cNvSpPr>
            <p:nvPr/>
          </p:nvSpPr>
          <p:spPr bwMode="auto">
            <a:xfrm rot="10800000">
              <a:off x="6892925" y="3200400"/>
              <a:ext cx="228600" cy="2157413"/>
            </a:xfrm>
            <a:prstGeom prst="leftBrace">
              <a:avLst>
                <a:gd name="adj1" fmla="val 74976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  <p:sp>
          <p:nvSpPr>
            <p:cNvPr id="30741" name="AutoShape 16"/>
            <p:cNvSpPr>
              <a:spLocks/>
            </p:cNvSpPr>
            <p:nvPr/>
          </p:nvSpPr>
          <p:spPr bwMode="auto">
            <a:xfrm rot="10800000" flipH="1">
              <a:off x="5359400" y="2819400"/>
              <a:ext cx="228600" cy="190500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095923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457200"/>
            <a:ext cx="8658225" cy="762000"/>
          </a:xfrm>
        </p:spPr>
        <p:txBody>
          <a:bodyPr/>
          <a:lstStyle/>
          <a:p>
            <a:pPr eaLnBrk="1" hangingPunct="1"/>
            <a:r>
              <a:rPr lang="en-US" dirty="0"/>
              <a:t>Avoid Overflow Vulnerabilities in Code (!)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4038600"/>
            <a:ext cx="8091487" cy="248285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dirty="0"/>
              <a:t>For example, use library routines that limit string lengths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</a:rPr>
              <a:t>fgets</a:t>
            </a:r>
            <a:r>
              <a:rPr lang="en-US" dirty="0"/>
              <a:t> instead of </a:t>
            </a:r>
            <a:r>
              <a:rPr lang="en-US" b="1" dirty="0">
                <a:latin typeface="Courier New" pitchFamily="49" charset="0"/>
              </a:rPr>
              <a:t>gets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strncpy</a:t>
            </a:r>
            <a:r>
              <a:rPr lang="en-US" dirty="0"/>
              <a:t> instead of </a:t>
            </a:r>
            <a:r>
              <a:rPr lang="en-US" b="1" dirty="0" err="1">
                <a:latin typeface="Courier New" pitchFamily="49" charset="0"/>
              </a:rPr>
              <a:t>strcpy</a:t>
            </a:r>
            <a:endParaRPr lang="en-US" b="1" dirty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Don’t use </a:t>
            </a:r>
            <a:r>
              <a:rPr lang="en-US" b="1" dirty="0" err="1">
                <a:latin typeface="Courier New" pitchFamily="49" charset="0"/>
              </a:rPr>
              <a:t>scanf</a:t>
            </a:r>
            <a:r>
              <a:rPr lang="en-US" dirty="0"/>
              <a:t> with </a:t>
            </a:r>
            <a:r>
              <a:rPr lang="en-US" b="1" dirty="0">
                <a:latin typeface="Courier New" pitchFamily="49" charset="0"/>
              </a:rPr>
              <a:t>%s</a:t>
            </a:r>
            <a:r>
              <a:rPr lang="en-US" dirty="0"/>
              <a:t> conversion specification</a:t>
            </a:r>
          </a:p>
          <a:p>
            <a:pPr lvl="2" eaLnBrk="1" hangingPunct="1">
              <a:lnSpc>
                <a:spcPct val="97000"/>
              </a:lnSpc>
            </a:pPr>
            <a:r>
              <a:rPr lang="en-US" dirty="0"/>
              <a:t>Use </a:t>
            </a:r>
            <a:r>
              <a:rPr lang="en-US" b="1" dirty="0" err="1">
                <a:latin typeface="Courier New" pitchFamily="49" charset="0"/>
              </a:rPr>
              <a:t>fgets</a:t>
            </a:r>
            <a:r>
              <a:rPr lang="en-US" dirty="0"/>
              <a:t> to read the string</a:t>
            </a:r>
          </a:p>
          <a:p>
            <a:pPr lvl="2" eaLnBrk="1" hangingPunct="1">
              <a:lnSpc>
                <a:spcPct val="97000"/>
              </a:lnSpc>
            </a:pPr>
            <a:r>
              <a:rPr lang="en-US" dirty="0"/>
              <a:t>Or use </a:t>
            </a:r>
            <a:r>
              <a:rPr lang="en-US" b="1" dirty="0">
                <a:latin typeface="Courier New" pitchFamily="49" charset="0"/>
              </a:rPr>
              <a:t>%ns</a:t>
            </a:r>
            <a:r>
              <a:rPr lang="en-US" b="1" dirty="0"/>
              <a:t>  </a:t>
            </a:r>
            <a:r>
              <a:rPr lang="en-US" dirty="0"/>
              <a:t>where </a:t>
            </a:r>
            <a:r>
              <a:rPr lang="en-US" b="1" dirty="0">
                <a:latin typeface="Courier New" pitchFamily="49" charset="0"/>
              </a:rPr>
              <a:t>n</a:t>
            </a:r>
            <a:r>
              <a:rPr lang="en-US" dirty="0"/>
              <a:t> is a suitable integer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609600" y="1677238"/>
            <a:ext cx="5943600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void echo() {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[4];  /* Way too small! */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fgets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, 4, stdin);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158303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57200"/>
            <a:ext cx="63754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Example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953000"/>
            <a:ext cx="8001000" cy="1905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“</a:t>
            </a:r>
            <a:r>
              <a:rPr lang="en-US" dirty="0" err="1">
                <a:latin typeface="Courier New" pitchFamily="-96" charset="0"/>
              </a:rPr>
              <a:t>zip_dig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pgh</a:t>
            </a:r>
            <a:r>
              <a:rPr lang="en-US" dirty="0">
                <a:latin typeface="Courier New" pitchFamily="-96" charset="0"/>
              </a:rPr>
              <a:t>[4]</a:t>
            </a:r>
            <a:r>
              <a:rPr lang="en-US" dirty="0">
                <a:latin typeface="Calibri" pitchFamily="-96" charset="0"/>
              </a:rPr>
              <a:t>” equivalent to “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pgh</a:t>
            </a:r>
            <a:r>
              <a:rPr lang="en-US" dirty="0">
                <a:latin typeface="Courier New" pitchFamily="-96" charset="0"/>
              </a:rPr>
              <a:t>[4][5]</a:t>
            </a:r>
            <a:r>
              <a:rPr lang="en-US" dirty="0">
                <a:latin typeface="Calibri" pitchFamily="-96" charset="0"/>
              </a:rPr>
              <a:t>”</a:t>
            </a:r>
          </a:p>
          <a:p>
            <a:pPr lvl="1"/>
            <a:r>
              <a:rPr lang="en-US" dirty="0">
                <a:latin typeface="Calibri" pitchFamily="-96" charset="0"/>
              </a:rPr>
              <a:t>Variable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dirty="0">
                <a:latin typeface="Calibri" pitchFamily="-96" charset="0"/>
              </a:rPr>
              <a:t>: array of 4 elements, allocated contiguously</a:t>
            </a:r>
          </a:p>
          <a:p>
            <a:pPr lvl="1"/>
            <a:r>
              <a:rPr lang="en-US" dirty="0">
                <a:latin typeface="Calibri" pitchFamily="-96" charset="0"/>
              </a:rPr>
              <a:t>Each element is an array of 5 </a:t>
            </a:r>
            <a:r>
              <a:rPr lang="en-US" b="1" dirty="0" err="1">
                <a:latin typeface="Courier New" pitchFamily="-96" charset="0"/>
              </a:rPr>
              <a:t>int</a:t>
            </a:r>
            <a:r>
              <a:rPr lang="en-US" dirty="0" err="1">
                <a:latin typeface="Calibri" pitchFamily="-96" charset="0"/>
              </a:rPr>
              <a:t>’s</a:t>
            </a:r>
            <a:r>
              <a:rPr lang="en-US" dirty="0">
                <a:latin typeface="Calibri" pitchFamily="-96" charset="0"/>
              </a:rPr>
              <a:t>, allocated contiguously</a:t>
            </a:r>
          </a:p>
          <a:p>
            <a:r>
              <a:rPr lang="en-US" dirty="0">
                <a:latin typeface="Calibri" pitchFamily="-96" charset="0"/>
              </a:rPr>
              <a:t>“Row-Major” ordering of all elements in memory</a:t>
            </a:r>
          </a:p>
        </p:txBody>
      </p:sp>
      <p:sp>
        <p:nvSpPr>
          <p:cNvPr id="76803" name="Rectangle 4"/>
          <p:cNvSpPr>
            <a:spLocks noChangeArrowheads="1"/>
          </p:cNvSpPr>
          <p:nvPr/>
        </p:nvSpPr>
        <p:spPr bwMode="auto">
          <a:xfrm>
            <a:off x="533400" y="1298575"/>
            <a:ext cx="4924425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#define PCOUNT 4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[PCOUNT] = 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{{1, 5, 2, 0, 6},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{1, 5, 2, 1, 3 },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{1, 5, 2, 1, 7 },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{1, 5, 2, 2, 1 }};</a:t>
            </a:r>
          </a:p>
        </p:txBody>
      </p:sp>
      <p:sp>
        <p:nvSpPr>
          <p:cNvPr id="76804" name="Text Box 6"/>
          <p:cNvSpPr txBox="1">
            <a:spLocks noChangeArrowheads="1"/>
          </p:cNvSpPr>
          <p:nvPr/>
        </p:nvSpPr>
        <p:spPr bwMode="auto">
          <a:xfrm>
            <a:off x="455613" y="3519488"/>
            <a:ext cx="1144587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</a:t>
            </a:r>
          </a:p>
          <a:p>
            <a:pPr algn="r" eaLnBrk="0" hangingPunct="0"/>
            <a:r>
              <a:rPr lang="en-US" sz="1800">
                <a:latin typeface="Courier New" pitchFamily="-96" charset="0"/>
              </a:rPr>
              <a:t>pgh[4];</a:t>
            </a:r>
          </a:p>
        </p:txBody>
      </p:sp>
      <p:sp>
        <p:nvSpPr>
          <p:cNvPr id="308232" name="Line 8"/>
          <p:cNvSpPr>
            <a:spLocks noChangeShapeType="1"/>
          </p:cNvSpPr>
          <p:nvPr/>
        </p:nvSpPr>
        <p:spPr bwMode="auto">
          <a:xfrm flipV="1">
            <a:off x="1905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3" name="Text Box 9"/>
          <p:cNvSpPr txBox="1">
            <a:spLocks noChangeArrowheads="1"/>
          </p:cNvSpPr>
          <p:nvPr/>
        </p:nvSpPr>
        <p:spPr bwMode="auto">
          <a:xfrm>
            <a:off x="1676400" y="4357688"/>
            <a:ext cx="458788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76</a:t>
            </a:r>
          </a:p>
        </p:txBody>
      </p:sp>
      <p:sp>
        <p:nvSpPr>
          <p:cNvPr id="308234" name="Line 10"/>
          <p:cNvSpPr>
            <a:spLocks noChangeShapeType="1"/>
          </p:cNvSpPr>
          <p:nvPr/>
        </p:nvSpPr>
        <p:spPr bwMode="auto">
          <a:xfrm flipV="1">
            <a:off x="3429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5" name="Text Box 11"/>
          <p:cNvSpPr txBox="1">
            <a:spLocks noChangeArrowheads="1"/>
          </p:cNvSpPr>
          <p:nvPr/>
        </p:nvSpPr>
        <p:spPr bwMode="auto">
          <a:xfrm>
            <a:off x="3200400" y="4357688"/>
            <a:ext cx="458788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96</a:t>
            </a:r>
          </a:p>
        </p:txBody>
      </p:sp>
      <p:sp>
        <p:nvSpPr>
          <p:cNvPr id="308236" name="Line 12"/>
          <p:cNvSpPr>
            <a:spLocks noChangeShapeType="1"/>
          </p:cNvSpPr>
          <p:nvPr/>
        </p:nvSpPr>
        <p:spPr bwMode="auto">
          <a:xfrm flipV="1">
            <a:off x="4953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7" name="Text Box 13"/>
          <p:cNvSpPr txBox="1">
            <a:spLocks noChangeArrowheads="1"/>
          </p:cNvSpPr>
          <p:nvPr/>
        </p:nvSpPr>
        <p:spPr bwMode="auto">
          <a:xfrm>
            <a:off x="4656138" y="4357688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116</a:t>
            </a:r>
          </a:p>
        </p:txBody>
      </p:sp>
      <p:sp>
        <p:nvSpPr>
          <p:cNvPr id="308238" name="Line 14"/>
          <p:cNvSpPr>
            <a:spLocks noChangeShapeType="1"/>
          </p:cNvSpPr>
          <p:nvPr/>
        </p:nvSpPr>
        <p:spPr bwMode="auto">
          <a:xfrm flipV="1">
            <a:off x="6477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9" name="Text Box 15"/>
          <p:cNvSpPr txBox="1">
            <a:spLocks noChangeArrowheads="1"/>
          </p:cNvSpPr>
          <p:nvPr/>
        </p:nvSpPr>
        <p:spPr bwMode="auto">
          <a:xfrm>
            <a:off x="6180138" y="4357688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136</a:t>
            </a:r>
          </a:p>
        </p:txBody>
      </p:sp>
      <p:sp>
        <p:nvSpPr>
          <p:cNvPr id="308240" name="Line 16"/>
          <p:cNvSpPr>
            <a:spLocks noChangeShapeType="1"/>
          </p:cNvSpPr>
          <p:nvPr/>
        </p:nvSpPr>
        <p:spPr bwMode="auto">
          <a:xfrm flipV="1">
            <a:off x="8001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41" name="Text Box 17"/>
          <p:cNvSpPr txBox="1">
            <a:spLocks noChangeArrowheads="1"/>
          </p:cNvSpPr>
          <p:nvPr/>
        </p:nvSpPr>
        <p:spPr bwMode="auto">
          <a:xfrm>
            <a:off x="7704138" y="4357688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156</a:t>
            </a: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905000" y="3443288"/>
            <a:ext cx="1524000" cy="762000"/>
            <a:chOff x="816" y="2640"/>
            <a:chExt cx="960" cy="480"/>
          </a:xfrm>
        </p:grpSpPr>
        <p:sp>
          <p:nvSpPr>
            <p:cNvPr id="76838" name="Rectangle 20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9" name="Rectangle 21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40" name="Rectangle 22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41" name="Rectangle 23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0</a:t>
              </a:r>
            </a:p>
          </p:txBody>
        </p:sp>
        <p:sp>
          <p:nvSpPr>
            <p:cNvPr id="76842" name="Rectangle 24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6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3429000" y="3443288"/>
            <a:ext cx="1524000" cy="762000"/>
            <a:chOff x="816" y="2640"/>
            <a:chExt cx="960" cy="480"/>
          </a:xfrm>
        </p:grpSpPr>
        <p:sp>
          <p:nvSpPr>
            <p:cNvPr id="76833" name="Rectangle 26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4" name="Rectangle 27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35" name="Rectangle 28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36" name="Rectangle 29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7" name="Rectangle 30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3</a:t>
              </a:r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4953000" y="3443288"/>
            <a:ext cx="1524000" cy="762000"/>
            <a:chOff x="816" y="2640"/>
            <a:chExt cx="960" cy="480"/>
          </a:xfrm>
        </p:grpSpPr>
        <p:sp>
          <p:nvSpPr>
            <p:cNvPr id="308256" name="Rectangle 32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08257" name="Rectangle 33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08258" name="Rectangle 34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08259" name="Rectangle 35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08260" name="Rectangle 36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7</a:t>
              </a:r>
            </a:p>
          </p:txBody>
        </p:sp>
      </p:grp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6477000" y="3438525"/>
            <a:ext cx="1524000" cy="766763"/>
            <a:chOff x="816" y="2637"/>
            <a:chExt cx="960" cy="483"/>
          </a:xfrm>
        </p:grpSpPr>
        <p:sp>
          <p:nvSpPr>
            <p:cNvPr id="76823" name="Rectangle 38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24" name="Rectangle 39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25" name="Rectangle 40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26" name="Rectangle 41"/>
            <p:cNvSpPr>
              <a:spLocks noChangeArrowheads="1"/>
            </p:cNvSpPr>
            <p:nvPr/>
          </p:nvSpPr>
          <p:spPr bwMode="auto">
            <a:xfrm>
              <a:off x="1392" y="2637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27" name="Rectangle 42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</p:grpSp>
      <p:sp>
        <p:nvSpPr>
          <p:cNvPr id="308267" name="Rectangle 43"/>
          <p:cNvSpPr>
            <a:spLocks noChangeArrowheads="1"/>
          </p:cNvSpPr>
          <p:nvPr/>
        </p:nvSpPr>
        <p:spPr bwMode="auto">
          <a:xfrm>
            <a:off x="1905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68" name="Rectangle 44"/>
          <p:cNvSpPr>
            <a:spLocks noChangeArrowheads="1"/>
          </p:cNvSpPr>
          <p:nvPr/>
        </p:nvSpPr>
        <p:spPr bwMode="auto">
          <a:xfrm>
            <a:off x="3429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69" name="Rectangle 45"/>
          <p:cNvSpPr>
            <a:spLocks noChangeArrowheads="1"/>
          </p:cNvSpPr>
          <p:nvPr/>
        </p:nvSpPr>
        <p:spPr bwMode="auto">
          <a:xfrm>
            <a:off x="4953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70" name="Rectangle 46"/>
          <p:cNvSpPr>
            <a:spLocks noChangeArrowheads="1"/>
          </p:cNvSpPr>
          <p:nvPr/>
        </p:nvSpPr>
        <p:spPr bwMode="auto">
          <a:xfrm>
            <a:off x="6477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90961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0772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Multidimensional (Nested) Arrays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35063"/>
            <a:ext cx="4433888" cy="336073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Declaration</a:t>
            </a:r>
          </a:p>
          <a:p>
            <a:pPr lvl="1">
              <a:buFont typeface="Wingdings" pitchFamily="-96" charset="2"/>
              <a:buNone/>
            </a:pPr>
            <a:r>
              <a:rPr lang="en-US" i="1">
                <a:latin typeface="Calibri" pitchFamily="-96" charset="0"/>
              </a:rPr>
              <a:t>T</a:t>
            </a:r>
            <a:r>
              <a:rPr lang="en-US">
                <a:latin typeface="Calibri" pitchFamily="-96" charset="0"/>
              </a:rPr>
              <a:t>   </a:t>
            </a:r>
            <a:r>
              <a:rPr lang="en-US" b="1">
                <a:latin typeface="Courier New" pitchFamily="-96" charset="0"/>
              </a:rPr>
              <a:t>A</a:t>
            </a:r>
            <a:r>
              <a:rPr lang="en-US">
                <a:latin typeface="Courier New" pitchFamily="-96" charset="0"/>
              </a:rPr>
              <a:t>[</a:t>
            </a:r>
            <a:r>
              <a:rPr lang="en-US" i="1">
                <a:latin typeface="Calibri" pitchFamily="-96" charset="0"/>
              </a:rPr>
              <a:t>R</a:t>
            </a:r>
            <a:r>
              <a:rPr lang="en-US">
                <a:latin typeface="Courier New" pitchFamily="-96" charset="0"/>
              </a:rPr>
              <a:t>][</a:t>
            </a:r>
            <a:r>
              <a:rPr lang="en-US" i="1">
                <a:latin typeface="Calibri" pitchFamily="-96" charset="0"/>
              </a:rPr>
              <a:t>C</a:t>
            </a:r>
            <a:r>
              <a:rPr lang="en-US">
                <a:latin typeface="Courier New" pitchFamily="-96" charset="0"/>
              </a:rPr>
              <a:t>];</a:t>
            </a:r>
            <a:endParaRPr lang="en-US">
              <a:latin typeface="Calibri" pitchFamily="-96" charset="0"/>
            </a:endParaRPr>
          </a:p>
          <a:p>
            <a:pPr lvl="1"/>
            <a:r>
              <a:rPr lang="en-US">
                <a:latin typeface="Calibri" pitchFamily="-96" charset="0"/>
              </a:rPr>
              <a:t>2D array of data type </a:t>
            </a:r>
            <a:r>
              <a:rPr lang="en-US" i="1">
                <a:latin typeface="Calibri" pitchFamily="-96" charset="0"/>
              </a:rPr>
              <a:t>T</a:t>
            </a:r>
            <a:endParaRPr lang="en-US">
              <a:latin typeface="Calibri" pitchFamily="-96" charset="0"/>
            </a:endParaRPr>
          </a:p>
          <a:p>
            <a:pPr lvl="1"/>
            <a:r>
              <a:rPr lang="en-US" i="1">
                <a:latin typeface="Calibri" pitchFamily="-96" charset="0"/>
              </a:rPr>
              <a:t>R</a:t>
            </a:r>
            <a:r>
              <a:rPr lang="en-US">
                <a:latin typeface="Calibri" pitchFamily="-96" charset="0"/>
              </a:rPr>
              <a:t> rows, </a:t>
            </a:r>
            <a:r>
              <a:rPr lang="en-US" i="1">
                <a:latin typeface="Calibri" pitchFamily="-96" charset="0"/>
              </a:rPr>
              <a:t>C</a:t>
            </a:r>
            <a:r>
              <a:rPr lang="en-US">
                <a:latin typeface="Calibri" pitchFamily="-96" charset="0"/>
              </a:rPr>
              <a:t> columns</a:t>
            </a:r>
          </a:p>
          <a:p>
            <a:pPr lvl="1"/>
            <a:r>
              <a:rPr lang="en-US">
                <a:latin typeface="Calibri" pitchFamily="-96" charset="0"/>
              </a:rPr>
              <a:t>Type </a:t>
            </a:r>
            <a:r>
              <a:rPr lang="en-US" i="1">
                <a:latin typeface="Calibri" pitchFamily="-96" charset="0"/>
              </a:rPr>
              <a:t>T</a:t>
            </a:r>
            <a:r>
              <a:rPr lang="en-US">
                <a:latin typeface="Calibri" pitchFamily="-96" charset="0"/>
              </a:rPr>
              <a:t> element requires </a:t>
            </a:r>
            <a:r>
              <a:rPr lang="en-US" i="1">
                <a:latin typeface="Calibri" pitchFamily="-96" charset="0"/>
              </a:rPr>
              <a:t>K</a:t>
            </a:r>
            <a:r>
              <a:rPr lang="en-US">
                <a:latin typeface="Calibri" pitchFamily="-96" charset="0"/>
              </a:rPr>
              <a:t> bytes</a:t>
            </a:r>
          </a:p>
          <a:p>
            <a:r>
              <a:rPr lang="en-US">
                <a:latin typeface="Calibri" pitchFamily="-96" charset="0"/>
              </a:rPr>
              <a:t>Array Size</a:t>
            </a:r>
          </a:p>
          <a:p>
            <a:pPr lvl="1"/>
            <a:r>
              <a:rPr lang="en-US" i="1">
                <a:latin typeface="Calibri" pitchFamily="-96" charset="0"/>
              </a:rPr>
              <a:t>R</a:t>
            </a:r>
            <a:r>
              <a:rPr lang="en-US">
                <a:latin typeface="Calibri" pitchFamily="-96" charset="0"/>
              </a:rPr>
              <a:t> * </a:t>
            </a:r>
            <a:r>
              <a:rPr lang="en-US" i="1">
                <a:latin typeface="Calibri" pitchFamily="-96" charset="0"/>
              </a:rPr>
              <a:t>C </a:t>
            </a:r>
            <a:r>
              <a:rPr lang="en-US">
                <a:latin typeface="Calibri" pitchFamily="-96" charset="0"/>
              </a:rPr>
              <a:t>* </a:t>
            </a:r>
            <a:r>
              <a:rPr lang="en-US" i="1">
                <a:latin typeface="Calibri" pitchFamily="-96" charset="0"/>
              </a:rPr>
              <a:t>K </a:t>
            </a:r>
            <a:r>
              <a:rPr lang="en-US">
                <a:latin typeface="Calibri" pitchFamily="-96" charset="0"/>
              </a:rPr>
              <a:t>bytes</a:t>
            </a:r>
          </a:p>
          <a:p>
            <a:r>
              <a:rPr lang="en-US">
                <a:latin typeface="Calibri" pitchFamily="-96" charset="0"/>
              </a:rPr>
              <a:t>Arrangement</a:t>
            </a:r>
          </a:p>
          <a:p>
            <a:pPr lvl="1"/>
            <a:r>
              <a:rPr lang="en-US">
                <a:latin typeface="Calibri" pitchFamily="-96" charset="0"/>
              </a:rPr>
              <a:t>Row-Major Ordering</a:t>
            </a:r>
          </a:p>
        </p:txBody>
      </p:sp>
      <p:grpSp>
        <p:nvGrpSpPr>
          <p:cNvPr id="78851" name="Group 4"/>
          <p:cNvGrpSpPr>
            <a:grpSpLocks/>
          </p:cNvGrpSpPr>
          <p:nvPr/>
        </p:nvGrpSpPr>
        <p:grpSpPr bwMode="auto">
          <a:xfrm>
            <a:off x="4876800" y="1143000"/>
            <a:ext cx="4038600" cy="2209800"/>
            <a:chOff x="2208" y="2688"/>
            <a:chExt cx="2544" cy="1392"/>
          </a:xfrm>
        </p:grpSpPr>
        <p:sp>
          <p:nvSpPr>
            <p:cNvPr id="78871" name="Rectangle 5"/>
            <p:cNvSpPr>
              <a:spLocks noChangeArrowheads="1"/>
            </p:cNvSpPr>
            <p:nvPr/>
          </p:nvSpPr>
          <p:spPr bwMode="auto">
            <a:xfrm>
              <a:off x="2304" y="278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A[0][0]</a:t>
              </a:r>
            </a:p>
          </p:txBody>
        </p:sp>
        <p:sp>
          <p:nvSpPr>
            <p:cNvPr id="78872" name="Rectangle 6"/>
            <p:cNvSpPr>
              <a:spLocks noChangeArrowheads="1"/>
            </p:cNvSpPr>
            <p:nvPr/>
          </p:nvSpPr>
          <p:spPr bwMode="auto">
            <a:xfrm>
              <a:off x="3936" y="278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A[0][C-1]</a:t>
              </a:r>
            </a:p>
          </p:txBody>
        </p:sp>
        <p:sp>
          <p:nvSpPr>
            <p:cNvPr id="78873" name="Rectangle 7"/>
            <p:cNvSpPr>
              <a:spLocks noChangeArrowheads="1"/>
            </p:cNvSpPr>
            <p:nvPr/>
          </p:nvSpPr>
          <p:spPr bwMode="auto">
            <a:xfrm>
              <a:off x="2304" y="374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A[R-1][0]</a:t>
              </a:r>
            </a:p>
          </p:txBody>
        </p:sp>
        <p:sp>
          <p:nvSpPr>
            <p:cNvPr id="78874" name="Rectangle 8"/>
            <p:cNvSpPr>
              <a:spLocks noChangeArrowheads="1"/>
            </p:cNvSpPr>
            <p:nvPr/>
          </p:nvSpPr>
          <p:spPr bwMode="auto">
            <a:xfrm>
              <a:off x="3120" y="2784"/>
              <a:ext cx="576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 • •</a:t>
              </a:r>
            </a:p>
          </p:txBody>
        </p:sp>
        <p:sp>
          <p:nvSpPr>
            <p:cNvPr id="78875" name="Rectangle 9"/>
            <p:cNvSpPr>
              <a:spLocks noChangeArrowheads="1"/>
            </p:cNvSpPr>
            <p:nvPr/>
          </p:nvSpPr>
          <p:spPr bwMode="auto">
            <a:xfrm>
              <a:off x="3168" y="3744"/>
              <a:ext cx="576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 • •</a:t>
              </a:r>
            </a:p>
          </p:txBody>
        </p:sp>
        <p:sp>
          <p:nvSpPr>
            <p:cNvPr id="78876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A[R-1][C-1]</a:t>
              </a:r>
            </a:p>
          </p:txBody>
        </p:sp>
        <p:sp>
          <p:nvSpPr>
            <p:cNvPr id="78877" name="Rectangle 11"/>
            <p:cNvSpPr>
              <a:spLocks noChangeArrowheads="1"/>
            </p:cNvSpPr>
            <p:nvPr/>
          </p:nvSpPr>
          <p:spPr bwMode="auto">
            <a:xfrm>
              <a:off x="2592" y="3168"/>
              <a:ext cx="288" cy="48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</p:txBody>
        </p:sp>
        <p:sp>
          <p:nvSpPr>
            <p:cNvPr id="78878" name="Rectangle 12"/>
            <p:cNvSpPr>
              <a:spLocks noChangeArrowheads="1"/>
            </p:cNvSpPr>
            <p:nvPr/>
          </p:nvSpPr>
          <p:spPr bwMode="auto">
            <a:xfrm>
              <a:off x="4080" y="3168"/>
              <a:ext cx="288" cy="48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</p:txBody>
        </p:sp>
        <p:sp>
          <p:nvSpPr>
            <p:cNvPr id="78879" name="Freeform 13"/>
            <p:cNvSpPr>
              <a:spLocks/>
            </p:cNvSpPr>
            <p:nvPr/>
          </p:nvSpPr>
          <p:spPr bwMode="auto">
            <a:xfrm>
              <a:off x="2208" y="2688"/>
              <a:ext cx="96" cy="1392"/>
            </a:xfrm>
            <a:custGeom>
              <a:avLst/>
              <a:gdLst>
                <a:gd name="T0" fmla="*/ 96 w 96"/>
                <a:gd name="T1" fmla="*/ 0 h 1392"/>
                <a:gd name="T2" fmla="*/ 0 w 96"/>
                <a:gd name="T3" fmla="*/ 0 h 1392"/>
                <a:gd name="T4" fmla="*/ 0 w 96"/>
                <a:gd name="T5" fmla="*/ 1392 h 1392"/>
                <a:gd name="T6" fmla="*/ 96 w 96"/>
                <a:gd name="T7" fmla="*/ 1392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392"/>
                <a:gd name="T14" fmla="*/ 96 w 96"/>
                <a:gd name="T15" fmla="*/ 1392 h 1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392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78880" name="Freeform 14"/>
            <p:cNvSpPr>
              <a:spLocks/>
            </p:cNvSpPr>
            <p:nvPr/>
          </p:nvSpPr>
          <p:spPr bwMode="auto">
            <a:xfrm flipH="1">
              <a:off x="4656" y="2688"/>
              <a:ext cx="96" cy="1392"/>
            </a:xfrm>
            <a:custGeom>
              <a:avLst/>
              <a:gdLst>
                <a:gd name="T0" fmla="*/ 96 w 96"/>
                <a:gd name="T1" fmla="*/ 0 h 1392"/>
                <a:gd name="T2" fmla="*/ 0 w 96"/>
                <a:gd name="T3" fmla="*/ 0 h 1392"/>
                <a:gd name="T4" fmla="*/ 0 w 96"/>
                <a:gd name="T5" fmla="*/ 1392 h 1392"/>
                <a:gd name="T6" fmla="*/ 96 w 96"/>
                <a:gd name="T7" fmla="*/ 1392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392"/>
                <a:gd name="T14" fmla="*/ 96 w 96"/>
                <a:gd name="T15" fmla="*/ 1392 h 1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392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</p:grpSp>
      <p:sp>
        <p:nvSpPr>
          <p:cNvPr id="309263" name="Text Box 15"/>
          <p:cNvSpPr txBox="1">
            <a:spLocks noChangeArrowheads="1"/>
          </p:cNvSpPr>
          <p:nvPr/>
        </p:nvSpPr>
        <p:spPr bwMode="auto">
          <a:xfrm>
            <a:off x="323850" y="4857750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57200" y="5257800"/>
            <a:ext cx="8229600" cy="990600"/>
            <a:chOff x="336" y="3408"/>
            <a:chExt cx="5184" cy="624"/>
          </a:xfrm>
        </p:grpSpPr>
        <p:grpSp>
          <p:nvGrpSpPr>
            <p:cNvPr id="78858" name="Group 17"/>
            <p:cNvGrpSpPr>
              <a:grpSpLocks/>
            </p:cNvGrpSpPr>
            <p:nvPr/>
          </p:nvGrpSpPr>
          <p:grpSpPr bwMode="auto">
            <a:xfrm>
              <a:off x="336" y="3408"/>
              <a:ext cx="1344" cy="624"/>
              <a:chOff x="1488" y="3504"/>
              <a:chExt cx="1344" cy="624"/>
            </a:xfrm>
          </p:grpSpPr>
          <p:sp>
            <p:nvSpPr>
              <p:cNvPr id="78868" name="Rectangle 2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9" name="Rectangle 18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70" name="Rectangle 19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grpSp>
          <p:nvGrpSpPr>
            <p:cNvPr id="78859" name="Group 21"/>
            <p:cNvGrpSpPr>
              <a:grpSpLocks/>
            </p:cNvGrpSpPr>
            <p:nvPr/>
          </p:nvGrpSpPr>
          <p:grpSpPr bwMode="auto">
            <a:xfrm>
              <a:off x="1680" y="3408"/>
              <a:ext cx="1344" cy="624"/>
              <a:chOff x="1488" y="3504"/>
              <a:chExt cx="1344" cy="624"/>
            </a:xfrm>
          </p:grpSpPr>
          <p:sp>
            <p:nvSpPr>
              <p:cNvPr id="78865" name="Rectangle 24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6F5BD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6" name="Rectangle 2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67" name="Rectangle 23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grpSp>
          <p:nvGrpSpPr>
            <p:cNvPr id="78860" name="Group 25"/>
            <p:cNvGrpSpPr>
              <a:grpSpLocks/>
            </p:cNvGrpSpPr>
            <p:nvPr/>
          </p:nvGrpSpPr>
          <p:grpSpPr bwMode="auto">
            <a:xfrm>
              <a:off x="4176" y="3408"/>
              <a:ext cx="1344" cy="624"/>
              <a:chOff x="1488" y="3504"/>
              <a:chExt cx="1344" cy="624"/>
            </a:xfrm>
          </p:grpSpPr>
          <p:sp>
            <p:nvSpPr>
              <p:cNvPr id="78862" name="Rectangle 28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3" name="Rectangle 26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64" name="Rectangle 27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78861" name="Rectangle 29"/>
            <p:cNvSpPr>
              <a:spLocks noChangeArrowheads="1"/>
            </p:cNvSpPr>
            <p:nvPr/>
          </p:nvSpPr>
          <p:spPr bwMode="auto">
            <a:xfrm>
              <a:off x="3024" y="3408"/>
              <a:ext cx="1152" cy="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0">
                  <a:latin typeface="Courier New" pitchFamily="-96" charset="0"/>
                </a:rPr>
                <a:t>•  •  •</a:t>
              </a:r>
            </a:p>
          </p:txBody>
        </p:sp>
      </p:grpSp>
      <p:sp>
        <p:nvSpPr>
          <p:cNvPr id="309278" name="Line 30"/>
          <p:cNvSpPr>
            <a:spLocks noChangeShapeType="1"/>
          </p:cNvSpPr>
          <p:nvPr/>
        </p:nvSpPr>
        <p:spPr bwMode="auto">
          <a:xfrm>
            <a:off x="457200" y="63246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79" name="Line 31"/>
          <p:cNvSpPr>
            <a:spLocks noChangeShapeType="1"/>
          </p:cNvSpPr>
          <p:nvPr/>
        </p:nvSpPr>
        <p:spPr bwMode="auto">
          <a:xfrm>
            <a:off x="8686800" y="63246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80" name="Line 32"/>
          <p:cNvSpPr>
            <a:spLocks noChangeShapeType="1"/>
          </p:cNvSpPr>
          <p:nvPr/>
        </p:nvSpPr>
        <p:spPr bwMode="auto">
          <a:xfrm>
            <a:off x="457200" y="6477000"/>
            <a:ext cx="822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81" name="Rectangle 33"/>
          <p:cNvSpPr>
            <a:spLocks noChangeArrowheads="1"/>
          </p:cNvSpPr>
          <p:nvPr/>
        </p:nvSpPr>
        <p:spPr bwMode="auto">
          <a:xfrm>
            <a:off x="3505200" y="6324600"/>
            <a:ext cx="14478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4*R*C</a:t>
            </a:r>
            <a:r>
              <a:rPr lang="en-US" sz="1800" b="0">
                <a:latin typeface="Calibri" pitchFamily="-96" charset="0"/>
              </a:rPr>
              <a:t>  Bytes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ChangeArrowheads="1"/>
          </p:cNvSpPr>
          <p:nvPr/>
        </p:nvSpPr>
        <p:spPr bwMode="auto">
          <a:xfrm>
            <a:off x="57912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69342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Row Access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2913" y="1292225"/>
            <a:ext cx="5957887" cy="1450975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Row Vectors</a:t>
            </a:r>
          </a:p>
          <a:p>
            <a:pPr lvl="1"/>
            <a:r>
              <a:rPr lang="en-US">
                <a:latin typeface="Calibri" pitchFamily="-96" charset="0"/>
              </a:rPr>
              <a:t> </a:t>
            </a:r>
            <a:r>
              <a:rPr lang="en-US" b="1">
                <a:latin typeface="Courier New" pitchFamily="-96" charset="0"/>
              </a:rPr>
              <a:t>A[i]</a:t>
            </a:r>
            <a:r>
              <a:rPr lang="en-US">
                <a:latin typeface="Calibri" pitchFamily="-96" charset="0"/>
              </a:rPr>
              <a:t> is array of </a:t>
            </a:r>
            <a:r>
              <a:rPr lang="en-US" i="1">
                <a:latin typeface="Calibri" pitchFamily="-96" charset="0"/>
              </a:rPr>
              <a:t>C</a:t>
            </a:r>
            <a:r>
              <a:rPr lang="en-US">
                <a:latin typeface="Calibri" pitchFamily="-96" charset="0"/>
              </a:rPr>
              <a:t> elements</a:t>
            </a:r>
          </a:p>
          <a:p>
            <a:pPr lvl="1"/>
            <a:r>
              <a:rPr lang="en-US">
                <a:latin typeface="Calibri" pitchFamily="-96" charset="0"/>
              </a:rPr>
              <a:t>Each element of type </a:t>
            </a:r>
            <a:r>
              <a:rPr lang="en-US" i="1">
                <a:latin typeface="Calibri" pitchFamily="-96" charset="0"/>
              </a:rPr>
              <a:t>T </a:t>
            </a:r>
            <a:r>
              <a:rPr lang="en-US">
                <a:latin typeface="Calibri" pitchFamily="-96" charset="0"/>
              </a:rPr>
              <a:t>requires </a:t>
            </a:r>
            <a:r>
              <a:rPr lang="en-US" i="1">
                <a:latin typeface="Calibri" pitchFamily="-96" charset="0"/>
              </a:rPr>
              <a:t>K </a:t>
            </a:r>
            <a:r>
              <a:rPr lang="en-US">
                <a:latin typeface="Calibri" pitchFamily="-96" charset="0"/>
              </a:rPr>
              <a:t>bytes</a:t>
            </a:r>
          </a:p>
          <a:p>
            <a:pPr lvl="1"/>
            <a:r>
              <a:rPr lang="en-US">
                <a:latin typeface="Calibri" pitchFamily="-96" charset="0"/>
              </a:rPr>
              <a:t>Starting address </a:t>
            </a:r>
            <a:r>
              <a:rPr lang="en-US" b="1">
                <a:latin typeface="Courier New" pitchFamily="-96" charset="0"/>
              </a:rPr>
              <a:t>A +</a:t>
            </a:r>
            <a:r>
              <a:rPr lang="en-US">
                <a:latin typeface="Courier New" pitchFamily="-96" charset="0"/>
              </a:rPr>
              <a:t> </a:t>
            </a:r>
            <a:r>
              <a:rPr lang="en-US">
                <a:latin typeface="Calibri" pitchFamily="-96" charset="0"/>
              </a:rPr>
              <a:t> </a:t>
            </a:r>
            <a:r>
              <a:rPr lang="en-US" i="1">
                <a:latin typeface="Calibri" pitchFamily="-96" charset="0"/>
              </a:rPr>
              <a:t>i</a:t>
            </a:r>
            <a:r>
              <a:rPr lang="en-US">
                <a:latin typeface="Calibri" pitchFamily="-96" charset="0"/>
              </a:rPr>
              <a:t> * (</a:t>
            </a:r>
            <a:r>
              <a:rPr lang="en-US" i="1">
                <a:latin typeface="Calibri" pitchFamily="-96" charset="0"/>
              </a:rPr>
              <a:t>C </a:t>
            </a:r>
            <a:r>
              <a:rPr lang="en-US">
                <a:latin typeface="Calibri" pitchFamily="-96" charset="0"/>
              </a:rPr>
              <a:t>* </a:t>
            </a:r>
            <a:r>
              <a:rPr lang="en-US" i="1">
                <a:latin typeface="Calibri" pitchFamily="-96" charset="0"/>
              </a:rPr>
              <a:t>K</a:t>
            </a:r>
            <a:r>
              <a:rPr lang="en-US">
                <a:latin typeface="Calibri" pitchFamily="-96" charset="0"/>
              </a:rPr>
              <a:t>)</a:t>
            </a:r>
          </a:p>
        </p:txBody>
      </p:sp>
      <p:grpSp>
        <p:nvGrpSpPr>
          <p:cNvPr id="80900" name="Group 5"/>
          <p:cNvGrpSpPr>
            <a:grpSpLocks/>
          </p:cNvGrpSpPr>
          <p:nvPr/>
        </p:nvGrpSpPr>
        <p:grpSpPr bwMode="auto">
          <a:xfrm>
            <a:off x="3657600" y="3973513"/>
            <a:ext cx="2133600" cy="1524000"/>
            <a:chOff x="1680" y="2064"/>
            <a:chExt cx="1344" cy="960"/>
          </a:xfrm>
        </p:grpSpPr>
        <p:grpSp>
          <p:nvGrpSpPr>
            <p:cNvPr id="80927" name="Group 6"/>
            <p:cNvGrpSpPr>
              <a:grpSpLocks/>
            </p:cNvGrpSpPr>
            <p:nvPr/>
          </p:nvGrpSpPr>
          <p:grpSpPr bwMode="auto">
            <a:xfrm>
              <a:off x="1680" y="2400"/>
              <a:ext cx="1344" cy="624"/>
              <a:chOff x="1488" y="3504"/>
              <a:chExt cx="1344" cy="624"/>
            </a:xfrm>
          </p:grpSpPr>
          <p:sp>
            <p:nvSpPr>
              <p:cNvPr id="310281" name="Rectangle 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b="0" dirty="0">
                    <a:latin typeface="Calibri" pitchFamily="34" charset="0"/>
                    <a:ea typeface="+mn-ea"/>
                    <a:cs typeface="+mn-cs"/>
                  </a:rPr>
                  <a:t>• • •</a:t>
                </a:r>
              </a:p>
            </p:txBody>
          </p:sp>
          <p:sp>
            <p:nvSpPr>
              <p:cNvPr id="310279" name="Rectangle 7"/>
              <p:cNvSpPr>
                <a:spLocks noChangeArrowheads="1"/>
              </p:cNvSpPr>
              <p:nvPr/>
            </p:nvSpPr>
            <p:spPr bwMode="auto">
              <a:xfrm>
                <a:off x="1497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</a:t>
                </a:r>
                <a:r>
                  <a:rPr lang="en-US" sz="1600" dirty="0" err="1">
                    <a:latin typeface="Courier New" pitchFamily="49" charset="0"/>
                    <a:ea typeface="+mn-ea"/>
                    <a:cs typeface="+mn-cs"/>
                  </a:rPr>
                  <a:t>i</a:t>
                </a: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[0]</a:t>
                </a:r>
              </a:p>
            </p:txBody>
          </p:sp>
          <p:sp>
            <p:nvSpPr>
              <p:cNvPr id="310280" name="Rectangle 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</a:t>
                </a:r>
                <a:r>
                  <a:rPr lang="en-US" sz="1600" dirty="0" err="1">
                    <a:latin typeface="Courier New" pitchFamily="49" charset="0"/>
                    <a:ea typeface="+mn-ea"/>
                    <a:cs typeface="+mn-cs"/>
                  </a:rPr>
                  <a:t>i</a:t>
                </a: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[C-1]</a:t>
                </a:r>
              </a:p>
            </p:txBody>
          </p:sp>
        </p:grpSp>
        <p:sp>
          <p:nvSpPr>
            <p:cNvPr id="80928" name="Line 10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9" name="Line 11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0" name="Line 12"/>
            <p:cNvSpPr>
              <a:spLocks noChangeShapeType="1"/>
            </p:cNvSpPr>
            <p:nvPr/>
          </p:nvSpPr>
          <p:spPr bwMode="auto">
            <a:xfrm>
              <a:off x="3024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1" name="Line 13"/>
            <p:cNvSpPr>
              <a:spLocks noChangeShapeType="1"/>
            </p:cNvSpPr>
            <p:nvPr/>
          </p:nvSpPr>
          <p:spPr bwMode="auto">
            <a:xfrm>
              <a:off x="1680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2" name="Rectangle 14"/>
            <p:cNvSpPr>
              <a:spLocks noChangeArrowheads="1"/>
            </p:cNvSpPr>
            <p:nvPr/>
          </p:nvSpPr>
          <p:spPr bwMode="auto">
            <a:xfrm>
              <a:off x="2112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A[i]</a:t>
              </a:r>
              <a:endParaRPr lang="en-US" sz="1600" b="0">
                <a:latin typeface="Calibri" pitchFamily="-96" charset="0"/>
              </a:endParaRPr>
            </a:p>
          </p:txBody>
        </p:sp>
      </p:grpSp>
      <p:grpSp>
        <p:nvGrpSpPr>
          <p:cNvPr id="80901" name="Group 15"/>
          <p:cNvGrpSpPr>
            <a:grpSpLocks/>
          </p:cNvGrpSpPr>
          <p:nvPr/>
        </p:nvGrpSpPr>
        <p:grpSpPr bwMode="auto">
          <a:xfrm>
            <a:off x="6705600" y="3973513"/>
            <a:ext cx="2133600" cy="1524000"/>
            <a:chOff x="4176" y="2064"/>
            <a:chExt cx="1344" cy="960"/>
          </a:xfrm>
        </p:grpSpPr>
        <p:grpSp>
          <p:nvGrpSpPr>
            <p:cNvPr id="80919" name="Group 16"/>
            <p:cNvGrpSpPr>
              <a:grpSpLocks/>
            </p:cNvGrpSpPr>
            <p:nvPr/>
          </p:nvGrpSpPr>
          <p:grpSpPr bwMode="auto"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80924" name="Rectangle 1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0925" name="Rectangle 17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0926" name="Rectangle 1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0920" name="Line 20"/>
            <p:cNvSpPr>
              <a:spLocks noChangeShapeType="1"/>
            </p:cNvSpPr>
            <p:nvPr/>
          </p:nvSpPr>
          <p:spPr bwMode="auto">
            <a:xfrm>
              <a:off x="41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1" name="Line 21"/>
            <p:cNvSpPr>
              <a:spLocks noChangeShapeType="1"/>
            </p:cNvSpPr>
            <p:nvPr/>
          </p:nvSpPr>
          <p:spPr bwMode="auto">
            <a:xfrm>
              <a:off x="552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2" name="Line 22"/>
            <p:cNvSpPr>
              <a:spLocks noChangeShapeType="1"/>
            </p:cNvSpPr>
            <p:nvPr/>
          </p:nvSpPr>
          <p:spPr bwMode="auto">
            <a:xfrm>
              <a:off x="417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3" name="Rectangle 23"/>
            <p:cNvSpPr>
              <a:spLocks noChangeArrowheads="1"/>
            </p:cNvSpPr>
            <p:nvPr/>
          </p:nvSpPr>
          <p:spPr bwMode="auto">
            <a:xfrm>
              <a:off x="460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A[R-1]</a:t>
              </a:r>
              <a:endParaRPr lang="en-US" sz="1600" b="0">
                <a:latin typeface="Calibri" pitchFamily="-96" charset="0"/>
              </a:endParaRPr>
            </a:p>
          </p:txBody>
        </p:sp>
      </p:grpSp>
      <p:sp>
        <p:nvSpPr>
          <p:cNvPr id="80902" name="Rectangle 24"/>
          <p:cNvSpPr>
            <a:spLocks noChangeArrowheads="1"/>
          </p:cNvSpPr>
          <p:nvPr/>
        </p:nvSpPr>
        <p:spPr bwMode="auto">
          <a:xfrm>
            <a:off x="26670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0903" name="Text Box 25"/>
          <p:cNvSpPr txBox="1">
            <a:spLocks noChangeArrowheads="1"/>
          </p:cNvSpPr>
          <p:nvPr/>
        </p:nvSpPr>
        <p:spPr bwMode="auto">
          <a:xfrm>
            <a:off x="338138" y="5718175"/>
            <a:ext cx="3968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>
                <a:latin typeface="Courier New" pitchFamily="-96" charset="0"/>
              </a:rPr>
              <a:t>A</a:t>
            </a:r>
          </a:p>
        </p:txBody>
      </p:sp>
      <p:sp>
        <p:nvSpPr>
          <p:cNvPr id="80904" name="Line 26"/>
          <p:cNvSpPr>
            <a:spLocks noChangeShapeType="1"/>
          </p:cNvSpPr>
          <p:nvPr/>
        </p:nvSpPr>
        <p:spPr bwMode="auto">
          <a:xfrm flipV="1">
            <a:off x="5334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05" name="Line 27"/>
          <p:cNvSpPr>
            <a:spLocks noChangeShapeType="1"/>
          </p:cNvSpPr>
          <p:nvPr/>
        </p:nvSpPr>
        <p:spPr bwMode="auto">
          <a:xfrm flipV="1">
            <a:off x="3657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0906" name="Group 28"/>
          <p:cNvGrpSpPr>
            <a:grpSpLocks/>
          </p:cNvGrpSpPr>
          <p:nvPr/>
        </p:nvGrpSpPr>
        <p:grpSpPr bwMode="auto">
          <a:xfrm>
            <a:off x="533400" y="3973513"/>
            <a:ext cx="2133600" cy="1524000"/>
            <a:chOff x="336" y="2064"/>
            <a:chExt cx="1344" cy="960"/>
          </a:xfrm>
        </p:grpSpPr>
        <p:grpSp>
          <p:nvGrpSpPr>
            <p:cNvPr id="80911" name="Group 29"/>
            <p:cNvGrpSpPr>
              <a:grpSpLocks/>
            </p:cNvGrpSpPr>
            <p:nvPr/>
          </p:nvGrpSpPr>
          <p:grpSpPr bwMode="auto"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80916" name="Rectangle 3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0917" name="Rectangle 3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0918" name="Rectangle 31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0912" name="Line 33"/>
            <p:cNvSpPr>
              <a:spLocks noChangeShapeType="1"/>
            </p:cNvSpPr>
            <p:nvPr/>
          </p:nvSpPr>
          <p:spPr bwMode="auto">
            <a:xfrm>
              <a:off x="33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13" name="Line 34"/>
            <p:cNvSpPr>
              <a:spLocks noChangeShapeType="1"/>
            </p:cNvSpPr>
            <p:nvPr/>
          </p:nvSpPr>
          <p:spPr bwMode="auto">
            <a:xfrm>
              <a:off x="33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14" name="Rectangle 35"/>
            <p:cNvSpPr>
              <a:spLocks noChangeArrowheads="1"/>
            </p:cNvSpPr>
            <p:nvPr/>
          </p:nvSpPr>
          <p:spPr bwMode="auto">
            <a:xfrm>
              <a:off x="76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A[0]</a:t>
              </a:r>
              <a:endParaRPr lang="en-US" sz="1600" b="0">
                <a:latin typeface="Calibri" pitchFamily="-96" charset="0"/>
              </a:endParaRPr>
            </a:p>
          </p:txBody>
        </p:sp>
        <p:sp>
          <p:nvSpPr>
            <p:cNvPr id="80915" name="Line 36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0310" name="Text Box 38"/>
          <p:cNvSpPr txBox="1">
            <a:spLocks noChangeArrowheads="1"/>
          </p:cNvSpPr>
          <p:nvPr/>
        </p:nvSpPr>
        <p:spPr bwMode="auto">
          <a:xfrm>
            <a:off x="3595688" y="5715000"/>
            <a:ext cx="18145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A+(i</a:t>
            </a:r>
            <a:r>
              <a:rPr lang="en-US" sz="1800" dirty="0">
                <a:latin typeface="Courier New" pitchFamily="-96" charset="0"/>
              </a:rPr>
              <a:t>*C*4)</a:t>
            </a:r>
          </a:p>
        </p:txBody>
      </p:sp>
      <p:sp>
        <p:nvSpPr>
          <p:cNvPr id="310311" name="Text Box 39"/>
          <p:cNvSpPr txBox="1">
            <a:spLocks noChangeArrowheads="1"/>
          </p:cNvSpPr>
          <p:nvPr/>
        </p:nvSpPr>
        <p:spPr bwMode="auto">
          <a:xfrm>
            <a:off x="6553200" y="5715000"/>
            <a:ext cx="22860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A+((R-1)*C*4)</a:t>
            </a:r>
          </a:p>
        </p:txBody>
      </p:sp>
      <p:sp>
        <p:nvSpPr>
          <p:cNvPr id="80909" name="Line 40"/>
          <p:cNvSpPr>
            <a:spLocks noChangeShapeType="1"/>
          </p:cNvSpPr>
          <p:nvPr/>
        </p:nvSpPr>
        <p:spPr bwMode="auto">
          <a:xfrm flipV="1">
            <a:off x="6705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10" name="Text Box 15"/>
          <p:cNvSpPr txBox="1">
            <a:spLocks noChangeArrowheads="1"/>
          </p:cNvSpPr>
          <p:nvPr/>
        </p:nvSpPr>
        <p:spPr bwMode="auto">
          <a:xfrm>
            <a:off x="425450" y="3429000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</p:spTree>
    <p:extLst>
      <p:ext uri="{BB962C8B-B14F-4D97-AF65-F5344CB8AC3E}">
        <p14:creationId xmlns:p14="http://schemas.microsoft.com/office/powerpoint/2010/main" val="208135750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ChangeArrowheads="1"/>
          </p:cNvSpPr>
          <p:nvPr/>
        </p:nvSpPr>
        <p:spPr bwMode="auto">
          <a:xfrm>
            <a:off x="57912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69342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Nested Array Element Access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2913" y="1292225"/>
            <a:ext cx="7786687" cy="1450975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Array Elements </a:t>
            </a:r>
            <a:endParaRPr lang="en-US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b="1" dirty="0" err="1">
                <a:latin typeface="Courier New" pitchFamily="-96" charset="0"/>
              </a:rPr>
              <a:t>i</a:t>
            </a:r>
            <a:r>
              <a:rPr lang="en-US" b="1" dirty="0">
                <a:latin typeface="Courier New" pitchFamily="-96" charset="0"/>
              </a:rPr>
              <a:t>][j]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 element of type </a:t>
            </a:r>
            <a:r>
              <a:rPr lang="en-US" i="1" dirty="0">
                <a:latin typeface="Calibri" pitchFamily="-96" charset="0"/>
              </a:rPr>
              <a:t>T, </a:t>
            </a:r>
            <a:r>
              <a:rPr lang="en-US" dirty="0">
                <a:latin typeface="Calibri" pitchFamily="-96" charset="0"/>
              </a:rPr>
              <a:t>which requires </a:t>
            </a:r>
            <a:r>
              <a:rPr lang="en-US" i="1" dirty="0">
                <a:latin typeface="Calibri" pitchFamily="-96" charset="0"/>
              </a:rPr>
              <a:t>K</a:t>
            </a:r>
            <a:r>
              <a:rPr lang="en-US" dirty="0">
                <a:latin typeface="Calibri" pitchFamily="-96" charset="0"/>
              </a:rPr>
              <a:t> bytes</a:t>
            </a:r>
            <a:endParaRPr lang="en-US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Address  </a:t>
            </a:r>
            <a:r>
              <a:rPr lang="en-US" b="1" dirty="0">
                <a:latin typeface="Courier New" pitchFamily="-96" charset="0"/>
              </a:rPr>
              <a:t>A +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i="1" dirty="0" err="1">
                <a:latin typeface="Calibri" pitchFamily="-96" charset="0"/>
              </a:rPr>
              <a:t>i</a:t>
            </a:r>
            <a:r>
              <a:rPr lang="en-US" i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* (</a:t>
            </a:r>
            <a:r>
              <a:rPr lang="en-US" i="1" dirty="0">
                <a:latin typeface="Calibri" pitchFamily="-96" charset="0"/>
              </a:rPr>
              <a:t>C </a:t>
            </a:r>
            <a:r>
              <a:rPr lang="en-US" dirty="0">
                <a:latin typeface="Calibri" pitchFamily="-96" charset="0"/>
              </a:rPr>
              <a:t>* </a:t>
            </a:r>
            <a:r>
              <a:rPr lang="en-US" i="1" dirty="0">
                <a:latin typeface="Calibri" pitchFamily="-96" charset="0"/>
              </a:rPr>
              <a:t>K</a:t>
            </a:r>
            <a:r>
              <a:rPr lang="en-US" dirty="0">
                <a:latin typeface="Calibri" pitchFamily="-96" charset="0"/>
              </a:rPr>
              <a:t>)</a:t>
            </a:r>
            <a:r>
              <a:rPr lang="en-US" i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+  </a:t>
            </a:r>
            <a:r>
              <a:rPr lang="en-US" i="1" dirty="0">
                <a:latin typeface="Calibri" pitchFamily="-96" charset="0"/>
              </a:rPr>
              <a:t>j</a:t>
            </a:r>
            <a:r>
              <a:rPr lang="en-US" dirty="0">
                <a:latin typeface="Calibri" pitchFamily="-96" charset="0"/>
              </a:rPr>
              <a:t> * </a:t>
            </a:r>
            <a:r>
              <a:rPr lang="en-US" i="1" dirty="0">
                <a:latin typeface="Calibri" pitchFamily="-96" charset="0"/>
              </a:rPr>
              <a:t>K </a:t>
            </a:r>
          </a:p>
        </p:txBody>
      </p:sp>
      <p:grpSp>
        <p:nvGrpSpPr>
          <p:cNvPr id="87044" name="Group 5"/>
          <p:cNvGrpSpPr>
            <a:grpSpLocks/>
          </p:cNvGrpSpPr>
          <p:nvPr/>
        </p:nvGrpSpPr>
        <p:grpSpPr bwMode="auto">
          <a:xfrm>
            <a:off x="3657600" y="3973513"/>
            <a:ext cx="2133600" cy="1524000"/>
            <a:chOff x="1680" y="2064"/>
            <a:chExt cx="1344" cy="960"/>
          </a:xfrm>
        </p:grpSpPr>
        <p:grpSp>
          <p:nvGrpSpPr>
            <p:cNvPr id="87073" name="Group 6"/>
            <p:cNvGrpSpPr>
              <a:grpSpLocks/>
            </p:cNvGrpSpPr>
            <p:nvPr/>
          </p:nvGrpSpPr>
          <p:grpSpPr bwMode="auto">
            <a:xfrm>
              <a:off x="1680" y="2400"/>
              <a:ext cx="1344" cy="624"/>
              <a:chOff x="1488" y="3504"/>
              <a:chExt cx="1344" cy="624"/>
            </a:xfrm>
          </p:grpSpPr>
          <p:sp>
            <p:nvSpPr>
              <p:cNvPr id="310281" name="Rectangle 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600" b="0" dirty="0">
                    <a:latin typeface="Calibri" pitchFamily="34" charset="0"/>
                    <a:ea typeface="+mn-ea"/>
                    <a:cs typeface="+mn-cs"/>
                  </a:rPr>
                  <a:t> • • •                      • • •</a:t>
                </a:r>
              </a:p>
            </p:txBody>
          </p:sp>
          <p:sp>
            <p:nvSpPr>
              <p:cNvPr id="310279" name="Rectangle 7"/>
              <p:cNvSpPr>
                <a:spLocks noChangeArrowheads="1"/>
              </p:cNvSpPr>
              <p:nvPr/>
            </p:nvSpPr>
            <p:spPr bwMode="auto">
              <a:xfrm>
                <a:off x="1920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</a:t>
                </a:r>
                <a:r>
                  <a:rPr lang="en-US" sz="1600" dirty="0" err="1">
                    <a:latin typeface="Courier New" pitchFamily="49" charset="0"/>
                    <a:ea typeface="+mn-ea"/>
                    <a:cs typeface="+mn-cs"/>
                  </a:rPr>
                  <a:t>i</a:t>
                </a: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[j]</a:t>
                </a:r>
              </a:p>
            </p:txBody>
          </p:sp>
        </p:grpSp>
        <p:sp>
          <p:nvSpPr>
            <p:cNvPr id="87074" name="Line 10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5" name="Line 11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6" name="Line 12"/>
            <p:cNvSpPr>
              <a:spLocks noChangeShapeType="1"/>
            </p:cNvSpPr>
            <p:nvPr/>
          </p:nvSpPr>
          <p:spPr bwMode="auto">
            <a:xfrm>
              <a:off x="3024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7" name="Line 13"/>
            <p:cNvSpPr>
              <a:spLocks noChangeShapeType="1"/>
            </p:cNvSpPr>
            <p:nvPr/>
          </p:nvSpPr>
          <p:spPr bwMode="auto">
            <a:xfrm>
              <a:off x="1680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8" name="Rectangle 14"/>
            <p:cNvSpPr>
              <a:spLocks noChangeArrowheads="1"/>
            </p:cNvSpPr>
            <p:nvPr/>
          </p:nvSpPr>
          <p:spPr bwMode="auto">
            <a:xfrm>
              <a:off x="2112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A[i]</a:t>
              </a:r>
              <a:endParaRPr lang="en-US" sz="1600" b="0">
                <a:latin typeface="Calibri" pitchFamily="-96" charset="0"/>
              </a:endParaRPr>
            </a:p>
          </p:txBody>
        </p:sp>
      </p:grpSp>
      <p:grpSp>
        <p:nvGrpSpPr>
          <p:cNvPr id="87045" name="Group 15"/>
          <p:cNvGrpSpPr>
            <a:grpSpLocks/>
          </p:cNvGrpSpPr>
          <p:nvPr/>
        </p:nvGrpSpPr>
        <p:grpSpPr bwMode="auto">
          <a:xfrm>
            <a:off x="6705600" y="3973513"/>
            <a:ext cx="2133600" cy="1524000"/>
            <a:chOff x="4176" y="2064"/>
            <a:chExt cx="1344" cy="960"/>
          </a:xfrm>
        </p:grpSpPr>
        <p:grpSp>
          <p:nvGrpSpPr>
            <p:cNvPr id="87065" name="Group 16"/>
            <p:cNvGrpSpPr>
              <a:grpSpLocks/>
            </p:cNvGrpSpPr>
            <p:nvPr/>
          </p:nvGrpSpPr>
          <p:grpSpPr bwMode="auto"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87070" name="Rectangle 1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7071" name="Rectangle 17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7072" name="Rectangle 1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7066" name="Line 20"/>
            <p:cNvSpPr>
              <a:spLocks noChangeShapeType="1"/>
            </p:cNvSpPr>
            <p:nvPr/>
          </p:nvSpPr>
          <p:spPr bwMode="auto">
            <a:xfrm>
              <a:off x="41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7" name="Line 21"/>
            <p:cNvSpPr>
              <a:spLocks noChangeShapeType="1"/>
            </p:cNvSpPr>
            <p:nvPr/>
          </p:nvSpPr>
          <p:spPr bwMode="auto">
            <a:xfrm>
              <a:off x="552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8" name="Line 22"/>
            <p:cNvSpPr>
              <a:spLocks noChangeShapeType="1"/>
            </p:cNvSpPr>
            <p:nvPr/>
          </p:nvSpPr>
          <p:spPr bwMode="auto">
            <a:xfrm>
              <a:off x="417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9" name="Rectangle 23"/>
            <p:cNvSpPr>
              <a:spLocks noChangeArrowheads="1"/>
            </p:cNvSpPr>
            <p:nvPr/>
          </p:nvSpPr>
          <p:spPr bwMode="auto">
            <a:xfrm>
              <a:off x="460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A[R-1]</a:t>
              </a:r>
              <a:endParaRPr lang="en-US" sz="1600" b="0">
                <a:latin typeface="Calibri" pitchFamily="-96" charset="0"/>
              </a:endParaRPr>
            </a:p>
          </p:txBody>
        </p:sp>
      </p:grpSp>
      <p:sp>
        <p:nvSpPr>
          <p:cNvPr id="87046" name="Rectangle 24"/>
          <p:cNvSpPr>
            <a:spLocks noChangeArrowheads="1"/>
          </p:cNvSpPr>
          <p:nvPr/>
        </p:nvSpPr>
        <p:spPr bwMode="auto">
          <a:xfrm>
            <a:off x="26670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7047" name="Text Box 25"/>
          <p:cNvSpPr txBox="1">
            <a:spLocks noChangeArrowheads="1"/>
          </p:cNvSpPr>
          <p:nvPr/>
        </p:nvSpPr>
        <p:spPr bwMode="auto">
          <a:xfrm>
            <a:off x="331788" y="5724525"/>
            <a:ext cx="3968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>
                <a:latin typeface="Courier New" pitchFamily="-96" charset="0"/>
              </a:rPr>
              <a:t>A</a:t>
            </a:r>
          </a:p>
        </p:txBody>
      </p:sp>
      <p:sp>
        <p:nvSpPr>
          <p:cNvPr id="87048" name="Line 26"/>
          <p:cNvSpPr>
            <a:spLocks noChangeShapeType="1"/>
          </p:cNvSpPr>
          <p:nvPr/>
        </p:nvSpPr>
        <p:spPr bwMode="auto">
          <a:xfrm flipV="1">
            <a:off x="5334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49" name="Line 27"/>
          <p:cNvSpPr>
            <a:spLocks noChangeShapeType="1"/>
          </p:cNvSpPr>
          <p:nvPr/>
        </p:nvSpPr>
        <p:spPr bwMode="auto">
          <a:xfrm flipV="1">
            <a:off x="3657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7050" name="Group 28"/>
          <p:cNvGrpSpPr>
            <a:grpSpLocks/>
          </p:cNvGrpSpPr>
          <p:nvPr/>
        </p:nvGrpSpPr>
        <p:grpSpPr bwMode="auto">
          <a:xfrm>
            <a:off x="533400" y="3973513"/>
            <a:ext cx="2133600" cy="1524000"/>
            <a:chOff x="336" y="2064"/>
            <a:chExt cx="1344" cy="960"/>
          </a:xfrm>
        </p:grpSpPr>
        <p:grpSp>
          <p:nvGrpSpPr>
            <p:cNvPr id="87057" name="Group 29"/>
            <p:cNvGrpSpPr>
              <a:grpSpLocks/>
            </p:cNvGrpSpPr>
            <p:nvPr/>
          </p:nvGrpSpPr>
          <p:grpSpPr bwMode="auto"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87062" name="Rectangle 3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7063" name="Rectangle 3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7064" name="Rectangle 31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7058" name="Line 33"/>
            <p:cNvSpPr>
              <a:spLocks noChangeShapeType="1"/>
            </p:cNvSpPr>
            <p:nvPr/>
          </p:nvSpPr>
          <p:spPr bwMode="auto">
            <a:xfrm>
              <a:off x="33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59" name="Line 34"/>
            <p:cNvSpPr>
              <a:spLocks noChangeShapeType="1"/>
            </p:cNvSpPr>
            <p:nvPr/>
          </p:nvSpPr>
          <p:spPr bwMode="auto">
            <a:xfrm>
              <a:off x="33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0" name="Rectangle 35"/>
            <p:cNvSpPr>
              <a:spLocks noChangeArrowheads="1"/>
            </p:cNvSpPr>
            <p:nvPr/>
          </p:nvSpPr>
          <p:spPr bwMode="auto">
            <a:xfrm>
              <a:off x="76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A[0]</a:t>
              </a:r>
              <a:endParaRPr lang="en-US" sz="1600" b="0">
                <a:latin typeface="Calibri" pitchFamily="-96" charset="0"/>
              </a:endParaRPr>
            </a:p>
          </p:txBody>
        </p:sp>
        <p:sp>
          <p:nvSpPr>
            <p:cNvPr id="87061" name="Line 36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7051" name="Text Box 38"/>
          <p:cNvSpPr txBox="1">
            <a:spLocks noChangeArrowheads="1"/>
          </p:cNvSpPr>
          <p:nvPr/>
        </p:nvSpPr>
        <p:spPr bwMode="auto">
          <a:xfrm>
            <a:off x="2944813" y="5724525"/>
            <a:ext cx="1447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 dirty="0" err="1">
                <a:latin typeface="Courier New" pitchFamily="-96" charset="0"/>
              </a:rPr>
              <a:t>A+(i</a:t>
            </a:r>
            <a:r>
              <a:rPr lang="en-US" sz="1800" dirty="0">
                <a:latin typeface="Courier New" pitchFamily="-96" charset="0"/>
              </a:rPr>
              <a:t>*C*4)</a:t>
            </a:r>
          </a:p>
        </p:txBody>
      </p:sp>
      <p:sp>
        <p:nvSpPr>
          <p:cNvPr id="87052" name="Text Box 39"/>
          <p:cNvSpPr txBox="1">
            <a:spLocks noChangeArrowheads="1"/>
          </p:cNvSpPr>
          <p:nvPr/>
        </p:nvSpPr>
        <p:spPr bwMode="auto">
          <a:xfrm>
            <a:off x="6324600" y="5724525"/>
            <a:ext cx="20574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 dirty="0">
                <a:latin typeface="Courier New" pitchFamily="-96" charset="0"/>
              </a:rPr>
              <a:t>A+((R-1)*C*4)</a:t>
            </a:r>
          </a:p>
        </p:txBody>
      </p:sp>
      <p:sp>
        <p:nvSpPr>
          <p:cNvPr id="87053" name="Line 40"/>
          <p:cNvSpPr>
            <a:spLocks noChangeShapeType="1"/>
          </p:cNvSpPr>
          <p:nvPr/>
        </p:nvSpPr>
        <p:spPr bwMode="auto">
          <a:xfrm flipV="1">
            <a:off x="6705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54" name="Text Box 15"/>
          <p:cNvSpPr txBox="1">
            <a:spLocks noChangeArrowheads="1"/>
          </p:cNvSpPr>
          <p:nvPr/>
        </p:nvSpPr>
        <p:spPr bwMode="auto">
          <a:xfrm>
            <a:off x="425450" y="3429000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  <p:sp>
        <p:nvSpPr>
          <p:cNvPr id="87055" name="Line 27"/>
          <p:cNvSpPr>
            <a:spLocks noChangeShapeType="1"/>
          </p:cNvSpPr>
          <p:nvPr/>
        </p:nvSpPr>
        <p:spPr bwMode="auto">
          <a:xfrm flipV="1">
            <a:off x="4648200" y="5497513"/>
            <a:ext cx="0" cy="674687"/>
          </a:xfrm>
          <a:prstGeom prst="line">
            <a:avLst/>
          </a:prstGeom>
          <a:noFill/>
          <a:ln w="57150">
            <a:solidFill>
              <a:srgbClr val="990000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Text Box 38"/>
          <p:cNvSpPr txBox="1">
            <a:spLocks noChangeArrowheads="1"/>
          </p:cNvSpPr>
          <p:nvPr/>
        </p:nvSpPr>
        <p:spPr bwMode="auto">
          <a:xfrm>
            <a:off x="3370263" y="6259513"/>
            <a:ext cx="29543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>
                <a:solidFill>
                  <a:srgbClr val="990000"/>
                </a:solidFill>
                <a:latin typeface="Courier New" pitchFamily="-96" charset="0"/>
              </a:rPr>
              <a:t>A+(i</a:t>
            </a:r>
            <a:r>
              <a:rPr lang="en-US" dirty="0">
                <a:solidFill>
                  <a:srgbClr val="990000"/>
                </a:solidFill>
                <a:latin typeface="Courier New" pitchFamily="-96" charset="0"/>
              </a:rPr>
              <a:t>*C*4)+(j*4)</a:t>
            </a:r>
          </a:p>
        </p:txBody>
      </p:sp>
    </p:spTree>
    <p:extLst>
      <p:ext uri="{BB962C8B-B14F-4D97-AF65-F5344CB8AC3E}">
        <p14:creationId xmlns:p14="http://schemas.microsoft.com/office/powerpoint/2010/main" val="385323810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493713"/>
            <a:ext cx="76454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Row Access Code</a:t>
            </a:r>
          </a:p>
        </p:txBody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4267200"/>
            <a:ext cx="7404100" cy="24384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Row Vector</a:t>
            </a:r>
          </a:p>
          <a:p>
            <a:pPr lvl="1"/>
            <a:r>
              <a:rPr lang="en-US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[index]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 array of 5 </a:t>
            </a:r>
            <a:r>
              <a:rPr lang="en-US" b="1" dirty="0" err="1">
                <a:latin typeface="Courier New" pitchFamily="-96" charset="0"/>
              </a:rPr>
              <a:t>int</a:t>
            </a:r>
            <a:r>
              <a:rPr lang="en-US" dirty="0" err="1">
                <a:latin typeface="Calibri" pitchFamily="-96" charset="0"/>
              </a:rPr>
              <a:t>’s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Starting address </a:t>
            </a:r>
            <a:r>
              <a:rPr lang="en-US" b="1" dirty="0">
                <a:latin typeface="Courier New" pitchFamily="-96" charset="0"/>
              </a:rPr>
              <a:t>pgh+20*index</a:t>
            </a:r>
          </a:p>
          <a:p>
            <a:r>
              <a:rPr lang="en-US" dirty="0">
                <a:latin typeface="Calibri" pitchFamily="-96" charset="0"/>
              </a:rPr>
              <a:t>Machine Code</a:t>
            </a:r>
          </a:p>
          <a:p>
            <a:pPr lvl="1"/>
            <a:r>
              <a:rPr lang="en-US" dirty="0">
                <a:latin typeface="Calibri" pitchFamily="-96" charset="0"/>
              </a:rPr>
              <a:t>Computes and returns address</a:t>
            </a:r>
          </a:p>
          <a:p>
            <a:pPr lvl="1"/>
            <a:r>
              <a:rPr lang="en-US" dirty="0">
                <a:latin typeface="Calibri" pitchFamily="-96" charset="0"/>
              </a:rPr>
              <a:t>Compute as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 + 4*(index+4*index)</a:t>
            </a:r>
          </a:p>
          <a:p>
            <a:endParaRPr lang="en-US" b="0" i="1" dirty="0">
              <a:latin typeface="Calibri" pitchFamily="-96" charset="0"/>
            </a:endParaRPr>
          </a:p>
          <a:p>
            <a:endParaRPr lang="en-US" dirty="0">
              <a:latin typeface="Calibri" pitchFamily="-96" charset="0"/>
            </a:endParaRPr>
          </a:p>
        </p:txBody>
      </p:sp>
      <p:sp>
        <p:nvSpPr>
          <p:cNvPr id="84995" name="Rectangle 4"/>
          <p:cNvSpPr>
            <a:spLocks noChangeArrowheads="1"/>
          </p:cNvSpPr>
          <p:nvPr/>
        </p:nvSpPr>
        <p:spPr bwMode="auto">
          <a:xfrm>
            <a:off x="4503738" y="1988840"/>
            <a:ext cx="411480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*</a:t>
            </a:r>
            <a:r>
              <a:rPr lang="en-US" sz="1800" dirty="0" err="1">
                <a:latin typeface="Courier New" pitchFamily="-96" charset="0"/>
              </a:rPr>
              <a:t>get_pgh_zip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index)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[index];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311301" name="Rectangle 5"/>
          <p:cNvSpPr>
            <a:spLocks noChangeArrowheads="1"/>
          </p:cNvSpPr>
          <p:nvPr/>
        </p:nvSpPr>
        <p:spPr bwMode="auto">
          <a:xfrm>
            <a:off x="495300" y="3204779"/>
            <a:ext cx="6781800" cy="925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= index</a:t>
            </a:r>
          </a:p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(%rdi,%rdi,4),%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5 * index</a:t>
            </a:r>
          </a:p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(,%rax,4),%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+ (20 * index)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66700" y="1124341"/>
            <a:ext cx="6324600" cy="1288495"/>
            <a:chOff x="1066800" y="2671762"/>
            <a:chExt cx="6324600" cy="1288495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295400" y="34385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066800" y="3590925"/>
              <a:ext cx="60023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 err="1">
                  <a:latin typeface="Courier New" pitchFamily="-96" charset="0"/>
                </a:rPr>
                <a:t>pgh</a:t>
              </a:r>
              <a:endParaRPr lang="en-US" sz="1800" dirty="0">
                <a:latin typeface="Courier New" pitchFamily="-96" charset="0"/>
              </a:endParaRPr>
            </a:p>
          </p:txBody>
        </p:sp>
        <p:grpSp>
          <p:nvGrpSpPr>
            <p:cNvPr id="18" name="Group 19"/>
            <p:cNvGrpSpPr>
              <a:grpSpLocks/>
            </p:cNvGrpSpPr>
            <p:nvPr/>
          </p:nvGrpSpPr>
          <p:grpSpPr bwMode="auto">
            <a:xfrm>
              <a:off x="1295400" y="2676525"/>
              <a:ext cx="1524000" cy="762000"/>
              <a:chOff x="816" y="2640"/>
              <a:chExt cx="960" cy="480"/>
            </a:xfrm>
          </p:grpSpPr>
          <p:sp>
            <p:nvSpPr>
              <p:cNvPr id="19" name="Rectangle 20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0" name="Rectangle 21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1" name="Rectangle 22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2" name="Rectangle 23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0</a:t>
                </a:r>
              </a:p>
            </p:txBody>
          </p:sp>
          <p:sp>
            <p:nvSpPr>
              <p:cNvPr id="23" name="Rectangle 24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6</a:t>
                </a:r>
              </a:p>
            </p:txBody>
          </p:sp>
        </p:grpSp>
        <p:grpSp>
          <p:nvGrpSpPr>
            <p:cNvPr id="24" name="Group 25"/>
            <p:cNvGrpSpPr>
              <a:grpSpLocks/>
            </p:cNvGrpSpPr>
            <p:nvPr/>
          </p:nvGrpSpPr>
          <p:grpSpPr bwMode="auto">
            <a:xfrm>
              <a:off x="2819400" y="2676525"/>
              <a:ext cx="1524000" cy="762000"/>
              <a:chOff x="816" y="2640"/>
              <a:chExt cx="960" cy="480"/>
            </a:xfrm>
          </p:grpSpPr>
          <p:sp>
            <p:nvSpPr>
              <p:cNvPr id="25" name="Rectangle 26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7" name="Rectangle 28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8" name="Rectangle 29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9" name="Rectangle 30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3</a:t>
                </a:r>
              </a:p>
            </p:txBody>
          </p:sp>
        </p:grpSp>
        <p:grpSp>
          <p:nvGrpSpPr>
            <p:cNvPr id="30" name="Group 31"/>
            <p:cNvGrpSpPr>
              <a:grpSpLocks/>
            </p:cNvGrpSpPr>
            <p:nvPr/>
          </p:nvGrpSpPr>
          <p:grpSpPr bwMode="auto">
            <a:xfrm>
              <a:off x="4343400" y="2676525"/>
              <a:ext cx="1524000" cy="762000"/>
              <a:chOff x="816" y="2640"/>
              <a:chExt cx="960" cy="480"/>
            </a:xfrm>
          </p:grpSpPr>
          <p:sp>
            <p:nvSpPr>
              <p:cNvPr id="31" name="Rectangle 32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32" name="Rectangle 33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33" name="Rectangle 34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34" name="Rectangle 35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35" name="Rectangle 36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36" name="Group 37"/>
            <p:cNvGrpSpPr>
              <a:grpSpLocks/>
            </p:cNvGrpSpPr>
            <p:nvPr/>
          </p:nvGrpSpPr>
          <p:grpSpPr bwMode="auto">
            <a:xfrm>
              <a:off x="5867400" y="2671762"/>
              <a:ext cx="1524000" cy="766763"/>
              <a:chOff x="816" y="2637"/>
              <a:chExt cx="960" cy="483"/>
            </a:xfrm>
          </p:grpSpPr>
          <p:sp>
            <p:nvSpPr>
              <p:cNvPr id="37" name="Rectangle 38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8" name="Rectangle 39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9" name="Rectangle 40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40" name="Rectangle 41"/>
              <p:cNvSpPr>
                <a:spLocks noChangeArrowheads="1"/>
              </p:cNvSpPr>
              <p:nvPr/>
            </p:nvSpPr>
            <p:spPr bwMode="auto">
              <a:xfrm>
                <a:off x="1392" y="2637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41" name="Rectangle 42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</p:grpSp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1295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2819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4343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5867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66313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>
          <a:xfrm>
            <a:off x="279400" y="283369"/>
            <a:ext cx="63500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Optimizing Fixed Array Access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1" y="2714620"/>
            <a:ext cx="3547120" cy="391478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Computation</a:t>
            </a:r>
          </a:p>
          <a:p>
            <a:pPr lvl="1"/>
            <a:r>
              <a:rPr lang="en-US" dirty="0">
                <a:latin typeface="Calibri" pitchFamily="-96" charset="0"/>
              </a:rPr>
              <a:t>Step through all elements in column j</a:t>
            </a:r>
          </a:p>
          <a:p>
            <a:r>
              <a:rPr lang="en-US" dirty="0">
                <a:latin typeface="Calibri" pitchFamily="-96" charset="0"/>
              </a:rPr>
              <a:t>Optimization</a:t>
            </a:r>
          </a:p>
          <a:p>
            <a:pPr lvl="1"/>
            <a:r>
              <a:rPr lang="en-US" dirty="0">
                <a:latin typeface="Calibri" pitchFamily="-96" charset="0"/>
              </a:rPr>
              <a:t>Retrieving successive elements from single column</a:t>
            </a:r>
          </a:p>
        </p:txBody>
      </p:sp>
      <p:sp>
        <p:nvSpPr>
          <p:cNvPr id="107523" name="Rectangle 4"/>
          <p:cNvSpPr>
            <a:spLocks noChangeArrowheads="1"/>
          </p:cNvSpPr>
          <p:nvPr/>
        </p:nvSpPr>
        <p:spPr bwMode="auto">
          <a:xfrm>
            <a:off x="3635896" y="2559401"/>
            <a:ext cx="4343400" cy="6508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#define N 16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typedef int fix_matrix[N][N];  </a:t>
            </a:r>
          </a:p>
        </p:txBody>
      </p:sp>
      <p:sp>
        <p:nvSpPr>
          <p:cNvPr id="107524" name="Rectangle 5"/>
          <p:cNvSpPr>
            <a:spLocks noChangeArrowheads="1"/>
          </p:cNvSpPr>
          <p:nvPr/>
        </p:nvSpPr>
        <p:spPr bwMode="auto">
          <a:xfrm>
            <a:off x="3635896" y="3573016"/>
            <a:ext cx="5114726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/* Retrieve column j from array */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void </a:t>
            </a:r>
            <a:r>
              <a:rPr lang="en-US" sz="1800" dirty="0" err="1">
                <a:latin typeface="Courier New" pitchFamily="-96" charset="0"/>
              </a:rPr>
              <a:t>fix_column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(</a:t>
            </a:r>
            <a:r>
              <a:rPr lang="en-US" sz="1800" dirty="0" err="1">
                <a:latin typeface="Courier New" pitchFamily="-96" charset="0"/>
              </a:rPr>
              <a:t>fix_matrix</a:t>
            </a:r>
            <a:r>
              <a:rPr lang="en-US" sz="1800" dirty="0">
                <a:latin typeface="Courier New" pitchFamily="-96" charset="0"/>
              </a:rPr>
              <a:t> a,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j,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*</a:t>
            </a:r>
            <a:r>
              <a:rPr lang="en-US" sz="1800" dirty="0" err="1">
                <a:latin typeface="Courier New" pitchFamily="-96" charset="0"/>
              </a:rPr>
              <a:t>dest</a:t>
            </a:r>
            <a:r>
              <a:rPr lang="en-US" sz="1800" dirty="0">
                <a:latin typeface="Courier New" pitchFamily="-96" charset="0"/>
              </a:rPr>
              <a:t>)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for (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 = 0;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 &lt; N;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++)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dest</a:t>
            </a:r>
            <a:r>
              <a:rPr lang="en-US" sz="1800" dirty="0">
                <a:latin typeface="Courier New" pitchFamily="-96" charset="0"/>
              </a:rPr>
              <a:t>[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] = a[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][j];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28596" y="1066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a</a:t>
            </a:r>
          </a:p>
        </p:txBody>
      </p:sp>
      <p:cxnSp>
        <p:nvCxnSpPr>
          <p:cNvPr id="24" name="Straight Connector 23"/>
          <p:cNvCxnSpPr/>
          <p:nvPr/>
        </p:nvCxnSpPr>
        <p:spPr bwMode="auto">
          <a:xfrm rot="5400000">
            <a:off x="542103" y="1637506"/>
            <a:ext cx="1143000" cy="1587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620809" y="1154113"/>
            <a:ext cx="12715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alibri" pitchFamily="-96" charset="0"/>
              </a:rPr>
              <a:t>j-th column</a:t>
            </a:r>
          </a:p>
        </p:txBody>
      </p:sp>
      <p:cxnSp>
        <p:nvCxnSpPr>
          <p:cNvPr id="28" name="Straight Arrow Connector 27"/>
          <p:cNvCxnSpPr>
            <a:cxnSpLocks noChangeShapeType="1"/>
            <a:stCxn id="26" idx="1"/>
          </p:cNvCxnSpPr>
          <p:nvPr/>
        </p:nvCxnSpPr>
        <p:spPr bwMode="auto">
          <a:xfrm rot="10800000">
            <a:off x="1112809" y="1304925"/>
            <a:ext cx="508000" cy="333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17566</TotalTime>
  <Words>2482</Words>
  <Application>Microsoft Macintosh PowerPoint</Application>
  <PresentationFormat>On-screen Show (4:3)</PresentationFormat>
  <Paragraphs>784</Paragraphs>
  <Slides>31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5" baseType="lpstr">
      <vt:lpstr>MS Mincho</vt:lpstr>
      <vt:lpstr>ＭＳ Ｐゴシック</vt:lpstr>
      <vt:lpstr>Arial</vt:lpstr>
      <vt:lpstr>Arial Narrow</vt:lpstr>
      <vt:lpstr>Calibri</vt:lpstr>
      <vt:lpstr>Calibri Bold</vt:lpstr>
      <vt:lpstr>Courier New</vt:lpstr>
      <vt:lpstr>Lucida Grande</vt:lpstr>
      <vt:lpstr>Monaco</vt:lpstr>
      <vt:lpstr>Times New Roman</vt:lpstr>
      <vt:lpstr>Wingdings</vt:lpstr>
      <vt:lpstr>Wingdings 2</vt:lpstr>
      <vt:lpstr>Zapf Dingbats</vt:lpstr>
      <vt:lpstr>template2007</vt:lpstr>
      <vt:lpstr>Today</vt:lpstr>
      <vt:lpstr>Array Accessing Example</vt:lpstr>
      <vt:lpstr>Array Loop Example</vt:lpstr>
      <vt:lpstr>Nested Array Example</vt:lpstr>
      <vt:lpstr>Multidimensional (Nested) Arrays</vt:lpstr>
      <vt:lpstr>Nested Array Row Access</vt:lpstr>
      <vt:lpstr>Nested Array Element Access</vt:lpstr>
      <vt:lpstr>Nested Array Row Access Code</vt:lpstr>
      <vt:lpstr>Optimizing Fixed Array Access</vt:lpstr>
      <vt:lpstr>Optimizing Fixed Array Access</vt:lpstr>
      <vt:lpstr>Today</vt:lpstr>
      <vt:lpstr>Structure Representation</vt:lpstr>
      <vt:lpstr>Generating Pointer to Structure Member</vt:lpstr>
      <vt:lpstr>Following Linked List</vt:lpstr>
      <vt:lpstr>Today</vt:lpstr>
      <vt:lpstr>x86-64 Linux Memory Layout</vt:lpstr>
      <vt:lpstr>Memory Allocation Example</vt:lpstr>
      <vt:lpstr>x86-64 Example Addresses</vt:lpstr>
      <vt:lpstr>Today</vt:lpstr>
      <vt:lpstr>Recall: Memory Referencing Bug Example</vt:lpstr>
      <vt:lpstr>Memory Referencing Bug Example</vt:lpstr>
      <vt:lpstr>Such problems are a BIG deal</vt:lpstr>
      <vt:lpstr>String Library Code</vt:lpstr>
      <vt:lpstr>Vulnerable Buffer Code</vt:lpstr>
      <vt:lpstr>Buffer Overflow Stack</vt:lpstr>
      <vt:lpstr>Buffer Overflow Stack Example</vt:lpstr>
      <vt:lpstr>Buffer Overflow Stack Example </vt:lpstr>
      <vt:lpstr>Buffer Overflow Stack Example </vt:lpstr>
      <vt:lpstr>Buffer Overflow Stack Example </vt:lpstr>
      <vt:lpstr>Code Injection Attacks</vt:lpstr>
      <vt:lpstr>Avoid Overflow Vulnerabilities in Code (!)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Eric Wills</cp:lastModifiedBy>
  <cp:revision>843</cp:revision>
  <cp:lastPrinted>2009-09-13T19:36:45Z</cp:lastPrinted>
  <dcterms:created xsi:type="dcterms:W3CDTF">2011-01-05T22:40:47Z</dcterms:created>
  <dcterms:modified xsi:type="dcterms:W3CDTF">2018-10-24T16:55:55Z</dcterms:modified>
</cp:coreProperties>
</file>