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03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266" r:id="rId11"/>
    <p:sldId id="423" r:id="rId12"/>
    <p:sldId id="424" r:id="rId13"/>
    <p:sldId id="425" r:id="rId14"/>
    <p:sldId id="426" r:id="rId15"/>
    <p:sldId id="427" r:id="rId16"/>
    <p:sldId id="310" r:id="rId17"/>
    <p:sldId id="428" r:id="rId18"/>
    <p:sldId id="429" r:id="rId19"/>
    <p:sldId id="315" r:id="rId20"/>
    <p:sldId id="430" r:id="rId21"/>
    <p:sldId id="276" r:id="rId22"/>
    <p:sldId id="277" r:id="rId23"/>
    <p:sldId id="278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293" r:id="rId32"/>
    <p:sldId id="324" r:id="rId33"/>
    <p:sldId id="326" r:id="rId34"/>
    <p:sldId id="301" r:id="rId35"/>
    <p:sldId id="336" r:id="rId36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6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99"/>
    <a:srgbClr val="99FFCC"/>
    <a:srgbClr val="FF3300"/>
    <a:srgbClr val="FFCCFF"/>
    <a:srgbClr val="FFCCCC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 autoAdjust="0"/>
    <p:restoredTop sz="90929" autoAdjust="0"/>
  </p:normalViewPr>
  <p:slideViewPr>
    <p:cSldViewPr showGuides="1">
      <p:cViewPr varScale="1">
        <p:scale>
          <a:sx n="131" d="100"/>
          <a:sy n="131" d="100"/>
        </p:scale>
        <p:origin x="720" y="184"/>
      </p:cViewPr>
      <p:guideLst>
        <p:guide orient="horz" pos="336"/>
        <p:guide pos="672"/>
      </p:guideLst>
    </p:cSldViewPr>
  </p:slideViewPr>
  <p:outlineViewPr>
    <p:cViewPr>
      <p:scale>
        <a:sx n="33" d="100"/>
        <a:sy n="33" d="100"/>
      </p:scale>
      <p:origin x="0" y="40696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2.xml"/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15-349</a:t>
            </a:r>
          </a:p>
        </p:txBody>
      </p:sp>
    </p:spTree>
    <p:extLst>
      <p:ext uri="{BB962C8B-B14F-4D97-AF65-F5344CB8AC3E}">
        <p14:creationId xmlns:p14="http://schemas.microsoft.com/office/powerpoint/2010/main" val="110727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7132A007-E58E-401B-9376-F68DD637F903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1149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C0F0C3BE-3CB8-42CE-85AE-26932541959C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425" y="6380163"/>
            <a:ext cx="951395" cy="286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>
                <a:solidFill>
                  <a:schemeClr val="hlink"/>
                </a:solidFill>
              </a:rPr>
              <a:t>CS:APP2e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 Architecture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4891087" cy="5289550"/>
          </a:xfrm>
        </p:spPr>
        <p:txBody>
          <a:bodyPr/>
          <a:lstStyle/>
          <a:p>
            <a:r>
              <a:rPr lang="en-US" dirty="0"/>
              <a:t>Assembly Language View</a:t>
            </a:r>
          </a:p>
          <a:p>
            <a:pPr lvl="1"/>
            <a:r>
              <a:rPr lang="en-US" dirty="0"/>
              <a:t>Processor state</a:t>
            </a:r>
          </a:p>
          <a:p>
            <a:pPr lvl="2"/>
            <a:r>
              <a:rPr lang="en-US" dirty="0"/>
              <a:t>Registers, memory, …</a:t>
            </a:r>
          </a:p>
          <a:p>
            <a:pPr lvl="1"/>
            <a:r>
              <a:rPr lang="en-US" dirty="0"/>
              <a:t>Instructions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How instructions are encoded as bytes</a:t>
            </a:r>
          </a:p>
          <a:p>
            <a:r>
              <a:rPr lang="en-US" dirty="0"/>
              <a:t>Layer of Abstraction</a:t>
            </a:r>
          </a:p>
          <a:p>
            <a:pPr lvl="1"/>
            <a:r>
              <a:rPr lang="en-US" dirty="0"/>
              <a:t>Above: how to program machine</a:t>
            </a:r>
          </a:p>
          <a:p>
            <a:pPr lvl="2"/>
            <a:r>
              <a:rPr lang="en-US" dirty="0"/>
              <a:t>Processor executes instructions in a sequence</a:t>
            </a:r>
          </a:p>
          <a:p>
            <a:pPr lvl="1"/>
            <a:r>
              <a:rPr lang="en-US" dirty="0"/>
              <a:t>Below: what needs to be built</a:t>
            </a:r>
          </a:p>
          <a:p>
            <a:pPr lvl="2"/>
            <a:r>
              <a:rPr lang="en-US" dirty="0"/>
              <a:t>Use variety of tricks to make it run fast</a:t>
            </a:r>
          </a:p>
          <a:p>
            <a:pPr lvl="2"/>
            <a:r>
              <a:rPr lang="en-US" dirty="0"/>
              <a:t>E.g., execute multiple instructions simultaneously</a:t>
            </a:r>
          </a:p>
        </p:txBody>
      </p: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5486400" y="1524000"/>
            <a:ext cx="2743200" cy="4168775"/>
            <a:chOff x="2160" y="864"/>
            <a:chExt cx="1728" cy="2626"/>
          </a:xfrm>
        </p:grpSpPr>
        <p:sp>
          <p:nvSpPr>
            <p:cNvPr id="320516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solidFill>
                    <a:srgbClr val="FFCCFF"/>
                  </a:solidFill>
                </a:rPr>
                <a:t>ISA</a:t>
              </a: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Compiler</a:t>
              </a:r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OS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CPU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Circuit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Chip</a:t>
              </a:r>
            </a:p>
            <a:p>
              <a:r>
                <a:rPr lang="en-US"/>
                <a:t>Layout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Application</a:t>
              </a:r>
            </a:p>
            <a:p>
              <a:r>
                <a:rPr lang="en-US"/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463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2279650"/>
            <a:ext cx="6477000" cy="342900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jXX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 </a:t>
            </a:r>
            <a:r>
              <a:rPr lang="en-US" dirty="0" err="1"/>
              <a:t>fn</a:t>
            </a:r>
            <a:endParaRPr lang="en-US" dirty="0"/>
          </a:p>
          <a:p>
            <a:pPr lvl="1"/>
            <a:r>
              <a:rPr lang="en-US" dirty="0"/>
              <a:t>Based on values of condition codes</a:t>
            </a:r>
          </a:p>
          <a:p>
            <a:pPr lvl="1"/>
            <a:r>
              <a:rPr lang="en-US" dirty="0"/>
              <a:t>Same as x86-64 counterparts</a:t>
            </a:r>
          </a:p>
          <a:p>
            <a:pPr lvl="1"/>
            <a:r>
              <a:rPr lang="en-US" dirty="0"/>
              <a:t>Encode full destination address</a:t>
            </a:r>
          </a:p>
          <a:p>
            <a:pPr lvl="2"/>
            <a:r>
              <a:rPr lang="en-US" dirty="0"/>
              <a:t>Unlike PC-relative addressing seen in x86-64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2" y="1219200"/>
            <a:ext cx="68976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jXX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Dest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28800" y="1295400"/>
            <a:ext cx="609600" cy="304800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+mn-lt"/>
                </a:rPr>
                <a:t>fn</a:t>
              </a:r>
              <a:endParaRPr lang="en-US" sz="1600" dirty="0">
                <a:solidFill>
                  <a:schemeClr val="folHlink"/>
                </a:solidFill>
                <a:latin typeface="+mn-lt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132655" cy="31803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(Conditionally)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38400" y="129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</p:spTree>
    <p:extLst>
      <p:ext uri="{BB962C8B-B14F-4D97-AF65-F5344CB8AC3E}">
        <p14:creationId xmlns:p14="http://schemas.microsoft.com/office/powerpoint/2010/main" val="33321384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2" y="1219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jmp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28800" y="1295400"/>
            <a:ext cx="609600" cy="304800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35200" cy="3143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Unconditionally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38400" y="129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2" y="1981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jle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484" name="Group 124"/>
          <p:cNvGrpSpPr>
            <a:grpSpLocks/>
          </p:cNvGrpSpPr>
          <p:nvPr/>
        </p:nvGrpSpPr>
        <p:grpSpPr bwMode="auto">
          <a:xfrm>
            <a:off x="1828800" y="2057400"/>
            <a:ext cx="609600" cy="304800"/>
            <a:chOff x="1296" y="2544"/>
            <a:chExt cx="384" cy="192"/>
          </a:xfrm>
        </p:grpSpPr>
        <p:sp>
          <p:nvSpPr>
            <p:cNvPr id="271485" name="Rectangle 125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86" name="Rectangle 12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71487" name="Rectangle 127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Less or Equal</a:t>
            </a: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2438400" y="2057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2" y="2743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jl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493" name="Group 133"/>
          <p:cNvGrpSpPr>
            <a:grpSpLocks/>
          </p:cNvGrpSpPr>
          <p:nvPr/>
        </p:nvGrpSpPr>
        <p:grpSpPr bwMode="auto">
          <a:xfrm>
            <a:off x="1828800" y="2819400"/>
            <a:ext cx="609600" cy="304800"/>
            <a:chOff x="1296" y="2544"/>
            <a:chExt cx="384" cy="192"/>
          </a:xfrm>
        </p:grpSpPr>
        <p:sp>
          <p:nvSpPr>
            <p:cNvPr id="271494" name="Rectangle 1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95" name="Rectangle 1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71496" name="Rectangle 1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Less</a:t>
            </a: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2438400" y="2819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2" y="3505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02" name="Group 142"/>
          <p:cNvGrpSpPr>
            <a:grpSpLocks/>
          </p:cNvGrpSpPr>
          <p:nvPr/>
        </p:nvGrpSpPr>
        <p:grpSpPr bwMode="auto">
          <a:xfrm>
            <a:off x="1828800" y="3581400"/>
            <a:ext cx="609600" cy="304800"/>
            <a:chOff x="1296" y="2544"/>
            <a:chExt cx="384" cy="192"/>
          </a:xfrm>
        </p:grpSpPr>
        <p:sp>
          <p:nvSpPr>
            <p:cNvPr id="271503" name="Rectangle 143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04" name="Rectangle 144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71505" name="Rectangle 145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Equal</a:t>
            </a: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2438400" y="3581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2" y="4267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jne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11" name="Group 151"/>
          <p:cNvGrpSpPr>
            <a:grpSpLocks/>
          </p:cNvGrpSpPr>
          <p:nvPr/>
        </p:nvGrpSpPr>
        <p:grpSpPr bwMode="auto">
          <a:xfrm>
            <a:off x="1828800" y="4343400"/>
            <a:ext cx="609600" cy="304800"/>
            <a:chOff x="1296" y="2544"/>
            <a:chExt cx="384" cy="192"/>
          </a:xfrm>
        </p:grpSpPr>
        <p:sp>
          <p:nvSpPr>
            <p:cNvPr id="271512" name="Rectangle 15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13" name="Rectangle 15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71514" name="Rectangle 15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Not Equal</a:t>
            </a: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2438400" y="4343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2" y="5029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jge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20" name="Group 160"/>
          <p:cNvGrpSpPr>
            <a:grpSpLocks/>
          </p:cNvGrpSpPr>
          <p:nvPr/>
        </p:nvGrpSpPr>
        <p:grpSpPr bwMode="auto">
          <a:xfrm>
            <a:off x="1828800" y="5105400"/>
            <a:ext cx="609600" cy="304800"/>
            <a:chOff x="1296" y="2544"/>
            <a:chExt cx="384" cy="192"/>
          </a:xfrm>
        </p:grpSpPr>
        <p:sp>
          <p:nvSpPr>
            <p:cNvPr id="271521" name="Rectangle 1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22" name="Rectangle 1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71523" name="Rectangle 1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Greater or Equal</a:t>
            </a: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2438400" y="510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2" y="5791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jg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29" name="Group 169"/>
          <p:cNvGrpSpPr>
            <a:grpSpLocks/>
          </p:cNvGrpSpPr>
          <p:nvPr/>
        </p:nvGrpSpPr>
        <p:grpSpPr bwMode="auto">
          <a:xfrm>
            <a:off x="1828800" y="5867400"/>
            <a:ext cx="609600" cy="304800"/>
            <a:chOff x="1296" y="2544"/>
            <a:chExt cx="384" cy="192"/>
          </a:xfrm>
        </p:grpSpPr>
        <p:sp>
          <p:nvSpPr>
            <p:cNvPr id="271530" name="Rectangle 1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31" name="Rectangle 1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71532" name="Rectangle 1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Greater</a:t>
            </a: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2438400" y="5867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</p:spTree>
    <p:extLst>
      <p:ext uri="{BB962C8B-B14F-4D97-AF65-F5344CB8AC3E}">
        <p14:creationId xmlns:p14="http://schemas.microsoft.com/office/powerpoint/2010/main" val="12403200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Program Stack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219200"/>
            <a:ext cx="4927600" cy="5213350"/>
          </a:xfrm>
        </p:spPr>
        <p:txBody>
          <a:bodyPr/>
          <a:lstStyle/>
          <a:p>
            <a:pPr lvl="1"/>
            <a:r>
              <a:rPr lang="en-US" dirty="0"/>
              <a:t>Region of memory holding program data</a:t>
            </a:r>
          </a:p>
          <a:p>
            <a:pPr lvl="1"/>
            <a:r>
              <a:rPr lang="en-US" dirty="0"/>
              <a:t>Used in Y86-64 (and x86-64) for supporting procedure calls</a:t>
            </a:r>
          </a:p>
          <a:p>
            <a:pPr lvl="1"/>
            <a:r>
              <a:rPr lang="en-US" dirty="0"/>
              <a:t>Stack top indicated by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/>
              <a:t>Address of top stack element</a:t>
            </a:r>
          </a:p>
          <a:p>
            <a:pPr lvl="1"/>
            <a:r>
              <a:rPr lang="en-US" dirty="0"/>
              <a:t>Stack grows toward lower addresses</a:t>
            </a:r>
          </a:p>
          <a:p>
            <a:pPr lvl="2"/>
            <a:r>
              <a:rPr lang="en-US" dirty="0"/>
              <a:t>Top element is at highest address in the stack</a:t>
            </a:r>
          </a:p>
          <a:p>
            <a:pPr lvl="2"/>
            <a:r>
              <a:rPr lang="en-US" dirty="0"/>
              <a:t>When pushing, must first decrement stack pointer</a:t>
            </a:r>
          </a:p>
          <a:p>
            <a:pPr lvl="2"/>
            <a:r>
              <a:rPr lang="en-US" dirty="0"/>
              <a:t>After popping, increment stack pointer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647825" y="1676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47825" y="1981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647825" y="2286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647825" y="44196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647825" y="4724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647825" y="5029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647825" y="5334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2867025" y="5451475"/>
            <a:ext cx="381000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3248025" y="5299075"/>
            <a:ext cx="646421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647825" y="2590800"/>
            <a:ext cx="1219200" cy="1828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</a:p>
        </p:txBody>
      </p: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838200" y="1828800"/>
            <a:ext cx="0" cy="3657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228600" y="3200400"/>
            <a:ext cx="1371600" cy="6413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Increasing</a:t>
            </a:r>
          </a:p>
          <a:p>
            <a:pPr algn="l">
              <a:lnSpc>
                <a:spcPct val="100000"/>
              </a:lnSpc>
            </a:pPr>
            <a:r>
              <a:rPr lang="en-US"/>
              <a:t>Addresses</a:t>
            </a:r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447800" y="5638800"/>
            <a:ext cx="1752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“Top”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371600" y="1066800"/>
            <a:ext cx="1752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“Bottom”</a:t>
            </a:r>
          </a:p>
        </p:txBody>
      </p:sp>
    </p:spTree>
    <p:extLst>
      <p:ext uri="{BB962C8B-B14F-4D97-AF65-F5344CB8AC3E}">
        <p14:creationId xmlns:p14="http://schemas.microsoft.com/office/powerpoint/2010/main" val="11634127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Decrement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 by 8</a:t>
            </a:r>
          </a:p>
          <a:p>
            <a:pPr lvl="1"/>
            <a:r>
              <a:rPr lang="en-US" dirty="0"/>
              <a:t>Store word from </a:t>
            </a:r>
            <a:r>
              <a:rPr lang="en-US" dirty="0" err="1"/>
              <a:t>rA</a:t>
            </a:r>
            <a:r>
              <a:rPr lang="en-US" dirty="0"/>
              <a:t> to memory at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Read word from memory at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Save in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Increment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 by 8</a:t>
            </a:r>
          </a:p>
          <a:p>
            <a:pPr lvl="1"/>
            <a:r>
              <a:rPr lang="en-US" dirty="0"/>
              <a:t>Like x86-64</a:t>
            </a: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39763" y="1295400"/>
            <a:ext cx="3322637" cy="609600"/>
            <a:chOff x="403" y="816"/>
            <a:chExt cx="2093" cy="384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pushq</a:t>
              </a:r>
              <a:r>
                <a:rPr lang="en-US" sz="1600" dirty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639763" y="3352800"/>
            <a:ext cx="3322637" cy="609600"/>
            <a:chOff x="403" y="816"/>
            <a:chExt cx="2093" cy="384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popq</a:t>
              </a:r>
              <a:r>
                <a:rPr lang="en-US" sz="1600" dirty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8650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Call and Return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Push address of next instruction onto stack</a:t>
            </a:r>
          </a:p>
          <a:p>
            <a:pPr lvl="1"/>
            <a:r>
              <a:rPr lang="en-US" dirty="0"/>
              <a:t>Start executing instructions at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Pop value from stack</a:t>
            </a:r>
          </a:p>
          <a:p>
            <a:pPr lvl="1"/>
            <a:r>
              <a:rPr lang="en-US" dirty="0"/>
              <a:t>Use as address for next instruction</a:t>
            </a:r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39763" y="1295400"/>
            <a:ext cx="7766049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8683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call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2391" name="Group 7"/>
          <p:cNvGrpSpPr>
            <a:grpSpLocks/>
          </p:cNvGrpSpPr>
          <p:nvPr/>
        </p:nvGrpSpPr>
        <p:grpSpPr bwMode="auto">
          <a:xfrm>
            <a:off x="2773363" y="1447800"/>
            <a:ext cx="609600" cy="304800"/>
            <a:chOff x="1296" y="2544"/>
            <a:chExt cx="384" cy="192"/>
          </a:xfrm>
        </p:grpSpPr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3352800" y="14478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609600" y="3581400"/>
            <a:ext cx="776605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838200" y="3733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ret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272453" name="Group 69"/>
          <p:cNvGrpSpPr>
            <a:grpSpLocks/>
          </p:cNvGrpSpPr>
          <p:nvPr/>
        </p:nvGrpSpPr>
        <p:grpSpPr bwMode="auto">
          <a:xfrm>
            <a:off x="2743200" y="3733800"/>
            <a:ext cx="609600" cy="304800"/>
            <a:chOff x="1296" y="2544"/>
            <a:chExt cx="384" cy="192"/>
          </a:xfrm>
        </p:grpSpPr>
        <p:sp>
          <p:nvSpPr>
            <p:cNvPr id="272454" name="Rectangle 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72455" name="Rectangle 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2456" name="Rectangle 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9635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Instructions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Don’t do anything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Stop </a:t>
            </a:r>
            <a:r>
              <a:rPr lang="en-US"/>
              <a:t>executing instructions</a:t>
            </a:r>
            <a:endParaRPr lang="en-US" dirty="0"/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639763" y="1295400"/>
            <a:ext cx="2636837" cy="609600"/>
            <a:chOff x="403" y="816"/>
            <a:chExt cx="1661" cy="384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nop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639763" y="2743200"/>
            <a:ext cx="2636837" cy="609600"/>
            <a:chOff x="403" y="2112"/>
            <a:chExt cx="1661" cy="384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12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halt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086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80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318250" y="527050"/>
            <a:ext cx="2743200" cy="51054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115" name="Line 223"/>
          <p:cNvSpPr>
            <a:spLocks noChangeShapeType="1"/>
          </p:cNvSpPr>
          <p:nvPr/>
        </p:nvSpPr>
        <p:spPr bwMode="auto">
          <a:xfrm flipV="1">
            <a:off x="3346450" y="2203450"/>
            <a:ext cx="30480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6" name="Rectangle 138"/>
          <p:cNvSpPr>
            <a:spLocks noChangeArrowheads="1"/>
          </p:cNvSpPr>
          <p:nvPr/>
        </p:nvSpPr>
        <p:spPr bwMode="auto">
          <a:xfrm>
            <a:off x="6699250" y="603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rrmovq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17" name="Group 179"/>
          <p:cNvGrpSpPr>
            <a:grpSpLocks/>
          </p:cNvGrpSpPr>
          <p:nvPr/>
        </p:nvGrpSpPr>
        <p:grpSpPr bwMode="auto">
          <a:xfrm>
            <a:off x="7613650" y="603250"/>
            <a:ext cx="609600" cy="304800"/>
            <a:chOff x="4560" y="2160"/>
            <a:chExt cx="384" cy="192"/>
          </a:xfrm>
        </p:grpSpPr>
        <p:sp>
          <p:nvSpPr>
            <p:cNvPr id="118" name="Rectangle 140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3" name="Rectangle 141"/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124" name="Rectangle 142"/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25" name="Rectangle 143"/>
          <p:cNvSpPr>
            <a:spLocks noChangeArrowheads="1"/>
          </p:cNvSpPr>
          <p:nvPr/>
        </p:nvSpPr>
        <p:spPr bwMode="auto">
          <a:xfrm>
            <a:off x="6699250" y="1060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26" name="Group 178"/>
          <p:cNvGrpSpPr>
            <a:grpSpLocks/>
          </p:cNvGrpSpPr>
          <p:nvPr/>
        </p:nvGrpSpPr>
        <p:grpSpPr bwMode="auto">
          <a:xfrm>
            <a:off x="7613650" y="1060450"/>
            <a:ext cx="609600" cy="304800"/>
            <a:chOff x="4560" y="2448"/>
            <a:chExt cx="384" cy="192"/>
          </a:xfrm>
        </p:grpSpPr>
        <p:sp>
          <p:nvSpPr>
            <p:cNvPr id="127" name="Rectangle 145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8" name="Rectangle 146"/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129" name="Rectangle 147"/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0" name="Rectangle 148"/>
          <p:cNvSpPr>
            <a:spLocks noChangeArrowheads="1"/>
          </p:cNvSpPr>
          <p:nvPr/>
        </p:nvSpPr>
        <p:spPr bwMode="auto">
          <a:xfrm>
            <a:off x="6699250" y="1517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1" name="Group 177"/>
          <p:cNvGrpSpPr>
            <a:grpSpLocks/>
          </p:cNvGrpSpPr>
          <p:nvPr/>
        </p:nvGrpSpPr>
        <p:grpSpPr bwMode="auto">
          <a:xfrm>
            <a:off x="7613650" y="1517650"/>
            <a:ext cx="609600" cy="304800"/>
            <a:chOff x="4560" y="2736"/>
            <a:chExt cx="384" cy="192"/>
          </a:xfrm>
        </p:grpSpPr>
        <p:sp>
          <p:nvSpPr>
            <p:cNvPr id="132" name="Rectangle 150"/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33" name="Rectangle 151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4" name="Rectangle 152"/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5" name="Rectangle 153"/>
          <p:cNvSpPr>
            <a:spLocks noChangeArrowheads="1"/>
          </p:cNvSpPr>
          <p:nvPr/>
        </p:nvSpPr>
        <p:spPr bwMode="auto">
          <a:xfrm>
            <a:off x="6699250" y="1974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6" name="Group 176"/>
          <p:cNvGrpSpPr>
            <a:grpSpLocks/>
          </p:cNvGrpSpPr>
          <p:nvPr/>
        </p:nvGrpSpPr>
        <p:grpSpPr bwMode="auto">
          <a:xfrm>
            <a:off x="7613650" y="1974850"/>
            <a:ext cx="609600" cy="304800"/>
            <a:chOff x="4560" y="3024"/>
            <a:chExt cx="384" cy="192"/>
          </a:xfrm>
        </p:grpSpPr>
        <p:sp>
          <p:nvSpPr>
            <p:cNvPr id="137" name="Rectangle 155"/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38" name="Rectangle 156"/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139" name="Rectangle 157"/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0" name="Rectangle 158"/>
          <p:cNvSpPr>
            <a:spLocks noChangeArrowheads="1"/>
          </p:cNvSpPr>
          <p:nvPr/>
        </p:nvSpPr>
        <p:spPr bwMode="auto">
          <a:xfrm>
            <a:off x="6699250" y="2432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1" name="Group 173"/>
          <p:cNvGrpSpPr>
            <a:grpSpLocks/>
          </p:cNvGrpSpPr>
          <p:nvPr/>
        </p:nvGrpSpPr>
        <p:grpSpPr bwMode="auto">
          <a:xfrm>
            <a:off x="7613650" y="2432050"/>
            <a:ext cx="609600" cy="304800"/>
            <a:chOff x="4560" y="3312"/>
            <a:chExt cx="384" cy="192"/>
          </a:xfrm>
        </p:grpSpPr>
        <p:sp>
          <p:nvSpPr>
            <p:cNvPr id="142" name="Rectangle 160"/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43" name="Rectangle 161"/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144" name="Rectangle 162"/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5" name="Rectangle 163"/>
          <p:cNvSpPr>
            <a:spLocks noChangeArrowheads="1"/>
          </p:cNvSpPr>
          <p:nvPr/>
        </p:nvSpPr>
        <p:spPr bwMode="auto">
          <a:xfrm>
            <a:off x="6699250" y="2889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6" name="Group 175"/>
          <p:cNvGrpSpPr>
            <a:grpSpLocks/>
          </p:cNvGrpSpPr>
          <p:nvPr/>
        </p:nvGrpSpPr>
        <p:grpSpPr bwMode="auto">
          <a:xfrm>
            <a:off x="7613650" y="2889250"/>
            <a:ext cx="609600" cy="304800"/>
            <a:chOff x="4560" y="3600"/>
            <a:chExt cx="384" cy="192"/>
          </a:xfrm>
        </p:grpSpPr>
        <p:sp>
          <p:nvSpPr>
            <p:cNvPr id="147" name="Rectangle 165"/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48" name="Rectangle 166"/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49" name="Rectangle 167"/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0" name="Rectangle 168"/>
          <p:cNvSpPr>
            <a:spLocks noChangeArrowheads="1"/>
          </p:cNvSpPr>
          <p:nvPr/>
        </p:nvSpPr>
        <p:spPr bwMode="auto">
          <a:xfrm>
            <a:off x="6699250" y="3346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51" name="Group 174"/>
          <p:cNvGrpSpPr>
            <a:grpSpLocks/>
          </p:cNvGrpSpPr>
          <p:nvPr/>
        </p:nvGrpSpPr>
        <p:grpSpPr bwMode="auto">
          <a:xfrm>
            <a:off x="7613650" y="3346450"/>
            <a:ext cx="609600" cy="304800"/>
            <a:chOff x="4560" y="3888"/>
            <a:chExt cx="384" cy="192"/>
          </a:xfrm>
        </p:grpSpPr>
        <p:sp>
          <p:nvSpPr>
            <p:cNvPr id="152" name="Rectangle 170"/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53" name="Rectangle 171"/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54" name="Rectangle 172"/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5" name="AutoShape 218"/>
          <p:cNvSpPr>
            <a:spLocks/>
          </p:cNvSpPr>
          <p:nvPr/>
        </p:nvSpPr>
        <p:spPr bwMode="auto">
          <a:xfrm>
            <a:off x="6470650" y="67945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42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18250" y="3041650"/>
            <a:ext cx="2362200" cy="2057400"/>
            <a:chOff x="8680450" y="3727450"/>
            <a:chExt cx="2362200" cy="205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8680450" y="3727450"/>
              <a:ext cx="2362200" cy="2057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5" name="Group 220"/>
            <p:cNvGrpSpPr>
              <a:grpSpLocks/>
            </p:cNvGrpSpPr>
            <p:nvPr/>
          </p:nvGrpSpPr>
          <p:grpSpPr bwMode="auto">
            <a:xfrm>
              <a:off x="8756650" y="3879850"/>
              <a:ext cx="2133600" cy="1752600"/>
              <a:chOff x="4368" y="816"/>
              <a:chExt cx="1344" cy="1104"/>
            </a:xfrm>
          </p:grpSpPr>
          <p:sp>
            <p:nvSpPr>
              <p:cNvPr id="116" name="Rectangle 11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addq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17" name="Group 183"/>
              <p:cNvGrpSpPr>
                <a:grpSpLocks/>
              </p:cNvGrpSpPr>
              <p:nvPr/>
            </p:nvGrpSpPr>
            <p:grpSpPr bwMode="auto">
              <a:xfrm>
                <a:off x="4944" y="864"/>
                <a:ext cx="384" cy="192"/>
                <a:chOff x="4560" y="864"/>
                <a:chExt cx="384" cy="192"/>
              </a:xfrm>
            </p:grpSpPr>
            <p:sp>
              <p:nvSpPr>
                <p:cNvPr id="1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18" name="Rectangle 123"/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subq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3" name="Group 182"/>
              <p:cNvGrpSpPr>
                <a:grpSpLocks/>
              </p:cNvGrpSpPr>
              <p:nvPr/>
            </p:nvGrpSpPr>
            <p:grpSpPr bwMode="auto">
              <a:xfrm>
                <a:off x="4944" y="1152"/>
                <a:ext cx="384" cy="192"/>
                <a:chOff x="4560" y="1152"/>
                <a:chExt cx="384" cy="192"/>
              </a:xfrm>
            </p:grpSpPr>
            <p:sp>
              <p:nvSpPr>
                <p:cNvPr id="135" name="Rectangle 125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3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28"/>
              <p:cNvSpPr>
                <a:spLocks noChangeArrowheads="1"/>
              </p:cNvSpPr>
              <p:nvPr/>
            </p:nvSpPr>
            <p:spPr bwMode="auto">
              <a:xfrm>
                <a:off x="4512" y="144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andq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5" name="Group 181"/>
              <p:cNvGrpSpPr>
                <a:grpSpLocks/>
              </p:cNvGrpSpPr>
              <p:nvPr/>
            </p:nvGrpSpPr>
            <p:grpSpPr bwMode="auto">
              <a:xfrm>
                <a:off x="4944" y="1440"/>
                <a:ext cx="384" cy="192"/>
                <a:chOff x="4560" y="1440"/>
                <a:chExt cx="384" cy="192"/>
              </a:xfrm>
            </p:grpSpPr>
            <p:sp>
              <p:nvSpPr>
                <p:cNvPr id="13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3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33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xorq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7" name="Group 180"/>
              <p:cNvGrpSpPr>
                <a:grpSpLocks/>
              </p:cNvGrpSpPr>
              <p:nvPr/>
            </p:nvGrpSpPr>
            <p:grpSpPr bwMode="auto">
              <a:xfrm>
                <a:off x="4944" y="1728"/>
                <a:ext cx="384" cy="192"/>
                <a:chOff x="4560" y="1728"/>
                <a:chExt cx="384" cy="192"/>
              </a:xfrm>
            </p:grpSpPr>
            <p:sp>
              <p:nvSpPr>
                <p:cNvPr id="129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0" name="Rectangle 13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31" name="Rectangle 137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AutoShape 217"/>
              <p:cNvSpPr>
                <a:spLocks/>
              </p:cNvSpPr>
              <p:nvPr/>
            </p:nvSpPr>
            <p:spPr bwMode="auto">
              <a:xfrm>
                <a:off x="4368" y="816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2" name="Straight Connector 11"/>
          <p:cNvCxnSpPr>
            <a:stCxn id="2" idx="1"/>
            <a:endCxn id="322659" idx="3"/>
          </p:cNvCxnSpPr>
          <p:nvPr/>
        </p:nvCxnSpPr>
        <p:spPr bwMode="auto">
          <a:xfrm flipH="1">
            <a:off x="3270250" y="4070350"/>
            <a:ext cx="3048000" cy="4445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9987387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623050" y="755650"/>
            <a:ext cx="2209800" cy="3200400"/>
            <a:chOff x="6546850" y="3194050"/>
            <a:chExt cx="2209800" cy="3200400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6546850" y="3194050"/>
              <a:ext cx="1676400" cy="3200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7" name="Group 219"/>
            <p:cNvGrpSpPr>
              <a:grpSpLocks/>
            </p:cNvGrpSpPr>
            <p:nvPr/>
          </p:nvGrpSpPr>
          <p:grpSpPr bwMode="auto">
            <a:xfrm>
              <a:off x="6623050" y="3270250"/>
              <a:ext cx="2133600" cy="3048000"/>
              <a:chOff x="3984" y="2160"/>
              <a:chExt cx="1344" cy="1920"/>
            </a:xfrm>
          </p:grpSpPr>
          <p:sp>
            <p:nvSpPr>
              <p:cNvPr id="118" name="Rectangle 138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jmp</a:t>
                </a:r>
              </a:p>
            </p:txBody>
          </p:sp>
          <p:grpSp>
            <p:nvGrpSpPr>
              <p:cNvPr id="123" name="Group 179"/>
              <p:cNvGrpSpPr>
                <a:grpSpLocks/>
              </p:cNvGrpSpPr>
              <p:nvPr/>
            </p:nvGrpSpPr>
            <p:grpSpPr bwMode="auto">
              <a:xfrm>
                <a:off x="4560" y="2160"/>
                <a:ext cx="384" cy="192"/>
                <a:chOff x="4560" y="2160"/>
                <a:chExt cx="384" cy="192"/>
              </a:xfrm>
            </p:grpSpPr>
            <p:sp>
              <p:nvSpPr>
                <p:cNvPr id="15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752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5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43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jle</a:t>
                </a:r>
              </a:p>
            </p:txBody>
          </p:sp>
          <p:grpSp>
            <p:nvGrpSpPr>
              <p:cNvPr id="125" name="Group 178"/>
              <p:cNvGrpSpPr>
                <a:grpSpLocks/>
              </p:cNvGrpSpPr>
              <p:nvPr/>
            </p:nvGrpSpPr>
            <p:grpSpPr bwMode="auto">
              <a:xfrm>
                <a:off x="4560" y="2448"/>
                <a:ext cx="384" cy="192"/>
                <a:chOff x="4560" y="2448"/>
                <a:chExt cx="384" cy="192"/>
              </a:xfrm>
            </p:grpSpPr>
            <p:sp>
              <p:nvSpPr>
                <p:cNvPr id="152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54" name="Rectangle 147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4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</a:t>
                </a:r>
              </a:p>
            </p:txBody>
          </p:sp>
          <p:grpSp>
            <p:nvGrpSpPr>
              <p:cNvPr id="127" name="Group 177"/>
              <p:cNvGrpSpPr>
                <a:grpSpLocks/>
              </p:cNvGrpSpPr>
              <p:nvPr/>
            </p:nvGrpSpPr>
            <p:grpSpPr bwMode="auto">
              <a:xfrm>
                <a:off x="4560" y="2736"/>
                <a:ext cx="384" cy="192"/>
                <a:chOff x="4560" y="2736"/>
                <a:chExt cx="384" cy="192"/>
              </a:xfrm>
            </p:grpSpPr>
            <p:sp>
              <p:nvSpPr>
                <p:cNvPr id="1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Rectangle 153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je</a:t>
                </a:r>
              </a:p>
            </p:txBody>
          </p:sp>
          <p:grpSp>
            <p:nvGrpSpPr>
              <p:cNvPr id="129" name="Group 176"/>
              <p:cNvGrpSpPr>
                <a:grpSpLocks/>
              </p:cNvGrpSpPr>
              <p:nvPr/>
            </p:nvGrpSpPr>
            <p:grpSpPr bwMode="auto">
              <a:xfrm>
                <a:off x="4560" y="3024"/>
                <a:ext cx="384" cy="192"/>
                <a:chOff x="4560" y="3024"/>
                <a:chExt cx="384" cy="192"/>
              </a:xfrm>
            </p:grpSpPr>
            <p:sp>
              <p:nvSpPr>
                <p:cNvPr id="146" name="Rectangle 155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7" name="Rectangle 156"/>
                <p:cNvSpPr>
                  <a:spLocks noChangeArrowheads="1"/>
                </p:cNvSpPr>
                <p:nvPr/>
              </p:nvSpPr>
              <p:spPr bwMode="auto">
                <a:xfrm>
                  <a:off x="4752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48" name="Rectangle 157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0" name="Rectangle 158"/>
              <p:cNvSpPr>
                <a:spLocks noChangeArrowheads="1"/>
              </p:cNvSpPr>
              <p:nvPr/>
            </p:nvSpPr>
            <p:spPr bwMode="auto">
              <a:xfrm>
                <a:off x="4128" y="331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jne</a:t>
                </a:r>
              </a:p>
            </p:txBody>
          </p:sp>
          <p:grpSp>
            <p:nvGrpSpPr>
              <p:cNvPr id="131" name="Group 173"/>
              <p:cNvGrpSpPr>
                <a:grpSpLocks/>
              </p:cNvGrpSpPr>
              <p:nvPr/>
            </p:nvGrpSpPr>
            <p:grpSpPr bwMode="auto">
              <a:xfrm>
                <a:off x="4560" y="3312"/>
                <a:ext cx="384" cy="192"/>
                <a:chOff x="4560" y="3312"/>
                <a:chExt cx="384" cy="192"/>
              </a:xfrm>
            </p:grpSpPr>
            <p:sp>
              <p:nvSpPr>
                <p:cNvPr id="14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52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14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jge</a:t>
                </a:r>
              </a:p>
            </p:txBody>
          </p:sp>
          <p:grpSp>
            <p:nvGrpSpPr>
              <p:cNvPr id="133" name="Group 175"/>
              <p:cNvGrpSpPr>
                <a:grpSpLocks/>
              </p:cNvGrpSpPr>
              <p:nvPr/>
            </p:nvGrpSpPr>
            <p:grpSpPr bwMode="auto">
              <a:xfrm>
                <a:off x="4560" y="3600"/>
                <a:ext cx="384" cy="192"/>
                <a:chOff x="4560" y="3600"/>
                <a:chExt cx="384" cy="192"/>
              </a:xfrm>
            </p:grpSpPr>
            <p:sp>
              <p:nvSpPr>
                <p:cNvPr id="140" name="Rectangle 165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1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52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142" name="Rectangle 167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4" name="Rectangle 168"/>
              <p:cNvSpPr>
                <a:spLocks noChangeArrowheads="1"/>
              </p:cNvSpPr>
              <p:nvPr/>
            </p:nvSpPr>
            <p:spPr bwMode="auto">
              <a:xfrm>
                <a:off x="4128" y="388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</a:t>
                </a:r>
              </a:p>
            </p:txBody>
          </p:sp>
          <p:grpSp>
            <p:nvGrpSpPr>
              <p:cNvPr id="135" name="Group 174"/>
              <p:cNvGrpSpPr>
                <a:grpSpLocks/>
              </p:cNvGrpSpPr>
              <p:nvPr/>
            </p:nvGrpSpPr>
            <p:grpSpPr bwMode="auto">
              <a:xfrm>
                <a:off x="4560" y="3888"/>
                <a:ext cx="384" cy="192"/>
                <a:chOff x="4560" y="3888"/>
                <a:chExt cx="384" cy="192"/>
              </a:xfrm>
            </p:grpSpPr>
            <p:sp>
              <p:nvSpPr>
                <p:cNvPr id="13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3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752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72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6" name="AutoShape 218"/>
              <p:cNvSpPr>
                <a:spLocks/>
              </p:cNvSpPr>
              <p:nvPr/>
            </p:nvSpPr>
            <p:spPr bwMode="auto">
              <a:xfrm>
                <a:off x="3984" y="2208"/>
                <a:ext cx="144" cy="1872"/>
              </a:xfrm>
              <a:prstGeom prst="leftBrace">
                <a:avLst>
                  <a:gd name="adj1" fmla="val 108333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58" name="Line 223"/>
          <p:cNvSpPr>
            <a:spLocks noChangeShapeType="1"/>
          </p:cNvSpPr>
          <p:nvPr/>
        </p:nvSpPr>
        <p:spPr bwMode="auto">
          <a:xfrm flipV="1">
            <a:off x="5861050" y="2432050"/>
            <a:ext cx="762000" cy="1905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81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343400" y="1716088"/>
            <a:ext cx="6858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43434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Courier New" pitchFamily="49" charset="0"/>
              </a:rPr>
              <a:t>ZF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5720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SF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48006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OF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Processor State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590800"/>
            <a:ext cx="8294687" cy="3841750"/>
          </a:xfrm>
        </p:spPr>
        <p:txBody>
          <a:bodyPr/>
          <a:lstStyle/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Registers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15 registers (omit </a:t>
            </a:r>
            <a:r>
              <a:rPr lang="en-US" dirty="0">
                <a:latin typeface="Courier New"/>
                <a:cs typeface="Courier New"/>
              </a:rPr>
              <a:t>%r15</a:t>
            </a:r>
            <a:r>
              <a:rPr lang="en-US" dirty="0"/>
              <a:t>).  Each 64 bits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Condition Codes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Single-bit flags set by arithmetic or logical instructions</a:t>
            </a:r>
          </a:p>
          <a:p>
            <a:pPr lvl="3">
              <a:tabLst>
                <a:tab pos="3314700" algn="l"/>
                <a:tab pos="4629150" algn="l"/>
              </a:tabLst>
            </a:pPr>
            <a:r>
              <a:rPr lang="en-US" dirty="0"/>
              <a:t>ZF: Zero	</a:t>
            </a:r>
            <a:r>
              <a:rPr lang="en-US" dirty="0" err="1"/>
              <a:t>SF:Negative</a:t>
            </a:r>
            <a:r>
              <a:rPr lang="en-US" dirty="0"/>
              <a:t>		OF: Overflow	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Counter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Indicates address of next instruction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Status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Indicates either normal operation or some error condition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Memory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Byte-addressable storage array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Words stored in little-endian byte order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2362200" y="10604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RF: Program registers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184650" y="1060450"/>
            <a:ext cx="9906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CC: Condition codes</a:t>
            </a: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267200" y="2203450"/>
            <a:ext cx="8382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4267200" y="1974850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Helvetica" pitchFamily="34" charset="0"/>
              </a:rPr>
              <a:t>PC</a:t>
            </a: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334000" y="1974850"/>
            <a:ext cx="1676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5334000" y="167005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DMEM: Memory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5867400" y="144145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5181600" y="11366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Stat: Program status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9450" y="1517650"/>
            <a:ext cx="3359150" cy="914400"/>
            <a:chOff x="679450" y="1517650"/>
            <a:chExt cx="3359150" cy="914400"/>
          </a:xfrm>
        </p:grpSpPr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679450" y="1517650"/>
              <a:ext cx="3359150" cy="914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49" name="Rectangle 2"/>
            <p:cNvSpPr>
              <a:spLocks noChangeArrowheads="1"/>
            </p:cNvSpPr>
            <p:nvPr/>
          </p:nvSpPr>
          <p:spPr bwMode="auto">
            <a:xfrm>
              <a:off x="23622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%r8</a:t>
              </a:r>
            </a:p>
          </p:txBody>
        </p:sp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23622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%r9</a:t>
              </a: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23622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%r10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236220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%r11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32004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%r12</a:t>
              </a: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2004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%r13</a:t>
              </a: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32004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%r14</a:t>
              </a: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3200400" y="220345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6794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rax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6794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rcx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794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rdx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6794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rbx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15176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rsp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176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rbp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5176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rsi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5176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rdi</a:t>
              </a:r>
              <a:endParaRPr lang="en-US" sz="1200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68337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Conditions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3082925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4016375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2147570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1212850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55850" y="1219200"/>
            <a:ext cx="6229350" cy="5213350"/>
          </a:xfrm>
        </p:spPr>
        <p:txBody>
          <a:bodyPr/>
          <a:lstStyle/>
          <a:p>
            <a:pPr lvl="1"/>
            <a:r>
              <a:rPr lang="en-US" dirty="0"/>
              <a:t>Normal operation</a:t>
            </a:r>
          </a:p>
          <a:p>
            <a:pPr lvl="1"/>
            <a:endParaRPr lang="en-US" sz="2400" dirty="0"/>
          </a:p>
          <a:p>
            <a:pPr lvl="1"/>
            <a:r>
              <a:rPr lang="en-US" dirty="0"/>
              <a:t>Halt instruction encountered</a:t>
            </a:r>
          </a:p>
          <a:p>
            <a:pPr lvl="1"/>
            <a:endParaRPr lang="en-US" sz="2400" dirty="0"/>
          </a:p>
          <a:p>
            <a:pPr lvl="1"/>
            <a:r>
              <a:rPr lang="en-US" dirty="0"/>
              <a:t>Bad address (either instruction or data) encountered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Invalid instruction encountered</a:t>
            </a:r>
          </a:p>
          <a:p>
            <a:endParaRPr lang="en-US" dirty="0"/>
          </a:p>
          <a:p>
            <a:r>
              <a:rPr lang="en-US" dirty="0"/>
              <a:t>Desired Behavior</a:t>
            </a:r>
          </a:p>
          <a:p>
            <a:pPr lvl="1"/>
            <a:r>
              <a:rPr lang="en-US" dirty="0"/>
              <a:t>If AOK, keep going</a:t>
            </a:r>
          </a:p>
          <a:p>
            <a:pPr lvl="1"/>
            <a:r>
              <a:rPr lang="en-US" dirty="0"/>
              <a:t>Otherwise, stop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32238956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Sample Program Structure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95400"/>
            <a:ext cx="3327400" cy="5213350"/>
          </a:xfrm>
        </p:spPr>
        <p:txBody>
          <a:bodyPr/>
          <a:lstStyle/>
          <a:p>
            <a:pPr lvl="1"/>
            <a:r>
              <a:rPr lang="en-US" dirty="0"/>
              <a:t>Program starts at address 0</a:t>
            </a:r>
          </a:p>
          <a:p>
            <a:pPr lvl="1"/>
            <a:r>
              <a:rPr lang="en-US" dirty="0"/>
              <a:t>Must set up stack</a:t>
            </a:r>
          </a:p>
          <a:p>
            <a:pPr lvl="2"/>
            <a:r>
              <a:rPr lang="en-US" dirty="0"/>
              <a:t>Where located</a:t>
            </a:r>
          </a:p>
          <a:p>
            <a:pPr lvl="2"/>
            <a:r>
              <a:rPr lang="en-US" dirty="0"/>
              <a:t>Pointer values</a:t>
            </a:r>
          </a:p>
          <a:p>
            <a:pPr lvl="2"/>
            <a:r>
              <a:rPr lang="en-US" dirty="0"/>
              <a:t>Make sure don’t overwrite code!</a:t>
            </a:r>
          </a:p>
          <a:p>
            <a:pPr lvl="1"/>
            <a:r>
              <a:rPr lang="en-US" dirty="0"/>
              <a:t>Must initialize data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937250" cy="507831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init:	# Initialization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call Main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halt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.align 8 	# Program data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array: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Main:	# Main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call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   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:	# Length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.pos 0x100	# Placement of stack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Stack:	</a:t>
            </a:r>
          </a:p>
        </p:txBody>
      </p:sp>
    </p:spTree>
    <p:extLst>
      <p:ext uri="{BB962C8B-B14F-4D97-AF65-F5344CB8AC3E}">
        <p14:creationId xmlns:p14="http://schemas.microsoft.com/office/powerpoint/2010/main" val="1808873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Y86-64 Program</a:t>
            </a:r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 dirty="0"/>
              <a:t>Generates “object code” file </a:t>
            </a:r>
            <a:r>
              <a:rPr lang="en-US" sz="1800" dirty="0" err="1">
                <a:latin typeface="Courier New" pitchFamily="49" charset="0"/>
              </a:rPr>
              <a:t>len.yo</a:t>
            </a:r>
            <a:endParaRPr lang="en-US" dirty="0"/>
          </a:p>
          <a:p>
            <a:pPr lvl="2"/>
            <a:r>
              <a:rPr lang="en-US" dirty="0"/>
              <a:t>Actually looks like </a:t>
            </a:r>
            <a:r>
              <a:rPr lang="en-US" dirty="0" err="1"/>
              <a:t>disassembler</a:t>
            </a:r>
            <a:r>
              <a:rPr lang="en-US" dirty="0"/>
              <a:t> output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yas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len.ys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22250" y="2971800"/>
            <a:ext cx="8686800" cy="332398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0x054:                      | len: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0x054: 30f80100000000000000 |   </a:t>
            </a:r>
            <a:r>
              <a:rPr lang="da-DK" sz="1400" dirty="0" err="1">
                <a:latin typeface="Courier New" pitchFamily="49" charset="0"/>
              </a:rPr>
              <a:t>irmovq</a:t>
            </a:r>
            <a:r>
              <a:rPr lang="da-DK" sz="1400" dirty="0">
                <a:latin typeface="Courier New" pitchFamily="49" charset="0"/>
              </a:rPr>
              <a:t> $1, %r8          # </a:t>
            </a:r>
            <a:r>
              <a:rPr lang="da-DK" sz="1400" dirty="0" err="1">
                <a:latin typeface="Courier New" pitchFamily="49" charset="0"/>
              </a:rPr>
              <a:t>Constant</a:t>
            </a:r>
            <a:r>
              <a:rPr lang="da-DK" sz="1400" dirty="0">
                <a:latin typeface="Courier New" pitchFamily="49" charset="0"/>
              </a:rPr>
              <a:t> 1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0x05e: 30f90800000000000000 |   </a:t>
            </a:r>
            <a:r>
              <a:rPr lang="da-DK" sz="1400" dirty="0" err="1">
                <a:latin typeface="Courier New" pitchFamily="49" charset="0"/>
              </a:rPr>
              <a:t>irmovq</a:t>
            </a:r>
            <a:r>
              <a:rPr lang="da-DK" sz="1400" dirty="0">
                <a:latin typeface="Courier New" pitchFamily="49" charset="0"/>
              </a:rPr>
              <a:t> $8, %r9          # </a:t>
            </a:r>
            <a:r>
              <a:rPr lang="da-DK" sz="1400" dirty="0" err="1">
                <a:latin typeface="Courier New" pitchFamily="49" charset="0"/>
              </a:rPr>
              <a:t>Constant</a:t>
            </a:r>
            <a:r>
              <a:rPr lang="da-DK" sz="1400" dirty="0">
                <a:latin typeface="Courier New" pitchFamily="49" charset="0"/>
              </a:rPr>
              <a:t> 8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0x068: 30f00000000000000000 |   </a:t>
            </a:r>
            <a:r>
              <a:rPr lang="da-DK" sz="1400" dirty="0" err="1">
                <a:latin typeface="Courier New" pitchFamily="49" charset="0"/>
              </a:rPr>
              <a:t>irmovq</a:t>
            </a:r>
            <a:r>
              <a:rPr lang="da-DK" sz="1400" dirty="0">
                <a:latin typeface="Courier New" pitchFamily="49" charset="0"/>
              </a:rPr>
              <a:t> $0, %</a:t>
            </a:r>
            <a:r>
              <a:rPr lang="da-DK" sz="1400" dirty="0" err="1">
                <a:latin typeface="Courier New" pitchFamily="49" charset="0"/>
              </a:rPr>
              <a:t>rax</a:t>
            </a:r>
            <a:r>
              <a:rPr lang="da-DK" sz="1400" dirty="0">
                <a:latin typeface="Courier New" pitchFamily="49" charset="0"/>
              </a:rPr>
              <a:t>         # len = 0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0x072: 50270000000000000000 |   </a:t>
            </a:r>
            <a:r>
              <a:rPr lang="da-DK" sz="1400" dirty="0" err="1">
                <a:latin typeface="Courier New" pitchFamily="49" charset="0"/>
              </a:rPr>
              <a:t>mrmovq</a:t>
            </a:r>
            <a:r>
              <a:rPr lang="da-DK" sz="1400" dirty="0">
                <a:latin typeface="Courier New" pitchFamily="49" charset="0"/>
              </a:rPr>
              <a:t> (%</a:t>
            </a:r>
            <a:r>
              <a:rPr lang="da-DK" sz="1400" dirty="0" err="1">
                <a:latin typeface="Courier New" pitchFamily="49" charset="0"/>
              </a:rPr>
              <a:t>rdi</a:t>
            </a:r>
            <a:r>
              <a:rPr lang="da-DK" sz="1400" dirty="0">
                <a:latin typeface="Courier New" pitchFamily="49" charset="0"/>
              </a:rPr>
              <a:t>),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# val = *a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0x07c: 6222                 |   </a:t>
            </a:r>
            <a:r>
              <a:rPr lang="da-DK" sz="1400" dirty="0" err="1">
                <a:latin typeface="Courier New" pitchFamily="49" charset="0"/>
              </a:rPr>
              <a:t>andq</a:t>
            </a:r>
            <a:r>
              <a:rPr lang="da-DK" sz="1400" dirty="0">
                <a:latin typeface="Courier New" pitchFamily="49" charset="0"/>
              </a:rPr>
              <a:t>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    # Test val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0x07e: 73a000000000000000   |   </a:t>
            </a:r>
            <a:r>
              <a:rPr lang="da-DK" sz="1400" dirty="0" err="1">
                <a:latin typeface="Courier New" pitchFamily="49" charset="0"/>
              </a:rPr>
              <a:t>je</a:t>
            </a:r>
            <a:r>
              <a:rPr lang="da-DK" sz="1400" dirty="0">
                <a:latin typeface="Courier New" pitchFamily="49" charset="0"/>
              </a:rPr>
              <a:t> Done                 # If </a:t>
            </a:r>
            <a:r>
              <a:rPr lang="da-DK" sz="1400" dirty="0" err="1">
                <a:latin typeface="Courier New" pitchFamily="49" charset="0"/>
              </a:rPr>
              <a:t>zero</a:t>
            </a:r>
            <a:r>
              <a:rPr lang="da-DK" sz="1400" dirty="0">
                <a:latin typeface="Courier New" pitchFamily="49" charset="0"/>
              </a:rPr>
              <a:t>, </a:t>
            </a:r>
            <a:r>
              <a:rPr lang="da-DK" sz="1400" dirty="0" err="1">
                <a:latin typeface="Courier New" pitchFamily="49" charset="0"/>
              </a:rPr>
              <a:t>goto</a:t>
            </a:r>
            <a:r>
              <a:rPr lang="da-DK" sz="1400" dirty="0">
                <a:latin typeface="Courier New" pitchFamily="49" charset="0"/>
              </a:rPr>
              <a:t> Done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0x087:                      | Loop: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0x087: 6080                 |   </a:t>
            </a:r>
            <a:r>
              <a:rPr lang="da-DK" sz="1400" dirty="0" err="1">
                <a:latin typeface="Courier New" pitchFamily="49" charset="0"/>
              </a:rPr>
              <a:t>addq</a:t>
            </a:r>
            <a:r>
              <a:rPr lang="da-DK" sz="1400" dirty="0">
                <a:latin typeface="Courier New" pitchFamily="49" charset="0"/>
              </a:rPr>
              <a:t> %r8, %</a:t>
            </a:r>
            <a:r>
              <a:rPr lang="da-DK" sz="1400" dirty="0" err="1">
                <a:latin typeface="Courier New" pitchFamily="49" charset="0"/>
              </a:rPr>
              <a:t>rax</a:t>
            </a:r>
            <a:r>
              <a:rPr lang="da-DK" sz="1400" dirty="0">
                <a:latin typeface="Courier New" pitchFamily="49" charset="0"/>
              </a:rPr>
              <a:t>          # len++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0x089: 6097                 |   </a:t>
            </a:r>
            <a:r>
              <a:rPr lang="da-DK" sz="1400" dirty="0" err="1">
                <a:latin typeface="Courier New" pitchFamily="49" charset="0"/>
              </a:rPr>
              <a:t>addq</a:t>
            </a:r>
            <a:r>
              <a:rPr lang="da-DK" sz="1400" dirty="0">
                <a:latin typeface="Courier New" pitchFamily="49" charset="0"/>
              </a:rPr>
              <a:t> %r9, %</a:t>
            </a:r>
            <a:r>
              <a:rPr lang="da-DK" sz="1400" dirty="0" err="1">
                <a:latin typeface="Courier New" pitchFamily="49" charset="0"/>
              </a:rPr>
              <a:t>rdi</a:t>
            </a:r>
            <a:r>
              <a:rPr lang="da-DK" sz="1400" dirty="0">
                <a:latin typeface="Courier New" pitchFamily="49" charset="0"/>
              </a:rPr>
              <a:t>          # a++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0x08b: 50270000000000000000 |   </a:t>
            </a:r>
            <a:r>
              <a:rPr lang="da-DK" sz="1400" dirty="0" err="1">
                <a:latin typeface="Courier New" pitchFamily="49" charset="0"/>
              </a:rPr>
              <a:t>mrmovq</a:t>
            </a:r>
            <a:r>
              <a:rPr lang="da-DK" sz="1400" dirty="0">
                <a:latin typeface="Courier New" pitchFamily="49" charset="0"/>
              </a:rPr>
              <a:t> (%</a:t>
            </a:r>
            <a:r>
              <a:rPr lang="da-DK" sz="1400" dirty="0" err="1">
                <a:latin typeface="Courier New" pitchFamily="49" charset="0"/>
              </a:rPr>
              <a:t>rdi</a:t>
            </a:r>
            <a:r>
              <a:rPr lang="da-DK" sz="1400" dirty="0">
                <a:latin typeface="Courier New" pitchFamily="49" charset="0"/>
              </a:rPr>
              <a:t>),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# val = *a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0x095: 6222                 |   </a:t>
            </a:r>
            <a:r>
              <a:rPr lang="da-DK" sz="1400" dirty="0" err="1">
                <a:latin typeface="Courier New" pitchFamily="49" charset="0"/>
              </a:rPr>
              <a:t>andq</a:t>
            </a:r>
            <a:r>
              <a:rPr lang="da-DK" sz="1400" dirty="0">
                <a:latin typeface="Courier New" pitchFamily="49" charset="0"/>
              </a:rPr>
              <a:t>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    # Test val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0x097: 748700000000000000   |   </a:t>
            </a:r>
            <a:r>
              <a:rPr lang="da-DK" sz="1400" dirty="0" err="1">
                <a:latin typeface="Courier New" pitchFamily="49" charset="0"/>
              </a:rPr>
              <a:t>jne</a:t>
            </a:r>
            <a:r>
              <a:rPr lang="da-DK" sz="1400" dirty="0">
                <a:latin typeface="Courier New" pitchFamily="49" charset="0"/>
              </a:rPr>
              <a:t> Loop                # If !0, </a:t>
            </a:r>
            <a:r>
              <a:rPr lang="da-DK" sz="1400" dirty="0" err="1">
                <a:latin typeface="Courier New" pitchFamily="49" charset="0"/>
              </a:rPr>
              <a:t>goto</a:t>
            </a:r>
            <a:r>
              <a:rPr lang="da-DK" sz="1400" dirty="0">
                <a:latin typeface="Courier New" pitchFamily="49" charset="0"/>
              </a:rPr>
              <a:t> Loop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0x0a0:                      | Done: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0x0a0: 90                   |   ret</a:t>
            </a:r>
            <a:endParaRPr lang="en-US" sz="4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949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Y86-64 Program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/>
              <a:t>Instruction set simulator</a:t>
            </a:r>
          </a:p>
          <a:p>
            <a:pPr lvl="2"/>
            <a:r>
              <a:rPr lang="en-US"/>
              <a:t>Computes effect of each instruction on processor state</a:t>
            </a:r>
          </a:p>
          <a:p>
            <a:pPr lvl="2"/>
            <a:r>
              <a:rPr lang="en-US"/>
              <a:t>Prints changes in state from original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yis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len.yo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7696200" cy="246221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Stopped in 33 steps at PC = 0x13.  Status 'HLT', CC Z=1 S=0 O=0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Changes to registers: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:   0x0000000000000000      0x0000000000000004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>
                <a:latin typeface="Courier New" pitchFamily="49" charset="0"/>
              </a:rPr>
              <a:t>rsp</a:t>
            </a:r>
            <a:r>
              <a:rPr lang="en-US" sz="1400" dirty="0">
                <a:latin typeface="Courier New" pitchFamily="49" charset="0"/>
              </a:rPr>
              <a:t>:   0x0000000000000000      0x0000000000000100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:   0x0000000000000000      0x0000000000000038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%r8:    0x0000000000000000      0x0000000000000001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%r9:    0x0000000000000000      0x0000000000000008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endParaRPr lang="en-US" sz="1400" dirty="0">
              <a:latin typeface="Courier New" pitchFamily="49" charset="0"/>
            </a:endParaRP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Changes to memory: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0x00f0: 0x0000000000000000      0x0000000000000053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0x00f8: 0x0000000000000000      0x0000000000000013</a:t>
            </a: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944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Logic Design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Fundamental Hardware Requirements</a:t>
            </a:r>
          </a:p>
          <a:p>
            <a:pPr lvl="1"/>
            <a:r>
              <a:rPr lang="en-US"/>
              <a:t>Communication</a:t>
            </a:r>
          </a:p>
          <a:p>
            <a:pPr lvl="2"/>
            <a:r>
              <a:rPr lang="en-US"/>
              <a:t>How to get values from one place to another</a:t>
            </a:r>
          </a:p>
          <a:p>
            <a:pPr lvl="1"/>
            <a:r>
              <a:rPr lang="en-US"/>
              <a:t>Computation</a:t>
            </a:r>
          </a:p>
          <a:p>
            <a:pPr lvl="1"/>
            <a:r>
              <a:rPr lang="en-US"/>
              <a:t>Storage</a:t>
            </a:r>
          </a:p>
          <a:p>
            <a:r>
              <a:rPr lang="en-US"/>
              <a:t>Bits are Our Friends</a:t>
            </a:r>
          </a:p>
          <a:p>
            <a:pPr lvl="1"/>
            <a:r>
              <a:rPr lang="en-US"/>
              <a:t>Everything expressed in terms of values 0 and 1</a:t>
            </a:r>
          </a:p>
          <a:p>
            <a:pPr lvl="1"/>
            <a:r>
              <a:rPr lang="en-US"/>
              <a:t>Communication</a:t>
            </a:r>
          </a:p>
          <a:p>
            <a:pPr lvl="2"/>
            <a:r>
              <a:rPr lang="en-US"/>
              <a:t>Low or high voltage on wire</a:t>
            </a:r>
          </a:p>
          <a:p>
            <a:pPr lvl="1"/>
            <a:r>
              <a:rPr lang="en-US"/>
              <a:t>Computation</a:t>
            </a:r>
          </a:p>
          <a:p>
            <a:pPr lvl="2"/>
            <a:r>
              <a:rPr lang="en-US"/>
              <a:t>Compute Boolean functions</a:t>
            </a:r>
          </a:p>
          <a:p>
            <a:pPr lvl="1"/>
            <a:r>
              <a:rPr lang="en-US"/>
              <a:t>Storage</a:t>
            </a:r>
          </a:p>
          <a:p>
            <a:pPr lvl="2"/>
            <a:r>
              <a:rPr lang="en-US"/>
              <a:t>Store bits of information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51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Logic Gates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8294687" cy="1219200"/>
          </a:xfrm>
        </p:spPr>
        <p:txBody>
          <a:bodyPr/>
          <a:lstStyle/>
          <a:p>
            <a:pPr lvl="1"/>
            <a:r>
              <a:rPr lang="en-US"/>
              <a:t>Outputs are Boolean functions of inputs</a:t>
            </a:r>
          </a:p>
          <a:p>
            <a:pPr lvl="1"/>
            <a:r>
              <a:rPr lang="en-US"/>
              <a:t>Respond continuously to changes in inputs</a:t>
            </a:r>
          </a:p>
          <a:p>
            <a:pPr lvl="2"/>
            <a:r>
              <a:rPr lang="en-US"/>
              <a:t>With some, small delay</a:t>
            </a:r>
          </a:p>
          <a:p>
            <a:pPr lvl="1"/>
            <a:endParaRPr lang="en-US"/>
          </a:p>
        </p:txBody>
      </p:sp>
      <p:pic>
        <p:nvPicPr>
          <p:cNvPr id="295973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283450" cy="1795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</p:pic>
      <p:sp>
        <p:nvSpPr>
          <p:cNvPr id="295977" name="Rectangle 41"/>
          <p:cNvSpPr>
            <a:spLocks noChangeArrowheads="1"/>
          </p:cNvSpPr>
          <p:nvPr/>
        </p:nvSpPr>
        <p:spPr bwMode="auto">
          <a:xfrm>
            <a:off x="1752600" y="4970463"/>
            <a:ext cx="5105400" cy="339725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>
              <a:latin typeface="Courier New" pitchFamily="49" charset="0"/>
            </a:endParaRPr>
          </a:p>
        </p:txBody>
      </p:sp>
      <p:sp>
        <p:nvSpPr>
          <p:cNvPr id="295978" name="Rectangle 42"/>
          <p:cNvSpPr>
            <a:spLocks noChangeArrowheads="1"/>
          </p:cNvSpPr>
          <p:nvPr/>
        </p:nvSpPr>
        <p:spPr bwMode="auto">
          <a:xfrm>
            <a:off x="1752600" y="5894388"/>
            <a:ext cx="5105400" cy="339725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>
              <a:latin typeface="Courier New" pitchFamily="49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 flipV="1">
            <a:off x="1752600" y="4959350"/>
            <a:ext cx="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 flipV="1">
            <a:off x="1752600" y="6254750"/>
            <a:ext cx="5105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838200" y="5416550"/>
            <a:ext cx="9175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r"/>
            <a:r>
              <a:rPr lang="en-US"/>
              <a:t>Voltage</a:t>
            </a:r>
          </a:p>
        </p:txBody>
      </p:sp>
      <p:sp>
        <p:nvSpPr>
          <p:cNvPr id="295982" name="Text Box 46"/>
          <p:cNvSpPr txBox="1">
            <a:spLocks noChangeArrowheads="1"/>
          </p:cNvSpPr>
          <p:nvPr/>
        </p:nvSpPr>
        <p:spPr bwMode="auto">
          <a:xfrm>
            <a:off x="3727450" y="6330950"/>
            <a:ext cx="625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95996" name="Freeform 60"/>
          <p:cNvSpPr>
            <a:spLocks/>
          </p:cNvSpPr>
          <p:nvPr/>
        </p:nvSpPr>
        <p:spPr bwMode="auto">
          <a:xfrm>
            <a:off x="1752600" y="5105400"/>
            <a:ext cx="51054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912" y="624"/>
              </a:cxn>
              <a:cxn ang="0">
                <a:pos x="1008" y="0"/>
              </a:cxn>
              <a:cxn ang="0">
                <a:pos x="2448" y="0"/>
              </a:cxn>
              <a:cxn ang="0">
                <a:pos x="2592" y="624"/>
              </a:cxn>
              <a:cxn ang="0">
                <a:pos x="3216" y="624"/>
              </a:cxn>
            </a:cxnLst>
            <a:rect l="0" t="0" r="r" b="b"/>
            <a:pathLst>
              <a:path w="3216" h="624">
                <a:moveTo>
                  <a:pt x="0" y="624"/>
                </a:moveTo>
                <a:lnTo>
                  <a:pt x="912" y="624"/>
                </a:lnTo>
                <a:lnTo>
                  <a:pt x="1008" y="0"/>
                </a:lnTo>
                <a:lnTo>
                  <a:pt x="2448" y="0"/>
                </a:lnTo>
                <a:lnTo>
                  <a:pt x="2592" y="624"/>
                </a:lnTo>
                <a:lnTo>
                  <a:pt x="3216" y="624"/>
                </a:lnTo>
              </a:path>
            </a:pathLst>
          </a:custGeom>
          <a:noFill/>
          <a:ln w="28575" cap="rnd" cmpd="sng">
            <a:solidFill>
              <a:srgbClr val="FF0002"/>
            </a:solidFill>
            <a:prstDash val="sysDot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7239000" y="5638800"/>
            <a:ext cx="40163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295998" name="Freeform 62"/>
          <p:cNvSpPr>
            <a:spLocks/>
          </p:cNvSpPr>
          <p:nvPr/>
        </p:nvSpPr>
        <p:spPr bwMode="auto">
          <a:xfrm>
            <a:off x="1752600" y="5029200"/>
            <a:ext cx="51054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624" y="624"/>
              </a:cxn>
              <a:cxn ang="0">
                <a:pos x="1440" y="624"/>
              </a:cxn>
              <a:cxn ang="0">
                <a:pos x="1488" y="96"/>
              </a:cxn>
              <a:cxn ang="0">
                <a:pos x="2160" y="96"/>
              </a:cxn>
              <a:cxn ang="0">
                <a:pos x="3216" y="96"/>
              </a:cxn>
            </a:cxnLst>
            <a:rect l="0" t="0" r="r" b="b"/>
            <a:pathLst>
              <a:path w="3216" h="624">
                <a:moveTo>
                  <a:pt x="0" y="0"/>
                </a:moveTo>
                <a:lnTo>
                  <a:pt x="480" y="0"/>
                </a:lnTo>
                <a:lnTo>
                  <a:pt x="624" y="624"/>
                </a:lnTo>
                <a:lnTo>
                  <a:pt x="1440" y="624"/>
                </a:lnTo>
                <a:lnTo>
                  <a:pt x="1488" y="96"/>
                </a:lnTo>
                <a:lnTo>
                  <a:pt x="2160" y="96"/>
                </a:lnTo>
                <a:lnTo>
                  <a:pt x="3216" y="96"/>
                </a:lnTo>
              </a:path>
            </a:pathLst>
          </a:custGeom>
          <a:noFill/>
          <a:ln w="28575" cap="flat" cmpd="sng">
            <a:solidFill>
              <a:srgbClr val="00CC66"/>
            </a:solidFill>
            <a:prstDash val="sysDot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5999" name="Text Box 63"/>
          <p:cNvSpPr txBox="1">
            <a:spLocks noChangeArrowheads="1"/>
          </p:cNvSpPr>
          <p:nvPr/>
        </p:nvSpPr>
        <p:spPr bwMode="auto">
          <a:xfrm>
            <a:off x="7162800" y="4724400"/>
            <a:ext cx="40163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 flipH="1">
            <a:off x="6629400" y="4953000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 flipH="1">
            <a:off x="6705600" y="5867400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96010" name="Group 74"/>
          <p:cNvGrpSpPr>
            <a:grpSpLocks/>
          </p:cNvGrpSpPr>
          <p:nvPr/>
        </p:nvGrpSpPr>
        <p:grpSpPr bwMode="auto">
          <a:xfrm>
            <a:off x="1752600" y="4495800"/>
            <a:ext cx="6172200" cy="1676400"/>
            <a:chOff x="1104" y="2832"/>
            <a:chExt cx="3888" cy="1056"/>
          </a:xfrm>
        </p:grpSpPr>
        <p:sp>
          <p:nvSpPr>
            <p:cNvPr id="296001" name="Freeform 65"/>
            <p:cNvSpPr>
              <a:spLocks/>
            </p:cNvSpPr>
            <p:nvPr/>
          </p:nvSpPr>
          <p:spPr bwMode="auto">
            <a:xfrm>
              <a:off x="1104" y="3168"/>
              <a:ext cx="3216" cy="72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584" y="720"/>
                </a:cxn>
                <a:cxn ang="0">
                  <a:pos x="1680" y="0"/>
                </a:cxn>
                <a:cxn ang="0">
                  <a:pos x="2688" y="0"/>
                </a:cxn>
                <a:cxn ang="0">
                  <a:pos x="2784" y="720"/>
                </a:cxn>
                <a:cxn ang="0">
                  <a:pos x="3216" y="720"/>
                </a:cxn>
              </a:cxnLst>
              <a:rect l="0" t="0" r="r" b="b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004" name="Line 68"/>
            <p:cNvSpPr>
              <a:spLocks noChangeShapeType="1"/>
            </p:cNvSpPr>
            <p:nvPr/>
          </p:nvSpPr>
          <p:spPr bwMode="auto">
            <a:xfrm flipH="1">
              <a:off x="3696" y="2976"/>
              <a:ext cx="48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005" name="Text Box 69"/>
            <p:cNvSpPr txBox="1">
              <a:spLocks noChangeArrowheads="1"/>
            </p:cNvSpPr>
            <p:nvPr/>
          </p:nvSpPr>
          <p:spPr bwMode="auto">
            <a:xfrm>
              <a:off x="4176" y="2832"/>
              <a:ext cx="81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/>
                <a:t>a </a:t>
              </a:r>
              <a:r>
                <a:rPr lang="en-US">
                  <a:latin typeface="Courier New" pitchFamily="49" charset="0"/>
                </a:rPr>
                <a:t>&amp;&amp;</a:t>
              </a:r>
              <a:r>
                <a:rPr lang="en-US"/>
                <a:t> b</a:t>
              </a:r>
            </a:p>
          </p:txBody>
        </p:sp>
      </p:grp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038600" y="4648200"/>
            <a:ext cx="304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6007" name="Line 71"/>
          <p:cNvSpPr>
            <a:spLocks noChangeShapeType="1"/>
          </p:cNvSpPr>
          <p:nvPr/>
        </p:nvSpPr>
        <p:spPr bwMode="auto">
          <a:xfrm>
            <a:off x="5791200" y="4648200"/>
            <a:ext cx="304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6008" name="Text Box 72"/>
          <p:cNvSpPr txBox="1">
            <a:spLocks noChangeArrowheads="1"/>
          </p:cNvSpPr>
          <p:nvPr/>
        </p:nvSpPr>
        <p:spPr bwMode="auto">
          <a:xfrm>
            <a:off x="3567113" y="4267200"/>
            <a:ext cx="13081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/>
              <a:t>Rising Delay</a:t>
            </a:r>
          </a:p>
        </p:txBody>
      </p:sp>
      <p:sp>
        <p:nvSpPr>
          <p:cNvPr id="296009" name="Text Box 73"/>
          <p:cNvSpPr txBox="1">
            <a:spLocks noChangeArrowheads="1"/>
          </p:cNvSpPr>
          <p:nvPr/>
        </p:nvSpPr>
        <p:spPr bwMode="auto">
          <a:xfrm>
            <a:off x="5227638" y="4259263"/>
            <a:ext cx="1343025" cy="3127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/>
              <a:t>Falling Delay</a:t>
            </a:r>
          </a:p>
        </p:txBody>
      </p:sp>
    </p:spTree>
    <p:extLst>
      <p:ext uri="{BB962C8B-B14F-4D97-AF65-F5344CB8AC3E}">
        <p14:creationId xmlns:p14="http://schemas.microsoft.com/office/powerpoint/2010/main" val="35428228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Circuits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495800"/>
            <a:ext cx="8015287" cy="1936750"/>
          </a:xfrm>
        </p:spPr>
        <p:txBody>
          <a:bodyPr/>
          <a:lstStyle/>
          <a:p>
            <a:r>
              <a:rPr lang="en-US"/>
              <a:t>Acyclic Network of Logic Gates</a:t>
            </a:r>
          </a:p>
          <a:p>
            <a:pPr lvl="1"/>
            <a:r>
              <a:rPr lang="en-US"/>
              <a:t>Continously responds to changes on primary inputs</a:t>
            </a:r>
          </a:p>
          <a:p>
            <a:pPr lvl="1"/>
            <a:r>
              <a:rPr lang="en-US"/>
              <a:t>Primary outputs become (after some delay) Boolean functions of primary inputs</a:t>
            </a:r>
          </a:p>
        </p:txBody>
      </p:sp>
      <p:grpSp>
        <p:nvGrpSpPr>
          <p:cNvPr id="297013" name="Group 53"/>
          <p:cNvGrpSpPr>
            <a:grpSpLocks/>
          </p:cNvGrpSpPr>
          <p:nvPr/>
        </p:nvGrpSpPr>
        <p:grpSpPr bwMode="auto">
          <a:xfrm>
            <a:off x="1295400" y="1143000"/>
            <a:ext cx="6477000" cy="3048000"/>
            <a:chOff x="816" y="720"/>
            <a:chExt cx="4080" cy="1920"/>
          </a:xfrm>
        </p:grpSpPr>
        <p:sp>
          <p:nvSpPr>
            <p:cNvPr id="296964" name="Rectangle 4"/>
            <p:cNvSpPr>
              <a:spLocks noChangeArrowheads="1"/>
            </p:cNvSpPr>
            <p:nvPr/>
          </p:nvSpPr>
          <p:spPr bwMode="auto">
            <a:xfrm>
              <a:off x="2064" y="960"/>
              <a:ext cx="1584" cy="1680"/>
            </a:xfrm>
            <a:prstGeom prst="rect">
              <a:avLst/>
            </a:prstGeom>
            <a:solidFill>
              <a:srgbClr val="FCFEB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pic>
          <p:nvPicPr>
            <p:cNvPr id="296984" name="Picture 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1104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6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6" y="2304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7" name="Picture 2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36" y="2112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8" name="Picture 2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0" y="1488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9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536"/>
              <a:ext cx="351" cy="1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0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92" y="1824"/>
              <a:ext cx="351" cy="1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1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8" y="1968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2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2" y="1152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296994" name="Line 34"/>
            <p:cNvSpPr>
              <a:spLocks noChangeShapeType="1"/>
            </p:cNvSpPr>
            <p:nvPr/>
          </p:nvSpPr>
          <p:spPr bwMode="auto">
            <a:xfrm>
              <a:off x="1536" y="110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5" name="Line 35"/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>
              <a:off x="1536" y="148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7" name="Line 37"/>
            <p:cNvSpPr>
              <a:spLocks noChangeShapeType="1"/>
            </p:cNvSpPr>
            <p:nvPr/>
          </p:nvSpPr>
          <p:spPr bwMode="auto">
            <a:xfrm>
              <a:off x="1536" y="1680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8" name="Line 38"/>
            <p:cNvSpPr>
              <a:spLocks noChangeShapeType="1"/>
            </p:cNvSpPr>
            <p:nvPr/>
          </p:nvSpPr>
          <p:spPr bwMode="auto">
            <a:xfrm>
              <a:off x="1536" y="1872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9" name="Line 39"/>
            <p:cNvSpPr>
              <a:spLocks noChangeShapeType="1"/>
            </p:cNvSpPr>
            <p:nvPr/>
          </p:nvSpPr>
          <p:spPr bwMode="auto">
            <a:xfrm>
              <a:off x="1536" y="206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0" name="Line 40"/>
            <p:cNvSpPr>
              <a:spLocks noChangeShapeType="1"/>
            </p:cNvSpPr>
            <p:nvPr/>
          </p:nvSpPr>
          <p:spPr bwMode="auto">
            <a:xfrm>
              <a:off x="1536" y="225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1" name="Line 41"/>
            <p:cNvSpPr>
              <a:spLocks noChangeShapeType="1"/>
            </p:cNvSpPr>
            <p:nvPr/>
          </p:nvSpPr>
          <p:spPr bwMode="auto">
            <a:xfrm>
              <a:off x="1536" y="244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2" name="Line 42"/>
            <p:cNvSpPr>
              <a:spLocks noChangeShapeType="1"/>
            </p:cNvSpPr>
            <p:nvPr/>
          </p:nvSpPr>
          <p:spPr bwMode="auto">
            <a:xfrm>
              <a:off x="3648" y="110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3" name="Line 43"/>
            <p:cNvSpPr>
              <a:spLocks noChangeShapeType="1"/>
            </p:cNvSpPr>
            <p:nvPr/>
          </p:nvSpPr>
          <p:spPr bwMode="auto">
            <a:xfrm>
              <a:off x="3648" y="129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4" name="Line 44"/>
            <p:cNvSpPr>
              <a:spLocks noChangeShapeType="1"/>
            </p:cNvSpPr>
            <p:nvPr/>
          </p:nvSpPr>
          <p:spPr bwMode="auto">
            <a:xfrm>
              <a:off x="3648" y="148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5" name="Line 45"/>
            <p:cNvSpPr>
              <a:spLocks noChangeShapeType="1"/>
            </p:cNvSpPr>
            <p:nvPr/>
          </p:nvSpPr>
          <p:spPr bwMode="auto">
            <a:xfrm>
              <a:off x="3648" y="1680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6" name="Line 46"/>
            <p:cNvSpPr>
              <a:spLocks noChangeShapeType="1"/>
            </p:cNvSpPr>
            <p:nvPr/>
          </p:nvSpPr>
          <p:spPr bwMode="auto">
            <a:xfrm>
              <a:off x="3648" y="1872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7" name="Line 47"/>
            <p:cNvSpPr>
              <a:spLocks noChangeShapeType="1"/>
            </p:cNvSpPr>
            <p:nvPr/>
          </p:nvSpPr>
          <p:spPr bwMode="auto">
            <a:xfrm>
              <a:off x="3648" y="206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8" name="Line 48"/>
            <p:cNvSpPr>
              <a:spLocks noChangeShapeType="1"/>
            </p:cNvSpPr>
            <p:nvPr/>
          </p:nvSpPr>
          <p:spPr bwMode="auto">
            <a:xfrm>
              <a:off x="3648" y="225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9" name="Line 49"/>
            <p:cNvSpPr>
              <a:spLocks noChangeShapeType="1"/>
            </p:cNvSpPr>
            <p:nvPr/>
          </p:nvSpPr>
          <p:spPr bwMode="auto">
            <a:xfrm>
              <a:off x="3648" y="244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2256" y="720"/>
              <a:ext cx="1169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Acyclic Network</a:t>
              </a:r>
            </a:p>
          </p:txBody>
        </p:sp>
        <p:sp>
          <p:nvSpPr>
            <p:cNvPr id="297011" name="Text Box 51"/>
            <p:cNvSpPr txBox="1">
              <a:spLocks noChangeArrowheads="1"/>
            </p:cNvSpPr>
            <p:nvPr/>
          </p:nvSpPr>
          <p:spPr bwMode="auto">
            <a:xfrm>
              <a:off x="816" y="1536"/>
              <a:ext cx="594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Primary</a:t>
              </a:r>
            </a:p>
            <a:p>
              <a:r>
                <a:rPr lang="en-US"/>
                <a:t>Inputs</a:t>
              </a:r>
            </a:p>
          </p:txBody>
        </p:sp>
        <p:sp>
          <p:nvSpPr>
            <p:cNvPr id="297012" name="Text Box 52"/>
            <p:cNvSpPr txBox="1">
              <a:spLocks noChangeArrowheads="1"/>
            </p:cNvSpPr>
            <p:nvPr/>
          </p:nvSpPr>
          <p:spPr bwMode="auto">
            <a:xfrm>
              <a:off x="4286" y="1536"/>
              <a:ext cx="610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Primary</a:t>
              </a:r>
            </a:p>
            <a:p>
              <a:r>
                <a:rPr lang="en-US"/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4040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Equality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pPr lvl="1"/>
            <a:r>
              <a:rPr lang="en-US"/>
              <a:t>Generate 1 if a and b are equal</a:t>
            </a:r>
          </a:p>
          <a:p>
            <a:r>
              <a:rPr lang="en-US"/>
              <a:t>Hardware Control Language (HCL)</a:t>
            </a:r>
          </a:p>
          <a:p>
            <a:pPr lvl="1"/>
            <a:r>
              <a:rPr lang="en-US"/>
              <a:t>Very simple hardware description language</a:t>
            </a:r>
          </a:p>
          <a:p>
            <a:pPr lvl="2"/>
            <a:r>
              <a:rPr lang="en-US"/>
              <a:t>Boolean operations have syntax similar to C logical operations</a:t>
            </a:r>
          </a:p>
          <a:p>
            <a:pPr lvl="1"/>
            <a:r>
              <a:rPr lang="en-US"/>
              <a:t>We’ll use it to describe control logic for processors</a:t>
            </a:r>
          </a:p>
        </p:txBody>
      </p:sp>
      <p:grpSp>
        <p:nvGrpSpPr>
          <p:cNvPr id="298027" name="Group 43"/>
          <p:cNvGrpSpPr>
            <a:grpSpLocks/>
          </p:cNvGrpSpPr>
          <p:nvPr/>
        </p:nvGrpSpPr>
        <p:grpSpPr bwMode="auto">
          <a:xfrm>
            <a:off x="762000" y="1219200"/>
            <a:ext cx="4254500" cy="1981200"/>
            <a:chOff x="386" y="960"/>
            <a:chExt cx="2680" cy="1248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Bit equal</a:t>
              </a:r>
            </a:p>
          </p:txBody>
        </p:sp>
        <p:sp>
          <p:nvSpPr>
            <p:cNvPr id="297989" name="Freeform 5"/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0" name="Freeform 6"/>
            <p:cNvSpPr>
              <a:spLocks/>
            </p:cNvSpPr>
            <p:nvPr/>
          </p:nvSpPr>
          <p:spPr bwMode="auto">
            <a:xfrm>
              <a:off x="1777" y="1728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2442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2" name="Freeform 8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3" name="Freeform 9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5" name="Freeform 11"/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6" name="Freeform 12"/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7" name="Freeform 13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8" name="Freeform 14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577" y="1248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2" name="Freeform 18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3" name="Freeform 19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4" name="Text Box 20"/>
            <p:cNvSpPr txBox="1">
              <a:spLocks noChangeArrowheads="1"/>
            </p:cNvSpPr>
            <p:nvPr/>
          </p:nvSpPr>
          <p:spPr bwMode="auto">
            <a:xfrm>
              <a:off x="386" y="11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endParaRPr lang="en-US" sz="1600" b="0" baseline="-25000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009" y="1440"/>
              <a:ext cx="3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6" name="Line 22"/>
            <p:cNvSpPr>
              <a:spLocks noChangeShapeType="1"/>
            </p:cNvSpPr>
            <p:nvPr/>
          </p:nvSpPr>
          <p:spPr bwMode="auto">
            <a:xfrm flipV="1">
              <a:off x="578" y="2009"/>
              <a:ext cx="81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7" name="Freeform 23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8" name="Freeform 24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387" y="19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endParaRPr lang="en-US" sz="1600" b="0" baseline="-25000"/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2688" y="153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</a:p>
          </p:txBody>
        </p:sp>
        <p:grpSp>
          <p:nvGrpSpPr>
            <p:cNvPr id="298012" name="Group 28"/>
            <p:cNvGrpSpPr>
              <a:grpSpLocks/>
            </p:cNvGrpSpPr>
            <p:nvPr/>
          </p:nvGrpSpPr>
          <p:grpSpPr bwMode="auto">
            <a:xfrm rot="5400000">
              <a:off x="1109" y="1820"/>
              <a:ext cx="184" cy="383"/>
              <a:chOff x="912" y="1776"/>
              <a:chExt cx="184" cy="383"/>
            </a:xfrm>
          </p:grpSpPr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961" y="1823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4" name="Freeform 30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5" name="Freeform 31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6" name="Freeform 32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7" name="Freeform 33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961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8019" name="Line 35"/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20" name="Line 36"/>
            <p:cNvSpPr>
              <a:spLocks noChangeShapeType="1"/>
            </p:cNvSpPr>
            <p:nvPr/>
          </p:nvSpPr>
          <p:spPr bwMode="auto">
            <a:xfrm rot="5400000">
              <a:off x="1153" y="13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021" name="Group 37"/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23" name="Rectangle 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8024" name="Group 40"/>
            <p:cNvGrpSpPr>
              <a:grpSpLocks/>
            </p:cNvGrpSpPr>
            <p:nvPr/>
          </p:nvGrpSpPr>
          <p:grpSpPr bwMode="auto">
            <a:xfrm>
              <a:off x="961" y="1968"/>
              <a:ext cx="96" cy="96"/>
              <a:chOff x="240" y="4176"/>
              <a:chExt cx="192" cy="192"/>
            </a:xfrm>
          </p:grpSpPr>
          <p:sp>
            <p:nvSpPr>
              <p:cNvPr id="298025" name="Oval 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26" name="Rectangle 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8028" name="Text Box 44"/>
          <p:cNvSpPr txBox="1">
            <a:spLocks noChangeArrowheads="1"/>
          </p:cNvSpPr>
          <p:nvPr/>
        </p:nvSpPr>
        <p:spPr bwMode="auto">
          <a:xfrm>
            <a:off x="4840288" y="2362200"/>
            <a:ext cx="364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bool eq = (a&amp;&amp;b)||(!a&amp;&amp;!b)</a:t>
            </a:r>
          </a:p>
        </p:txBody>
      </p:sp>
      <p:sp>
        <p:nvSpPr>
          <p:cNvPr id="298029" name="Text Box 45"/>
          <p:cNvSpPr txBox="1">
            <a:spLocks noChangeArrowheads="1"/>
          </p:cNvSpPr>
          <p:nvPr/>
        </p:nvSpPr>
        <p:spPr bwMode="auto">
          <a:xfrm>
            <a:off x="5548313" y="1811338"/>
            <a:ext cx="18573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HCL Expression</a:t>
            </a:r>
          </a:p>
        </p:txBody>
      </p:sp>
    </p:spTree>
    <p:extLst>
      <p:ext uri="{BB962C8B-B14F-4D97-AF65-F5344CB8AC3E}">
        <p14:creationId xmlns:p14="http://schemas.microsoft.com/office/powerpoint/2010/main" val="36532419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Equality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4495800"/>
            <a:ext cx="4775200" cy="1936750"/>
          </a:xfrm>
        </p:spPr>
        <p:txBody>
          <a:bodyPr/>
          <a:lstStyle/>
          <a:p>
            <a:pPr lvl="1"/>
            <a:r>
              <a:rPr lang="en-US"/>
              <a:t>32-bit word size</a:t>
            </a:r>
          </a:p>
          <a:p>
            <a:pPr lvl="1"/>
            <a:r>
              <a:rPr lang="en-US"/>
              <a:t>HCL representation</a:t>
            </a:r>
          </a:p>
          <a:p>
            <a:pPr lvl="2"/>
            <a:r>
              <a:rPr lang="en-US"/>
              <a:t>Equality operation</a:t>
            </a:r>
          </a:p>
          <a:p>
            <a:pPr lvl="2"/>
            <a:r>
              <a:rPr lang="en-US"/>
              <a:t>Generates Boolean value</a:t>
            </a: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609600" y="1524000"/>
            <a:ext cx="4565650" cy="4146550"/>
            <a:chOff x="1054" y="384"/>
            <a:chExt cx="2876" cy="2612"/>
          </a:xfrm>
        </p:grpSpPr>
        <p:sp>
          <p:nvSpPr>
            <p:cNvPr id="299013" name="Freeform 5"/>
            <p:cNvSpPr>
              <a:spLocks/>
            </p:cNvSpPr>
            <p:nvPr/>
          </p:nvSpPr>
          <p:spPr bwMode="auto">
            <a:xfrm>
              <a:off x="2160" y="1776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1054" y="384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536" y="38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Bit equal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1344" y="48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7" name="Line 9"/>
            <p:cNvSpPr>
              <a:spLocks noChangeShapeType="1"/>
            </p:cNvSpPr>
            <p:nvPr/>
          </p:nvSpPr>
          <p:spPr bwMode="auto">
            <a:xfrm flipV="1">
              <a:off x="1344" y="76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054" y="67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2208" y="38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536" y="86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Bit equal</a:t>
              </a:r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344" y="96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1344" y="124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1056" y="115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2210" y="86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1105" y="201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1</a:t>
              </a:r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1536" y="201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Bit equal</a:t>
              </a:r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1344" y="211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V="1">
              <a:off x="1344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1105" y="2304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1</a:t>
              </a:r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2210" y="201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r>
                <a:rPr lang="en-US" sz="1600" b="0" baseline="-25000"/>
                <a:t>1</a:t>
              </a: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1105" y="249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1536" y="249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Bit equal</a:t>
              </a:r>
            </a:p>
          </p:txBody>
        </p:sp>
        <p:sp>
          <p:nvSpPr>
            <p:cNvPr id="299034" name="Line 26"/>
            <p:cNvSpPr>
              <a:spLocks noChangeShapeType="1"/>
            </p:cNvSpPr>
            <p:nvPr/>
          </p:nvSpPr>
          <p:spPr bwMode="auto">
            <a:xfrm>
              <a:off x="1344" y="259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5" name="Line 27"/>
            <p:cNvSpPr>
              <a:spLocks noChangeShapeType="1"/>
            </p:cNvSpPr>
            <p:nvPr/>
          </p:nvSpPr>
          <p:spPr bwMode="auto">
            <a:xfrm flipV="1">
              <a:off x="1344" y="2880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1105" y="2784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2210" y="249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r>
                <a:rPr lang="en-US" sz="1600" b="0" baseline="-25000"/>
                <a:t>0</a:t>
              </a:r>
            </a:p>
          </p:txBody>
        </p:sp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776" y="1488"/>
              <a:ext cx="96" cy="384"/>
              <a:chOff x="1776" y="1440"/>
              <a:chExt cx="96" cy="384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042" name="Group 34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43" name="Oval 3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045" name="Group 37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46" name="Oval 3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9048" name="Line 40"/>
            <p:cNvSpPr>
              <a:spLocks noChangeShapeType="1"/>
            </p:cNvSpPr>
            <p:nvPr/>
          </p:nvSpPr>
          <p:spPr bwMode="auto">
            <a:xfrm>
              <a:off x="3409" y="16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9" name="Freeform 41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0" name="Freeform 42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1" name="Freeform 43"/>
            <p:cNvSpPr>
              <a:spLocks/>
            </p:cNvSpPr>
            <p:nvPr/>
          </p:nvSpPr>
          <p:spPr bwMode="auto">
            <a:xfrm>
              <a:off x="2400" y="624"/>
              <a:ext cx="528" cy="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432" y="960"/>
                </a:cxn>
                <a:cxn ang="0">
                  <a:pos x="528" y="960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528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52" name="Freeform 44"/>
            <p:cNvSpPr>
              <a:spLocks/>
            </p:cNvSpPr>
            <p:nvPr/>
          </p:nvSpPr>
          <p:spPr bwMode="auto">
            <a:xfrm flipV="1">
              <a:off x="2160" y="624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2160" y="1104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54" name="Freeform 46"/>
            <p:cNvSpPr>
              <a:spLocks/>
            </p:cNvSpPr>
            <p:nvPr/>
          </p:nvSpPr>
          <p:spPr bwMode="auto">
            <a:xfrm flipV="1">
              <a:off x="2160" y="1728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55" name="Group 47"/>
            <p:cNvGrpSpPr>
              <a:grpSpLocks/>
            </p:cNvGrpSpPr>
            <p:nvPr/>
          </p:nvGrpSpPr>
          <p:grpSpPr bwMode="auto">
            <a:xfrm>
              <a:off x="2544" y="1488"/>
              <a:ext cx="96" cy="384"/>
              <a:chOff x="1776" y="1440"/>
              <a:chExt cx="96" cy="384"/>
            </a:xfrm>
          </p:grpSpPr>
          <p:grpSp>
            <p:nvGrpSpPr>
              <p:cNvPr id="299056" name="Group 48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57" name="Oval 49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059" name="Group 51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60" name="Oval 5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062" name="Group 54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63" name="Oval 5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9065" name="Rectangle 57"/>
            <p:cNvSpPr>
              <a:spLocks noChangeArrowheads="1"/>
            </p:cNvSpPr>
            <p:nvPr/>
          </p:nvSpPr>
          <p:spPr bwMode="auto">
            <a:xfrm>
              <a:off x="3552" y="158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endParaRPr lang="en-US" sz="1600" b="0" baseline="-25000"/>
            </a:p>
          </p:txBody>
        </p:sp>
      </p:grpSp>
      <p:grpSp>
        <p:nvGrpSpPr>
          <p:cNvPr id="299066" name="Group 58"/>
          <p:cNvGrpSpPr>
            <a:grpSpLocks/>
          </p:cNvGrpSpPr>
          <p:nvPr/>
        </p:nvGrpSpPr>
        <p:grpSpPr bwMode="auto">
          <a:xfrm>
            <a:off x="5334000" y="1524000"/>
            <a:ext cx="2613025" cy="1028700"/>
            <a:chOff x="3926" y="1800"/>
            <a:chExt cx="1646" cy="648"/>
          </a:xfrm>
        </p:grpSpPr>
        <p:sp>
          <p:nvSpPr>
            <p:cNvPr id="299067" name="Rectangle 59"/>
            <p:cNvSpPr>
              <a:spLocks noChangeArrowheads="1"/>
            </p:cNvSpPr>
            <p:nvPr/>
          </p:nvSpPr>
          <p:spPr bwMode="auto">
            <a:xfrm>
              <a:off x="4416" y="1824"/>
              <a:ext cx="720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0"/>
                <a:t>=</a:t>
              </a:r>
            </a:p>
          </p:txBody>
        </p:sp>
        <p:sp>
          <p:nvSpPr>
            <p:cNvPr id="299068" name="Line 60"/>
            <p:cNvSpPr>
              <a:spLocks noChangeShapeType="1"/>
            </p:cNvSpPr>
            <p:nvPr/>
          </p:nvSpPr>
          <p:spPr bwMode="auto">
            <a:xfrm>
              <a:off x="4128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69" name="Line 61"/>
            <p:cNvSpPr>
              <a:spLocks noChangeShapeType="1"/>
            </p:cNvSpPr>
            <p:nvPr/>
          </p:nvSpPr>
          <p:spPr bwMode="auto">
            <a:xfrm>
              <a:off x="412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70" name="Line 62"/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71" name="Text Box 63"/>
            <p:cNvSpPr txBox="1">
              <a:spLocks noChangeArrowheads="1"/>
            </p:cNvSpPr>
            <p:nvPr/>
          </p:nvSpPr>
          <p:spPr bwMode="auto">
            <a:xfrm>
              <a:off x="3926" y="180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B</a:t>
              </a:r>
            </a:p>
          </p:txBody>
        </p:sp>
        <p:sp>
          <p:nvSpPr>
            <p:cNvPr id="299072" name="Text Box 64"/>
            <p:cNvSpPr txBox="1">
              <a:spLocks noChangeArrowheads="1"/>
            </p:cNvSpPr>
            <p:nvPr/>
          </p:nvSpPr>
          <p:spPr bwMode="auto">
            <a:xfrm>
              <a:off x="3936" y="2217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A</a:t>
              </a:r>
            </a:p>
          </p:txBody>
        </p:sp>
        <p:sp>
          <p:nvSpPr>
            <p:cNvPr id="299073" name="Text Box 65"/>
            <p:cNvSpPr txBox="1">
              <a:spLocks noChangeArrowheads="1"/>
            </p:cNvSpPr>
            <p:nvPr/>
          </p:nvSpPr>
          <p:spPr bwMode="auto">
            <a:xfrm>
              <a:off x="5280" y="187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Eq</a:t>
              </a:r>
            </a:p>
          </p:txBody>
        </p:sp>
      </p:grpSp>
      <p:sp>
        <p:nvSpPr>
          <p:cNvPr id="299074" name="Text Box 66"/>
          <p:cNvSpPr txBox="1">
            <a:spLocks noChangeArrowheads="1"/>
          </p:cNvSpPr>
          <p:nvPr/>
        </p:nvSpPr>
        <p:spPr bwMode="auto">
          <a:xfrm>
            <a:off x="5099050" y="1049338"/>
            <a:ext cx="30607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Word-Level Representation</a:t>
            </a:r>
          </a:p>
        </p:txBody>
      </p:sp>
      <p:sp>
        <p:nvSpPr>
          <p:cNvPr id="299075" name="Text Box 67"/>
          <p:cNvSpPr txBox="1">
            <a:spLocks noChangeArrowheads="1"/>
          </p:cNvSpPr>
          <p:nvPr/>
        </p:nvSpPr>
        <p:spPr bwMode="auto">
          <a:xfrm>
            <a:off x="5373688" y="3429000"/>
            <a:ext cx="25495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bool Eq = (A == B)</a:t>
            </a:r>
          </a:p>
        </p:txBody>
      </p:sp>
      <p:sp>
        <p:nvSpPr>
          <p:cNvPr id="299076" name="Text Box 68"/>
          <p:cNvSpPr txBox="1">
            <a:spLocks noChangeArrowheads="1"/>
          </p:cNvSpPr>
          <p:nvPr/>
        </p:nvSpPr>
        <p:spPr bwMode="auto">
          <a:xfrm>
            <a:off x="5567363" y="2971800"/>
            <a:ext cx="228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HCL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20259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Bit-Level Multiplexor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43400"/>
            <a:ext cx="8294687" cy="2089150"/>
          </a:xfrm>
        </p:spPr>
        <p:txBody>
          <a:bodyPr/>
          <a:lstStyle/>
          <a:p>
            <a:pPr lvl="1"/>
            <a:r>
              <a:rPr lang="en-US"/>
              <a:t>Control signal s</a:t>
            </a:r>
          </a:p>
          <a:p>
            <a:pPr lvl="1"/>
            <a:r>
              <a:rPr lang="en-US"/>
              <a:t>Data signals a and b</a:t>
            </a:r>
          </a:p>
          <a:p>
            <a:pPr lvl="1"/>
            <a:r>
              <a:rPr lang="en-US"/>
              <a:t>Output a when s=1, b when s=0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219200" y="1600200"/>
            <a:ext cx="2819400" cy="2133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</a:pPr>
            <a:r>
              <a:rPr lang="en-US" b="0"/>
              <a:t>Bit MUX</a:t>
            </a:r>
          </a:p>
        </p:txBody>
      </p:sp>
      <p:sp>
        <p:nvSpPr>
          <p:cNvPr id="300037" name="Freeform 5"/>
          <p:cNvSpPr>
            <a:spLocks/>
          </p:cNvSpPr>
          <p:nvPr/>
        </p:nvSpPr>
        <p:spPr bwMode="auto">
          <a:xfrm flipV="1">
            <a:off x="2819400" y="2667000"/>
            <a:ext cx="5334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38" name="Freeform 6"/>
          <p:cNvSpPr>
            <a:spLocks/>
          </p:cNvSpPr>
          <p:nvPr/>
        </p:nvSpPr>
        <p:spPr bwMode="auto">
          <a:xfrm>
            <a:off x="2819400" y="3124200"/>
            <a:ext cx="5334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>
            <a:off x="3875088" y="2965450"/>
            <a:ext cx="39211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0" name="Freeform 8"/>
          <p:cNvSpPr>
            <a:spLocks/>
          </p:cNvSpPr>
          <p:nvPr/>
        </p:nvSpPr>
        <p:spPr bwMode="auto">
          <a:xfrm>
            <a:off x="3273425" y="27432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1" name="Freeform 9"/>
          <p:cNvSpPr>
            <a:spLocks/>
          </p:cNvSpPr>
          <p:nvPr/>
        </p:nvSpPr>
        <p:spPr bwMode="auto">
          <a:xfrm>
            <a:off x="3273425" y="27432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0042" name="Group 10"/>
          <p:cNvGrpSpPr>
            <a:grpSpLocks/>
          </p:cNvGrpSpPr>
          <p:nvPr/>
        </p:nvGrpSpPr>
        <p:grpSpPr bwMode="auto">
          <a:xfrm>
            <a:off x="1752600" y="1752600"/>
            <a:ext cx="292100" cy="609600"/>
            <a:chOff x="960" y="1055"/>
            <a:chExt cx="184" cy="384"/>
          </a:xfrm>
        </p:grpSpPr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rot="5400000">
              <a:off x="1009" y="139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4" name="Freeform 12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5" name="Freeform 13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6" name="Freeform 14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7" name="Freeform 15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8" name="Line 16"/>
            <p:cNvSpPr>
              <a:spLocks noChangeShapeType="1"/>
            </p:cNvSpPr>
            <p:nvPr/>
          </p:nvSpPr>
          <p:spPr bwMode="auto">
            <a:xfrm rot="5400000">
              <a:off x="1002" y="110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057400" y="25146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914400" y="2819400"/>
            <a:ext cx="1293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1" name="Freeform 19"/>
          <p:cNvSpPr>
            <a:spLocks/>
          </p:cNvSpPr>
          <p:nvPr/>
        </p:nvSpPr>
        <p:spPr bwMode="auto">
          <a:xfrm>
            <a:off x="2208213" y="24384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2" name="Freeform 20"/>
          <p:cNvSpPr>
            <a:spLocks/>
          </p:cNvSpPr>
          <p:nvPr/>
        </p:nvSpPr>
        <p:spPr bwMode="auto">
          <a:xfrm>
            <a:off x="2208213" y="24384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3" name="Text Box 21"/>
          <p:cNvSpPr txBox="1">
            <a:spLocks noChangeArrowheads="1"/>
          </p:cNvSpPr>
          <p:nvPr/>
        </p:nvSpPr>
        <p:spPr bwMode="auto">
          <a:xfrm>
            <a:off x="611188" y="25908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600" b="0"/>
              <a:t>b</a:t>
            </a:r>
            <a:endParaRPr lang="en-US" sz="1600" b="0" baseline="-25000"/>
          </a:p>
        </p:txBody>
      </p: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609600" y="1600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600" b="0"/>
              <a:t>s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057400" y="31242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 flipV="1">
            <a:off x="914400" y="3417888"/>
            <a:ext cx="1293813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7" name="Freeform 25"/>
          <p:cNvSpPr>
            <a:spLocks/>
          </p:cNvSpPr>
          <p:nvPr/>
        </p:nvSpPr>
        <p:spPr bwMode="auto">
          <a:xfrm>
            <a:off x="2208213" y="30480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8" name="Freeform 26"/>
          <p:cNvSpPr>
            <a:spLocks/>
          </p:cNvSpPr>
          <p:nvPr/>
        </p:nvSpPr>
        <p:spPr bwMode="auto">
          <a:xfrm>
            <a:off x="2208213" y="30480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9" name="Text Box 27"/>
          <p:cNvSpPr txBox="1">
            <a:spLocks noChangeArrowheads="1"/>
          </p:cNvSpPr>
          <p:nvPr/>
        </p:nvSpPr>
        <p:spPr bwMode="auto">
          <a:xfrm>
            <a:off x="611188" y="32448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600" b="0"/>
              <a:t>a</a:t>
            </a:r>
            <a:endParaRPr lang="en-US" sz="1600" b="0" baseline="-25000"/>
          </a:p>
        </p:txBody>
      </p:sp>
      <p:sp>
        <p:nvSpPr>
          <p:cNvPr id="300060" name="Freeform 28"/>
          <p:cNvSpPr>
            <a:spLocks/>
          </p:cNvSpPr>
          <p:nvPr/>
        </p:nvSpPr>
        <p:spPr bwMode="auto">
          <a:xfrm>
            <a:off x="1524000" y="1752600"/>
            <a:ext cx="533400" cy="1371600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914400" y="1752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62" name="Freeform 30"/>
          <p:cNvSpPr>
            <a:spLocks/>
          </p:cNvSpPr>
          <p:nvPr/>
        </p:nvSpPr>
        <p:spPr bwMode="auto">
          <a:xfrm>
            <a:off x="1905000" y="2362200"/>
            <a:ext cx="152400" cy="152400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4343400" y="281940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600" b="0"/>
              <a:t>out</a:t>
            </a:r>
          </a:p>
        </p:txBody>
      </p:sp>
      <p:grpSp>
        <p:nvGrpSpPr>
          <p:cNvPr id="300064" name="Group 32"/>
          <p:cNvGrpSpPr>
            <a:grpSpLocks/>
          </p:cNvGrpSpPr>
          <p:nvPr/>
        </p:nvGrpSpPr>
        <p:grpSpPr bwMode="auto">
          <a:xfrm>
            <a:off x="1447800" y="1676400"/>
            <a:ext cx="152400" cy="152400"/>
            <a:chOff x="240" y="4176"/>
            <a:chExt cx="192" cy="192"/>
          </a:xfrm>
        </p:grpSpPr>
        <p:sp>
          <p:nvSpPr>
            <p:cNvPr id="300065" name="Oval 3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6" name="Rectangle 3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067" name="Text Box 35"/>
          <p:cNvSpPr txBox="1">
            <a:spLocks noChangeArrowheads="1"/>
          </p:cNvSpPr>
          <p:nvPr/>
        </p:nvSpPr>
        <p:spPr bwMode="auto">
          <a:xfrm>
            <a:off x="4840288" y="2362200"/>
            <a:ext cx="364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bool out = (s&amp;&amp;a)||(!s&amp;&amp;b)</a:t>
            </a:r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5548313" y="1811338"/>
            <a:ext cx="18573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HCL Expression</a:t>
            </a:r>
          </a:p>
        </p:txBody>
      </p:sp>
    </p:spTree>
    <p:extLst>
      <p:ext uri="{BB962C8B-B14F-4D97-AF65-F5344CB8AC3E}">
        <p14:creationId xmlns:p14="http://schemas.microsoft.com/office/powerpoint/2010/main" val="1376174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1</a:t>
            </a:r>
            <a:r>
              <a:rPr lang="en-US" dirty="0">
                <a:latin typeface="Arial Black"/>
              </a:rPr>
              <a:t>–</a:t>
            </a:r>
            <a:r>
              <a:rPr lang="en-US" dirty="0"/>
              <a:t>10 bytes of information read from memory</a:t>
            </a:r>
          </a:p>
          <a:p>
            <a:pPr lvl="2"/>
            <a:r>
              <a:rPr lang="en-US" dirty="0"/>
              <a:t>Can determine instruction length from first byte</a:t>
            </a:r>
          </a:p>
          <a:p>
            <a:pPr lvl="2"/>
            <a:r>
              <a:rPr lang="en-US" dirty="0"/>
              <a:t>Not as many instruction types, and simpler encoding than with x86-64</a:t>
            </a:r>
          </a:p>
          <a:p>
            <a:pPr lvl="1"/>
            <a:r>
              <a:rPr lang="en-US" dirty="0"/>
              <a:t>Each accesses and modifies some part(s) of the program state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745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Word Multiplexor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4191000"/>
            <a:ext cx="4775200" cy="1936750"/>
          </a:xfrm>
        </p:spPr>
        <p:txBody>
          <a:bodyPr/>
          <a:lstStyle/>
          <a:p>
            <a:pPr lvl="1"/>
            <a:r>
              <a:rPr lang="en-US"/>
              <a:t>Select input word A or B depending on control signal s</a:t>
            </a:r>
          </a:p>
          <a:p>
            <a:pPr lvl="1"/>
            <a:r>
              <a:rPr lang="en-US"/>
              <a:t>HCL representation</a:t>
            </a:r>
          </a:p>
          <a:p>
            <a:pPr lvl="2"/>
            <a:r>
              <a:rPr lang="en-US"/>
              <a:t>Case expression</a:t>
            </a:r>
          </a:p>
          <a:p>
            <a:pPr lvl="2"/>
            <a:r>
              <a:rPr lang="en-US"/>
              <a:t>Series of test : value pairs</a:t>
            </a:r>
          </a:p>
          <a:p>
            <a:pPr lvl="2"/>
            <a:r>
              <a:rPr lang="en-US"/>
              <a:t>Output value for first successful test</a:t>
            </a:r>
          </a:p>
        </p:txBody>
      </p:sp>
      <p:sp>
        <p:nvSpPr>
          <p:cNvPr id="301122" name="Text Box 66"/>
          <p:cNvSpPr txBox="1">
            <a:spLocks noChangeArrowheads="1"/>
          </p:cNvSpPr>
          <p:nvPr/>
        </p:nvSpPr>
        <p:spPr bwMode="auto">
          <a:xfrm>
            <a:off x="5099050" y="609600"/>
            <a:ext cx="30607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Word-Level Representation</a:t>
            </a:r>
          </a:p>
        </p:txBody>
      </p:sp>
      <p:sp>
        <p:nvSpPr>
          <p:cNvPr id="301124" name="Text Box 68"/>
          <p:cNvSpPr txBox="1">
            <a:spLocks noChangeArrowheads="1"/>
          </p:cNvSpPr>
          <p:nvPr/>
        </p:nvSpPr>
        <p:spPr bwMode="auto">
          <a:xfrm>
            <a:off x="5567363" y="2532063"/>
            <a:ext cx="228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HCL Representation</a:t>
            </a:r>
          </a:p>
        </p:txBody>
      </p:sp>
      <p:grpSp>
        <p:nvGrpSpPr>
          <p:cNvPr id="301125" name="Group 69"/>
          <p:cNvGrpSpPr>
            <a:grpSpLocks/>
          </p:cNvGrpSpPr>
          <p:nvPr/>
        </p:nvGrpSpPr>
        <p:grpSpPr bwMode="auto">
          <a:xfrm>
            <a:off x="381000" y="685800"/>
            <a:ext cx="4573588" cy="5715000"/>
            <a:chOff x="335" y="720"/>
            <a:chExt cx="2881" cy="3600"/>
          </a:xfrm>
        </p:grpSpPr>
        <p:sp>
          <p:nvSpPr>
            <p:cNvPr id="301126" name="Rectangle 70"/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01127" name="Freeform 71"/>
            <p:cNvSpPr>
              <a:spLocks/>
            </p:cNvSpPr>
            <p:nvPr/>
          </p:nvSpPr>
          <p:spPr bwMode="auto">
            <a:xfrm flipV="1">
              <a:off x="1824" y="1440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28" name="Freeform 72"/>
            <p:cNvSpPr>
              <a:spLocks/>
            </p:cNvSpPr>
            <p:nvPr/>
          </p:nvSpPr>
          <p:spPr bwMode="auto">
            <a:xfrm>
              <a:off x="1824" y="172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29" name="Line 73"/>
            <p:cNvSpPr>
              <a:spLocks noChangeShapeType="1"/>
            </p:cNvSpPr>
            <p:nvPr/>
          </p:nvSpPr>
          <p:spPr bwMode="auto">
            <a:xfrm>
              <a:off x="2489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0" name="Freeform 74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1" name="Freeform 75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1132" name="Group 76"/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301133" name="Line 77"/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4" name="Freeform 78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5" name="Freeform 79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6" name="Freeform 80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7" name="Freeform 81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8" name="Line 82"/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1139" name="Line 83"/>
            <p:cNvSpPr>
              <a:spLocks noChangeShapeType="1"/>
            </p:cNvSpPr>
            <p:nvPr/>
          </p:nvSpPr>
          <p:spPr bwMode="auto">
            <a:xfrm>
              <a:off x="1344" y="134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0" name="Line 84"/>
            <p:cNvSpPr>
              <a:spLocks noChangeShapeType="1"/>
            </p:cNvSpPr>
            <p:nvPr/>
          </p:nvSpPr>
          <p:spPr bwMode="auto">
            <a:xfrm>
              <a:off x="624" y="1536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1" name="Freeform 85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2" name="Freeform 86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3" name="Text Box 87"/>
            <p:cNvSpPr txBox="1">
              <a:spLocks noChangeArrowheads="1"/>
            </p:cNvSpPr>
            <p:nvPr/>
          </p:nvSpPr>
          <p:spPr bwMode="auto">
            <a:xfrm>
              <a:off x="335" y="139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301144" name="Text Box 88"/>
            <p:cNvSpPr txBox="1">
              <a:spLocks noChangeArrowheads="1"/>
            </p:cNvSpPr>
            <p:nvPr/>
          </p:nvSpPr>
          <p:spPr bwMode="auto">
            <a:xfrm>
              <a:off x="336" y="7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s</a:t>
              </a:r>
            </a:p>
          </p:txBody>
        </p:sp>
        <p:sp>
          <p:nvSpPr>
            <p:cNvPr id="301145" name="Line 89"/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6" name="Line 90"/>
            <p:cNvSpPr>
              <a:spLocks noChangeShapeType="1"/>
            </p:cNvSpPr>
            <p:nvPr/>
          </p:nvSpPr>
          <p:spPr bwMode="auto">
            <a:xfrm flipV="1">
              <a:off x="624" y="1920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7" name="Freeform 91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8" name="Freeform 92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9" name="Text Box 93"/>
            <p:cNvSpPr txBox="1">
              <a:spLocks noChangeArrowheads="1"/>
            </p:cNvSpPr>
            <p:nvPr/>
          </p:nvSpPr>
          <p:spPr bwMode="auto">
            <a:xfrm>
              <a:off x="335" y="1804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301150" name="Line 94"/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51" name="Freeform 95"/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52" name="Rectangle 96"/>
            <p:cNvSpPr>
              <a:spLocks noChangeArrowheads="1"/>
            </p:cNvSpPr>
            <p:nvPr/>
          </p:nvSpPr>
          <p:spPr bwMode="auto">
            <a:xfrm>
              <a:off x="2784" y="153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out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301153" name="Rectangle 97"/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01154" name="Freeform 98"/>
            <p:cNvSpPr>
              <a:spLocks/>
            </p:cNvSpPr>
            <p:nvPr/>
          </p:nvSpPr>
          <p:spPr bwMode="auto">
            <a:xfrm flipV="1">
              <a:off x="1824" y="220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55" name="Freeform 99"/>
            <p:cNvSpPr>
              <a:spLocks/>
            </p:cNvSpPr>
            <p:nvPr/>
          </p:nvSpPr>
          <p:spPr bwMode="auto">
            <a:xfrm>
              <a:off x="1824" y="2496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56" name="Line 100"/>
            <p:cNvSpPr>
              <a:spLocks noChangeShapeType="1"/>
            </p:cNvSpPr>
            <p:nvPr/>
          </p:nvSpPr>
          <p:spPr bwMode="auto">
            <a:xfrm>
              <a:off x="2489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7" name="Freeform 101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8" name="Freeform 102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9" name="Line 103"/>
            <p:cNvSpPr>
              <a:spLocks noChangeShapeType="1"/>
            </p:cNvSpPr>
            <p:nvPr/>
          </p:nvSpPr>
          <p:spPr bwMode="auto">
            <a:xfrm>
              <a:off x="1344" y="211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0" name="Line 104"/>
            <p:cNvSpPr>
              <a:spLocks noChangeShapeType="1"/>
            </p:cNvSpPr>
            <p:nvPr/>
          </p:nvSpPr>
          <p:spPr bwMode="auto">
            <a:xfrm>
              <a:off x="624" y="2304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1" name="Freeform 105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2" name="Freeform 106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3" name="Text Box 107"/>
            <p:cNvSpPr txBox="1">
              <a:spLocks noChangeArrowheads="1"/>
            </p:cNvSpPr>
            <p:nvPr/>
          </p:nvSpPr>
          <p:spPr bwMode="auto">
            <a:xfrm>
              <a:off x="335" y="2160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301164" name="Line 108"/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5" name="Line 109"/>
            <p:cNvSpPr>
              <a:spLocks noChangeShapeType="1"/>
            </p:cNvSpPr>
            <p:nvPr/>
          </p:nvSpPr>
          <p:spPr bwMode="auto">
            <a:xfrm flipV="1">
              <a:off x="624" y="2688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6" name="Freeform 110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7" name="Freeform 111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8" name="Text Box 112"/>
            <p:cNvSpPr txBox="1">
              <a:spLocks noChangeArrowheads="1"/>
            </p:cNvSpPr>
            <p:nvPr/>
          </p:nvSpPr>
          <p:spPr bwMode="auto">
            <a:xfrm>
              <a:off x="335" y="257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301169" name="Freeform 113"/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70" name="Rectangle 114"/>
            <p:cNvSpPr>
              <a:spLocks noChangeArrowheads="1"/>
            </p:cNvSpPr>
            <p:nvPr/>
          </p:nvSpPr>
          <p:spPr bwMode="auto">
            <a:xfrm>
              <a:off x="2784" y="230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out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301171" name="Rectangle 115"/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01172" name="Freeform 116"/>
            <p:cNvSpPr>
              <a:spLocks/>
            </p:cNvSpPr>
            <p:nvPr/>
          </p:nvSpPr>
          <p:spPr bwMode="auto">
            <a:xfrm flipV="1">
              <a:off x="1824" y="3744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73" name="Freeform 117"/>
            <p:cNvSpPr>
              <a:spLocks/>
            </p:cNvSpPr>
            <p:nvPr/>
          </p:nvSpPr>
          <p:spPr bwMode="auto">
            <a:xfrm>
              <a:off x="1824" y="4032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74" name="Line 118"/>
            <p:cNvSpPr>
              <a:spLocks noChangeShapeType="1"/>
            </p:cNvSpPr>
            <p:nvPr/>
          </p:nvSpPr>
          <p:spPr bwMode="auto">
            <a:xfrm>
              <a:off x="2489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5" name="Freeform 119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6" name="Freeform 120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7" name="Line 121"/>
            <p:cNvSpPr>
              <a:spLocks noChangeShapeType="1"/>
            </p:cNvSpPr>
            <p:nvPr/>
          </p:nvSpPr>
          <p:spPr bwMode="auto">
            <a:xfrm>
              <a:off x="1344" y="36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8" name="Line 122"/>
            <p:cNvSpPr>
              <a:spLocks noChangeShapeType="1"/>
            </p:cNvSpPr>
            <p:nvPr/>
          </p:nvSpPr>
          <p:spPr bwMode="auto">
            <a:xfrm>
              <a:off x="624" y="3840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9" name="Freeform 123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0" name="Freeform 124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1" name="Text Box 125"/>
            <p:cNvSpPr txBox="1">
              <a:spLocks noChangeArrowheads="1"/>
            </p:cNvSpPr>
            <p:nvPr/>
          </p:nvSpPr>
          <p:spPr bwMode="auto">
            <a:xfrm>
              <a:off x="384" y="369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301182" name="Line 126"/>
            <p:cNvSpPr>
              <a:spLocks noChangeShapeType="1"/>
            </p:cNvSpPr>
            <p:nvPr/>
          </p:nvSpPr>
          <p:spPr bwMode="auto">
            <a:xfrm>
              <a:off x="1344" y="403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3" name="Line 127"/>
            <p:cNvSpPr>
              <a:spLocks noChangeShapeType="1"/>
            </p:cNvSpPr>
            <p:nvPr/>
          </p:nvSpPr>
          <p:spPr bwMode="auto">
            <a:xfrm flipV="1">
              <a:off x="624" y="4224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4" name="Freeform 128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5" name="Freeform 129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6" name="Text Box 130"/>
            <p:cNvSpPr txBox="1">
              <a:spLocks noChangeArrowheads="1"/>
            </p:cNvSpPr>
            <p:nvPr/>
          </p:nvSpPr>
          <p:spPr bwMode="auto">
            <a:xfrm>
              <a:off x="384" y="4108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301187" name="Freeform 131"/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88" name="Rectangle 132"/>
            <p:cNvSpPr>
              <a:spLocks noChangeArrowheads="1"/>
            </p:cNvSpPr>
            <p:nvPr/>
          </p:nvSpPr>
          <p:spPr bwMode="auto">
            <a:xfrm>
              <a:off x="2784" y="384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out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301189" name="Freeform 133"/>
            <p:cNvSpPr>
              <a:spLocks/>
            </p:cNvSpPr>
            <p:nvPr/>
          </p:nvSpPr>
          <p:spPr bwMode="auto">
            <a:xfrm>
              <a:off x="1008" y="864"/>
              <a:ext cx="336" cy="3168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1190" name="Group 134"/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301191" name="Oval 13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92" name="Rectangle 13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1193" name="Group 137"/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301194" name="Oval 1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95" name="Rectangle 1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1196" name="Group 140"/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301197" name="Oval 1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98" name="Rectangle 1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1199" name="Group 143"/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301200" name="Oval 14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201" name="Rectangle 14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1202" name="Group 146"/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301203" name="Group 147"/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301204" name="Oval 14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205" name="Rectangle 14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1206" name="Group 150"/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301207" name="Oval 151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20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1209" name="Group 153"/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301210" name="Oval 154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211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1212" name="Group 156"/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301213" name="Oval 15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214" name="Rectangle 15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1221" name="Rectangle 165"/>
          <p:cNvSpPr>
            <a:spLocks noChangeArrowheads="1"/>
          </p:cNvSpPr>
          <p:nvPr/>
        </p:nvSpPr>
        <p:spPr bwMode="auto">
          <a:xfrm>
            <a:off x="5715000" y="2892425"/>
            <a:ext cx="17084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Out = [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 : A;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1 : B;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];</a:t>
            </a:r>
          </a:p>
        </p:txBody>
      </p:sp>
      <p:grpSp>
        <p:nvGrpSpPr>
          <p:cNvPr id="301226" name="Group 170"/>
          <p:cNvGrpSpPr>
            <a:grpSpLocks/>
          </p:cNvGrpSpPr>
          <p:nvPr/>
        </p:nvGrpSpPr>
        <p:grpSpPr bwMode="auto">
          <a:xfrm>
            <a:off x="5486400" y="1084263"/>
            <a:ext cx="2189163" cy="1257300"/>
            <a:chOff x="3504" y="2064"/>
            <a:chExt cx="1379" cy="792"/>
          </a:xfrm>
        </p:grpSpPr>
        <p:sp>
          <p:nvSpPr>
            <p:cNvPr id="301222" name="Rectangle 166"/>
            <p:cNvSpPr>
              <a:spLocks noChangeArrowheads="1"/>
            </p:cNvSpPr>
            <p:nvPr/>
          </p:nvSpPr>
          <p:spPr bwMode="auto">
            <a:xfrm>
              <a:off x="3504" y="206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s</a:t>
              </a:r>
            </a:p>
          </p:txBody>
        </p:sp>
        <p:sp>
          <p:nvSpPr>
            <p:cNvPr id="301215" name="Line 159"/>
            <p:cNvSpPr>
              <a:spLocks noChangeShapeType="1"/>
            </p:cNvSpPr>
            <p:nvPr/>
          </p:nvSpPr>
          <p:spPr bwMode="auto">
            <a:xfrm>
              <a:off x="3696" y="249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16" name="Line 160"/>
            <p:cNvSpPr>
              <a:spLocks noChangeShapeType="1"/>
            </p:cNvSpPr>
            <p:nvPr/>
          </p:nvSpPr>
          <p:spPr bwMode="auto">
            <a:xfrm>
              <a:off x="3696" y="273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17" name="Rectangle 161"/>
            <p:cNvSpPr>
              <a:spLocks noChangeArrowheads="1"/>
            </p:cNvSpPr>
            <p:nvPr/>
          </p:nvSpPr>
          <p:spPr bwMode="auto">
            <a:xfrm>
              <a:off x="3504" y="23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</a:p>
          </p:txBody>
        </p:sp>
        <p:sp>
          <p:nvSpPr>
            <p:cNvPr id="301218" name="Rectangle 162"/>
            <p:cNvSpPr>
              <a:spLocks noChangeArrowheads="1"/>
            </p:cNvSpPr>
            <p:nvPr/>
          </p:nvSpPr>
          <p:spPr bwMode="auto">
            <a:xfrm>
              <a:off x="3504" y="26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</a:p>
          </p:txBody>
        </p:sp>
        <p:sp>
          <p:nvSpPr>
            <p:cNvPr id="301219" name="Line 163"/>
            <p:cNvSpPr>
              <a:spLocks noChangeShapeType="1"/>
            </p:cNvSpPr>
            <p:nvPr/>
          </p:nvSpPr>
          <p:spPr bwMode="auto">
            <a:xfrm>
              <a:off x="4320" y="25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20" name="Rectangle 164"/>
            <p:cNvSpPr>
              <a:spLocks noChangeArrowheads="1"/>
            </p:cNvSpPr>
            <p:nvPr/>
          </p:nvSpPr>
          <p:spPr bwMode="auto">
            <a:xfrm>
              <a:off x="4560" y="2486"/>
              <a:ext cx="3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Out</a:t>
              </a:r>
            </a:p>
          </p:txBody>
        </p:sp>
        <p:sp>
          <p:nvSpPr>
            <p:cNvPr id="301223" name="Freeform 167"/>
            <p:cNvSpPr>
              <a:spLocks/>
            </p:cNvSpPr>
            <p:nvPr/>
          </p:nvSpPr>
          <p:spPr bwMode="auto">
            <a:xfrm>
              <a:off x="3696" y="2208"/>
              <a:ext cx="43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224" name="AutoShape 168"/>
            <p:cNvSpPr>
              <a:spLocks noChangeArrowheads="1"/>
            </p:cNvSpPr>
            <p:nvPr/>
          </p:nvSpPr>
          <p:spPr bwMode="auto">
            <a:xfrm>
              <a:off x="3936" y="2328"/>
              <a:ext cx="423" cy="52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MUX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0828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79" name="Group 75"/>
          <p:cNvGrpSpPr>
            <a:grpSpLocks/>
          </p:cNvGrpSpPr>
          <p:nvPr/>
        </p:nvGrpSpPr>
        <p:grpSpPr bwMode="auto">
          <a:xfrm>
            <a:off x="3319463" y="2895600"/>
            <a:ext cx="719137" cy="635000"/>
            <a:chOff x="768" y="1824"/>
            <a:chExt cx="453" cy="400"/>
          </a:xfrm>
        </p:grpSpPr>
        <p:sp>
          <p:nvSpPr>
            <p:cNvPr id="303180" name="Freeform 76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1" name="Freeform 77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2" name="Freeform 78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3" name="Text Box 79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84" name="Text Box 80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85" name="Text Box 81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grpSp>
        <p:nvGrpSpPr>
          <p:cNvPr id="303186" name="Group 82"/>
          <p:cNvGrpSpPr>
            <a:grpSpLocks/>
          </p:cNvGrpSpPr>
          <p:nvPr/>
        </p:nvGrpSpPr>
        <p:grpSpPr bwMode="auto">
          <a:xfrm>
            <a:off x="5419725" y="2895600"/>
            <a:ext cx="719138" cy="635000"/>
            <a:chOff x="768" y="1824"/>
            <a:chExt cx="453" cy="400"/>
          </a:xfrm>
        </p:grpSpPr>
        <p:sp>
          <p:nvSpPr>
            <p:cNvPr id="303187" name="Freeform 83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8" name="Freeform 84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9" name="Freeform 85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0" name="Text Box 86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91" name="Text Box 87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92" name="Text Box 88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grpSp>
        <p:nvGrpSpPr>
          <p:cNvPr id="303193" name="Group 89"/>
          <p:cNvGrpSpPr>
            <a:grpSpLocks/>
          </p:cNvGrpSpPr>
          <p:nvPr/>
        </p:nvGrpSpPr>
        <p:grpSpPr bwMode="auto">
          <a:xfrm>
            <a:off x="7519988" y="2895600"/>
            <a:ext cx="719137" cy="635000"/>
            <a:chOff x="768" y="1824"/>
            <a:chExt cx="453" cy="400"/>
          </a:xfrm>
        </p:grpSpPr>
        <p:sp>
          <p:nvSpPr>
            <p:cNvPr id="303194" name="Freeform 90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5" name="Freeform 91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6" name="Freeform 92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7" name="Text Box 93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98" name="Text Box 94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99" name="Text Box 95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grpSp>
        <p:nvGrpSpPr>
          <p:cNvPr id="303178" name="Group 74"/>
          <p:cNvGrpSpPr>
            <a:grpSpLocks/>
          </p:cNvGrpSpPr>
          <p:nvPr/>
        </p:nvGrpSpPr>
        <p:grpSpPr bwMode="auto">
          <a:xfrm>
            <a:off x="1219200" y="2895600"/>
            <a:ext cx="719138" cy="635000"/>
            <a:chOff x="768" y="1824"/>
            <a:chExt cx="453" cy="400"/>
          </a:xfrm>
        </p:grpSpPr>
        <p:sp>
          <p:nvSpPr>
            <p:cNvPr id="303172" name="Freeform 68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73" name="Freeform 69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74" name="Freeform 70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75" name="Text Box 71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76" name="Text Box 72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77" name="Text Box 73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Logic Unit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962400"/>
            <a:ext cx="8294687" cy="2470150"/>
          </a:xfrm>
        </p:spPr>
        <p:txBody>
          <a:bodyPr/>
          <a:lstStyle/>
          <a:p>
            <a:pPr lvl="1"/>
            <a:r>
              <a:rPr lang="en-US" dirty="0"/>
              <a:t>Combinational logic</a:t>
            </a:r>
          </a:p>
          <a:p>
            <a:pPr lvl="2"/>
            <a:r>
              <a:rPr lang="en-US" dirty="0"/>
              <a:t>Continuously responding to inputs</a:t>
            </a:r>
          </a:p>
          <a:p>
            <a:pPr lvl="1"/>
            <a:r>
              <a:rPr lang="en-US" dirty="0"/>
              <a:t>Control signal selects function computed</a:t>
            </a:r>
          </a:p>
          <a:p>
            <a:pPr lvl="2"/>
            <a:r>
              <a:rPr lang="en-US" dirty="0"/>
              <a:t>Corresponding to 4 arithmetic/logical operations in Y86-64</a:t>
            </a:r>
          </a:p>
          <a:p>
            <a:pPr lvl="1"/>
            <a:r>
              <a:rPr lang="en-US" dirty="0"/>
              <a:t>Also computes values for condition codes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381000" y="1447800"/>
            <a:ext cx="2060575" cy="1752600"/>
            <a:chOff x="336" y="576"/>
            <a:chExt cx="1298" cy="1104"/>
          </a:xfrm>
        </p:grpSpPr>
        <p:grpSp>
          <p:nvGrpSpPr>
            <p:cNvPr id="303109" name="Group 5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10" name="Line 6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11" name="Line 7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12" name="Group 8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13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U</a:t>
                  </a:r>
                </a:p>
              </p:txBody>
            </p:sp>
          </p:grpSp>
          <p:sp>
            <p:nvSpPr>
              <p:cNvPr id="303115" name="Line 11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16" name="Line 12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17" name="Rectangle 13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18" name="Rectangle 14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+</a:t>
              </a:r>
              <a:r>
                <a:rPr lang="en-US" sz="1600" b="0"/>
                <a:t> Y</a:t>
              </a:r>
            </a:p>
          </p:txBody>
        </p:sp>
        <p:sp>
          <p:nvSpPr>
            <p:cNvPr id="303120" name="Rectangle 16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0</a:t>
              </a:r>
            </a:p>
          </p:txBody>
        </p:sp>
      </p:grpSp>
      <p:grpSp>
        <p:nvGrpSpPr>
          <p:cNvPr id="303121" name="Group 17"/>
          <p:cNvGrpSpPr>
            <a:grpSpLocks/>
          </p:cNvGrpSpPr>
          <p:nvPr/>
        </p:nvGrpSpPr>
        <p:grpSpPr bwMode="auto">
          <a:xfrm>
            <a:off x="2511425" y="1447800"/>
            <a:ext cx="2060575" cy="1752600"/>
            <a:chOff x="336" y="576"/>
            <a:chExt cx="1298" cy="1104"/>
          </a:xfrm>
        </p:grpSpPr>
        <p:grpSp>
          <p:nvGrpSpPr>
            <p:cNvPr id="303122" name="Group 18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23" name="Line 19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24" name="Line 20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25" name="Group 21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26" name="Freeform 22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U</a:t>
                  </a:r>
                </a:p>
              </p:txBody>
            </p:sp>
          </p:grpSp>
          <p:sp>
            <p:nvSpPr>
              <p:cNvPr id="303128" name="Line 24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29" name="Line 25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31" name="Rectangle 27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32" name="Rectangle 28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-</a:t>
              </a:r>
              <a:r>
                <a:rPr lang="en-US" sz="1600" b="0"/>
                <a:t> Y</a:t>
              </a:r>
            </a:p>
          </p:txBody>
        </p:sp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1</a:t>
              </a:r>
            </a:p>
          </p:txBody>
        </p:sp>
      </p:grpSp>
      <p:grpSp>
        <p:nvGrpSpPr>
          <p:cNvPr id="303134" name="Group 30"/>
          <p:cNvGrpSpPr>
            <a:grpSpLocks/>
          </p:cNvGrpSpPr>
          <p:nvPr/>
        </p:nvGrpSpPr>
        <p:grpSpPr bwMode="auto">
          <a:xfrm>
            <a:off x="4641850" y="1447800"/>
            <a:ext cx="2060575" cy="1752600"/>
            <a:chOff x="336" y="576"/>
            <a:chExt cx="1298" cy="1104"/>
          </a:xfrm>
        </p:grpSpPr>
        <p:grpSp>
          <p:nvGrpSpPr>
            <p:cNvPr id="303135" name="Group 31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36" name="Line 32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37" name="Line 33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38" name="Group 34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39" name="Freeform 35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4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U</a:t>
                  </a:r>
                </a:p>
              </p:txBody>
            </p:sp>
          </p:grpSp>
          <p:sp>
            <p:nvSpPr>
              <p:cNvPr id="303141" name="Line 37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42" name="Line 38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43" name="Rectangle 39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44" name="Rectangle 40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45" name="Rectangle 41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&amp;</a:t>
              </a:r>
              <a:r>
                <a:rPr lang="en-US" sz="1600" b="0"/>
                <a:t> Y</a:t>
              </a:r>
            </a:p>
          </p:txBody>
        </p:sp>
        <p:sp>
          <p:nvSpPr>
            <p:cNvPr id="303146" name="Rectangle 42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2</a:t>
              </a:r>
            </a:p>
          </p:txBody>
        </p:sp>
      </p:grpSp>
      <p:grpSp>
        <p:nvGrpSpPr>
          <p:cNvPr id="303147" name="Group 43"/>
          <p:cNvGrpSpPr>
            <a:grpSpLocks/>
          </p:cNvGrpSpPr>
          <p:nvPr/>
        </p:nvGrpSpPr>
        <p:grpSpPr bwMode="auto">
          <a:xfrm>
            <a:off x="6772275" y="1447800"/>
            <a:ext cx="2060575" cy="1752600"/>
            <a:chOff x="336" y="576"/>
            <a:chExt cx="1298" cy="1104"/>
          </a:xfrm>
        </p:grpSpPr>
        <p:grpSp>
          <p:nvGrpSpPr>
            <p:cNvPr id="303148" name="Group 44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49" name="Line 45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50" name="Line 46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51" name="Group 47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52" name="Freeform 48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5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U</a:t>
                  </a:r>
                </a:p>
              </p:txBody>
            </p:sp>
          </p:grpSp>
          <p:sp>
            <p:nvSpPr>
              <p:cNvPr id="303154" name="Line 50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55" name="Line 51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56" name="Rectangle 52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57" name="Rectangle 53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58" name="Rectangle 54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^</a:t>
              </a:r>
              <a:r>
                <a:rPr lang="en-US" sz="1600" b="0"/>
                <a:t> Y</a:t>
              </a:r>
            </a:p>
          </p:txBody>
        </p:sp>
        <p:sp>
          <p:nvSpPr>
            <p:cNvPr id="303159" name="Rectangle 55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3</a:t>
              </a:r>
            </a:p>
          </p:txBody>
        </p:sp>
      </p:grp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952500" y="2057400"/>
            <a:ext cx="266700" cy="1066800"/>
            <a:chOff x="504" y="960"/>
            <a:chExt cx="168" cy="672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62" name="Rectangle 58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grpSp>
        <p:nvGrpSpPr>
          <p:cNvPr id="303163" name="Group 59"/>
          <p:cNvGrpSpPr>
            <a:grpSpLocks/>
          </p:cNvGrpSpPr>
          <p:nvPr/>
        </p:nvGrpSpPr>
        <p:grpSpPr bwMode="auto">
          <a:xfrm>
            <a:off x="3086100" y="2057400"/>
            <a:ext cx="266700" cy="1066800"/>
            <a:chOff x="504" y="960"/>
            <a:chExt cx="168" cy="672"/>
          </a:xfrm>
        </p:grpSpPr>
        <p:sp>
          <p:nvSpPr>
            <p:cNvPr id="303164" name="Rectangle 60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65" name="Rectangle 61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grpSp>
        <p:nvGrpSpPr>
          <p:cNvPr id="303166" name="Group 62"/>
          <p:cNvGrpSpPr>
            <a:grpSpLocks/>
          </p:cNvGrpSpPr>
          <p:nvPr/>
        </p:nvGrpSpPr>
        <p:grpSpPr bwMode="auto">
          <a:xfrm>
            <a:off x="5219700" y="2057400"/>
            <a:ext cx="266700" cy="1066800"/>
            <a:chOff x="504" y="960"/>
            <a:chExt cx="168" cy="672"/>
          </a:xfrm>
        </p:grpSpPr>
        <p:sp>
          <p:nvSpPr>
            <p:cNvPr id="303167" name="Rectangle 63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68" name="Rectangle 64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grpSp>
        <p:nvGrpSpPr>
          <p:cNvPr id="303169" name="Group 65"/>
          <p:cNvGrpSpPr>
            <a:grpSpLocks/>
          </p:cNvGrpSpPr>
          <p:nvPr/>
        </p:nvGrpSpPr>
        <p:grpSpPr bwMode="auto">
          <a:xfrm>
            <a:off x="7353300" y="2057400"/>
            <a:ext cx="266700" cy="1066800"/>
            <a:chOff x="504" y="960"/>
            <a:chExt cx="168" cy="672"/>
          </a:xfrm>
        </p:grpSpPr>
        <p:sp>
          <p:nvSpPr>
            <p:cNvPr id="303170" name="Rectangle 66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71" name="Rectangle 67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8558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and Accessing 1 Bit</a:t>
            </a:r>
          </a:p>
        </p:txBody>
      </p:sp>
      <p:grpSp>
        <p:nvGrpSpPr>
          <p:cNvPr id="321622" name="Group 86"/>
          <p:cNvGrpSpPr>
            <a:grpSpLocks/>
          </p:cNvGrpSpPr>
          <p:nvPr/>
        </p:nvGrpSpPr>
        <p:grpSpPr bwMode="auto">
          <a:xfrm>
            <a:off x="4876800" y="1295400"/>
            <a:ext cx="3810000" cy="1863725"/>
            <a:chOff x="528" y="768"/>
            <a:chExt cx="2400" cy="1174"/>
          </a:xfrm>
        </p:grpSpPr>
        <p:grpSp>
          <p:nvGrpSpPr>
            <p:cNvPr id="321539" name="Group 3"/>
            <p:cNvGrpSpPr>
              <a:grpSpLocks/>
            </p:cNvGrpSpPr>
            <p:nvPr/>
          </p:nvGrpSpPr>
          <p:grpSpPr bwMode="auto">
            <a:xfrm>
              <a:off x="528" y="1008"/>
              <a:ext cx="2400" cy="934"/>
              <a:chOff x="720" y="1322"/>
              <a:chExt cx="2400" cy="934"/>
            </a:xfrm>
          </p:grpSpPr>
          <p:grpSp>
            <p:nvGrpSpPr>
              <p:cNvPr id="321540" name="Group 4"/>
              <p:cNvGrpSpPr>
                <a:grpSpLocks/>
              </p:cNvGrpSpPr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321541" name="Line 5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42" name="Line 6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43" name="Freeform 7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44" name="Line 8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1545" name="Group 9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46" name="Freeform 10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47" name="Freeform 11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48" name="Freeform 12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49" name="Freeform 13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1550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1" name="Freeform 15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552" name="Group 16"/>
              <p:cNvGrpSpPr>
                <a:grpSpLocks/>
              </p:cNvGrpSpPr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321553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5" name="Freeform 19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1557" name="Group 21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58" name="Freeform 22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59" name="Freeform 23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60" name="Freeform 24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61" name="Freeform 25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1562" name="Line 26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63" name="Freeform 27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564" name="Freeform 28"/>
              <p:cNvSpPr>
                <a:spLocks/>
              </p:cNvSpPr>
              <p:nvPr/>
            </p:nvSpPr>
            <p:spPr bwMode="auto">
              <a:xfrm>
                <a:off x="1392" y="1632"/>
                <a:ext cx="115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565" name="Freeform 29"/>
              <p:cNvSpPr>
                <a:spLocks/>
              </p:cNvSpPr>
              <p:nvPr/>
            </p:nvSpPr>
            <p:spPr bwMode="auto">
              <a:xfrm flipV="1">
                <a:off x="1392" y="1536"/>
                <a:ext cx="115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Q+</a:t>
                </a:r>
              </a:p>
            </p:txBody>
          </p:sp>
          <p:sp>
            <p:nvSpPr>
              <p:cNvPr id="321567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Q–</a:t>
                </a: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/>
                <a:r>
                  <a:rPr lang="en-US"/>
                  <a:t>R</a:t>
                </a:r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/>
                <a:r>
                  <a:rPr lang="en-US"/>
                  <a:t>S</a:t>
                </a:r>
              </a:p>
            </p:txBody>
          </p:sp>
        </p:grp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1248" y="768"/>
              <a:ext cx="73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R-S Latch</a:t>
              </a:r>
            </a:p>
          </p:txBody>
        </p:sp>
      </p:grpSp>
      <p:grpSp>
        <p:nvGrpSpPr>
          <p:cNvPr id="321571" name="Group 35"/>
          <p:cNvGrpSpPr>
            <a:grpSpLocks/>
          </p:cNvGrpSpPr>
          <p:nvPr/>
        </p:nvGrpSpPr>
        <p:grpSpPr bwMode="auto">
          <a:xfrm>
            <a:off x="304800" y="4114800"/>
            <a:ext cx="2590800" cy="1546225"/>
            <a:chOff x="192" y="2592"/>
            <a:chExt cx="1632" cy="974"/>
          </a:xfrm>
        </p:grpSpPr>
        <p:pic>
          <p:nvPicPr>
            <p:cNvPr id="321572" name="Picture 3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" y="2928"/>
              <a:ext cx="1632" cy="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240" y="2592"/>
              <a:ext cx="71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Resetting</a:t>
              </a: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384" y="281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384" y="329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008" y="283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1440" y="288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1440" y="324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321580" name="Group 44"/>
          <p:cNvGrpSpPr>
            <a:grpSpLocks/>
          </p:cNvGrpSpPr>
          <p:nvPr/>
        </p:nvGrpSpPr>
        <p:grpSpPr bwMode="auto">
          <a:xfrm>
            <a:off x="3352800" y="4114800"/>
            <a:ext cx="2590800" cy="1546225"/>
            <a:chOff x="2112" y="2592"/>
            <a:chExt cx="1632" cy="974"/>
          </a:xfrm>
        </p:grpSpPr>
        <p:pic>
          <p:nvPicPr>
            <p:cNvPr id="321581" name="Picture 4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12" y="2928"/>
              <a:ext cx="1632" cy="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21582" name="Text Box 46"/>
            <p:cNvSpPr txBox="1">
              <a:spLocks noChangeArrowheads="1"/>
            </p:cNvSpPr>
            <p:nvPr/>
          </p:nvSpPr>
          <p:spPr bwMode="auto">
            <a:xfrm>
              <a:off x="2166" y="2592"/>
              <a:ext cx="54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Setting</a:t>
              </a:r>
            </a:p>
          </p:txBody>
        </p:sp>
        <p:sp>
          <p:nvSpPr>
            <p:cNvPr id="321583" name="Text Box 47"/>
            <p:cNvSpPr txBox="1">
              <a:spLocks noChangeArrowheads="1"/>
            </p:cNvSpPr>
            <p:nvPr/>
          </p:nvSpPr>
          <p:spPr bwMode="auto">
            <a:xfrm>
              <a:off x="2304" y="281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4" name="Text Box 48"/>
            <p:cNvSpPr txBox="1">
              <a:spLocks noChangeArrowheads="1"/>
            </p:cNvSpPr>
            <p:nvPr/>
          </p:nvSpPr>
          <p:spPr bwMode="auto">
            <a:xfrm>
              <a:off x="2304" y="329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5" name="Text Box 49"/>
            <p:cNvSpPr txBox="1">
              <a:spLocks noChangeArrowheads="1"/>
            </p:cNvSpPr>
            <p:nvPr/>
          </p:nvSpPr>
          <p:spPr bwMode="auto">
            <a:xfrm>
              <a:off x="2928" y="283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6" name="Text Box 50"/>
            <p:cNvSpPr txBox="1">
              <a:spLocks noChangeArrowheads="1"/>
            </p:cNvSpPr>
            <p:nvPr/>
          </p:nvSpPr>
          <p:spPr bwMode="auto">
            <a:xfrm>
              <a:off x="3360" y="288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7" name="Text Box 51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8" name="Text Box 52"/>
            <p:cNvSpPr txBox="1">
              <a:spLocks noChangeArrowheads="1"/>
            </p:cNvSpPr>
            <p:nvPr/>
          </p:nvSpPr>
          <p:spPr bwMode="auto">
            <a:xfrm>
              <a:off x="3360" y="324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321589" name="Group 53"/>
          <p:cNvGrpSpPr>
            <a:grpSpLocks/>
          </p:cNvGrpSpPr>
          <p:nvPr/>
        </p:nvGrpSpPr>
        <p:grpSpPr bwMode="auto">
          <a:xfrm>
            <a:off x="6400800" y="4114800"/>
            <a:ext cx="2590800" cy="1546225"/>
            <a:chOff x="4032" y="2592"/>
            <a:chExt cx="1632" cy="974"/>
          </a:xfrm>
        </p:grpSpPr>
        <p:pic>
          <p:nvPicPr>
            <p:cNvPr id="321590" name="Picture 5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2" y="2928"/>
              <a:ext cx="1632" cy="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21591" name="Text Box 55"/>
            <p:cNvSpPr txBox="1">
              <a:spLocks noChangeArrowheads="1"/>
            </p:cNvSpPr>
            <p:nvPr/>
          </p:nvSpPr>
          <p:spPr bwMode="auto">
            <a:xfrm>
              <a:off x="4092" y="2592"/>
              <a:ext cx="56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Storing</a:t>
              </a:r>
            </a:p>
          </p:txBody>
        </p:sp>
        <p:sp>
          <p:nvSpPr>
            <p:cNvPr id="321592" name="Text Box 56"/>
            <p:cNvSpPr txBox="1">
              <a:spLocks noChangeArrowheads="1"/>
            </p:cNvSpPr>
            <p:nvPr/>
          </p:nvSpPr>
          <p:spPr bwMode="auto">
            <a:xfrm>
              <a:off x="4224" y="281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3" name="Text Box 57"/>
            <p:cNvSpPr txBox="1">
              <a:spLocks noChangeArrowheads="1"/>
            </p:cNvSpPr>
            <p:nvPr/>
          </p:nvSpPr>
          <p:spPr bwMode="auto">
            <a:xfrm>
              <a:off x="4224" y="329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4" name="Text Box 58"/>
            <p:cNvSpPr txBox="1">
              <a:spLocks noChangeArrowheads="1"/>
            </p:cNvSpPr>
            <p:nvPr/>
          </p:nvSpPr>
          <p:spPr bwMode="auto">
            <a:xfrm>
              <a:off x="4848" y="283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21595" name="Text Box 59"/>
            <p:cNvSpPr txBox="1">
              <a:spLocks noChangeArrowheads="1"/>
            </p:cNvSpPr>
            <p:nvPr/>
          </p:nvSpPr>
          <p:spPr bwMode="auto">
            <a:xfrm>
              <a:off x="5280" y="288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6" name="Text Box 60"/>
            <p:cNvSpPr txBox="1">
              <a:spLocks noChangeArrowheads="1"/>
            </p:cNvSpPr>
            <p:nvPr/>
          </p:nvSpPr>
          <p:spPr bwMode="auto">
            <a:xfrm>
              <a:off x="4848" y="3264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7" name="Text Box 61"/>
            <p:cNvSpPr txBox="1">
              <a:spLocks noChangeArrowheads="1"/>
            </p:cNvSpPr>
            <p:nvPr/>
          </p:nvSpPr>
          <p:spPr bwMode="auto">
            <a:xfrm>
              <a:off x="5280" y="324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</p:grpSp>
      <p:grpSp>
        <p:nvGrpSpPr>
          <p:cNvPr id="321621" name="Group 85"/>
          <p:cNvGrpSpPr>
            <a:grpSpLocks/>
          </p:cNvGrpSpPr>
          <p:nvPr/>
        </p:nvGrpSpPr>
        <p:grpSpPr bwMode="auto">
          <a:xfrm>
            <a:off x="1981200" y="1066800"/>
            <a:ext cx="1939925" cy="2370138"/>
            <a:chOff x="3870" y="672"/>
            <a:chExt cx="1222" cy="1493"/>
          </a:xfrm>
        </p:grpSpPr>
        <p:sp>
          <p:nvSpPr>
            <p:cNvPr id="321618" name="Text Box 82"/>
            <p:cNvSpPr txBox="1">
              <a:spLocks noChangeArrowheads="1"/>
            </p:cNvSpPr>
            <p:nvPr/>
          </p:nvSpPr>
          <p:spPr bwMode="auto">
            <a:xfrm>
              <a:off x="3870" y="672"/>
              <a:ext cx="121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Bistable Element</a:t>
              </a:r>
            </a:p>
          </p:txBody>
        </p:sp>
        <p:grpSp>
          <p:nvGrpSpPr>
            <p:cNvPr id="321620" name="Group 84"/>
            <p:cNvGrpSpPr>
              <a:grpSpLocks/>
            </p:cNvGrpSpPr>
            <p:nvPr/>
          </p:nvGrpSpPr>
          <p:grpSpPr bwMode="auto">
            <a:xfrm>
              <a:off x="3988" y="1056"/>
              <a:ext cx="1104" cy="1109"/>
              <a:chOff x="3988" y="1056"/>
              <a:chExt cx="1104" cy="1109"/>
            </a:xfrm>
          </p:grpSpPr>
          <p:sp>
            <p:nvSpPr>
              <p:cNvPr id="321598" name="Line 62"/>
              <p:cNvSpPr>
                <a:spLocks noChangeShapeType="1"/>
              </p:cNvSpPr>
              <p:nvPr/>
            </p:nvSpPr>
            <p:spPr bwMode="auto">
              <a:xfrm>
                <a:off x="4321" y="124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599" name="Group 63"/>
              <p:cNvGrpSpPr>
                <a:grpSpLocks/>
              </p:cNvGrpSpPr>
              <p:nvPr/>
            </p:nvGrpSpPr>
            <p:grpSpPr bwMode="auto">
              <a:xfrm>
                <a:off x="4131" y="1152"/>
                <a:ext cx="243" cy="184"/>
                <a:chOff x="2159" y="1440"/>
                <a:chExt cx="243" cy="184"/>
              </a:xfrm>
            </p:grpSpPr>
            <p:sp>
              <p:nvSpPr>
                <p:cNvPr id="321600" name="Freeform 64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1" name="Freeform 65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2" name="Freeform 66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3" name="Freeform 67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604" name="Line 68"/>
              <p:cNvSpPr>
                <a:spLocks noChangeShapeType="1"/>
              </p:cNvSpPr>
              <p:nvPr/>
            </p:nvSpPr>
            <p:spPr bwMode="auto">
              <a:xfrm>
                <a:off x="3988" y="1248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05" name="Line 69"/>
              <p:cNvSpPr>
                <a:spLocks noChangeShapeType="1"/>
              </p:cNvSpPr>
              <p:nvPr/>
            </p:nvSpPr>
            <p:spPr bwMode="auto">
              <a:xfrm flipV="1">
                <a:off x="4321" y="182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606" name="Group 70"/>
              <p:cNvGrpSpPr>
                <a:grpSpLocks/>
              </p:cNvGrpSpPr>
              <p:nvPr/>
            </p:nvGrpSpPr>
            <p:grpSpPr bwMode="auto">
              <a:xfrm flipV="1">
                <a:off x="4131" y="1736"/>
                <a:ext cx="243" cy="184"/>
                <a:chOff x="2159" y="1440"/>
                <a:chExt cx="243" cy="184"/>
              </a:xfrm>
            </p:grpSpPr>
            <p:sp>
              <p:nvSpPr>
                <p:cNvPr id="321607" name="Freeform 71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8" name="Freeform 72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9" name="Freeform 73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10" name="Freeform 74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611" name="Line 75"/>
              <p:cNvSpPr>
                <a:spLocks noChangeShapeType="1"/>
              </p:cNvSpPr>
              <p:nvPr/>
            </p:nvSpPr>
            <p:spPr bwMode="auto">
              <a:xfrm flipV="1">
                <a:off x="3988" y="1823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12" name="Freeform 76"/>
              <p:cNvSpPr>
                <a:spLocks/>
              </p:cNvSpPr>
              <p:nvPr/>
            </p:nvSpPr>
            <p:spPr bwMode="auto">
              <a:xfrm>
                <a:off x="3988" y="1248"/>
                <a:ext cx="52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613" name="Freeform 77"/>
              <p:cNvSpPr>
                <a:spLocks/>
              </p:cNvSpPr>
              <p:nvPr/>
            </p:nvSpPr>
            <p:spPr bwMode="auto">
              <a:xfrm flipV="1">
                <a:off x="3988" y="1248"/>
                <a:ext cx="52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614" name="Text Box 78"/>
              <p:cNvSpPr txBox="1">
                <a:spLocks noChangeArrowheads="1"/>
              </p:cNvSpPr>
              <p:nvPr/>
            </p:nvSpPr>
            <p:spPr bwMode="auto">
              <a:xfrm>
                <a:off x="4804" y="115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Q+</a:t>
                </a:r>
              </a:p>
            </p:txBody>
          </p:sp>
          <p:sp>
            <p:nvSpPr>
              <p:cNvPr id="321615" name="Text Box 79"/>
              <p:cNvSpPr txBox="1">
                <a:spLocks noChangeArrowheads="1"/>
              </p:cNvSpPr>
              <p:nvPr/>
            </p:nvSpPr>
            <p:spPr bwMode="auto">
              <a:xfrm>
                <a:off x="4804" y="1680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Q–</a:t>
                </a:r>
              </a:p>
            </p:txBody>
          </p:sp>
          <p:sp>
            <p:nvSpPr>
              <p:cNvPr id="321616" name="Text Box 80"/>
              <p:cNvSpPr txBox="1">
                <a:spLocks noChangeArrowheads="1"/>
              </p:cNvSpPr>
              <p:nvPr/>
            </p:nvSpPr>
            <p:spPr bwMode="auto">
              <a:xfrm>
                <a:off x="4516" y="1056"/>
                <a:ext cx="240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r>
                  <a:rPr lang="en-US" sz="1600">
                    <a:solidFill>
                      <a:srgbClr val="FF0002"/>
                    </a:solidFill>
                    <a:latin typeface="Courier New" pitchFamily="49" charset="0"/>
                  </a:rPr>
                  <a:t>q</a:t>
                </a:r>
              </a:p>
            </p:txBody>
          </p:sp>
          <p:sp>
            <p:nvSpPr>
              <p:cNvPr id="321617" name="Text Box 81"/>
              <p:cNvSpPr txBox="1">
                <a:spLocks noChangeArrowheads="1"/>
              </p:cNvSpPr>
              <p:nvPr/>
            </p:nvSpPr>
            <p:spPr bwMode="auto">
              <a:xfrm>
                <a:off x="4516" y="1632"/>
                <a:ext cx="240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r>
                  <a:rPr lang="en-US" sz="1600">
                    <a:solidFill>
                      <a:srgbClr val="FF0002"/>
                    </a:solidFill>
                    <a:latin typeface="Courier New" pitchFamily="49" charset="0"/>
                  </a:rPr>
                  <a:t>!q</a:t>
                </a:r>
              </a:p>
            </p:txBody>
          </p:sp>
          <p:sp>
            <p:nvSpPr>
              <p:cNvPr id="321619" name="Text Box 83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00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r>
                  <a:rPr lang="en-US" sz="1600">
                    <a:solidFill>
                      <a:srgbClr val="FF0002"/>
                    </a:solidFill>
                    <a:latin typeface="Courier New" pitchFamily="49" charset="0"/>
                  </a:rPr>
                  <a:t>q </a:t>
                </a:r>
                <a:r>
                  <a:rPr lang="en-US" sz="1600"/>
                  <a:t>= 0 or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721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953000"/>
            <a:ext cx="8294688" cy="1098550"/>
          </a:xfrm>
        </p:spPr>
        <p:txBody>
          <a:bodyPr/>
          <a:lstStyle/>
          <a:p>
            <a:pPr lvl="1"/>
            <a:r>
              <a:rPr lang="en-US"/>
              <a:t>Stores word of data</a:t>
            </a:r>
          </a:p>
          <a:p>
            <a:pPr lvl="2"/>
            <a:r>
              <a:rPr lang="en-US"/>
              <a:t>Different from </a:t>
            </a:r>
            <a:r>
              <a:rPr lang="en-US" i="1"/>
              <a:t>program registers</a:t>
            </a:r>
            <a:r>
              <a:rPr lang="en-US"/>
              <a:t> seen in assembly code</a:t>
            </a:r>
          </a:p>
          <a:p>
            <a:pPr lvl="1"/>
            <a:r>
              <a:rPr lang="en-US"/>
              <a:t>Collection of edge-triggered latches</a:t>
            </a:r>
          </a:p>
          <a:p>
            <a:pPr lvl="1"/>
            <a:r>
              <a:rPr lang="en-US"/>
              <a:t>Loads input on rising edge of clock</a:t>
            </a:r>
          </a:p>
        </p:txBody>
      </p:sp>
      <p:grpSp>
        <p:nvGrpSpPr>
          <p:cNvPr id="311414" name="Group 118"/>
          <p:cNvGrpSpPr>
            <a:grpSpLocks/>
          </p:cNvGrpSpPr>
          <p:nvPr/>
        </p:nvGrpSpPr>
        <p:grpSpPr bwMode="auto">
          <a:xfrm>
            <a:off x="5562600" y="2057400"/>
            <a:ext cx="2057400" cy="1846263"/>
            <a:chOff x="3504" y="1296"/>
            <a:chExt cx="1296" cy="1163"/>
          </a:xfrm>
        </p:grpSpPr>
        <p:sp>
          <p:nvSpPr>
            <p:cNvPr id="311363" name="Rectangle 67"/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311364" name="AutoShape 68"/>
            <p:cNvSpPr>
              <a:spLocks noChangeArrowheads="1"/>
            </p:cNvSpPr>
            <p:nvPr/>
          </p:nvSpPr>
          <p:spPr bwMode="auto">
            <a:xfrm>
              <a:off x="3792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65" name="AutoShape 69"/>
            <p:cNvSpPr>
              <a:spLocks noChangeArrowheads="1"/>
            </p:cNvSpPr>
            <p:nvPr/>
          </p:nvSpPr>
          <p:spPr bwMode="auto">
            <a:xfrm>
              <a:off x="4224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07" name="Text Box 111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endParaRPr lang="en-US" baseline="-25000"/>
            </a:p>
          </p:txBody>
        </p:sp>
        <p:sp>
          <p:nvSpPr>
            <p:cNvPr id="311408" name="Text Box 112"/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endParaRPr lang="en-US" baseline="-25000"/>
            </a:p>
          </p:txBody>
        </p:sp>
        <p:sp>
          <p:nvSpPr>
            <p:cNvPr id="311409" name="Line 113"/>
            <p:cNvSpPr>
              <a:spLocks noChangeShapeType="1"/>
            </p:cNvSpPr>
            <p:nvPr/>
          </p:nvSpPr>
          <p:spPr bwMode="auto">
            <a:xfrm>
              <a:off x="4128" y="211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410" name="Text Box 114"/>
            <p:cNvSpPr txBox="1">
              <a:spLocks noChangeArrowheads="1"/>
            </p:cNvSpPr>
            <p:nvPr/>
          </p:nvSpPr>
          <p:spPr bwMode="auto">
            <a:xfrm>
              <a:off x="3903" y="2245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Clock</a:t>
              </a:r>
            </a:p>
          </p:txBody>
        </p:sp>
      </p:grpSp>
      <p:grpSp>
        <p:nvGrpSpPr>
          <p:cNvPr id="311412" name="Group 116"/>
          <p:cNvGrpSpPr>
            <a:grpSpLocks/>
          </p:cNvGrpSpPr>
          <p:nvPr/>
        </p:nvGrpSpPr>
        <p:grpSpPr bwMode="auto">
          <a:xfrm>
            <a:off x="2133600" y="1219200"/>
            <a:ext cx="3048000" cy="3692525"/>
            <a:chOff x="720" y="768"/>
            <a:chExt cx="1920" cy="2326"/>
          </a:xfrm>
        </p:grpSpPr>
        <p:sp>
          <p:nvSpPr>
            <p:cNvPr id="311300" name="Rectangle 4"/>
            <p:cNvSpPr>
              <a:spLocks noChangeArrowheads="1"/>
            </p:cNvSpPr>
            <p:nvPr/>
          </p:nvSpPr>
          <p:spPr bwMode="auto">
            <a:xfrm>
              <a:off x="1392" y="823"/>
              <a:ext cx="576" cy="22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311301" name="Rectangle 5"/>
            <p:cNvSpPr>
              <a:spLocks noChangeArrowheads="1"/>
            </p:cNvSpPr>
            <p:nvPr/>
          </p:nvSpPr>
          <p:spPr bwMode="auto">
            <a:xfrm>
              <a:off x="1392" y="10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1392" y="12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3" name="Rectangle 7"/>
            <p:cNvSpPr>
              <a:spLocks noChangeArrowheads="1"/>
            </p:cNvSpPr>
            <p:nvPr/>
          </p:nvSpPr>
          <p:spPr bwMode="auto">
            <a:xfrm>
              <a:off x="1392" y="153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4" name="Rectangle 8"/>
            <p:cNvSpPr>
              <a:spLocks noChangeArrowheads="1"/>
            </p:cNvSpPr>
            <p:nvPr/>
          </p:nvSpPr>
          <p:spPr bwMode="auto">
            <a:xfrm>
              <a:off x="1392" y="177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5" name="Rectangle 9"/>
            <p:cNvSpPr>
              <a:spLocks noChangeArrowheads="1"/>
            </p:cNvSpPr>
            <p:nvPr/>
          </p:nvSpPr>
          <p:spPr bwMode="auto">
            <a:xfrm>
              <a:off x="1392" y="201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6" name="Rectangle 10"/>
            <p:cNvSpPr>
              <a:spLocks noChangeArrowheads="1"/>
            </p:cNvSpPr>
            <p:nvPr/>
          </p:nvSpPr>
          <p:spPr bwMode="auto">
            <a:xfrm>
              <a:off x="1392" y="22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7" name="Rectangle 11"/>
            <p:cNvSpPr>
              <a:spLocks noChangeArrowheads="1"/>
            </p:cNvSpPr>
            <p:nvPr/>
          </p:nvSpPr>
          <p:spPr bwMode="auto">
            <a:xfrm>
              <a:off x="1392" y="24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9" name="Line 13"/>
            <p:cNvSpPr>
              <a:spLocks noChangeShapeType="1"/>
            </p:cNvSpPr>
            <p:nvPr/>
          </p:nvSpPr>
          <p:spPr bwMode="auto">
            <a:xfrm flipH="1">
              <a:off x="1008" y="8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0" name="Line 14"/>
            <p:cNvSpPr>
              <a:spLocks noChangeShapeType="1"/>
            </p:cNvSpPr>
            <p:nvPr/>
          </p:nvSpPr>
          <p:spPr bwMode="auto">
            <a:xfrm flipH="1">
              <a:off x="1008" y="11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1" name="Line 15"/>
            <p:cNvSpPr>
              <a:spLocks noChangeShapeType="1"/>
            </p:cNvSpPr>
            <p:nvPr/>
          </p:nvSpPr>
          <p:spPr bwMode="auto">
            <a:xfrm flipH="1">
              <a:off x="1008" y="13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2" name="Line 16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3" name="Line 17"/>
            <p:cNvSpPr>
              <a:spLocks noChangeShapeType="1"/>
            </p:cNvSpPr>
            <p:nvPr/>
          </p:nvSpPr>
          <p:spPr bwMode="auto">
            <a:xfrm flipH="1">
              <a:off x="1008" y="182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4" name="Line 18"/>
            <p:cNvSpPr>
              <a:spLocks noChangeShapeType="1"/>
            </p:cNvSpPr>
            <p:nvPr/>
          </p:nvSpPr>
          <p:spPr bwMode="auto">
            <a:xfrm flipH="1">
              <a:off x="1008" y="20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flipH="1">
              <a:off x="1008" y="23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6" name="Line 20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 flipH="1">
              <a:off x="1968" y="9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9" name="Line 23"/>
            <p:cNvSpPr>
              <a:spLocks noChangeShapeType="1"/>
            </p:cNvSpPr>
            <p:nvPr/>
          </p:nvSpPr>
          <p:spPr bwMode="auto">
            <a:xfrm flipH="1">
              <a:off x="1968" y="11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0" name="Line 24"/>
            <p:cNvSpPr>
              <a:spLocks noChangeShapeType="1"/>
            </p:cNvSpPr>
            <p:nvPr/>
          </p:nvSpPr>
          <p:spPr bwMode="auto">
            <a:xfrm flipH="1">
              <a:off x="1968" y="13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1" name="Line 25"/>
            <p:cNvSpPr>
              <a:spLocks noChangeShapeType="1"/>
            </p:cNvSpPr>
            <p:nvPr/>
          </p:nvSpPr>
          <p:spPr bwMode="auto">
            <a:xfrm flipH="1">
              <a:off x="1968" y="163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2" name="Line 26"/>
            <p:cNvSpPr>
              <a:spLocks noChangeShapeType="1"/>
            </p:cNvSpPr>
            <p:nvPr/>
          </p:nvSpPr>
          <p:spPr bwMode="auto">
            <a:xfrm flipH="1">
              <a:off x="1968" y="187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3" name="Line 27"/>
            <p:cNvSpPr>
              <a:spLocks noChangeShapeType="1"/>
            </p:cNvSpPr>
            <p:nvPr/>
          </p:nvSpPr>
          <p:spPr bwMode="auto">
            <a:xfrm flipH="1">
              <a:off x="1968" y="21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4" name="Line 28"/>
            <p:cNvSpPr>
              <a:spLocks noChangeShapeType="1"/>
            </p:cNvSpPr>
            <p:nvPr/>
          </p:nvSpPr>
          <p:spPr bwMode="auto">
            <a:xfrm flipH="1">
              <a:off x="1968" y="23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5" name="Line 29"/>
            <p:cNvSpPr>
              <a:spLocks noChangeShapeType="1"/>
            </p:cNvSpPr>
            <p:nvPr/>
          </p:nvSpPr>
          <p:spPr bwMode="auto">
            <a:xfrm flipH="1">
              <a:off x="1968" y="25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7" name="Line 31"/>
            <p:cNvSpPr>
              <a:spLocks noChangeShapeType="1"/>
            </p:cNvSpPr>
            <p:nvPr/>
          </p:nvSpPr>
          <p:spPr bwMode="auto">
            <a:xfrm flipH="1">
              <a:off x="1200" y="10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8" name="Line 32"/>
            <p:cNvSpPr>
              <a:spLocks noChangeShapeType="1"/>
            </p:cNvSpPr>
            <p:nvPr/>
          </p:nvSpPr>
          <p:spPr bwMode="auto">
            <a:xfrm flipH="1">
              <a:off x="1200" y="12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9" name="Line 33"/>
            <p:cNvSpPr>
              <a:spLocks noChangeShapeType="1"/>
            </p:cNvSpPr>
            <p:nvPr/>
          </p:nvSpPr>
          <p:spPr bwMode="auto">
            <a:xfrm flipH="1">
              <a:off x="1200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0" name="Line 34"/>
            <p:cNvSpPr>
              <a:spLocks noChangeShapeType="1"/>
            </p:cNvSpPr>
            <p:nvPr/>
          </p:nvSpPr>
          <p:spPr bwMode="auto">
            <a:xfrm flipH="1">
              <a:off x="1200" y="172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1" name="Line 35"/>
            <p:cNvSpPr>
              <a:spLocks noChangeShapeType="1"/>
            </p:cNvSpPr>
            <p:nvPr/>
          </p:nvSpPr>
          <p:spPr bwMode="auto">
            <a:xfrm flipH="1">
              <a:off x="1200" y="19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2" name="Line 36"/>
            <p:cNvSpPr>
              <a:spLocks noChangeShapeType="1"/>
            </p:cNvSpPr>
            <p:nvPr/>
          </p:nvSpPr>
          <p:spPr bwMode="auto">
            <a:xfrm flipH="1">
              <a:off x="1200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3" name="Line 37"/>
            <p:cNvSpPr>
              <a:spLocks noChangeShapeType="1"/>
            </p:cNvSpPr>
            <p:nvPr/>
          </p:nvSpPr>
          <p:spPr bwMode="auto">
            <a:xfrm flipH="1">
              <a:off x="1200" y="24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 flipH="1">
              <a:off x="1200" y="26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7" name="Line 41"/>
            <p:cNvSpPr>
              <a:spLocks noChangeShapeType="1"/>
            </p:cNvSpPr>
            <p:nvPr/>
          </p:nvSpPr>
          <p:spPr bwMode="auto">
            <a:xfrm>
              <a:off x="1200" y="1008"/>
              <a:ext cx="0" cy="1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11341" name="Group 45"/>
            <p:cNvGrpSpPr>
              <a:grpSpLocks/>
            </p:cNvGrpSpPr>
            <p:nvPr/>
          </p:nvGrpSpPr>
          <p:grpSpPr bwMode="auto">
            <a:xfrm>
              <a:off x="1152" y="1200"/>
              <a:ext cx="96" cy="96"/>
              <a:chOff x="2880" y="2064"/>
              <a:chExt cx="96" cy="96"/>
            </a:xfrm>
          </p:grpSpPr>
          <p:sp>
            <p:nvSpPr>
              <p:cNvPr id="311339" name="Rectangle 4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0" name="Oval 4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42" name="Group 46"/>
            <p:cNvGrpSpPr>
              <a:grpSpLocks/>
            </p:cNvGrpSpPr>
            <p:nvPr/>
          </p:nvGrpSpPr>
          <p:grpSpPr bwMode="auto">
            <a:xfrm>
              <a:off x="1152" y="1440"/>
              <a:ext cx="96" cy="96"/>
              <a:chOff x="2880" y="2064"/>
              <a:chExt cx="96" cy="96"/>
            </a:xfrm>
          </p:grpSpPr>
          <p:sp>
            <p:nvSpPr>
              <p:cNvPr id="311343" name="Rectangle 47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4" name="Oval 48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45" name="Group 49"/>
            <p:cNvGrpSpPr>
              <a:grpSpLocks/>
            </p:cNvGrpSpPr>
            <p:nvPr/>
          </p:nvGrpSpPr>
          <p:grpSpPr bwMode="auto">
            <a:xfrm>
              <a:off x="1152" y="1680"/>
              <a:ext cx="96" cy="96"/>
              <a:chOff x="2880" y="2064"/>
              <a:chExt cx="96" cy="96"/>
            </a:xfrm>
          </p:grpSpPr>
          <p:sp>
            <p:nvSpPr>
              <p:cNvPr id="311346" name="Rectangle 50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7" name="Oval 51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48" name="Group 52"/>
            <p:cNvGrpSpPr>
              <a:grpSpLocks/>
            </p:cNvGrpSpPr>
            <p:nvPr/>
          </p:nvGrpSpPr>
          <p:grpSpPr bwMode="auto">
            <a:xfrm>
              <a:off x="1152" y="1920"/>
              <a:ext cx="96" cy="96"/>
              <a:chOff x="2880" y="2064"/>
              <a:chExt cx="96" cy="96"/>
            </a:xfrm>
          </p:grpSpPr>
          <p:sp>
            <p:nvSpPr>
              <p:cNvPr id="311349" name="Rectangle 5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0" name="Oval 5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51" name="Group 55"/>
            <p:cNvGrpSpPr>
              <a:grpSpLocks/>
            </p:cNvGrpSpPr>
            <p:nvPr/>
          </p:nvGrpSpPr>
          <p:grpSpPr bwMode="auto">
            <a:xfrm>
              <a:off x="1152" y="2160"/>
              <a:ext cx="96" cy="96"/>
              <a:chOff x="2880" y="2064"/>
              <a:chExt cx="96" cy="96"/>
            </a:xfrm>
          </p:grpSpPr>
          <p:sp>
            <p:nvSpPr>
              <p:cNvPr id="311352" name="Rectangle 56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3" name="Oval 57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54" name="Group 58"/>
            <p:cNvGrpSpPr>
              <a:grpSpLocks/>
            </p:cNvGrpSpPr>
            <p:nvPr/>
          </p:nvGrpSpPr>
          <p:grpSpPr bwMode="auto">
            <a:xfrm>
              <a:off x="1152" y="2400"/>
              <a:ext cx="96" cy="96"/>
              <a:chOff x="2880" y="2064"/>
              <a:chExt cx="96" cy="96"/>
            </a:xfrm>
          </p:grpSpPr>
          <p:sp>
            <p:nvSpPr>
              <p:cNvPr id="311355" name="Rectangle 59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6" name="Oval 60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57" name="Group 61"/>
            <p:cNvGrpSpPr>
              <a:grpSpLocks/>
            </p:cNvGrpSpPr>
            <p:nvPr/>
          </p:nvGrpSpPr>
          <p:grpSpPr bwMode="auto">
            <a:xfrm>
              <a:off x="1152" y="2640"/>
              <a:ext cx="96" cy="96"/>
              <a:chOff x="2880" y="2064"/>
              <a:chExt cx="96" cy="96"/>
            </a:xfrm>
          </p:grpSpPr>
          <p:sp>
            <p:nvSpPr>
              <p:cNvPr id="311358" name="Rectangle 62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9" name="Oval 63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1366" name="Text Box 70"/>
            <p:cNvSpPr txBox="1">
              <a:spLocks noChangeArrowheads="1"/>
            </p:cNvSpPr>
            <p:nvPr/>
          </p:nvSpPr>
          <p:spPr bwMode="auto">
            <a:xfrm>
              <a:off x="1392" y="8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67" name="Text Box 71"/>
            <p:cNvSpPr txBox="1">
              <a:spLocks noChangeArrowheads="1"/>
            </p:cNvSpPr>
            <p:nvPr/>
          </p:nvSpPr>
          <p:spPr bwMode="auto">
            <a:xfrm>
              <a:off x="1392" y="9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68" name="Text Box 72"/>
            <p:cNvSpPr txBox="1">
              <a:spLocks noChangeArrowheads="1"/>
            </p:cNvSpPr>
            <p:nvPr/>
          </p:nvSpPr>
          <p:spPr bwMode="auto">
            <a:xfrm>
              <a:off x="1728" y="8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69" name="Text Box 73"/>
            <p:cNvSpPr txBox="1">
              <a:spLocks noChangeArrowheads="1"/>
            </p:cNvSpPr>
            <p:nvPr/>
          </p:nvSpPr>
          <p:spPr bwMode="auto">
            <a:xfrm>
              <a:off x="1392" y="10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0" name="Text Box 74"/>
            <p:cNvSpPr txBox="1">
              <a:spLocks noChangeArrowheads="1"/>
            </p:cNvSpPr>
            <p:nvPr/>
          </p:nvSpPr>
          <p:spPr bwMode="auto">
            <a:xfrm>
              <a:off x="1392" y="11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71" name="Text Box 75"/>
            <p:cNvSpPr txBox="1">
              <a:spLocks noChangeArrowheads="1"/>
            </p:cNvSpPr>
            <p:nvPr/>
          </p:nvSpPr>
          <p:spPr bwMode="auto">
            <a:xfrm>
              <a:off x="1728" y="11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72" name="Text Box 76"/>
            <p:cNvSpPr txBox="1"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3" name="Text Box 77"/>
            <p:cNvSpPr txBox="1">
              <a:spLocks noChangeArrowheads="1"/>
            </p:cNvSpPr>
            <p:nvPr/>
          </p:nvSpPr>
          <p:spPr bwMode="auto">
            <a:xfrm>
              <a:off x="1392" y="13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74" name="Text Box 78"/>
            <p:cNvSpPr txBox="1">
              <a:spLocks noChangeArrowheads="1"/>
            </p:cNvSpPr>
            <p:nvPr/>
          </p:nvSpPr>
          <p:spPr bwMode="auto">
            <a:xfrm>
              <a:off x="1728" y="13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75" name="Text Box 79"/>
            <p:cNvSpPr txBox="1">
              <a:spLocks noChangeArrowheads="1"/>
            </p:cNvSpPr>
            <p:nvPr/>
          </p:nvSpPr>
          <p:spPr bwMode="auto">
            <a:xfrm>
              <a:off x="1392" y="153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6" name="Text Box 80"/>
            <p:cNvSpPr txBox="1">
              <a:spLocks noChangeArrowheads="1"/>
            </p:cNvSpPr>
            <p:nvPr/>
          </p:nvSpPr>
          <p:spPr bwMode="auto">
            <a:xfrm>
              <a:off x="1392" y="163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77" name="Text Box 81"/>
            <p:cNvSpPr txBox="1">
              <a:spLocks noChangeArrowheads="1"/>
            </p:cNvSpPr>
            <p:nvPr/>
          </p:nvSpPr>
          <p:spPr bwMode="auto">
            <a:xfrm>
              <a:off x="1728" y="158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78" name="Text Box 82"/>
            <p:cNvSpPr txBox="1">
              <a:spLocks noChangeArrowheads="1"/>
            </p:cNvSpPr>
            <p:nvPr/>
          </p:nvSpPr>
          <p:spPr bwMode="auto">
            <a:xfrm>
              <a:off x="1392" y="177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9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0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81" name="Text Box 85"/>
            <p:cNvSpPr txBox="1"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82" name="Text Box 86"/>
            <p:cNvSpPr txBox="1">
              <a:spLocks noChangeArrowheads="1"/>
            </p:cNvSpPr>
            <p:nvPr/>
          </p:nvSpPr>
          <p:spPr bwMode="auto">
            <a:xfrm>
              <a:off x="1392" y="21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3" name="Text Box 87"/>
            <p:cNvSpPr txBox="1">
              <a:spLocks noChangeArrowheads="1"/>
            </p:cNvSpPr>
            <p:nvPr/>
          </p:nvSpPr>
          <p:spPr bwMode="auto">
            <a:xfrm>
              <a:off x="1728" y="20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84" name="Text Box 88"/>
            <p:cNvSpPr txBox="1">
              <a:spLocks noChangeArrowheads="1"/>
            </p:cNvSpPr>
            <p:nvPr/>
          </p:nvSpPr>
          <p:spPr bwMode="auto">
            <a:xfrm>
              <a:off x="1392" y="22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85" name="Text Box 89"/>
            <p:cNvSpPr txBox="1">
              <a:spLocks noChangeArrowheads="1"/>
            </p:cNvSpPr>
            <p:nvPr/>
          </p:nvSpPr>
          <p:spPr bwMode="auto">
            <a:xfrm>
              <a:off x="1392" y="23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6" name="Text Box 90"/>
            <p:cNvSpPr txBox="1">
              <a:spLocks noChangeArrowheads="1"/>
            </p:cNvSpPr>
            <p:nvPr/>
          </p:nvSpPr>
          <p:spPr bwMode="auto">
            <a:xfrm>
              <a:off x="1728" y="23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87" name="Text Box 91"/>
            <p:cNvSpPr txBox="1">
              <a:spLocks noChangeArrowheads="1"/>
            </p:cNvSpPr>
            <p:nvPr/>
          </p:nvSpPr>
          <p:spPr bwMode="auto">
            <a:xfrm>
              <a:off x="1392" y="24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88" name="Text Box 92"/>
            <p:cNvSpPr txBox="1">
              <a:spLocks noChangeArrowheads="1"/>
            </p:cNvSpPr>
            <p:nvPr/>
          </p:nvSpPr>
          <p:spPr bwMode="auto">
            <a:xfrm>
              <a:off x="1392" y="25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9" name="Text Box 93"/>
            <p:cNvSpPr txBox="1">
              <a:spLocks noChangeArrowheads="1"/>
            </p:cNvSpPr>
            <p:nvPr/>
          </p:nvSpPr>
          <p:spPr bwMode="auto">
            <a:xfrm>
              <a:off x="1728" y="25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91" name="Text Box 95"/>
            <p:cNvSpPr txBox="1">
              <a:spLocks noChangeArrowheads="1"/>
            </p:cNvSpPr>
            <p:nvPr/>
          </p:nvSpPr>
          <p:spPr bwMode="auto">
            <a:xfrm>
              <a:off x="720" y="7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7</a:t>
              </a:r>
            </a:p>
          </p:txBody>
        </p:sp>
        <p:sp>
          <p:nvSpPr>
            <p:cNvPr id="311392" name="Text Box 96"/>
            <p:cNvSpPr txBox="1">
              <a:spLocks noChangeArrowheads="1"/>
            </p:cNvSpPr>
            <p:nvPr/>
          </p:nvSpPr>
          <p:spPr bwMode="auto">
            <a:xfrm>
              <a:off x="720" y="10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6</a:t>
              </a:r>
            </a:p>
          </p:txBody>
        </p:sp>
        <p:sp>
          <p:nvSpPr>
            <p:cNvPr id="311393" name="Text Box 97"/>
            <p:cNvSpPr txBox="1">
              <a:spLocks noChangeArrowheads="1"/>
            </p:cNvSpPr>
            <p:nvPr/>
          </p:nvSpPr>
          <p:spPr bwMode="auto">
            <a:xfrm>
              <a:off x="720" y="12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5</a:t>
              </a:r>
            </a:p>
          </p:txBody>
        </p:sp>
        <p:sp>
          <p:nvSpPr>
            <p:cNvPr id="311394" name="Text Box 98"/>
            <p:cNvSpPr txBox="1">
              <a:spLocks noChangeArrowheads="1"/>
            </p:cNvSpPr>
            <p:nvPr/>
          </p:nvSpPr>
          <p:spPr bwMode="auto">
            <a:xfrm>
              <a:off x="720" y="148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4</a:t>
              </a:r>
            </a:p>
          </p:txBody>
        </p:sp>
        <p:sp>
          <p:nvSpPr>
            <p:cNvPr id="311395" name="Text Box 99"/>
            <p:cNvSpPr txBox="1">
              <a:spLocks noChangeArrowheads="1"/>
            </p:cNvSpPr>
            <p:nvPr/>
          </p:nvSpPr>
          <p:spPr bwMode="auto">
            <a:xfrm>
              <a:off x="720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3</a:t>
              </a:r>
            </a:p>
          </p:txBody>
        </p:sp>
        <p:sp>
          <p:nvSpPr>
            <p:cNvPr id="311396" name="Text Box 100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2</a:t>
              </a:r>
            </a:p>
          </p:txBody>
        </p:sp>
        <p:sp>
          <p:nvSpPr>
            <p:cNvPr id="311397" name="Text Box 10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1</a:t>
              </a:r>
            </a:p>
          </p:txBody>
        </p:sp>
        <p:sp>
          <p:nvSpPr>
            <p:cNvPr id="311398" name="Text Box 102"/>
            <p:cNvSpPr txBox="1">
              <a:spLocks noChangeArrowheads="1"/>
            </p:cNvSpPr>
            <p:nvPr/>
          </p:nvSpPr>
          <p:spPr bwMode="auto">
            <a:xfrm>
              <a:off x="720" y="24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0</a:t>
              </a:r>
            </a:p>
          </p:txBody>
        </p:sp>
        <p:sp>
          <p:nvSpPr>
            <p:cNvPr id="311399" name="Text Box 103"/>
            <p:cNvSpPr txBox="1">
              <a:spLocks noChangeArrowheads="1"/>
            </p:cNvSpPr>
            <p:nvPr/>
          </p:nvSpPr>
          <p:spPr bwMode="auto">
            <a:xfrm>
              <a:off x="2352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7</a:t>
              </a:r>
            </a:p>
          </p:txBody>
        </p:sp>
        <p:sp>
          <p:nvSpPr>
            <p:cNvPr id="311400" name="Text Box 104"/>
            <p:cNvSpPr txBox="1">
              <a:spLocks noChangeArrowheads="1"/>
            </p:cNvSpPr>
            <p:nvPr/>
          </p:nvSpPr>
          <p:spPr bwMode="auto">
            <a:xfrm>
              <a:off x="2352" y="10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6</a:t>
              </a:r>
            </a:p>
          </p:txBody>
        </p:sp>
        <p:sp>
          <p:nvSpPr>
            <p:cNvPr id="311401" name="Text Box 105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5</a:t>
              </a:r>
            </a:p>
          </p:txBody>
        </p:sp>
        <p:sp>
          <p:nvSpPr>
            <p:cNvPr id="311402" name="Text Box 106"/>
            <p:cNvSpPr txBox="1">
              <a:spLocks noChangeArrowheads="1"/>
            </p:cNvSpPr>
            <p:nvPr/>
          </p:nvSpPr>
          <p:spPr bwMode="auto">
            <a:xfrm>
              <a:off x="2352" y="153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4</a:t>
              </a:r>
            </a:p>
          </p:txBody>
        </p:sp>
        <p:sp>
          <p:nvSpPr>
            <p:cNvPr id="311403" name="Text Box 107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3</a:t>
              </a:r>
            </a:p>
          </p:txBody>
        </p:sp>
        <p:sp>
          <p:nvSpPr>
            <p:cNvPr id="311404" name="Text Box 108"/>
            <p:cNvSpPr txBox="1">
              <a:spLocks noChangeArrowheads="1"/>
            </p:cNvSpPr>
            <p:nvPr/>
          </p:nvSpPr>
          <p:spPr bwMode="auto">
            <a:xfrm>
              <a:off x="2352" y="20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2</a:t>
              </a:r>
            </a:p>
          </p:txBody>
        </p:sp>
        <p:sp>
          <p:nvSpPr>
            <p:cNvPr id="311405" name="Text Box 109"/>
            <p:cNvSpPr txBox="1">
              <a:spLocks noChangeArrowheads="1"/>
            </p:cNvSpPr>
            <p:nvPr/>
          </p:nvSpPr>
          <p:spPr bwMode="auto">
            <a:xfrm>
              <a:off x="2352" y="22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1</a:t>
              </a:r>
            </a:p>
          </p:txBody>
        </p:sp>
        <p:sp>
          <p:nvSpPr>
            <p:cNvPr id="311406" name="Text Box 110"/>
            <p:cNvSpPr txBox="1">
              <a:spLocks noChangeArrowheads="1"/>
            </p:cNvSpPr>
            <p:nvPr/>
          </p:nvSpPr>
          <p:spPr bwMode="auto">
            <a:xfrm>
              <a:off x="2352" y="24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0</a:t>
              </a:r>
            </a:p>
          </p:txBody>
        </p:sp>
        <p:sp>
          <p:nvSpPr>
            <p:cNvPr id="311411" name="Text Box 115"/>
            <p:cNvSpPr txBox="1">
              <a:spLocks noChangeArrowheads="1"/>
            </p:cNvSpPr>
            <p:nvPr/>
          </p:nvSpPr>
          <p:spPr bwMode="auto">
            <a:xfrm>
              <a:off x="960" y="2880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Clock</a:t>
              </a:r>
            </a:p>
          </p:txBody>
        </p:sp>
      </p:grpSp>
      <p:sp>
        <p:nvSpPr>
          <p:cNvPr id="311413" name="Text Box 117"/>
          <p:cNvSpPr txBox="1">
            <a:spLocks noChangeArrowheads="1"/>
          </p:cNvSpPr>
          <p:nvPr/>
        </p:nvSpPr>
        <p:spPr bwMode="auto">
          <a:xfrm>
            <a:off x="3124200" y="914400"/>
            <a:ext cx="11080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02844876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Random-Access Memory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124200"/>
            <a:ext cx="8294687" cy="3308350"/>
          </a:xfrm>
        </p:spPr>
        <p:txBody>
          <a:bodyPr/>
          <a:lstStyle/>
          <a:p>
            <a:pPr lvl="1"/>
            <a:r>
              <a:rPr lang="en-US" dirty="0"/>
              <a:t>Stores multiple words of memory</a:t>
            </a:r>
          </a:p>
          <a:p>
            <a:pPr lvl="2"/>
            <a:r>
              <a:rPr lang="en-US" dirty="0"/>
              <a:t>Address input specifies which word to read or write</a:t>
            </a:r>
          </a:p>
          <a:p>
            <a:pPr lvl="1"/>
            <a:r>
              <a:rPr lang="en-US" dirty="0"/>
              <a:t>Register file</a:t>
            </a:r>
          </a:p>
          <a:p>
            <a:pPr lvl="2"/>
            <a:r>
              <a:rPr lang="en-US" dirty="0"/>
              <a:t>Holds values of program registers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Register identifier serves as address</a:t>
            </a:r>
          </a:p>
          <a:p>
            <a:pPr lvl="3"/>
            <a:r>
              <a:rPr lang="en-US" dirty="0"/>
              <a:t>ID 15 (0xF) implies no read or write performed</a:t>
            </a:r>
          </a:p>
          <a:p>
            <a:pPr lvl="1"/>
            <a:r>
              <a:rPr lang="en-US" dirty="0"/>
              <a:t>Multiple Ports</a:t>
            </a:r>
          </a:p>
          <a:p>
            <a:pPr lvl="2"/>
            <a:r>
              <a:rPr lang="en-US" dirty="0"/>
              <a:t>Can read and/or write multiple words in one cycle</a:t>
            </a:r>
          </a:p>
          <a:p>
            <a:pPr lvl="3"/>
            <a:r>
              <a:rPr lang="en-US" dirty="0"/>
              <a:t>Each has separate address and data input/output</a:t>
            </a:r>
          </a:p>
          <a:p>
            <a:pPr lvl="2"/>
            <a:endParaRPr lang="en-US" dirty="0"/>
          </a:p>
        </p:txBody>
      </p: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2209800" y="990600"/>
            <a:ext cx="4618038" cy="2189163"/>
            <a:chOff x="1389" y="672"/>
            <a:chExt cx="2909" cy="1379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448" y="720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Register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file</a:t>
              </a:r>
            </a:p>
          </p:txBody>
        </p:sp>
        <p:sp>
          <p:nvSpPr>
            <p:cNvPr id="316421" name="Text Box 5"/>
            <p:cNvSpPr txBox="1">
              <a:spLocks noChangeArrowheads="1"/>
            </p:cNvSpPr>
            <p:nvPr/>
          </p:nvSpPr>
          <p:spPr bwMode="auto">
            <a:xfrm>
              <a:off x="2448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448" y="1392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  <p:sp>
          <p:nvSpPr>
            <p:cNvPr id="316423" name="Text Box 7"/>
            <p:cNvSpPr txBox="1">
              <a:spLocks noChangeArrowheads="1"/>
            </p:cNvSpPr>
            <p:nvPr/>
          </p:nvSpPr>
          <p:spPr bwMode="auto">
            <a:xfrm>
              <a:off x="3216" y="110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W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3408" y="110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dstW</a:t>
              </a:r>
            </a:p>
          </p:txBody>
        </p:sp>
        <p:sp>
          <p:nvSpPr>
            <p:cNvPr id="316425" name="Oval 9"/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srcA</a:t>
              </a: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30" name="Line 14"/>
            <p:cNvSpPr>
              <a:spLocks noChangeShapeType="1"/>
            </p:cNvSpPr>
            <p:nvPr/>
          </p:nvSpPr>
          <p:spPr bwMode="auto">
            <a:xfrm rot="16200000" flipV="1">
              <a:off x="3552" y="9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31" name="Line 15"/>
            <p:cNvSpPr>
              <a:spLocks noChangeShapeType="1"/>
            </p:cNvSpPr>
            <p:nvPr/>
          </p:nvSpPr>
          <p:spPr bwMode="auto">
            <a:xfrm rot="16200000" flipV="1">
              <a:off x="3551" y="115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32" name="Oval 16"/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valA</a:t>
              </a:r>
            </a:p>
          </p:txBody>
        </p:sp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srcB</a:t>
              </a: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valB</a:t>
              </a: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3408" y="91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valW</a:t>
              </a: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1389" y="1104"/>
              <a:ext cx="77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400" b="0"/>
                <a:t>Read ports</a:t>
              </a: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696" y="1104"/>
              <a:ext cx="602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Write port</a:t>
              </a:r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 flipH="1" flipV="1">
              <a:off x="3216" y="16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3024" y="1872"/>
              <a:ext cx="338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sz="1400" b="0"/>
                <a:t>Clock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7068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</a:t>
            </a:r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967287" cy="5213350"/>
          </a:xfrm>
        </p:spPr>
        <p:txBody>
          <a:bodyPr/>
          <a:lstStyle/>
          <a:p>
            <a:r>
              <a:rPr lang="en-US"/>
              <a:t>Combinational Logic</a:t>
            </a:r>
          </a:p>
          <a:p>
            <a:pPr lvl="1"/>
            <a:r>
              <a:rPr lang="en-US"/>
              <a:t>Compute Boolean functions of inputs</a:t>
            </a:r>
          </a:p>
          <a:p>
            <a:pPr lvl="1"/>
            <a:r>
              <a:rPr lang="en-US"/>
              <a:t>Continuously respond to input changes</a:t>
            </a:r>
          </a:p>
          <a:p>
            <a:pPr lvl="1"/>
            <a:r>
              <a:rPr lang="en-US"/>
              <a:t>Operate on data and implement control</a:t>
            </a:r>
          </a:p>
          <a:p>
            <a:endParaRPr lang="en-US"/>
          </a:p>
          <a:p>
            <a:r>
              <a:rPr lang="en-US"/>
              <a:t>Storage Elements</a:t>
            </a:r>
          </a:p>
          <a:p>
            <a:pPr lvl="1"/>
            <a:r>
              <a:rPr lang="en-US"/>
              <a:t>Store bits</a:t>
            </a:r>
          </a:p>
          <a:p>
            <a:pPr lvl="1"/>
            <a:r>
              <a:rPr lang="en-US"/>
              <a:t>Addressable memories</a:t>
            </a:r>
          </a:p>
          <a:p>
            <a:pPr lvl="1"/>
            <a:r>
              <a:rPr lang="en-US"/>
              <a:t>Non-addressable registers</a:t>
            </a:r>
          </a:p>
          <a:p>
            <a:pPr lvl="1"/>
            <a:r>
              <a:rPr lang="en-US"/>
              <a:t>Loaded only as clock rises</a:t>
            </a:r>
          </a:p>
        </p:txBody>
      </p:sp>
      <p:grpSp>
        <p:nvGrpSpPr>
          <p:cNvPr id="324633" name="Group 25"/>
          <p:cNvGrpSpPr>
            <a:grpSpLocks/>
          </p:cNvGrpSpPr>
          <p:nvPr/>
        </p:nvGrpSpPr>
        <p:grpSpPr bwMode="auto">
          <a:xfrm>
            <a:off x="4648200" y="4343400"/>
            <a:ext cx="2817813" cy="1600200"/>
            <a:chOff x="2163" y="624"/>
            <a:chExt cx="1775" cy="100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2451" y="672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Register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file</a:t>
              </a:r>
            </a:p>
          </p:txBody>
        </p:sp>
        <p:sp>
          <p:nvSpPr>
            <p:cNvPr id="324614" name="Text Box 6"/>
            <p:cNvSpPr txBox="1">
              <a:spLocks noChangeArrowheads="1"/>
            </p:cNvSpPr>
            <p:nvPr/>
          </p:nvSpPr>
          <p:spPr bwMode="auto">
            <a:xfrm>
              <a:off x="2451" y="81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24615" name="Text Box 7"/>
            <p:cNvSpPr txBox="1">
              <a:spLocks noChangeArrowheads="1"/>
            </p:cNvSpPr>
            <p:nvPr/>
          </p:nvSpPr>
          <p:spPr bwMode="auto">
            <a:xfrm>
              <a:off x="2451" y="134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3219" y="105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W</a:t>
              </a:r>
            </a:p>
          </p:txBody>
        </p:sp>
        <p:sp>
          <p:nvSpPr>
            <p:cNvPr id="324617" name="Oval 9"/>
            <p:cNvSpPr>
              <a:spLocks noChangeArrowheads="1"/>
            </p:cNvSpPr>
            <p:nvPr/>
          </p:nvSpPr>
          <p:spPr bwMode="auto">
            <a:xfrm>
              <a:off x="3411" y="105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dstW</a:t>
              </a:r>
            </a:p>
          </p:txBody>
        </p:sp>
        <p:sp>
          <p:nvSpPr>
            <p:cNvPr id="324618" name="Oval 10"/>
            <p:cNvSpPr>
              <a:spLocks noChangeArrowheads="1"/>
            </p:cNvSpPr>
            <p:nvPr/>
          </p:nvSpPr>
          <p:spPr bwMode="auto">
            <a:xfrm>
              <a:off x="2163" y="81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srcA</a:t>
              </a:r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 rot="16200000" flipV="1">
              <a:off x="2307" y="6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 rot="5400000" flipH="1" flipV="1">
              <a:off x="2306" y="86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1" name="Line 13"/>
            <p:cNvSpPr>
              <a:spLocks noChangeShapeType="1"/>
            </p:cNvSpPr>
            <p:nvPr/>
          </p:nvSpPr>
          <p:spPr bwMode="auto">
            <a:xfrm rot="16200000" flipV="1">
              <a:off x="2307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2" name="Line 14"/>
            <p:cNvSpPr>
              <a:spLocks noChangeShapeType="1"/>
            </p:cNvSpPr>
            <p:nvPr/>
          </p:nvSpPr>
          <p:spPr bwMode="auto">
            <a:xfrm rot="5400000" flipH="1" flipV="1">
              <a:off x="2306" y="139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3" name="Line 15"/>
            <p:cNvSpPr>
              <a:spLocks noChangeShapeType="1"/>
            </p:cNvSpPr>
            <p:nvPr/>
          </p:nvSpPr>
          <p:spPr bwMode="auto">
            <a:xfrm rot="16200000" flipV="1">
              <a:off x="3555" y="9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4" name="Line 16"/>
            <p:cNvSpPr>
              <a:spLocks noChangeShapeType="1"/>
            </p:cNvSpPr>
            <p:nvPr/>
          </p:nvSpPr>
          <p:spPr bwMode="auto">
            <a:xfrm rot="16200000" flipV="1">
              <a:off x="3554" y="110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5" name="Oval 17"/>
            <p:cNvSpPr>
              <a:spLocks noChangeArrowheads="1"/>
            </p:cNvSpPr>
            <p:nvPr/>
          </p:nvSpPr>
          <p:spPr bwMode="auto">
            <a:xfrm>
              <a:off x="2163" y="62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valA</a:t>
              </a:r>
            </a:p>
          </p:txBody>
        </p:sp>
        <p:sp>
          <p:nvSpPr>
            <p:cNvPr id="324626" name="Oval 18"/>
            <p:cNvSpPr>
              <a:spLocks noChangeArrowheads="1"/>
            </p:cNvSpPr>
            <p:nvPr/>
          </p:nvSpPr>
          <p:spPr bwMode="auto">
            <a:xfrm>
              <a:off x="2163" y="134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srcB</a:t>
              </a:r>
            </a:p>
          </p:txBody>
        </p:sp>
        <p:sp>
          <p:nvSpPr>
            <p:cNvPr id="324627" name="Oval 19"/>
            <p:cNvSpPr>
              <a:spLocks noChangeArrowheads="1"/>
            </p:cNvSpPr>
            <p:nvPr/>
          </p:nvSpPr>
          <p:spPr bwMode="auto">
            <a:xfrm>
              <a:off x="2163" y="115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valB</a:t>
              </a:r>
            </a:p>
          </p:txBody>
        </p:sp>
        <p:sp>
          <p:nvSpPr>
            <p:cNvPr id="324628" name="Oval 20"/>
            <p:cNvSpPr>
              <a:spLocks noChangeArrowheads="1"/>
            </p:cNvSpPr>
            <p:nvPr/>
          </p:nvSpPr>
          <p:spPr bwMode="auto">
            <a:xfrm>
              <a:off x="3411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valW</a:t>
              </a: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 rot="-5400000" flipH="1" flipV="1">
              <a:off x="3504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32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338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 b="0"/>
                <a:t>Clock</a:t>
              </a:r>
            </a:p>
          </p:txBody>
        </p:sp>
      </p:grpSp>
      <p:grpSp>
        <p:nvGrpSpPr>
          <p:cNvPr id="324663" name="Group 55"/>
          <p:cNvGrpSpPr>
            <a:grpSpLocks/>
          </p:cNvGrpSpPr>
          <p:nvPr/>
        </p:nvGrpSpPr>
        <p:grpSpPr bwMode="auto">
          <a:xfrm>
            <a:off x="4572000" y="762000"/>
            <a:ext cx="1685925" cy="1752600"/>
            <a:chOff x="1434" y="2352"/>
            <a:chExt cx="1062" cy="1104"/>
          </a:xfrm>
        </p:grpSpPr>
        <p:sp>
          <p:nvSpPr>
            <p:cNvPr id="324637" name="Line 29"/>
            <p:cNvSpPr>
              <a:spLocks noChangeShapeType="1"/>
            </p:cNvSpPr>
            <p:nvPr/>
          </p:nvSpPr>
          <p:spPr bwMode="auto">
            <a:xfrm rot="5400000">
              <a:off x="20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4638" name="Group 30"/>
            <p:cNvGrpSpPr>
              <a:grpSpLocks/>
            </p:cNvGrpSpPr>
            <p:nvPr/>
          </p:nvGrpSpPr>
          <p:grpSpPr bwMode="auto">
            <a:xfrm>
              <a:off x="2016" y="2640"/>
              <a:ext cx="288" cy="816"/>
              <a:chOff x="3984" y="2832"/>
              <a:chExt cx="288" cy="816"/>
            </a:xfrm>
          </p:grpSpPr>
          <p:sp>
            <p:nvSpPr>
              <p:cNvPr id="324639" name="Freeform 31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0" name="Text Box 32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L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U</a:t>
                </a:r>
              </a:p>
            </p:txBody>
          </p:sp>
        </p:grpSp>
        <p:sp>
          <p:nvSpPr>
            <p:cNvPr id="324642" name="Line 34"/>
            <p:cNvSpPr>
              <a:spLocks noChangeShapeType="1"/>
            </p:cNvSpPr>
            <p:nvPr/>
          </p:nvSpPr>
          <p:spPr bwMode="auto">
            <a:xfrm rot="5400000" flipV="1">
              <a:off x="2400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968" y="2352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fun</a:t>
              </a: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>
              <a:off x="1824" y="278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>
              <a:off x="1824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9" name="Rectangle 51"/>
            <p:cNvSpPr>
              <a:spLocks noChangeArrowheads="1"/>
            </p:cNvSpPr>
            <p:nvPr/>
          </p:nvSpPr>
          <p:spPr bwMode="auto">
            <a:xfrm>
              <a:off x="1440" y="2688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</a:p>
          </p:txBody>
        </p:sp>
        <p:sp>
          <p:nvSpPr>
            <p:cNvPr id="324660" name="Rectangle 52"/>
            <p:cNvSpPr>
              <a:spLocks noChangeArrowheads="1"/>
            </p:cNvSpPr>
            <p:nvPr/>
          </p:nvSpPr>
          <p:spPr bwMode="auto">
            <a:xfrm>
              <a:off x="1434" y="3196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</a:p>
          </p:txBody>
        </p:sp>
      </p:grpSp>
      <p:grpSp>
        <p:nvGrpSpPr>
          <p:cNvPr id="324665" name="Group 57"/>
          <p:cNvGrpSpPr>
            <a:grpSpLocks/>
          </p:cNvGrpSpPr>
          <p:nvPr/>
        </p:nvGrpSpPr>
        <p:grpSpPr bwMode="auto">
          <a:xfrm>
            <a:off x="6096000" y="2209800"/>
            <a:ext cx="1371600" cy="1128713"/>
            <a:chOff x="2304" y="2928"/>
            <a:chExt cx="864" cy="711"/>
          </a:xfrm>
        </p:grpSpPr>
        <p:sp>
          <p:nvSpPr>
            <p:cNvPr id="324644" name="Line 36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47" name="AutoShape 39"/>
            <p:cNvSpPr>
              <a:spLocks noChangeArrowheads="1"/>
            </p:cNvSpPr>
            <p:nvPr/>
          </p:nvSpPr>
          <p:spPr bwMode="auto">
            <a:xfrm>
              <a:off x="2496" y="292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MUX</a:t>
              </a: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2496" y="29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0</a:t>
              </a:r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2496" y="340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1</a:t>
              </a:r>
            </a:p>
          </p:txBody>
        </p:sp>
        <p:sp>
          <p:nvSpPr>
            <p:cNvPr id="324661" name="Line 53"/>
            <p:cNvSpPr>
              <a:spLocks noChangeShapeType="1"/>
            </p:cNvSpPr>
            <p:nvPr/>
          </p:nvSpPr>
          <p:spPr bwMode="auto">
            <a:xfrm>
              <a:off x="2304" y="307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>
              <a:off x="2304" y="350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4674" name="Group 66"/>
          <p:cNvGrpSpPr>
            <a:grpSpLocks/>
          </p:cNvGrpSpPr>
          <p:nvPr/>
        </p:nvGrpSpPr>
        <p:grpSpPr bwMode="auto">
          <a:xfrm>
            <a:off x="7162800" y="990600"/>
            <a:ext cx="1371600" cy="1066800"/>
            <a:chOff x="1920" y="3168"/>
            <a:chExt cx="864" cy="672"/>
          </a:xfrm>
        </p:grpSpPr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2496" y="345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68" name="AutoShape 60"/>
            <p:cNvSpPr>
              <a:spLocks noChangeArrowheads="1"/>
            </p:cNvSpPr>
            <p:nvPr/>
          </p:nvSpPr>
          <p:spPr bwMode="auto">
            <a:xfrm>
              <a:off x="2112" y="316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000" b="0"/>
                <a:t>=</a:t>
              </a:r>
            </a:p>
          </p:txBody>
        </p:sp>
        <p:sp>
          <p:nvSpPr>
            <p:cNvPr id="324671" name="Line 63"/>
            <p:cNvSpPr>
              <a:spLocks noChangeShapeType="1"/>
            </p:cNvSpPr>
            <p:nvPr/>
          </p:nvSpPr>
          <p:spPr bwMode="auto">
            <a:xfrm>
              <a:off x="1920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72" name="Line 64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4676" name="Group 68"/>
          <p:cNvGrpSpPr>
            <a:grpSpLocks/>
          </p:cNvGrpSpPr>
          <p:nvPr/>
        </p:nvGrpSpPr>
        <p:grpSpPr bwMode="auto">
          <a:xfrm>
            <a:off x="7620000" y="4419600"/>
            <a:ext cx="990600" cy="1846263"/>
            <a:chOff x="2928" y="2784"/>
            <a:chExt cx="624" cy="1163"/>
          </a:xfrm>
        </p:grpSpPr>
        <p:sp>
          <p:nvSpPr>
            <p:cNvPr id="324636" name="Line 28"/>
            <p:cNvSpPr>
              <a:spLocks noChangeShapeType="1"/>
            </p:cNvSpPr>
            <p:nvPr/>
          </p:nvSpPr>
          <p:spPr bwMode="auto">
            <a:xfrm rot="5400000" flipV="1">
              <a:off x="3432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51" name="Rectangle 43"/>
            <p:cNvSpPr>
              <a:spLocks noChangeArrowheads="1"/>
            </p:cNvSpPr>
            <p:nvPr/>
          </p:nvSpPr>
          <p:spPr bwMode="auto">
            <a:xfrm>
              <a:off x="3168" y="2784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324652" name="Line 44"/>
            <p:cNvSpPr>
              <a:spLocks noChangeShapeType="1"/>
            </p:cNvSpPr>
            <p:nvPr/>
          </p:nvSpPr>
          <p:spPr bwMode="auto">
            <a:xfrm>
              <a:off x="3216" y="3600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3" name="Text Box 45"/>
            <p:cNvSpPr txBox="1">
              <a:spLocks noChangeArrowheads="1"/>
            </p:cNvSpPr>
            <p:nvPr/>
          </p:nvSpPr>
          <p:spPr bwMode="auto">
            <a:xfrm>
              <a:off x="2976" y="3733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Clock</a:t>
              </a:r>
            </a:p>
          </p:txBody>
        </p:sp>
        <p:sp>
          <p:nvSpPr>
            <p:cNvPr id="324675" name="Line 67"/>
            <p:cNvSpPr>
              <a:spLocks noChangeShapeType="1"/>
            </p:cNvSpPr>
            <p:nvPr/>
          </p:nvSpPr>
          <p:spPr bwMode="auto">
            <a:xfrm rot="5400000" flipV="1">
              <a:off x="3048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6351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60450"/>
            <a:ext cx="8294687" cy="5289550"/>
          </a:xfrm>
        </p:spPr>
        <p:txBody>
          <a:bodyPr/>
          <a:lstStyle/>
          <a:p>
            <a:r>
              <a:rPr lang="en-US" dirty="0"/>
              <a:t>Each register has 4-bit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98475" lvl="1" indent="0">
              <a:buNone/>
            </a:pPr>
            <a:endParaRPr lang="en-US" dirty="0"/>
          </a:p>
          <a:p>
            <a:pPr lvl="1"/>
            <a:r>
              <a:rPr lang="en-US" dirty="0"/>
              <a:t>Same encoding as in x86-64</a:t>
            </a:r>
          </a:p>
          <a:p>
            <a:r>
              <a:rPr lang="en-US" dirty="0"/>
              <a:t>Register ID 15 (</a:t>
            </a:r>
            <a:r>
              <a:rPr lang="en-US" dirty="0">
                <a:latin typeface="Courier New"/>
                <a:cs typeface="Courier New"/>
              </a:rPr>
              <a:t>0xF</a:t>
            </a:r>
            <a:r>
              <a:rPr lang="en-US" dirty="0"/>
              <a:t>) indicates “no register”</a:t>
            </a:r>
          </a:p>
          <a:p>
            <a:pPr lvl="1"/>
            <a:r>
              <a:rPr lang="en-US" dirty="0"/>
              <a:t>Will use this in our hardware design in multiple places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98650" y="1670050"/>
            <a:ext cx="1143000" cy="1828800"/>
            <a:chOff x="4489450" y="1136650"/>
            <a:chExt cx="1143000" cy="1828800"/>
          </a:xfrm>
        </p:grpSpPr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489450" y="1136650"/>
              <a:ext cx="838200" cy="18288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9450" y="1136650"/>
              <a:ext cx="838200" cy="914400"/>
              <a:chOff x="1212850" y="1670050"/>
              <a:chExt cx="838200" cy="914400"/>
            </a:xfrm>
          </p:grpSpPr>
          <p:sp>
            <p:nvSpPr>
              <p:cNvPr id="30" name="Rectangle 2"/>
              <p:cNvSpPr>
                <a:spLocks noChangeArrowheads="1"/>
              </p:cNvSpPr>
              <p:nvPr/>
            </p:nvSpPr>
            <p:spPr bwMode="auto">
              <a:xfrm>
                <a:off x="1212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rax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1212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rcx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212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rdx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1212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rbx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27650" y="1136650"/>
              <a:ext cx="304800" cy="914400"/>
              <a:chOff x="2051050" y="1670050"/>
              <a:chExt cx="304800" cy="914400"/>
            </a:xfrm>
          </p:grpSpPr>
          <p:sp>
            <p:nvSpPr>
              <p:cNvPr id="38" name="Rectangle 2"/>
              <p:cNvSpPr>
                <a:spLocks noChangeArrowheads="1"/>
              </p:cNvSpPr>
              <p:nvPr/>
            </p:nvSpPr>
            <p:spPr bwMode="auto">
              <a:xfrm>
                <a:off x="2051050" y="1670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9" name="Rectangle 2"/>
              <p:cNvSpPr>
                <a:spLocks noChangeArrowheads="1"/>
              </p:cNvSpPr>
              <p:nvPr/>
            </p:nvSpPr>
            <p:spPr bwMode="auto">
              <a:xfrm>
                <a:off x="2051050" y="1898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40" name="Rectangle 2"/>
              <p:cNvSpPr>
                <a:spLocks noChangeArrowheads="1"/>
              </p:cNvSpPr>
              <p:nvPr/>
            </p:nvSpPr>
            <p:spPr bwMode="auto">
              <a:xfrm>
                <a:off x="2051050" y="2127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41" name="Rectangle 2"/>
              <p:cNvSpPr>
                <a:spLocks noChangeArrowheads="1"/>
              </p:cNvSpPr>
              <p:nvPr/>
            </p:nvSpPr>
            <p:spPr bwMode="auto">
              <a:xfrm>
                <a:off x="2051050" y="23558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3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89450" y="2051050"/>
              <a:ext cx="838200" cy="914400"/>
              <a:chOff x="2736850" y="1670050"/>
              <a:chExt cx="838200" cy="914400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2736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rsp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2736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rbp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2736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rsi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2736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rdi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27650" y="2051050"/>
              <a:ext cx="304800" cy="914400"/>
              <a:chOff x="2203450" y="1822450"/>
              <a:chExt cx="304800" cy="914400"/>
            </a:xfrm>
          </p:grpSpPr>
          <p:sp>
            <p:nvSpPr>
              <p:cNvPr id="42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43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44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7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70250" y="1670050"/>
            <a:ext cx="1143000" cy="1828800"/>
            <a:chOff x="5861050" y="1136650"/>
            <a:chExt cx="1143000" cy="1828800"/>
          </a:xfrm>
        </p:grpSpPr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5861050" y="1136650"/>
              <a:ext cx="838200" cy="16002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67400" y="1136650"/>
              <a:ext cx="838200" cy="914400"/>
              <a:chOff x="4038600" y="1670050"/>
              <a:chExt cx="838200" cy="914400"/>
            </a:xfrm>
          </p:grpSpPr>
          <p:sp>
            <p:nvSpPr>
              <p:cNvPr id="22" name="Rectangle 2"/>
              <p:cNvSpPr>
                <a:spLocks noChangeArrowheads="1"/>
              </p:cNvSpPr>
              <p:nvPr/>
            </p:nvSpPr>
            <p:spPr bwMode="auto">
              <a:xfrm>
                <a:off x="403860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%r8</a:t>
                </a:r>
              </a:p>
            </p:txBody>
          </p:sp>
          <p:sp>
            <p:nvSpPr>
              <p:cNvPr id="23" name="Rectangle 3"/>
              <p:cNvSpPr>
                <a:spLocks noChangeArrowheads="1"/>
              </p:cNvSpPr>
              <p:nvPr/>
            </p:nvSpPr>
            <p:spPr bwMode="auto">
              <a:xfrm>
                <a:off x="403860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%r9</a:t>
                </a:r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403860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%r10</a:t>
                </a: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403860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%r11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699250" y="1136650"/>
              <a:ext cx="304800" cy="914400"/>
              <a:chOff x="2203450" y="1822450"/>
              <a:chExt cx="304800" cy="914400"/>
            </a:xfrm>
          </p:grpSpPr>
          <p:sp>
            <p:nvSpPr>
              <p:cNvPr id="53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55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56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B</a:t>
                </a:r>
              </a:p>
            </p:txBody>
          </p:sp>
        </p:grp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5861050" y="20510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%r12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5861050" y="2279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%r13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5861050" y="2508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%r14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5861050" y="2736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>
                  <a:latin typeface="+mn-lt"/>
                </a:rPr>
                <a:t>No Register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699250" y="2051050"/>
              <a:ext cx="304800" cy="914400"/>
              <a:chOff x="2203450" y="1822450"/>
              <a:chExt cx="304800" cy="914400"/>
            </a:xfrm>
          </p:grpSpPr>
          <p:sp>
            <p:nvSpPr>
              <p:cNvPr id="58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59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D</a:t>
                </a:r>
              </a:p>
            </p:txBody>
          </p:sp>
          <p:sp>
            <p:nvSpPr>
              <p:cNvPr id="60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E</a:t>
                </a:r>
              </a:p>
            </p:txBody>
          </p:sp>
          <p:sp>
            <p:nvSpPr>
              <p:cNvPr id="61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66810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609600" y="25146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Example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94688" cy="4419600"/>
          </a:xfrm>
        </p:spPr>
        <p:txBody>
          <a:bodyPr/>
          <a:lstStyle/>
          <a:p>
            <a:r>
              <a:rPr lang="en-US" dirty="0"/>
              <a:t>Addition 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value in register </a:t>
            </a:r>
            <a:r>
              <a:rPr lang="en-US" dirty="0" err="1"/>
              <a:t>rA</a:t>
            </a:r>
            <a:r>
              <a:rPr lang="en-US" dirty="0"/>
              <a:t> to that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Store result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Note that Y86-64 only allows addition to be applied to register data</a:t>
            </a:r>
          </a:p>
          <a:p>
            <a:pPr lvl="1"/>
            <a:r>
              <a:rPr lang="en-US" dirty="0"/>
              <a:t>Set condition codes based on result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addq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%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,%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dirty="0"/>
              <a:t>Encoding: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60 06</a:t>
            </a:r>
          </a:p>
          <a:p>
            <a:pPr lvl="1"/>
            <a:r>
              <a:rPr lang="en-US" dirty="0"/>
              <a:t>Two-byte encoding</a:t>
            </a:r>
          </a:p>
          <a:p>
            <a:pPr lvl="2"/>
            <a:r>
              <a:rPr lang="en-US" dirty="0"/>
              <a:t>First indicates instruction type</a:t>
            </a:r>
          </a:p>
          <a:p>
            <a:pPr lvl="2"/>
            <a:r>
              <a:rPr lang="en-US" dirty="0"/>
              <a:t>Second gives source and destination registers</a:t>
            </a:r>
          </a:p>
        </p:txBody>
      </p:sp>
      <p:grpSp>
        <p:nvGrpSpPr>
          <p:cNvPr id="265309" name="Group 93"/>
          <p:cNvGrpSpPr>
            <a:grpSpLocks/>
          </p:cNvGrpSpPr>
          <p:nvPr/>
        </p:nvGrpSpPr>
        <p:grpSpPr bwMode="auto">
          <a:xfrm>
            <a:off x="838200" y="2667000"/>
            <a:ext cx="3124200" cy="304800"/>
            <a:chOff x="528" y="1680"/>
            <a:chExt cx="1968" cy="192"/>
          </a:xfrm>
        </p:grpSpPr>
        <p:sp>
          <p:nvSpPr>
            <p:cNvPr id="265221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addq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5222" name="Group 6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5223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5224" name="Rectangle 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5225" name="Rectangle 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5226" name="Group 10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5227" name="Rectangle 11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5228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5229" name="Rectangle 1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65307" name="Group 91"/>
          <p:cNvGrpSpPr>
            <a:grpSpLocks/>
          </p:cNvGrpSpPr>
          <p:nvPr/>
        </p:nvGrpSpPr>
        <p:grpSpPr bwMode="auto">
          <a:xfrm>
            <a:off x="4038600" y="2133600"/>
            <a:ext cx="3698875" cy="533400"/>
            <a:chOff x="2544" y="1104"/>
            <a:chExt cx="2330" cy="336"/>
          </a:xfrm>
        </p:grpSpPr>
        <p:sp>
          <p:nvSpPr>
            <p:cNvPr id="265302" name="Line 86"/>
            <p:cNvSpPr>
              <a:spLocks noChangeShapeType="1"/>
            </p:cNvSpPr>
            <p:nvPr/>
          </p:nvSpPr>
          <p:spPr bwMode="auto">
            <a:xfrm flipH="1">
              <a:off x="2544" y="1200"/>
              <a:ext cx="576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3" name="Text Box 8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Encoded Representation</a:t>
              </a:r>
            </a:p>
          </p:txBody>
        </p:sp>
      </p:grpSp>
      <p:grpSp>
        <p:nvGrpSpPr>
          <p:cNvPr id="265306" name="Group 90"/>
          <p:cNvGrpSpPr>
            <a:grpSpLocks/>
          </p:cNvGrpSpPr>
          <p:nvPr/>
        </p:nvGrpSpPr>
        <p:grpSpPr bwMode="auto">
          <a:xfrm>
            <a:off x="1905000" y="1600200"/>
            <a:ext cx="3622675" cy="1066800"/>
            <a:chOff x="1200" y="768"/>
            <a:chExt cx="2282" cy="672"/>
          </a:xfrm>
        </p:grpSpPr>
        <p:sp>
          <p:nvSpPr>
            <p:cNvPr id="265304" name="Line 88"/>
            <p:cNvSpPr>
              <a:spLocks noChangeShapeType="1"/>
            </p:cNvSpPr>
            <p:nvPr/>
          </p:nvSpPr>
          <p:spPr bwMode="auto">
            <a:xfrm flipH="1">
              <a:off x="1200" y="864"/>
              <a:ext cx="528" cy="576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5" name="Text Box 89"/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Generic 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128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Logical Operations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219200"/>
            <a:ext cx="4241800" cy="521335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OPq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</a:t>
            </a:r>
          </a:p>
          <a:p>
            <a:pPr lvl="2"/>
            <a:r>
              <a:rPr lang="en-US" dirty="0"/>
              <a:t>Low-order 4 bytes in first instruction word</a:t>
            </a:r>
          </a:p>
          <a:p>
            <a:pPr lvl="1"/>
            <a:r>
              <a:rPr lang="en-US" dirty="0"/>
              <a:t>Set condition codes as side effect</a:t>
            </a:r>
          </a:p>
          <a:p>
            <a:pPr lvl="2"/>
            <a:endParaRPr lang="en-US" dirty="0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63563" y="1676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792163" y="1828800"/>
            <a:ext cx="3124200" cy="304800"/>
            <a:chOff x="528" y="1680"/>
            <a:chExt cx="1968" cy="192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addq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71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7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727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7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7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563563" y="2819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792163" y="2971800"/>
            <a:ext cx="3124200" cy="304800"/>
            <a:chOff x="528" y="1680"/>
            <a:chExt cx="1968" cy="192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subq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82" name="Group 18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83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6728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86" name="Group 22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87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88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89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563563" y="3962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91" name="Group 27"/>
          <p:cNvGrpSpPr>
            <a:grpSpLocks/>
          </p:cNvGrpSpPr>
          <p:nvPr/>
        </p:nvGrpSpPr>
        <p:grpSpPr bwMode="auto">
          <a:xfrm>
            <a:off x="792163" y="4114800"/>
            <a:ext cx="3124200" cy="304800"/>
            <a:chOff x="528" y="1680"/>
            <a:chExt cx="1968" cy="192"/>
          </a:xfrm>
        </p:grpSpPr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andq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94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95" name="Rectangle 3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7296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98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99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00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563563" y="5105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302" name="Group 38"/>
          <p:cNvGrpSpPr>
            <a:grpSpLocks/>
          </p:cNvGrpSpPr>
          <p:nvPr/>
        </p:nvGrpSpPr>
        <p:grpSpPr bwMode="auto">
          <a:xfrm>
            <a:off x="792163" y="5257800"/>
            <a:ext cx="3124200" cy="304800"/>
            <a:chOff x="528" y="1680"/>
            <a:chExt cx="1968" cy="192"/>
          </a:xfrm>
        </p:grpSpPr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xorq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304" name="Group 40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305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306" name="Rectangle 4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67307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308" name="Group 44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309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310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11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12" name="Text Box 48"/>
          <p:cNvSpPr txBox="1">
            <a:spLocks noChangeArrowheads="1"/>
          </p:cNvSpPr>
          <p:nvPr/>
        </p:nvSpPr>
        <p:spPr bwMode="auto">
          <a:xfrm>
            <a:off x="563563" y="1295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Add</a:t>
            </a:r>
          </a:p>
        </p:txBody>
      </p:sp>
      <p:sp>
        <p:nvSpPr>
          <p:cNvPr id="267313" name="Text Box 49"/>
          <p:cNvSpPr txBox="1">
            <a:spLocks noChangeArrowheads="1"/>
          </p:cNvSpPr>
          <p:nvPr/>
        </p:nvSpPr>
        <p:spPr bwMode="auto">
          <a:xfrm>
            <a:off x="563563" y="2438400"/>
            <a:ext cx="237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Subtract (rA from rB)</a:t>
            </a:r>
          </a:p>
        </p:txBody>
      </p:sp>
      <p:sp>
        <p:nvSpPr>
          <p:cNvPr id="267314" name="Text Box 50"/>
          <p:cNvSpPr txBox="1">
            <a:spLocks noChangeArrowheads="1"/>
          </p:cNvSpPr>
          <p:nvPr/>
        </p:nvSpPr>
        <p:spPr bwMode="auto">
          <a:xfrm>
            <a:off x="563563" y="3581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And</a:t>
            </a:r>
          </a:p>
        </p:txBody>
      </p: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563563" y="4724400"/>
            <a:ext cx="14859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Exclusive-Or</a:t>
            </a:r>
          </a:p>
        </p:txBody>
      </p:sp>
      <p:grpSp>
        <p:nvGrpSpPr>
          <p:cNvPr id="267321" name="Group 57"/>
          <p:cNvGrpSpPr>
            <a:grpSpLocks/>
          </p:cNvGrpSpPr>
          <p:nvPr/>
        </p:nvGrpSpPr>
        <p:grpSpPr bwMode="auto">
          <a:xfrm>
            <a:off x="301625" y="1049338"/>
            <a:ext cx="2395538" cy="703262"/>
            <a:chOff x="27" y="565"/>
            <a:chExt cx="1509" cy="443"/>
          </a:xfrm>
        </p:grpSpPr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7" name="Text Box 53"/>
            <p:cNvSpPr txBox="1">
              <a:spLocks noChangeArrowheads="1"/>
            </p:cNvSpPr>
            <p:nvPr/>
          </p:nvSpPr>
          <p:spPr bwMode="auto">
            <a:xfrm>
              <a:off x="27" y="565"/>
              <a:ext cx="120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Instruction Code</a:t>
              </a:r>
            </a:p>
          </p:txBody>
        </p:sp>
      </p:grpSp>
      <p:grpSp>
        <p:nvGrpSpPr>
          <p:cNvPr id="267320" name="Group 56"/>
          <p:cNvGrpSpPr>
            <a:grpSpLocks/>
          </p:cNvGrpSpPr>
          <p:nvPr/>
        </p:nvGrpSpPr>
        <p:grpSpPr bwMode="auto">
          <a:xfrm>
            <a:off x="2803525" y="1049338"/>
            <a:ext cx="1692275" cy="703262"/>
            <a:chOff x="1603" y="565"/>
            <a:chExt cx="1066" cy="443"/>
          </a:xfrm>
        </p:grpSpPr>
        <p:sp>
          <p:nvSpPr>
            <p:cNvPr id="267318" name="Line 54"/>
            <p:cNvSpPr>
              <a:spLocks noChangeShapeType="1"/>
            </p:cNvSpPr>
            <p:nvPr/>
          </p:nvSpPr>
          <p:spPr bwMode="auto">
            <a:xfrm flipH="1">
              <a:off x="1824" y="768"/>
              <a:ext cx="144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9" name="Text Box 55"/>
            <p:cNvSpPr txBox="1">
              <a:spLocks noChangeArrowheads="1"/>
            </p:cNvSpPr>
            <p:nvPr/>
          </p:nvSpPr>
          <p:spPr bwMode="auto">
            <a:xfrm>
              <a:off x="1603" y="565"/>
              <a:ext cx="10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Function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82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Operations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403850"/>
            <a:ext cx="7696200" cy="1257300"/>
          </a:xfrm>
        </p:spPr>
        <p:txBody>
          <a:bodyPr/>
          <a:lstStyle/>
          <a:p>
            <a:pPr lvl="1"/>
            <a:r>
              <a:rPr lang="en-US" dirty="0"/>
              <a:t>Like the x86-64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Simpler format for memory addresses</a:t>
            </a:r>
          </a:p>
          <a:p>
            <a:pPr lvl="1"/>
            <a:r>
              <a:rPr lang="en-US" dirty="0"/>
              <a:t>Give different names to keep them distinct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34963" y="1295400"/>
            <a:ext cx="8345487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5635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2468563" y="1447800"/>
            <a:ext cx="609600" cy="304800"/>
            <a:chOff x="1296" y="2544"/>
            <a:chExt cx="384" cy="192"/>
          </a:xfrm>
        </p:grpSpPr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350838" y="22860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6394450" y="984250"/>
            <a:ext cx="2314320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165850" y="1974850"/>
            <a:ext cx="2532416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Immediate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16" name="Rectangle 28"/>
          <p:cNvSpPr>
            <a:spLocks noChangeArrowheads="1"/>
          </p:cNvSpPr>
          <p:nvPr/>
        </p:nvSpPr>
        <p:spPr bwMode="auto">
          <a:xfrm>
            <a:off x="503238" y="24384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irmovq</a:t>
            </a:r>
            <a:r>
              <a:rPr lang="en-US" sz="1600" dirty="0">
                <a:solidFill>
                  <a:schemeClr val="folHlink"/>
                </a:solidFill>
              </a:rPr>
              <a:t> V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352" name="Group 64"/>
          <p:cNvGrpSpPr>
            <a:grpSpLocks/>
          </p:cNvGrpSpPr>
          <p:nvPr/>
        </p:nvGrpSpPr>
        <p:grpSpPr bwMode="auto">
          <a:xfrm>
            <a:off x="3017838" y="2438400"/>
            <a:ext cx="609600" cy="304800"/>
            <a:chOff x="2688" y="1632"/>
            <a:chExt cx="384" cy="192"/>
          </a:xfrm>
        </p:grpSpPr>
        <p:sp>
          <p:nvSpPr>
            <p:cNvPr id="268353" name="Rectangle 65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268354" name="Rectangle 66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/>
                <a:t>rB</a:t>
              </a:r>
              <a:endParaRPr lang="en-US" dirty="0"/>
            </a:p>
          </p:txBody>
        </p:sp>
        <p:sp>
          <p:nvSpPr>
            <p:cNvPr id="268355" name="Rectangle 67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48" name="Group 60"/>
          <p:cNvGrpSpPr>
            <a:grpSpLocks/>
          </p:cNvGrpSpPr>
          <p:nvPr/>
        </p:nvGrpSpPr>
        <p:grpSpPr bwMode="auto">
          <a:xfrm>
            <a:off x="2408238" y="2438400"/>
            <a:ext cx="609600" cy="304800"/>
            <a:chOff x="1296" y="2544"/>
            <a:chExt cx="384" cy="192"/>
          </a:xfrm>
        </p:grpSpPr>
        <p:sp>
          <p:nvSpPr>
            <p:cNvPr id="268349" name="Rectangle 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3</a:t>
              </a:r>
            </a:p>
          </p:txBody>
        </p:sp>
        <p:sp>
          <p:nvSpPr>
            <p:cNvPr id="268350" name="Rectangle 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51" name="Rectangle 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56" name="Rectangle 68"/>
          <p:cNvSpPr>
            <a:spLocks noChangeArrowheads="1"/>
          </p:cNvSpPr>
          <p:nvPr/>
        </p:nvSpPr>
        <p:spPr bwMode="auto">
          <a:xfrm>
            <a:off x="3627438" y="24384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V</a:t>
            </a:r>
          </a:p>
        </p:txBody>
      </p: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350838" y="32766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394450" y="29654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Memory</a:t>
            </a:r>
          </a:p>
        </p:txBody>
      </p:sp>
      <p:sp>
        <p:nvSpPr>
          <p:cNvPr id="268363" name="Rectangle 75"/>
          <p:cNvSpPr>
            <a:spLocks noChangeArrowheads="1"/>
          </p:cNvSpPr>
          <p:nvPr/>
        </p:nvSpPr>
        <p:spPr bwMode="auto">
          <a:xfrm>
            <a:off x="503238" y="34290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rmmovq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</a:t>
            </a:r>
            <a:r>
              <a:rPr lang="en-US" sz="1600" dirty="0">
                <a:solidFill>
                  <a:schemeClr val="folHlink"/>
                </a:solidFill>
              </a:rPr>
              <a:t> 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268365" name="Group 77"/>
          <p:cNvGrpSpPr>
            <a:grpSpLocks/>
          </p:cNvGrpSpPr>
          <p:nvPr/>
        </p:nvGrpSpPr>
        <p:grpSpPr bwMode="auto">
          <a:xfrm>
            <a:off x="2408238" y="3429000"/>
            <a:ext cx="609600" cy="304800"/>
            <a:chOff x="1296" y="2544"/>
            <a:chExt cx="384" cy="192"/>
          </a:xfrm>
        </p:grpSpPr>
        <p:sp>
          <p:nvSpPr>
            <p:cNvPr id="268366" name="Rectangle 7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</a:t>
              </a:r>
            </a:p>
          </p:txBody>
        </p:sp>
        <p:sp>
          <p:nvSpPr>
            <p:cNvPr id="268367" name="Rectangle 7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68" name="Rectangle 8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69" name="Group 81"/>
          <p:cNvGrpSpPr>
            <a:grpSpLocks/>
          </p:cNvGrpSpPr>
          <p:nvPr/>
        </p:nvGrpSpPr>
        <p:grpSpPr bwMode="auto">
          <a:xfrm>
            <a:off x="3017838" y="3429000"/>
            <a:ext cx="609600" cy="304800"/>
            <a:chOff x="2688" y="1632"/>
            <a:chExt cx="384" cy="192"/>
          </a:xfrm>
        </p:grpSpPr>
        <p:sp>
          <p:nvSpPr>
            <p:cNvPr id="268370" name="Rectangle 8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71" name="Rectangle 83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73" name="Rectangle 85"/>
          <p:cNvSpPr>
            <a:spLocks noChangeArrowheads="1"/>
          </p:cNvSpPr>
          <p:nvPr/>
        </p:nvSpPr>
        <p:spPr bwMode="auto">
          <a:xfrm>
            <a:off x="3627438" y="34290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350838" y="43434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394450" y="40322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Memory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77" name="Rectangle 89"/>
          <p:cNvSpPr>
            <a:spLocks noChangeArrowheads="1"/>
          </p:cNvSpPr>
          <p:nvPr/>
        </p:nvSpPr>
        <p:spPr bwMode="auto">
          <a:xfrm>
            <a:off x="503238" y="4495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mrmovq</a:t>
            </a:r>
            <a:r>
              <a:rPr lang="en-US" sz="1600" dirty="0">
                <a:solidFill>
                  <a:schemeClr val="folHlink"/>
                </a:solidFill>
              </a:rPr>
              <a:t> 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),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endParaRPr lang="en-US" sz="1600" dirty="0">
              <a:solidFill>
                <a:schemeClr val="folHlink"/>
              </a:solidFill>
              <a:latin typeface="Courier New" pitchFamily="49" charset="0"/>
            </a:endParaRPr>
          </a:p>
        </p:txBody>
      </p:sp>
      <p:grpSp>
        <p:nvGrpSpPr>
          <p:cNvPr id="268379" name="Group 91"/>
          <p:cNvGrpSpPr>
            <a:grpSpLocks/>
          </p:cNvGrpSpPr>
          <p:nvPr/>
        </p:nvGrpSpPr>
        <p:grpSpPr bwMode="auto">
          <a:xfrm>
            <a:off x="2408238" y="4495800"/>
            <a:ext cx="609600" cy="304800"/>
            <a:chOff x="1296" y="2544"/>
            <a:chExt cx="384" cy="192"/>
          </a:xfrm>
        </p:grpSpPr>
        <p:sp>
          <p:nvSpPr>
            <p:cNvPr id="268380" name="Rectangle 9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5</a:t>
              </a:r>
            </a:p>
          </p:txBody>
        </p:sp>
        <p:sp>
          <p:nvSpPr>
            <p:cNvPr id="268381" name="Rectangle 9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82" name="Rectangle 9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83" name="Group 95"/>
          <p:cNvGrpSpPr>
            <a:grpSpLocks/>
          </p:cNvGrpSpPr>
          <p:nvPr/>
        </p:nvGrpSpPr>
        <p:grpSpPr bwMode="auto">
          <a:xfrm>
            <a:off x="3017838" y="4495800"/>
            <a:ext cx="609600" cy="304800"/>
            <a:chOff x="2688" y="1632"/>
            <a:chExt cx="384" cy="192"/>
          </a:xfrm>
        </p:grpSpPr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85" name="Rectangle 97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86" name="Rectangle 98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87" name="Rectangle 99"/>
          <p:cNvSpPr>
            <a:spLocks noChangeArrowheads="1"/>
          </p:cNvSpPr>
          <p:nvPr/>
        </p:nvSpPr>
        <p:spPr bwMode="auto">
          <a:xfrm>
            <a:off x="3627438" y="44958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639012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98450" y="25019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298450" y="34925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298450" y="44831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298450" y="144145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3651250" y="25082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3651250" y="34988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3651250" y="44894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3651250" y="144780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Instruction Examples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7338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irmovq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$0xabcd,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rdx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81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$0xabcd,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rdx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3575050" y="1898650"/>
            <a:ext cx="3733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30 82 cd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ab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00 00 00 00 00 00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57200" y="1066800"/>
            <a:ext cx="836677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X86-64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3813175" y="1066800"/>
            <a:ext cx="836677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Y86-64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2355850" y="18986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3733800" y="25082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rbx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381000" y="25082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3575050" y="2965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20 43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3733800" y="34988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mrmovq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-12(%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),%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rcx</a:t>
            </a:r>
            <a:endParaRPr lang="en-US" sz="1600" dirty="0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381000" y="34988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-12(%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),%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rcx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3879850" y="39560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50 15 f4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3733800" y="4489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rmmovq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%rsi,0x41c(%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381000" y="4489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%rsi,0x41c(%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3879850" y="50228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40 64 1c 04 00 00 00 00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-844550" y="-69215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2355850" y="29654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2355850" y="39560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2355850" y="50228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</p:spTree>
    <p:extLst>
      <p:ext uri="{BB962C8B-B14F-4D97-AF65-F5344CB8AC3E}">
        <p14:creationId xmlns:p14="http://schemas.microsoft.com/office/powerpoint/2010/main" val="37082336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Move 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219200"/>
            <a:ext cx="4330700" cy="521335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cmovXX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</a:t>
            </a:r>
          </a:p>
          <a:p>
            <a:pPr lvl="1"/>
            <a:r>
              <a:rPr lang="en-US" dirty="0"/>
              <a:t>Based on values of condition codes</a:t>
            </a:r>
          </a:p>
          <a:p>
            <a:pPr lvl="1"/>
            <a:r>
              <a:rPr lang="en-US" dirty="0"/>
              <a:t>Variants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rrmovq</a:t>
            </a:r>
            <a:r>
              <a:rPr lang="en-US" dirty="0"/>
              <a:t> instruction</a:t>
            </a:r>
          </a:p>
          <a:p>
            <a:pPr lvl="2"/>
            <a:r>
              <a:rPr lang="en-US" dirty="0"/>
              <a:t>(Conditionally) copy value from source to destination register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3" y="121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13106" cy="3139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Unconditionally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3" y="198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cmovle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Less or Equal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3" y="2743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cmovl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Less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3" y="3505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Equal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3" y="4267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cmovne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Not Equal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3" y="502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cmovge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Greater or Equal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3" y="579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cmovg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Greater</a:t>
            </a:r>
          </a:p>
        </p:txBody>
      </p:sp>
      <p:grpSp>
        <p:nvGrpSpPr>
          <p:cNvPr id="67" name="Group 7"/>
          <p:cNvGrpSpPr>
            <a:grpSpLocks/>
          </p:cNvGrpSpPr>
          <p:nvPr/>
        </p:nvGrpSpPr>
        <p:grpSpPr bwMode="auto">
          <a:xfrm>
            <a:off x="3270250" y="1289050"/>
            <a:ext cx="609600" cy="304800"/>
            <a:chOff x="1296" y="2544"/>
            <a:chExt cx="384" cy="192"/>
          </a:xfrm>
        </p:grpSpPr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1" name="Group 11"/>
          <p:cNvGrpSpPr>
            <a:grpSpLocks/>
          </p:cNvGrpSpPr>
          <p:nvPr/>
        </p:nvGrpSpPr>
        <p:grpSpPr bwMode="auto">
          <a:xfrm>
            <a:off x="3879850" y="1289050"/>
            <a:ext cx="609600" cy="304800"/>
            <a:chOff x="1680" y="2544"/>
            <a:chExt cx="384" cy="192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270250" y="2051050"/>
            <a:ext cx="609600" cy="304800"/>
            <a:chOff x="1296" y="2544"/>
            <a:chExt cx="384" cy="192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9" name="Group 11"/>
          <p:cNvGrpSpPr>
            <a:grpSpLocks/>
          </p:cNvGrpSpPr>
          <p:nvPr/>
        </p:nvGrpSpPr>
        <p:grpSpPr bwMode="auto">
          <a:xfrm>
            <a:off x="3879850" y="2051050"/>
            <a:ext cx="609600" cy="304800"/>
            <a:chOff x="1680" y="2544"/>
            <a:chExt cx="384" cy="192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3270250" y="2813050"/>
            <a:ext cx="609600" cy="304800"/>
            <a:chOff x="1296" y="2544"/>
            <a:chExt cx="384" cy="192"/>
          </a:xfrm>
        </p:grpSpPr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7" name="Group 11"/>
          <p:cNvGrpSpPr>
            <a:grpSpLocks/>
          </p:cNvGrpSpPr>
          <p:nvPr/>
        </p:nvGrpSpPr>
        <p:grpSpPr bwMode="auto">
          <a:xfrm>
            <a:off x="3879850" y="2813050"/>
            <a:ext cx="609600" cy="304800"/>
            <a:chOff x="1680" y="2544"/>
            <a:chExt cx="384" cy="192"/>
          </a:xfrm>
        </p:grpSpPr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3270250" y="3575050"/>
            <a:ext cx="609600" cy="304800"/>
            <a:chOff x="1296" y="2544"/>
            <a:chExt cx="384" cy="192"/>
          </a:xfrm>
        </p:grpSpPr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3879850" y="3575050"/>
            <a:ext cx="609600" cy="304800"/>
            <a:chOff x="1680" y="2544"/>
            <a:chExt cx="384" cy="192"/>
          </a:xfrm>
        </p:grpSpPr>
        <p:sp>
          <p:nvSpPr>
            <p:cNvPr id="96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9" name="Group 7"/>
          <p:cNvGrpSpPr>
            <a:grpSpLocks/>
          </p:cNvGrpSpPr>
          <p:nvPr/>
        </p:nvGrpSpPr>
        <p:grpSpPr bwMode="auto">
          <a:xfrm>
            <a:off x="3270250" y="4337050"/>
            <a:ext cx="609600" cy="304800"/>
            <a:chOff x="1296" y="2544"/>
            <a:chExt cx="384" cy="192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3" name="Group 11"/>
          <p:cNvGrpSpPr>
            <a:grpSpLocks/>
          </p:cNvGrpSpPr>
          <p:nvPr/>
        </p:nvGrpSpPr>
        <p:grpSpPr bwMode="auto">
          <a:xfrm>
            <a:off x="3879850" y="4337050"/>
            <a:ext cx="609600" cy="304800"/>
            <a:chOff x="1680" y="2544"/>
            <a:chExt cx="384" cy="192"/>
          </a:xfrm>
        </p:grpSpPr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3270250" y="5099050"/>
            <a:ext cx="609600" cy="304800"/>
            <a:chOff x="1296" y="2544"/>
            <a:chExt cx="384" cy="192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3879850" y="5099050"/>
            <a:ext cx="609600" cy="304800"/>
            <a:chOff x="1680" y="2544"/>
            <a:chExt cx="384" cy="19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5" name="Group 7"/>
          <p:cNvGrpSpPr>
            <a:grpSpLocks/>
          </p:cNvGrpSpPr>
          <p:nvPr/>
        </p:nvGrpSpPr>
        <p:grpSpPr bwMode="auto">
          <a:xfrm>
            <a:off x="3270250" y="5861050"/>
            <a:ext cx="609600" cy="304800"/>
            <a:chOff x="1296" y="2544"/>
            <a:chExt cx="384" cy="192"/>
          </a:xfrm>
        </p:grpSpPr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9" name="Group 11"/>
          <p:cNvGrpSpPr>
            <a:grpSpLocks/>
          </p:cNvGrpSpPr>
          <p:nvPr/>
        </p:nvGrpSpPr>
        <p:grpSpPr bwMode="auto">
          <a:xfrm>
            <a:off x="3879850" y="5861050"/>
            <a:ext cx="609600" cy="304800"/>
            <a:chOff x="1680" y="2544"/>
            <a:chExt cx="384" cy="192"/>
          </a:xfrm>
        </p:grpSpPr>
        <p:sp>
          <p:nvSpPr>
            <p:cNvPr id="12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6519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15141</TotalTime>
  <Pages>8</Pages>
  <Words>2440</Words>
  <Application>Microsoft Macintosh PowerPoint</Application>
  <PresentationFormat>Custom</PresentationFormat>
  <Paragraphs>1090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 Black</vt:lpstr>
      <vt:lpstr>Courier New</vt:lpstr>
      <vt:lpstr>Helvetica</vt:lpstr>
      <vt:lpstr>Times New Roman</vt:lpstr>
      <vt:lpstr>Wingdings</vt:lpstr>
      <vt:lpstr>fujitsu-99-02</vt:lpstr>
      <vt:lpstr>Instruction Set Architecture</vt:lpstr>
      <vt:lpstr>Y86-64 Processor State</vt:lpstr>
      <vt:lpstr>Y86-64 Instructions</vt:lpstr>
      <vt:lpstr>Encoding Registers</vt:lpstr>
      <vt:lpstr>Instruction Example</vt:lpstr>
      <vt:lpstr>Arithmetic and Logical Operations</vt:lpstr>
      <vt:lpstr>Move Operations</vt:lpstr>
      <vt:lpstr>Move Instruction Examples</vt:lpstr>
      <vt:lpstr>Conditional Move Instructions</vt:lpstr>
      <vt:lpstr>Jump Instructions</vt:lpstr>
      <vt:lpstr>Jump Instructions</vt:lpstr>
      <vt:lpstr>Y86-64 Program Stack</vt:lpstr>
      <vt:lpstr>Stack Operations</vt:lpstr>
      <vt:lpstr>Subroutine Call and Return</vt:lpstr>
      <vt:lpstr>Miscellaneous Instructions</vt:lpstr>
      <vt:lpstr>Y86-64 Instruction Set </vt:lpstr>
      <vt:lpstr>Y86-64 Instruction Set </vt:lpstr>
      <vt:lpstr>Y86-64 Instruction Set </vt:lpstr>
      <vt:lpstr>Y86-64 Instruction Set </vt:lpstr>
      <vt:lpstr>Status Conditions</vt:lpstr>
      <vt:lpstr>Y86-64 Sample Program Structure</vt:lpstr>
      <vt:lpstr>Assembling Y86-64 Program</vt:lpstr>
      <vt:lpstr>Simulating Y86-64 Program</vt:lpstr>
      <vt:lpstr>Overview of Logic Design</vt:lpstr>
      <vt:lpstr>Computing with Logic Gates</vt:lpstr>
      <vt:lpstr>Combinational Circuits</vt:lpstr>
      <vt:lpstr>Bit Equality</vt:lpstr>
      <vt:lpstr>Word Equality</vt:lpstr>
      <vt:lpstr>Bit-Level Multiplexor</vt:lpstr>
      <vt:lpstr>Word Multiplexor</vt:lpstr>
      <vt:lpstr>Arithmetic Logic Unit</vt:lpstr>
      <vt:lpstr>Storing and Accessing 1 Bit</vt:lpstr>
      <vt:lpstr>Registers</vt:lpstr>
      <vt:lpstr>Random-Access Memory</vt:lpstr>
      <vt:lpstr>Building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Eric Wills</cp:lastModifiedBy>
  <cp:revision>186</cp:revision>
  <cp:lastPrinted>1999-02-26T14:55:35Z</cp:lastPrinted>
  <dcterms:created xsi:type="dcterms:W3CDTF">1998-03-03T17:17:57Z</dcterms:created>
  <dcterms:modified xsi:type="dcterms:W3CDTF">2018-10-29T21:47:32Z</dcterms:modified>
</cp:coreProperties>
</file>