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62" r:id="rId2"/>
    <p:sldId id="264" r:id="rId3"/>
    <p:sldId id="431" r:id="rId4"/>
    <p:sldId id="432" r:id="rId5"/>
    <p:sldId id="279" r:id="rId6"/>
    <p:sldId id="280" r:id="rId7"/>
    <p:sldId id="282" r:id="rId8"/>
    <p:sldId id="284" r:id="rId9"/>
    <p:sldId id="286" r:id="rId10"/>
    <p:sldId id="396" r:id="rId11"/>
    <p:sldId id="288" r:id="rId12"/>
    <p:sldId id="434" r:id="rId13"/>
    <p:sldId id="263" r:id="rId14"/>
    <p:sldId id="265" r:id="rId15"/>
    <p:sldId id="267" r:id="rId16"/>
    <p:sldId id="268" r:id="rId17"/>
    <p:sldId id="269" r:id="rId18"/>
    <p:sldId id="289" r:id="rId19"/>
    <p:sldId id="290" r:id="rId20"/>
    <p:sldId id="291" r:id="rId21"/>
    <p:sldId id="292" r:id="rId22"/>
    <p:sldId id="433" r:id="rId23"/>
    <p:sldId id="294" r:id="rId24"/>
    <p:sldId id="296" r:id="rId25"/>
    <p:sldId id="297" r:id="rId26"/>
    <p:sldId id="298" r:id="rId27"/>
    <p:sldId id="299" r:id="rId28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6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99"/>
    <a:srgbClr val="99FFCC"/>
    <a:srgbClr val="FF3300"/>
    <a:srgbClr val="FFCCFF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3" autoAdjust="0"/>
    <p:restoredTop sz="90929" autoAdjust="0"/>
  </p:normalViewPr>
  <p:slideViewPr>
    <p:cSldViewPr showGuides="1">
      <p:cViewPr varScale="1">
        <p:scale>
          <a:sx n="128" d="100"/>
          <a:sy n="128" d="100"/>
        </p:scale>
        <p:origin x="800" y="184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40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110727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1149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0F0C3BE-3CB8-42CE-85AE-26932541959C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>
                <a:solidFill>
                  <a:schemeClr val="hlink"/>
                </a:solidFill>
              </a:rPr>
              <a:t>CS:APP2e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/>
              <a:t>Fetch</a:t>
            </a:r>
          </a:p>
          <a:p>
            <a:pPr lvl="1"/>
            <a:r>
              <a:rPr lang="en-US" sz="1800"/>
              <a:t>Read instruction from instruction memory</a:t>
            </a:r>
          </a:p>
          <a:p>
            <a:r>
              <a:rPr lang="en-US" sz="2000"/>
              <a:t>Decode</a:t>
            </a:r>
          </a:p>
          <a:p>
            <a:pPr lvl="1"/>
            <a:r>
              <a:rPr lang="en-US" sz="1800"/>
              <a:t>Read program registers</a:t>
            </a:r>
          </a:p>
          <a:p>
            <a:r>
              <a:rPr lang="en-US" sz="2000"/>
              <a:t>Execute</a:t>
            </a:r>
          </a:p>
          <a:p>
            <a:pPr lvl="1"/>
            <a:r>
              <a:rPr lang="en-US" sz="1800"/>
              <a:t>Compute value or address</a:t>
            </a:r>
          </a:p>
          <a:p>
            <a:r>
              <a:rPr lang="en-US" sz="2000"/>
              <a:t>Memory</a:t>
            </a:r>
          </a:p>
          <a:p>
            <a:pPr lvl="1"/>
            <a:r>
              <a:rPr lang="en-US" sz="1800"/>
              <a:t>Read or write data</a:t>
            </a:r>
          </a:p>
          <a:p>
            <a:r>
              <a:rPr lang="en-US" sz="2000"/>
              <a:t>Write Back</a:t>
            </a:r>
          </a:p>
          <a:p>
            <a:pPr lvl="1"/>
            <a:r>
              <a:rPr lang="en-US" sz="1800"/>
              <a:t>Write program registers</a:t>
            </a:r>
          </a:p>
          <a:p>
            <a:r>
              <a:rPr lang="en-US" sz="2000"/>
              <a:t>PC</a:t>
            </a:r>
          </a:p>
          <a:p>
            <a:pPr lvl="1"/>
            <a:r>
              <a:rPr lang="en-US" sz="1800"/>
              <a:t>Update program counter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94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Writeback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2590800"/>
          </a:xfrm>
        </p:spPr>
        <p:txBody>
          <a:bodyPr/>
          <a:lstStyle/>
          <a:p>
            <a:r>
              <a:rPr lang="en-US" dirty="0"/>
              <a:t>Register File</a:t>
            </a:r>
          </a:p>
          <a:p>
            <a:pPr lvl="1"/>
            <a:r>
              <a:rPr lang="en-US" dirty="0"/>
              <a:t>Write ports E, M</a:t>
            </a:r>
          </a:p>
          <a:p>
            <a:pPr lvl="1"/>
            <a:r>
              <a:rPr lang="en-US" dirty="0"/>
              <a:t>Addresses are register IDs or 15 (0xF) (no access)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513" y="31178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Logic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dstE</a:t>
            </a:r>
            <a:r>
              <a:rPr lang="en-US" sz="2000" dirty="0"/>
              <a:t>, </a:t>
            </a:r>
            <a:r>
              <a:rPr lang="en-US" sz="2000" dirty="0" err="1"/>
              <a:t>dstM</a:t>
            </a:r>
            <a:r>
              <a:rPr lang="en-US" sz="2000" dirty="0"/>
              <a:t>: write port addresses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794250" y="1517650"/>
            <a:ext cx="3962400" cy="3429000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/>
                <a:t>Register</a:t>
              </a:r>
            </a:p>
            <a:p>
              <a:pPr>
                <a:defRPr/>
              </a:pPr>
              <a:r>
                <a:rPr lang="en-US"/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 dirty="0" err="1"/>
                <a:t>srcA</a:t>
              </a:r>
              <a:endParaRPr lang="en-US" sz="900" dirty="0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8450" y="49466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Cnd</a:t>
            </a:r>
            <a:r>
              <a:rPr lang="en-US" sz="2000" dirty="0"/>
              <a:t>: Indicate whether or not to perform conditional move</a:t>
            </a:r>
          </a:p>
          <a:p>
            <a:pPr marL="1200150" lvl="2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Computed in Execute stage</a:t>
            </a:r>
          </a:p>
        </p:txBody>
      </p:sp>
    </p:spTree>
    <p:extLst>
      <p:ext uri="{BB962C8B-B14F-4D97-AF65-F5344CB8AC3E}">
        <p14:creationId xmlns:p14="http://schemas.microsoft.com/office/powerpoint/2010/main" val="3547306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Update Logic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5334000" cy="2514600"/>
          </a:xfrm>
        </p:spPr>
        <p:txBody>
          <a:bodyPr/>
          <a:lstStyle/>
          <a:p>
            <a:r>
              <a:rPr lang="en-US"/>
              <a:t>New PC</a:t>
            </a:r>
          </a:p>
          <a:p>
            <a:pPr lvl="1"/>
            <a:r>
              <a:rPr lang="en-US"/>
              <a:t>Select next value of PC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27650" y="1714500"/>
            <a:ext cx="2895600" cy="1905000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New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5589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Values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281487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Fetch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icode</a:t>
            </a:r>
            <a:r>
              <a:rPr lang="en-US" sz="1800" dirty="0"/>
              <a:t>	Instruction 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ifun</a:t>
            </a:r>
            <a:r>
              <a:rPr lang="en-US" sz="1800" dirty="0"/>
              <a:t>	Instruction function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rA</a:t>
            </a:r>
            <a:r>
              <a:rPr lang="en-US" sz="1800" dirty="0"/>
              <a:t>	Instr. Register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rB</a:t>
            </a:r>
            <a:r>
              <a:rPr lang="en-US" sz="1800" dirty="0"/>
              <a:t>	Instr. Register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valC</a:t>
            </a:r>
            <a:r>
              <a:rPr lang="en-US" sz="1800" dirty="0"/>
              <a:t>	Instruction constant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valP</a:t>
            </a:r>
            <a:r>
              <a:rPr lang="en-US" sz="1800" dirty="0"/>
              <a:t>	Incremented PC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Decode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srcA</a:t>
            </a:r>
            <a:r>
              <a:rPr lang="en-US" sz="1800" dirty="0"/>
              <a:t>	Register ID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srcB</a:t>
            </a:r>
            <a:r>
              <a:rPr lang="en-US" sz="1800" dirty="0"/>
              <a:t>	Register ID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dstE</a:t>
            </a:r>
            <a:r>
              <a:rPr lang="en-US" sz="1800" dirty="0"/>
              <a:t>	Destination Register 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dstM</a:t>
            </a:r>
            <a:r>
              <a:rPr lang="en-US" sz="1800" dirty="0"/>
              <a:t>	Destination Register M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valA</a:t>
            </a:r>
            <a:r>
              <a:rPr lang="en-US" sz="1800" dirty="0"/>
              <a:t>	Register value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valB</a:t>
            </a:r>
            <a:r>
              <a:rPr lang="en-US" sz="1800" dirty="0"/>
              <a:t>	Register value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endParaRPr lang="en-US" sz="18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19200"/>
            <a:ext cx="3784600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Execute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valE</a:t>
            </a:r>
            <a:r>
              <a:rPr lang="en-US" sz="1800" dirty="0"/>
              <a:t>	ALU result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Cnd</a:t>
            </a:r>
            <a:r>
              <a:rPr lang="en-US" sz="1800" dirty="0"/>
              <a:t>	Branch/move flag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Memory	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valM</a:t>
            </a:r>
            <a:r>
              <a:rPr lang="en-US" sz="1800" dirty="0"/>
              <a:t>	Value from memory</a:t>
            </a:r>
          </a:p>
        </p:txBody>
      </p:sp>
    </p:spTree>
    <p:extLst>
      <p:ext uri="{BB962C8B-B14F-4D97-AF65-F5344CB8AC3E}">
        <p14:creationId xmlns:p14="http://schemas.microsoft.com/office/powerpoint/2010/main" val="1798970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Arith/Log. Ops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Formulate instruction execution as sequence of simple steps</a:t>
            </a:r>
          </a:p>
          <a:p>
            <a:pPr lvl="1"/>
            <a:r>
              <a:rPr lang="en-US"/>
              <a:t>Use same general form for all instructions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OPq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endParaRPr lang="en-US" sz="1600" dirty="0"/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331823" name="Group 47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1819" name="Group 4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OP valA</a:t>
              </a: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CC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Perform ALU operation</a:t>
              </a: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condition code register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3488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for address computation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36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rA:rB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36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054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054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register byte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054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displacement 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054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valC</a:t>
              </a: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valE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valA</a:t>
              </a:r>
              <a:endParaRPr lang="en-US" sz="1600" dirty="0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value to memory  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8436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Jumps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Compute both addresses</a:t>
            </a:r>
          </a:p>
          <a:p>
            <a:pPr lvl="1"/>
            <a:r>
              <a:rPr lang="en-US"/>
              <a:t>Choose based on setting of condition codes and branch condition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jXX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295400"/>
            <a:ext cx="7010400" cy="1219200"/>
            <a:chOff x="914400" y="1295400"/>
            <a:chExt cx="7010400" cy="1219200"/>
          </a:xfrm>
        </p:grpSpPr>
        <p:sp>
          <p:nvSpPr>
            <p:cNvPr id="342022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4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valC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[PC+1]</a:t>
              </a:r>
            </a:p>
          </p:txBody>
        </p:sp>
        <p:sp>
          <p:nvSpPr>
            <p:cNvPr id="342025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PC+9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2028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0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destination address</a:t>
              </a:r>
            </a:p>
          </p:txBody>
        </p:sp>
        <p:sp>
          <p:nvSpPr>
            <p:cNvPr id="342031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Fall through address</a:t>
              </a:r>
            </a:p>
          </p:txBody>
        </p:sp>
      </p:grpSp>
      <p:grpSp>
        <p:nvGrpSpPr>
          <p:cNvPr id="342032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17850"/>
            <a:ext cx="7010400" cy="615950"/>
            <a:chOff x="914400" y="3117850"/>
            <a:chExt cx="7010400" cy="615950"/>
          </a:xfrm>
        </p:grpSpPr>
        <p:sp>
          <p:nvSpPr>
            <p:cNvPr id="342040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41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Cnd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Cond</a:t>
              </a:r>
              <a:r>
                <a:rPr lang="en-US" sz="1600" dirty="0"/>
                <a:t>(</a:t>
              </a:r>
              <a:r>
                <a:rPr lang="en-US" sz="1600" dirty="0" err="1"/>
                <a:t>CC,ifun</a:t>
              </a:r>
              <a:r>
                <a:rPr lang="en-US" sz="1600" dirty="0"/>
                <a:t>)</a:t>
              </a: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2127250" y="31178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3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5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Take branch?</a:t>
              </a:r>
            </a:p>
          </p:txBody>
        </p:sp>
      </p:grp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204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205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205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205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2057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20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PC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Cnd</a:t>
              </a:r>
              <a:r>
                <a:rPr lang="en-US" sz="1600" dirty="0">
                  <a:sym typeface="Symbol" pitchFamily="18" charset="2"/>
                </a:rPr>
                <a:t> ? </a:t>
              </a:r>
              <a:r>
                <a:rPr lang="en-US" sz="1600" dirty="0" err="1">
                  <a:sym typeface="Symbol" pitchFamily="18" charset="2"/>
                </a:rPr>
                <a:t>valC</a:t>
              </a:r>
              <a:r>
                <a:rPr lang="en-US" sz="1600" dirty="0">
                  <a:sym typeface="Symbol" pitchFamily="18" charset="2"/>
                </a:rPr>
                <a:t> : </a:t>
              </a:r>
              <a:r>
                <a:rPr lang="en-US" sz="1600" dirty="0" err="1">
                  <a:sym typeface="Symbol" pitchFamily="18" charset="2"/>
                </a:rPr>
                <a:t>valP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5170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decrement stack pointer</a:t>
            </a:r>
          </a:p>
          <a:p>
            <a:pPr lvl="1"/>
            <a:r>
              <a:rPr lang="en-US"/>
              <a:t>Store incremented PC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call</a:t>
            </a:r>
            <a:r>
              <a:rPr lang="en-US" sz="1600"/>
              <a:t>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295400"/>
            <a:ext cx="7010400" cy="1219200"/>
            <a:chOff x="914400" y="1295400"/>
            <a:chExt cx="7010400" cy="1219200"/>
          </a:xfrm>
        </p:grpSpPr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valC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[PC+1]</a:t>
              </a: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PC+9</a:t>
              </a:r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destination address </a:t>
              </a: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return point</a:t>
              </a:r>
            </a:p>
          </p:txBody>
        </p:sp>
      </p:grpSp>
      <p:grpSp>
        <p:nvGrpSpPr>
          <p:cNvPr id="343056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3064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–8</a:t>
              </a:r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6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7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3068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Decrement stack pointer</a:t>
              </a:r>
            </a:p>
          </p:txBody>
        </p: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3070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valE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</a:p>
          </p:txBody>
        </p:sp>
        <p:sp>
          <p:nvSpPr>
            <p:cNvPr id="34307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return value on stack </a:t>
              </a:r>
            </a:p>
          </p:txBody>
        </p:sp>
      </p:grpSp>
      <p:grpSp>
        <p:nvGrpSpPr>
          <p:cNvPr id="343074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3075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3077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78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3079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3080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308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valC</a:t>
              </a:r>
            </a:p>
          </p:txBody>
        </p:sp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destination</a:t>
              </a:r>
            </a:p>
          </p:txBody>
        </p:sp>
      </p:grpSp>
      <p:sp>
        <p:nvSpPr>
          <p:cNvPr id="45" name="Text Box 10">
            <a:extLst>
              <a:ext uri="{FF2B5EF4-FFF2-40B4-BE49-F238E27FC236}">
                <a16:creationId xmlns:a16="http://schemas.microsoft.com/office/drawing/2014/main" id="{DA8D21CB-F10F-F94E-A703-26DA50E1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57294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increment stack pointer</a:t>
            </a:r>
          </a:p>
          <a:p>
            <a:pPr lvl="1"/>
            <a:r>
              <a:rPr lang="en-US"/>
              <a:t>Read return address from memory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ret</a:t>
            </a:r>
          </a:p>
        </p:txBody>
      </p:sp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407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80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4082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4083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84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4085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+ 8</a:t>
              </a:r>
            </a:p>
          </p:txBody>
        </p: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94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409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valM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valA</a:t>
              </a:r>
              <a:r>
                <a:rPr lang="en-US" sz="1600" dirty="0"/>
                <a:t>]  </a:t>
              </a:r>
            </a:p>
          </p:txBody>
        </p:sp>
        <p:sp>
          <p:nvSpPr>
            <p:cNvPr id="34409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409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return address</a:t>
              </a:r>
            </a:p>
          </p:txBody>
        </p:sp>
      </p:grpSp>
      <p:grpSp>
        <p:nvGrpSpPr>
          <p:cNvPr id="344098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10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4105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valM</a:t>
              </a:r>
            </a:p>
          </p:txBody>
        </p:sp>
        <p:sp>
          <p:nvSpPr>
            <p:cNvPr id="3441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41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return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7382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Operation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219200"/>
            <a:ext cx="3860800" cy="5213350"/>
          </a:xfrm>
        </p:spPr>
        <p:txBody>
          <a:bodyPr/>
          <a:lstStyle/>
          <a:p>
            <a:r>
              <a:rPr lang="en-US" dirty="0"/>
              <a:t>State</a:t>
            </a:r>
          </a:p>
          <a:p>
            <a:pPr lvl="1"/>
            <a:r>
              <a:rPr lang="en-US" dirty="0"/>
              <a:t>PC register</a:t>
            </a:r>
          </a:p>
          <a:p>
            <a:pPr lvl="1"/>
            <a:r>
              <a:rPr lang="en-US" dirty="0"/>
              <a:t>Cond. Code register</a:t>
            </a:r>
          </a:p>
          <a:p>
            <a:pPr lvl="1"/>
            <a:r>
              <a:rPr lang="en-US" dirty="0"/>
              <a:t>Data memory</a:t>
            </a:r>
          </a:p>
          <a:p>
            <a:pPr lvl="1"/>
            <a:r>
              <a:rPr lang="en-US" dirty="0"/>
              <a:t>Register file</a:t>
            </a:r>
          </a:p>
          <a:p>
            <a:pPr lvl="1">
              <a:buFont typeface="Wingdings" pitchFamily="2" charset="2"/>
              <a:buNone/>
            </a:pPr>
            <a:r>
              <a:rPr lang="en-US" i="1" dirty="0"/>
              <a:t>All updated as clock rises</a:t>
            </a:r>
          </a:p>
          <a:p>
            <a:r>
              <a:rPr lang="en-US" dirty="0"/>
              <a:t>Combinational Logic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Control logic</a:t>
            </a:r>
          </a:p>
          <a:p>
            <a:pPr lvl="1"/>
            <a:r>
              <a:rPr lang="en-US" dirty="0"/>
              <a:t>Memory reads</a:t>
            </a:r>
          </a:p>
          <a:p>
            <a:pPr lvl="2"/>
            <a:r>
              <a:rPr lang="en-US" dirty="0"/>
              <a:t>Instruction memory</a:t>
            </a:r>
          </a:p>
          <a:p>
            <a:pPr lvl="2"/>
            <a:r>
              <a:rPr lang="en-US" dirty="0"/>
              <a:t>Register file</a:t>
            </a:r>
          </a:p>
          <a:p>
            <a:pPr lvl="2"/>
            <a:r>
              <a:rPr lang="en-US" dirty="0"/>
              <a:t>Data memory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1850" y="1746250"/>
            <a:ext cx="3429000" cy="3733800"/>
            <a:chOff x="609600" y="4343400"/>
            <a:chExt cx="3429000" cy="3733800"/>
          </a:xfrm>
        </p:grpSpPr>
        <p:sp>
          <p:nvSpPr>
            <p:cNvPr id="27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8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29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0x100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40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0x014</a:t>
              </a:r>
            </a:p>
          </p:txBody>
        </p:sp>
        <p:sp>
          <p:nvSpPr>
            <p:cNvPr id="41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100</a:t>
              </a:r>
            </a:p>
          </p:txBody>
        </p:sp>
        <p:sp>
          <p:nvSpPr>
            <p:cNvPr id="42" name="Text Box 368"/>
            <p:cNvSpPr txBox="1">
              <a:spLocks noChangeArrowheads="1"/>
            </p:cNvSpPr>
            <p:nvPr/>
          </p:nvSpPr>
          <p:spPr bwMode="auto">
            <a:xfrm>
              <a:off x="2237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43" name="Text Box 369"/>
            <p:cNvSpPr txBox="1">
              <a:spLocks noChangeArrowheads="1"/>
            </p:cNvSpPr>
            <p:nvPr/>
          </p:nvSpPr>
          <p:spPr bwMode="auto">
            <a:xfrm>
              <a:off x="3457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grpSp>
          <p:nvGrpSpPr>
            <p:cNvPr id="44" name="Group 453"/>
            <p:cNvGrpSpPr>
              <a:grpSpLocks/>
            </p:cNvGrpSpPr>
            <p:nvPr/>
          </p:nvGrpSpPr>
          <p:grpSpPr bwMode="auto">
            <a:xfrm>
              <a:off x="2238375" y="4724400"/>
              <a:ext cx="1644650" cy="215900"/>
              <a:chOff x="4050" y="2976"/>
              <a:chExt cx="1036" cy="136"/>
            </a:xfrm>
          </p:grpSpPr>
          <p:sp>
            <p:nvSpPr>
              <p:cNvPr id="45" name="Text Box 454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46" name="Text Box 455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787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 dirty="0"/>
              <a:t>SEQ Operation 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3000" y="3124200"/>
            <a:ext cx="3632200" cy="3308350"/>
          </a:xfrm>
        </p:spPr>
        <p:txBody>
          <a:bodyPr/>
          <a:lstStyle/>
          <a:p>
            <a:pPr lvl="1"/>
            <a:r>
              <a:rPr lang="en-US" dirty="0"/>
              <a:t>state set according to second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starting to react to state changes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13050" y="222250"/>
            <a:ext cx="5943600" cy="2133600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5937250" y="14605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060450" y="2508250"/>
            <a:ext cx="3429000" cy="3733800"/>
            <a:chOff x="609600" y="4343400"/>
            <a:chExt cx="3429000" cy="3733800"/>
          </a:xfrm>
        </p:grpSpPr>
        <p:sp>
          <p:nvSpPr>
            <p:cNvPr id="85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86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87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0x100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98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0x014</a:t>
              </a:r>
            </a:p>
          </p:txBody>
        </p:sp>
        <p:sp>
          <p:nvSpPr>
            <p:cNvPr id="99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100</a:t>
              </a:r>
            </a:p>
          </p:txBody>
        </p:sp>
        <p:sp>
          <p:nvSpPr>
            <p:cNvPr id="100" name="Text Box 368"/>
            <p:cNvSpPr txBox="1">
              <a:spLocks noChangeArrowheads="1"/>
            </p:cNvSpPr>
            <p:nvPr/>
          </p:nvSpPr>
          <p:spPr bwMode="auto">
            <a:xfrm>
              <a:off x="2237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101" name="Text Box 369"/>
            <p:cNvSpPr txBox="1">
              <a:spLocks noChangeArrowheads="1"/>
            </p:cNvSpPr>
            <p:nvPr/>
          </p:nvSpPr>
          <p:spPr bwMode="auto">
            <a:xfrm>
              <a:off x="3457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grpSp>
          <p:nvGrpSpPr>
            <p:cNvPr id="102" name="Group 453"/>
            <p:cNvGrpSpPr>
              <a:grpSpLocks/>
            </p:cNvGrpSpPr>
            <p:nvPr/>
          </p:nvGrpSpPr>
          <p:grpSpPr bwMode="auto">
            <a:xfrm>
              <a:off x="2238375" y="4724400"/>
              <a:ext cx="1644650" cy="215900"/>
              <a:chOff x="4050" y="2976"/>
              <a:chExt cx="1036" cy="136"/>
            </a:xfrm>
          </p:grpSpPr>
          <p:sp>
            <p:nvSpPr>
              <p:cNvPr id="103" name="Text Box 454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104" name="Text Box 455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1989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Decoding</a:t>
            </a:r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513" y="4572000"/>
            <a:ext cx="8294687" cy="1860550"/>
          </a:xfrm>
        </p:spPr>
        <p:txBody>
          <a:bodyPr/>
          <a:lstStyle/>
          <a:p>
            <a:pPr>
              <a:tabLst>
                <a:tab pos="3829050" algn="l"/>
              </a:tabLst>
            </a:pPr>
            <a:r>
              <a:rPr lang="en-US"/>
              <a:t>Instruction Format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Instruction byte	icode:ifun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register byte	rA:rB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constant word	valC</a:t>
            </a:r>
          </a:p>
        </p:txBody>
      </p:sp>
      <p:grpSp>
        <p:nvGrpSpPr>
          <p:cNvPr id="333904" name="Group 80"/>
          <p:cNvGrpSpPr>
            <a:grpSpLocks/>
          </p:cNvGrpSpPr>
          <p:nvPr/>
        </p:nvGrpSpPr>
        <p:grpSpPr bwMode="auto">
          <a:xfrm>
            <a:off x="2508250" y="1998663"/>
            <a:ext cx="609600" cy="280987"/>
            <a:chOff x="1536" y="2208"/>
            <a:chExt cx="384" cy="192"/>
          </a:xfrm>
        </p:grpSpPr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333908" name="Group 84"/>
          <p:cNvGrpSpPr>
            <a:grpSpLocks/>
          </p:cNvGrpSpPr>
          <p:nvPr/>
        </p:nvGrpSpPr>
        <p:grpSpPr bwMode="auto">
          <a:xfrm>
            <a:off x="3117850" y="1998663"/>
            <a:ext cx="609600" cy="280987"/>
            <a:chOff x="1920" y="2208"/>
            <a:chExt cx="384" cy="192"/>
          </a:xfrm>
        </p:grpSpPr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33912" name="Rectangle 88"/>
          <p:cNvSpPr>
            <a:spLocks noChangeArrowheads="1"/>
          </p:cNvSpPr>
          <p:nvPr/>
        </p:nvSpPr>
        <p:spPr bwMode="auto">
          <a:xfrm>
            <a:off x="3727450" y="1998663"/>
            <a:ext cx="4864100" cy="2809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34004" name="Text Box 180"/>
          <p:cNvSpPr txBox="1">
            <a:spLocks noChangeArrowheads="1"/>
          </p:cNvSpPr>
          <p:nvPr/>
        </p:nvSpPr>
        <p:spPr bwMode="auto">
          <a:xfrm>
            <a:off x="984250" y="28368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icode</a:t>
            </a:r>
          </a:p>
        </p:txBody>
      </p:sp>
      <p:sp>
        <p:nvSpPr>
          <p:cNvPr id="334006" name="Text Box 182"/>
          <p:cNvSpPr txBox="1">
            <a:spLocks noChangeArrowheads="1"/>
          </p:cNvSpPr>
          <p:nvPr/>
        </p:nvSpPr>
        <p:spPr bwMode="auto">
          <a:xfrm>
            <a:off x="984250" y="31416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ifun</a:t>
            </a:r>
          </a:p>
        </p:txBody>
      </p:sp>
      <p:sp>
        <p:nvSpPr>
          <p:cNvPr id="334007" name="Text Box 183"/>
          <p:cNvSpPr txBox="1">
            <a:spLocks noChangeArrowheads="1"/>
          </p:cNvSpPr>
          <p:nvPr/>
        </p:nvSpPr>
        <p:spPr bwMode="auto">
          <a:xfrm>
            <a:off x="984250" y="34464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rA</a:t>
            </a:r>
          </a:p>
        </p:txBody>
      </p:sp>
      <p:sp>
        <p:nvSpPr>
          <p:cNvPr id="334008" name="Text Box 184"/>
          <p:cNvSpPr txBox="1">
            <a:spLocks noChangeArrowheads="1"/>
          </p:cNvSpPr>
          <p:nvPr/>
        </p:nvSpPr>
        <p:spPr bwMode="auto">
          <a:xfrm>
            <a:off x="984250" y="37512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rB</a:t>
            </a:r>
          </a:p>
        </p:txBody>
      </p:sp>
      <p:sp>
        <p:nvSpPr>
          <p:cNvPr id="334009" name="Text Box 185"/>
          <p:cNvSpPr txBox="1">
            <a:spLocks noChangeArrowheads="1"/>
          </p:cNvSpPr>
          <p:nvPr/>
        </p:nvSpPr>
        <p:spPr bwMode="auto">
          <a:xfrm>
            <a:off x="984250" y="40560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valC</a:t>
            </a:r>
          </a:p>
        </p:txBody>
      </p:sp>
      <p:sp>
        <p:nvSpPr>
          <p:cNvPr id="334010" name="Freeform 186"/>
          <p:cNvSpPr>
            <a:spLocks/>
          </p:cNvSpPr>
          <p:nvPr/>
        </p:nvSpPr>
        <p:spPr bwMode="auto">
          <a:xfrm>
            <a:off x="1974850" y="2303463"/>
            <a:ext cx="6858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432"/>
              </a:cxn>
              <a:cxn ang="0">
                <a:pos x="432" y="0"/>
              </a:cxn>
            </a:cxnLst>
            <a:rect l="0" t="0" r="r" b="b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1" name="Freeform 187"/>
          <p:cNvSpPr>
            <a:spLocks/>
          </p:cNvSpPr>
          <p:nvPr/>
        </p:nvSpPr>
        <p:spPr bwMode="auto">
          <a:xfrm>
            <a:off x="1974850" y="2303463"/>
            <a:ext cx="9906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192" y="624"/>
              </a:cxn>
              <a:cxn ang="0">
                <a:pos x="624" y="0"/>
              </a:cxn>
            </a:cxnLst>
            <a:rect l="0" t="0" r="r" b="b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2" name="Freeform 188"/>
          <p:cNvSpPr>
            <a:spLocks/>
          </p:cNvSpPr>
          <p:nvPr/>
        </p:nvSpPr>
        <p:spPr bwMode="auto">
          <a:xfrm>
            <a:off x="1974850" y="2303463"/>
            <a:ext cx="129540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40" y="816"/>
              </a:cxn>
              <a:cxn ang="0">
                <a:pos x="816" y="0"/>
              </a:cxn>
            </a:cxnLst>
            <a:rect l="0" t="0" r="r" b="b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3" name="Freeform 189"/>
          <p:cNvSpPr>
            <a:spLocks/>
          </p:cNvSpPr>
          <p:nvPr/>
        </p:nvSpPr>
        <p:spPr bwMode="auto">
          <a:xfrm>
            <a:off x="1974850" y="2303463"/>
            <a:ext cx="1600200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36" y="1008"/>
              </a:cxn>
              <a:cxn ang="0">
                <a:pos x="1008" y="0"/>
              </a:cxn>
            </a:cxnLst>
            <a:rect l="0" t="0" r="r" b="b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4" name="Freeform 190"/>
          <p:cNvSpPr>
            <a:spLocks/>
          </p:cNvSpPr>
          <p:nvPr/>
        </p:nvSpPr>
        <p:spPr bwMode="auto">
          <a:xfrm>
            <a:off x="1974850" y="2303463"/>
            <a:ext cx="4108450" cy="1905000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1200"/>
              </a:cxn>
              <a:cxn ang="0">
                <a:pos x="1632" y="0"/>
              </a:cxn>
            </a:cxnLst>
            <a:rect l="0" t="0" r="r" b="b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6" name="AutoShape 192"/>
          <p:cNvSpPr>
            <a:spLocks/>
          </p:cNvSpPr>
          <p:nvPr/>
        </p:nvSpPr>
        <p:spPr bwMode="auto">
          <a:xfrm rot="5400000">
            <a:off x="3308350" y="1503363"/>
            <a:ext cx="228600" cy="609600"/>
          </a:xfrm>
          <a:prstGeom prst="leftBrace">
            <a:avLst>
              <a:gd name="adj1" fmla="val 2222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7" name="AutoShape 193"/>
          <p:cNvSpPr>
            <a:spLocks/>
          </p:cNvSpPr>
          <p:nvPr/>
        </p:nvSpPr>
        <p:spPr bwMode="auto">
          <a:xfrm rot="5400000">
            <a:off x="6019006" y="-597694"/>
            <a:ext cx="280987" cy="4864100"/>
          </a:xfrm>
          <a:prstGeom prst="leftBrace">
            <a:avLst>
              <a:gd name="adj1" fmla="val 88889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8" name="Text Box 194"/>
          <p:cNvSpPr txBox="1">
            <a:spLocks noChangeArrowheads="1"/>
          </p:cNvSpPr>
          <p:nvPr/>
        </p:nvSpPr>
        <p:spPr bwMode="auto">
          <a:xfrm>
            <a:off x="2913063" y="1219200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Optional</a:t>
            </a:r>
          </a:p>
        </p:txBody>
      </p:sp>
      <p:sp>
        <p:nvSpPr>
          <p:cNvPr id="334019" name="Text Box 195"/>
          <p:cNvSpPr txBox="1">
            <a:spLocks noChangeArrowheads="1"/>
          </p:cNvSpPr>
          <p:nvPr/>
        </p:nvSpPr>
        <p:spPr bwMode="auto">
          <a:xfrm>
            <a:off x="5626100" y="1236663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3941103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6775450" y="6985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 dirty="0"/>
              <a:t>SEQ Operation 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8200" y="3124200"/>
            <a:ext cx="3937000" cy="3308350"/>
          </a:xfrm>
        </p:spPr>
        <p:txBody>
          <a:bodyPr/>
          <a:lstStyle/>
          <a:p>
            <a:pPr lvl="1"/>
            <a:r>
              <a:rPr lang="en-US" dirty="0"/>
              <a:t>state set according to second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generates results for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/>
              <a:t> instruction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0450" y="2508250"/>
            <a:ext cx="4007507" cy="3733800"/>
            <a:chOff x="4800600" y="4343400"/>
            <a:chExt cx="4007507" cy="3733800"/>
          </a:xfrm>
        </p:grpSpPr>
        <p:sp>
          <p:nvSpPr>
            <p:cNvPr id="8" name="AutoShape 372"/>
            <p:cNvSpPr>
              <a:spLocks noChangeArrowheads="1"/>
            </p:cNvSpPr>
            <p:nvPr/>
          </p:nvSpPr>
          <p:spPr bwMode="auto">
            <a:xfrm>
              <a:off x="4800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9" name="AutoShape 373"/>
            <p:cNvSpPr>
              <a:spLocks noChangeArrowheads="1"/>
            </p:cNvSpPr>
            <p:nvPr/>
          </p:nvSpPr>
          <p:spPr bwMode="auto">
            <a:xfrm>
              <a:off x="5105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10" name="Rectangle 374"/>
            <p:cNvSpPr>
              <a:spLocks noChangeArrowheads="1"/>
            </p:cNvSpPr>
            <p:nvPr/>
          </p:nvSpPr>
          <p:spPr bwMode="auto">
            <a:xfrm rot="5400000" flipV="1">
              <a:off x="7847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75"/>
            <p:cNvSpPr>
              <a:spLocks noChangeArrowheads="1"/>
            </p:cNvSpPr>
            <p:nvPr/>
          </p:nvSpPr>
          <p:spPr bwMode="auto">
            <a:xfrm>
              <a:off x="6400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utoShape 376"/>
            <p:cNvSpPr>
              <a:spLocks noChangeArrowheads="1"/>
            </p:cNvSpPr>
            <p:nvPr/>
          </p:nvSpPr>
          <p:spPr bwMode="auto">
            <a:xfrm flipH="1">
              <a:off x="6400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AutoShape 377"/>
            <p:cNvSpPr>
              <a:spLocks noChangeArrowheads="1"/>
            </p:cNvSpPr>
            <p:nvPr/>
          </p:nvSpPr>
          <p:spPr bwMode="auto">
            <a:xfrm>
              <a:off x="6400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AutoShape 378"/>
            <p:cNvSpPr>
              <a:spLocks noChangeArrowheads="1"/>
            </p:cNvSpPr>
            <p:nvPr/>
          </p:nvSpPr>
          <p:spPr bwMode="auto">
            <a:xfrm flipH="1">
              <a:off x="6400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AutoShape 379"/>
            <p:cNvSpPr>
              <a:spLocks noChangeArrowheads="1"/>
            </p:cNvSpPr>
            <p:nvPr/>
          </p:nvSpPr>
          <p:spPr bwMode="auto">
            <a:xfrm rot="5400000" flipH="1">
              <a:off x="5410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380"/>
            <p:cNvSpPr>
              <a:spLocks noChangeArrowheads="1"/>
            </p:cNvSpPr>
            <p:nvPr/>
          </p:nvSpPr>
          <p:spPr bwMode="auto">
            <a:xfrm rot="5400000" flipH="1">
              <a:off x="5410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81"/>
            <p:cNvSpPr>
              <a:spLocks noChangeArrowheads="1"/>
            </p:cNvSpPr>
            <p:nvPr/>
          </p:nvSpPr>
          <p:spPr bwMode="auto">
            <a:xfrm rot="5400000" flipH="1">
              <a:off x="5486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382"/>
            <p:cNvSpPr>
              <a:spLocks/>
            </p:cNvSpPr>
            <p:nvPr/>
          </p:nvSpPr>
          <p:spPr bwMode="auto">
            <a:xfrm>
              <a:off x="6019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383"/>
            <p:cNvSpPr>
              <a:spLocks noChangeArrowheads="1"/>
            </p:cNvSpPr>
            <p:nvPr/>
          </p:nvSpPr>
          <p:spPr bwMode="auto">
            <a:xfrm>
              <a:off x="6705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0" name="Rectangle 384"/>
            <p:cNvSpPr>
              <a:spLocks noChangeArrowheads="1"/>
            </p:cNvSpPr>
            <p:nvPr/>
          </p:nvSpPr>
          <p:spPr bwMode="auto">
            <a:xfrm>
              <a:off x="6705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0x100</a:t>
              </a:r>
            </a:p>
          </p:txBody>
        </p:sp>
        <p:sp>
          <p:nvSpPr>
            <p:cNvPr id="21" name="Rectangle 385"/>
            <p:cNvSpPr>
              <a:spLocks noChangeArrowheads="1"/>
            </p:cNvSpPr>
            <p:nvPr/>
          </p:nvSpPr>
          <p:spPr bwMode="auto">
            <a:xfrm>
              <a:off x="5257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0x014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Rectangle 386"/>
            <p:cNvSpPr>
              <a:spLocks noChangeArrowheads="1"/>
            </p:cNvSpPr>
            <p:nvPr/>
          </p:nvSpPr>
          <p:spPr bwMode="auto">
            <a:xfrm>
              <a:off x="5257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100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Text Box 387"/>
            <p:cNvSpPr txBox="1">
              <a:spLocks noChangeArrowheads="1"/>
            </p:cNvSpPr>
            <p:nvPr/>
          </p:nvSpPr>
          <p:spPr bwMode="auto">
            <a:xfrm>
              <a:off x="6428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24" name="Text Box 388"/>
            <p:cNvSpPr txBox="1">
              <a:spLocks noChangeArrowheads="1"/>
            </p:cNvSpPr>
            <p:nvPr/>
          </p:nvSpPr>
          <p:spPr bwMode="auto">
            <a:xfrm>
              <a:off x="7648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25" name="Rectangle 437"/>
            <p:cNvSpPr>
              <a:spLocks noChangeArrowheads="1"/>
            </p:cNvSpPr>
            <p:nvPr/>
          </p:nvSpPr>
          <p:spPr bwMode="auto">
            <a:xfrm>
              <a:off x="6038098" y="7497763"/>
              <a:ext cx="6079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0x016</a:t>
              </a:r>
            </a:p>
          </p:txBody>
        </p:sp>
        <p:sp>
          <p:nvSpPr>
            <p:cNvPr id="26" name="Rectangle 439"/>
            <p:cNvSpPr>
              <a:spLocks noChangeArrowheads="1"/>
            </p:cNvSpPr>
            <p:nvPr/>
          </p:nvSpPr>
          <p:spPr bwMode="auto">
            <a:xfrm>
              <a:off x="5666640" y="6096000"/>
              <a:ext cx="507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000</a:t>
              </a:r>
            </a:p>
          </p:txBody>
        </p:sp>
        <p:sp>
          <p:nvSpPr>
            <p:cNvPr id="27" name="Rectangle 442"/>
            <p:cNvSpPr>
              <a:spLocks noChangeArrowheads="1"/>
            </p:cNvSpPr>
            <p:nvPr/>
          </p:nvSpPr>
          <p:spPr bwMode="auto">
            <a:xfrm>
              <a:off x="8219419" y="6446838"/>
              <a:ext cx="588688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%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&lt;--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0x300</a:t>
              </a:r>
            </a:p>
          </p:txBody>
        </p:sp>
        <p:grpSp>
          <p:nvGrpSpPr>
            <p:cNvPr id="28" name="Group 452"/>
            <p:cNvGrpSpPr>
              <a:grpSpLocks/>
            </p:cNvGrpSpPr>
            <p:nvPr/>
          </p:nvGrpSpPr>
          <p:grpSpPr bwMode="auto">
            <a:xfrm>
              <a:off x="6429375" y="4724400"/>
              <a:ext cx="1644650" cy="215900"/>
              <a:chOff x="4050" y="2976"/>
              <a:chExt cx="1036" cy="136"/>
            </a:xfrm>
          </p:grpSpPr>
          <p:sp>
            <p:nvSpPr>
              <p:cNvPr id="29" name="Text Box 450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30" name="Text Box 451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813050" y="222250"/>
            <a:ext cx="5943600" cy="2133600"/>
            <a:chOff x="762000" y="928688"/>
            <a:chExt cx="7162800" cy="2881312"/>
          </a:xfrm>
        </p:grpSpPr>
        <p:sp>
          <p:nvSpPr>
            <p:cNvPr id="5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5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5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5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6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6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6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6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6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6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6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6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7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7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8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8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8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8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8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09600" y="8763000"/>
            <a:ext cx="3429000" cy="3733800"/>
            <a:chOff x="609600" y="8763000"/>
            <a:chExt cx="3429000" cy="3733800"/>
          </a:xfrm>
        </p:grpSpPr>
        <p:sp>
          <p:nvSpPr>
            <p:cNvPr id="9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95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96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06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07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08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09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10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11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12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13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762000" y="8915400"/>
            <a:ext cx="3429000" cy="3733800"/>
            <a:chOff x="609600" y="8763000"/>
            <a:chExt cx="3429000" cy="3733800"/>
          </a:xfrm>
        </p:grpSpPr>
        <p:sp>
          <p:nvSpPr>
            <p:cNvPr id="115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16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17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27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28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29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30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31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32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33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34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914400" y="9067800"/>
            <a:ext cx="3429000" cy="3733800"/>
            <a:chOff x="609600" y="8763000"/>
            <a:chExt cx="3429000" cy="3733800"/>
          </a:xfrm>
        </p:grpSpPr>
        <p:sp>
          <p:nvSpPr>
            <p:cNvPr id="136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37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38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8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49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50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51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52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53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54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55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>
            <a:off x="1066800" y="9220200"/>
            <a:ext cx="3429000" cy="3733800"/>
            <a:chOff x="609600" y="8763000"/>
            <a:chExt cx="3429000" cy="3733800"/>
          </a:xfrm>
        </p:grpSpPr>
        <p:sp>
          <p:nvSpPr>
            <p:cNvPr id="157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58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59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69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70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71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72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73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74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75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76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1219200" y="9372600"/>
            <a:ext cx="3429000" cy="3733800"/>
            <a:chOff x="609600" y="8763000"/>
            <a:chExt cx="3429000" cy="3733800"/>
          </a:xfrm>
        </p:grpSpPr>
        <p:sp>
          <p:nvSpPr>
            <p:cNvPr id="178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79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80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90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91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92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93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94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95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96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97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1371600" y="9525000"/>
            <a:ext cx="3429000" cy="3733800"/>
            <a:chOff x="609600" y="8763000"/>
            <a:chExt cx="3429000" cy="3733800"/>
          </a:xfrm>
        </p:grpSpPr>
        <p:sp>
          <p:nvSpPr>
            <p:cNvPr id="19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0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0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1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21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1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214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215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216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217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218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1524000" y="9677400"/>
            <a:ext cx="3429000" cy="3733800"/>
            <a:chOff x="609600" y="8763000"/>
            <a:chExt cx="3429000" cy="3733800"/>
          </a:xfrm>
        </p:grpSpPr>
        <p:sp>
          <p:nvSpPr>
            <p:cNvPr id="241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42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43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53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254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55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256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257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258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259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260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676400" y="9829800"/>
            <a:ext cx="3429000" cy="3733800"/>
            <a:chOff x="609600" y="8763000"/>
            <a:chExt cx="3429000" cy="3733800"/>
          </a:xfrm>
        </p:grpSpPr>
        <p:sp>
          <p:nvSpPr>
            <p:cNvPr id="262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63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64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74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275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76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277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278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279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280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281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282" name="Group 281"/>
          <p:cNvGrpSpPr/>
          <p:nvPr/>
        </p:nvGrpSpPr>
        <p:grpSpPr>
          <a:xfrm>
            <a:off x="1828800" y="9982200"/>
            <a:ext cx="3429000" cy="3733800"/>
            <a:chOff x="609600" y="8763000"/>
            <a:chExt cx="3429000" cy="3733800"/>
          </a:xfrm>
        </p:grpSpPr>
        <p:sp>
          <p:nvSpPr>
            <p:cNvPr id="283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84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85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95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296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97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298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299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300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301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302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634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6927850" y="6985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 dirty="0"/>
              <a:t>SEQ Operation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124200"/>
            <a:ext cx="3175000" cy="3308350"/>
          </a:xfrm>
        </p:spPr>
        <p:txBody>
          <a:bodyPr/>
          <a:lstStyle/>
          <a:p>
            <a:pPr lvl="1"/>
            <a:r>
              <a:rPr lang="en-US" dirty="0"/>
              <a:t>state set according to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starting to react to state changes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13050" y="222250"/>
            <a:ext cx="5943600" cy="2133600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" y="8763000"/>
            <a:ext cx="3429000" cy="3733800"/>
            <a:chOff x="609600" y="8763000"/>
            <a:chExt cx="3429000" cy="3733800"/>
          </a:xfrm>
        </p:grpSpPr>
        <p:sp>
          <p:nvSpPr>
            <p:cNvPr id="4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83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84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94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95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96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97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98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99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00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01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62000" y="8915400"/>
            <a:ext cx="3429000" cy="3733800"/>
            <a:chOff x="609600" y="8763000"/>
            <a:chExt cx="3429000" cy="3733800"/>
          </a:xfrm>
        </p:grpSpPr>
        <p:sp>
          <p:nvSpPr>
            <p:cNvPr id="103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04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05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15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16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17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18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19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20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21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22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914400" y="9067800"/>
            <a:ext cx="3429000" cy="3733800"/>
            <a:chOff x="609600" y="8763000"/>
            <a:chExt cx="3429000" cy="3733800"/>
          </a:xfrm>
        </p:grpSpPr>
        <p:sp>
          <p:nvSpPr>
            <p:cNvPr id="12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25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26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36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37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38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39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40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41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42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43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066800" y="9220200"/>
            <a:ext cx="3429000" cy="3733800"/>
            <a:chOff x="609600" y="8763000"/>
            <a:chExt cx="3429000" cy="3733800"/>
          </a:xfrm>
        </p:grpSpPr>
        <p:sp>
          <p:nvSpPr>
            <p:cNvPr id="145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46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47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57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158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59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60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61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grpSp>
          <p:nvGrpSpPr>
            <p:cNvPr id="162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63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64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1060450" y="2508250"/>
            <a:ext cx="3429000" cy="3733800"/>
            <a:chOff x="609600" y="8763000"/>
            <a:chExt cx="3429000" cy="3733800"/>
          </a:xfrm>
        </p:grpSpPr>
        <p:sp>
          <p:nvSpPr>
            <p:cNvPr id="22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3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23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4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24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0x016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4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244" name="Text Box 405"/>
            <p:cNvSpPr txBox="1">
              <a:spLocks noChangeArrowheads="1"/>
            </p:cNvSpPr>
            <p:nvPr/>
          </p:nvSpPr>
          <p:spPr bwMode="auto">
            <a:xfrm>
              <a:off x="2237725" y="104394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245" name="Text Box 406"/>
            <p:cNvSpPr txBox="1">
              <a:spLocks noChangeArrowheads="1"/>
            </p:cNvSpPr>
            <p:nvPr/>
          </p:nvSpPr>
          <p:spPr bwMode="auto">
            <a:xfrm>
              <a:off x="3457726" y="104394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grpSp>
          <p:nvGrpSpPr>
            <p:cNvPr id="246" name="Group 459"/>
            <p:cNvGrpSpPr>
              <a:grpSpLocks/>
            </p:cNvGrpSpPr>
            <p:nvPr/>
          </p:nvGrpSpPr>
          <p:grpSpPr bwMode="auto">
            <a:xfrm>
              <a:off x="2238375" y="9128125"/>
              <a:ext cx="1644650" cy="215900"/>
              <a:chOff x="4050" y="2976"/>
              <a:chExt cx="1036" cy="136"/>
            </a:xfrm>
          </p:grpSpPr>
          <p:sp>
            <p:nvSpPr>
              <p:cNvPr id="247" name="Text Box 460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248" name="Text Box 461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9256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 dirty="0"/>
              <a:t>SEQ Operation 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124200"/>
            <a:ext cx="3175000" cy="3308350"/>
          </a:xfrm>
        </p:spPr>
        <p:txBody>
          <a:bodyPr/>
          <a:lstStyle/>
          <a:p>
            <a:pPr lvl="1"/>
            <a:r>
              <a:rPr lang="en-US" dirty="0"/>
              <a:t>state set according to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generates results for </a:t>
            </a:r>
            <a:r>
              <a:rPr lang="en-US" dirty="0">
                <a:latin typeface="Courier New" pitchFamily="49" charset="0"/>
              </a:rPr>
              <a:t>je</a:t>
            </a:r>
            <a:r>
              <a:rPr lang="en-US" dirty="0"/>
              <a:t> instruction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13050" y="222250"/>
            <a:ext cx="5943600" cy="2133600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7766050" y="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800600" y="8763000"/>
            <a:ext cx="3429000" cy="3733800"/>
            <a:chOff x="4800600" y="8763000"/>
            <a:chExt cx="3429000" cy="3733800"/>
          </a:xfrm>
        </p:grpSpPr>
        <p:sp>
          <p:nvSpPr>
            <p:cNvPr id="84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85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86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96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97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98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99" name="Text Box 423"/>
            <p:cNvSpPr txBox="1">
              <a:spLocks noChangeArrowheads="1"/>
            </p:cNvSpPr>
            <p:nvPr/>
          </p:nvSpPr>
          <p:spPr bwMode="auto">
            <a:xfrm>
              <a:off x="6398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00" name="Text Box 424"/>
            <p:cNvSpPr txBox="1">
              <a:spLocks noChangeArrowheads="1"/>
            </p:cNvSpPr>
            <p:nvPr/>
          </p:nvSpPr>
          <p:spPr bwMode="auto">
            <a:xfrm>
              <a:off x="7620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/>
                <a:t>ports</a:t>
              </a:r>
            </a:p>
          </p:txBody>
        </p:sp>
        <p:sp>
          <p:nvSpPr>
            <p:cNvPr id="101" name="Rectangle 438"/>
            <p:cNvSpPr>
              <a:spLocks noChangeArrowheads="1"/>
            </p:cNvSpPr>
            <p:nvPr/>
          </p:nvSpPr>
          <p:spPr bwMode="auto">
            <a:xfrm>
              <a:off x="6018859" y="119173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charset="0"/>
                </a:rPr>
                <a:t>0x01f</a:t>
              </a:r>
            </a:p>
          </p:txBody>
        </p:sp>
        <p:grpSp>
          <p:nvGrpSpPr>
            <p:cNvPr id="102" name="Group 456"/>
            <p:cNvGrpSpPr>
              <a:grpSpLocks/>
            </p:cNvGrpSpPr>
            <p:nvPr/>
          </p:nvGrpSpPr>
          <p:grpSpPr bwMode="auto">
            <a:xfrm>
              <a:off x="6400800" y="9128125"/>
              <a:ext cx="1704975" cy="244475"/>
              <a:chOff x="4032" y="2976"/>
              <a:chExt cx="1074" cy="154"/>
            </a:xfrm>
          </p:grpSpPr>
          <p:sp>
            <p:nvSpPr>
              <p:cNvPr id="103" name="Text Box 457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04" name="Text Box 458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953000" y="8915400"/>
            <a:ext cx="3429000" cy="3733800"/>
            <a:chOff x="4800600" y="8763000"/>
            <a:chExt cx="3429000" cy="3733800"/>
          </a:xfrm>
        </p:grpSpPr>
        <p:sp>
          <p:nvSpPr>
            <p:cNvPr id="106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07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08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18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19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20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21" name="Text Box 423"/>
            <p:cNvSpPr txBox="1">
              <a:spLocks noChangeArrowheads="1"/>
            </p:cNvSpPr>
            <p:nvPr/>
          </p:nvSpPr>
          <p:spPr bwMode="auto">
            <a:xfrm>
              <a:off x="6398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22" name="Text Box 424"/>
            <p:cNvSpPr txBox="1">
              <a:spLocks noChangeArrowheads="1"/>
            </p:cNvSpPr>
            <p:nvPr/>
          </p:nvSpPr>
          <p:spPr bwMode="auto">
            <a:xfrm>
              <a:off x="7620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/>
                <a:t>ports</a:t>
              </a:r>
            </a:p>
          </p:txBody>
        </p:sp>
        <p:sp>
          <p:nvSpPr>
            <p:cNvPr id="123" name="Rectangle 438"/>
            <p:cNvSpPr>
              <a:spLocks noChangeArrowheads="1"/>
            </p:cNvSpPr>
            <p:nvPr/>
          </p:nvSpPr>
          <p:spPr bwMode="auto">
            <a:xfrm>
              <a:off x="6018859" y="119173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charset="0"/>
                </a:rPr>
                <a:t>0x01f</a:t>
              </a:r>
            </a:p>
          </p:txBody>
        </p:sp>
        <p:grpSp>
          <p:nvGrpSpPr>
            <p:cNvPr id="124" name="Group 456"/>
            <p:cNvGrpSpPr>
              <a:grpSpLocks/>
            </p:cNvGrpSpPr>
            <p:nvPr/>
          </p:nvGrpSpPr>
          <p:grpSpPr bwMode="auto">
            <a:xfrm>
              <a:off x="6400800" y="9128125"/>
              <a:ext cx="1704975" cy="244475"/>
              <a:chOff x="4032" y="2976"/>
              <a:chExt cx="1074" cy="154"/>
            </a:xfrm>
          </p:grpSpPr>
          <p:sp>
            <p:nvSpPr>
              <p:cNvPr id="125" name="Text Box 457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26" name="Text Box 458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5105400" y="9067800"/>
            <a:ext cx="3429000" cy="3733800"/>
            <a:chOff x="4800600" y="8763000"/>
            <a:chExt cx="3429000" cy="3733800"/>
          </a:xfrm>
        </p:grpSpPr>
        <p:sp>
          <p:nvSpPr>
            <p:cNvPr id="128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29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30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0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>
                  <a:latin typeface="Courier New" pitchFamily="49" charset="0"/>
                  <a:ea typeface="+mn-ea"/>
                </a:rPr>
                <a:t> = 0x300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41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42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43" name="Text Box 423"/>
            <p:cNvSpPr txBox="1">
              <a:spLocks noChangeArrowheads="1"/>
            </p:cNvSpPr>
            <p:nvPr/>
          </p:nvSpPr>
          <p:spPr bwMode="auto">
            <a:xfrm>
              <a:off x="6398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ports</a:t>
              </a:r>
            </a:p>
          </p:txBody>
        </p:sp>
        <p:sp>
          <p:nvSpPr>
            <p:cNvPr id="144" name="Text Box 424"/>
            <p:cNvSpPr txBox="1">
              <a:spLocks noChangeArrowheads="1"/>
            </p:cNvSpPr>
            <p:nvPr/>
          </p:nvSpPr>
          <p:spPr bwMode="auto">
            <a:xfrm>
              <a:off x="7620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/>
                <a:t>ports</a:t>
              </a:r>
            </a:p>
          </p:txBody>
        </p:sp>
        <p:sp>
          <p:nvSpPr>
            <p:cNvPr id="145" name="Rectangle 438"/>
            <p:cNvSpPr>
              <a:spLocks noChangeArrowheads="1"/>
            </p:cNvSpPr>
            <p:nvPr/>
          </p:nvSpPr>
          <p:spPr bwMode="auto">
            <a:xfrm>
              <a:off x="6018859" y="119173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charset="0"/>
                </a:rPr>
                <a:t>0x01f</a:t>
              </a:r>
            </a:p>
          </p:txBody>
        </p:sp>
        <p:grpSp>
          <p:nvGrpSpPr>
            <p:cNvPr id="146" name="Group 456"/>
            <p:cNvGrpSpPr>
              <a:grpSpLocks/>
            </p:cNvGrpSpPr>
            <p:nvPr/>
          </p:nvGrpSpPr>
          <p:grpSpPr bwMode="auto">
            <a:xfrm>
              <a:off x="6400800" y="9128125"/>
              <a:ext cx="1704975" cy="244475"/>
              <a:chOff x="4032" y="2976"/>
              <a:chExt cx="1074" cy="154"/>
            </a:xfrm>
          </p:grpSpPr>
          <p:sp>
            <p:nvSpPr>
              <p:cNvPr id="147" name="Text Box 457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48" name="Text Box 458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1060450" y="2508250"/>
            <a:ext cx="3429000" cy="3733800"/>
            <a:chOff x="4800600" y="8763000"/>
            <a:chExt cx="3429000" cy="3733800"/>
          </a:xfrm>
        </p:grpSpPr>
        <p:sp>
          <p:nvSpPr>
            <p:cNvPr id="150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51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152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62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0x300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163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0x016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64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000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65" name="Text Box 423"/>
            <p:cNvSpPr txBox="1">
              <a:spLocks noChangeArrowheads="1"/>
            </p:cNvSpPr>
            <p:nvPr/>
          </p:nvSpPr>
          <p:spPr bwMode="auto">
            <a:xfrm>
              <a:off x="6428725" y="104394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166" name="Text Box 424"/>
            <p:cNvSpPr txBox="1">
              <a:spLocks noChangeArrowheads="1"/>
            </p:cNvSpPr>
            <p:nvPr/>
          </p:nvSpPr>
          <p:spPr bwMode="auto">
            <a:xfrm>
              <a:off x="7648726" y="104394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167" name="Rectangle 438"/>
            <p:cNvSpPr>
              <a:spLocks noChangeArrowheads="1"/>
            </p:cNvSpPr>
            <p:nvPr/>
          </p:nvSpPr>
          <p:spPr bwMode="auto">
            <a:xfrm>
              <a:off x="6038098" y="11917363"/>
              <a:ext cx="6079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0x01f</a:t>
              </a:r>
            </a:p>
          </p:txBody>
        </p:sp>
        <p:grpSp>
          <p:nvGrpSpPr>
            <p:cNvPr id="168" name="Group 456"/>
            <p:cNvGrpSpPr>
              <a:grpSpLocks/>
            </p:cNvGrpSpPr>
            <p:nvPr/>
          </p:nvGrpSpPr>
          <p:grpSpPr bwMode="auto">
            <a:xfrm>
              <a:off x="6429375" y="9128125"/>
              <a:ext cx="1644650" cy="215900"/>
              <a:chOff x="4050" y="2976"/>
              <a:chExt cx="1036" cy="136"/>
            </a:xfrm>
          </p:grpSpPr>
          <p:sp>
            <p:nvSpPr>
              <p:cNvPr id="169" name="Text Box 457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170" name="Text Box 458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96519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Express every instruction as series of simple steps</a:t>
            </a:r>
          </a:p>
          <a:p>
            <a:pPr lvl="1"/>
            <a:r>
              <a:rPr lang="en-US" dirty="0"/>
              <a:t>Follow same general flow for each instruction type</a:t>
            </a:r>
          </a:p>
          <a:p>
            <a:pPr lvl="1"/>
            <a:r>
              <a:rPr lang="en-US" dirty="0"/>
              <a:t>Assemble registers, memories, predesigned combinational blocks</a:t>
            </a:r>
          </a:p>
          <a:p>
            <a:pPr lvl="1"/>
            <a:r>
              <a:rPr lang="en-US" dirty="0"/>
              <a:t>Connect with control logic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Too slow to be practical</a:t>
            </a:r>
          </a:p>
          <a:p>
            <a:pPr lvl="1"/>
            <a:r>
              <a:rPr lang="en-US" dirty="0"/>
              <a:t>In one cycle, must propagate through instruction memory, register file, ALU, and data memory</a:t>
            </a:r>
          </a:p>
          <a:p>
            <a:pPr lvl="1"/>
            <a:r>
              <a:rPr lang="en-US" dirty="0"/>
              <a:t>Would need to run clock very slowly</a:t>
            </a:r>
          </a:p>
          <a:p>
            <a:pPr lvl="1"/>
            <a:r>
              <a:rPr lang="en-US" dirty="0"/>
              <a:t>Hardware units only active for fraction of clock cycle</a:t>
            </a:r>
          </a:p>
        </p:txBody>
      </p:sp>
    </p:spTree>
    <p:extLst>
      <p:ext uri="{BB962C8B-B14F-4D97-AF65-F5344CB8AC3E}">
        <p14:creationId xmlns:p14="http://schemas.microsoft.com/office/powerpoint/2010/main" val="33339309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Pipelines: Car Washes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0" y="3886200"/>
            <a:ext cx="4635500" cy="457200"/>
          </a:xfrm>
        </p:spPr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Divide process into independent stages</a:t>
            </a:r>
          </a:p>
          <a:p>
            <a:pPr lvl="1"/>
            <a:r>
              <a:rPr lang="en-US"/>
              <a:t>Move objects through stages in sequence</a:t>
            </a:r>
          </a:p>
          <a:p>
            <a:pPr lvl="1"/>
            <a:r>
              <a:rPr lang="en-US"/>
              <a:t>At any given times, multiple objects being processed</a:t>
            </a: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399366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Sequential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399364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Parallel</a:t>
              </a: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3993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Pipelined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488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Example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Computation requires total of 300 picoseconds</a:t>
            </a:r>
          </a:p>
          <a:p>
            <a:pPr lvl="1"/>
            <a:r>
              <a:rPr lang="en-US" dirty="0"/>
              <a:t>Additional 20 picoseconds to save result in register</a:t>
            </a:r>
          </a:p>
          <a:p>
            <a:pPr lvl="1"/>
            <a:r>
              <a:rPr lang="en-US" dirty="0"/>
              <a:t>Must have clock cycle of at least 320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1676400" y="1219200"/>
            <a:ext cx="6276975" cy="2238375"/>
            <a:chOff x="1639" y="994"/>
            <a:chExt cx="3954" cy="141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320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3.12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2326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3-Way Pipelined Version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Divide combinational logic into 3 blocks of 100 ps each</a:t>
            </a:r>
          </a:p>
          <a:p>
            <a:pPr lvl="1"/>
            <a:r>
              <a:rPr lang="en-US"/>
              <a:t>Can begin new operation as soon as previous one passes through stage A.</a:t>
            </a:r>
          </a:p>
          <a:p>
            <a:pPr lvl="2"/>
            <a:r>
              <a:rPr lang="en-US"/>
              <a:t>Begin new operation every 120 ps</a:t>
            </a:r>
          </a:p>
          <a:p>
            <a:pPr lvl="1"/>
            <a:r>
              <a:rPr lang="en-US"/>
              <a:t>Overall latency increases</a:t>
            </a:r>
          </a:p>
          <a:p>
            <a:pPr lvl="2"/>
            <a:r>
              <a:rPr lang="en-US"/>
              <a:t>360 ps from start to finish</a:t>
            </a:r>
          </a:p>
        </p:txBody>
      </p:sp>
      <p:grpSp>
        <p:nvGrpSpPr>
          <p:cNvPr id="403494" name="Group 38"/>
          <p:cNvGrpSpPr>
            <a:grpSpLocks/>
          </p:cNvGrpSpPr>
          <p:nvPr/>
        </p:nvGrpSpPr>
        <p:grpSpPr bwMode="auto">
          <a:xfrm>
            <a:off x="588963" y="1219200"/>
            <a:ext cx="8726487" cy="2390775"/>
            <a:chOff x="257" y="720"/>
            <a:chExt cx="5497" cy="1506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360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8.33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2825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Diagrams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Cannot start new operation until previous one completes</a:t>
            </a:r>
          </a:p>
          <a:p>
            <a:r>
              <a:rPr lang="en-US"/>
              <a:t>3-Way 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Up to 3 operations in process simultaneously</a:t>
            </a:r>
          </a:p>
        </p:txBody>
      </p:sp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609600" y="1981200"/>
            <a:ext cx="7239000" cy="1073150"/>
            <a:chOff x="624" y="2396"/>
            <a:chExt cx="4560" cy="676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grpSp>
        <p:nvGrpSpPr>
          <p:cNvPr id="404512" name="Group 32"/>
          <p:cNvGrpSpPr>
            <a:grpSpLocks/>
          </p:cNvGrpSpPr>
          <p:nvPr/>
        </p:nvGrpSpPr>
        <p:grpSpPr bwMode="auto">
          <a:xfrm>
            <a:off x="609600" y="4391025"/>
            <a:ext cx="3886200" cy="1247775"/>
            <a:chOff x="336" y="2766"/>
            <a:chExt cx="2448" cy="786"/>
          </a:xfrm>
        </p:grpSpPr>
        <p:grpSp>
          <p:nvGrpSpPr>
            <p:cNvPr id="40450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503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2895600" y="4191000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70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#1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3374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Values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281487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Fetch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icode</a:t>
            </a:r>
            <a:r>
              <a:rPr lang="en-US" sz="1800" dirty="0"/>
              <a:t>	Instruction 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ifun</a:t>
            </a:r>
            <a:r>
              <a:rPr lang="en-US" sz="1800" dirty="0"/>
              <a:t>	Instruction function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rA</a:t>
            </a:r>
            <a:r>
              <a:rPr lang="en-US" sz="1800" dirty="0"/>
              <a:t>	Instr. Register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rB</a:t>
            </a:r>
            <a:r>
              <a:rPr lang="en-US" sz="1800" dirty="0"/>
              <a:t>	Instr. Register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valC</a:t>
            </a:r>
            <a:r>
              <a:rPr lang="en-US" sz="1800" dirty="0"/>
              <a:t>	Instruction constant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valP</a:t>
            </a:r>
            <a:r>
              <a:rPr lang="en-US" sz="1800" dirty="0"/>
              <a:t>	Incremented PC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Decode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srcA</a:t>
            </a:r>
            <a:r>
              <a:rPr lang="en-US" sz="1800" dirty="0"/>
              <a:t>	Register ID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srcB</a:t>
            </a:r>
            <a:r>
              <a:rPr lang="en-US" sz="1800" dirty="0"/>
              <a:t>	Register ID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dstE</a:t>
            </a:r>
            <a:r>
              <a:rPr lang="en-US" sz="1800" dirty="0"/>
              <a:t>	Destination Register 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dstM</a:t>
            </a:r>
            <a:r>
              <a:rPr lang="en-US" sz="1800" dirty="0"/>
              <a:t>	Destination Register M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valA</a:t>
            </a:r>
            <a:r>
              <a:rPr lang="en-US" sz="1800" dirty="0"/>
              <a:t>	Register value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valB</a:t>
            </a:r>
            <a:r>
              <a:rPr lang="en-US" sz="1800" dirty="0"/>
              <a:t>	Register value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endParaRPr lang="en-US" sz="18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19200"/>
            <a:ext cx="3784600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Execute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valE</a:t>
            </a:r>
            <a:r>
              <a:rPr lang="en-US" sz="1800" dirty="0"/>
              <a:t>	ALU result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Cnd</a:t>
            </a:r>
            <a:r>
              <a:rPr lang="en-US" sz="1800" dirty="0"/>
              <a:t>	Branch/move flag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Memory	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valM</a:t>
            </a:r>
            <a:r>
              <a:rPr lang="en-US" sz="1800" dirty="0"/>
              <a:t>	Value from memory</a:t>
            </a:r>
          </a:p>
        </p:txBody>
      </p:sp>
    </p:spTree>
    <p:extLst>
      <p:ext uri="{BB962C8B-B14F-4D97-AF65-F5344CB8AC3E}">
        <p14:creationId xmlns:p14="http://schemas.microsoft.com/office/powerpoint/2010/main" val="37334561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r>
              <a:rPr lang="en-US" sz="2000" dirty="0"/>
              <a:t>Key</a:t>
            </a:r>
          </a:p>
          <a:p>
            <a:pPr lvl="1"/>
            <a:r>
              <a:rPr lang="en-US" sz="1800" dirty="0"/>
              <a:t>Blue boxes:     predesigned hardware blocks</a:t>
            </a:r>
          </a:p>
          <a:p>
            <a:pPr lvl="2"/>
            <a:r>
              <a:rPr lang="en-US" sz="1600" dirty="0"/>
              <a:t>E.g., memories, ALU</a:t>
            </a:r>
          </a:p>
          <a:p>
            <a:pPr lvl="1"/>
            <a:r>
              <a:rPr lang="en-US" sz="1800" dirty="0"/>
              <a:t>Gray boxes:             control logic</a:t>
            </a:r>
          </a:p>
          <a:p>
            <a:pPr lvl="2"/>
            <a:r>
              <a:rPr lang="en-US" sz="1600" dirty="0"/>
              <a:t>Describe in HCL</a:t>
            </a:r>
          </a:p>
          <a:p>
            <a:pPr lvl="1"/>
            <a:r>
              <a:rPr lang="en-US" sz="1800" dirty="0"/>
              <a:t>White ovals:                      labels for signals</a:t>
            </a:r>
          </a:p>
          <a:p>
            <a:pPr lvl="1"/>
            <a:r>
              <a:rPr lang="en-US" sz="1800" dirty="0"/>
              <a:t>Thick lines:                     64-bit word values</a:t>
            </a:r>
          </a:p>
          <a:p>
            <a:pPr lvl="1"/>
            <a:r>
              <a:rPr lang="en-US" sz="1800" dirty="0"/>
              <a:t>Thin lines:                         4-8 bit values</a:t>
            </a:r>
          </a:p>
          <a:p>
            <a:pPr lvl="1"/>
            <a:r>
              <a:rPr lang="en-US" sz="1800" dirty="0"/>
              <a:t>Dotted lines:                     1-bit values</a:t>
            </a:r>
          </a:p>
          <a:p>
            <a:pPr lvl="1"/>
            <a:endParaRPr lang="en-US" sz="1800" dirty="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56567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Logic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86" y="1063997"/>
            <a:ext cx="3697778" cy="4492253"/>
          </a:xfrm>
        </p:spPr>
        <p:txBody>
          <a:bodyPr/>
          <a:lstStyle/>
          <a:p>
            <a:r>
              <a:rPr lang="en-US" dirty="0"/>
              <a:t>Predefined Blocks</a:t>
            </a:r>
          </a:p>
          <a:p>
            <a:pPr lvl="1"/>
            <a:r>
              <a:rPr lang="en-US" dirty="0"/>
              <a:t>PC: Register containing PC</a:t>
            </a:r>
          </a:p>
          <a:p>
            <a:pPr lvl="1"/>
            <a:r>
              <a:rPr lang="en-US" dirty="0"/>
              <a:t>Instruction memory: Read 10 bytes (PC to PC+9)</a:t>
            </a:r>
          </a:p>
          <a:p>
            <a:pPr lvl="1"/>
            <a:r>
              <a:rPr lang="en-US" dirty="0"/>
              <a:t>Split: Divide instruction byte into </a:t>
            </a:r>
            <a:r>
              <a:rPr lang="en-US" dirty="0" err="1"/>
              <a:t>icode</a:t>
            </a:r>
            <a:r>
              <a:rPr lang="en-US" dirty="0"/>
              <a:t> and </a:t>
            </a:r>
            <a:r>
              <a:rPr lang="en-US" dirty="0" err="1"/>
              <a:t>ifun</a:t>
            </a:r>
            <a:endParaRPr lang="en-US" dirty="0"/>
          </a:p>
          <a:p>
            <a:pPr lvl="1"/>
            <a:r>
              <a:rPr lang="en-US" dirty="0"/>
              <a:t>Align: Get fields for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and </a:t>
            </a:r>
            <a:r>
              <a:rPr lang="en-US" dirty="0" err="1"/>
              <a:t>valC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75050" y="222250"/>
            <a:ext cx="5334000" cy="4495800"/>
            <a:chOff x="457200" y="11658600"/>
            <a:chExt cx="5334000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</a:t>
              </a: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regids</a:t>
              </a: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19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Bytes 1-9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102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  <a:endCxn id="101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CB3E698A-9FA0-D34C-8C9E-CD450A063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86" y="5022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kern="0" dirty="0"/>
              <a:t>Control Logic</a:t>
            </a:r>
          </a:p>
          <a:p>
            <a:pPr lvl="1" eaLnBrk="1" hangingPunct="1">
              <a:lnSpc>
                <a:spcPct val="100000"/>
              </a:lnSpc>
            </a:pPr>
            <a:r>
              <a:rPr lang="en-US" kern="0" dirty="0"/>
              <a:t>Need </a:t>
            </a:r>
            <a:r>
              <a:rPr lang="en-US" kern="0" dirty="0" err="1"/>
              <a:t>regids</a:t>
            </a:r>
            <a:r>
              <a:rPr lang="en-US" kern="0" dirty="0"/>
              <a:t>: Does this instruction have a register byte?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kern="0" dirty="0"/>
              <a:t>Need </a:t>
            </a:r>
            <a:r>
              <a:rPr lang="en-US" kern="0" dirty="0" err="1"/>
              <a:t>valC</a:t>
            </a:r>
            <a:r>
              <a:rPr lang="en-US" kern="0" dirty="0"/>
              <a:t>: Does this instruction have a constant word?</a:t>
            </a:r>
          </a:p>
        </p:txBody>
      </p:sp>
    </p:spTree>
    <p:extLst>
      <p:ext uri="{BB962C8B-B14F-4D97-AF65-F5344CB8AC3E}">
        <p14:creationId xmlns:p14="http://schemas.microsoft.com/office/powerpoint/2010/main" val="12749609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Logic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2590800"/>
          </a:xfrm>
        </p:spPr>
        <p:txBody>
          <a:bodyPr/>
          <a:lstStyle/>
          <a:p>
            <a:r>
              <a:rPr lang="en-US" dirty="0"/>
              <a:t>Register File</a:t>
            </a:r>
          </a:p>
          <a:p>
            <a:pPr lvl="1"/>
            <a:r>
              <a:rPr lang="en-US" dirty="0"/>
              <a:t>Read ports A, B</a:t>
            </a:r>
          </a:p>
          <a:p>
            <a:pPr lvl="1"/>
            <a:r>
              <a:rPr lang="en-US" dirty="0"/>
              <a:t>Write ports E, M</a:t>
            </a:r>
          </a:p>
          <a:p>
            <a:pPr lvl="1"/>
            <a:r>
              <a:rPr lang="en-US" dirty="0"/>
              <a:t>Addresses are register IDs or 15 (0xF) (no access)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513" y="31178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Logic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srcA</a:t>
            </a:r>
            <a:r>
              <a:rPr lang="en-US" sz="2000" dirty="0"/>
              <a:t>, </a:t>
            </a:r>
            <a:r>
              <a:rPr lang="en-US" sz="2000" dirty="0" err="1"/>
              <a:t>srcB</a:t>
            </a:r>
            <a:r>
              <a:rPr lang="en-US" sz="2000" dirty="0"/>
              <a:t>: read port addresses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dstE</a:t>
            </a:r>
            <a:r>
              <a:rPr lang="en-US" sz="2000" dirty="0"/>
              <a:t>, </a:t>
            </a:r>
            <a:r>
              <a:rPr lang="en-US" sz="2000" dirty="0" err="1"/>
              <a:t>dstM</a:t>
            </a:r>
            <a:r>
              <a:rPr lang="en-US" sz="2000" dirty="0"/>
              <a:t>: write port addresses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794250" y="1517650"/>
            <a:ext cx="3962400" cy="3429000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/>
                <a:t>Register</a:t>
              </a:r>
            </a:p>
            <a:p>
              <a:pPr>
                <a:defRPr/>
              </a:pPr>
              <a:r>
                <a:rPr lang="en-US"/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 dirty="0" err="1"/>
                <a:t>srcA</a:t>
              </a:r>
              <a:endParaRPr lang="en-US" sz="900" dirty="0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8450" y="49466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Cnd</a:t>
            </a:r>
            <a:r>
              <a:rPr lang="en-US" sz="2000" dirty="0"/>
              <a:t>: Indicate whether or not to perform conditional move</a:t>
            </a:r>
          </a:p>
          <a:p>
            <a:pPr marL="1200150" lvl="2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Computed in Execute stage</a:t>
            </a:r>
          </a:p>
        </p:txBody>
      </p:sp>
    </p:spTree>
    <p:extLst>
      <p:ext uri="{BB962C8B-B14F-4D97-AF65-F5344CB8AC3E}">
        <p14:creationId xmlns:p14="http://schemas.microsoft.com/office/powerpoint/2010/main" val="18373013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Logic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586287" cy="5213350"/>
          </a:xfrm>
        </p:spPr>
        <p:txBody>
          <a:bodyPr/>
          <a:lstStyle/>
          <a:p>
            <a:r>
              <a:rPr lang="en-US" sz="2000" dirty="0"/>
              <a:t>Units</a:t>
            </a:r>
          </a:p>
          <a:p>
            <a:pPr lvl="1"/>
            <a:r>
              <a:rPr lang="en-US" sz="1800" dirty="0"/>
              <a:t>ALU</a:t>
            </a:r>
          </a:p>
          <a:p>
            <a:pPr lvl="2"/>
            <a:r>
              <a:rPr lang="en-US" sz="1600" dirty="0"/>
              <a:t>Implements 4 required functions</a:t>
            </a:r>
          </a:p>
          <a:p>
            <a:pPr lvl="2"/>
            <a:r>
              <a:rPr lang="en-US" sz="1600" dirty="0"/>
              <a:t>Generates condition code values</a:t>
            </a:r>
          </a:p>
          <a:p>
            <a:pPr lvl="1"/>
            <a:r>
              <a:rPr lang="en-US" sz="1800" dirty="0"/>
              <a:t>CC</a:t>
            </a:r>
          </a:p>
          <a:p>
            <a:pPr lvl="2"/>
            <a:r>
              <a:rPr lang="en-US" sz="1600" dirty="0"/>
              <a:t>Register with 3 condition code bits</a:t>
            </a:r>
          </a:p>
          <a:p>
            <a:pPr lvl="1"/>
            <a:r>
              <a:rPr lang="en-US" sz="1800" dirty="0" err="1"/>
              <a:t>cond</a:t>
            </a:r>
            <a:endParaRPr lang="en-US" sz="1800" dirty="0"/>
          </a:p>
          <a:p>
            <a:pPr lvl="2"/>
            <a:r>
              <a:rPr lang="en-US" sz="1600" dirty="0"/>
              <a:t>Computes conditional jump/move flag</a:t>
            </a:r>
          </a:p>
          <a:p>
            <a:r>
              <a:rPr lang="en-US" sz="2000" dirty="0"/>
              <a:t>Control Logic</a:t>
            </a:r>
          </a:p>
          <a:p>
            <a:pPr lvl="1"/>
            <a:r>
              <a:rPr lang="en-US" sz="1800" dirty="0"/>
              <a:t>Set CC: Should condition code register be loaded?</a:t>
            </a:r>
          </a:p>
          <a:p>
            <a:pPr lvl="1"/>
            <a:r>
              <a:rPr lang="en-US" sz="1800" dirty="0"/>
              <a:t>ALU A: Input A to ALU</a:t>
            </a:r>
          </a:p>
          <a:p>
            <a:pPr lvl="1"/>
            <a:r>
              <a:rPr lang="en-US" sz="1800" dirty="0"/>
              <a:t>ALU B: Input B to ALU</a:t>
            </a:r>
          </a:p>
          <a:p>
            <a:pPr lvl="1"/>
            <a:r>
              <a:rPr lang="en-US" sz="1800" dirty="0"/>
              <a:t>ALU fun: What function should ALU compute?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718050" y="2051050"/>
            <a:ext cx="4038600" cy="3124200"/>
            <a:chOff x="1143000" y="7924800"/>
            <a:chExt cx="4038600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143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524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667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338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valB</a:t>
              </a: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259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Logic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281488" cy="2514600"/>
          </a:xfrm>
        </p:spPr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Reads or writes memory word</a:t>
            </a:r>
          </a:p>
          <a:p>
            <a:r>
              <a:rPr lang="en-US" dirty="0"/>
              <a:t>Control Logic</a:t>
            </a:r>
          </a:p>
          <a:p>
            <a:pPr lvl="1"/>
            <a:r>
              <a:rPr lang="en-US" dirty="0"/>
              <a:t>stat: What is instruction status?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read: should word be read?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write: should word be written?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Select address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data.: Select data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641850" y="876300"/>
            <a:ext cx="4038600" cy="3581400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053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15978</TotalTime>
  <Pages>8</Pages>
  <Words>2374</Words>
  <Application>Microsoft Macintosh PowerPoint</Application>
  <PresentationFormat>Custom</PresentationFormat>
  <Paragraphs>1100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Courier New</vt:lpstr>
      <vt:lpstr>Helvetica</vt:lpstr>
      <vt:lpstr>Symbol</vt:lpstr>
      <vt:lpstr>Times New Roman</vt:lpstr>
      <vt:lpstr>Wingdings</vt:lpstr>
      <vt:lpstr>Wingdings 2</vt:lpstr>
      <vt:lpstr>fujitsu-99-02</vt:lpstr>
      <vt:lpstr>SEQ Stages</vt:lpstr>
      <vt:lpstr>Instruction Decoding</vt:lpstr>
      <vt:lpstr>Y86-64 Instruction Set #1</vt:lpstr>
      <vt:lpstr>Computed Values</vt:lpstr>
      <vt:lpstr>SEQ Hardware</vt:lpstr>
      <vt:lpstr>Fetch Logic</vt:lpstr>
      <vt:lpstr>Decode Logic</vt:lpstr>
      <vt:lpstr>Execute Logic</vt:lpstr>
      <vt:lpstr>Memory Logic</vt:lpstr>
      <vt:lpstr>Writeback</vt:lpstr>
      <vt:lpstr>PC Update Logic</vt:lpstr>
      <vt:lpstr>Computed Values</vt:lpstr>
      <vt:lpstr>Stage Computation: Arith/Log. Ops</vt:lpstr>
      <vt:lpstr>Stage Computation: rmmovq</vt:lpstr>
      <vt:lpstr>Stage Computation: Jumps</vt:lpstr>
      <vt:lpstr>Stage Computation: call</vt:lpstr>
      <vt:lpstr>Stage Computation: ret</vt:lpstr>
      <vt:lpstr>SEQ Operation</vt:lpstr>
      <vt:lpstr>SEQ Operation </vt:lpstr>
      <vt:lpstr>SEQ Operation </vt:lpstr>
      <vt:lpstr>SEQ Operation</vt:lpstr>
      <vt:lpstr>SEQ Operation </vt:lpstr>
      <vt:lpstr>SEQ Summary</vt:lpstr>
      <vt:lpstr>Real-World Pipelines: Car Washes</vt:lpstr>
      <vt:lpstr>Computational Example</vt:lpstr>
      <vt:lpstr>3-Way Pipelined Version</vt:lpstr>
      <vt:lpstr>Pipeline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Eric Wills</cp:lastModifiedBy>
  <cp:revision>189</cp:revision>
  <cp:lastPrinted>1999-02-26T14:55:35Z</cp:lastPrinted>
  <dcterms:created xsi:type="dcterms:W3CDTF">1998-03-03T17:17:57Z</dcterms:created>
  <dcterms:modified xsi:type="dcterms:W3CDTF">2018-11-05T18:56:09Z</dcterms:modified>
</cp:coreProperties>
</file>