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203" r:id="rId2"/>
    <p:sldId id="1202" r:id="rId3"/>
    <p:sldId id="1147" r:id="rId4"/>
    <p:sldId id="1204" r:id="rId5"/>
    <p:sldId id="1205" r:id="rId6"/>
    <p:sldId id="1206" r:id="rId7"/>
    <p:sldId id="1207" r:id="rId8"/>
    <p:sldId id="1041" r:id="rId9"/>
    <p:sldId id="1160" r:id="rId10"/>
    <p:sldId id="1043" r:id="rId11"/>
    <p:sldId id="1054" r:id="rId12"/>
    <p:sldId id="1055" r:id="rId13"/>
    <p:sldId id="1208" r:id="rId14"/>
    <p:sldId id="1209" r:id="rId15"/>
    <p:sldId id="1210" r:id="rId16"/>
    <p:sldId id="1060" r:id="rId17"/>
    <p:sldId id="1211" r:id="rId18"/>
    <p:sldId id="1212" r:id="rId19"/>
    <p:sldId id="1063" r:id="rId20"/>
    <p:sldId id="1213" r:id="rId21"/>
    <p:sldId id="1214" r:id="rId22"/>
    <p:sldId id="1215" r:id="rId23"/>
    <p:sldId id="1216" r:id="rId24"/>
    <p:sldId id="1217" r:id="rId25"/>
    <p:sldId id="1163" r:id="rId26"/>
    <p:sldId id="1218" r:id="rId27"/>
    <p:sldId id="1219" r:id="rId28"/>
    <p:sldId id="1161" r:id="rId29"/>
    <p:sldId id="1076" r:id="rId30"/>
    <p:sldId id="1077" r:id="rId31"/>
    <p:sldId id="1078" r:id="rId32"/>
    <p:sldId id="1079" r:id="rId33"/>
    <p:sldId id="1080" r:id="rId34"/>
    <p:sldId id="1081" r:id="rId35"/>
    <p:sldId id="1086" r:id="rId36"/>
  </p:sldIdLst>
  <p:sldSz cx="9144000" cy="6858000" type="screen4x3"/>
  <p:notesSz cx="7302500" cy="9586913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F1C7C7"/>
    <a:srgbClr val="F6F5BD"/>
    <a:srgbClr val="990000"/>
    <a:srgbClr val="EDEA77"/>
    <a:srgbClr val="FF9999"/>
    <a:srgbClr val="CDF1C5"/>
    <a:srgbClr val="A8E799"/>
    <a:srgbClr val="CC6600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7" autoAdjust="0"/>
    <p:restoredTop sz="94649" autoAdjust="0"/>
  </p:normalViewPr>
  <p:slideViewPr>
    <p:cSldViewPr snapToObjects="1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B9-C642-AF9E-4CFCE7E5C29C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B9-C642-AF9E-4CFCE7E5C29C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9B9-C642-AF9E-4CFCE7E5C29C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B9-C642-AF9E-4CFCE7E5C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3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7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7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6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0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5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0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4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6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2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7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4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50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7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5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9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28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1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10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chemeClr val="bg2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Code motion/</a:t>
            </a:r>
            <a:r>
              <a:rPr lang="en-US" dirty="0" err="1">
                <a:solidFill>
                  <a:schemeClr val="bg2"/>
                </a:solidFill>
              </a:rPr>
              <a:t>precomputation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Sharing of common </a:t>
            </a:r>
            <a:r>
              <a:rPr lang="en-US" dirty="0" err="1">
                <a:solidFill>
                  <a:schemeClr val="bg2"/>
                </a:solidFill>
              </a:rPr>
              <a:t>subexpressions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Memory aliasing</a:t>
            </a:r>
          </a:p>
          <a:p>
            <a:r>
              <a:rPr lang="en-US" b="1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1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  <p:extLst>
      <p:ext uri="{BB962C8B-B14F-4D97-AF65-F5344CB8AC3E}">
        <p14:creationId xmlns:p14="http://schemas.microsoft.com/office/powerpoint/2010/main" val="2622501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Double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03920" y="2413312"/>
            <a:ext cx="5382321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.L25: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vmulsd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(%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), %xmm0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$8,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++d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Compare to length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.L25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44282"/>
              </p:ext>
            </p:extLst>
          </p:nvPr>
        </p:nvGraphicFramePr>
        <p:xfrm>
          <a:off x="1570037" y="46991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7D5B647-520C-E14D-BE4E-6FD1515C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41" y="1371600"/>
            <a:ext cx="2679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42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97915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354303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unroll2a_combine(struct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*v,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v-&gt;data;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3914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1676400" y="56388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/>
          </p:nvPr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072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(2x1a)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6477734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unroll2aa_combine(struct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*v,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v-&gt;data;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224544" y="3645932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4544" y="3276600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  <p:extLst>
      <p:ext uri="{BB962C8B-B14F-4D97-AF65-F5344CB8AC3E}">
        <p14:creationId xmlns:p14="http://schemas.microsoft.com/office/powerpoint/2010/main" val="867751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  <p:extLst>
      <p:ext uri="{BB962C8B-B14F-4D97-AF65-F5344CB8AC3E}">
        <p14:creationId xmlns:p14="http://schemas.microsoft.com/office/powerpoint/2010/main" val="26676307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8307387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2578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76154"/>
              </p:ext>
            </p:extLst>
          </p:nvPr>
        </p:nvGraphicFramePr>
        <p:xfrm>
          <a:off x="1570037" y="1524000"/>
          <a:ext cx="6003925" cy="25525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5621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/>
              <a:t>Different form of </a:t>
            </a:r>
            <a:r>
              <a:rPr lang="en-US" sz="2800" dirty="0" err="1"/>
              <a:t>reassociation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6354303" cy="476797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unroll2a_combine(struct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*v,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v-&gt;data;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115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329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57016" y="441960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now below latency bound</a:t>
            </a:r>
          </a:p>
          <a:p>
            <a:pPr lvl="1">
              <a:defRPr/>
            </a:pPr>
            <a:r>
              <a:rPr lang="en-US" dirty="0"/>
              <a:t>Up to 4 </a:t>
            </a:r>
            <a:r>
              <a:rPr lang="en-US" dirty="0" err="1"/>
              <a:t>int</a:t>
            </a:r>
            <a:r>
              <a:rPr lang="en-US" dirty="0"/>
              <a:t> additions can run in parallel</a:t>
            </a:r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42318"/>
              </p:ext>
            </p:extLst>
          </p:nvPr>
        </p:nvGraphicFramePr>
        <p:xfrm>
          <a:off x="457200" y="1408716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8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  <p:extLst>
      <p:ext uri="{BB962C8B-B14F-4D97-AF65-F5344CB8AC3E}">
        <p14:creationId xmlns:p14="http://schemas.microsoft.com/office/powerpoint/2010/main" val="101170584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/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  <p:extLst>
      <p:ext uri="{BB962C8B-B14F-4D97-AF65-F5344CB8AC3E}">
        <p14:creationId xmlns:p14="http://schemas.microsoft.com/office/powerpoint/2010/main" val="36472285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/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  <p:extLst>
      <p:ext uri="{BB962C8B-B14F-4D97-AF65-F5344CB8AC3E}">
        <p14:creationId xmlns:p14="http://schemas.microsoft.com/office/powerpoint/2010/main" val="35658435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89196"/>
              </p:ext>
            </p:extLst>
          </p:nvPr>
        </p:nvGraphicFramePr>
        <p:xfrm>
          <a:off x="357018" y="1600200"/>
          <a:ext cx="7796385" cy="15525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5725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4263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57018" y="411480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50340"/>
              </p:ext>
            </p:extLst>
          </p:nvPr>
        </p:nvGraphicFramePr>
        <p:xfrm>
          <a:off x="357018" y="16002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67974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chemeClr val="bg2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Code motion/</a:t>
            </a:r>
            <a:r>
              <a:rPr lang="en-US" dirty="0" err="1">
                <a:solidFill>
                  <a:schemeClr val="bg2"/>
                </a:solidFill>
              </a:rPr>
              <a:t>precomputation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Sharing of common </a:t>
            </a:r>
            <a:r>
              <a:rPr lang="en-US" dirty="0" err="1">
                <a:solidFill>
                  <a:schemeClr val="bg2"/>
                </a:solidFill>
              </a:rPr>
              <a:t>subexpressions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/>
              <a:t>Dealing with Conditionals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092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64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FUs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830954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struct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071240" y="3733800"/>
            <a:ext cx="4996560" cy="2551981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(struct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*v,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&lt; 0 ||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0774" y="3581400"/>
            <a:ext cx="3871913" cy="2667000"/>
          </a:xfrm>
        </p:spPr>
        <p:txBody>
          <a:bodyPr/>
          <a:lstStyle/>
          <a:p>
            <a:pPr marL="0" indent="0"/>
            <a:r>
              <a:rPr lang="en-US" sz="2400" dirty="0"/>
              <a:t> 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09052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101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32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707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2047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7837747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Write good code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(Chapter 6)</a:t>
            </a:r>
          </a:p>
        </p:txBody>
      </p:sp>
    </p:spTree>
    <p:extLst>
      <p:ext uri="{BB962C8B-B14F-4D97-AF65-F5344CB8AC3E}">
        <p14:creationId xmlns:p14="http://schemas.microsoft.com/office/powerpoint/2010/main" val="28486328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  <p:extLst>
      <p:ext uri="{BB962C8B-B14F-4D97-AF65-F5344CB8AC3E}">
        <p14:creationId xmlns:p14="http://schemas.microsoft.com/office/powerpoint/2010/main" val="87196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972788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combine1(struct </a:t>
            </a:r>
            <a:r>
              <a:rPr lang="en-US" sz="1800" dirty="0" err="1">
                <a:latin typeface="Courier New" pitchFamily="49" charset="0"/>
              </a:rPr>
              <a:t>vec</a:t>
            </a:r>
            <a:r>
              <a:rPr lang="en-US" sz="1800" dirty="0">
                <a:latin typeface="Courier New" pitchFamily="49" charset="0"/>
              </a:rPr>
              <a:t> *v,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++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56538"/>
              </p:ext>
            </p:extLst>
          </p:nvPr>
        </p:nvGraphicFramePr>
        <p:xfrm>
          <a:off x="396875" y="4267200"/>
          <a:ext cx="8229600" cy="177787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800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972788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combine4(struct </a:t>
            </a:r>
            <a:r>
              <a:rPr lang="en-US" sz="1800" dirty="0" err="1">
                <a:latin typeface="Courier New" pitchFamily="49" charset="0"/>
              </a:rPr>
              <a:t>vec</a:t>
            </a:r>
            <a:r>
              <a:rPr lang="en-US" sz="1800" dirty="0">
                <a:latin typeface="Courier New" pitchFamily="49" charset="0"/>
              </a:rPr>
              <a:t> *v,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v-&gt;</a:t>
            </a:r>
            <a:r>
              <a:rPr lang="en-US" sz="1800" dirty="0" err="1"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v-&gt;data;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++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7151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972788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combine4(struct </a:t>
            </a:r>
            <a:r>
              <a:rPr lang="en-US" sz="1800" dirty="0" err="1">
                <a:latin typeface="Courier New" pitchFamily="49" charset="0"/>
              </a:rPr>
              <a:t>vec</a:t>
            </a:r>
            <a:r>
              <a:rPr lang="en-US" sz="1800" dirty="0">
                <a:latin typeface="Courier New" pitchFamily="49" charset="0"/>
              </a:rPr>
              <a:t> *v,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v-&gt;</a:t>
            </a:r>
            <a:r>
              <a:rPr lang="en-US" sz="1800" dirty="0" err="1"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v-&gt;data;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++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54774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Og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514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125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626265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a*b;
    long p2 = a*c;
    long p3 = p1*p2;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/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053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8754</TotalTime>
  <Words>2420</Words>
  <Application>Microsoft Macintosh PowerPoint</Application>
  <PresentationFormat>On-screen Show (4:3)</PresentationFormat>
  <Paragraphs>826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Today</vt:lpstr>
      <vt:lpstr>Exploiting Instruction-Level Parallelism</vt:lpstr>
      <vt:lpstr>Benchmark Example: Data Type for Vectors</vt:lpstr>
      <vt:lpstr>Cycles Per Element (CPE)</vt:lpstr>
      <vt:lpstr>Benchmark Performance</vt:lpstr>
      <vt:lpstr>Basic Optimizations</vt:lpstr>
      <vt:lpstr>Effect of Basic Optimizations</vt:lpstr>
      <vt:lpstr>Modern CPU Design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Reassociated Computation</vt:lpstr>
      <vt:lpstr>Effect of Reassociation</vt:lpstr>
      <vt:lpstr>Loop Unrolling with Separate Accumulators (2x2)</vt:lpstr>
      <vt:lpstr>Separate Accumulators</vt:lpstr>
      <vt:lpstr>Effect of 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SIMD Operations</vt:lpstr>
      <vt:lpstr>Using Vector Instructions</vt:lpstr>
      <vt:lpstr>Today</vt:lpstr>
      <vt:lpstr>Modern CPU Design</vt:lpstr>
      <vt:lpstr>What About Branches?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Getting High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Eric Wills</cp:lastModifiedBy>
  <cp:revision>544</cp:revision>
  <cp:lastPrinted>1999-09-20T15:19:18Z</cp:lastPrinted>
  <dcterms:created xsi:type="dcterms:W3CDTF">2011-01-05T23:59:32Z</dcterms:created>
  <dcterms:modified xsi:type="dcterms:W3CDTF">2018-11-14T16:46:15Z</dcterms:modified>
</cp:coreProperties>
</file>