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1085" r:id="rId3"/>
    <p:sldId id="1290" r:id="rId4"/>
    <p:sldId id="1158" r:id="rId5"/>
    <p:sldId id="1160" r:id="rId6"/>
    <p:sldId id="1161" r:id="rId7"/>
    <p:sldId id="1232" r:id="rId8"/>
    <p:sldId id="1233" r:id="rId9"/>
    <p:sldId id="1292" r:id="rId10"/>
    <p:sldId id="1218" r:id="rId11"/>
    <p:sldId id="1227" r:id="rId12"/>
    <p:sldId id="1231" r:id="rId13"/>
    <p:sldId id="1219" r:id="rId14"/>
    <p:sldId id="1190" r:id="rId15"/>
    <p:sldId id="1191" r:id="rId16"/>
    <p:sldId id="1193" r:id="rId17"/>
    <p:sldId id="1225" r:id="rId18"/>
  </p:sldIdLst>
  <p:sldSz cx="9144000" cy="6858000" type="screen4x3"/>
  <p:notesSz cx="7302500" cy="958691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  <a:srgbClr val="FCFCFC"/>
    <a:srgbClr val="DF9F98"/>
    <a:srgbClr val="D6CDEE"/>
    <a:srgbClr val="F7F5CD"/>
    <a:srgbClr val="FFABAA"/>
    <a:srgbClr val="000000"/>
    <a:srgbClr val="B2E6B2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2" autoAdjust="0"/>
    <p:restoredTop sz="94649" autoAdjust="0"/>
  </p:normalViewPr>
  <p:slideViewPr>
    <p:cSldViewPr snapToObjects="1">
      <p:cViewPr varScale="1">
        <p:scale>
          <a:sx n="128" d="100"/>
          <a:sy n="128" d="100"/>
        </p:scale>
        <p:origin x="680" y="176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04-C147-9084-C1A06A9C583D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04-C147-9084-C1A06A9C583D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04-C147-9084-C1A06A9C583D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04-C147-9084-C1A06A9C583D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04-C147-9084-C1A06A9C583D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04-C147-9084-C1A06A9C5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2593976"/>
        <c:axId val="2122887992"/>
      </c:lineChart>
      <c:catAx>
        <c:axId val="2122593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2122887992"/>
        <c:crossesAt val="0"/>
        <c:auto val="1"/>
        <c:lblAlgn val="ctr"/>
        <c:lblOffset val="100"/>
        <c:noMultiLvlLbl val="0"/>
      </c:catAx>
      <c:valAx>
        <c:axId val="2122887992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2122593976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8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9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Caching in the memory hierarchy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Storage technologies and trends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FBFBF"/>
                </a:solidFill>
              </a:rPr>
              <a:t>Caching in the memory hierarchy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</a:t>
            </a:r>
            <a:r>
              <a:rPr lang="en-US" dirty="0"/>
              <a:t>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2946142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3560802"/>
            <a:ext cx="204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4022467"/>
            <a:ext cx="236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Temporal locality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800600"/>
            <a:ext cx="204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Spatial locality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5197733"/>
            <a:ext cx="236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Temporal locality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Question:</a:t>
            </a:r>
            <a:r>
              <a:rPr lang="en-US" dirty="0"/>
              <a:t> Does this function have good locality with respect to array </a:t>
            </a:r>
            <a:r>
              <a:rPr lang="en-US" b="0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2133600" y="4040187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Question:</a:t>
            </a:r>
            <a:r>
              <a:rPr lang="en-US" dirty="0"/>
              <a:t> Does this function have good locality with respect to array </a:t>
            </a:r>
            <a:r>
              <a:rPr lang="en-US" b="0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817688" y="2484438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(j = 0; j &lt; N; </a:t>
            </a:r>
            <a:r>
              <a:rPr lang="en-US" sz="1800" dirty="0" err="1">
                <a:latin typeface="Courier New" charset="0"/>
              </a:rPr>
              <a:t>j++</a:t>
            </a:r>
            <a:r>
              <a:rPr lang="en-US" sz="18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][j];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549994"/>
            <a:ext cx="7378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21 times slower (M = N = 2048)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FF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52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/>
                <a:cs typeface="Arial"/>
              </a:rPr>
              <a:t>Example Memory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1977815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RAM</a:t>
            </a:r>
            <a:r>
              <a:rPr lang="en-US" dirty="0"/>
              <a:t> is traditionally packaged as a chip.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FF0000"/>
                </a:solidFill>
              </a:rPr>
              <a:t>cell</a:t>
            </a:r>
            <a:r>
              <a:rPr lang="en-US" dirty="0"/>
              <a:t> 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  <p:extLst>
      <p:ext uri="{BB962C8B-B14F-4D97-AF65-F5344CB8AC3E}">
        <p14:creationId xmlns:p14="http://schemas.microsoft.com/office/powerpoint/2010/main" val="4563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81000" y="2362200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/>
              <a:t>	</a:t>
            </a:r>
            <a:r>
              <a:rPr lang="en-US" sz="2000" dirty="0"/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/>
          </a:p>
          <a:p>
            <a:pPr algn="l">
              <a:lnSpc>
                <a:spcPct val="100000"/>
              </a:lnSpc>
            </a:pPr>
            <a:r>
              <a:rPr lang="en-US" sz="2000" b="0" dirty="0"/>
              <a:t>SRAM	4 or 6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/>
          </a:p>
          <a:p>
            <a:pPr algn="l">
              <a:lnSpc>
                <a:spcPct val="100000"/>
              </a:lnSpc>
            </a:pPr>
            <a:r>
              <a:rPr lang="en-US" sz="2000" b="0" dirty="0"/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/>
              <a:t>						frame buffers</a:t>
            </a:r>
          </a:p>
        </p:txBody>
      </p:sp>
      <p:sp>
        <p:nvSpPr>
          <p:cNvPr id="120837" name="Line 1029"/>
          <p:cNvSpPr>
            <a:spLocks noChangeShapeType="1"/>
          </p:cNvSpPr>
          <p:nvPr/>
        </p:nvSpPr>
        <p:spPr bwMode="auto">
          <a:xfrm>
            <a:off x="381000" y="3124200"/>
            <a:ext cx="861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519113" y="1219200"/>
            <a:ext cx="8091487" cy="1066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Supercell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(2,1) copied from buffer to data lines, and eventually back to the CPU.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</a:t>
            </a:r>
            <a:r>
              <a:rPr lang="en-US" sz="1800">
                <a:solidFill>
                  <a:srgbClr val="22228B"/>
                </a:solidFill>
              </a:rPr>
              <a:t>	2</a:t>
            </a:r>
            <a:r>
              <a:rPr lang="en-US" sz="1800" dirty="0">
                <a:solidFill>
                  <a:srgbClr val="22228B"/>
                </a:solidFill>
              </a:rPr>
              <a:t>5</a:t>
            </a:r>
            <a:r>
              <a:rPr lang="en-US" sz="1800" i="1" dirty="0">
                <a:solidFill>
                  <a:srgbClr val="22228B"/>
                </a:solidFill>
              </a:rPr>
              <a:t>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1.3</a:t>
            </a:r>
            <a:r>
              <a:rPr lang="en-US" sz="1800" i="1" dirty="0">
                <a:solidFill>
                  <a:srgbClr val="22228B"/>
                </a:solidFill>
              </a:rPr>
              <a:t>	115</a:t>
            </a:r>
          </a:p>
        </p:txBody>
      </p:sp>
    </p:spTree>
    <p:extLst>
      <p:ext uri="{BB962C8B-B14F-4D97-AF65-F5344CB8AC3E}">
        <p14:creationId xmlns:p14="http://schemas.microsoft.com/office/powerpoint/2010/main" val="5257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32879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The gap </a:t>
            </a:r>
            <a:r>
              <a:rPr lang="en-US" sz="2400" dirty="0">
                <a:ln>
                  <a:solidFill>
                    <a:srgbClr val="DF9F98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widens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7250868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FF0000"/>
                </a:solidFill>
              </a:rPr>
              <a:t>locality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10630</TotalTime>
  <Words>813</Words>
  <Application>Microsoft Macintosh PowerPoint</Application>
  <PresentationFormat>On-screen Show (4:3)</PresentationFormat>
  <Paragraphs>231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Helvetica</vt:lpstr>
      <vt:lpstr>StarSymbol</vt:lpstr>
      <vt:lpstr>Times New Roman</vt:lpstr>
      <vt:lpstr>Wingdings</vt:lpstr>
      <vt:lpstr>Wingdings 2</vt:lpstr>
      <vt:lpstr>template2007</vt:lpstr>
      <vt:lpstr>Default Design</vt:lpstr>
      <vt:lpstr>Today</vt:lpstr>
      <vt:lpstr>Random-Access Memory (RAM)</vt:lpstr>
      <vt:lpstr>SRAM vs DRAM Summary</vt:lpstr>
      <vt:lpstr>Reading DRAM Supercell (2,1)</vt:lpstr>
      <vt:lpstr>Reading DRAM Supercell (2,1)</vt:lpstr>
      <vt:lpstr>Storage Trends</vt:lpstr>
      <vt:lpstr>CPU Clock Rates</vt:lpstr>
      <vt:lpstr>The CPU-Memory Gap</vt:lpstr>
      <vt:lpstr>Locality to the Rescue! </vt:lpstr>
      <vt:lpstr>Today</vt:lpstr>
      <vt:lpstr>Locality</vt:lpstr>
      <vt:lpstr>Locality Example</vt:lpstr>
      <vt:lpstr>Qualitative Estimates of Locality</vt:lpstr>
      <vt:lpstr>Locality Example</vt:lpstr>
      <vt:lpstr>Memory Hierarchies</vt:lpstr>
      <vt:lpstr>Example Memory       Hierarchy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618</cp:revision>
  <cp:lastPrinted>1999-09-20T15:19:18Z</cp:lastPrinted>
  <dcterms:created xsi:type="dcterms:W3CDTF">2011-01-05T22:48:58Z</dcterms:created>
  <dcterms:modified xsi:type="dcterms:W3CDTF">2018-11-19T16:32:31Z</dcterms:modified>
</cp:coreProperties>
</file>