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9"/>
  </p:notesMasterIdLst>
  <p:handoutMasterIdLst>
    <p:handoutMasterId r:id="rId10"/>
  </p:handoutMasterIdLst>
  <p:sldIdLst>
    <p:sldId id="1228" r:id="rId3"/>
    <p:sldId id="1195" r:id="rId4"/>
    <p:sldId id="1221" r:id="rId5"/>
    <p:sldId id="1222" r:id="rId6"/>
    <p:sldId id="1293" r:id="rId7"/>
    <p:sldId id="1284" r:id="rId8"/>
  </p:sldIdLst>
  <p:sldSz cx="9144000" cy="6858000" type="screen4x3"/>
  <p:notesSz cx="7302500" cy="9586913"/>
  <p:custDataLst>
    <p:tags r:id="rId1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2" autoAdjust="0"/>
    <p:restoredTop sz="94649" autoAdjust="0"/>
  </p:normalViewPr>
  <p:slideViewPr>
    <p:cSldViewPr snapToObjects="1">
      <p:cViewPr varScale="1">
        <p:scale>
          <a:sx n="104" d="100"/>
          <a:sy n="104" d="100"/>
        </p:scale>
        <p:origin x="192" y="1008"/>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2850958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7466428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a:t>
            </a:fld>
            <a:endParaRPr lang="en-US"/>
          </a:p>
        </p:txBody>
      </p:sp>
    </p:spTree>
    <p:extLst>
      <p:ext uri="{BB962C8B-B14F-4D97-AF65-F5344CB8AC3E}">
        <p14:creationId xmlns:p14="http://schemas.microsoft.com/office/powerpoint/2010/main" val="1843297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a:t>
            </a:fld>
            <a:endParaRPr lang="en-US"/>
          </a:p>
        </p:txBody>
      </p:sp>
    </p:spTree>
    <p:extLst>
      <p:ext uri="{BB962C8B-B14F-4D97-AF65-F5344CB8AC3E}">
        <p14:creationId xmlns:p14="http://schemas.microsoft.com/office/powerpoint/2010/main" val="2066226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solidFill>
                  <a:schemeClr val="bg1">
                    <a:lumMod val="75000"/>
                  </a:schemeClr>
                </a:solidFill>
              </a:rPr>
              <a:t>Locality of reference</a:t>
            </a:r>
          </a:p>
          <a:p>
            <a:pPr>
              <a:lnSpc>
                <a:spcPct val="80000"/>
              </a:lnSpc>
            </a:pPr>
            <a:r>
              <a:rPr lang="en-US" dirty="0"/>
              <a:t>Caching in the memory hierarchy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type="body" idx="1"/>
          </p:nvPr>
        </p:nvSpPr>
        <p:spPr>
          <a:xfrm>
            <a:off x="396875" y="1362075"/>
            <a:ext cx="8442325" cy="4972050"/>
          </a:xfrm>
        </p:spPr>
        <p:txBody>
          <a:bodyPr/>
          <a:lstStyle/>
          <a:p>
            <a:r>
              <a:rPr lang="en-US" i="1" dirty="0">
                <a:solidFill>
                  <a:srgbClr val="FF0000"/>
                </a:solidFill>
              </a:rPr>
              <a:t>Cache:</a:t>
            </a:r>
            <a:r>
              <a:rPr lang="en-US" i="1" dirty="0"/>
              <a:t> </a:t>
            </a:r>
            <a:r>
              <a:rPr lang="en-US" dirty="0"/>
              <a:t>A smaller, faster storage device that acts as a staging area for a subset of the data in a larger, slower device.</a:t>
            </a:r>
          </a:p>
          <a:p>
            <a:r>
              <a:rPr lang="en-US" dirty="0"/>
              <a:t>Fundamental idea of a memory hierarchy:</a:t>
            </a:r>
          </a:p>
          <a:p>
            <a:pPr lvl="1"/>
            <a:r>
              <a:rPr lang="en-US" dirty="0"/>
              <a:t>For each </a:t>
            </a:r>
            <a:r>
              <a:rPr lang="en-US" dirty="0" err="1"/>
              <a:t>k</a:t>
            </a:r>
            <a:r>
              <a:rPr lang="en-US" dirty="0"/>
              <a:t>, the faster, smaller device at level </a:t>
            </a:r>
            <a:r>
              <a:rPr lang="en-US" dirty="0" err="1"/>
              <a:t>k</a:t>
            </a:r>
            <a:r>
              <a:rPr lang="en-US" dirty="0"/>
              <a:t> serves as a cache for the larger, slower device at level k+1.</a:t>
            </a:r>
          </a:p>
          <a:p>
            <a:r>
              <a:rPr lang="en-US" dirty="0"/>
              <a:t>Why do memory hierarchies work?</a:t>
            </a:r>
          </a:p>
          <a:p>
            <a:pPr lvl="1"/>
            <a:r>
              <a:rPr lang="en-US" dirty="0"/>
              <a:t>Because of locality, programs tend to access the data at level </a:t>
            </a:r>
            <a:r>
              <a:rPr lang="en-US" dirty="0" err="1"/>
              <a:t>k</a:t>
            </a:r>
            <a:r>
              <a:rPr lang="en-US" dirty="0"/>
              <a:t> more often than they access the data at level k+1. </a:t>
            </a:r>
          </a:p>
          <a:p>
            <a:pPr lvl="1"/>
            <a:r>
              <a:rPr lang="en-US" dirty="0"/>
              <a:t>Thus, the storage at level k+1 can be slower, and thus larger and cheaper per bit.</a:t>
            </a:r>
          </a:p>
          <a:p>
            <a:r>
              <a:rPr lang="en-US" i="1" dirty="0">
                <a:solidFill>
                  <a:srgbClr val="FF0000"/>
                </a:solidFill>
              </a:rPr>
              <a:t>Big Idea:  </a:t>
            </a:r>
            <a:r>
              <a:rPr lang="en-US" dirty="0"/>
              <a:t>The memory hierarchy creates a large pool of storage that costs as much as the cheap storage near the bottom, but that serves data to programs at the rate of the fast storage near the top.</a:t>
            </a:r>
          </a:p>
          <a:p>
            <a:pPr lvl="1"/>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Hit</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370"/>
            <a:ext cx="2993525" cy="397161"/>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a:t>
            </a:r>
            <a:r>
              <a:rPr lang="en-GB" sz="2000" i="1" dirty="0">
                <a:latin typeface="Calibri" pitchFamily="34" charset="0"/>
              </a:rPr>
              <a:t>at address</a:t>
            </a:r>
            <a:r>
              <a:rPr lang="en-GB" sz="2000" b="1" i="1" dirty="0">
                <a:latin typeface="Calibri" pitchFamily="34" charset="0"/>
              </a:rPr>
              <a:t> is needed</a:t>
            </a: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48" name="Text Box 29"/>
          <p:cNvSpPr txBox="1">
            <a:spLocks noChangeArrowheads="1"/>
          </p:cNvSpPr>
          <p:nvPr/>
        </p:nvSpPr>
        <p:spPr bwMode="auto">
          <a:xfrm>
            <a:off x="5936094" y="2209287"/>
            <a:ext cx="1979501" cy="6987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Miss</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370"/>
            <a:ext cx="2993525" cy="397161"/>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a:t>
            </a:r>
            <a:r>
              <a:rPr lang="en-GB" sz="2000" i="1" dirty="0">
                <a:latin typeface="Calibri" pitchFamily="34" charset="0"/>
              </a:rPr>
              <a:t>at address</a:t>
            </a:r>
            <a:r>
              <a:rPr lang="en-GB" sz="2000" b="1" i="1" dirty="0">
                <a:latin typeface="Calibri" pitchFamily="34" charset="0"/>
              </a:rPr>
              <a:t> is needed</a:t>
            </a: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5936094" y="2209287"/>
            <a:ext cx="2396907" cy="6987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5943600" y="3199887"/>
            <a:ext cx="2413814" cy="6987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D</a:t>
            </a:r>
            <a:r>
              <a:rPr lang="en-GB" sz="2000" b="1" i="1" dirty="0">
                <a:latin typeface="Calibri" pitchFamily="34" charset="0"/>
              </a:rPr>
              <a:t>ata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42" name="Text Box 29"/>
          <p:cNvSpPr txBox="1">
            <a:spLocks noChangeArrowheads="1"/>
          </p:cNvSpPr>
          <p:nvPr/>
        </p:nvSpPr>
        <p:spPr bwMode="auto">
          <a:xfrm>
            <a:off x="5943600" y="4462061"/>
            <a:ext cx="2643620" cy="12114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Data</a:t>
            </a:r>
            <a:r>
              <a:rPr lang="en-GB" sz="2000" b="1" i="1" dirty="0">
                <a:latin typeface="Calibri" pitchFamily="34" charset="0"/>
              </a:rPr>
              <a:t>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Cache Organization (S, E, B)</a:t>
            </a:r>
            <a:endParaRPr lang="en-US" dirty="0"/>
          </a:p>
        </p:txBody>
      </p:sp>
      <p:sp>
        <p:nvSpPr>
          <p:cNvPr id="8" name="AutoShape 16"/>
          <p:cNvSpPr>
            <a:spLocks/>
          </p:cNvSpPr>
          <p:nvPr/>
        </p:nvSpPr>
        <p:spPr bwMode="auto">
          <a:xfrm rot="5400000">
            <a:off x="4114801" y="-495835"/>
            <a:ext cx="228600" cy="4648201"/>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grpSp>
        <p:nvGrpSpPr>
          <p:cNvPr id="3" name="Group 79"/>
          <p:cNvGrpSpPr/>
          <p:nvPr/>
        </p:nvGrpSpPr>
        <p:grpSpPr>
          <a:xfrm>
            <a:off x="1905000" y="2078999"/>
            <a:ext cx="4648200"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cxnSp>
        <p:nvCxnSpPr>
          <p:cNvPr id="45" name="Straight Connector 44"/>
          <p:cNvCxnSpPr/>
          <p:nvPr/>
        </p:nvCxnSpPr>
        <p:spPr bwMode="auto">
          <a:xfrm>
            <a:off x="2133600" y="4019283"/>
            <a:ext cx="4267200" cy="1111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524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6" name="TextBox 55"/>
          <p:cNvSpPr txBox="1"/>
          <p:nvPr/>
        </p:nvSpPr>
        <p:spPr>
          <a:xfrm>
            <a:off x="3886200" y="1344634"/>
            <a:ext cx="1957587" cy="369332"/>
          </a:xfrm>
          <a:prstGeom prst="rect">
            <a:avLst/>
          </a:prstGeom>
          <a:noFill/>
        </p:spPr>
        <p:txBody>
          <a:bodyPr wrap="none" rtlCol="0">
            <a:spAutoFit/>
          </a:bodyPr>
          <a:lstStyle/>
          <a:p>
            <a:r>
              <a:rPr lang="en-US" sz="1800" dirty="0">
                <a:latin typeface="Calibri" pitchFamily="34" charset="0"/>
              </a:rPr>
              <a:t>E = 2</a:t>
            </a:r>
            <a:r>
              <a:rPr lang="en-US" sz="1800" baseline="30000" dirty="0">
                <a:latin typeface="Calibri" pitchFamily="34" charset="0"/>
              </a:rPr>
              <a:t>e</a:t>
            </a:r>
            <a:r>
              <a:rPr lang="en-US" sz="1800" dirty="0">
                <a:latin typeface="Calibri" pitchFamily="34" charset="0"/>
              </a:rPr>
              <a:t> lines per set</a:t>
            </a:r>
          </a:p>
        </p:txBody>
      </p:sp>
      <p:sp>
        <p:nvSpPr>
          <p:cNvPr id="57" name="TextBox 56"/>
          <p:cNvSpPr txBox="1"/>
          <p:nvPr/>
        </p:nvSpPr>
        <p:spPr>
          <a:xfrm>
            <a:off x="427333" y="3244405"/>
            <a:ext cx="1122423" cy="369332"/>
          </a:xfrm>
          <a:prstGeom prst="rect">
            <a:avLst/>
          </a:prstGeom>
          <a:noFill/>
        </p:spPr>
        <p:txBody>
          <a:bodyPr wrap="none" rtlCol="0">
            <a:spAutoFit/>
          </a:bodyPr>
          <a:lstStyle/>
          <a:p>
            <a:r>
              <a:rPr lang="en-US" sz="1800" dirty="0">
                <a:latin typeface="Calibri" pitchFamily="34" charset="0"/>
              </a:rPr>
              <a:t>S = 2</a:t>
            </a:r>
            <a:r>
              <a:rPr lang="en-US" sz="1800" baseline="30000" dirty="0">
                <a:latin typeface="Calibri" pitchFamily="34" charset="0"/>
              </a:rPr>
              <a:t>s</a:t>
            </a:r>
            <a:r>
              <a:rPr lang="en-US" sz="1800" dirty="0">
                <a:latin typeface="Calibri" pitchFamily="34" charset="0"/>
              </a:rPr>
              <a:t> sets</a:t>
            </a:r>
          </a:p>
        </p:txBody>
      </p:sp>
      <p:cxnSp>
        <p:nvCxnSpPr>
          <p:cNvPr id="59" name="Straight Connector 58"/>
          <p:cNvCxnSpPr>
            <a:endCxn id="61" idx="1"/>
          </p:cNvCxnSpPr>
          <p:nvPr/>
        </p:nvCxnSpPr>
        <p:spPr bwMode="auto">
          <a:xfrm flipV="1">
            <a:off x="6553202" y="2070349"/>
            <a:ext cx="596798" cy="104168"/>
          </a:xfrm>
          <a:prstGeom prst="line">
            <a:avLst/>
          </a:prstGeom>
          <a:noFill/>
          <a:ln w="9525" cap="flat" cmpd="sng" algn="ctr">
            <a:solidFill>
              <a:schemeClr val="tx1"/>
            </a:solidFill>
            <a:prstDash val="solid"/>
            <a:round/>
            <a:headEnd type="triangle" w="med" len="med"/>
            <a:tailEnd type="none" w="med" len="med"/>
          </a:ln>
          <a:effectLst/>
        </p:spPr>
      </p:cxnSp>
      <p:sp>
        <p:nvSpPr>
          <p:cNvPr id="61" name="TextBox 60"/>
          <p:cNvSpPr txBox="1"/>
          <p:nvPr/>
        </p:nvSpPr>
        <p:spPr>
          <a:xfrm>
            <a:off x="7150000" y="1885683"/>
            <a:ext cx="470000" cy="369332"/>
          </a:xfrm>
          <a:prstGeom prst="rect">
            <a:avLst/>
          </a:prstGeom>
          <a:noFill/>
        </p:spPr>
        <p:txBody>
          <a:bodyPr wrap="none" rtlCol="0" anchor="ctr" anchorCtr="0">
            <a:spAutoFit/>
          </a:bodyPr>
          <a:lstStyle/>
          <a:p>
            <a:r>
              <a:rPr lang="en-US" sz="1800" dirty="0">
                <a:solidFill>
                  <a:schemeClr val="accent2">
                    <a:lumMod val="60000"/>
                    <a:lumOff val="40000"/>
                  </a:schemeClr>
                </a:solidFill>
                <a:latin typeface="Calibri" pitchFamily="34" charset="0"/>
              </a:rPr>
              <a:t>set</a:t>
            </a:r>
          </a:p>
        </p:txBody>
      </p:sp>
      <p:cxnSp>
        <p:nvCxnSpPr>
          <p:cNvPr id="62" name="Straight Connector 61"/>
          <p:cNvCxnSpPr/>
          <p:nvPr/>
        </p:nvCxnSpPr>
        <p:spPr bwMode="auto">
          <a:xfrm>
            <a:off x="6096000" y="2338583"/>
            <a:ext cx="914400" cy="138451"/>
          </a:xfrm>
          <a:prstGeom prst="line">
            <a:avLst/>
          </a:prstGeom>
          <a:noFill/>
          <a:ln w="9525" cap="flat" cmpd="sng" algn="ctr">
            <a:solidFill>
              <a:schemeClr val="tx1"/>
            </a:solidFill>
            <a:prstDash val="solid"/>
            <a:round/>
            <a:headEnd type="triangle" w="med" len="med"/>
            <a:tailEnd type="none" w="med" len="med"/>
          </a:ln>
          <a:effectLst/>
        </p:spPr>
      </p:cxnSp>
      <p:sp>
        <p:nvSpPr>
          <p:cNvPr id="63" name="TextBox 62"/>
          <p:cNvSpPr txBox="1"/>
          <p:nvPr/>
        </p:nvSpPr>
        <p:spPr>
          <a:xfrm>
            <a:off x="6971766" y="2278351"/>
            <a:ext cx="535724" cy="369332"/>
          </a:xfrm>
          <a:prstGeom prst="rect">
            <a:avLst/>
          </a:prstGeom>
          <a:noFill/>
        </p:spPr>
        <p:txBody>
          <a:bodyPr wrap="none" rtlCol="0">
            <a:spAutoFit/>
          </a:bodyPr>
          <a:lstStyle/>
          <a:p>
            <a:r>
              <a:rPr lang="en-US" sz="1800" dirty="0">
                <a:solidFill>
                  <a:schemeClr val="accent2">
                    <a:lumMod val="60000"/>
                    <a:lumOff val="40000"/>
                  </a:schemeClr>
                </a:solidFill>
                <a:latin typeface="Calibri" pitchFamily="34" charset="0"/>
              </a:rPr>
              <a:t>line</a:t>
            </a:r>
          </a:p>
        </p:txBody>
      </p:sp>
      <p:grpSp>
        <p:nvGrpSpPr>
          <p:cNvPr id="4" name="Group 80"/>
          <p:cNvGrpSpPr/>
          <p:nvPr/>
        </p:nvGrpSpPr>
        <p:grpSpPr>
          <a:xfrm>
            <a:off x="1905000" y="2647683"/>
            <a:ext cx="4648200"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grpSp>
        <p:nvGrpSpPr>
          <p:cNvPr id="5" name="Group 86"/>
          <p:cNvGrpSpPr/>
          <p:nvPr/>
        </p:nvGrpSpPr>
        <p:grpSpPr>
          <a:xfrm>
            <a:off x="1905000" y="3221999"/>
            <a:ext cx="4648200"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grpSp>
        <p:nvGrpSpPr>
          <p:cNvPr id="6" name="Group 92"/>
          <p:cNvGrpSpPr/>
          <p:nvPr/>
        </p:nvGrpSpPr>
        <p:grpSpPr>
          <a:xfrm>
            <a:off x="1905000" y="4288799"/>
            <a:ext cx="4648200"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sp>
        <p:nvSpPr>
          <p:cNvPr id="99" name="Trapezoid 98"/>
          <p:cNvSpPr/>
          <p:nvPr/>
        </p:nvSpPr>
        <p:spPr bwMode="auto">
          <a:xfrm>
            <a:off x="2146824" y="4709564"/>
            <a:ext cx="3523449" cy="865914"/>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4" name="Rectangle 63"/>
          <p:cNvSpPr/>
          <p:nvPr/>
        </p:nvSpPr>
        <p:spPr bwMode="auto">
          <a:xfrm>
            <a:off x="2146824"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sp>
        <p:nvSpPr>
          <p:cNvPr id="65" name="Rectangle 64"/>
          <p:cNvSpPr/>
          <p:nvPr/>
        </p:nvSpPr>
        <p:spPr bwMode="auto">
          <a:xfrm>
            <a:off x="36450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0</a:t>
            </a:r>
          </a:p>
        </p:txBody>
      </p:sp>
      <p:sp>
        <p:nvSpPr>
          <p:cNvPr id="66" name="Rectangle 65"/>
          <p:cNvSpPr/>
          <p:nvPr/>
        </p:nvSpPr>
        <p:spPr bwMode="auto">
          <a:xfrm>
            <a:off x="3917673"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1</a:t>
            </a:r>
          </a:p>
        </p:txBody>
      </p:sp>
      <p:sp>
        <p:nvSpPr>
          <p:cNvPr id="67" name="Rectangle 66"/>
          <p:cNvSpPr/>
          <p:nvPr/>
        </p:nvSpPr>
        <p:spPr bwMode="auto">
          <a:xfrm>
            <a:off x="4178468"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2</a:t>
            </a:r>
          </a:p>
        </p:txBody>
      </p:sp>
      <p:sp>
        <p:nvSpPr>
          <p:cNvPr id="68" name="Rectangle 67"/>
          <p:cNvSpPr/>
          <p:nvPr/>
        </p:nvSpPr>
        <p:spPr bwMode="auto">
          <a:xfrm>
            <a:off x="5092868"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B-1</a:t>
            </a:r>
          </a:p>
        </p:txBody>
      </p:sp>
      <p:sp>
        <p:nvSpPr>
          <p:cNvPr id="69" name="Rectangle 68"/>
          <p:cNvSpPr/>
          <p:nvPr/>
        </p:nvSpPr>
        <p:spPr bwMode="auto">
          <a:xfrm>
            <a:off x="4451073"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Calibri" pitchFamily="34" charset="0"/>
            </a:endParaRPr>
          </a:p>
        </p:txBody>
      </p:sp>
      <p:cxnSp>
        <p:nvCxnSpPr>
          <p:cNvPr id="70" name="Straight Connector 69"/>
          <p:cNvCxnSpPr/>
          <p:nvPr/>
        </p:nvCxnSpPr>
        <p:spPr bwMode="auto">
          <a:xfrm>
            <a:off x="4585224"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742478" y="5689778"/>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tag</a:t>
            </a:r>
          </a:p>
        </p:txBody>
      </p:sp>
      <p:sp>
        <p:nvSpPr>
          <p:cNvPr id="73" name="Rectangle 72"/>
          <p:cNvSpPr/>
          <p:nvPr/>
        </p:nvSpPr>
        <p:spPr bwMode="auto">
          <a:xfrm>
            <a:off x="2273468" y="5702122"/>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v</a:t>
            </a:r>
          </a:p>
        </p:txBody>
      </p:sp>
      <p:sp>
        <p:nvSpPr>
          <p:cNvPr id="77" name="AutoShape 16"/>
          <p:cNvSpPr>
            <a:spLocks/>
          </p:cNvSpPr>
          <p:nvPr/>
        </p:nvSpPr>
        <p:spPr bwMode="auto">
          <a:xfrm rot="16200000" flipV="1">
            <a:off x="4496145"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8" name="TextBox 77"/>
          <p:cNvSpPr txBox="1"/>
          <p:nvPr/>
        </p:nvSpPr>
        <p:spPr>
          <a:xfrm>
            <a:off x="4012058" y="6374902"/>
            <a:ext cx="3925498" cy="369332"/>
          </a:xfrm>
          <a:prstGeom prst="rect">
            <a:avLst/>
          </a:prstGeom>
          <a:noFill/>
        </p:spPr>
        <p:txBody>
          <a:bodyPr wrap="none" rtlCol="0">
            <a:spAutoFit/>
          </a:bodyPr>
          <a:lstStyle/>
          <a:p>
            <a:r>
              <a:rPr lang="en-US" sz="1800" dirty="0">
                <a:latin typeface="Calibri" pitchFamily="34" charset="0"/>
              </a:rPr>
              <a:t>B = 2</a:t>
            </a:r>
            <a:r>
              <a:rPr lang="en-US" sz="1800" baseline="30000" dirty="0">
                <a:latin typeface="Calibri" pitchFamily="34" charset="0"/>
              </a:rPr>
              <a:t>b</a:t>
            </a:r>
            <a:r>
              <a:rPr lang="en-US" sz="1800" dirty="0">
                <a:latin typeface="Calibri" pitchFamily="34" charset="0"/>
              </a:rPr>
              <a:t> bytes per cache block (the data)</a:t>
            </a:r>
          </a:p>
        </p:txBody>
      </p:sp>
      <p:sp>
        <p:nvSpPr>
          <p:cNvPr id="100" name="TextBox 99"/>
          <p:cNvSpPr txBox="1"/>
          <p:nvPr/>
        </p:nvSpPr>
        <p:spPr>
          <a:xfrm>
            <a:off x="6096000" y="5112603"/>
            <a:ext cx="3151286" cy="830997"/>
          </a:xfrm>
          <a:prstGeom prst="rect">
            <a:avLst/>
          </a:prstGeom>
          <a:noFill/>
        </p:spPr>
        <p:txBody>
          <a:bodyPr wrap="none" rtlCol="0">
            <a:spAutoFit/>
          </a:bodyPr>
          <a:lstStyle/>
          <a:p>
            <a:r>
              <a:rPr lang="en-US" i="1" dirty="0">
                <a:solidFill>
                  <a:srgbClr val="C00000"/>
                </a:solidFill>
                <a:latin typeface="Calibri" pitchFamily="34" charset="0"/>
              </a:rPr>
              <a:t>Cache size:</a:t>
            </a:r>
          </a:p>
          <a:p>
            <a:r>
              <a:rPr lang="en-US" i="1" dirty="0">
                <a:latin typeface="Calibri" pitchFamily="34" charset="0"/>
              </a:rPr>
              <a:t>C = S x E x B data bytes</a:t>
            </a:r>
          </a:p>
        </p:txBody>
      </p:sp>
    </p:spTree>
    <p:extLst>
      <p:ext uri="{BB962C8B-B14F-4D97-AF65-F5344CB8AC3E}">
        <p14:creationId xmlns:p14="http://schemas.microsoft.com/office/powerpoint/2010/main" val="323555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64" grpId="0" animBg="1"/>
      <p:bldP spid="65" grpId="0" animBg="1"/>
      <p:bldP spid="66" grpId="0" animBg="1"/>
      <p:bldP spid="67" grpId="0" animBg="1"/>
      <p:bldP spid="68" grpId="0" animBg="1"/>
      <p:bldP spid="69" grpId="0" animBg="1"/>
      <p:bldP spid="72" grpId="0" animBg="1"/>
      <p:bldP spid="73" grpId="0" animBg="1"/>
      <p:bldP spid="77" grpId="0" animBg="1"/>
      <p:bldP spid="78" grpId="0"/>
      <p:bldP spid="1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Decoding Addresses</a:t>
            </a:r>
          </a:p>
        </p:txBody>
      </p:sp>
      <p:sp>
        <p:nvSpPr>
          <p:cNvPr id="127" name="TextBox 126"/>
          <p:cNvSpPr txBox="1"/>
          <p:nvPr/>
        </p:nvSpPr>
        <p:spPr>
          <a:xfrm>
            <a:off x="327988" y="1371600"/>
            <a:ext cx="5729912" cy="4801314"/>
          </a:xfrm>
          <a:prstGeom prst="rect">
            <a:avLst/>
          </a:prstGeom>
          <a:noFill/>
        </p:spPr>
        <p:txBody>
          <a:bodyPr wrap="square" rtlCol="0">
            <a:spAutoFit/>
          </a:bodyPr>
          <a:lstStyle/>
          <a:p>
            <a:pPr marL="285750" indent="-285750">
              <a:buFont typeface="Arial" charset="0"/>
              <a:buChar char="•"/>
            </a:pPr>
            <a:r>
              <a:rPr lang="en-US" sz="2000" dirty="0">
                <a:latin typeface="Calibri" pitchFamily="34" charset="0"/>
              </a:rPr>
              <a:t>Every byte in memory belongs to a block:</a:t>
            </a:r>
          </a:p>
          <a:p>
            <a:pPr marL="742950" lvl="1" indent="-285750">
              <a:buFont typeface="Arial" charset="0"/>
              <a:buChar char="•"/>
            </a:pPr>
            <a:r>
              <a:rPr lang="en-US" sz="1800" dirty="0">
                <a:latin typeface="Calibri" pitchFamily="34" charset="0"/>
              </a:rPr>
              <a:t>Lowest order </a:t>
            </a:r>
            <a:r>
              <a:rPr lang="en-US" sz="1800" i="1" dirty="0">
                <a:latin typeface="Calibri" pitchFamily="34" charset="0"/>
              </a:rPr>
              <a:t>o</a:t>
            </a:r>
            <a:r>
              <a:rPr lang="en-US" sz="1800" dirty="0">
                <a:latin typeface="Calibri" pitchFamily="34" charset="0"/>
              </a:rPr>
              <a:t> “offset” bits specify the byte’s position in its block</a:t>
            </a: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a:latin typeface="Calibri" pitchFamily="34" charset="0"/>
              </a:rPr>
              <a:t>Each block belongs to a set in the cache:</a:t>
            </a:r>
          </a:p>
          <a:p>
            <a:pPr marL="742950" lvl="1" indent="-285750">
              <a:buFont typeface="Arial" charset="0"/>
              <a:buChar char="•"/>
            </a:pPr>
            <a:r>
              <a:rPr lang="en-US" sz="1800" dirty="0">
                <a:latin typeface="Calibri" pitchFamily="34" charset="0"/>
              </a:rPr>
              <a:t>Next lowest order </a:t>
            </a:r>
            <a:r>
              <a:rPr lang="en-US" sz="1800" i="1" dirty="0">
                <a:latin typeface="Calibri" pitchFamily="34" charset="0"/>
              </a:rPr>
              <a:t>s</a:t>
            </a:r>
            <a:r>
              <a:rPr lang="en-US" sz="1800" dirty="0">
                <a:latin typeface="Calibri" pitchFamily="34" charset="0"/>
              </a:rPr>
              <a:t> “set” bits specify the cache set to which the block belongs</a:t>
            </a: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a:latin typeface="Calibri" pitchFamily="34" charset="0"/>
              </a:rPr>
              <a:t>Many many blocks in memory will belong to the same cache set, so we need a way to identify cached blocks:</a:t>
            </a:r>
          </a:p>
          <a:p>
            <a:pPr marL="742950" lvl="1" indent="-285750">
              <a:buFont typeface="Arial" charset="0"/>
              <a:buChar char="•"/>
            </a:pPr>
            <a:r>
              <a:rPr lang="en-US" sz="1800" dirty="0">
                <a:latin typeface="Calibri" pitchFamily="34" charset="0"/>
              </a:rPr>
              <a:t>Remaining </a:t>
            </a:r>
            <a:r>
              <a:rPr lang="en-US" sz="1800" i="1" dirty="0">
                <a:latin typeface="Calibri" pitchFamily="34" charset="0"/>
              </a:rPr>
              <a:t>t</a:t>
            </a:r>
            <a:r>
              <a:rPr lang="en-US" sz="1800" dirty="0">
                <a:latin typeface="Calibri" pitchFamily="34" charset="0"/>
              </a:rPr>
              <a:t> “tag” bits are used to determine if a cached block is the block containing the desired byte</a:t>
            </a:r>
          </a:p>
        </p:txBody>
      </p:sp>
      <p:sp>
        <p:nvSpPr>
          <p:cNvPr id="128" name="Rectangle 127"/>
          <p:cNvSpPr/>
          <p:nvPr/>
        </p:nvSpPr>
        <p:spPr bwMode="auto">
          <a:xfrm>
            <a:off x="6261278" y="17865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t bits</a:t>
            </a:r>
          </a:p>
        </p:txBody>
      </p:sp>
      <p:sp>
        <p:nvSpPr>
          <p:cNvPr id="129" name="Rectangle 128"/>
          <p:cNvSpPr/>
          <p:nvPr/>
        </p:nvSpPr>
        <p:spPr bwMode="auto">
          <a:xfrm>
            <a:off x="7251878" y="17865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s bits</a:t>
            </a:r>
          </a:p>
        </p:txBody>
      </p:sp>
      <p:sp>
        <p:nvSpPr>
          <p:cNvPr id="130" name="Rectangle 129"/>
          <p:cNvSpPr/>
          <p:nvPr/>
        </p:nvSpPr>
        <p:spPr bwMode="auto">
          <a:xfrm>
            <a:off x="8013878" y="1786552"/>
            <a:ext cx="6729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a:solidFill>
                  <a:srgbClr val="000000"/>
                </a:solidFill>
                <a:latin typeface="Calibri" pitchFamily="34" charset="0"/>
              </a:rPr>
              <a:t>o bits</a:t>
            </a:r>
            <a:endParaRPr lang="en-US" sz="1600" dirty="0">
              <a:solidFill>
                <a:srgbClr val="000000"/>
              </a:solidFill>
              <a:latin typeface="Calibri" pitchFamily="34" charset="0"/>
            </a:endParaRPr>
          </a:p>
        </p:txBody>
      </p:sp>
      <p:sp>
        <p:nvSpPr>
          <p:cNvPr id="131" name="TextBox 130"/>
          <p:cNvSpPr txBox="1"/>
          <p:nvPr/>
        </p:nvSpPr>
        <p:spPr>
          <a:xfrm>
            <a:off x="6172200" y="1446590"/>
            <a:ext cx="1018390" cy="369332"/>
          </a:xfrm>
          <a:prstGeom prst="rect">
            <a:avLst/>
          </a:prstGeom>
          <a:noFill/>
        </p:spPr>
        <p:txBody>
          <a:bodyPr wrap="none" rtlCol="0">
            <a:spAutoFit/>
          </a:bodyPr>
          <a:lstStyle/>
          <a:p>
            <a:r>
              <a:rPr lang="en-US" sz="1800" dirty="0">
                <a:latin typeface="Calibri" pitchFamily="34" charset="0"/>
              </a:rPr>
              <a:t>Address:</a:t>
            </a:r>
          </a:p>
        </p:txBody>
      </p:sp>
    </p:spTree>
    <p:extLst>
      <p:ext uri="{BB962C8B-B14F-4D97-AF65-F5344CB8AC3E}">
        <p14:creationId xmlns:p14="http://schemas.microsoft.com/office/powerpoint/2010/main" val="64116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10556</TotalTime>
  <Words>435</Words>
  <Application>Microsoft Macintosh PowerPoint</Application>
  <PresentationFormat>On-screen Show (4:3)</PresentationFormat>
  <Paragraphs>109</Paragraphs>
  <Slides>6</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vt:i4>
      </vt:variant>
    </vt:vector>
  </HeadingPairs>
  <TitlesOfParts>
    <vt:vector size="16" baseType="lpstr">
      <vt:lpstr>Arial</vt:lpstr>
      <vt:lpstr>Arial Narrow</vt:lpstr>
      <vt:lpstr>Calibri</vt:lpstr>
      <vt:lpstr>Helvetica</vt:lpstr>
      <vt:lpstr>StarSymbol</vt:lpstr>
      <vt:lpstr>Times New Roman</vt:lpstr>
      <vt:lpstr>Wingdings</vt:lpstr>
      <vt:lpstr>Wingdings 2</vt:lpstr>
      <vt:lpstr>template2007</vt:lpstr>
      <vt:lpstr>Default Design</vt:lpstr>
      <vt:lpstr>Today</vt:lpstr>
      <vt:lpstr>Caches</vt:lpstr>
      <vt:lpstr>General Cache Concepts: Hit</vt:lpstr>
      <vt:lpstr>General Cache Concepts: Miss</vt:lpstr>
      <vt:lpstr>General Cache Organization (S, E, B)</vt:lpstr>
      <vt:lpstr>Decoding Addresses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Eric Wills</cp:lastModifiedBy>
  <cp:revision>617</cp:revision>
  <cp:lastPrinted>1999-09-20T15:19:18Z</cp:lastPrinted>
  <dcterms:created xsi:type="dcterms:W3CDTF">2011-01-05T22:48:58Z</dcterms:created>
  <dcterms:modified xsi:type="dcterms:W3CDTF">2018-11-19T16:29:10Z</dcterms:modified>
</cp:coreProperties>
</file>