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1293" r:id="rId3"/>
    <p:sldId id="1284" r:id="rId4"/>
    <p:sldId id="1198" r:id="rId5"/>
    <p:sldId id="1285" r:id="rId6"/>
    <p:sldId id="1294" r:id="rId7"/>
    <p:sldId id="1236" r:id="rId8"/>
    <p:sldId id="1237" r:id="rId9"/>
    <p:sldId id="1238" r:id="rId10"/>
    <p:sldId id="1239" r:id="rId11"/>
    <p:sldId id="1286" r:id="rId12"/>
    <p:sldId id="1241" r:id="rId13"/>
    <p:sldId id="1242" r:id="rId14"/>
    <p:sldId id="1243" r:id="rId15"/>
    <p:sldId id="1244" r:id="rId16"/>
    <p:sldId id="1224" r:id="rId17"/>
    <p:sldId id="1305" r:id="rId18"/>
    <p:sldId id="1289" r:id="rId19"/>
    <p:sldId id="1335" r:id="rId20"/>
    <p:sldId id="1277" r:id="rId21"/>
  </p:sldIdLst>
  <p:sldSz cx="9144000" cy="6858000" type="screen4x3"/>
  <p:notesSz cx="7302500" cy="9586913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FFFFF"/>
    <a:srgbClr val="FCFCFC"/>
    <a:srgbClr val="DF9F98"/>
    <a:srgbClr val="D6CDEE"/>
    <a:srgbClr val="F7F5CD"/>
    <a:srgbClr val="FFABAA"/>
    <a:srgbClr val="000000"/>
    <a:srgbClr val="B2E6B2"/>
    <a:srgbClr val="DE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1" autoAdjust="0"/>
    <p:restoredTop sz="94649" autoAdjust="0"/>
  </p:normalViewPr>
  <p:slideViewPr>
    <p:cSldViewPr snapToObjects="1">
      <p:cViewPr varScale="1">
        <p:scale>
          <a:sx n="128" d="100"/>
          <a:sy n="128" d="100"/>
        </p:scale>
        <p:origin x="680" y="176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17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45"/>
      <c:rAngAx val="0"/>
    </c:view3D>
    <c:floor>
      <c:thickness val="0"/>
      <c:spPr>
        <a:solidFill>
          <a:schemeClr val="bg1">
            <a:lumMod val="85000"/>
          </a:schemeClr>
        </a:solidFill>
      </c:spPr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surface3DChart>
        <c:wireframe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D-C64F-ABB3-C63D7374EAB1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6D-C64F-ABB3-C63D7374EAB1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6D-C64F-ABB3-C63D7374EAB1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6D-C64F-ABB3-C63D7374EAB1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6D-C64F-ABB3-C63D7374EAB1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E6D-C64F-ABB3-C63D7374EAB1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E6D-C64F-ABB3-C63D7374EAB1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E6D-C64F-ABB3-C63D7374EAB1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6D-C64F-ABB3-C63D7374EAB1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E6D-C64F-ABB3-C63D7374EAB1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E6D-C64F-ABB3-C63D7374EAB1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E6D-C64F-ABB3-C63D7374EAB1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E6D-C64F-ABB3-C63D7374EAB1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0E6D-C64F-ABB3-C63D7374EAB1}"/>
            </c:ext>
          </c:extLst>
        </c:ser>
        <c:bandFmts/>
        <c:axId val="2106013720"/>
        <c:axId val="-2123485224"/>
        <c:axId val="-2123504792"/>
      </c:surface3DChart>
      <c:catAx>
        <c:axId val="21060137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vert="horz" anchor="b" anchorCtr="1"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auto val="1"/>
        <c:lblAlgn val="ctr"/>
        <c:lblOffset val="100"/>
        <c:noMultiLvlLbl val="0"/>
      </c:catAx>
      <c:valAx>
        <c:axId val="-2123485224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Read throughput (MB/s)</a:t>
                </a:r>
              </a:p>
              <a:p>
                <a:pPr>
                  <a:defRPr sz="1200">
                    <a:latin typeface="Arial"/>
                  </a:defRPr>
                </a:pPr>
                <a:endParaRPr lang="en-US" sz="1200">
                  <a:latin typeface="Arial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2106013720"/>
        <c:crosses val="autoZero"/>
        <c:crossBetween val="midCat"/>
        <c:majorUnit val="2000"/>
        <c:minorUnit val="500"/>
      </c:valAx>
      <c:serAx>
        <c:axId val="-2123504792"/>
        <c:scaling>
          <c:orientation val="minMax"/>
        </c:scaling>
        <c:delete val="0"/>
        <c:axPos val="b"/>
        <c:title>
          <c:tx>
            <c:rich>
              <a:bodyPr rot="0" vert="horz"/>
              <a:lstStyle/>
              <a:p>
                <a:pPr>
                  <a:defRPr sz="1200">
                    <a:latin typeface="Arial"/>
                  </a:defRPr>
                </a:pPr>
                <a:r>
                  <a:rPr lang="en-US" sz="1200">
                    <a:latin typeface="Arial"/>
                  </a:rPr>
                  <a:t>Size (bytes)</a:t>
                </a:r>
              </a:p>
            </c:rich>
          </c:tx>
          <c:layout>
            <c:manualLayout>
              <c:xMode val="edge"/>
              <c:yMode val="edge"/>
              <c:x val="0.64497276173811602"/>
              <c:y val="0.855644760091263"/>
            </c:manualLayout>
          </c:layout>
          <c:overlay val="0"/>
        </c:title>
        <c:majorTickMark val="out"/>
        <c:minorTickMark val="none"/>
        <c:tickLblPos val="nextTo"/>
        <c:txPr>
          <a:bodyPr rot="0" vert="horz" lIns="2">
            <a:spAutoFit/>
          </a:bodyPr>
          <a:lstStyle/>
          <a:p>
            <a:pPr>
              <a:defRPr sz="1200">
                <a:latin typeface="Arial"/>
              </a:defRPr>
            </a:pPr>
            <a:endParaRPr lang="en-US"/>
          </a:p>
        </c:txPr>
        <c:crossAx val="-2123485224"/>
        <c:crosses val="autoZero"/>
        <c:tickLblSkip val="2"/>
        <c:tickMarkSkip val="1"/>
      </c:serAx>
    </c:plotArea>
    <c:plotVisOnly val="1"/>
    <c:dispBlanksAs val="zero"/>
    <c:showDLblsOverMax val="0"/>
  </c:chart>
  <c:spPr>
    <a:ln w="9525">
      <a:noFill/>
    </a:ln>
  </c:sp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8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2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33987" y="726094"/>
            <a:ext cx="4835733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79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088" tIns="47544" rIns="95088" bIns="4754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9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6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2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6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3612" cy="35814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3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20788"/>
            <a:ext cx="8305800" cy="5222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15375" cy="78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42913" y="6345238"/>
            <a:ext cx="447675" cy="395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3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C07E77-5360-6D43-8AEB-E24B08212AFE}" type="slidenum">
              <a:rPr lang="en-GB" b="0">
                <a:solidFill>
                  <a:srgbClr val="000066"/>
                </a:solidFill>
                <a:latin typeface="Times New Roman" charset="0"/>
              </a:rPr>
              <a:pPr algn="ctr" defTabSz="457200">
                <a:lnSpc>
                  <a:spcPct val="83000"/>
                </a:lnSpc>
                <a:buClr>
                  <a:srgbClr val="000066"/>
                </a:buClr>
                <a:buSzPct val="100000"/>
                <a:buFont typeface="Times New Roman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b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561263" y="6392863"/>
            <a:ext cx="1085850" cy="279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rIns="45720" anchor="ctr">
            <a:prstTxWarp prst="textNoShape">
              <a:avLst/>
            </a:prstTxWarp>
            <a:spAutoFit/>
          </a:bodyPr>
          <a:lstStyle/>
          <a:p>
            <a:pPr algn="ctr" defTabSz="457200">
              <a:lnSpc>
                <a:spcPct val="88000"/>
              </a:lnSpc>
              <a:buClr>
                <a:srgbClr val="000066"/>
              </a:buClr>
              <a:buSzPct val="100000"/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b="0">
                <a:solidFill>
                  <a:srgbClr val="660033"/>
                </a:solidFill>
                <a:latin typeface="Helvetica" charset="0"/>
              </a:rPr>
              <a:t>15-213, F’08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660033"/>
        </a:buClr>
        <a:buSzPct val="100000"/>
        <a:buFont typeface="Helvetica" charset="0"/>
        <a:defRPr sz="3800" b="1">
          <a:solidFill>
            <a:srgbClr val="660033"/>
          </a:solidFill>
          <a:latin typeface="Helvetica" charset="0"/>
          <a:ea typeface="ＭＳ Ｐゴシック" charset="-128"/>
          <a:cs typeface="ＭＳ Ｐゴシック" charset="-128"/>
        </a:defRPr>
      </a:lvl5pPr>
      <a:lvl6pPr marL="15367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6pPr>
      <a:lvl7pPr marL="19939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7pPr>
      <a:lvl8pPr marL="24511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8pPr>
      <a:lvl9pPr marL="2908300" indent="-215900" algn="l" defTabSz="457200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3800" b="1">
          <a:solidFill>
            <a:srgbClr val="660033"/>
          </a:solidFill>
          <a:latin typeface="Helvetica" charset="0"/>
          <a:ea typeface="ＭＳ Ｐゴシック" charset="-128"/>
        </a:defRPr>
      </a:lvl9pPr>
    </p:titleStyle>
    <p:bodyStyle>
      <a:lvl1pPr marL="384175" indent="-384175" algn="l" defTabSz="457200" rtl="0" eaLnBrk="0" fontAlgn="base" hangingPunct="0">
        <a:lnSpc>
          <a:spcPct val="93000"/>
        </a:lnSpc>
        <a:spcBef>
          <a:spcPts val="1500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400" b="1">
          <a:solidFill>
            <a:srgbClr val="003300"/>
          </a:solidFill>
          <a:effectLst>
            <a:outerShdw blurRad="38100" dist="38100" dir="2700000" algn="tl">
              <a:srgbClr val="DDDDDD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742950" indent="-246063" algn="l" defTabSz="457200" rtl="0" eaLnBrk="0" fontAlgn="base" hangingPunct="0">
        <a:lnSpc>
          <a:spcPct val="98000"/>
        </a:lnSpc>
        <a:spcBef>
          <a:spcPts val="625"/>
        </a:spcBef>
        <a:spcAft>
          <a:spcPct val="0"/>
        </a:spcAft>
        <a:buClr>
          <a:srgbClr val="660033"/>
        </a:buClr>
        <a:buSzPct val="45000"/>
        <a:buFont typeface="Wingdings" charset="2"/>
        <a:buChar char=""/>
        <a:defRPr sz="2000" b="1">
          <a:solidFill>
            <a:srgbClr val="000066"/>
          </a:solidFill>
          <a:latin typeface="+mn-lt"/>
          <a:ea typeface="ＭＳ Ｐゴシック" charset="-128"/>
        </a:defRPr>
      </a:lvl2pPr>
      <a:lvl3pPr marL="1144588" indent="-236538" algn="l" defTabSz="457200" rtl="0" eaLnBrk="0" fontAlgn="base" hangingPunct="0">
        <a:lnSpc>
          <a:spcPct val="104000"/>
        </a:lnSpc>
        <a:spcBef>
          <a:spcPts val="225"/>
        </a:spcBef>
        <a:spcAft>
          <a:spcPct val="0"/>
        </a:spcAft>
        <a:buClr>
          <a:srgbClr val="005400"/>
        </a:buClr>
        <a:buSzPct val="45000"/>
        <a:buFont typeface="Wingdings" charset="2"/>
        <a:buChar char=""/>
        <a:defRPr b="1">
          <a:solidFill>
            <a:srgbClr val="000099"/>
          </a:solidFill>
          <a:latin typeface="+mn-lt"/>
          <a:ea typeface="ＭＳ Ｐゴシック" charset="-128"/>
        </a:defRPr>
      </a:lvl3pPr>
      <a:lvl4pPr marL="1600200" indent="-228600" algn="l" defTabSz="457200" rtl="0" eaLnBrk="0" fontAlgn="base" hangingPunct="0">
        <a:lnSpc>
          <a:spcPct val="98000"/>
        </a:lnSpc>
        <a:spcBef>
          <a:spcPts val="45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b="1">
          <a:solidFill>
            <a:srgbClr val="000066"/>
          </a:solidFill>
          <a:latin typeface="+mn-lt"/>
          <a:ea typeface="ＭＳ Ｐゴシック" charset="-128"/>
        </a:defRPr>
      </a:lvl4pPr>
      <a:lvl5pPr marL="2449513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5pPr>
      <a:lvl6pPr marL="29067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6pPr>
      <a:lvl7pPr marL="33639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7pPr>
      <a:lvl8pPr marL="38211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8pPr>
      <a:lvl9pPr marL="4278313" indent="-228600" algn="l" defTabSz="457200" rtl="0" fontAlgn="base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45000"/>
        <a:buFont typeface="Wingdings" charset="2"/>
        <a:buChar char=""/>
        <a:defRPr sz="2000">
          <a:solidFill>
            <a:srgbClr val="000066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Cache Organization (S, E, B)</a:t>
            </a:r>
            <a:endParaRPr lang="en-US" dirty="0"/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114801" y="-49583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905000" y="207899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133600" y="401928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524000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86200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7333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>
            <a:endCxn id="61" idx="1"/>
          </p:cNvCxnSpPr>
          <p:nvPr/>
        </p:nvCxnSpPr>
        <p:spPr bwMode="auto">
          <a:xfrm flipV="1">
            <a:off x="6553202" y="2070349"/>
            <a:ext cx="596798" cy="104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150000" y="1885683"/>
            <a:ext cx="470000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set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6096000" y="2338583"/>
            <a:ext cx="914400" cy="13845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6971766" y="227835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itchFamily="34" charset="0"/>
              </a:rPr>
              <a:t>line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905000" y="264768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1905000" y="322199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1905000" y="428879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146824" y="4709564"/>
            <a:ext cx="3523449" cy="865914"/>
          </a:xfrm>
          <a:prstGeom prst="trapezoid">
            <a:avLst>
              <a:gd name="adj" fmla="val 135061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146824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6450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917673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4178468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092868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451073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585224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742478" y="5689778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2273468" y="5702122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4496145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12058" y="6374902"/>
            <a:ext cx="392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6000" y="5112603"/>
            <a:ext cx="3151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i="1" dirty="0">
                <a:latin typeface="Calibri" pitchFamily="34" charset="0"/>
              </a:rPr>
              <a:t>C = S x E x B data bytes</a:t>
            </a:r>
          </a:p>
        </p:txBody>
      </p:sp>
    </p:spTree>
    <p:extLst>
      <p:ext uri="{BB962C8B-B14F-4D97-AF65-F5344CB8AC3E}">
        <p14:creationId xmlns:p14="http://schemas.microsoft.com/office/powerpoint/2010/main" val="83031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7" grpId="0" animBg="1"/>
      <p:bldP spid="78" grpId="0"/>
      <p:bldP spid="1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/>
              <a:t>Improving Temporal Locality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91727" y="2740693"/>
            <a:ext cx="7537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Allow multiple blocks to be cached in each set: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Number of blocks in each set is called “set associativity”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Improves temporal locality by allowing a choice regarding which blocks get evicted</a:t>
            </a:r>
          </a:p>
          <a:p>
            <a:pPr marL="742950" lvl="1" indent="-285750">
              <a:buFont typeface="Arial" charset="0"/>
              <a:buChar char="•"/>
            </a:pPr>
            <a:endParaRPr lang="en-US" sz="22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But how do we efficiently search two tags and two valid bits in each set?  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200" dirty="0">
                <a:latin typeface="Calibri" pitchFamily="34" charset="0"/>
              </a:rPr>
              <a:t>And how do we decide which blocks get evicted?</a:t>
            </a:r>
          </a:p>
          <a:p>
            <a:pPr marL="285750" indent="-285750">
              <a:buFont typeface="Arial" charset="0"/>
              <a:buChar char="•"/>
            </a:pPr>
            <a:endParaRPr lang="en-US" sz="2200" dirty="0">
              <a:latin typeface="Calibri" pitchFamily="34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914400" y="1676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1063807" y="1752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357124" y="1851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592442" y="1851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817567" y="1851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045107" y="1851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577988" y="1851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1173128" y="1851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3053509" y="1851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793737" y="1851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541744" y="1851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3289750" y="1851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538135" y="1755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831452" y="1854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6066770" y="1854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291895" y="1854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519435" y="1854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5052316" y="1854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647456" y="1854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527837" y="1854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7268065" y="1854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7016072" y="1854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764078" y="1854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4566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961660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762000" y="4800600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blocks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1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57200" y="25146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6607" y="25908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1899924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2135242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2360367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58790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120788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71592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630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3336537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3084544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2832550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4080935" y="25940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5374252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5609570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5834695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706223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595116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419025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607063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6810865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6558872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6306878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457200" y="38862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606607" y="39624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1899924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2135242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2360367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358790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1120788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71592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259630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3336537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3084544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2832550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4080935" y="39656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5374252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5609570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5834695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706223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4595116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419025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607063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6810865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6558872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6306878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457200" y="5102157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606607" y="5178360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1899924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2135242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2360367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358790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1120788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71592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259630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3336537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3084544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2832550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4080935" y="5181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5374252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5609570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5834695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706223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4595116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419025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607063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6810865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6558872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6306878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7924800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</p:spTree>
    <p:extLst>
      <p:ext uri="{BB962C8B-B14F-4D97-AF65-F5344CB8AC3E}">
        <p14:creationId xmlns:p14="http://schemas.microsoft.com/office/powerpoint/2010/main" val="23448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blocks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1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124185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81499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8245269" cy="762000"/>
          </a:xfrm>
        </p:spPr>
        <p:txBody>
          <a:bodyPr/>
          <a:lstStyle/>
          <a:p>
            <a:r>
              <a:rPr lang="en-US" dirty="0"/>
              <a:t>E-way Set Associative Cache (Here: E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298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2: Two blocks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566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556678" y="18627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318678" y="186275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77000" y="1522790"/>
            <a:ext cx="1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457200" y="3200400"/>
            <a:ext cx="7086600" cy="6128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606607" y="3276603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1899924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2135242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2360367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358790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1120788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71592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59630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336537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3084544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2832550" y="3375269"/>
            <a:ext cx="252617" cy="26311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4080935" y="3279846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374252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5609570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5834695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706223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4595116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19025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607063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6810865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6558872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6306878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7054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4905012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1430684" y="1998175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3429000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636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457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18537" y="2641599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yes = hit</a:t>
            </a:r>
          </a:p>
        </p:txBody>
      </p:sp>
      <p:cxnSp>
        <p:nvCxnSpPr>
          <p:cNvPr id="143" name="Elbow Connector 142"/>
          <p:cNvCxnSpPr>
            <a:stCxn id="130" idx="2"/>
            <a:endCxn id="124" idx="2"/>
          </p:cNvCxnSpPr>
          <p:nvPr/>
        </p:nvCxnSpPr>
        <p:spPr bwMode="auto">
          <a:xfrm rot="5400000">
            <a:off x="5016510" y="75949"/>
            <a:ext cx="1504779" cy="5620080"/>
          </a:xfrm>
          <a:prstGeom prst="bentConnector3">
            <a:avLst>
              <a:gd name="adj1" fmla="val 14838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5105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2717407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03399" y="4812268"/>
            <a:ext cx="257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short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(2 Bytes) is here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5562600"/>
            <a:ext cx="7978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block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</p:txBody>
      </p:sp>
    </p:spTree>
    <p:extLst>
      <p:ext uri="{BB962C8B-B14F-4D97-AF65-F5344CB8AC3E}">
        <p14:creationId xmlns:p14="http://schemas.microsoft.com/office/powerpoint/2010/main" val="222847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3922713" y="5213015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3922713" y="6030577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101182" cy="762000"/>
          </a:xfrm>
        </p:spPr>
        <p:txBody>
          <a:bodyPr/>
          <a:lstStyle/>
          <a:p>
            <a:r>
              <a:rPr lang="en-US" dirty="0"/>
              <a:t>2-Way Set 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3211513" y="1712243"/>
            <a:ext cx="5475287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bytes, 4-bit addresses,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8-byte cache, B=2 bytes/block, </a:t>
            </a:r>
          </a:p>
          <a:p>
            <a:r>
              <a:rPr lang="en-US" sz="2000" b="0" dirty="0">
                <a:latin typeface="Calibri"/>
                <a:cs typeface="Calibri"/>
              </a:rPr>
              <a:t>E=2 blocks/set, S=2 sets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</a:t>
            </a:r>
            <a:r>
              <a:rPr lang="en-US" sz="2000" u="sng" dirty="0">
                <a:latin typeface="Calibri"/>
                <a:cs typeface="Calibri"/>
              </a:rPr>
              <a:t>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</a:t>
            </a:r>
            <a:r>
              <a:rPr lang="en-US" sz="2000" u="sng" dirty="0">
                <a:latin typeface="Calibri"/>
                <a:cs typeface="Calibri"/>
              </a:rPr>
              <a:t>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45720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576262" y="150745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1204912" y="150745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1944687" y="150745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1174750" y="1841500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1890712" y="1841500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4071938" y="4724400"/>
            <a:ext cx="31691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4549775" y="4724400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5410200" y="4724400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3922713" y="5416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4497388" y="5416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5165725" y="5416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3922713" y="592455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4497388" y="592455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5165725" y="592455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3922713" y="6248400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4497388" y="6248400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5165725" y="6248400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6657975" y="2984698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3922713" y="510698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748463" y="32766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6657975" y="35814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918221" y="5924550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6657975" y="3886200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919647" y="54165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6748463" y="4191000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575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27045" y="5181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27045" y="60314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</p:spTree>
    <p:extLst>
      <p:ext uri="{BB962C8B-B14F-4D97-AF65-F5344CB8AC3E}">
        <p14:creationId xmlns:p14="http://schemas.microsoft.com/office/powerpoint/2010/main" val="4286341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" y="435678"/>
            <a:ext cx="8991600" cy="762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Examples of Caching in the Memory Hierarchy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7658100" y="24288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</a:rPr>
              <a:t>Hardware MMU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5905500" y="24288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848100" y="24288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TLB</a:t>
            </a: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1943100" y="24288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Address translations</a:t>
            </a: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114300" y="24288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TLB</a:t>
            </a:r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7658100" y="5338763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browser</a:t>
            </a:r>
          </a:p>
        </p:txBody>
      </p:sp>
      <p:sp>
        <p:nvSpPr>
          <p:cNvPr id="37899" name="Rectangle 9"/>
          <p:cNvSpPr>
            <a:spLocks noChangeArrowheads="1"/>
          </p:cNvSpPr>
          <p:nvPr/>
        </p:nvSpPr>
        <p:spPr bwMode="auto">
          <a:xfrm>
            <a:off x="5905500" y="5338763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00" name="Rectangle 10"/>
          <p:cNvSpPr>
            <a:spLocks noChangeArrowheads="1"/>
          </p:cNvSpPr>
          <p:nvPr/>
        </p:nvSpPr>
        <p:spPr bwMode="auto">
          <a:xfrm>
            <a:off x="3848100" y="5338763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01" name="Rectangle 11"/>
          <p:cNvSpPr>
            <a:spLocks noChangeArrowheads="1"/>
          </p:cNvSpPr>
          <p:nvPr/>
        </p:nvSpPr>
        <p:spPr bwMode="auto">
          <a:xfrm>
            <a:off x="1943100" y="5338763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02" name="Rectangle 12"/>
          <p:cNvSpPr>
            <a:spLocks noChangeArrowheads="1"/>
          </p:cNvSpPr>
          <p:nvPr/>
        </p:nvSpPr>
        <p:spPr bwMode="auto">
          <a:xfrm>
            <a:off x="114300" y="5338763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Browser cache</a:t>
            </a:r>
          </a:p>
        </p:txBody>
      </p:sp>
      <p:sp>
        <p:nvSpPr>
          <p:cNvPr id="37903" name="Rectangle 13"/>
          <p:cNvSpPr>
            <a:spLocks noChangeArrowheads="1"/>
          </p:cNvSpPr>
          <p:nvPr/>
        </p:nvSpPr>
        <p:spPr bwMode="auto">
          <a:xfrm>
            <a:off x="114300" y="5924550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cache</a:t>
            </a:r>
          </a:p>
        </p:txBody>
      </p:sp>
      <p:sp>
        <p:nvSpPr>
          <p:cNvPr id="37904" name="Rectangle 14"/>
          <p:cNvSpPr>
            <a:spLocks noChangeArrowheads="1"/>
          </p:cNvSpPr>
          <p:nvPr/>
        </p:nvSpPr>
        <p:spPr bwMode="auto">
          <a:xfrm>
            <a:off x="114300" y="4752975"/>
            <a:ext cx="1828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Network buffer cache</a:t>
            </a:r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114300" y="402907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Buffer cache</a:t>
            </a:r>
          </a:p>
        </p:txBody>
      </p:sp>
      <p:sp>
        <p:nvSpPr>
          <p:cNvPr id="37906" name="Rectangle 16"/>
          <p:cNvSpPr>
            <a:spLocks noChangeArrowheads="1"/>
          </p:cNvSpPr>
          <p:nvPr/>
        </p:nvSpPr>
        <p:spPr bwMode="auto">
          <a:xfrm>
            <a:off x="114300" y="3690938"/>
            <a:ext cx="1828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Virtual Memory</a:t>
            </a:r>
          </a:p>
        </p:txBody>
      </p:sp>
      <p:sp>
        <p:nvSpPr>
          <p:cNvPr id="37907" name="Rectangle 17"/>
          <p:cNvSpPr>
            <a:spLocks noChangeArrowheads="1"/>
          </p:cNvSpPr>
          <p:nvPr/>
        </p:nvSpPr>
        <p:spPr bwMode="auto">
          <a:xfrm>
            <a:off x="114300" y="3352800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L2 cache</a:t>
            </a:r>
          </a:p>
        </p:txBody>
      </p:sp>
      <p:sp>
        <p:nvSpPr>
          <p:cNvPr id="37908" name="Rectangle 18"/>
          <p:cNvSpPr>
            <a:spLocks noChangeArrowheads="1"/>
          </p:cNvSpPr>
          <p:nvPr/>
        </p:nvSpPr>
        <p:spPr bwMode="auto">
          <a:xfrm>
            <a:off x="114300" y="3014663"/>
            <a:ext cx="1828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L1 cache</a:t>
            </a:r>
          </a:p>
        </p:txBody>
      </p:sp>
      <p:sp>
        <p:nvSpPr>
          <p:cNvPr id="37909" name="Rectangle 19"/>
          <p:cNvSpPr>
            <a:spLocks noChangeArrowheads="1"/>
          </p:cNvSpPr>
          <p:nvPr/>
        </p:nvSpPr>
        <p:spPr bwMode="auto">
          <a:xfrm>
            <a:off x="114300" y="2078038"/>
            <a:ext cx="1828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Registers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114300" y="1438275"/>
            <a:ext cx="1828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Cache Type</a:t>
            </a:r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1943100" y="5924550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pages</a:t>
            </a:r>
          </a:p>
        </p:txBody>
      </p:sp>
      <p:sp>
        <p:nvSpPr>
          <p:cNvPr id="37912" name="Rectangle 22"/>
          <p:cNvSpPr>
            <a:spLocks noChangeArrowheads="1"/>
          </p:cNvSpPr>
          <p:nvPr/>
        </p:nvSpPr>
        <p:spPr bwMode="auto">
          <a:xfrm>
            <a:off x="1943100" y="4752975"/>
            <a:ext cx="19050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3" name="Rectangle 23"/>
          <p:cNvSpPr>
            <a:spLocks noChangeArrowheads="1"/>
          </p:cNvSpPr>
          <p:nvPr/>
        </p:nvSpPr>
        <p:spPr bwMode="auto">
          <a:xfrm>
            <a:off x="1943100" y="402907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Parts of files</a:t>
            </a:r>
          </a:p>
        </p:txBody>
      </p:sp>
      <p:sp>
        <p:nvSpPr>
          <p:cNvPr id="37914" name="Rectangle 24"/>
          <p:cNvSpPr>
            <a:spLocks noChangeArrowheads="1"/>
          </p:cNvSpPr>
          <p:nvPr/>
        </p:nvSpPr>
        <p:spPr bwMode="auto">
          <a:xfrm>
            <a:off x="1943100" y="3690938"/>
            <a:ext cx="19050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4-KB pages</a:t>
            </a:r>
          </a:p>
        </p:txBody>
      </p:sp>
      <p:sp>
        <p:nvSpPr>
          <p:cNvPr id="37915" name="Rectangle 25"/>
          <p:cNvSpPr>
            <a:spLocks noChangeArrowheads="1"/>
          </p:cNvSpPr>
          <p:nvPr/>
        </p:nvSpPr>
        <p:spPr bwMode="auto">
          <a:xfrm>
            <a:off x="1943100" y="3352800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6" name="Rectangle 26"/>
          <p:cNvSpPr>
            <a:spLocks noChangeArrowheads="1"/>
          </p:cNvSpPr>
          <p:nvPr/>
        </p:nvSpPr>
        <p:spPr bwMode="auto">
          <a:xfrm>
            <a:off x="1943100" y="3014663"/>
            <a:ext cx="19050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64-byte blocks</a:t>
            </a:r>
          </a:p>
        </p:txBody>
      </p:sp>
      <p:sp>
        <p:nvSpPr>
          <p:cNvPr id="37917" name="Rectangle 27"/>
          <p:cNvSpPr>
            <a:spLocks noChangeArrowheads="1"/>
          </p:cNvSpPr>
          <p:nvPr/>
        </p:nvSpPr>
        <p:spPr bwMode="auto">
          <a:xfrm>
            <a:off x="1943100" y="2078038"/>
            <a:ext cx="19050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4-8 bytes words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1943100" y="1438275"/>
            <a:ext cx="19050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What is Cached?</a:t>
            </a:r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7658100" y="5924550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Web proxy server</a:t>
            </a:r>
          </a:p>
        </p:txBody>
      </p:sp>
      <p:sp>
        <p:nvSpPr>
          <p:cNvPr id="37920" name="Rectangle 30"/>
          <p:cNvSpPr>
            <a:spLocks noChangeArrowheads="1"/>
          </p:cNvSpPr>
          <p:nvPr/>
        </p:nvSpPr>
        <p:spPr bwMode="auto">
          <a:xfrm>
            <a:off x="5905500" y="5924550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1,000,000,000</a:t>
            </a:r>
          </a:p>
        </p:txBody>
      </p:sp>
      <p:sp>
        <p:nvSpPr>
          <p:cNvPr id="37921" name="Rectangle 31"/>
          <p:cNvSpPr>
            <a:spLocks noChangeArrowheads="1"/>
          </p:cNvSpPr>
          <p:nvPr/>
        </p:nvSpPr>
        <p:spPr bwMode="auto">
          <a:xfrm>
            <a:off x="3848100" y="5924550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Remote server disks</a:t>
            </a:r>
          </a:p>
        </p:txBody>
      </p:sp>
      <p:sp>
        <p:nvSpPr>
          <p:cNvPr id="37922" name="Rectangle 32"/>
          <p:cNvSpPr>
            <a:spLocks noChangeArrowheads="1"/>
          </p:cNvSpPr>
          <p:nvPr/>
        </p:nvSpPr>
        <p:spPr bwMode="auto">
          <a:xfrm>
            <a:off x="7658100" y="402907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OS</a:t>
            </a:r>
          </a:p>
        </p:txBody>
      </p:sp>
      <p:sp>
        <p:nvSpPr>
          <p:cNvPr id="37923" name="Rectangle 33"/>
          <p:cNvSpPr>
            <a:spLocks noChangeArrowheads="1"/>
          </p:cNvSpPr>
          <p:nvPr/>
        </p:nvSpPr>
        <p:spPr bwMode="auto">
          <a:xfrm>
            <a:off x="5905500" y="402907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24" name="Rectangle 34"/>
          <p:cNvSpPr>
            <a:spLocks noChangeArrowheads="1"/>
          </p:cNvSpPr>
          <p:nvPr/>
        </p:nvSpPr>
        <p:spPr bwMode="auto">
          <a:xfrm>
            <a:off x="3848100" y="402907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25" name="Rectangle 35"/>
          <p:cNvSpPr>
            <a:spLocks noChangeArrowheads="1"/>
          </p:cNvSpPr>
          <p:nvPr/>
        </p:nvSpPr>
        <p:spPr bwMode="auto">
          <a:xfrm>
            <a:off x="7658100" y="3014663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6" name="Rectangle 36"/>
          <p:cNvSpPr>
            <a:spLocks noChangeArrowheads="1"/>
          </p:cNvSpPr>
          <p:nvPr/>
        </p:nvSpPr>
        <p:spPr bwMode="auto">
          <a:xfrm>
            <a:off x="5905500" y="3014663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7" name="Rectangle 37"/>
          <p:cNvSpPr>
            <a:spLocks noChangeArrowheads="1"/>
          </p:cNvSpPr>
          <p:nvPr/>
        </p:nvSpPr>
        <p:spPr bwMode="auto">
          <a:xfrm>
            <a:off x="3848100" y="3014663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L1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7658100" y="3352800"/>
            <a:ext cx="14478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</a:t>
            </a:r>
          </a:p>
        </p:txBody>
      </p:sp>
      <p:sp>
        <p:nvSpPr>
          <p:cNvPr id="37929" name="Rectangle 39"/>
          <p:cNvSpPr>
            <a:spLocks noChangeArrowheads="1"/>
          </p:cNvSpPr>
          <p:nvPr/>
        </p:nvSpPr>
        <p:spPr bwMode="auto">
          <a:xfrm>
            <a:off x="5905500" y="3352800"/>
            <a:ext cx="17526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30" name="Rectangle 40"/>
          <p:cNvSpPr>
            <a:spLocks noChangeArrowheads="1"/>
          </p:cNvSpPr>
          <p:nvPr/>
        </p:nvSpPr>
        <p:spPr bwMode="auto">
          <a:xfrm>
            <a:off x="3848100" y="3352800"/>
            <a:ext cx="2057400" cy="3381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On-Chip L2</a:t>
            </a:r>
          </a:p>
        </p:txBody>
      </p:sp>
      <p:sp>
        <p:nvSpPr>
          <p:cNvPr id="37931" name="Rectangle 41"/>
          <p:cNvSpPr>
            <a:spLocks noChangeArrowheads="1"/>
          </p:cNvSpPr>
          <p:nvPr/>
        </p:nvSpPr>
        <p:spPr bwMode="auto">
          <a:xfrm>
            <a:off x="7658100" y="4752975"/>
            <a:ext cx="14478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NFS client</a:t>
            </a:r>
          </a:p>
        </p:txBody>
      </p:sp>
      <p:sp>
        <p:nvSpPr>
          <p:cNvPr id="37932" name="Rectangle 42"/>
          <p:cNvSpPr>
            <a:spLocks noChangeArrowheads="1"/>
          </p:cNvSpPr>
          <p:nvPr/>
        </p:nvSpPr>
        <p:spPr bwMode="auto">
          <a:xfrm>
            <a:off x="5905500" y="4752975"/>
            <a:ext cx="17526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10,000,000</a:t>
            </a:r>
          </a:p>
        </p:txBody>
      </p:sp>
      <p:sp>
        <p:nvSpPr>
          <p:cNvPr id="37933" name="Rectangle 43"/>
          <p:cNvSpPr>
            <a:spLocks noChangeArrowheads="1"/>
          </p:cNvSpPr>
          <p:nvPr/>
        </p:nvSpPr>
        <p:spPr bwMode="auto">
          <a:xfrm>
            <a:off x="3848100" y="4752975"/>
            <a:ext cx="2057400" cy="58578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Local disk</a:t>
            </a:r>
          </a:p>
        </p:txBody>
      </p:sp>
      <p:sp>
        <p:nvSpPr>
          <p:cNvPr id="37934" name="Rectangle 44"/>
          <p:cNvSpPr>
            <a:spLocks noChangeArrowheads="1"/>
          </p:cNvSpPr>
          <p:nvPr/>
        </p:nvSpPr>
        <p:spPr bwMode="auto">
          <a:xfrm>
            <a:off x="7658100" y="3690938"/>
            <a:ext cx="14478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Hardware + OS</a:t>
            </a:r>
          </a:p>
        </p:txBody>
      </p:sp>
      <p:sp>
        <p:nvSpPr>
          <p:cNvPr id="37935" name="Rectangle 45"/>
          <p:cNvSpPr>
            <a:spLocks noChangeArrowheads="1"/>
          </p:cNvSpPr>
          <p:nvPr/>
        </p:nvSpPr>
        <p:spPr bwMode="auto">
          <a:xfrm>
            <a:off x="5905500" y="3690938"/>
            <a:ext cx="17526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37936" name="Rectangle 46"/>
          <p:cNvSpPr>
            <a:spLocks noChangeArrowheads="1"/>
          </p:cNvSpPr>
          <p:nvPr/>
        </p:nvSpPr>
        <p:spPr bwMode="auto">
          <a:xfrm>
            <a:off x="3848100" y="3690938"/>
            <a:ext cx="2057400" cy="338137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37937" name="Rectangle 47"/>
          <p:cNvSpPr>
            <a:spLocks noChangeArrowheads="1"/>
          </p:cNvSpPr>
          <p:nvPr/>
        </p:nvSpPr>
        <p:spPr bwMode="auto">
          <a:xfrm>
            <a:off x="7658100" y="2078038"/>
            <a:ext cx="14478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37938" name="Rectangle 48"/>
          <p:cNvSpPr>
            <a:spLocks noChangeArrowheads="1"/>
          </p:cNvSpPr>
          <p:nvPr/>
        </p:nvSpPr>
        <p:spPr bwMode="auto">
          <a:xfrm>
            <a:off x="5905500" y="2078038"/>
            <a:ext cx="17526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939" name="Rectangle 49"/>
          <p:cNvSpPr>
            <a:spLocks noChangeArrowheads="1"/>
          </p:cNvSpPr>
          <p:nvPr/>
        </p:nvSpPr>
        <p:spPr bwMode="auto">
          <a:xfrm>
            <a:off x="3848100" y="2078038"/>
            <a:ext cx="2057400" cy="350838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 CPU core</a:t>
            </a:r>
          </a:p>
        </p:txBody>
      </p:sp>
      <p:sp>
        <p:nvSpPr>
          <p:cNvPr id="37940" name="Rectangle 50"/>
          <p:cNvSpPr>
            <a:spLocks noChangeArrowheads="1"/>
          </p:cNvSpPr>
          <p:nvPr/>
        </p:nvSpPr>
        <p:spPr bwMode="auto">
          <a:xfrm>
            <a:off x="7658100" y="1438275"/>
            <a:ext cx="14478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Managed By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5905500" y="1438275"/>
            <a:ext cx="1752600" cy="6397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Latency (cycles)</a:t>
            </a:r>
          </a:p>
        </p:txBody>
      </p:sp>
      <p:sp>
        <p:nvSpPr>
          <p:cNvPr id="37942" name="Rectangle 52"/>
          <p:cNvSpPr>
            <a:spLocks noChangeArrowheads="1"/>
          </p:cNvSpPr>
          <p:nvPr/>
        </p:nvSpPr>
        <p:spPr bwMode="auto">
          <a:xfrm>
            <a:off x="3848100" y="1438275"/>
            <a:ext cx="2057400" cy="639763"/>
          </a:xfrm>
          <a:prstGeom prst="rect">
            <a:avLst/>
          </a:prstGeom>
          <a:solidFill>
            <a:srgbClr val="E0E0E0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Where is it Cached?</a:t>
            </a:r>
          </a:p>
        </p:txBody>
      </p:sp>
      <p:sp>
        <p:nvSpPr>
          <p:cNvPr id="37948" name="Line 58"/>
          <p:cNvSpPr>
            <a:spLocks noChangeShapeType="1"/>
          </p:cNvSpPr>
          <p:nvPr/>
        </p:nvSpPr>
        <p:spPr bwMode="auto">
          <a:xfrm>
            <a:off x="114300" y="1438275"/>
            <a:ext cx="1588" cy="639763"/>
          </a:xfrm>
          <a:prstGeom prst="line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anchor="ctr" anchorCtr="0"/>
          <a:lstStyle/>
          <a:p>
            <a:endParaRPr lang="en-US"/>
          </a:p>
        </p:txBody>
      </p:sp>
      <p:sp>
        <p:nvSpPr>
          <p:cNvPr id="55" name="Rectangle 15"/>
          <p:cNvSpPr>
            <a:spLocks noChangeArrowheads="1"/>
          </p:cNvSpPr>
          <p:nvPr/>
        </p:nvSpPr>
        <p:spPr bwMode="auto">
          <a:xfrm>
            <a:off x="114300" y="4391025"/>
            <a:ext cx="1828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cache	</a:t>
            </a: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1943100" y="4391025"/>
            <a:ext cx="19050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sectors</a:t>
            </a:r>
          </a:p>
        </p:txBody>
      </p:sp>
      <p:sp>
        <p:nvSpPr>
          <p:cNvPr id="58" name="Rectangle 34"/>
          <p:cNvSpPr>
            <a:spLocks noChangeArrowheads="1"/>
          </p:cNvSpPr>
          <p:nvPr/>
        </p:nvSpPr>
        <p:spPr bwMode="auto">
          <a:xfrm>
            <a:off x="3848100" y="4391025"/>
            <a:ext cx="20574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5905500" y="4391025"/>
            <a:ext cx="17526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100,000</a:t>
            </a: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7658100" y="4391025"/>
            <a:ext cx="1447800" cy="361950"/>
          </a:xfrm>
          <a:prstGeom prst="rect">
            <a:avLst/>
          </a:prstGeom>
          <a:noFill/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0066"/>
                </a:solidFill>
                <a:latin typeface="Calibri" pitchFamily="34" charset="0"/>
              </a:rPr>
              <a:t>Disk firmware</a:t>
            </a:r>
          </a:p>
        </p:txBody>
      </p:sp>
    </p:spTree>
    <p:extLst>
      <p:ext uri="{BB962C8B-B14F-4D97-AF65-F5344CB8AC3E}">
        <p14:creationId xmlns:p14="http://schemas.microsoft.com/office/powerpoint/2010/main" val="4138055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228600" y="1676400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3810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114800" y="1981200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5461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 err="1"/>
              <a:t>Regs</a:t>
            </a:r>
            <a:endParaRPr lang="en-US" sz="1800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5889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15240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i</a:t>
            </a:r>
            <a:r>
              <a:rPr lang="en-US" sz="18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6096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0668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066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19050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3048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4279900" y="2133600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4322763" y="2781300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L1 </a:t>
            </a:r>
          </a:p>
          <a:p>
            <a:pPr algn="ctr"/>
            <a:r>
              <a:rPr lang="en-US" sz="1800" dirty="0" err="1"/>
              <a:t>d</a:t>
            </a:r>
            <a:r>
              <a:rPr lang="en-US" sz="18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5257800" y="2781300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L1 </a:t>
            </a:r>
          </a:p>
          <a:p>
            <a:pPr algn="ctr"/>
            <a:r>
              <a:rPr lang="en-US" sz="1800"/>
              <a:t>i-cache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4343400" y="3695700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4800600" y="24384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48006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5638800" y="33528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038600" y="1676400"/>
            <a:ext cx="77369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2971800" y="2983468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14478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181600" y="4267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098550" y="4800600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L3 unified cache</a:t>
            </a:r>
          </a:p>
          <a:p>
            <a:pPr algn="ctr"/>
            <a:r>
              <a:rPr lang="en-US" sz="1800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228600" y="6057900"/>
            <a:ext cx="6172200" cy="5715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3371850" y="53721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152400" y="1295400"/>
            <a:ext cx="192075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3200" y="1676400"/>
            <a:ext cx="251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L1 </a:t>
            </a:r>
            <a:r>
              <a:rPr lang="en-US" sz="1800" dirty="0" err="1">
                <a:latin typeface="Calibri" pitchFamily="34" charset="0"/>
              </a:rPr>
              <a:t>i</a:t>
            </a:r>
            <a:r>
              <a:rPr lang="en-US" sz="1800" dirty="0">
                <a:latin typeface="Calibri" pitchFamily="34" charset="0"/>
              </a:rPr>
              <a:t>-cache and </a:t>
            </a:r>
            <a:r>
              <a:rPr lang="en-US" sz="1800" dirty="0" err="1">
                <a:latin typeface="Calibri" pitchFamily="34" charset="0"/>
              </a:rPr>
              <a:t>d</a:t>
            </a:r>
            <a:r>
              <a:rPr lang="en-US" sz="1800" dirty="0">
                <a:latin typeface="Calibri" pitchFamily="34" charset="0"/>
              </a:rPr>
              <a:t>-cache: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4 cycles</a:t>
            </a:r>
          </a:p>
          <a:p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10 cycles</a:t>
            </a:r>
          </a:p>
          <a:p>
            <a:pPr lvl="1"/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sz="1800" b="0" dirty="0">
                <a:latin typeface="Calibri" pitchFamily="34" charset="0"/>
              </a:rPr>
              <a:t>Access: 40-75 cycles</a:t>
            </a:r>
          </a:p>
          <a:p>
            <a:pPr lvl="1"/>
            <a:endParaRPr lang="en-US" sz="1800" b="0" dirty="0">
              <a:latin typeface="Calibri" pitchFamily="34" charset="0"/>
            </a:endParaRPr>
          </a:p>
          <a:p>
            <a:r>
              <a:rPr lang="en-US" sz="1800" dirty="0">
                <a:latin typeface="Calibri" pitchFamily="34" charset="0"/>
              </a:rPr>
              <a:t>Block size</a:t>
            </a:r>
            <a:r>
              <a:rPr lang="en-US" sz="1800" b="0" dirty="0">
                <a:latin typeface="Calibri" pitchFamily="34" charset="0"/>
              </a:rPr>
              <a:t>: 64 bytes for all caches. </a:t>
            </a:r>
          </a:p>
        </p:txBody>
      </p:sp>
    </p:spTree>
    <p:extLst>
      <p:ext uri="{BB962C8B-B14F-4D97-AF65-F5344CB8AC3E}">
        <p14:creationId xmlns:p14="http://schemas.microsoft.com/office/powerpoint/2010/main" val="118731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9912"/>
            <a:ext cx="8229600" cy="573088"/>
          </a:xfrm>
        </p:spPr>
        <p:txBody>
          <a:bodyPr/>
          <a:lstStyle/>
          <a:p>
            <a:r>
              <a:rPr lang="en-US" dirty="0"/>
              <a:t>Intel x86 Evolution: Nehalem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74800"/>
            <a:ext cx="6858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8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9" y="435678"/>
            <a:ext cx="4824581" cy="762000"/>
          </a:xfrm>
        </p:spPr>
        <p:txBody>
          <a:bodyPr/>
          <a:lstStyle/>
          <a:p>
            <a:r>
              <a:rPr lang="en-US" dirty="0"/>
              <a:t>The Memory Mountain</a:t>
            </a:r>
          </a:p>
        </p:txBody>
      </p:sp>
      <p:graphicFrame>
        <p:nvGraphicFramePr>
          <p:cNvPr id="52" name="Chart 51"/>
          <p:cNvGraphicFramePr>
            <a:graphicFrameLocks noGrp="1" noChangeAspect="1"/>
          </p:cNvGraphicFramePr>
          <p:nvPr>
            <p:extLst/>
          </p:nvPr>
        </p:nvGraphicFramePr>
        <p:xfrm>
          <a:off x="285750" y="876300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7086600" y="304800"/>
            <a:ext cx="176262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Core i7 </a:t>
            </a:r>
            <a:r>
              <a:rPr lang="en-US" sz="1800" dirty="0" err="1"/>
              <a:t>Haswell</a:t>
            </a:r>
            <a:endParaRPr lang="en-US" sz="1800" dirty="0"/>
          </a:p>
          <a:p>
            <a:pPr algn="l"/>
            <a:r>
              <a:rPr lang="en-US" sz="1800" dirty="0"/>
              <a:t>2.1 GHz</a:t>
            </a:r>
          </a:p>
          <a:p>
            <a:pPr algn="l"/>
            <a:r>
              <a:rPr lang="en-US" sz="1800" dirty="0"/>
              <a:t>32 KB L1 d-cache</a:t>
            </a:r>
          </a:p>
          <a:p>
            <a:pPr algn="l"/>
            <a:r>
              <a:rPr lang="en-US" sz="1800" dirty="0"/>
              <a:t>256 KB L2 cache</a:t>
            </a:r>
          </a:p>
          <a:p>
            <a:pPr algn="l"/>
            <a:r>
              <a:rPr lang="en-US" sz="1800" dirty="0"/>
              <a:t>8 MB L3 cache</a:t>
            </a:r>
          </a:p>
          <a:p>
            <a:pPr algn="l"/>
            <a:r>
              <a:rPr lang="en-US" sz="1800" dirty="0"/>
              <a:t>64 B block size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52400" y="2876551"/>
            <a:ext cx="4495800" cy="2691560"/>
            <a:chOff x="152400" y="2876551"/>
            <a:chExt cx="4495800" cy="2691560"/>
          </a:xfrm>
        </p:grpSpPr>
        <p:sp>
          <p:nvSpPr>
            <p:cNvPr id="62" name="TextBox 61"/>
            <p:cNvSpPr txBox="1"/>
            <p:nvPr/>
          </p:nvSpPr>
          <p:spPr>
            <a:xfrm>
              <a:off x="152400" y="4737114"/>
              <a:ext cx="99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Slopes </a:t>
              </a:r>
            </a:p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of spatial locality</a:t>
              </a:r>
            </a:p>
          </p:txBody>
        </p:sp>
        <p:cxnSp>
          <p:nvCxnSpPr>
            <p:cNvPr id="63" name="Straight Arrow Connector 62"/>
            <p:cNvCxnSpPr>
              <a:stCxn id="62" idx="3"/>
            </p:cNvCxnSpPr>
            <p:nvPr/>
          </p:nvCxnSpPr>
          <p:spPr bwMode="auto">
            <a:xfrm flipV="1">
              <a:off x="1143000" y="2876551"/>
              <a:ext cx="3505200" cy="2276062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Arrow Connector 63"/>
            <p:cNvCxnSpPr>
              <a:stCxn id="62" idx="3"/>
            </p:cNvCxnSpPr>
            <p:nvPr/>
          </p:nvCxnSpPr>
          <p:spPr bwMode="auto">
            <a:xfrm flipV="1">
              <a:off x="1143000" y="4523783"/>
              <a:ext cx="1390650" cy="62883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 bwMode="auto">
            <a:xfrm flipV="1">
              <a:off x="1143000" y="3591017"/>
              <a:ext cx="2590800" cy="1561596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9" name="Group 68"/>
          <p:cNvGrpSpPr/>
          <p:nvPr/>
        </p:nvGrpSpPr>
        <p:grpSpPr>
          <a:xfrm>
            <a:off x="3873193" y="2241606"/>
            <a:ext cx="4661207" cy="3471458"/>
            <a:chOff x="3873193" y="2241606"/>
            <a:chExt cx="4661207" cy="3471458"/>
          </a:xfrm>
        </p:grpSpPr>
        <p:sp>
          <p:nvSpPr>
            <p:cNvPr id="54" name="TextBox 53"/>
            <p:cNvSpPr txBox="1"/>
            <p:nvPr/>
          </p:nvSpPr>
          <p:spPr>
            <a:xfrm>
              <a:off x="7163568" y="3406973"/>
              <a:ext cx="13708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Ridges </a:t>
              </a:r>
            </a:p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of temporal locality</a:t>
              </a: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957287" y="2241606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L1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3873193" y="5374510"/>
              <a:ext cx="640620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Mem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451902" y="3714750"/>
              <a:ext cx="415498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L2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648200" y="4522295"/>
              <a:ext cx="412893" cy="33855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  <a:ea typeface="ＭＳ Ｐゴシック" charset="0"/>
                </a:rPr>
                <a:t>L3</a:t>
              </a:r>
            </a:p>
          </p:txBody>
        </p:sp>
        <p:cxnSp>
          <p:nvCxnSpPr>
            <p:cNvPr id="59" name="Straight Arrow Connector 58"/>
            <p:cNvCxnSpPr>
              <a:stCxn id="54" idx="1"/>
              <a:endCxn id="55" idx="3"/>
            </p:cNvCxnSpPr>
            <p:nvPr/>
          </p:nvCxnSpPr>
          <p:spPr bwMode="auto">
            <a:xfrm flipH="1" flipV="1">
              <a:off x="6370180" y="2410883"/>
              <a:ext cx="793388" cy="1411589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>
              <a:stCxn id="54" idx="1"/>
              <a:endCxn id="57" idx="3"/>
            </p:cNvCxnSpPr>
            <p:nvPr/>
          </p:nvCxnSpPr>
          <p:spPr bwMode="auto">
            <a:xfrm flipH="1">
              <a:off x="5867400" y="3822472"/>
              <a:ext cx="1296168" cy="6155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Straight Arrow Connector 60"/>
            <p:cNvCxnSpPr>
              <a:stCxn id="54" idx="1"/>
              <a:endCxn id="58" idx="3"/>
            </p:cNvCxnSpPr>
            <p:nvPr/>
          </p:nvCxnSpPr>
          <p:spPr bwMode="auto">
            <a:xfrm flipH="1">
              <a:off x="5061093" y="3822472"/>
              <a:ext cx="2102475" cy="8691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Straight Arrow Connector 65"/>
            <p:cNvCxnSpPr>
              <a:stCxn id="54" idx="1"/>
              <a:endCxn id="56" idx="3"/>
            </p:cNvCxnSpPr>
            <p:nvPr/>
          </p:nvCxnSpPr>
          <p:spPr bwMode="auto">
            <a:xfrm flipH="1">
              <a:off x="4513813" y="3822472"/>
              <a:ext cx="2649755" cy="1721315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7498" y="1371600"/>
            <a:ext cx="3447702" cy="932541"/>
            <a:chOff x="57498" y="1371600"/>
            <a:chExt cx="3447702" cy="932541"/>
          </a:xfrm>
        </p:grpSpPr>
        <p:sp>
          <p:nvSpPr>
            <p:cNvPr id="67" name="TextBox 66"/>
            <p:cNvSpPr txBox="1"/>
            <p:nvPr/>
          </p:nvSpPr>
          <p:spPr>
            <a:xfrm>
              <a:off x="57498" y="1371600"/>
              <a:ext cx="1237902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i="1" dirty="0">
                  <a:solidFill>
                    <a:srgbClr val="FF0000"/>
                  </a:solidFill>
                </a:rPr>
                <a:t>Aggressive prefetching</a:t>
              </a:r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 bwMode="auto">
            <a:xfrm>
              <a:off x="1295400" y="1663988"/>
              <a:ext cx="2209800" cy="64015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4860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Concluding Observations</a:t>
            </a:r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Programmer can optimize for cache performance</a:t>
            </a:r>
          </a:p>
          <a:p>
            <a:pPr lvl="1"/>
            <a:r>
              <a:rPr lang="en-US" dirty="0"/>
              <a:t>How data structures are organized</a:t>
            </a:r>
          </a:p>
          <a:p>
            <a:pPr lvl="1"/>
            <a:r>
              <a:rPr lang="en-US" dirty="0"/>
              <a:t>How data are accessed</a:t>
            </a:r>
          </a:p>
          <a:p>
            <a:pPr lvl="2"/>
            <a:r>
              <a:rPr lang="en-US" dirty="0"/>
              <a:t>Nested loop structure</a:t>
            </a:r>
          </a:p>
          <a:p>
            <a:r>
              <a:rPr lang="en-US" dirty="0"/>
              <a:t>All systems favor “cache friendly code”</a:t>
            </a:r>
          </a:p>
          <a:p>
            <a:pPr lvl="1"/>
            <a:r>
              <a:rPr lang="en-US" dirty="0"/>
              <a:t>Getting absolute optimum performance is very platform specific</a:t>
            </a:r>
          </a:p>
          <a:p>
            <a:pPr lvl="2"/>
            <a:r>
              <a:rPr lang="en-US" dirty="0"/>
              <a:t>Cache sizes, block sizes, </a:t>
            </a:r>
            <a:r>
              <a:rPr lang="en-US" dirty="0" err="1"/>
              <a:t>associativities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Can get most of the advantage with generic code</a:t>
            </a:r>
          </a:p>
          <a:p>
            <a:pPr lvl="2"/>
            <a:r>
              <a:rPr lang="en-US" dirty="0"/>
              <a:t>Keep working set reasonably small (temporal locality)</a:t>
            </a:r>
          </a:p>
          <a:p>
            <a:pPr lvl="2"/>
            <a:r>
              <a:rPr lang="en-US" dirty="0"/>
              <a:t>Use small strides (spatial locality)</a:t>
            </a:r>
          </a:p>
        </p:txBody>
      </p:sp>
    </p:spTree>
    <p:extLst>
      <p:ext uri="{BB962C8B-B14F-4D97-AF65-F5344CB8AC3E}">
        <p14:creationId xmlns:p14="http://schemas.microsoft.com/office/powerpoint/2010/main" val="64774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Addresses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27988" y="1371600"/>
            <a:ext cx="5729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Every byte in memory belongs to a block: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>
                <a:latin typeface="Calibri" pitchFamily="34" charset="0"/>
              </a:rPr>
              <a:t>Lowest order </a:t>
            </a:r>
            <a:r>
              <a:rPr lang="en-US" sz="1800" i="1" dirty="0">
                <a:latin typeface="Calibri" pitchFamily="34" charset="0"/>
              </a:rPr>
              <a:t>o</a:t>
            </a:r>
            <a:r>
              <a:rPr lang="en-US" sz="1800" dirty="0">
                <a:latin typeface="Calibri" pitchFamily="34" charset="0"/>
              </a:rPr>
              <a:t> “offset” bits specify the byte’s position in its block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Each block belongs to a set in the cache: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>
                <a:latin typeface="Calibri" pitchFamily="34" charset="0"/>
              </a:rPr>
              <a:t>Next lowest order </a:t>
            </a:r>
            <a:r>
              <a:rPr lang="en-US" sz="1800" i="1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“set” bits specify the cache set to which the block belongs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Many many blocks in memory will belong to the same cache set, so we need a way to identify cached blocks: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800" dirty="0">
                <a:latin typeface="Calibri" pitchFamily="34" charset="0"/>
              </a:rPr>
              <a:t>Remaining </a:t>
            </a:r>
            <a:r>
              <a:rPr lang="en-US" sz="1800" i="1" dirty="0">
                <a:latin typeface="Calibri" pitchFamily="34" charset="0"/>
              </a:rPr>
              <a:t>t</a:t>
            </a:r>
            <a:r>
              <a:rPr lang="en-US" sz="1800" dirty="0">
                <a:latin typeface="Calibri" pitchFamily="34" charset="0"/>
              </a:rPr>
              <a:t> “tag” bits are used to determine if a cached block is the block containing the desired byte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17865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17865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1786552"/>
            <a:ext cx="6729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>
                <a:solidFill>
                  <a:srgbClr val="000000"/>
                </a:solidFill>
                <a:latin typeface="Calibri" pitchFamily="34" charset="0"/>
              </a:rPr>
              <a:t>o bits</a:t>
            </a:r>
            <a:endParaRPr lang="en-US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172200" y="1446590"/>
            <a:ext cx="1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</p:spTree>
    <p:extLst>
      <p:ext uri="{BB962C8B-B14F-4D97-AF65-F5344CB8AC3E}">
        <p14:creationId xmlns:p14="http://schemas.microsoft.com/office/powerpoint/2010/main" val="30891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 dirty="0"/>
              <a:t>General Caching Concepts: </a:t>
            </a:r>
            <a:br>
              <a:rPr lang="en-US" dirty="0"/>
            </a:br>
            <a:r>
              <a:rPr lang="en-US" dirty="0"/>
              <a:t>Types of Cache Misses (3 Cs)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733550"/>
            <a:ext cx="8518525" cy="49720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Cold (compulsory) miss</a:t>
            </a:r>
          </a:p>
          <a:p>
            <a:pPr lvl="1"/>
            <a:r>
              <a:rPr lang="en-US" dirty="0"/>
              <a:t>Cold misses occur because the cache is empty.</a:t>
            </a:r>
          </a:p>
          <a:p>
            <a:r>
              <a:rPr lang="en-US" dirty="0">
                <a:solidFill>
                  <a:srgbClr val="FF0000"/>
                </a:solidFill>
              </a:rPr>
              <a:t>Conflict miss</a:t>
            </a:r>
          </a:p>
          <a:p>
            <a:pPr lvl="1"/>
            <a:r>
              <a:rPr lang="en-US" dirty="0"/>
              <a:t>Most caches limit blocks at level k+1 to a small subset of the block positions at level k.</a:t>
            </a:r>
          </a:p>
          <a:p>
            <a:pPr lvl="2"/>
            <a:r>
              <a:rPr lang="en-US" dirty="0"/>
              <a:t>E.g. Block </a:t>
            </a:r>
            <a:r>
              <a:rPr lang="en-US" dirty="0" err="1"/>
              <a:t>i</a:t>
            </a:r>
            <a:r>
              <a:rPr lang="en-US" dirty="0"/>
              <a:t> at level k+1 must be placed in block (</a:t>
            </a:r>
            <a:r>
              <a:rPr lang="en-US" dirty="0" err="1"/>
              <a:t>i</a:t>
            </a:r>
            <a:r>
              <a:rPr lang="en-US" dirty="0"/>
              <a:t> mod 4) at level </a:t>
            </a:r>
            <a:r>
              <a:rPr lang="en-US" dirty="0" err="1"/>
              <a:t>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Conflict misses occur when the level </a:t>
            </a:r>
            <a:r>
              <a:rPr lang="en-US" dirty="0" err="1"/>
              <a:t>k</a:t>
            </a:r>
            <a:r>
              <a:rPr lang="en-US" dirty="0"/>
              <a:t> cache is large enough, but multiple data objects all map to the same level </a:t>
            </a:r>
            <a:r>
              <a:rPr lang="en-US" dirty="0" err="1"/>
              <a:t>k</a:t>
            </a:r>
            <a:r>
              <a:rPr lang="en-US" dirty="0"/>
              <a:t> block.</a:t>
            </a:r>
          </a:p>
          <a:p>
            <a:pPr lvl="2"/>
            <a:r>
              <a:rPr lang="en-US" dirty="0"/>
              <a:t>E.g. Referencing blocks 0, 8, 0, 8, 0, 8, ... would miss every time.</a:t>
            </a:r>
          </a:p>
          <a:p>
            <a:r>
              <a:rPr lang="en-US" dirty="0">
                <a:solidFill>
                  <a:srgbClr val="FF0000"/>
                </a:solidFill>
              </a:rPr>
              <a:t>Capacity miss</a:t>
            </a:r>
          </a:p>
          <a:p>
            <a:pPr lvl="1"/>
            <a:r>
              <a:rPr lang="en-US" dirty="0"/>
              <a:t>Occurs when the set of active cache blocks (</a:t>
            </a:r>
            <a:r>
              <a:rPr lang="en-US" dirty="0">
                <a:solidFill>
                  <a:srgbClr val="FF0000"/>
                </a:solidFill>
              </a:rPr>
              <a:t>working set</a:t>
            </a:r>
            <a:r>
              <a:rPr lang="en-US" dirty="0"/>
              <a:t>) is larger than the cache.</a:t>
            </a:r>
          </a:p>
        </p:txBody>
      </p:sp>
    </p:spTree>
    <p:extLst>
      <p:ext uri="{BB962C8B-B14F-4D97-AF65-F5344CB8AC3E}">
        <p14:creationId xmlns:p14="http://schemas.microsoft.com/office/powerpoint/2010/main" val="187310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90912" y="13716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489155" y="14859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61760" y="14859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022555" y="14859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44600" y="14859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586565" y="14859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117555" y="14859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295883" y="14859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53400" y="14859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7861478" y="14859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569556" y="14859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5170" y="1346334"/>
            <a:ext cx="44693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Each cached block is represented in the cache by: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The bytes in the block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The block’s identifying tag (the high order bits of all addresses in the block)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>
                <a:latin typeface="Calibri" pitchFamily="34" charset="0"/>
              </a:rPr>
              <a:t>A valid bit (can’t determine if the tag and block bytes were written intentionally by looking at the tag and block bytes alone)</a:t>
            </a:r>
          </a:p>
        </p:txBody>
      </p:sp>
    </p:spTree>
    <p:extLst>
      <p:ext uri="{BB962C8B-B14F-4D97-AF65-F5344CB8AC3E}">
        <p14:creationId xmlns:p14="http://schemas.microsoft.com/office/powerpoint/2010/main" val="21786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3558235" y="-29040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1553867" y="207899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1782467" y="401928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067735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00213" y="13446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E = 2</a:t>
            </a:r>
            <a:r>
              <a:rPr lang="en-US" sz="1800" baseline="30000" dirty="0">
                <a:latin typeface="Calibri" pitchFamily="34" charset="0"/>
              </a:rPr>
              <a:t>e</a:t>
            </a:r>
            <a:r>
              <a:rPr lang="en-US" sz="1800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" y="3244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1553867" y="264768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1553867" y="322199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1553867" y="428879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1619863" y="4709564"/>
            <a:ext cx="3523449" cy="865914"/>
          </a:xfrm>
          <a:prstGeom prst="trapezoid">
            <a:avLst>
              <a:gd name="adj" fmla="val 141754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619863" y="557547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1181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3390712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651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565907" y="568977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924112" y="568977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058263" y="584138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2215517" y="568977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746507" y="568977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92556" y="610766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1867506" y="6138001"/>
            <a:ext cx="304800" cy="158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3969184" y="533346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5097" y="637490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 = 2</a:t>
            </a:r>
            <a:r>
              <a:rPr lang="en-US" sz="1800" baseline="30000" dirty="0">
                <a:latin typeface="Calibri" pitchFamily="34" charset="0"/>
              </a:rPr>
              <a:t>b</a:t>
            </a:r>
            <a:r>
              <a:rPr lang="en-US" sz="18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6337478" y="28533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328078" y="285335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090078" y="285335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48400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6718478" y="282221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7594779" y="293370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8280578" y="300990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94772" y="336567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60273" y="3364468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set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033195" y="3364468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block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6489930" y="331206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5255680" y="2542930"/>
            <a:ext cx="1678979" cy="4614717"/>
          </a:xfrm>
          <a:prstGeom prst="bentConnector3">
            <a:avLst>
              <a:gd name="adj1" fmla="val 63807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6471298" y="505495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311007" y="531674"/>
            <a:ext cx="2415982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Check if any line in set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has matching tag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Yes + line valid: hit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Locate data starting</a:t>
            </a:r>
            <a:br>
              <a:rPr lang="en-US" sz="1800" i="1" dirty="0">
                <a:solidFill>
                  <a:srgbClr val="C00000"/>
                </a:solidFill>
                <a:latin typeface="Calibri" pitchFamily="34" charset="0"/>
              </a:rPr>
            </a:br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at offset</a:t>
            </a:r>
          </a:p>
        </p:txBody>
      </p:sp>
    </p:spTree>
    <p:extLst>
      <p:ext uri="{BB962C8B-B14F-4D97-AF65-F5344CB8AC3E}">
        <p14:creationId xmlns:p14="http://schemas.microsoft.com/office/powerpoint/2010/main" val="187376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2" grpId="0" animBg="1"/>
      <p:bldP spid="73" grpId="0" animBg="1"/>
      <p:bldP spid="74" grpId="0"/>
      <p:bldP spid="77" grpId="0" animBg="1"/>
      <p:bldP spid="78" grpId="0"/>
      <p:bldP spid="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1172867" y="2448735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6200" y="362540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 = 2</a:t>
            </a:r>
            <a:r>
              <a:rPr lang="en-US" sz="1800" baseline="30000" dirty="0">
                <a:latin typeface="Calibri" pitchFamily="34" charset="0"/>
              </a:rPr>
              <a:t>s</a:t>
            </a:r>
            <a:r>
              <a:rPr lang="en-US" sz="1800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1905001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381000" y="1154668"/>
            <a:ext cx="339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block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1524000" y="38100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0222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3294848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3555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4977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2119653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1650643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3828971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4686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4394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4102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1524000" y="24384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30222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3294848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3555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4977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2119653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1650643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3828971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4686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4394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4102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1524000" y="48768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30222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3294848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3555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4977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2119653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1650643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3828971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4686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4394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4102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6875252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find set</a:t>
            </a:r>
          </a:p>
        </p:txBody>
      </p:sp>
    </p:spTree>
    <p:extLst>
      <p:ext uri="{BB962C8B-B14F-4D97-AF65-F5344CB8AC3E}">
        <p14:creationId xmlns:p14="http://schemas.microsoft.com/office/powerpoint/2010/main" val="328481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39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block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124974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5240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Mapped Cache (E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1000" y="1154668"/>
            <a:ext cx="339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Direct mapped: One block per set</a:t>
            </a:r>
          </a:p>
          <a:p>
            <a:r>
              <a:rPr lang="en-US" sz="18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6261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7251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8013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2362200"/>
            <a:ext cx="101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Address: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1524000" y="3124200"/>
            <a:ext cx="38482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30222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3294848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3555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49776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2119653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1650643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3828971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4686488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4394566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4102644" y="3238500"/>
            <a:ext cx="292644" cy="304800"/>
          </a:xfrm>
          <a:prstGeom prst="rect">
            <a:avLst/>
          </a:prstGeom>
          <a:solidFill>
            <a:srgbClr val="A9E39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6293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2478652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2368639" y="2514600"/>
            <a:ext cx="24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match: assume yes = 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1582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402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>
            <a:stCxn id="130" idx="2"/>
          </p:cNvCxnSpPr>
          <p:nvPr/>
        </p:nvCxnSpPr>
        <p:spPr bwMode="auto">
          <a:xfrm rot="5400000">
            <a:off x="5976408" y="1245569"/>
            <a:ext cx="570290" cy="4025173"/>
          </a:xfrm>
          <a:prstGeom prst="bentConnector3">
            <a:avLst>
              <a:gd name="adj1" fmla="val 17508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Down Arrow 25"/>
          <p:cNvSpPr/>
          <p:nvPr/>
        </p:nvSpPr>
        <p:spPr bwMode="auto">
          <a:xfrm flipV="1">
            <a:off x="4330522" y="35814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40656" y="4659868"/>
            <a:ext cx="2017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(4 Bytes) is here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5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block offset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715000"/>
            <a:ext cx="57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If no match: </a:t>
            </a:r>
            <a:r>
              <a:rPr lang="en-US" dirty="0">
                <a:latin typeface="Calibri" pitchFamily="34" charset="0"/>
              </a:rPr>
              <a:t>old line is evicted and replaced</a:t>
            </a:r>
          </a:p>
        </p:txBody>
      </p:sp>
    </p:spTree>
    <p:extLst>
      <p:ext uri="{BB962C8B-B14F-4D97-AF65-F5344CB8AC3E}">
        <p14:creationId xmlns:p14="http://schemas.microsoft.com/office/powerpoint/2010/main" val="388532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40" name="Rectangle 1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Direct-Mapped Cache Simulation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3211513" y="1391766"/>
            <a:ext cx="6161087" cy="31675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M=16 bytes,  4-bit addresses,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8-byte cache, B=2 bytes/block, 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E=1 blocks/set, S=4 sets</a:t>
            </a:r>
          </a:p>
          <a:p>
            <a:pPr algn="l">
              <a:lnSpc>
                <a:spcPct val="100000"/>
              </a:lnSpc>
            </a:pPr>
            <a:endParaRPr lang="en-US" sz="2000" b="0" dirty="0">
              <a:latin typeface="Calibri"/>
              <a:cs typeface="Calibri"/>
            </a:endParaRP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Address 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	</a:t>
            </a:r>
            <a:r>
              <a:rPr lang="en-US" sz="2000" dirty="0">
                <a:latin typeface="Calibri"/>
                <a:cs typeface="Calibri"/>
              </a:rPr>
              <a:t>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</a:t>
            </a:r>
            <a:r>
              <a:rPr lang="en-US" sz="2000" u="sng" dirty="0">
                <a:latin typeface="Calibri"/>
                <a:cs typeface="Calibri"/>
              </a:rPr>
              <a:t>11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],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</a:t>
            </a:r>
            <a:r>
              <a:rPr lang="en-US" sz="2000" u="sng" dirty="0">
                <a:latin typeface="Calibri"/>
                <a:cs typeface="Calibri"/>
              </a:rPr>
              <a:t>00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6513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x</a:t>
            </a:r>
            <a:endParaRPr lang="en-US" sz="2000" b="0" dirty="0">
              <a:latin typeface="Calibri"/>
              <a:cs typeface="Calibri"/>
            </a:endParaRP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584200" y="1295400"/>
            <a:ext cx="52899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t</a:t>
            </a:r>
            <a:r>
              <a:rPr lang="en-US" sz="2000" b="0" dirty="0">
                <a:latin typeface="Calibri"/>
                <a:cs typeface="Calibri"/>
              </a:rPr>
              <a:t>=1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>
            <a:off x="1212850" y="1295400"/>
            <a:ext cx="54078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/>
                <a:cs typeface="Calibri"/>
              </a:rPr>
              <a:t>s</a:t>
            </a:r>
            <a:r>
              <a:rPr lang="en-US" sz="2000" b="0" dirty="0">
                <a:latin typeface="Calibri"/>
                <a:cs typeface="Calibri"/>
              </a:rPr>
              <a:t>=2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952625" y="1295400"/>
            <a:ext cx="57522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b=1</a:t>
            </a: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1182688" y="1633736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xx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898650" y="1633736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75"/>
          <p:cNvGrpSpPr>
            <a:grpSpLocks/>
          </p:cNvGrpSpPr>
          <p:nvPr/>
        </p:nvGrpSpPr>
        <p:grpSpPr bwMode="auto">
          <a:xfrm>
            <a:off x="3352800" y="5137150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3502025" y="4724400"/>
            <a:ext cx="310982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v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3979862" y="4724400"/>
            <a:ext cx="53126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4937125" y="4724400"/>
            <a:ext cx="74141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>
            <a:off x="3352800" y="54467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3927475" y="54467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149524" name="Rectangle 20"/>
          <p:cNvSpPr>
            <a:spLocks noChangeArrowheads="1"/>
          </p:cNvSpPr>
          <p:nvPr/>
        </p:nvSpPr>
        <p:spPr bwMode="auto">
          <a:xfrm>
            <a:off x="4595812" y="54467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3352800" y="577056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927475" y="577056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4595812" y="577056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149528" name="Rectangle 24"/>
          <p:cNvSpPr>
            <a:spLocks noChangeArrowheads="1"/>
          </p:cNvSpPr>
          <p:nvPr/>
        </p:nvSpPr>
        <p:spPr bwMode="auto">
          <a:xfrm>
            <a:off x="3352800" y="609441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3927475" y="609441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>
            <a:off x="4595812" y="609441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Calibri"/>
                <a:cs typeface="Calibri"/>
              </a:rPr>
              <a:t>?</a:t>
            </a:r>
          </a:p>
        </p:txBody>
      </p:sp>
      <p:sp>
        <p:nvSpPr>
          <p:cNvPr id="149678" name="Text Box 174"/>
          <p:cNvSpPr txBox="1">
            <a:spLocks noChangeArrowheads="1"/>
          </p:cNvSpPr>
          <p:nvPr/>
        </p:nvSpPr>
        <p:spPr bwMode="auto">
          <a:xfrm>
            <a:off x="6657975" y="29688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176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1" name="Rectangle 177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2" name="Rectangle 178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3" name="Rectangle 179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149684" name="Text Box 180"/>
          <p:cNvSpPr txBox="1">
            <a:spLocks noChangeArrowheads="1"/>
          </p:cNvSpPr>
          <p:nvPr/>
        </p:nvSpPr>
        <p:spPr bwMode="auto">
          <a:xfrm>
            <a:off x="6748463" y="3273623"/>
            <a:ext cx="462265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149685" name="Text Box 181"/>
          <p:cNvSpPr txBox="1">
            <a:spLocks noChangeArrowheads="1"/>
          </p:cNvSpPr>
          <p:nvPr/>
        </p:nvSpPr>
        <p:spPr bwMode="auto">
          <a:xfrm>
            <a:off x="6657975" y="354806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182"/>
          <p:cNvGrpSpPr>
            <a:grpSpLocks/>
          </p:cNvGrpSpPr>
          <p:nvPr/>
        </p:nvGrpSpPr>
        <p:grpSpPr bwMode="auto">
          <a:xfrm>
            <a:off x="3352800" y="6097058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87" name="Rectangle 18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88" name="Rectangle 18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89" name="Rectangle 18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M[6-7]</a:t>
              </a:r>
            </a:p>
          </p:txBody>
        </p:sp>
      </p:grpSp>
      <p:sp>
        <p:nvSpPr>
          <p:cNvPr id="149690" name="Text Box 186"/>
          <p:cNvSpPr txBox="1">
            <a:spLocks noChangeArrowheads="1"/>
          </p:cNvSpPr>
          <p:nvPr/>
        </p:nvSpPr>
        <p:spPr bwMode="auto">
          <a:xfrm>
            <a:off x="6657975" y="38832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187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2" name="Rectangle 188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3" name="Rectangle 189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4" name="Rectangle 190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M[8-9]</a:t>
              </a:r>
            </a:p>
          </p:txBody>
        </p:sp>
      </p:grpSp>
      <p:sp>
        <p:nvSpPr>
          <p:cNvPr id="149695" name="Text Box 191"/>
          <p:cNvSpPr txBox="1">
            <a:spLocks noChangeArrowheads="1"/>
          </p:cNvSpPr>
          <p:nvPr/>
        </p:nvSpPr>
        <p:spPr bwMode="auto">
          <a:xfrm>
            <a:off x="6657975" y="4188023"/>
            <a:ext cx="647111" cy="30777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b="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6" name="Group 192"/>
          <p:cNvGrpSpPr>
            <a:grpSpLocks/>
          </p:cNvGrpSpPr>
          <p:nvPr/>
        </p:nvGrpSpPr>
        <p:grpSpPr bwMode="auto">
          <a:xfrm>
            <a:off x="3352800" y="5140325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149697" name="Rectangle 193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149698" name="Rectangle 194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149699" name="Rectangle 195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M[0-1]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667000" y="51170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67000" y="54223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67000" y="5727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667000" y="603305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76267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678" grpId="0"/>
      <p:bldP spid="149684" grpId="0"/>
      <p:bldP spid="149685" grpId="0"/>
      <p:bldP spid="149690" grpId="0"/>
      <p:bldP spid="14969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66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9808</TotalTime>
  <Words>1528</Words>
  <Application>Microsoft Macintosh PowerPoint</Application>
  <PresentationFormat>On-screen Show (4:3)</PresentationFormat>
  <Paragraphs>587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Helvetica</vt:lpstr>
      <vt:lpstr>StarSymbol</vt:lpstr>
      <vt:lpstr>Times New Roman</vt:lpstr>
      <vt:lpstr>Wingdings</vt:lpstr>
      <vt:lpstr>Wingdings 2</vt:lpstr>
      <vt:lpstr>template2007</vt:lpstr>
      <vt:lpstr>Default Design</vt:lpstr>
      <vt:lpstr>General Cache Organization (S, E, B)</vt:lpstr>
      <vt:lpstr>Decoding Addresses</vt:lpstr>
      <vt:lpstr>General Caching Concepts:  Types of Cache Misses (3 Cs)</vt:lpstr>
      <vt:lpstr>Cache Lines</vt:lpstr>
      <vt:lpstr>Cache Read</vt:lpstr>
      <vt:lpstr>Example: Direct Mapped Cache (E = 1)</vt:lpstr>
      <vt:lpstr>Example: Direct Mapped Cache (E = 1)</vt:lpstr>
      <vt:lpstr>Example: Direct Mapped Cache (E = 1)</vt:lpstr>
      <vt:lpstr>Direct-Mapped Cache Simulation</vt:lpstr>
      <vt:lpstr>Improving Temporal Locality</vt:lpstr>
      <vt:lpstr>E-way Set Associative Cache (Here: E = 2)</vt:lpstr>
      <vt:lpstr>E-way Set Associative Cache (Here: E = 2)</vt:lpstr>
      <vt:lpstr>E-way Set Associative Cache (Here: E = 2)</vt:lpstr>
      <vt:lpstr>2-Way Set Associative Cache Simulation</vt:lpstr>
      <vt:lpstr>Examples of Caching in the Memory Hierarchy</vt:lpstr>
      <vt:lpstr>Intel Core i7 Cache Hierarchy</vt:lpstr>
      <vt:lpstr>Intel x86 Evolution: Nehalem</vt:lpstr>
      <vt:lpstr>The Memory Mountain</vt:lpstr>
      <vt:lpstr>Concluding Observations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Eric Wills</cp:lastModifiedBy>
  <cp:revision>612</cp:revision>
  <cp:lastPrinted>1999-09-20T15:19:18Z</cp:lastPrinted>
  <dcterms:created xsi:type="dcterms:W3CDTF">2011-01-05T22:48:58Z</dcterms:created>
  <dcterms:modified xsi:type="dcterms:W3CDTF">2018-11-19T16:28:02Z</dcterms:modified>
</cp:coreProperties>
</file>